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586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1C4DD-2228-428F-9F95-72F57F50F356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8AFF2-F5FD-499C-B188-0FA955F6BF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04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8AFF2-F5FD-499C-B188-0FA955F6BFD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489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E5A6-E90D-4C06-99FF-BAC8F82158E0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4B80-B691-4F89-B672-038CD82543D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4897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0351-DEB1-46A0-B23F-019418100A84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4B80-B691-4F89-B672-038CD82543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680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520A-0C65-4C5C-9043-19D2C6B32383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4B80-B691-4F89-B672-038CD82543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998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D6-F49C-4A4C-898B-F8833E5249CF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4B80-B691-4F89-B672-038CD82543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194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096B-4250-4D5F-B0D7-046BF059D32D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4B80-B691-4F89-B672-038CD82543D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5530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56A5-DDF1-4A7D-92D3-69E460C3C518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4B80-B691-4F89-B672-038CD82543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43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B349-5341-45F9-BA31-2068914BB1B3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4B80-B691-4F89-B672-038CD82543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702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731E-A431-4899-8528-15A1645098B5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4B80-B691-4F89-B672-038CD82543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795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E24B-4C0F-4264-AC06-9D45DECA415A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4B80-B691-4F89-B672-038CD82543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405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B586BB-75E2-4B6E-9B0C-634170CB3EAC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124B80-B691-4F89-B672-038CD82543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28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B223-95AD-4072-977C-ED72CBAE1BEB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4B80-B691-4F89-B672-038CD82543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366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D46A02-E05C-49B9-B232-C895F9C6C4BA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124B80-B691-4F89-B672-038CD82543D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364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lpha%E2%80%93beta_prun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For the Minimax Algorithm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4B80-B691-4F89-B672-038CD82543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81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3048000" y="28956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63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6375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6377" name="Oval 9"/>
          <p:cNvSpPr>
            <a:spLocks noChangeArrowheads="1"/>
          </p:cNvSpPr>
          <p:nvPr/>
        </p:nvSpPr>
        <p:spPr bwMode="auto">
          <a:xfrm>
            <a:off x="5334000" y="6858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9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7399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7402" name="Oval 10"/>
          <p:cNvSpPr>
            <a:spLocks noChangeArrowheads="1"/>
          </p:cNvSpPr>
          <p:nvPr/>
        </p:nvSpPr>
        <p:spPr bwMode="auto">
          <a:xfrm>
            <a:off x="5943600" y="16764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76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8425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8427" name="Oval 1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83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9450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3733800" y="39624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3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0476" name="Oval 12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0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1498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1499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1500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1501" name="Oval 13"/>
          <p:cNvSpPr>
            <a:spLocks noChangeArrowheads="1"/>
          </p:cNvSpPr>
          <p:nvPr/>
        </p:nvSpPr>
        <p:spPr bwMode="auto">
          <a:xfrm>
            <a:off x="4800600" y="39624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34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2520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2524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2525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2526" name="Oval 14"/>
          <p:cNvSpPr>
            <a:spLocks noChangeArrowheads="1"/>
          </p:cNvSpPr>
          <p:nvPr/>
        </p:nvSpPr>
        <p:spPr bwMode="auto">
          <a:xfrm>
            <a:off x="4495800" y="52578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61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3547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3550" name="Oval 14"/>
          <p:cNvSpPr>
            <a:spLocks noChangeArrowheads="1"/>
          </p:cNvSpPr>
          <p:nvPr/>
        </p:nvSpPr>
        <p:spPr bwMode="auto">
          <a:xfrm>
            <a:off x="4800600" y="39624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7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572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194574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194575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76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577" name="Oval 17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8" name="Text Box 18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</p:spTree>
    <p:extLst>
      <p:ext uri="{BB962C8B-B14F-4D97-AF65-F5344CB8AC3E}">
        <p14:creationId xmlns:p14="http://schemas.microsoft.com/office/powerpoint/2010/main" xmlns="" val="194598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Cutting-Off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want to </a:t>
            </a:r>
            <a:r>
              <a:rPr lang="en-US" sz="3200" b="1" dirty="0" smtClean="0"/>
              <a:t>prune</a:t>
            </a:r>
            <a:r>
              <a:rPr lang="en-US" sz="3200" dirty="0" smtClean="0"/>
              <a:t> the minimax tree:</a:t>
            </a:r>
          </a:p>
          <a:p>
            <a:pPr lvl="1"/>
            <a:r>
              <a:rPr lang="en-US" sz="2800" dirty="0" smtClean="0"/>
              <a:t>Stop exploring subtrees with values that won’t influence the final </a:t>
            </a:r>
            <a:r>
              <a:rPr lang="en-US" sz="2800" dirty="0"/>
              <a:t>m</a:t>
            </a:r>
            <a:r>
              <a:rPr lang="en-US" sz="2800" dirty="0" smtClean="0"/>
              <a:t>inimax root decision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4B80-B691-4F89-B672-038CD82543D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alpha-beta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183255" y="3487844"/>
            <a:ext cx="5886450" cy="238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0843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5596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195598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195599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00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601" name="Oval 17"/>
          <p:cNvSpPr>
            <a:spLocks noChangeArrowheads="1"/>
          </p:cNvSpPr>
          <p:nvPr/>
        </p:nvSpPr>
        <p:spPr bwMode="auto">
          <a:xfrm>
            <a:off x="5943600" y="16002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02" name="Text Box 18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</p:spTree>
    <p:extLst>
      <p:ext uri="{BB962C8B-B14F-4D97-AF65-F5344CB8AC3E}">
        <p14:creationId xmlns:p14="http://schemas.microsoft.com/office/powerpoint/2010/main" xmlns="" val="34016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6618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6619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6620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6621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196622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196623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4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6625" name="Oval 17"/>
          <p:cNvSpPr>
            <a:spLocks noChangeArrowheads="1"/>
          </p:cNvSpPr>
          <p:nvPr/>
        </p:nvSpPr>
        <p:spPr bwMode="auto">
          <a:xfrm>
            <a:off x="7543800" y="28956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</p:spTree>
    <p:extLst>
      <p:ext uri="{BB962C8B-B14F-4D97-AF65-F5344CB8AC3E}">
        <p14:creationId xmlns:p14="http://schemas.microsoft.com/office/powerpoint/2010/main" xmlns="" val="13518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7642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7644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7645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197646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48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649" name="Oval 17"/>
          <p:cNvSpPr>
            <a:spLocks noChangeArrowheads="1"/>
          </p:cNvSpPr>
          <p:nvPr/>
        </p:nvSpPr>
        <p:spPr bwMode="auto">
          <a:xfrm>
            <a:off x="7162800" y="39624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50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7651" name="Text Box 19"/>
          <p:cNvSpPr txBox="1">
            <a:spLocks noChangeArrowheads="1"/>
          </p:cNvSpPr>
          <p:nvPr/>
        </p:nvSpPr>
        <p:spPr bwMode="auto">
          <a:xfrm>
            <a:off x="69342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7652" name="Text Box 20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</p:spTree>
    <p:extLst>
      <p:ext uri="{BB962C8B-B14F-4D97-AF65-F5344CB8AC3E}">
        <p14:creationId xmlns:p14="http://schemas.microsoft.com/office/powerpoint/2010/main" xmlns="" val="10214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8666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8668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198670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198671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72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8673" name="Oval 17"/>
          <p:cNvSpPr>
            <a:spLocks noChangeArrowheads="1"/>
          </p:cNvSpPr>
          <p:nvPr/>
        </p:nvSpPr>
        <p:spPr bwMode="auto">
          <a:xfrm>
            <a:off x="6477000" y="52578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8675" name="Text Box 19"/>
          <p:cNvSpPr txBox="1">
            <a:spLocks noChangeArrowheads="1"/>
          </p:cNvSpPr>
          <p:nvPr/>
        </p:nvSpPr>
        <p:spPr bwMode="auto">
          <a:xfrm>
            <a:off x="69342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6172200" y="4724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8677" name="Text Box 21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</p:spTree>
    <p:extLst>
      <p:ext uri="{BB962C8B-B14F-4D97-AF65-F5344CB8AC3E}">
        <p14:creationId xmlns:p14="http://schemas.microsoft.com/office/powerpoint/2010/main" xmlns="" val="17056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9693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199694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199695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96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9697" name="Oval 17"/>
          <p:cNvSpPr>
            <a:spLocks noChangeArrowheads="1"/>
          </p:cNvSpPr>
          <p:nvPr/>
        </p:nvSpPr>
        <p:spPr bwMode="auto">
          <a:xfrm>
            <a:off x="7162800" y="39624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98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69342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3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9700" name="Text Box 20"/>
          <p:cNvSpPr txBox="1">
            <a:spLocks noChangeArrowheads="1"/>
          </p:cNvSpPr>
          <p:nvPr/>
        </p:nvSpPr>
        <p:spPr bwMode="auto">
          <a:xfrm>
            <a:off x="6172200" y="4724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9701" name="Text Box 21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</p:spTree>
    <p:extLst>
      <p:ext uri="{BB962C8B-B14F-4D97-AF65-F5344CB8AC3E}">
        <p14:creationId xmlns:p14="http://schemas.microsoft.com/office/powerpoint/2010/main" xmlns="" val="18567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0716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0717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200718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0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0721" name="Oval 17"/>
          <p:cNvSpPr>
            <a:spLocks noChangeArrowheads="1"/>
          </p:cNvSpPr>
          <p:nvPr/>
        </p:nvSpPr>
        <p:spPr bwMode="auto">
          <a:xfrm>
            <a:off x="7543800" y="28956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22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0723" name="Text Box 19"/>
          <p:cNvSpPr txBox="1">
            <a:spLocks noChangeArrowheads="1"/>
          </p:cNvSpPr>
          <p:nvPr/>
        </p:nvSpPr>
        <p:spPr bwMode="auto">
          <a:xfrm>
            <a:off x="69342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3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0724" name="Text Box 20"/>
          <p:cNvSpPr txBox="1">
            <a:spLocks noChangeArrowheads="1"/>
          </p:cNvSpPr>
          <p:nvPr/>
        </p:nvSpPr>
        <p:spPr bwMode="auto">
          <a:xfrm>
            <a:off x="6172200" y="4724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0725" name="Text Box 21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grpSp>
        <p:nvGrpSpPr>
          <p:cNvPr id="200726" name="Group 22"/>
          <p:cNvGrpSpPr>
            <a:grpSpLocks/>
          </p:cNvGrpSpPr>
          <p:nvPr/>
        </p:nvGrpSpPr>
        <p:grpSpPr bwMode="auto">
          <a:xfrm>
            <a:off x="7696200" y="4953000"/>
            <a:ext cx="1066800" cy="1066800"/>
            <a:chOff x="2208" y="3168"/>
            <a:chExt cx="672" cy="672"/>
          </a:xfrm>
        </p:grpSpPr>
        <p:sp>
          <p:nvSpPr>
            <p:cNvPr id="200727" name="Line 23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8" name="Line 24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0729" name="Group 25"/>
          <p:cNvGrpSpPr>
            <a:grpSpLocks/>
          </p:cNvGrpSpPr>
          <p:nvPr/>
        </p:nvGrpSpPr>
        <p:grpSpPr bwMode="auto">
          <a:xfrm>
            <a:off x="6858000" y="4953000"/>
            <a:ext cx="1066800" cy="1066800"/>
            <a:chOff x="2208" y="3168"/>
            <a:chExt cx="672" cy="672"/>
          </a:xfrm>
        </p:grpSpPr>
        <p:sp>
          <p:nvSpPr>
            <p:cNvPr id="200730" name="Line 26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31" name="Line 27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0732" name="Text Box 28"/>
          <p:cNvSpPr txBox="1">
            <a:spLocks noChangeArrowheads="1"/>
          </p:cNvSpPr>
          <p:nvPr/>
        </p:nvSpPr>
        <p:spPr bwMode="auto">
          <a:xfrm>
            <a:off x="6477000" y="33528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</p:spTree>
    <p:extLst>
      <p:ext uri="{BB962C8B-B14F-4D97-AF65-F5344CB8AC3E}">
        <p14:creationId xmlns:p14="http://schemas.microsoft.com/office/powerpoint/2010/main" xmlns="" val="3149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1741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201742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201743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744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1745" name="Oval 17"/>
          <p:cNvSpPr>
            <a:spLocks noChangeArrowheads="1"/>
          </p:cNvSpPr>
          <p:nvPr/>
        </p:nvSpPr>
        <p:spPr bwMode="auto">
          <a:xfrm>
            <a:off x="8534400" y="39624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46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1747" name="Text Box 19"/>
          <p:cNvSpPr txBox="1">
            <a:spLocks noChangeArrowheads="1"/>
          </p:cNvSpPr>
          <p:nvPr/>
        </p:nvSpPr>
        <p:spPr bwMode="auto">
          <a:xfrm>
            <a:off x="69342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3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1748" name="Text Box 20"/>
          <p:cNvSpPr txBox="1">
            <a:spLocks noChangeArrowheads="1"/>
          </p:cNvSpPr>
          <p:nvPr/>
        </p:nvSpPr>
        <p:spPr bwMode="auto">
          <a:xfrm>
            <a:off x="6172200" y="4724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1749" name="Text Box 21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grpSp>
        <p:nvGrpSpPr>
          <p:cNvPr id="201750" name="Group 22"/>
          <p:cNvGrpSpPr>
            <a:grpSpLocks/>
          </p:cNvGrpSpPr>
          <p:nvPr/>
        </p:nvGrpSpPr>
        <p:grpSpPr bwMode="auto">
          <a:xfrm>
            <a:off x="7696200" y="4953000"/>
            <a:ext cx="1066800" cy="1066800"/>
            <a:chOff x="2208" y="3168"/>
            <a:chExt cx="672" cy="672"/>
          </a:xfrm>
        </p:grpSpPr>
        <p:sp>
          <p:nvSpPr>
            <p:cNvPr id="201751" name="Line 23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752" name="Line 24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1753" name="Group 25"/>
          <p:cNvGrpSpPr>
            <a:grpSpLocks/>
          </p:cNvGrpSpPr>
          <p:nvPr/>
        </p:nvGrpSpPr>
        <p:grpSpPr bwMode="auto">
          <a:xfrm>
            <a:off x="6858000" y="4953000"/>
            <a:ext cx="1066800" cy="1066800"/>
            <a:chOff x="2208" y="3168"/>
            <a:chExt cx="672" cy="672"/>
          </a:xfrm>
        </p:grpSpPr>
        <p:sp>
          <p:nvSpPr>
            <p:cNvPr id="201754" name="Line 26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755" name="Line 27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1756" name="Text Box 28"/>
          <p:cNvSpPr txBox="1">
            <a:spLocks noChangeArrowheads="1"/>
          </p:cNvSpPr>
          <p:nvPr/>
        </p:nvSpPr>
        <p:spPr bwMode="auto">
          <a:xfrm>
            <a:off x="6477000" y="33528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sp>
        <p:nvSpPr>
          <p:cNvPr id="201757" name="Text Box 29"/>
          <p:cNvSpPr txBox="1">
            <a:spLocks noChangeArrowheads="1"/>
          </p:cNvSpPr>
          <p:nvPr/>
        </p:nvSpPr>
        <p:spPr bwMode="auto">
          <a:xfrm>
            <a:off x="82296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15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2765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202766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202767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8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769" name="Oval 17"/>
          <p:cNvSpPr>
            <a:spLocks noChangeArrowheads="1"/>
          </p:cNvSpPr>
          <p:nvPr/>
        </p:nvSpPr>
        <p:spPr bwMode="auto">
          <a:xfrm>
            <a:off x="7543800" y="28956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0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69342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3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2772" name="Text Box 20"/>
          <p:cNvSpPr txBox="1">
            <a:spLocks noChangeArrowheads="1"/>
          </p:cNvSpPr>
          <p:nvPr/>
        </p:nvSpPr>
        <p:spPr bwMode="auto">
          <a:xfrm>
            <a:off x="6172200" y="4724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grpSp>
        <p:nvGrpSpPr>
          <p:cNvPr id="202774" name="Group 22"/>
          <p:cNvGrpSpPr>
            <a:grpSpLocks/>
          </p:cNvGrpSpPr>
          <p:nvPr/>
        </p:nvGrpSpPr>
        <p:grpSpPr bwMode="auto">
          <a:xfrm>
            <a:off x="7696200" y="4953000"/>
            <a:ext cx="1066800" cy="1066800"/>
            <a:chOff x="2208" y="3168"/>
            <a:chExt cx="672" cy="672"/>
          </a:xfrm>
        </p:grpSpPr>
        <p:sp>
          <p:nvSpPr>
            <p:cNvPr id="202775" name="Line 23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76" name="Line 24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2777" name="Group 25"/>
          <p:cNvGrpSpPr>
            <a:grpSpLocks/>
          </p:cNvGrpSpPr>
          <p:nvPr/>
        </p:nvGrpSpPr>
        <p:grpSpPr bwMode="auto">
          <a:xfrm>
            <a:off x="6858000" y="4953000"/>
            <a:ext cx="1066800" cy="1066800"/>
            <a:chOff x="2208" y="3168"/>
            <a:chExt cx="672" cy="672"/>
          </a:xfrm>
        </p:grpSpPr>
        <p:sp>
          <p:nvSpPr>
            <p:cNvPr id="202778" name="Line 26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79" name="Line 27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6477000" y="33528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82296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28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203790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203791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792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3793" name="Oval 17"/>
          <p:cNvSpPr>
            <a:spLocks noChangeArrowheads="1"/>
          </p:cNvSpPr>
          <p:nvPr/>
        </p:nvSpPr>
        <p:spPr bwMode="auto">
          <a:xfrm>
            <a:off x="9525000" y="39624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4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3795" name="Text Box 19"/>
          <p:cNvSpPr txBox="1">
            <a:spLocks noChangeArrowheads="1"/>
          </p:cNvSpPr>
          <p:nvPr/>
        </p:nvSpPr>
        <p:spPr bwMode="auto">
          <a:xfrm>
            <a:off x="69342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3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3796" name="Text Box 20"/>
          <p:cNvSpPr txBox="1">
            <a:spLocks noChangeArrowheads="1"/>
          </p:cNvSpPr>
          <p:nvPr/>
        </p:nvSpPr>
        <p:spPr bwMode="auto">
          <a:xfrm>
            <a:off x="6172200" y="4724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3797" name="Text Box 21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grpSp>
        <p:nvGrpSpPr>
          <p:cNvPr id="203798" name="Group 22"/>
          <p:cNvGrpSpPr>
            <a:grpSpLocks/>
          </p:cNvGrpSpPr>
          <p:nvPr/>
        </p:nvGrpSpPr>
        <p:grpSpPr bwMode="auto">
          <a:xfrm>
            <a:off x="7696200" y="4953000"/>
            <a:ext cx="1066800" cy="1066800"/>
            <a:chOff x="2208" y="3168"/>
            <a:chExt cx="672" cy="672"/>
          </a:xfrm>
        </p:grpSpPr>
        <p:sp>
          <p:nvSpPr>
            <p:cNvPr id="203799" name="Line 23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00" name="Line 24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3801" name="Group 25"/>
          <p:cNvGrpSpPr>
            <a:grpSpLocks/>
          </p:cNvGrpSpPr>
          <p:nvPr/>
        </p:nvGrpSpPr>
        <p:grpSpPr bwMode="auto">
          <a:xfrm>
            <a:off x="6858000" y="4953000"/>
            <a:ext cx="1066800" cy="1066800"/>
            <a:chOff x="2208" y="3168"/>
            <a:chExt cx="672" cy="672"/>
          </a:xfrm>
        </p:grpSpPr>
        <p:sp>
          <p:nvSpPr>
            <p:cNvPr id="203802" name="Line 26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03" name="Line 27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3804" name="Text Box 28"/>
          <p:cNvSpPr txBox="1">
            <a:spLocks noChangeArrowheads="1"/>
          </p:cNvSpPr>
          <p:nvPr/>
        </p:nvSpPr>
        <p:spPr bwMode="auto">
          <a:xfrm>
            <a:off x="6477000" y="33528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sp>
        <p:nvSpPr>
          <p:cNvPr id="203805" name="Text Box 29"/>
          <p:cNvSpPr txBox="1">
            <a:spLocks noChangeArrowheads="1"/>
          </p:cNvSpPr>
          <p:nvPr/>
        </p:nvSpPr>
        <p:spPr bwMode="auto">
          <a:xfrm>
            <a:off x="82296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3806" name="Text Box 30"/>
          <p:cNvSpPr txBox="1">
            <a:spLocks noChangeArrowheads="1"/>
          </p:cNvSpPr>
          <p:nvPr/>
        </p:nvSpPr>
        <p:spPr bwMode="auto">
          <a:xfrm>
            <a:off x="92964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41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4811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4812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13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204814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204815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16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17" name="Oval 17"/>
          <p:cNvSpPr>
            <a:spLocks noChangeArrowheads="1"/>
          </p:cNvSpPr>
          <p:nvPr/>
        </p:nvSpPr>
        <p:spPr bwMode="auto">
          <a:xfrm>
            <a:off x="9144000" y="52578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8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19" name="Text Box 19"/>
          <p:cNvSpPr txBox="1">
            <a:spLocks noChangeArrowheads="1"/>
          </p:cNvSpPr>
          <p:nvPr/>
        </p:nvSpPr>
        <p:spPr bwMode="auto">
          <a:xfrm>
            <a:off x="69342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3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20" name="Text Box 20"/>
          <p:cNvSpPr txBox="1">
            <a:spLocks noChangeArrowheads="1"/>
          </p:cNvSpPr>
          <p:nvPr/>
        </p:nvSpPr>
        <p:spPr bwMode="auto">
          <a:xfrm>
            <a:off x="6172200" y="4724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21" name="Text Box 21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grpSp>
        <p:nvGrpSpPr>
          <p:cNvPr id="204822" name="Group 22"/>
          <p:cNvGrpSpPr>
            <a:grpSpLocks/>
          </p:cNvGrpSpPr>
          <p:nvPr/>
        </p:nvGrpSpPr>
        <p:grpSpPr bwMode="auto">
          <a:xfrm>
            <a:off x="7696200" y="4953000"/>
            <a:ext cx="1066800" cy="1066800"/>
            <a:chOff x="2208" y="3168"/>
            <a:chExt cx="672" cy="672"/>
          </a:xfrm>
        </p:grpSpPr>
        <p:sp>
          <p:nvSpPr>
            <p:cNvPr id="204823" name="Line 23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24" name="Line 24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25" name="Group 25"/>
          <p:cNvGrpSpPr>
            <a:grpSpLocks/>
          </p:cNvGrpSpPr>
          <p:nvPr/>
        </p:nvGrpSpPr>
        <p:grpSpPr bwMode="auto">
          <a:xfrm>
            <a:off x="6858000" y="4953000"/>
            <a:ext cx="1066800" cy="1066800"/>
            <a:chOff x="2208" y="3168"/>
            <a:chExt cx="672" cy="672"/>
          </a:xfrm>
        </p:grpSpPr>
        <p:sp>
          <p:nvSpPr>
            <p:cNvPr id="204826" name="Line 26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27" name="Line 27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28" name="Text Box 28"/>
          <p:cNvSpPr txBox="1">
            <a:spLocks noChangeArrowheads="1"/>
          </p:cNvSpPr>
          <p:nvPr/>
        </p:nvSpPr>
        <p:spPr bwMode="auto">
          <a:xfrm>
            <a:off x="6477000" y="33528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sp>
        <p:nvSpPr>
          <p:cNvPr id="204829" name="Text Box 29"/>
          <p:cNvSpPr txBox="1">
            <a:spLocks noChangeArrowheads="1"/>
          </p:cNvSpPr>
          <p:nvPr/>
        </p:nvSpPr>
        <p:spPr bwMode="auto">
          <a:xfrm>
            <a:off x="82296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30" name="Text Box 30"/>
          <p:cNvSpPr txBox="1">
            <a:spLocks noChangeArrowheads="1"/>
          </p:cNvSpPr>
          <p:nvPr/>
        </p:nvSpPr>
        <p:spPr bwMode="auto">
          <a:xfrm>
            <a:off x="92964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31" name="Text Box 31"/>
          <p:cNvSpPr txBox="1">
            <a:spLocks noChangeArrowheads="1"/>
          </p:cNvSpPr>
          <p:nvPr/>
        </p:nvSpPr>
        <p:spPr bwMode="auto">
          <a:xfrm>
            <a:off x="8839200" y="4724400"/>
            <a:ext cx="838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1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and Beta Values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At a MAX node we’ll store an alpha value</a:t>
                </a:r>
              </a:p>
              <a:p>
                <a:pPr lvl="1"/>
                <a:r>
                  <a:rPr lang="en-US" sz="2400" dirty="0" smtClean="0"/>
                  <a:t>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 value is a </a:t>
                </a:r>
                <a:r>
                  <a:rPr lang="en-US" sz="2400" b="1" dirty="0" smtClean="0"/>
                  <a:t>lower bound</a:t>
                </a:r>
                <a:r>
                  <a:rPr lang="en-US" sz="2400" dirty="0" smtClean="0"/>
                  <a:t> on the exact minimax score</a:t>
                </a:r>
              </a:p>
              <a:p>
                <a:pPr lvl="1"/>
                <a:r>
                  <a:rPr lang="en-US" sz="2400" dirty="0" smtClean="0"/>
                  <a:t>Actual value might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If MIN can choose a move with score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dirty="0" smtClean="0"/>
              </a:p>
              <a:p>
                <a:pPr lvl="2"/>
                <a:r>
                  <a:rPr lang="en-US" sz="1800" dirty="0" smtClean="0"/>
                  <a:t>MIN will never let MAX go to a node where the score will be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 smtClean="0"/>
                  <a:t> or more</a:t>
                </a:r>
              </a:p>
              <a:p>
                <a:r>
                  <a:rPr lang="en-US" sz="2800" dirty="0" smtClean="0"/>
                  <a:t>At a MIN node we’ll store a beta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 smtClean="0"/>
                  <a:t> is similar but opposite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Alpha-beta search uses these values to cut search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4B80-B691-4F89-B672-038CD82543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139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5834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5836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205838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205839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40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841" name="Oval 17"/>
          <p:cNvSpPr>
            <a:spLocks noChangeArrowheads="1"/>
          </p:cNvSpPr>
          <p:nvPr/>
        </p:nvSpPr>
        <p:spPr bwMode="auto">
          <a:xfrm>
            <a:off x="9525000" y="39624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69342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3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6172200" y="4724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grpSp>
        <p:nvGrpSpPr>
          <p:cNvPr id="205846" name="Group 22"/>
          <p:cNvGrpSpPr>
            <a:grpSpLocks/>
          </p:cNvGrpSpPr>
          <p:nvPr/>
        </p:nvGrpSpPr>
        <p:grpSpPr bwMode="auto">
          <a:xfrm>
            <a:off x="7696200" y="4953000"/>
            <a:ext cx="1066800" cy="1066800"/>
            <a:chOff x="2208" y="3168"/>
            <a:chExt cx="672" cy="672"/>
          </a:xfrm>
        </p:grpSpPr>
        <p:sp>
          <p:nvSpPr>
            <p:cNvPr id="205847" name="Line 23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48" name="Line 24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849" name="Group 25"/>
          <p:cNvGrpSpPr>
            <a:grpSpLocks/>
          </p:cNvGrpSpPr>
          <p:nvPr/>
        </p:nvGrpSpPr>
        <p:grpSpPr bwMode="auto">
          <a:xfrm>
            <a:off x="6858000" y="4953000"/>
            <a:ext cx="1066800" cy="1066800"/>
            <a:chOff x="2208" y="3168"/>
            <a:chExt cx="672" cy="672"/>
          </a:xfrm>
        </p:grpSpPr>
        <p:sp>
          <p:nvSpPr>
            <p:cNvPr id="205850" name="Line 26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51" name="Line 27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852" name="Text Box 28"/>
          <p:cNvSpPr txBox="1">
            <a:spLocks noChangeArrowheads="1"/>
          </p:cNvSpPr>
          <p:nvPr/>
        </p:nvSpPr>
        <p:spPr bwMode="auto">
          <a:xfrm>
            <a:off x="6477000" y="33528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>
            <a:off x="82296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>
            <a:off x="92964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5855" name="Text Box 31"/>
          <p:cNvSpPr txBox="1">
            <a:spLocks noChangeArrowheads="1"/>
          </p:cNvSpPr>
          <p:nvPr/>
        </p:nvSpPr>
        <p:spPr bwMode="auto">
          <a:xfrm>
            <a:off x="8839200" y="4724400"/>
            <a:ext cx="838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75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6861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206862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206863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64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865" name="Oval 17"/>
          <p:cNvSpPr>
            <a:spLocks noChangeArrowheads="1"/>
          </p:cNvSpPr>
          <p:nvPr/>
        </p:nvSpPr>
        <p:spPr bwMode="auto">
          <a:xfrm>
            <a:off x="9906000" y="52578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6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6867" name="Text Box 19"/>
          <p:cNvSpPr txBox="1">
            <a:spLocks noChangeArrowheads="1"/>
          </p:cNvSpPr>
          <p:nvPr/>
        </p:nvSpPr>
        <p:spPr bwMode="auto">
          <a:xfrm>
            <a:off x="69342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3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6868" name="Text Box 20"/>
          <p:cNvSpPr txBox="1">
            <a:spLocks noChangeArrowheads="1"/>
          </p:cNvSpPr>
          <p:nvPr/>
        </p:nvSpPr>
        <p:spPr bwMode="auto">
          <a:xfrm>
            <a:off x="6172200" y="4724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6869" name="Text Box 21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grpSp>
        <p:nvGrpSpPr>
          <p:cNvPr id="206870" name="Group 22"/>
          <p:cNvGrpSpPr>
            <a:grpSpLocks/>
          </p:cNvGrpSpPr>
          <p:nvPr/>
        </p:nvGrpSpPr>
        <p:grpSpPr bwMode="auto">
          <a:xfrm>
            <a:off x="7696200" y="4953000"/>
            <a:ext cx="1066800" cy="1066800"/>
            <a:chOff x="2208" y="3168"/>
            <a:chExt cx="672" cy="672"/>
          </a:xfrm>
        </p:grpSpPr>
        <p:sp>
          <p:nvSpPr>
            <p:cNvPr id="206871" name="Line 23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72" name="Line 24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873" name="Group 25"/>
          <p:cNvGrpSpPr>
            <a:grpSpLocks/>
          </p:cNvGrpSpPr>
          <p:nvPr/>
        </p:nvGrpSpPr>
        <p:grpSpPr bwMode="auto">
          <a:xfrm>
            <a:off x="6858000" y="4953000"/>
            <a:ext cx="1066800" cy="1066800"/>
            <a:chOff x="2208" y="3168"/>
            <a:chExt cx="672" cy="672"/>
          </a:xfrm>
        </p:grpSpPr>
        <p:sp>
          <p:nvSpPr>
            <p:cNvPr id="206874" name="Line 26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75" name="Line 27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876" name="Text Box 28"/>
          <p:cNvSpPr txBox="1">
            <a:spLocks noChangeArrowheads="1"/>
          </p:cNvSpPr>
          <p:nvPr/>
        </p:nvSpPr>
        <p:spPr bwMode="auto">
          <a:xfrm>
            <a:off x="6477000" y="33528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sp>
        <p:nvSpPr>
          <p:cNvPr id="206877" name="Text Box 29"/>
          <p:cNvSpPr txBox="1">
            <a:spLocks noChangeArrowheads="1"/>
          </p:cNvSpPr>
          <p:nvPr/>
        </p:nvSpPr>
        <p:spPr bwMode="auto">
          <a:xfrm>
            <a:off x="82296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6878" name="Text Box 30"/>
          <p:cNvSpPr txBox="1">
            <a:spLocks noChangeArrowheads="1"/>
          </p:cNvSpPr>
          <p:nvPr/>
        </p:nvSpPr>
        <p:spPr bwMode="auto">
          <a:xfrm>
            <a:off x="92964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6879" name="Text Box 31"/>
          <p:cNvSpPr txBox="1">
            <a:spLocks noChangeArrowheads="1"/>
          </p:cNvSpPr>
          <p:nvPr/>
        </p:nvSpPr>
        <p:spPr bwMode="auto">
          <a:xfrm>
            <a:off x="8839200" y="4724400"/>
            <a:ext cx="838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6880" name="Text Box 32"/>
          <p:cNvSpPr txBox="1">
            <a:spLocks noChangeArrowheads="1"/>
          </p:cNvSpPr>
          <p:nvPr/>
        </p:nvSpPr>
        <p:spPr bwMode="auto">
          <a:xfrm>
            <a:off x="9753600" y="4724400"/>
            <a:ext cx="838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60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7882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7884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7885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207886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207887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88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889" name="Oval 17"/>
          <p:cNvSpPr>
            <a:spLocks noChangeArrowheads="1"/>
          </p:cNvSpPr>
          <p:nvPr/>
        </p:nvSpPr>
        <p:spPr bwMode="auto">
          <a:xfrm>
            <a:off x="9525000" y="39624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0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7891" name="Text Box 19"/>
          <p:cNvSpPr txBox="1">
            <a:spLocks noChangeArrowheads="1"/>
          </p:cNvSpPr>
          <p:nvPr/>
        </p:nvSpPr>
        <p:spPr bwMode="auto">
          <a:xfrm>
            <a:off x="69342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3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7892" name="Text Box 20"/>
          <p:cNvSpPr txBox="1">
            <a:spLocks noChangeArrowheads="1"/>
          </p:cNvSpPr>
          <p:nvPr/>
        </p:nvSpPr>
        <p:spPr bwMode="auto">
          <a:xfrm>
            <a:off x="6172200" y="4724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7893" name="Text Box 21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grpSp>
        <p:nvGrpSpPr>
          <p:cNvPr id="207894" name="Group 22"/>
          <p:cNvGrpSpPr>
            <a:grpSpLocks/>
          </p:cNvGrpSpPr>
          <p:nvPr/>
        </p:nvGrpSpPr>
        <p:grpSpPr bwMode="auto">
          <a:xfrm>
            <a:off x="7696200" y="4953000"/>
            <a:ext cx="1066800" cy="1066800"/>
            <a:chOff x="2208" y="3168"/>
            <a:chExt cx="672" cy="672"/>
          </a:xfrm>
        </p:grpSpPr>
        <p:sp>
          <p:nvSpPr>
            <p:cNvPr id="207895" name="Line 23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96" name="Line 24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897" name="Group 25"/>
          <p:cNvGrpSpPr>
            <a:grpSpLocks/>
          </p:cNvGrpSpPr>
          <p:nvPr/>
        </p:nvGrpSpPr>
        <p:grpSpPr bwMode="auto">
          <a:xfrm>
            <a:off x="6858000" y="4953000"/>
            <a:ext cx="1066800" cy="1066800"/>
            <a:chOff x="2208" y="3168"/>
            <a:chExt cx="672" cy="672"/>
          </a:xfrm>
        </p:grpSpPr>
        <p:sp>
          <p:nvSpPr>
            <p:cNvPr id="207898" name="Line 26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99" name="Line 27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900" name="Text Box 28"/>
          <p:cNvSpPr txBox="1">
            <a:spLocks noChangeArrowheads="1"/>
          </p:cNvSpPr>
          <p:nvPr/>
        </p:nvSpPr>
        <p:spPr bwMode="auto">
          <a:xfrm>
            <a:off x="6477000" y="33528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sp>
        <p:nvSpPr>
          <p:cNvPr id="207901" name="Text Box 29"/>
          <p:cNvSpPr txBox="1">
            <a:spLocks noChangeArrowheads="1"/>
          </p:cNvSpPr>
          <p:nvPr/>
        </p:nvSpPr>
        <p:spPr bwMode="auto">
          <a:xfrm>
            <a:off x="82296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7902" name="Text Box 30"/>
          <p:cNvSpPr txBox="1">
            <a:spLocks noChangeArrowheads="1"/>
          </p:cNvSpPr>
          <p:nvPr/>
        </p:nvSpPr>
        <p:spPr bwMode="auto">
          <a:xfrm>
            <a:off x="92964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7903" name="Text Box 31"/>
          <p:cNvSpPr txBox="1">
            <a:spLocks noChangeArrowheads="1"/>
          </p:cNvSpPr>
          <p:nvPr/>
        </p:nvSpPr>
        <p:spPr bwMode="auto">
          <a:xfrm>
            <a:off x="8839200" y="4724400"/>
            <a:ext cx="838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7904" name="Text Box 32"/>
          <p:cNvSpPr txBox="1">
            <a:spLocks noChangeArrowheads="1"/>
          </p:cNvSpPr>
          <p:nvPr/>
        </p:nvSpPr>
        <p:spPr bwMode="auto">
          <a:xfrm>
            <a:off x="9753600" y="4724400"/>
            <a:ext cx="838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94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8907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8908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8909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208910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208911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12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7543800" y="28956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6,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8915" name="Text Box 19"/>
          <p:cNvSpPr txBox="1">
            <a:spLocks noChangeArrowheads="1"/>
          </p:cNvSpPr>
          <p:nvPr/>
        </p:nvSpPr>
        <p:spPr bwMode="auto">
          <a:xfrm>
            <a:off x="69342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3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8916" name="Text Box 20"/>
          <p:cNvSpPr txBox="1">
            <a:spLocks noChangeArrowheads="1"/>
          </p:cNvSpPr>
          <p:nvPr/>
        </p:nvSpPr>
        <p:spPr bwMode="auto">
          <a:xfrm>
            <a:off x="6172200" y="4724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8917" name="Text Box 21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grpSp>
        <p:nvGrpSpPr>
          <p:cNvPr id="208918" name="Group 22"/>
          <p:cNvGrpSpPr>
            <a:grpSpLocks/>
          </p:cNvGrpSpPr>
          <p:nvPr/>
        </p:nvGrpSpPr>
        <p:grpSpPr bwMode="auto">
          <a:xfrm>
            <a:off x="7696200" y="4953000"/>
            <a:ext cx="1066800" cy="1066800"/>
            <a:chOff x="2208" y="3168"/>
            <a:chExt cx="672" cy="672"/>
          </a:xfrm>
        </p:grpSpPr>
        <p:sp>
          <p:nvSpPr>
            <p:cNvPr id="208919" name="Line 23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20" name="Line 24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921" name="Group 25"/>
          <p:cNvGrpSpPr>
            <a:grpSpLocks/>
          </p:cNvGrpSpPr>
          <p:nvPr/>
        </p:nvGrpSpPr>
        <p:grpSpPr bwMode="auto">
          <a:xfrm>
            <a:off x="6858000" y="4953000"/>
            <a:ext cx="1066800" cy="1066800"/>
            <a:chOff x="2208" y="3168"/>
            <a:chExt cx="672" cy="672"/>
          </a:xfrm>
        </p:grpSpPr>
        <p:sp>
          <p:nvSpPr>
            <p:cNvPr id="208922" name="Line 26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23" name="Line 27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924" name="Text Box 28"/>
          <p:cNvSpPr txBox="1">
            <a:spLocks noChangeArrowheads="1"/>
          </p:cNvSpPr>
          <p:nvPr/>
        </p:nvSpPr>
        <p:spPr bwMode="auto">
          <a:xfrm>
            <a:off x="6477000" y="33528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sp>
        <p:nvSpPr>
          <p:cNvPr id="208925" name="Text Box 29"/>
          <p:cNvSpPr txBox="1">
            <a:spLocks noChangeArrowheads="1"/>
          </p:cNvSpPr>
          <p:nvPr/>
        </p:nvSpPr>
        <p:spPr bwMode="auto">
          <a:xfrm>
            <a:off x="82296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8926" name="Text Box 30"/>
          <p:cNvSpPr txBox="1">
            <a:spLocks noChangeArrowheads="1"/>
          </p:cNvSpPr>
          <p:nvPr/>
        </p:nvSpPr>
        <p:spPr bwMode="auto">
          <a:xfrm>
            <a:off x="92964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8927" name="Text Box 31"/>
          <p:cNvSpPr txBox="1">
            <a:spLocks noChangeArrowheads="1"/>
          </p:cNvSpPr>
          <p:nvPr/>
        </p:nvSpPr>
        <p:spPr bwMode="auto">
          <a:xfrm>
            <a:off x="8839200" y="4724400"/>
            <a:ext cx="838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8928" name="Text Box 32"/>
          <p:cNvSpPr txBox="1">
            <a:spLocks noChangeArrowheads="1"/>
          </p:cNvSpPr>
          <p:nvPr/>
        </p:nvSpPr>
        <p:spPr bwMode="auto">
          <a:xfrm>
            <a:off x="9753600" y="4724400"/>
            <a:ext cx="838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81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9933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209934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209935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36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9937" name="Oval 17"/>
          <p:cNvSpPr>
            <a:spLocks noChangeArrowheads="1"/>
          </p:cNvSpPr>
          <p:nvPr/>
        </p:nvSpPr>
        <p:spPr bwMode="auto">
          <a:xfrm>
            <a:off x="5943600" y="16002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38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6,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9939" name="Text Box 19"/>
          <p:cNvSpPr txBox="1">
            <a:spLocks noChangeArrowheads="1"/>
          </p:cNvSpPr>
          <p:nvPr/>
        </p:nvSpPr>
        <p:spPr bwMode="auto">
          <a:xfrm>
            <a:off x="69342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3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9940" name="Text Box 20"/>
          <p:cNvSpPr txBox="1">
            <a:spLocks noChangeArrowheads="1"/>
          </p:cNvSpPr>
          <p:nvPr/>
        </p:nvSpPr>
        <p:spPr bwMode="auto">
          <a:xfrm>
            <a:off x="6172200" y="4724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9941" name="Text Box 21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grpSp>
        <p:nvGrpSpPr>
          <p:cNvPr id="209942" name="Group 22"/>
          <p:cNvGrpSpPr>
            <a:grpSpLocks/>
          </p:cNvGrpSpPr>
          <p:nvPr/>
        </p:nvGrpSpPr>
        <p:grpSpPr bwMode="auto">
          <a:xfrm>
            <a:off x="7696200" y="4953000"/>
            <a:ext cx="1066800" cy="1066800"/>
            <a:chOff x="2208" y="3168"/>
            <a:chExt cx="672" cy="672"/>
          </a:xfrm>
        </p:grpSpPr>
        <p:sp>
          <p:nvSpPr>
            <p:cNvPr id="209943" name="Line 23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44" name="Line 24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45" name="Group 25"/>
          <p:cNvGrpSpPr>
            <a:grpSpLocks/>
          </p:cNvGrpSpPr>
          <p:nvPr/>
        </p:nvGrpSpPr>
        <p:grpSpPr bwMode="auto">
          <a:xfrm>
            <a:off x="6858000" y="4953000"/>
            <a:ext cx="1066800" cy="1066800"/>
            <a:chOff x="2208" y="3168"/>
            <a:chExt cx="672" cy="672"/>
          </a:xfrm>
        </p:grpSpPr>
        <p:sp>
          <p:nvSpPr>
            <p:cNvPr id="209946" name="Line 26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47" name="Line 27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9948" name="Text Box 28"/>
          <p:cNvSpPr txBox="1">
            <a:spLocks noChangeArrowheads="1"/>
          </p:cNvSpPr>
          <p:nvPr/>
        </p:nvSpPr>
        <p:spPr bwMode="auto">
          <a:xfrm>
            <a:off x="6477000" y="33528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sp>
        <p:nvSpPr>
          <p:cNvPr id="209949" name="Text Box 29"/>
          <p:cNvSpPr txBox="1">
            <a:spLocks noChangeArrowheads="1"/>
          </p:cNvSpPr>
          <p:nvPr/>
        </p:nvSpPr>
        <p:spPr bwMode="auto">
          <a:xfrm>
            <a:off x="82296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9950" name="Text Box 30"/>
          <p:cNvSpPr txBox="1">
            <a:spLocks noChangeArrowheads="1"/>
          </p:cNvSpPr>
          <p:nvPr/>
        </p:nvSpPr>
        <p:spPr bwMode="auto">
          <a:xfrm>
            <a:off x="92964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9951" name="Text Box 31"/>
          <p:cNvSpPr txBox="1">
            <a:spLocks noChangeArrowheads="1"/>
          </p:cNvSpPr>
          <p:nvPr/>
        </p:nvSpPr>
        <p:spPr bwMode="auto">
          <a:xfrm>
            <a:off x="8839200" y="4724400"/>
            <a:ext cx="838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9952" name="Text Box 32"/>
          <p:cNvSpPr txBox="1">
            <a:spLocks noChangeArrowheads="1"/>
          </p:cNvSpPr>
          <p:nvPr/>
        </p:nvSpPr>
        <p:spPr bwMode="auto">
          <a:xfrm>
            <a:off x="9753600" y="4724400"/>
            <a:ext cx="838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35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6,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0952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0956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0957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210958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210959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0961" name="Oval 17"/>
          <p:cNvSpPr>
            <a:spLocks noChangeArrowheads="1"/>
          </p:cNvSpPr>
          <p:nvPr/>
        </p:nvSpPr>
        <p:spPr bwMode="auto">
          <a:xfrm>
            <a:off x="5334000" y="6858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62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6,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0963" name="Text Box 19"/>
          <p:cNvSpPr txBox="1">
            <a:spLocks noChangeArrowheads="1"/>
          </p:cNvSpPr>
          <p:nvPr/>
        </p:nvSpPr>
        <p:spPr bwMode="auto">
          <a:xfrm>
            <a:off x="69342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3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0964" name="Text Box 20"/>
          <p:cNvSpPr txBox="1">
            <a:spLocks noChangeArrowheads="1"/>
          </p:cNvSpPr>
          <p:nvPr/>
        </p:nvSpPr>
        <p:spPr bwMode="auto">
          <a:xfrm>
            <a:off x="6172200" y="4724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0965" name="Text Box 21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grpSp>
        <p:nvGrpSpPr>
          <p:cNvPr id="210966" name="Group 22"/>
          <p:cNvGrpSpPr>
            <a:grpSpLocks/>
          </p:cNvGrpSpPr>
          <p:nvPr/>
        </p:nvGrpSpPr>
        <p:grpSpPr bwMode="auto">
          <a:xfrm>
            <a:off x="7696200" y="4953000"/>
            <a:ext cx="1066800" cy="1066800"/>
            <a:chOff x="2208" y="3168"/>
            <a:chExt cx="672" cy="672"/>
          </a:xfrm>
        </p:grpSpPr>
        <p:sp>
          <p:nvSpPr>
            <p:cNvPr id="210967" name="Line 23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68" name="Line 24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0969" name="Group 25"/>
          <p:cNvGrpSpPr>
            <a:grpSpLocks/>
          </p:cNvGrpSpPr>
          <p:nvPr/>
        </p:nvGrpSpPr>
        <p:grpSpPr bwMode="auto">
          <a:xfrm>
            <a:off x="6858000" y="4953000"/>
            <a:ext cx="1066800" cy="1066800"/>
            <a:chOff x="2208" y="3168"/>
            <a:chExt cx="672" cy="672"/>
          </a:xfrm>
        </p:grpSpPr>
        <p:sp>
          <p:nvSpPr>
            <p:cNvPr id="210970" name="Line 26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71" name="Line 27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0972" name="Text Box 28"/>
          <p:cNvSpPr txBox="1">
            <a:spLocks noChangeArrowheads="1"/>
          </p:cNvSpPr>
          <p:nvPr/>
        </p:nvSpPr>
        <p:spPr bwMode="auto">
          <a:xfrm>
            <a:off x="6477000" y="33528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sp>
        <p:nvSpPr>
          <p:cNvPr id="210973" name="Text Box 29"/>
          <p:cNvSpPr txBox="1">
            <a:spLocks noChangeArrowheads="1"/>
          </p:cNvSpPr>
          <p:nvPr/>
        </p:nvSpPr>
        <p:spPr bwMode="auto">
          <a:xfrm>
            <a:off x="82296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0974" name="Text Box 30"/>
          <p:cNvSpPr txBox="1">
            <a:spLocks noChangeArrowheads="1"/>
          </p:cNvSpPr>
          <p:nvPr/>
        </p:nvSpPr>
        <p:spPr bwMode="auto">
          <a:xfrm>
            <a:off x="92964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0975" name="Text Box 31"/>
          <p:cNvSpPr txBox="1">
            <a:spLocks noChangeArrowheads="1"/>
          </p:cNvSpPr>
          <p:nvPr/>
        </p:nvSpPr>
        <p:spPr bwMode="auto">
          <a:xfrm>
            <a:off x="8839200" y="4724400"/>
            <a:ext cx="838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0976" name="Text Box 32"/>
          <p:cNvSpPr txBox="1">
            <a:spLocks noChangeArrowheads="1"/>
          </p:cNvSpPr>
          <p:nvPr/>
        </p:nvSpPr>
        <p:spPr bwMode="auto">
          <a:xfrm>
            <a:off x="9753600" y="4724400"/>
            <a:ext cx="838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37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6,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1980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1981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211982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211983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84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1985" name="Oval 17"/>
          <p:cNvSpPr>
            <a:spLocks noChangeArrowheads="1"/>
          </p:cNvSpPr>
          <p:nvPr/>
        </p:nvSpPr>
        <p:spPr bwMode="auto">
          <a:xfrm>
            <a:off x="8991600" y="16002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86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6,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1987" name="Text Box 19"/>
          <p:cNvSpPr txBox="1">
            <a:spLocks noChangeArrowheads="1"/>
          </p:cNvSpPr>
          <p:nvPr/>
        </p:nvSpPr>
        <p:spPr bwMode="auto">
          <a:xfrm>
            <a:off x="69342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3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1988" name="Text Box 20"/>
          <p:cNvSpPr txBox="1">
            <a:spLocks noChangeArrowheads="1"/>
          </p:cNvSpPr>
          <p:nvPr/>
        </p:nvSpPr>
        <p:spPr bwMode="auto">
          <a:xfrm>
            <a:off x="6172200" y="4724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1989" name="Text Box 21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grpSp>
        <p:nvGrpSpPr>
          <p:cNvPr id="211990" name="Group 22"/>
          <p:cNvGrpSpPr>
            <a:grpSpLocks/>
          </p:cNvGrpSpPr>
          <p:nvPr/>
        </p:nvGrpSpPr>
        <p:grpSpPr bwMode="auto">
          <a:xfrm>
            <a:off x="7696200" y="4953000"/>
            <a:ext cx="1066800" cy="1066800"/>
            <a:chOff x="2208" y="3168"/>
            <a:chExt cx="672" cy="672"/>
          </a:xfrm>
        </p:grpSpPr>
        <p:sp>
          <p:nvSpPr>
            <p:cNvPr id="211991" name="Line 23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92" name="Line 24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1993" name="Group 25"/>
          <p:cNvGrpSpPr>
            <a:grpSpLocks/>
          </p:cNvGrpSpPr>
          <p:nvPr/>
        </p:nvGrpSpPr>
        <p:grpSpPr bwMode="auto">
          <a:xfrm>
            <a:off x="6858000" y="4953000"/>
            <a:ext cx="1066800" cy="1066800"/>
            <a:chOff x="2208" y="3168"/>
            <a:chExt cx="672" cy="672"/>
          </a:xfrm>
        </p:grpSpPr>
        <p:sp>
          <p:nvSpPr>
            <p:cNvPr id="211994" name="Line 26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95" name="Line 27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1996" name="Text Box 28"/>
          <p:cNvSpPr txBox="1">
            <a:spLocks noChangeArrowheads="1"/>
          </p:cNvSpPr>
          <p:nvPr/>
        </p:nvSpPr>
        <p:spPr bwMode="auto">
          <a:xfrm>
            <a:off x="6477000" y="33528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sp>
        <p:nvSpPr>
          <p:cNvPr id="211997" name="Text Box 29"/>
          <p:cNvSpPr txBox="1">
            <a:spLocks noChangeArrowheads="1"/>
          </p:cNvSpPr>
          <p:nvPr/>
        </p:nvSpPr>
        <p:spPr bwMode="auto">
          <a:xfrm>
            <a:off x="82296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1998" name="Text Box 30"/>
          <p:cNvSpPr txBox="1">
            <a:spLocks noChangeArrowheads="1"/>
          </p:cNvSpPr>
          <p:nvPr/>
        </p:nvSpPr>
        <p:spPr bwMode="auto">
          <a:xfrm>
            <a:off x="92964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1999" name="Text Box 31"/>
          <p:cNvSpPr txBox="1">
            <a:spLocks noChangeArrowheads="1"/>
          </p:cNvSpPr>
          <p:nvPr/>
        </p:nvSpPr>
        <p:spPr bwMode="auto">
          <a:xfrm>
            <a:off x="8839200" y="4724400"/>
            <a:ext cx="838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2000" name="Text Box 32"/>
          <p:cNvSpPr txBox="1">
            <a:spLocks noChangeArrowheads="1"/>
          </p:cNvSpPr>
          <p:nvPr/>
        </p:nvSpPr>
        <p:spPr bwMode="auto">
          <a:xfrm>
            <a:off x="9753600" y="4724400"/>
            <a:ext cx="838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2001" name="Text Box 33"/>
          <p:cNvSpPr txBox="1">
            <a:spLocks noChangeArrowheads="1"/>
          </p:cNvSpPr>
          <p:nvPr/>
        </p:nvSpPr>
        <p:spPr bwMode="auto">
          <a:xfrm>
            <a:off x="8610600" y="1219200"/>
            <a:ext cx="11430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6,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</p:spTree>
    <p:extLst>
      <p:ext uri="{BB962C8B-B14F-4D97-AF65-F5344CB8AC3E}">
        <p14:creationId xmlns:p14="http://schemas.microsoft.com/office/powerpoint/2010/main" xmlns="" val="42654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7,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3004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3005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213006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213007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08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3009" name="Oval 17"/>
          <p:cNvSpPr>
            <a:spLocks noChangeArrowheads="1"/>
          </p:cNvSpPr>
          <p:nvPr/>
        </p:nvSpPr>
        <p:spPr bwMode="auto">
          <a:xfrm>
            <a:off x="5334000" y="6858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10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6,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3011" name="Text Box 19"/>
          <p:cNvSpPr txBox="1">
            <a:spLocks noChangeArrowheads="1"/>
          </p:cNvSpPr>
          <p:nvPr/>
        </p:nvSpPr>
        <p:spPr bwMode="auto">
          <a:xfrm>
            <a:off x="69342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3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3012" name="Text Box 20"/>
          <p:cNvSpPr txBox="1">
            <a:spLocks noChangeArrowheads="1"/>
          </p:cNvSpPr>
          <p:nvPr/>
        </p:nvSpPr>
        <p:spPr bwMode="auto">
          <a:xfrm>
            <a:off x="6172200" y="4724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3013" name="Text Box 21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grpSp>
        <p:nvGrpSpPr>
          <p:cNvPr id="213014" name="Group 22"/>
          <p:cNvGrpSpPr>
            <a:grpSpLocks/>
          </p:cNvGrpSpPr>
          <p:nvPr/>
        </p:nvGrpSpPr>
        <p:grpSpPr bwMode="auto">
          <a:xfrm>
            <a:off x="7696200" y="4953000"/>
            <a:ext cx="1066800" cy="1066800"/>
            <a:chOff x="2208" y="3168"/>
            <a:chExt cx="672" cy="672"/>
          </a:xfrm>
        </p:grpSpPr>
        <p:sp>
          <p:nvSpPr>
            <p:cNvPr id="213015" name="Line 23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16" name="Line 24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3017" name="Group 25"/>
          <p:cNvGrpSpPr>
            <a:grpSpLocks/>
          </p:cNvGrpSpPr>
          <p:nvPr/>
        </p:nvGrpSpPr>
        <p:grpSpPr bwMode="auto">
          <a:xfrm>
            <a:off x="6858000" y="4953000"/>
            <a:ext cx="1066800" cy="1066800"/>
            <a:chOff x="2208" y="3168"/>
            <a:chExt cx="672" cy="672"/>
          </a:xfrm>
        </p:grpSpPr>
        <p:sp>
          <p:nvSpPr>
            <p:cNvPr id="213018" name="Line 26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19" name="Line 27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3020" name="Text Box 28"/>
          <p:cNvSpPr txBox="1">
            <a:spLocks noChangeArrowheads="1"/>
          </p:cNvSpPr>
          <p:nvPr/>
        </p:nvSpPr>
        <p:spPr bwMode="auto">
          <a:xfrm>
            <a:off x="6477000" y="33528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sp>
        <p:nvSpPr>
          <p:cNvPr id="213021" name="Text Box 29"/>
          <p:cNvSpPr txBox="1">
            <a:spLocks noChangeArrowheads="1"/>
          </p:cNvSpPr>
          <p:nvPr/>
        </p:nvSpPr>
        <p:spPr bwMode="auto">
          <a:xfrm>
            <a:off x="82296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3022" name="Text Box 30"/>
          <p:cNvSpPr txBox="1">
            <a:spLocks noChangeArrowheads="1"/>
          </p:cNvSpPr>
          <p:nvPr/>
        </p:nvSpPr>
        <p:spPr bwMode="auto">
          <a:xfrm>
            <a:off x="92964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3023" name="Text Box 31"/>
          <p:cNvSpPr txBox="1">
            <a:spLocks noChangeArrowheads="1"/>
          </p:cNvSpPr>
          <p:nvPr/>
        </p:nvSpPr>
        <p:spPr bwMode="auto">
          <a:xfrm>
            <a:off x="8839200" y="4724400"/>
            <a:ext cx="838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3024" name="Text Box 32"/>
          <p:cNvSpPr txBox="1">
            <a:spLocks noChangeArrowheads="1"/>
          </p:cNvSpPr>
          <p:nvPr/>
        </p:nvSpPr>
        <p:spPr bwMode="auto">
          <a:xfrm>
            <a:off x="9753600" y="4724400"/>
            <a:ext cx="838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=5,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3025" name="Text Box 33"/>
          <p:cNvSpPr txBox="1">
            <a:spLocks noChangeArrowheads="1"/>
          </p:cNvSpPr>
          <p:nvPr/>
        </p:nvSpPr>
        <p:spPr bwMode="auto">
          <a:xfrm>
            <a:off x="8610600" y="1219200"/>
            <a:ext cx="11430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6,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</p:spTree>
    <p:extLst>
      <p:ext uri="{BB962C8B-B14F-4D97-AF65-F5344CB8AC3E}">
        <p14:creationId xmlns:p14="http://schemas.microsoft.com/office/powerpoint/2010/main" xmlns="" val="34344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Beta Pruning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4024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4026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4027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4028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4029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214030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214031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32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4033" name="Oval 17"/>
          <p:cNvSpPr>
            <a:spLocks noChangeArrowheads="1"/>
          </p:cNvSpPr>
          <p:nvPr/>
        </p:nvSpPr>
        <p:spPr bwMode="auto">
          <a:xfrm>
            <a:off x="8534400" y="39624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34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4035" name="Text Box 19"/>
          <p:cNvSpPr txBox="1">
            <a:spLocks noChangeArrowheads="1"/>
          </p:cNvSpPr>
          <p:nvPr/>
        </p:nvSpPr>
        <p:spPr bwMode="auto">
          <a:xfrm>
            <a:off x="69342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3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4036" name="Text Box 20"/>
          <p:cNvSpPr txBox="1">
            <a:spLocks noChangeArrowheads="1"/>
          </p:cNvSpPr>
          <p:nvPr/>
        </p:nvSpPr>
        <p:spPr bwMode="auto">
          <a:xfrm>
            <a:off x="6172200" y="4724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4037" name="Text Box 21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grpSp>
        <p:nvGrpSpPr>
          <p:cNvPr id="214038" name="Group 22"/>
          <p:cNvGrpSpPr>
            <a:grpSpLocks/>
          </p:cNvGrpSpPr>
          <p:nvPr/>
        </p:nvGrpSpPr>
        <p:grpSpPr bwMode="auto">
          <a:xfrm>
            <a:off x="7696200" y="4953000"/>
            <a:ext cx="1066800" cy="1066800"/>
            <a:chOff x="2208" y="3168"/>
            <a:chExt cx="672" cy="672"/>
          </a:xfrm>
        </p:grpSpPr>
        <p:sp>
          <p:nvSpPr>
            <p:cNvPr id="214039" name="Line 23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40" name="Line 24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041" name="Group 25"/>
          <p:cNvGrpSpPr>
            <a:grpSpLocks/>
          </p:cNvGrpSpPr>
          <p:nvPr/>
        </p:nvGrpSpPr>
        <p:grpSpPr bwMode="auto">
          <a:xfrm>
            <a:off x="6858000" y="4953000"/>
            <a:ext cx="1066800" cy="1066800"/>
            <a:chOff x="2208" y="3168"/>
            <a:chExt cx="672" cy="672"/>
          </a:xfrm>
        </p:grpSpPr>
        <p:sp>
          <p:nvSpPr>
            <p:cNvPr id="214042" name="Line 26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43" name="Line 27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4044" name="Text Box 28"/>
          <p:cNvSpPr txBox="1">
            <a:spLocks noChangeArrowheads="1"/>
          </p:cNvSpPr>
          <p:nvPr/>
        </p:nvSpPr>
        <p:spPr bwMode="auto">
          <a:xfrm>
            <a:off x="6477000" y="33528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sp>
        <p:nvSpPr>
          <p:cNvPr id="214045" name="Text Box 29"/>
          <p:cNvSpPr txBox="1">
            <a:spLocks noChangeArrowheads="1"/>
          </p:cNvSpPr>
          <p:nvPr/>
        </p:nvSpPr>
        <p:spPr bwMode="auto">
          <a:xfrm>
            <a:off x="82296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4046" name="Text Box 30"/>
          <p:cNvSpPr txBox="1">
            <a:spLocks noChangeArrowheads="1"/>
          </p:cNvSpPr>
          <p:nvPr/>
        </p:nvSpPr>
        <p:spPr bwMode="auto">
          <a:xfrm>
            <a:off x="8610600" y="4572001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9</a:t>
            </a:r>
          </a:p>
        </p:txBody>
      </p:sp>
      <p:cxnSp>
        <p:nvCxnSpPr>
          <p:cNvPr id="3" name="Straight Arrow Connector 2"/>
          <p:cNvCxnSpPr>
            <a:stCxn id="214033" idx="6"/>
          </p:cNvCxnSpPr>
          <p:nvPr/>
        </p:nvCxnSpPr>
        <p:spPr>
          <a:xfrm flipV="1">
            <a:off x="8991600" y="2960914"/>
            <a:ext cx="901337" cy="1230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9892937" y="2314583"/>
            <a:ext cx="2146663" cy="64633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changed to exhibit beta 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06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Beta Pruning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5051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5052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053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215054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215055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56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57" name="Oval 17"/>
          <p:cNvSpPr>
            <a:spLocks noChangeArrowheads="1"/>
          </p:cNvSpPr>
          <p:nvPr/>
        </p:nvSpPr>
        <p:spPr bwMode="auto">
          <a:xfrm>
            <a:off x="7543800" y="29718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9,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059" name="Text Box 19"/>
          <p:cNvSpPr txBox="1">
            <a:spLocks noChangeArrowheads="1"/>
          </p:cNvSpPr>
          <p:nvPr/>
        </p:nvSpPr>
        <p:spPr bwMode="auto">
          <a:xfrm>
            <a:off x="69342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3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6172200" y="4724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061" name="Text Box 21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grpSp>
        <p:nvGrpSpPr>
          <p:cNvPr id="215062" name="Group 22"/>
          <p:cNvGrpSpPr>
            <a:grpSpLocks/>
          </p:cNvGrpSpPr>
          <p:nvPr/>
        </p:nvGrpSpPr>
        <p:grpSpPr bwMode="auto">
          <a:xfrm>
            <a:off x="7696200" y="4953000"/>
            <a:ext cx="1066800" cy="1066800"/>
            <a:chOff x="2208" y="3168"/>
            <a:chExt cx="672" cy="672"/>
          </a:xfrm>
        </p:grpSpPr>
        <p:sp>
          <p:nvSpPr>
            <p:cNvPr id="215063" name="Line 23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64" name="Line 24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65" name="Group 25"/>
          <p:cNvGrpSpPr>
            <a:grpSpLocks/>
          </p:cNvGrpSpPr>
          <p:nvPr/>
        </p:nvGrpSpPr>
        <p:grpSpPr bwMode="auto">
          <a:xfrm>
            <a:off x="6858000" y="4953000"/>
            <a:ext cx="1066800" cy="1066800"/>
            <a:chOff x="2208" y="3168"/>
            <a:chExt cx="672" cy="672"/>
          </a:xfrm>
        </p:grpSpPr>
        <p:sp>
          <p:nvSpPr>
            <p:cNvPr id="215066" name="Line 26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67" name="Line 27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68" name="Text Box 28"/>
          <p:cNvSpPr txBox="1">
            <a:spLocks noChangeArrowheads="1"/>
          </p:cNvSpPr>
          <p:nvPr/>
        </p:nvSpPr>
        <p:spPr bwMode="auto">
          <a:xfrm>
            <a:off x="6477000" y="33528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sp>
        <p:nvSpPr>
          <p:cNvPr id="215069" name="Text Box 29"/>
          <p:cNvSpPr txBox="1">
            <a:spLocks noChangeArrowheads="1"/>
          </p:cNvSpPr>
          <p:nvPr/>
        </p:nvSpPr>
        <p:spPr bwMode="auto">
          <a:xfrm>
            <a:off x="82296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070" name="Text Box 30"/>
          <p:cNvSpPr txBox="1">
            <a:spLocks noChangeArrowheads="1"/>
          </p:cNvSpPr>
          <p:nvPr/>
        </p:nvSpPr>
        <p:spPr bwMode="auto">
          <a:xfrm>
            <a:off x="8610600" y="4572001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xmlns="" val="3619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Convince yourself</a:t>
            </a:r>
            <a:br>
              <a:rPr lang="en-US" sz="2400" b="1" dirty="0" smtClean="0"/>
            </a:br>
            <a:r>
              <a:rPr lang="en-US" sz="2400" b="1" dirty="0" smtClean="0"/>
              <a:t>why the grey</a:t>
            </a:r>
            <a:br>
              <a:rPr lang="en-US" sz="2400" b="1" dirty="0" smtClean="0"/>
            </a:br>
            <a:r>
              <a:rPr lang="en-US" sz="2400" b="1" dirty="0" smtClean="0"/>
              <a:t>subtrees don’t need</a:t>
            </a:r>
            <a:br>
              <a:rPr lang="en-US" sz="2400" b="1" dirty="0" smtClean="0"/>
            </a:br>
            <a:r>
              <a:rPr lang="en-US" sz="2400" b="1" dirty="0" smtClean="0"/>
              <a:t>to be evaluated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4B80-B691-4F89-B672-038CD82543D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tp://upload.wikimedia.org/wikipedia/commons/thumb/9/91/AB_pruning.svg/1000px-AB_prunin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5640" y="1982314"/>
            <a:ext cx="7396843" cy="375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912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Beta Pruning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2971800" y="2362200"/>
            <a:ext cx="10668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35052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6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6077" name="Text Box 13"/>
          <p:cNvSpPr txBox="1">
            <a:spLocks noChangeArrowheads="1"/>
          </p:cNvSpPr>
          <p:nvPr/>
        </p:nvSpPr>
        <p:spPr bwMode="auto">
          <a:xfrm>
            <a:off x="4191000" y="4648200"/>
            <a:ext cx="11430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8,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216078" name="Group 14"/>
          <p:cNvGrpSpPr>
            <a:grpSpLocks/>
          </p:cNvGrpSpPr>
          <p:nvPr/>
        </p:nvGrpSpPr>
        <p:grpSpPr bwMode="auto">
          <a:xfrm>
            <a:off x="4953000" y="5029200"/>
            <a:ext cx="1066800" cy="1066800"/>
            <a:chOff x="2208" y="3168"/>
            <a:chExt cx="672" cy="672"/>
          </a:xfrm>
        </p:grpSpPr>
        <p:sp>
          <p:nvSpPr>
            <p:cNvPr id="216079" name="Line 1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0" name="Line 1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6081" name="Oval 17"/>
          <p:cNvSpPr>
            <a:spLocks noChangeArrowheads="1"/>
          </p:cNvSpPr>
          <p:nvPr/>
        </p:nvSpPr>
        <p:spPr bwMode="auto">
          <a:xfrm>
            <a:off x="5867400" y="16002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82" name="Text Box 18"/>
          <p:cNvSpPr txBox="1">
            <a:spLocks noChangeArrowheads="1"/>
          </p:cNvSpPr>
          <p:nvPr/>
        </p:nvSpPr>
        <p:spPr bwMode="auto">
          <a:xfrm>
            <a:off x="7239000" y="23622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9,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6083" name="Text Box 19"/>
          <p:cNvSpPr txBox="1">
            <a:spLocks noChangeArrowheads="1"/>
          </p:cNvSpPr>
          <p:nvPr/>
        </p:nvSpPr>
        <p:spPr bwMode="auto">
          <a:xfrm>
            <a:off x="69342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3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6084" name="Text Box 20"/>
          <p:cNvSpPr txBox="1">
            <a:spLocks noChangeArrowheads="1"/>
          </p:cNvSpPr>
          <p:nvPr/>
        </p:nvSpPr>
        <p:spPr bwMode="auto">
          <a:xfrm>
            <a:off x="6172200" y="4724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6085" name="Text Box 21"/>
          <p:cNvSpPr txBox="1">
            <a:spLocks noChangeArrowheads="1"/>
          </p:cNvSpPr>
          <p:nvPr/>
        </p:nvSpPr>
        <p:spPr bwMode="auto">
          <a:xfrm>
            <a:off x="5334000" y="39624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grpSp>
        <p:nvGrpSpPr>
          <p:cNvPr id="216086" name="Group 22"/>
          <p:cNvGrpSpPr>
            <a:grpSpLocks/>
          </p:cNvGrpSpPr>
          <p:nvPr/>
        </p:nvGrpSpPr>
        <p:grpSpPr bwMode="auto">
          <a:xfrm>
            <a:off x="7696200" y="4953000"/>
            <a:ext cx="1066800" cy="1066800"/>
            <a:chOff x="2208" y="3168"/>
            <a:chExt cx="672" cy="672"/>
          </a:xfrm>
        </p:grpSpPr>
        <p:sp>
          <p:nvSpPr>
            <p:cNvPr id="216087" name="Line 23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8" name="Line 24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089" name="Group 25"/>
          <p:cNvGrpSpPr>
            <a:grpSpLocks/>
          </p:cNvGrpSpPr>
          <p:nvPr/>
        </p:nvGrpSpPr>
        <p:grpSpPr bwMode="auto">
          <a:xfrm>
            <a:off x="6858000" y="4953000"/>
            <a:ext cx="1066800" cy="1066800"/>
            <a:chOff x="2208" y="3168"/>
            <a:chExt cx="672" cy="672"/>
          </a:xfrm>
        </p:grpSpPr>
        <p:sp>
          <p:nvSpPr>
            <p:cNvPr id="216090" name="Line 26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1" name="Line 27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6092" name="Text Box 28"/>
          <p:cNvSpPr txBox="1">
            <a:spLocks noChangeArrowheads="1"/>
          </p:cNvSpPr>
          <p:nvPr/>
        </p:nvSpPr>
        <p:spPr bwMode="auto">
          <a:xfrm>
            <a:off x="6477000" y="33528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(Alpha pruning)</a:t>
            </a:r>
          </a:p>
        </p:txBody>
      </p:sp>
      <p:sp>
        <p:nvSpPr>
          <p:cNvPr id="216093" name="Text Box 29"/>
          <p:cNvSpPr txBox="1">
            <a:spLocks noChangeArrowheads="1"/>
          </p:cNvSpPr>
          <p:nvPr/>
        </p:nvSpPr>
        <p:spPr bwMode="auto">
          <a:xfrm>
            <a:off x="8229600" y="3581400"/>
            <a:ext cx="9906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4,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8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6094" name="Text Box 30"/>
          <p:cNvSpPr txBox="1">
            <a:spLocks noChangeArrowheads="1"/>
          </p:cNvSpPr>
          <p:nvPr/>
        </p:nvSpPr>
        <p:spPr bwMode="auto">
          <a:xfrm>
            <a:off x="8610600" y="4572001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9</a:t>
            </a:r>
          </a:p>
        </p:txBody>
      </p:sp>
      <p:grpSp>
        <p:nvGrpSpPr>
          <p:cNvPr id="216095" name="Group 31"/>
          <p:cNvGrpSpPr>
            <a:grpSpLocks/>
          </p:cNvGrpSpPr>
          <p:nvPr/>
        </p:nvGrpSpPr>
        <p:grpSpPr bwMode="auto">
          <a:xfrm>
            <a:off x="9220200" y="3657600"/>
            <a:ext cx="1066800" cy="1066800"/>
            <a:chOff x="2208" y="3168"/>
            <a:chExt cx="672" cy="672"/>
          </a:xfrm>
        </p:grpSpPr>
        <p:sp>
          <p:nvSpPr>
            <p:cNvPr id="216096" name="Line 32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7" name="Line 33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098" name="Group 34"/>
          <p:cNvGrpSpPr>
            <a:grpSpLocks/>
          </p:cNvGrpSpPr>
          <p:nvPr/>
        </p:nvGrpSpPr>
        <p:grpSpPr bwMode="auto">
          <a:xfrm>
            <a:off x="8839200" y="4953000"/>
            <a:ext cx="1066800" cy="1066800"/>
            <a:chOff x="2208" y="3168"/>
            <a:chExt cx="672" cy="672"/>
          </a:xfrm>
        </p:grpSpPr>
        <p:sp>
          <p:nvSpPr>
            <p:cNvPr id="216099" name="Line 35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0" name="Line 36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101" name="Group 37"/>
          <p:cNvGrpSpPr>
            <a:grpSpLocks/>
          </p:cNvGrpSpPr>
          <p:nvPr/>
        </p:nvGrpSpPr>
        <p:grpSpPr bwMode="auto">
          <a:xfrm>
            <a:off x="9448800" y="4953000"/>
            <a:ext cx="1066800" cy="1066800"/>
            <a:chOff x="2208" y="3168"/>
            <a:chExt cx="672" cy="672"/>
          </a:xfrm>
        </p:grpSpPr>
        <p:sp>
          <p:nvSpPr>
            <p:cNvPr id="216102" name="Line 38"/>
            <p:cNvSpPr>
              <a:spLocks noChangeShapeType="1"/>
            </p:cNvSpPr>
            <p:nvPr/>
          </p:nvSpPr>
          <p:spPr bwMode="auto">
            <a:xfrm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3" name="Line 39"/>
            <p:cNvSpPr>
              <a:spLocks noChangeShapeType="1"/>
            </p:cNvSpPr>
            <p:nvPr/>
          </p:nvSpPr>
          <p:spPr bwMode="auto">
            <a:xfrm flipV="1">
              <a:off x="2208" y="3168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6104" name="Text Box 40"/>
          <p:cNvSpPr txBox="1">
            <a:spLocks noChangeArrowheads="1"/>
          </p:cNvSpPr>
          <p:nvPr/>
        </p:nvSpPr>
        <p:spPr bwMode="auto">
          <a:xfrm>
            <a:off x="8153400" y="2667001"/>
            <a:ext cx="10668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anose="02020603050405020304" pitchFamily="18" charset="0"/>
              </a:rPr>
              <a:t>(Beta pruning)</a:t>
            </a:r>
          </a:p>
        </p:txBody>
      </p:sp>
    </p:spTree>
    <p:extLst>
      <p:ext uri="{BB962C8B-B14F-4D97-AF65-F5344CB8AC3E}">
        <p14:creationId xmlns:p14="http://schemas.microsoft.com/office/powerpoint/2010/main" xmlns="" val="21505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Next slides are a step-by-step example of pruning</a:t>
            </a:r>
          </a:p>
          <a:p>
            <a:r>
              <a:rPr lang="en-US" sz="2800" dirty="0" smtClean="0"/>
              <a:t>The example algorithm runs </a:t>
            </a:r>
            <a:r>
              <a:rPr lang="en-US" sz="2800" b="1" dirty="0" smtClean="0"/>
              <a:t>left-to-right</a:t>
            </a:r>
            <a:endParaRPr lang="en-US" sz="2800" dirty="0" smtClean="0"/>
          </a:p>
          <a:p>
            <a:pPr lvl="1"/>
            <a:r>
              <a:rPr lang="en-US" sz="2600" dirty="0" smtClean="0"/>
              <a:t>Right-to-left can produce different results</a:t>
            </a:r>
          </a:p>
          <a:p>
            <a:pPr lvl="1"/>
            <a:r>
              <a:rPr lang="en-US" sz="2600" dirty="0" smtClean="0"/>
              <a:t>You’re free to choose any direction (even dynamically)</a:t>
            </a:r>
          </a:p>
          <a:p>
            <a:endParaRPr lang="en-US" sz="2800" dirty="0"/>
          </a:p>
          <a:p>
            <a:r>
              <a:rPr lang="en-US" sz="2800" dirty="0" smtClean="0"/>
              <a:t>Follow it along with the description and pseudo-code:</a:t>
            </a:r>
          </a:p>
          <a:p>
            <a:pPr lvl="1"/>
            <a:r>
              <a:rPr lang="en-US" sz="2800" dirty="0">
                <a:hlinkClick r:id="rId2"/>
              </a:rPr>
              <a:t>http://en.wikipedia.org/wiki/Alpha%E2%80%93beta_pruning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4B80-B691-4F89-B672-038CD82543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13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1254" name="Oval 6"/>
          <p:cNvSpPr>
            <a:spLocks noChangeArrowheads="1"/>
          </p:cNvSpPr>
          <p:nvPr/>
        </p:nvSpPr>
        <p:spPr bwMode="auto">
          <a:xfrm>
            <a:off x="5334000" y="6858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0720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2279" name="Oval 7"/>
          <p:cNvSpPr>
            <a:spLocks noChangeArrowheads="1"/>
          </p:cNvSpPr>
          <p:nvPr/>
        </p:nvSpPr>
        <p:spPr bwMode="auto">
          <a:xfrm>
            <a:off x="2438400" y="16002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08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3303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3304" name="Oval 8"/>
          <p:cNvSpPr>
            <a:spLocks noChangeArrowheads="1"/>
          </p:cNvSpPr>
          <p:nvPr/>
        </p:nvSpPr>
        <p:spPr bwMode="auto">
          <a:xfrm>
            <a:off x="1905000" y="28956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39" t="15062" r="17772" b="51442"/>
          <a:stretch>
            <a:fillRect/>
          </a:stretch>
        </p:blipFill>
        <p:spPr bwMode="auto">
          <a:xfrm>
            <a:off x="1752600" y="304800"/>
            <a:ext cx="8763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#2b Left-&gt;Right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2133600" y="1143000"/>
            <a:ext cx="1219200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4</a:t>
            </a:r>
            <a:endParaRPr 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1219200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600">
                <a:latin typeface="Times New Roman" panose="02020603050405020304" pitchFamily="18" charset="0"/>
              </a:rPr>
              <a:t>= -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1600">
                <a:latin typeface="Times New Roman" panose="02020603050405020304" pitchFamily="18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sz="1600">
                <a:latin typeface="Times New Roman" panose="02020603050405020304" pitchFamily="18" charset="0"/>
              </a:rPr>
              <a:t>= +</a:t>
            </a:r>
            <a:r>
              <a:rPr 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4328" name="Oval 8"/>
          <p:cNvSpPr>
            <a:spLocks noChangeArrowheads="1"/>
          </p:cNvSpPr>
          <p:nvPr/>
        </p:nvSpPr>
        <p:spPr bwMode="auto">
          <a:xfrm>
            <a:off x="2438400" y="1600200"/>
            <a:ext cx="457200" cy="457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044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33</TotalTime>
  <Words>3241</Words>
  <Application>Microsoft Office PowerPoint</Application>
  <PresentationFormat>מותאם אישית</PresentationFormat>
  <Paragraphs>468</Paragraphs>
  <Slides>40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40</vt:i4>
      </vt:variant>
    </vt:vector>
  </HeadingPairs>
  <TitlesOfParts>
    <vt:vector size="41" baseType="lpstr">
      <vt:lpstr>Retrospect</vt:lpstr>
      <vt:lpstr>Alpha-beta Pruning</vt:lpstr>
      <vt:lpstr>Cutting-Off Search</vt:lpstr>
      <vt:lpstr>Alpha and Beta Values</vt:lpstr>
      <vt:lpstr>Example</vt:lpstr>
      <vt:lpstr>Example</vt:lpstr>
      <vt:lpstr> 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  <vt:lpstr>שקופית 15</vt:lpstr>
      <vt:lpstr>שקופית 16</vt:lpstr>
      <vt:lpstr>שקופית 17</vt:lpstr>
      <vt:lpstr>שקופית 18</vt:lpstr>
      <vt:lpstr>שקופית 19</vt:lpstr>
      <vt:lpstr>שקופית 20</vt:lpstr>
      <vt:lpstr>שקופית 21</vt:lpstr>
      <vt:lpstr>שקופית 22</vt:lpstr>
      <vt:lpstr>שקופית 23</vt:lpstr>
      <vt:lpstr>שקופית 24</vt:lpstr>
      <vt:lpstr>שקופית 25</vt:lpstr>
      <vt:lpstr>שקופית 26</vt:lpstr>
      <vt:lpstr>שקופית 27</vt:lpstr>
      <vt:lpstr>שקופית 28</vt:lpstr>
      <vt:lpstr>שקופית 29</vt:lpstr>
      <vt:lpstr>שקופית 30</vt:lpstr>
      <vt:lpstr>שקופית 31</vt:lpstr>
      <vt:lpstr>שקופית 32</vt:lpstr>
      <vt:lpstr>שקופית 33</vt:lpstr>
      <vt:lpstr>שקופית 34</vt:lpstr>
      <vt:lpstr>שקופית 35</vt:lpstr>
      <vt:lpstr>שקופית 36</vt:lpstr>
      <vt:lpstr>שקופית 37</vt:lpstr>
      <vt:lpstr>שקופית 38</vt:lpstr>
      <vt:lpstr>שקופית 39</vt:lpstr>
      <vt:lpstr>שקופית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Moshe S</dc:creator>
  <cp:lastModifiedBy>Lena</cp:lastModifiedBy>
  <cp:revision>22</cp:revision>
  <dcterms:created xsi:type="dcterms:W3CDTF">2013-12-27T09:10:54Z</dcterms:created>
  <dcterms:modified xsi:type="dcterms:W3CDTF">2014-05-06T08:28:39Z</dcterms:modified>
</cp:coreProperties>
</file>