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D8AF5-D9F2-4AA3-A648-DFB847E06686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(C) Moshe Sulamy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3BF8-D957-4D62-8946-382080C126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791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3D666-82F7-476C-9231-2A71C47CB36C}" type="datetimeFigureOut">
              <a:rPr lang="en-US" smtClean="0"/>
              <a:pPr/>
              <a:t>01/04/2015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(C) Moshe Sulamy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35414-3889-4EDE-B30C-4458781A60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35414-3889-4EDE-B30C-4458781A60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1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35414-3889-4EDE-B30C-4458781A60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1099-115F-4EE5-9360-37252C8F88E2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6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FDDD-1B2A-424D-85D6-864445D5E88B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8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2C6A-5255-4FC5-B8BD-509CD3A28DDE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94EE-09C6-4C61-9FF5-DAA9FC611DBC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63970-432A-4AC0-B37B-473E7A897A1D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0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B9FF-7984-416D-86FC-B62BDE32A7CE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3452-AF1B-4FEF-987E-6D9238AEEBF7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89F50-D2A5-4406-976A-3081CC8AC5A8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B301-0885-46EC-A7D4-C9F0EDA0FB93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4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358836-38BF-4FBC-86F8-AC39898B2A19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AB06-F965-4D40-9731-CE47CD231C8A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2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2222EE-6995-422E-9639-D661E1C2D754}" type="datetime1">
              <a:rPr lang="en-US" smtClean="0"/>
              <a:pPr/>
              <a:t>01/04/2015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Moshe Sulamy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D23C22-F05D-4763-8879-02EAC39214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8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sdl.org/release/SDL-1.2.15/docs/index.html" TargetMode="External"/><Relationship Id="rId2" Type="http://schemas.openxmlformats.org/officeDocument/2006/relationships/hyperlink" Target="http://www.libsdl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Simple DirectMedia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 smtClean="0"/>
              <a:t>© Moshe Sulamy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11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Finally, to draw our rectangle: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SDL_FillRect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(w, &amp;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SDL_MapRGB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(w-&gt;format, 0, 255, 0));</a:t>
            </a:r>
          </a:p>
          <a:p>
            <a:pPr lvl="1"/>
            <a:r>
              <a:rPr lang="en-US" sz="2400" dirty="0" smtClean="0"/>
              <a:t>…and don’t forget to check return value!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 smtClean="0"/>
          </a:p>
          <a:p>
            <a:r>
              <a:rPr lang="en-US" sz="2800" dirty="0" smtClean="0"/>
              <a:t>Rectangles are boring,</a:t>
            </a:r>
          </a:p>
          <a:p>
            <a:r>
              <a:rPr lang="en-US" sz="2800" dirty="0" smtClean="0"/>
              <a:t>Let’s draw images!</a:t>
            </a:r>
            <a:endParaRPr lang="en-US" sz="2800" dirty="0"/>
          </a:p>
          <a:p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44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First, we need an image</a:t>
            </a:r>
          </a:p>
          <a:p>
            <a:pPr lvl="1"/>
            <a:r>
              <a:rPr lang="en-US" sz="2400" dirty="0" smtClean="0"/>
              <a:t>Without libraries, SDL can only load BMP images</a:t>
            </a:r>
          </a:p>
          <a:p>
            <a:pPr lvl="1"/>
            <a:r>
              <a:rPr lang="en-US" sz="2400" dirty="0" smtClean="0"/>
              <a:t>Thus, we’ll create BMP files, or convert existing images to BMP</a:t>
            </a:r>
          </a:p>
          <a:p>
            <a:pPr lvl="1"/>
            <a:r>
              <a:rPr lang="en-US" sz="2400" dirty="0" smtClean="0"/>
              <a:t>Use UNIX command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eog</a:t>
            </a:r>
            <a:r>
              <a:rPr lang="en-US" sz="2400" dirty="0" smtClean="0"/>
              <a:t> to view images (e.g., “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eog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test.bmp</a:t>
            </a:r>
            <a:r>
              <a:rPr lang="en-US" sz="2400" dirty="0" smtClean="0"/>
              <a:t>”)</a:t>
            </a:r>
          </a:p>
          <a:p>
            <a:r>
              <a:rPr lang="en-US" sz="2800" dirty="0" smtClean="0"/>
              <a:t>To load an image: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SDL_LoadBMP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(const char *file);</a:t>
            </a:r>
          </a:p>
          <a:p>
            <a:pPr lvl="1"/>
            <a:r>
              <a:rPr lang="en-US" sz="2400" dirty="0" smtClean="0"/>
              <a:t>Returns a surface representing the loaded image, or NULL on error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/>
              <a:t>We </a:t>
            </a:r>
            <a:r>
              <a:rPr lang="en-US" sz="2800" b="1" dirty="0" smtClean="0"/>
              <a:t>must</a:t>
            </a:r>
            <a:r>
              <a:rPr lang="en-US" sz="2800" dirty="0" smtClean="0"/>
              <a:t> free the memory when finished: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SDL_FreeSurface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*surface);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Spritesheet</a:t>
            </a:r>
            <a:endParaRPr lang="en-US" sz="2800" dirty="0" smtClean="0"/>
          </a:p>
          <a:p>
            <a:pPr lvl="1"/>
            <a:r>
              <a:rPr lang="en-US" sz="2400" dirty="0" smtClean="0"/>
              <a:t>A collection of pictures in a single image</a:t>
            </a:r>
          </a:p>
          <a:p>
            <a:pPr lvl="1"/>
            <a:r>
              <a:rPr lang="en-US" sz="2400" dirty="0" smtClean="0"/>
              <a:t>Used in animation to simulate movement</a:t>
            </a:r>
          </a:p>
          <a:p>
            <a:endParaRPr lang="en-US" sz="2800" dirty="0"/>
          </a:p>
          <a:p>
            <a:r>
              <a:rPr lang="en-US" sz="2800" dirty="0" smtClean="0"/>
              <a:t>When drawing to the screen, we select:</a:t>
            </a:r>
          </a:p>
          <a:p>
            <a:pPr lvl="1"/>
            <a:r>
              <a:rPr lang="en-US" sz="2400" dirty="0" smtClean="0"/>
              <a:t>Position to draw (only 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Portion of the image to draw</a:t>
            </a:r>
          </a:p>
          <a:p>
            <a:pPr lvl="1"/>
            <a:r>
              <a:rPr lang="en-US" sz="2400" dirty="0" smtClean="0"/>
              <a:t>Background color to make transparent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12" y="1845734"/>
            <a:ext cx="3428571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Autofit/>
          </a:bodyPr>
          <a:lstStyle/>
          <a:p>
            <a:r>
              <a:rPr lang="en-US" sz="3200" dirty="0" smtClean="0"/>
              <a:t>To set transparent background color: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SDL_SetColorKey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s, Uint32 flag, Uint32 key);</a:t>
            </a:r>
            <a:endParaRPr lang="en-US" sz="2000" dirty="0" smtClean="0"/>
          </a:p>
          <a:p>
            <a:pPr lvl="1"/>
            <a:r>
              <a:rPr lang="en-US" sz="2800" dirty="0" smtClean="0"/>
              <a:t>As usual, check return value</a:t>
            </a:r>
          </a:p>
          <a:p>
            <a:r>
              <a:rPr lang="en-US" sz="3200" dirty="0" smtClean="0"/>
              <a:t>Arguments:</a:t>
            </a:r>
          </a:p>
          <a:p>
            <a:pPr lvl="1"/>
            <a:r>
              <a:rPr lang="en-US" sz="2800" dirty="0" smtClean="0"/>
              <a:t>The image surface</a:t>
            </a:r>
          </a:p>
          <a:p>
            <a:pPr lvl="1"/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SDL_SRCCOLORKEY</a:t>
            </a:r>
            <a:r>
              <a:rPr lang="en-US" sz="2800" dirty="0" smtClean="0"/>
              <a:t> (constant)</a:t>
            </a:r>
          </a:p>
          <a:p>
            <a:pPr lvl="1"/>
            <a:r>
              <a:rPr lang="en-US" sz="2800" dirty="0" smtClean="0"/>
              <a:t>A color using </a:t>
            </a:r>
            <a:r>
              <a:rPr lang="en-US" sz="2800" dirty="0" err="1" smtClean="0"/>
              <a:t>SDL_MapRGB</a:t>
            </a:r>
            <a:endParaRPr lang="en-US" sz="2800" dirty="0"/>
          </a:p>
          <a:p>
            <a:pPr lvl="2"/>
            <a:r>
              <a:rPr lang="en-US" sz="2400" dirty="0" smtClean="0"/>
              <a:t>Pick something not used in the actual image</a:t>
            </a:r>
          </a:p>
          <a:p>
            <a:pPr lvl="2"/>
            <a:r>
              <a:rPr lang="en-US" sz="2400" dirty="0" smtClean="0"/>
              <a:t>Magenta is a common one (RGB: 255, 0, 255)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 descr="http://sa.aos.ask.com/us/sc/cw/magenta-col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258" y="507242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SDL_BlitSurface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dstrect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/>
              <a:t>Arguments:</a:t>
            </a:r>
          </a:p>
          <a:p>
            <a:pPr lvl="1"/>
            <a:r>
              <a:rPr lang="en-US" sz="2400" dirty="0" err="1" smtClean="0"/>
              <a:t>src</a:t>
            </a:r>
            <a:r>
              <a:rPr lang="en-US" sz="2400" dirty="0" smtClean="0"/>
              <a:t> – the image to draw</a:t>
            </a:r>
          </a:p>
          <a:p>
            <a:pPr lvl="1"/>
            <a:r>
              <a:rPr lang="en-US" sz="2400" dirty="0" err="1" smtClean="0"/>
              <a:t>srcrect</a:t>
            </a:r>
            <a:r>
              <a:rPr lang="en-US" sz="2400" dirty="0" smtClean="0"/>
              <a:t> – the area inside the image we want to draw</a:t>
            </a:r>
          </a:p>
          <a:p>
            <a:pPr lvl="1"/>
            <a:r>
              <a:rPr lang="en-US" sz="2400" dirty="0" err="1" smtClean="0"/>
              <a:t>dst</a:t>
            </a:r>
            <a:r>
              <a:rPr lang="en-US" sz="2400" dirty="0" smtClean="0"/>
              <a:t> – our window surface</a:t>
            </a:r>
          </a:p>
          <a:p>
            <a:pPr lvl="1"/>
            <a:r>
              <a:rPr lang="en-US" sz="2400" dirty="0" err="1" smtClean="0"/>
              <a:t>dstrect</a:t>
            </a:r>
            <a:r>
              <a:rPr lang="en-US" sz="2400" dirty="0" smtClean="0"/>
              <a:t> – where we want to draw (</a:t>
            </a:r>
            <a:r>
              <a:rPr lang="en-US" sz="2400" dirty="0" err="1" smtClean="0"/>
              <a:t>w,h</a:t>
            </a:r>
            <a:r>
              <a:rPr lang="en-US" sz="2400" dirty="0" smtClean="0"/>
              <a:t> are ignored)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7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In summary:</a:t>
            </a:r>
          </a:p>
          <a:p>
            <a:pPr lvl="1">
              <a:buFont typeface="Calibri" panose="020F0502020204030204" pitchFamily="34" charset="0"/>
              <a:buChar char="﻿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SDL_LoadBMP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(“test.bmp”);</a:t>
            </a:r>
          </a:p>
          <a:p>
            <a:pPr lvl="1">
              <a:buFont typeface="Calibri" panose="020F0502020204030204" pitchFamily="34" charset="0"/>
              <a:buChar char="﻿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{0,0,240,296};</a:t>
            </a:r>
          </a:p>
          <a:p>
            <a:pPr lvl="1">
              <a:buFont typeface="Calibri" panose="020F0502020204030204" pitchFamily="34" charset="0"/>
              <a:buChar char="﻿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SDL_BlitSurface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w, 0) != 0) {</a:t>
            </a:r>
          </a:p>
          <a:p>
            <a:pPr lvl="2">
              <a:buFont typeface="Calibri" panose="020F0502020204030204" pitchFamily="34" charset="0"/>
              <a:buChar char="﻿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(“ERROR: failed 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blit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image: %s\n”,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SDL_GetError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2">
              <a:buFont typeface="Calibri" panose="020F0502020204030204" pitchFamily="34" charset="0"/>
              <a:buChar char="﻿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SDL_FreeSurface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>
              <a:buFont typeface="Calibri" panose="020F0502020204030204" pitchFamily="34" charset="0"/>
              <a:buChar char="﻿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eturn 1;</a:t>
            </a:r>
          </a:p>
          <a:p>
            <a:pPr lvl="1">
              <a:buFont typeface="Calibri" panose="020F0502020204030204" pitchFamily="34" charset="0"/>
              <a:buChar char="﻿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0895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We draw and nothing changes:</a:t>
            </a:r>
          </a:p>
          <a:p>
            <a:pPr lvl="1"/>
            <a:r>
              <a:rPr lang="en-US" sz="2400" dirty="0" smtClean="0"/>
              <a:t>Happens because we use double-buffering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SDL_Flip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*surface);</a:t>
            </a:r>
          </a:p>
          <a:p>
            <a:pPr lvl="1"/>
            <a:r>
              <a:rPr lang="en-US" sz="2400" dirty="0" smtClean="0"/>
              <a:t>We call this function </a:t>
            </a:r>
            <a:r>
              <a:rPr lang="en-US" sz="2400" b="1" dirty="0" smtClean="0"/>
              <a:t>every time</a:t>
            </a:r>
            <a:r>
              <a:rPr lang="en-US" sz="2400" dirty="0" smtClean="0"/>
              <a:t> we finish drawing a screen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 smtClean="0"/>
              <a:t>Drawing leaves a “trail”:</a:t>
            </a:r>
          </a:p>
          <a:p>
            <a:pPr lvl="1"/>
            <a:r>
              <a:rPr lang="en-US" sz="2400" dirty="0" smtClean="0"/>
              <a:t>Clear the screen before starting to draw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SDL_FillRect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(w, 0, 0);</a:t>
            </a:r>
          </a:p>
          <a:p>
            <a:r>
              <a:rPr lang="en-US" sz="2800" dirty="0" smtClean="0"/>
              <a:t>Images change too fast:</a:t>
            </a:r>
          </a:p>
          <a:p>
            <a:pPr lvl="1"/>
            <a:r>
              <a:rPr lang="en-US" sz="2400" dirty="0" smtClean="0"/>
              <a:t>Wait a bit before redrawing</a:t>
            </a:r>
            <a:endParaRPr lang="en-US" sz="2400" dirty="0"/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SDL_Delay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(Uint32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know how to draw, now we want to handle input.</a:t>
            </a:r>
          </a:p>
          <a:p>
            <a:r>
              <a:rPr lang="en-US" sz="2800" dirty="0" smtClean="0"/>
              <a:t>Implemented with events: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SDL_PollEvent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*event);</a:t>
            </a:r>
          </a:p>
          <a:p>
            <a:pPr lvl="1"/>
            <a:r>
              <a:rPr lang="en-US" sz="2400" dirty="0" smtClean="0"/>
              <a:t>Fills the parameter with the next event waiting, or NULL if there’s no event waiting</a:t>
            </a:r>
          </a:p>
          <a:p>
            <a:pPr lvl="1"/>
            <a:r>
              <a:rPr lang="en-US" sz="2400" dirty="0" smtClean="0"/>
              <a:t>Returns 1 if there are any events, 0 otherwise</a:t>
            </a:r>
          </a:p>
          <a:p>
            <a:pPr lvl="1"/>
            <a:r>
              <a:rPr lang="en-US" sz="2400" dirty="0" smtClean="0"/>
              <a:t>We need to poll this to handle all events: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SDL_PollEvent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(&amp;e) != 0) { /* handle event e */ }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3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SDL_Event</a:t>
            </a:r>
            <a:endParaRPr lang="en-US" sz="2400" dirty="0" smtClean="0"/>
          </a:p>
          <a:p>
            <a:pPr lvl="1"/>
            <a:r>
              <a:rPr lang="en-US" sz="2000" dirty="0" smtClean="0"/>
              <a:t>A union of various structures</a:t>
            </a:r>
          </a:p>
          <a:p>
            <a:pPr lvl="1"/>
            <a:r>
              <a:rPr lang="en-US" sz="2000" dirty="0" smtClean="0"/>
              <a:t>Each contains information about a specific event type</a:t>
            </a:r>
          </a:p>
          <a:p>
            <a:pPr lvl="1"/>
            <a:r>
              <a:rPr lang="en-US" sz="2000" dirty="0" smtClean="0"/>
              <a:t>To determine which event – check </a:t>
            </a:r>
            <a:r>
              <a:rPr lang="en-US" sz="2000" dirty="0" err="1" smtClean="0"/>
              <a:t>event.type</a:t>
            </a:r>
            <a:endParaRPr lang="en-US" sz="2000" dirty="0" smtClean="0"/>
          </a:p>
          <a:p>
            <a:pPr lvl="1"/>
            <a:endParaRPr lang="en-US" dirty="0"/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SDL_Event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SDL_PollEvent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(&amp;e) != 0) {</a:t>
            </a:r>
          </a:p>
          <a:p>
            <a:pPr lvl="2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e.type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== SDL_QUIT)</a:t>
            </a:r>
          </a:p>
          <a:p>
            <a:pPr lvl="3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exit(0);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146" name="Picture 2" descr="http://www.clipular.com/c/6611332564516864.png?k=JMYI1H5_2zUlknZ24I3wgG5SR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758" y="1845734"/>
            <a:ext cx="25527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92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To build a program using SDL, we need to link SDL libraries and headers</a:t>
            </a:r>
          </a:p>
          <a:p>
            <a:r>
              <a:rPr lang="en-US" sz="2600" dirty="0" smtClean="0"/>
              <a:t>SDL Provides us with a utility</a:t>
            </a:r>
          </a:p>
          <a:p>
            <a:pPr lvl="1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sdl-config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cflags</a:t>
            </a:r>
            <a:r>
              <a:rPr lang="en-US" sz="2200" dirty="0" smtClean="0"/>
              <a:t>	- outputs needed compilation flags</a:t>
            </a:r>
          </a:p>
          <a:p>
            <a:pPr lvl="1"/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sdl-config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--libs</a:t>
            </a:r>
            <a:r>
              <a:rPr lang="en-US" sz="2200" dirty="0" smtClean="0"/>
              <a:t>	- outputs needed linkage flags</a:t>
            </a:r>
          </a:p>
          <a:p>
            <a:endParaRPr lang="en-US" sz="2400" dirty="0"/>
          </a:p>
          <a:p>
            <a:r>
              <a:rPr lang="en-US" sz="2400" dirty="0" smtClean="0"/>
              <a:t>We can add calls to it in our makefile: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=c99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-pedantic-errors -c -Wall -g -lm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sdl_test.c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`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sdl-config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cflags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gcc -o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sdl_test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sdl_test.o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-lm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=c99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-pedantic-errors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–g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`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sdl-config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--libs`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SDL?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SDL is a library for:</a:t>
            </a:r>
          </a:p>
          <a:p>
            <a:pPr lvl="2"/>
            <a:r>
              <a:rPr lang="en-US" sz="3200" dirty="0" smtClean="0"/>
              <a:t>Games</a:t>
            </a:r>
          </a:p>
          <a:p>
            <a:pPr lvl="2"/>
            <a:r>
              <a:rPr lang="en-US" sz="3200" dirty="0" smtClean="0"/>
              <a:t>Multimedia-type applications</a:t>
            </a:r>
          </a:p>
          <a:p>
            <a:pPr lvl="1"/>
            <a:r>
              <a:rPr lang="en-US" sz="3600" dirty="0" smtClean="0"/>
              <a:t>Lightweight</a:t>
            </a:r>
          </a:p>
          <a:p>
            <a:pPr lvl="1"/>
            <a:r>
              <a:rPr lang="en-US" sz="3600" dirty="0" smtClean="0"/>
              <a:t>Subsystems:</a:t>
            </a:r>
          </a:p>
          <a:p>
            <a:pPr lvl="2"/>
            <a:r>
              <a:rPr lang="en-US" sz="3200" dirty="0" smtClean="0"/>
              <a:t>Input</a:t>
            </a:r>
          </a:p>
          <a:p>
            <a:pPr lvl="2"/>
            <a:r>
              <a:rPr lang="en-US" sz="3200" dirty="0" smtClean="0"/>
              <a:t>Graphics (using OpenGL)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SD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705" y="1856563"/>
            <a:ext cx="1704975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SDL Homepage</a:t>
            </a:r>
          </a:p>
          <a:p>
            <a:pPr lvl="1"/>
            <a:r>
              <a:rPr lang="en-US" sz="2800" dirty="0">
                <a:hlinkClick r:id="rId2"/>
              </a:rPr>
              <a:t>http://www.libsdl.org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pPr lvl="1"/>
            <a:r>
              <a:rPr lang="en-US" sz="2800" dirty="0" smtClean="0"/>
              <a:t>You can download SDL 1.2 from the homepage</a:t>
            </a:r>
          </a:p>
          <a:p>
            <a:r>
              <a:rPr lang="en-US" sz="3200" dirty="0" smtClean="0"/>
              <a:t>SDL 1.2 Documentation</a:t>
            </a:r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www.libsdl.org/release/SDL-1.2.15/docs/index.html</a:t>
            </a:r>
            <a:endParaRPr lang="en-US" sz="2800" dirty="0" smtClean="0"/>
          </a:p>
          <a:p>
            <a:endParaRPr lang="en-US" sz="3000" dirty="0"/>
          </a:p>
          <a:p>
            <a:r>
              <a:rPr lang="en-US" sz="3600" b="1" dirty="0" smtClean="0"/>
              <a:t>Already installed in UNIX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21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SDL header files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SDL.h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SDL_video.h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800" dirty="0" smtClean="0"/>
              <a:t>We have to initialize before doing anything with SDL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SDL_Init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(Uint32 flags);</a:t>
            </a:r>
          </a:p>
          <a:p>
            <a:pPr lvl="1"/>
            <a:r>
              <a:rPr lang="en-US" sz="2400" dirty="0" smtClean="0"/>
              <a:t>Uint32 – 32-bit unsigned integer</a:t>
            </a:r>
          </a:p>
          <a:p>
            <a:pPr lvl="1"/>
            <a:r>
              <a:rPr lang="en-US" sz="2400" dirty="0" smtClean="0"/>
              <a:t>Parameter “flags” tells SDL which parts to initialize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SDL_INIT_VIDEO</a:t>
            </a:r>
          </a:p>
          <a:p>
            <a:pPr lvl="2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SDL_INIT_AUDIO</a:t>
            </a:r>
          </a:p>
          <a:p>
            <a:pPr lvl="2"/>
            <a:r>
              <a:rPr lang="en-US" sz="2000" dirty="0" smtClean="0"/>
              <a:t>etc.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We only use video: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SDL_Init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(SDL_INIT_VIDEO);</a:t>
            </a:r>
          </a:p>
          <a:p>
            <a:r>
              <a:rPr lang="en-US" sz="2800" dirty="0" smtClean="0"/>
              <a:t>The function might fail, we should test it:</a:t>
            </a:r>
          </a:p>
          <a:p>
            <a:pPr lvl="1">
              <a:buFont typeface="Calibri" panose="020F0502020204030204" pitchFamily="34" charset="0"/>
              <a:buChar char="﻿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SDL_Init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(SDL_INIT_VIDEO) &lt; 0) {</a:t>
            </a:r>
          </a:p>
          <a:p>
            <a:pPr lvl="2">
              <a:buFont typeface="Calibri" panose="020F0502020204030204" pitchFamily="34" charset="0"/>
              <a:buChar char="﻿"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(“ERROR: unable to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SDL: %s\n”, </a:t>
            </a:r>
            <a:r>
              <a:rPr lang="en-US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SDL_GetError</a:t>
            </a:r>
            <a:r>
              <a:rPr lang="en-US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>
              <a:buFont typeface="Calibri" panose="020F0502020204030204" pitchFamily="34" charset="0"/>
              <a:buChar char="﻿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1;</a:t>
            </a:r>
          </a:p>
          <a:p>
            <a:pPr lvl="1">
              <a:buFont typeface="Calibri" panose="020F0502020204030204" pitchFamily="34" charset="0"/>
              <a:buChar char="﻿"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800" dirty="0" smtClean="0"/>
              <a:t>Before exiting, we should </a:t>
            </a:r>
            <a:r>
              <a:rPr lang="en-US" sz="2800" b="1" dirty="0" smtClean="0"/>
              <a:t>always</a:t>
            </a:r>
            <a:r>
              <a:rPr lang="en-US" sz="2800" dirty="0" smtClean="0"/>
              <a:t> quit SDL: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SDL_Quit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atexit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SDL_Quit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  <a:r>
              <a:rPr lang="en-US" sz="2400" dirty="0" smtClean="0"/>
              <a:t>useful shortcut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Nearly every SDL method we’ll use requires a surface to operate on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SDL_WM_SetCaption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(“SDL Test”, “SDL Test”);</a:t>
            </a:r>
          </a:p>
          <a:p>
            <a:pPr lvl="2"/>
            <a:r>
              <a:rPr lang="en-US" sz="1600" dirty="0" smtClean="0"/>
              <a:t>Sets the window title and icon name for the display window</a:t>
            </a: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* win = 	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SDL_SetVideoMode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(WIN_W,WIN_H,0,SDL_HWSURFACE|SDL_DOUBLEBUF);</a:t>
            </a:r>
          </a:p>
          <a:p>
            <a:r>
              <a:rPr lang="en-US" sz="2400" dirty="0" smtClean="0"/>
              <a:t>What does it mean?</a:t>
            </a:r>
          </a:p>
          <a:p>
            <a:pPr lvl="1"/>
            <a:r>
              <a:rPr lang="en-US" sz="2400" dirty="0" smtClean="0"/>
              <a:t>First and second parameters – window’s width and height</a:t>
            </a:r>
          </a:p>
          <a:p>
            <a:pPr lvl="1"/>
            <a:r>
              <a:rPr lang="en-US" sz="2400" dirty="0" smtClean="0"/>
              <a:t>Third parameter – bits per pixel, we can use 0 for default</a:t>
            </a:r>
          </a:p>
          <a:p>
            <a:pPr lvl="1"/>
            <a:r>
              <a:rPr lang="en-US" sz="2400" dirty="0" smtClean="0"/>
              <a:t>Extra flags go last – look them up!</a:t>
            </a:r>
            <a:endParaRPr lang="en-US" sz="2400" dirty="0"/>
          </a:p>
          <a:p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795" y="3796050"/>
            <a:ext cx="2993571" cy="23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7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can draw simple rectangles (with color)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SDL_FillRect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SDL_Surface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dstRect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Uint32 color);</a:t>
            </a:r>
          </a:p>
          <a:p>
            <a:endParaRPr lang="en-US" sz="2400" dirty="0" smtClean="0"/>
          </a:p>
          <a:p>
            <a:r>
              <a:rPr lang="en-US" sz="3200" dirty="0" smtClean="0"/>
              <a:t>Arguments:</a:t>
            </a:r>
          </a:p>
          <a:p>
            <a:pPr lvl="1"/>
            <a:r>
              <a:rPr lang="en-US" sz="2800" dirty="0" smtClean="0"/>
              <a:t>Window surface we created earlier</a:t>
            </a:r>
          </a:p>
          <a:p>
            <a:pPr lvl="1"/>
            <a:r>
              <a:rPr lang="en-US" sz="2800" dirty="0" smtClean="0"/>
              <a:t>The rectangle we want to draw (NULL will fill the entire screen)</a:t>
            </a:r>
          </a:p>
          <a:p>
            <a:pPr lvl="1"/>
            <a:r>
              <a:rPr lang="en-US" sz="2800" dirty="0" smtClean="0"/>
              <a:t>Color of the rectangle</a:t>
            </a:r>
            <a:endParaRPr lang="en-US" sz="2800" dirty="0"/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0895"/>
          </a:xfrm>
        </p:spPr>
        <p:txBody>
          <a:bodyPr>
            <a:noAutofit/>
          </a:bodyPr>
          <a:lstStyle/>
          <a:p>
            <a:r>
              <a:rPr lang="en-US" sz="2800" dirty="0" smtClean="0"/>
              <a:t>We need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SDL_Rect</a:t>
            </a:r>
            <a:r>
              <a:rPr lang="en-US" sz="2800" dirty="0" smtClean="0"/>
              <a:t> to draw to the screen</a:t>
            </a:r>
          </a:p>
          <a:p>
            <a:r>
              <a:rPr lang="en-US" sz="2800" dirty="0" smtClean="0"/>
              <a:t>That’s a general rectangle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2800" dirty="0" smtClean="0"/>
              <a:t> - we can use it for anything else</a:t>
            </a:r>
          </a:p>
          <a:p>
            <a:r>
              <a:rPr lang="en-US" sz="2800" dirty="0" smtClean="0"/>
              <a:t>We create a rectangle:</a:t>
            </a:r>
          </a:p>
          <a:p>
            <a:pPr lvl="1"/>
            <a:r>
              <a:rPr lang="en-US" sz="2400" dirty="0" err="1" smtClean="0"/>
              <a:t>SDL_Rect</a:t>
            </a:r>
            <a:r>
              <a:rPr lang="en-US" sz="2400" dirty="0" smtClean="0"/>
              <a:t> </a:t>
            </a:r>
            <a:r>
              <a:rPr lang="en-US" sz="2400" dirty="0" err="1" smtClean="0"/>
              <a:t>rect</a:t>
            </a:r>
            <a:r>
              <a:rPr lang="en-US" sz="2400" dirty="0" smtClean="0"/>
              <a:t>;</a:t>
            </a:r>
          </a:p>
          <a:p>
            <a:r>
              <a:rPr lang="en-US" sz="2800" dirty="0" smtClean="0"/>
              <a:t>…and fill it with values: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rect.x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50;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rect.h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50;</a:t>
            </a:r>
          </a:p>
          <a:p>
            <a:r>
              <a:rPr lang="en-US" sz="2800" dirty="0" smtClean="0"/>
              <a:t>…or directly: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{ 10, 10, 50, 50 };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Rectangles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 determine the color: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Uint32 </a:t>
            </a:r>
            <a:r>
              <a:rPr lang="en-US" sz="2000" dirty="0" err="1">
                <a:latin typeface="Consolas" panose="020B0609020204030204" pitchFamily="49" charset="0"/>
              </a:rPr>
              <a:t>SDL_MapRGB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SDL_PixelFormat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fmt</a:t>
            </a:r>
            <a:r>
              <a:rPr lang="en-US" sz="2000" dirty="0">
                <a:latin typeface="Consolas" panose="020B0609020204030204" pitchFamily="49" charset="0"/>
              </a:rPr>
              <a:t>, Uint8 r, Uint8 g, Uint8 b);</a:t>
            </a:r>
          </a:p>
          <a:p>
            <a:endParaRPr lang="en-US" dirty="0" smtClean="0"/>
          </a:p>
          <a:p>
            <a:r>
              <a:rPr lang="en-US" sz="2800" dirty="0" smtClean="0"/>
              <a:t>Arguments:</a:t>
            </a:r>
          </a:p>
          <a:p>
            <a:pPr lvl="1"/>
            <a:r>
              <a:rPr lang="en-US" sz="2400" dirty="0" smtClean="0"/>
              <a:t>Pixel format – we just pass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win-&gt;format</a:t>
            </a:r>
            <a:r>
              <a:rPr lang="en-US" sz="2400" dirty="0" smtClean="0"/>
              <a:t> from our surface</a:t>
            </a:r>
          </a:p>
          <a:p>
            <a:pPr lvl="1"/>
            <a:r>
              <a:rPr lang="en-US" sz="2400" dirty="0" smtClean="0"/>
              <a:t>Last three arguments are obvious – RGB in range 0-255</a:t>
            </a:r>
          </a:p>
          <a:p>
            <a:r>
              <a:rPr lang="en-US" sz="2800" dirty="0" smtClean="0"/>
              <a:t>We can also use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SDL_MapRGBA</a:t>
            </a:r>
            <a:r>
              <a:rPr lang="en-US" sz="2800" dirty="0" smtClean="0"/>
              <a:t> for alpha blending</a:t>
            </a:r>
            <a:endParaRPr lang="en-US" sz="2800" dirty="0"/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23C22-F05D-4763-8879-02EAC392146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865</Words>
  <Application>Microsoft Office PowerPoint</Application>
  <PresentationFormat>Custom</PresentationFormat>
  <Paragraphs>189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</vt:lpstr>
      <vt:lpstr>Simple DirectMedia Layer</vt:lpstr>
      <vt:lpstr>What is SDL?</vt:lpstr>
      <vt:lpstr>Resources</vt:lpstr>
      <vt:lpstr>Basics</vt:lpstr>
      <vt:lpstr>Basics</vt:lpstr>
      <vt:lpstr>Window Initialization</vt:lpstr>
      <vt:lpstr>Drawing Rectangles</vt:lpstr>
      <vt:lpstr>Drawing Rectangles</vt:lpstr>
      <vt:lpstr>Drawing Rectangles</vt:lpstr>
      <vt:lpstr>Drawing Rectangles</vt:lpstr>
      <vt:lpstr>Drawing Images</vt:lpstr>
      <vt:lpstr>Drawing Images</vt:lpstr>
      <vt:lpstr>Drawing Images</vt:lpstr>
      <vt:lpstr>Drawing Images</vt:lpstr>
      <vt:lpstr>Drawing Images</vt:lpstr>
      <vt:lpstr>Issues</vt:lpstr>
      <vt:lpstr>Events</vt:lpstr>
      <vt:lpstr>Events</vt:lpstr>
      <vt:lpstr>Makefile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DirectMedia Layer</dc:title>
  <dc:creator>Moshe S</dc:creator>
  <cp:lastModifiedBy>Lena Dankin</cp:lastModifiedBy>
  <cp:revision>82</cp:revision>
  <dcterms:created xsi:type="dcterms:W3CDTF">2013-12-26T17:39:09Z</dcterms:created>
  <dcterms:modified xsi:type="dcterms:W3CDTF">2015-04-01T05:31:37Z</dcterms:modified>
</cp:coreProperties>
</file>