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roxima Nov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oximaNova-italic.fntdata"/><Relationship Id="rId21" Type="http://schemas.openxmlformats.org/officeDocument/2006/relationships/slide" Target="slides/slide16.xml"/><Relationship Id="rId43" Type="http://schemas.openxmlformats.org/officeDocument/2006/relationships/font" Target="fonts/ProximaNova-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ceb9d3e03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ceb9d3e03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cfabf75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cfabf75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cfabf75c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cfabf75c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cfabf75c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cfabf75c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cfabf75c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cfabf75c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cfabf75c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cfabf75c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cfabf75c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cfabf75c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cfabf75c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cfabf75c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cfabf75c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cfabf75c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cfabf75c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cfabf75c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ceb9d3e03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ceb9d3e03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cfabf75c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cfabf75c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cfabf75c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cfabf75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d2e9eaac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d2e9eaac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d2e9eaac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d2e9eaac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cfabf75c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cfabf75c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cfabf75c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cfabf75c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ceb9d3e03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ceb9d3e03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cfabf75c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cfabf75c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cfabf75c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cfabf75c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cfabf75c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cfabf75c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cfabf75c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cfabf75c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cfabf75c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cfabf75c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d1a1e7b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d1a1e7b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cfabf75c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cfabf75c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d1a1e7b4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d1a1e7b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d1a1e7b4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d1a1e7b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d1a1e7b4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1d1a1e7b4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d1a1e7b4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1d1a1e7b4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d2e9eaa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d2e9eaa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d2e9eaa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d2e9eaa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d2e9eaa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d2e9eaa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d2e9eaac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d2e9eaa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d2e9eaa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d2e9eaa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cfabf75c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cfabf75c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hyperlink" Target="https://github.com/BenStorm2514/AllEventl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localhost/*" TargetMode="External"/><Relationship Id="rId4" Type="http://schemas.openxmlformats.org/officeDocument/2006/relationships/hyperlink" Target="http://localhost/*" TargetMode="External"/><Relationship Id="rId5" Type="http://schemas.openxmlformats.org/officeDocument/2006/relationships/hyperlink" Target="https://your-vercel-domain.vercel.app/*" TargetMode="External"/><Relationship Id="rId6" Type="http://schemas.openxmlformats.org/officeDocument/2006/relationships/hyperlink" Target="https://your-vercel-domain.vercel.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AllEvently Report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Benjamin Bruyns, Peggy Lewis, </a:t>
            </a:r>
            <a:r>
              <a:rPr lang="en"/>
              <a:t>Spenser Morey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User Tables</a:t>
            </a:r>
            <a:endParaRPr>
              <a:solidFill>
                <a:schemeClr val="lt1"/>
              </a:solidFill>
            </a:endParaRPr>
          </a:p>
        </p:txBody>
      </p:sp>
      <p:sp>
        <p:nvSpPr>
          <p:cNvPr id="118" name="Google Shape;118;p22"/>
          <p:cNvSpPr txBox="1"/>
          <p:nvPr/>
        </p:nvSpPr>
        <p:spPr>
          <a:xfrm>
            <a:off x="911850" y="1106488"/>
            <a:ext cx="7320300" cy="1015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The collective purpose of these tables is to manage user data and interactions systematically, ensuring secure access, authentication, and account management within the website.</a:t>
            </a:r>
            <a:endParaRPr sz="1800">
              <a:solidFill>
                <a:schemeClr val="dk1"/>
              </a:solidFill>
              <a:latin typeface="Proxima Nova"/>
              <a:ea typeface="Proxima Nova"/>
              <a:cs typeface="Proxima Nova"/>
              <a:sym typeface="Proxima Nova"/>
            </a:endParaRPr>
          </a:p>
        </p:txBody>
      </p:sp>
      <p:pic>
        <p:nvPicPr>
          <p:cNvPr id="119" name="Google Shape;119;p22"/>
          <p:cNvPicPr preferRelativeResize="0"/>
          <p:nvPr/>
        </p:nvPicPr>
        <p:blipFill>
          <a:blip r:embed="rId3">
            <a:alphaModFix/>
          </a:blip>
          <a:stretch>
            <a:fillRect/>
          </a:stretch>
        </p:blipFill>
        <p:spPr>
          <a:xfrm>
            <a:off x="292600" y="2274688"/>
            <a:ext cx="8558792" cy="27164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65500" y="232950"/>
            <a:ext cx="40452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Events</a:t>
            </a:r>
            <a:endParaRPr/>
          </a:p>
        </p:txBody>
      </p:sp>
      <p:sp>
        <p:nvSpPr>
          <p:cNvPr id="125" name="Google Shape;125;p23"/>
          <p:cNvSpPr txBox="1"/>
          <p:nvPr/>
        </p:nvSpPr>
        <p:spPr>
          <a:xfrm>
            <a:off x="788100" y="2214600"/>
            <a:ext cx="3000000" cy="14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This table keeps track of all events that have been created.</a:t>
            </a:r>
            <a:endParaRPr sz="1600">
              <a:latin typeface="Proxima Nova"/>
              <a:ea typeface="Proxima Nova"/>
              <a:cs typeface="Proxima Nova"/>
              <a:sym typeface="Proxima Nova"/>
            </a:endParaRPr>
          </a:p>
          <a:p>
            <a:pPr indent="0" lvl="0" marL="0" rtl="0" algn="l">
              <a:lnSpc>
                <a:spcPct val="115000"/>
              </a:lnSpc>
              <a:spcBef>
                <a:spcPts val="1000"/>
              </a:spcBef>
              <a:spcAft>
                <a:spcPts val="1000"/>
              </a:spcAft>
              <a:buNone/>
            </a:pPr>
            <a:r>
              <a:rPr lang="en" sz="1600">
                <a:latin typeface="Proxima Nova"/>
                <a:ea typeface="Proxima Nova"/>
                <a:cs typeface="Proxima Nova"/>
                <a:sym typeface="Proxima Nova"/>
              </a:rPr>
              <a:t>The foreign key references the People table.</a:t>
            </a:r>
            <a:endParaRPr sz="1600">
              <a:latin typeface="Proxima Nova"/>
              <a:ea typeface="Proxima Nova"/>
              <a:cs typeface="Proxima Nova"/>
              <a:sym typeface="Proxima Nova"/>
            </a:endParaRPr>
          </a:p>
        </p:txBody>
      </p:sp>
      <p:pic>
        <p:nvPicPr>
          <p:cNvPr id="126" name="Google Shape;126;p23"/>
          <p:cNvPicPr preferRelativeResize="0"/>
          <p:nvPr/>
        </p:nvPicPr>
        <p:blipFill>
          <a:blip r:embed="rId3">
            <a:alphaModFix/>
          </a:blip>
          <a:stretch>
            <a:fillRect/>
          </a:stretch>
        </p:blipFill>
        <p:spPr>
          <a:xfrm>
            <a:off x="5715475" y="152400"/>
            <a:ext cx="2419351"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265500" y="232950"/>
            <a:ext cx="4045200" cy="756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Guests</a:t>
            </a:r>
            <a:endParaRPr/>
          </a:p>
        </p:txBody>
      </p:sp>
      <p:sp>
        <p:nvSpPr>
          <p:cNvPr id="132" name="Google Shape;132;p24"/>
          <p:cNvSpPr txBox="1"/>
          <p:nvPr/>
        </p:nvSpPr>
        <p:spPr>
          <a:xfrm>
            <a:off x="828675" y="1931400"/>
            <a:ext cx="30000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This table keeps track of messages sent by users in each events.</a:t>
            </a:r>
            <a:endParaRPr sz="1600">
              <a:latin typeface="Proxima Nova"/>
              <a:ea typeface="Proxima Nova"/>
              <a:cs typeface="Proxima Nova"/>
              <a:sym typeface="Proxima Nova"/>
            </a:endParaRPr>
          </a:p>
        </p:txBody>
      </p:sp>
      <p:pic>
        <p:nvPicPr>
          <p:cNvPr id="133" name="Google Shape;133;p24"/>
          <p:cNvPicPr preferRelativeResize="0"/>
          <p:nvPr/>
        </p:nvPicPr>
        <p:blipFill>
          <a:blip r:embed="rId3">
            <a:alphaModFix/>
          </a:blip>
          <a:stretch>
            <a:fillRect/>
          </a:stretch>
        </p:blipFill>
        <p:spPr>
          <a:xfrm>
            <a:off x="4990448" y="968888"/>
            <a:ext cx="3844374" cy="3205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265500" y="232950"/>
            <a:ext cx="40452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Chat Messages</a:t>
            </a:r>
            <a:endParaRPr/>
          </a:p>
        </p:txBody>
      </p:sp>
      <p:sp>
        <p:nvSpPr>
          <p:cNvPr id="139" name="Google Shape;139;p25"/>
          <p:cNvSpPr txBox="1"/>
          <p:nvPr/>
        </p:nvSpPr>
        <p:spPr>
          <a:xfrm>
            <a:off x="828675" y="1931400"/>
            <a:ext cx="30000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This table stores information about individuals who have signed into the website and those invited to events</a:t>
            </a:r>
            <a:endParaRPr sz="1600">
              <a:latin typeface="Proxima Nova"/>
              <a:ea typeface="Proxima Nova"/>
              <a:cs typeface="Proxima Nova"/>
              <a:sym typeface="Proxima Nova"/>
            </a:endParaRPr>
          </a:p>
        </p:txBody>
      </p:sp>
      <p:pic>
        <p:nvPicPr>
          <p:cNvPr id="140" name="Google Shape;140;p25"/>
          <p:cNvPicPr preferRelativeResize="0"/>
          <p:nvPr/>
        </p:nvPicPr>
        <p:blipFill>
          <a:blip r:embed="rId3">
            <a:alphaModFix/>
          </a:blip>
          <a:stretch>
            <a:fillRect/>
          </a:stretch>
        </p:blipFill>
        <p:spPr>
          <a:xfrm>
            <a:off x="5004425" y="1109988"/>
            <a:ext cx="3828427" cy="2923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Design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65500" y="232950"/>
            <a:ext cx="40452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Login/Signup</a:t>
            </a:r>
            <a:endParaRPr/>
          </a:p>
        </p:txBody>
      </p:sp>
      <p:sp>
        <p:nvSpPr>
          <p:cNvPr id="151" name="Google Shape;151;p27"/>
          <p:cNvSpPr txBox="1"/>
          <p:nvPr/>
        </p:nvSpPr>
        <p:spPr>
          <a:xfrm>
            <a:off x="788100" y="1543350"/>
            <a:ext cx="3000000" cy="24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This page that shows the user a login and a sign-in dialogue you can switch between. Both login and sign-in have access to the GoogleSSO.vue display, allowing the user to use Google Single-Sign-On to access our website.</a:t>
            </a:r>
            <a:endParaRPr sz="1600">
              <a:latin typeface="Proxima Nova"/>
              <a:ea typeface="Proxima Nova"/>
              <a:cs typeface="Proxima Nova"/>
              <a:sym typeface="Proxima Nova"/>
            </a:endParaRPr>
          </a:p>
        </p:txBody>
      </p:sp>
      <p:pic>
        <p:nvPicPr>
          <p:cNvPr id="152" name="Google Shape;152;p27"/>
          <p:cNvPicPr preferRelativeResize="0"/>
          <p:nvPr/>
        </p:nvPicPr>
        <p:blipFill>
          <a:blip r:embed="rId3">
            <a:alphaModFix/>
          </a:blip>
          <a:stretch>
            <a:fillRect/>
          </a:stretch>
        </p:blipFill>
        <p:spPr>
          <a:xfrm>
            <a:off x="7081997" y="874362"/>
            <a:ext cx="1873949" cy="3394774"/>
          </a:xfrm>
          <a:prstGeom prst="rect">
            <a:avLst/>
          </a:prstGeom>
          <a:noFill/>
          <a:ln cap="flat" cmpd="sng" w="9525">
            <a:solidFill>
              <a:schemeClr val="dk1"/>
            </a:solidFill>
            <a:prstDash val="solid"/>
            <a:round/>
            <a:headEnd len="sm" w="sm" type="none"/>
            <a:tailEnd len="sm" w="sm" type="none"/>
          </a:ln>
        </p:spPr>
      </p:pic>
      <p:pic>
        <p:nvPicPr>
          <p:cNvPr id="153" name="Google Shape;153;p27"/>
          <p:cNvPicPr preferRelativeResize="0"/>
          <p:nvPr/>
        </p:nvPicPr>
        <p:blipFill rotWithShape="1">
          <a:blip r:embed="rId4">
            <a:alphaModFix/>
          </a:blip>
          <a:srcRect b="0" l="7259" r="12529" t="0"/>
          <a:stretch/>
        </p:blipFill>
        <p:spPr>
          <a:xfrm>
            <a:off x="4803250" y="874350"/>
            <a:ext cx="1934800" cy="3394775"/>
          </a:xfrm>
          <a:prstGeom prst="rect">
            <a:avLst/>
          </a:prstGeom>
          <a:noFill/>
          <a:ln cap="flat" cmpd="sng" w="9525">
            <a:solidFill>
              <a:schemeClr val="dk1"/>
            </a:solidFill>
            <a:prstDash val="solid"/>
            <a:round/>
            <a:headEnd len="sm" w="sm" type="none"/>
            <a:tailEnd len="sm" w="sm" type="none"/>
          </a:ln>
        </p:spPr>
      </p:pic>
      <p:sp>
        <p:nvSpPr>
          <p:cNvPr id="154" name="Google Shape;154;p27"/>
          <p:cNvSpPr/>
          <p:nvPr/>
        </p:nvSpPr>
        <p:spPr>
          <a:xfrm>
            <a:off x="6314725" y="989850"/>
            <a:ext cx="1199400" cy="511500"/>
          </a:xfrm>
          <a:prstGeom prst="lef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p:nvPr/>
        </p:nvSpPr>
        <p:spPr>
          <a:xfrm>
            <a:off x="3105300" y="0"/>
            <a:ext cx="60387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0" name="Google Shape;160;p28"/>
          <p:cNvSpPr txBox="1"/>
          <p:nvPr>
            <p:ph type="title"/>
          </p:nvPr>
        </p:nvSpPr>
        <p:spPr>
          <a:xfrm>
            <a:off x="246450" y="175800"/>
            <a:ext cx="2596800" cy="1477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Password Changing</a:t>
            </a:r>
            <a:endParaRPr/>
          </a:p>
        </p:txBody>
      </p:sp>
      <p:pic>
        <p:nvPicPr>
          <p:cNvPr id="161" name="Google Shape;161;p28"/>
          <p:cNvPicPr preferRelativeResize="0"/>
          <p:nvPr/>
        </p:nvPicPr>
        <p:blipFill rotWithShape="1">
          <a:blip r:embed="rId3">
            <a:alphaModFix/>
          </a:blip>
          <a:srcRect b="0" l="2296" r="0" t="0"/>
          <a:stretch/>
        </p:blipFill>
        <p:spPr>
          <a:xfrm>
            <a:off x="3539950" y="642950"/>
            <a:ext cx="2441904" cy="3857600"/>
          </a:xfrm>
          <a:prstGeom prst="rect">
            <a:avLst/>
          </a:prstGeom>
          <a:noFill/>
          <a:ln>
            <a:noFill/>
          </a:ln>
        </p:spPr>
      </p:pic>
      <p:pic>
        <p:nvPicPr>
          <p:cNvPr id="162" name="Google Shape;162;p28"/>
          <p:cNvPicPr preferRelativeResize="0"/>
          <p:nvPr/>
        </p:nvPicPr>
        <p:blipFill rotWithShape="1">
          <a:blip r:embed="rId4">
            <a:alphaModFix/>
          </a:blip>
          <a:srcRect b="5926" l="0" r="0" t="0"/>
          <a:stretch/>
        </p:blipFill>
        <p:spPr>
          <a:xfrm>
            <a:off x="6305700" y="642938"/>
            <a:ext cx="2596826" cy="3857623"/>
          </a:xfrm>
          <a:prstGeom prst="rect">
            <a:avLst/>
          </a:prstGeom>
          <a:noFill/>
          <a:ln>
            <a:noFill/>
          </a:ln>
        </p:spPr>
      </p:pic>
      <p:sp>
        <p:nvSpPr>
          <p:cNvPr id="163" name="Google Shape;163;p28"/>
          <p:cNvSpPr txBox="1"/>
          <p:nvPr/>
        </p:nvSpPr>
        <p:spPr>
          <a:xfrm>
            <a:off x="308900" y="2042950"/>
            <a:ext cx="25968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The Password Reset page is for sending the reset code to the user.</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The Password update page allows a user to change the password using the code.</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p:nvPr/>
        </p:nvSpPr>
        <p:spPr>
          <a:xfrm>
            <a:off x="3105300" y="0"/>
            <a:ext cx="60387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9" name="Google Shape;169;p29"/>
          <p:cNvSpPr txBox="1"/>
          <p:nvPr>
            <p:ph type="title"/>
          </p:nvPr>
        </p:nvSpPr>
        <p:spPr>
          <a:xfrm>
            <a:off x="265500" y="232950"/>
            <a:ext cx="25824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Events</a:t>
            </a:r>
            <a:endParaRPr/>
          </a:p>
        </p:txBody>
      </p:sp>
      <p:sp>
        <p:nvSpPr>
          <p:cNvPr id="170" name="Google Shape;170;p29"/>
          <p:cNvSpPr txBox="1"/>
          <p:nvPr/>
        </p:nvSpPr>
        <p:spPr>
          <a:xfrm>
            <a:off x="192000" y="2017125"/>
            <a:ext cx="2582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A page that shows users all events they attend as EventCard.vue displays</a:t>
            </a:r>
            <a:endParaRPr sz="1600">
              <a:latin typeface="Proxima Nova"/>
              <a:ea typeface="Proxima Nova"/>
              <a:cs typeface="Proxima Nova"/>
              <a:sym typeface="Proxima Nova"/>
            </a:endParaRPr>
          </a:p>
        </p:txBody>
      </p:sp>
      <p:pic>
        <p:nvPicPr>
          <p:cNvPr id="171" name="Google Shape;171;p29"/>
          <p:cNvPicPr preferRelativeResize="0"/>
          <p:nvPr/>
        </p:nvPicPr>
        <p:blipFill>
          <a:blip r:embed="rId3">
            <a:alphaModFix/>
          </a:blip>
          <a:stretch>
            <a:fillRect/>
          </a:stretch>
        </p:blipFill>
        <p:spPr>
          <a:xfrm>
            <a:off x="3275050" y="1412703"/>
            <a:ext cx="5699200" cy="2318099"/>
          </a:xfrm>
          <a:prstGeom prst="rect">
            <a:avLst/>
          </a:prstGeom>
          <a:noFill/>
          <a:ln cap="flat" cmpd="sng" w="9525">
            <a:solidFill>
              <a:srgbClr val="44546A"/>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94075" y="223425"/>
            <a:ext cx="3868200" cy="831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Public Events</a:t>
            </a:r>
            <a:endParaRPr/>
          </a:p>
        </p:txBody>
      </p:sp>
      <p:sp>
        <p:nvSpPr>
          <p:cNvPr id="177" name="Google Shape;177;p30"/>
          <p:cNvSpPr txBox="1"/>
          <p:nvPr/>
        </p:nvSpPr>
        <p:spPr>
          <a:xfrm>
            <a:off x="936975" y="2073000"/>
            <a:ext cx="25824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A page that shows users all public events on PublicEventCard.vue displays</a:t>
            </a:r>
            <a:endParaRPr sz="1600">
              <a:latin typeface="Proxima Nova"/>
              <a:ea typeface="Proxima Nova"/>
              <a:cs typeface="Proxima Nova"/>
              <a:sym typeface="Proxima Nova"/>
            </a:endParaRPr>
          </a:p>
        </p:txBody>
      </p:sp>
      <p:pic>
        <p:nvPicPr>
          <p:cNvPr id="178" name="Google Shape;178;p30"/>
          <p:cNvPicPr preferRelativeResize="0"/>
          <p:nvPr/>
        </p:nvPicPr>
        <p:blipFill>
          <a:blip r:embed="rId3">
            <a:alphaModFix/>
          </a:blip>
          <a:stretch>
            <a:fillRect/>
          </a:stretch>
        </p:blipFill>
        <p:spPr>
          <a:xfrm>
            <a:off x="4700050" y="434863"/>
            <a:ext cx="4326326" cy="4273775"/>
          </a:xfrm>
          <a:prstGeom prst="rect">
            <a:avLst/>
          </a:prstGeom>
          <a:noFill/>
          <a:ln cap="flat" cmpd="sng" w="9525">
            <a:solidFill>
              <a:srgbClr val="44546A"/>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713175" y="223425"/>
            <a:ext cx="28398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Guest List</a:t>
            </a:r>
            <a:endParaRPr/>
          </a:p>
        </p:txBody>
      </p:sp>
      <p:pic>
        <p:nvPicPr>
          <p:cNvPr id="184" name="Google Shape;184;p31"/>
          <p:cNvPicPr preferRelativeResize="0"/>
          <p:nvPr/>
        </p:nvPicPr>
        <p:blipFill rotWithShape="1">
          <a:blip r:embed="rId3">
            <a:alphaModFix/>
          </a:blip>
          <a:srcRect b="1414" l="1250" r="2549" t="1043"/>
          <a:stretch/>
        </p:blipFill>
        <p:spPr>
          <a:xfrm>
            <a:off x="4820950" y="164825"/>
            <a:ext cx="4065874" cy="4813826"/>
          </a:xfrm>
          <a:prstGeom prst="rect">
            <a:avLst/>
          </a:prstGeom>
          <a:noFill/>
          <a:ln>
            <a:noFill/>
          </a:ln>
        </p:spPr>
      </p:pic>
      <p:sp>
        <p:nvSpPr>
          <p:cNvPr id="185" name="Google Shape;185;p31"/>
          <p:cNvSpPr txBox="1"/>
          <p:nvPr/>
        </p:nvSpPr>
        <p:spPr>
          <a:xfrm>
            <a:off x="936975" y="2073000"/>
            <a:ext cx="2582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A page that shows event hosts the RSVP status of all invitees.</a:t>
            </a:r>
            <a:endParaRPr sz="16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797500" cy="98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6" name="Google Shape;66;p14"/>
          <p:cNvSpPr txBox="1"/>
          <p:nvPr/>
        </p:nvSpPr>
        <p:spPr>
          <a:xfrm>
            <a:off x="1010400" y="1514250"/>
            <a:ext cx="7123200" cy="28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AllEvently is a versatile website application designed to simplify event management and enhance attendee engagement by addressing common challenges in event organization. It provides tools for creating events, inviting guests, and facilitating interaction among attendees, all in one platform. Integrating features like a live chat for real-time communication and multiple invitation options—digital through the app or printed posters—AllEvently solves the problem of fragmented event planning. Hosts can efficiently manage guest responses and logistics. At the same time, attendees enjoy a seamless way to RSVP, stay updated, and connect with others involved in the event, creating a more cohesive and interactive experience.</a:t>
            </a:r>
            <a:endParaRPr sz="1600">
              <a:latin typeface="Proxima Nova"/>
              <a:ea typeface="Proxima Nova"/>
              <a:cs typeface="Proxima Nova"/>
              <a:sym typeface="Proxima Nova"/>
            </a:endParaRPr>
          </a:p>
          <a:p>
            <a:pPr indent="0" lvl="0" marL="0" rtl="0" algn="l">
              <a:spcBef>
                <a:spcPts val="1200"/>
              </a:spcBef>
              <a:spcAft>
                <a:spcPts val="0"/>
              </a:spcAft>
              <a:buNone/>
            </a:pPr>
            <a:r>
              <a:t/>
            </a:r>
            <a:endParaRPr sz="1600">
              <a:solidFill>
                <a:schemeClr val="accent3"/>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713175" y="223425"/>
            <a:ext cx="28398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Chat</a:t>
            </a:r>
            <a:endParaRPr/>
          </a:p>
        </p:txBody>
      </p:sp>
      <p:pic>
        <p:nvPicPr>
          <p:cNvPr id="191" name="Google Shape;191;p32"/>
          <p:cNvPicPr preferRelativeResize="0"/>
          <p:nvPr/>
        </p:nvPicPr>
        <p:blipFill>
          <a:blip r:embed="rId3">
            <a:alphaModFix/>
          </a:blip>
          <a:stretch>
            <a:fillRect/>
          </a:stretch>
        </p:blipFill>
        <p:spPr>
          <a:xfrm>
            <a:off x="5061978" y="147300"/>
            <a:ext cx="3558548" cy="4848901"/>
          </a:xfrm>
          <a:prstGeom prst="rect">
            <a:avLst/>
          </a:prstGeom>
          <a:noFill/>
          <a:ln cap="flat" cmpd="sng" w="9525">
            <a:solidFill>
              <a:srgbClr val="44546A"/>
            </a:solidFill>
            <a:prstDash val="solid"/>
            <a:round/>
            <a:headEnd len="sm" w="sm" type="none"/>
            <a:tailEnd len="sm" w="sm" type="none"/>
          </a:ln>
        </p:spPr>
      </p:pic>
      <p:sp>
        <p:nvSpPr>
          <p:cNvPr id="192" name="Google Shape;192;p32"/>
          <p:cNvSpPr txBox="1"/>
          <p:nvPr/>
        </p:nvSpPr>
        <p:spPr>
          <a:xfrm>
            <a:off x="841875" y="2073000"/>
            <a:ext cx="2582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A page that shows users the messages sent in a given event.</a:t>
            </a:r>
            <a:endParaRPr sz="16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Backend Design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Account Handling</a:t>
            </a:r>
            <a:endParaRPr>
              <a:solidFill>
                <a:schemeClr val="lt1"/>
              </a:solidFill>
            </a:endParaRPr>
          </a:p>
        </p:txBody>
      </p:sp>
      <p:sp>
        <p:nvSpPr>
          <p:cNvPr id="203" name="Google Shape;203;p34"/>
          <p:cNvSpPr txBox="1"/>
          <p:nvPr/>
        </p:nvSpPr>
        <p:spPr>
          <a:xfrm>
            <a:off x="752400" y="1826225"/>
            <a:ext cx="7639200" cy="1408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The backend has two functions for managing user information in the database.</a:t>
            </a:r>
            <a:endParaRPr sz="1600">
              <a:latin typeface="Proxima Nova"/>
              <a:ea typeface="Proxima Nova"/>
              <a:cs typeface="Proxima Nova"/>
              <a:sym typeface="Proxima Nova"/>
            </a:endParaRPr>
          </a:p>
          <a:p>
            <a:pPr indent="-330200" lvl="0" marL="457200" rtl="0" algn="l">
              <a:lnSpc>
                <a:spcPct val="115000"/>
              </a:lnSpc>
              <a:spcBef>
                <a:spcPts val="1000"/>
              </a:spcBef>
              <a:spcAft>
                <a:spcPts val="0"/>
              </a:spcAft>
              <a:buSzPts val="1600"/>
              <a:buFont typeface="Proxima Nova"/>
              <a:buChar char="●"/>
            </a:pPr>
            <a:r>
              <a:rPr lang="en" sz="1600">
                <a:latin typeface="Proxima Nova"/>
                <a:ea typeface="Proxima Nova"/>
                <a:cs typeface="Proxima Nova"/>
                <a:sym typeface="Proxima Nova"/>
              </a:rPr>
              <a:t>signup.ts for creating user accounts.</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Char char="●"/>
            </a:pPr>
            <a:r>
              <a:rPr lang="en" sz="1600">
                <a:latin typeface="Proxima Nova"/>
                <a:ea typeface="Proxima Nova"/>
                <a:cs typeface="Proxima Nova"/>
                <a:sym typeface="Proxima Nova"/>
              </a:rPr>
              <a:t>authentication.ts for checking login credentials.</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Char char="●"/>
            </a:pPr>
            <a:r>
              <a:rPr lang="en" sz="1600">
                <a:latin typeface="Proxima Nova"/>
                <a:ea typeface="Proxima Nova"/>
                <a:cs typeface="Proxima Nova"/>
                <a:sym typeface="Proxima Nova"/>
              </a:rPr>
              <a:t>currentuser.ts for fetching information of the current user is.</a:t>
            </a:r>
            <a:endParaRPr sz="160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Event Management</a:t>
            </a:r>
            <a:endParaRPr>
              <a:solidFill>
                <a:schemeClr val="lt1"/>
              </a:solidFill>
            </a:endParaRPr>
          </a:p>
        </p:txBody>
      </p:sp>
      <p:sp>
        <p:nvSpPr>
          <p:cNvPr id="209" name="Google Shape;209;p35"/>
          <p:cNvSpPr txBox="1"/>
          <p:nvPr/>
        </p:nvSpPr>
        <p:spPr>
          <a:xfrm>
            <a:off x="752400" y="1725750"/>
            <a:ext cx="7639200" cy="1975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The backend has 3 functions for managing events from the database.</a:t>
            </a:r>
            <a:endParaRPr sz="1600">
              <a:latin typeface="Proxima Nova"/>
              <a:ea typeface="Proxima Nova"/>
              <a:cs typeface="Proxima Nova"/>
              <a:sym typeface="Proxima Nova"/>
            </a:endParaRPr>
          </a:p>
          <a:p>
            <a:pPr indent="-330200" lvl="0" marL="457200" rtl="0" algn="l">
              <a:lnSpc>
                <a:spcPct val="115000"/>
              </a:lnSpc>
              <a:spcBef>
                <a:spcPts val="1000"/>
              </a:spcBef>
              <a:spcAft>
                <a:spcPts val="0"/>
              </a:spcAft>
              <a:buSzPts val="1600"/>
              <a:buFont typeface="Proxima Nova"/>
              <a:buChar char="●"/>
            </a:pPr>
            <a:r>
              <a:rPr lang="en" sz="1600">
                <a:latin typeface="Proxima Nova"/>
                <a:ea typeface="Proxima Nova"/>
                <a:cs typeface="Proxima Nova"/>
                <a:sym typeface="Proxima Nova"/>
              </a:rPr>
              <a:t>attendingevents.ts for fetching events you have been invited to or have RSVPed.</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Char char="●"/>
            </a:pPr>
            <a:r>
              <a:rPr lang="en" sz="1600">
                <a:latin typeface="Proxima Nova"/>
                <a:ea typeface="Proxima Nova"/>
                <a:cs typeface="Proxima Nova"/>
                <a:sym typeface="Proxima Nova"/>
              </a:rPr>
              <a:t>hostedevents.ts for fetching events that you are hosting.</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Char char="●"/>
            </a:pPr>
            <a:r>
              <a:rPr lang="en" sz="1600">
                <a:latin typeface="Proxima Nova"/>
                <a:ea typeface="Proxima Nova"/>
                <a:cs typeface="Proxima Nova"/>
                <a:sym typeface="Proxima Nova"/>
              </a:rPr>
              <a:t>publicevents.ts for fetching events that are public.</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Char char="●"/>
            </a:pPr>
            <a:r>
              <a:rPr lang="en" sz="1600">
                <a:latin typeface="Proxima Nova"/>
                <a:ea typeface="Proxima Nova"/>
                <a:cs typeface="Proxima Nova"/>
                <a:sym typeface="Proxima Nova"/>
              </a:rPr>
              <a:t>eventcreation.ts for creating new events.</a:t>
            </a:r>
            <a:endParaRPr sz="16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Vercel Deploy</a:t>
            </a:r>
            <a:r>
              <a:rPr lang="en"/>
              <a:t>/Build</a:t>
            </a:r>
            <a:r>
              <a:rPr lang="en"/>
              <a:t> Instructions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Fork Git Repo</a:t>
            </a:r>
            <a:endParaRPr/>
          </a:p>
        </p:txBody>
      </p:sp>
      <p:pic>
        <p:nvPicPr>
          <p:cNvPr id="220" name="Google Shape;220;p37"/>
          <p:cNvPicPr preferRelativeResize="0"/>
          <p:nvPr/>
        </p:nvPicPr>
        <p:blipFill>
          <a:blip r:embed="rId3">
            <a:alphaModFix/>
          </a:blip>
          <a:stretch>
            <a:fillRect/>
          </a:stretch>
        </p:blipFill>
        <p:spPr>
          <a:xfrm>
            <a:off x="591775" y="1568801"/>
            <a:ext cx="7960448" cy="3381625"/>
          </a:xfrm>
          <a:prstGeom prst="rect">
            <a:avLst/>
          </a:prstGeom>
          <a:noFill/>
          <a:ln>
            <a:noFill/>
          </a:ln>
        </p:spPr>
      </p:pic>
      <p:sp>
        <p:nvSpPr>
          <p:cNvPr id="221" name="Google Shape;221;p37"/>
          <p:cNvSpPr txBox="1"/>
          <p:nvPr/>
        </p:nvSpPr>
        <p:spPr>
          <a:xfrm>
            <a:off x="422550" y="1074550"/>
            <a:ext cx="46617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Proxima Nova"/>
                <a:ea typeface="Proxima Nova"/>
                <a:cs typeface="Proxima Nova"/>
                <a:sym typeface="Proxima Nova"/>
              </a:rPr>
              <a:t>Go to </a:t>
            </a:r>
            <a:r>
              <a:rPr lang="en" sz="1600" u="sng">
                <a:solidFill>
                  <a:srgbClr val="3C78D8"/>
                </a:solidFill>
                <a:latin typeface="Proxima Nova"/>
                <a:ea typeface="Proxima Nova"/>
                <a:cs typeface="Proxima Nova"/>
                <a:sym typeface="Proxima Nova"/>
                <a:hlinkClick r:id="rId4">
                  <a:extLst>
                    <a:ext uri="{A12FA001-AC4F-418D-AE19-62706E023703}">
                      <ahyp:hlinkClr val="tx"/>
                    </a:ext>
                  </a:extLst>
                </a:hlinkClick>
              </a:rPr>
              <a:t>https://github.com/BenStorm2514/AllEvently</a:t>
            </a:r>
            <a:endParaRPr sz="1600">
              <a:solidFill>
                <a:srgbClr val="3C78D8"/>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Vercel Account</a:t>
            </a:r>
            <a:endParaRPr/>
          </a:p>
        </p:txBody>
      </p:sp>
      <p:pic>
        <p:nvPicPr>
          <p:cNvPr id="227" name="Google Shape;227;p38"/>
          <p:cNvPicPr preferRelativeResize="0"/>
          <p:nvPr/>
        </p:nvPicPr>
        <p:blipFill>
          <a:blip r:embed="rId3">
            <a:alphaModFix/>
          </a:blip>
          <a:stretch>
            <a:fillRect/>
          </a:stretch>
        </p:blipFill>
        <p:spPr>
          <a:xfrm>
            <a:off x="1230688" y="1017725"/>
            <a:ext cx="6682629"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Vercel Project</a:t>
            </a:r>
            <a:endParaRPr/>
          </a:p>
        </p:txBody>
      </p:sp>
      <p:pic>
        <p:nvPicPr>
          <p:cNvPr id="233" name="Google Shape;233;p39"/>
          <p:cNvPicPr preferRelativeResize="0"/>
          <p:nvPr/>
        </p:nvPicPr>
        <p:blipFill>
          <a:blip r:embed="rId3">
            <a:alphaModFix/>
          </a:blip>
          <a:stretch>
            <a:fillRect/>
          </a:stretch>
        </p:blipFill>
        <p:spPr>
          <a:xfrm>
            <a:off x="186250" y="1170100"/>
            <a:ext cx="4491320" cy="3820974"/>
          </a:xfrm>
          <a:prstGeom prst="rect">
            <a:avLst/>
          </a:prstGeom>
          <a:noFill/>
          <a:ln>
            <a:noFill/>
          </a:ln>
        </p:spPr>
      </p:pic>
      <p:sp>
        <p:nvSpPr>
          <p:cNvPr id="234" name="Google Shape;234;p39"/>
          <p:cNvSpPr txBox="1"/>
          <p:nvPr/>
        </p:nvSpPr>
        <p:spPr>
          <a:xfrm>
            <a:off x="5346550" y="2309525"/>
            <a:ext cx="3409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After continuing with GitHub.</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Choose to connect to your Github Account and connect to your AllEvently fork.</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287625" y="257300"/>
            <a:ext cx="3967800" cy="1477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Set Deployment parameters</a:t>
            </a:r>
            <a:endParaRPr/>
          </a:p>
        </p:txBody>
      </p:sp>
      <p:pic>
        <p:nvPicPr>
          <p:cNvPr id="240" name="Google Shape;240;p40"/>
          <p:cNvPicPr preferRelativeResize="0"/>
          <p:nvPr/>
        </p:nvPicPr>
        <p:blipFill>
          <a:blip r:embed="rId3">
            <a:alphaModFix/>
          </a:blip>
          <a:stretch>
            <a:fillRect/>
          </a:stretch>
        </p:blipFill>
        <p:spPr>
          <a:xfrm>
            <a:off x="4932350" y="152400"/>
            <a:ext cx="3856542" cy="4838699"/>
          </a:xfrm>
          <a:prstGeom prst="rect">
            <a:avLst/>
          </a:prstGeom>
          <a:noFill/>
          <a:ln cap="flat" cmpd="sng" w="19050">
            <a:solidFill>
              <a:schemeClr val="lt2"/>
            </a:solidFill>
            <a:prstDash val="solid"/>
            <a:round/>
            <a:headEnd len="sm" w="sm" type="none"/>
            <a:tailEnd len="sm" w="sm" type="none"/>
          </a:ln>
        </p:spPr>
      </p:pic>
      <p:sp>
        <p:nvSpPr>
          <p:cNvPr id="241" name="Google Shape;241;p40"/>
          <p:cNvSpPr/>
          <p:nvPr/>
        </p:nvSpPr>
        <p:spPr>
          <a:xfrm>
            <a:off x="4960925" y="2670650"/>
            <a:ext cx="3402000" cy="3213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42" name="Google Shape;242;p40"/>
          <p:cNvSpPr/>
          <p:nvPr/>
        </p:nvSpPr>
        <p:spPr>
          <a:xfrm>
            <a:off x="5032375" y="3494550"/>
            <a:ext cx="3663900" cy="3213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43" name="Google Shape;243;p40"/>
          <p:cNvSpPr txBox="1"/>
          <p:nvPr/>
        </p:nvSpPr>
        <p:spPr>
          <a:xfrm>
            <a:off x="733875" y="2241650"/>
            <a:ext cx="3075300" cy="1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Make sure that you set the deployment parameters as shown in the red boxes.</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Google Maps API</a:t>
            </a:r>
            <a:endParaRPr>
              <a:solidFill>
                <a:schemeClr val="lt1"/>
              </a:solidFill>
            </a:endParaRPr>
          </a:p>
        </p:txBody>
      </p:sp>
      <p:sp>
        <p:nvSpPr>
          <p:cNvPr id="249" name="Google Shape;249;p41"/>
          <p:cNvSpPr txBox="1"/>
          <p:nvPr/>
        </p:nvSpPr>
        <p:spPr>
          <a:xfrm>
            <a:off x="752400" y="1394800"/>
            <a:ext cx="7639200" cy="2979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G</a:t>
            </a:r>
            <a:r>
              <a:rPr lang="en" sz="1600">
                <a:latin typeface="Proxima Nova"/>
                <a:ea typeface="Proxima Nova"/>
                <a:cs typeface="Proxima Nova"/>
                <a:sym typeface="Proxima Nova"/>
              </a:rPr>
              <a:t>o to the Google Cloud Console and log in with your Google account. Create a new project by clicking the project dropdown at the top and selecting New Project. Name the project, like "AllEvently Project," and create it. Once the project is created, go to APIs &amp; Services &gt; Library in the left sidebar and enable the Maps JavaScript API, Places API, and Static Maps API. After enabling the APIs, go to APIs &amp; Services &gt; Credentials and click Create Credentials &gt; API Key. Copy the generated API key and edit it to restrict its usage. Under Application Restrictions, choose HTTP Referrers (websites) and add</a:t>
            </a:r>
            <a:r>
              <a:rPr lang="en" sz="1600">
                <a:uFill>
                  <a:noFill/>
                </a:uFill>
                <a:latin typeface="Proxima Nova"/>
                <a:ea typeface="Proxima Nova"/>
                <a:cs typeface="Proxima Nova"/>
                <a:sym typeface="Proxima Nova"/>
                <a:hlinkClick r:id="rId3"/>
              </a:rPr>
              <a:t> </a:t>
            </a:r>
            <a:r>
              <a:rPr lang="en" sz="1600" u="sng">
                <a:latin typeface="Proxima Nova"/>
                <a:ea typeface="Proxima Nova"/>
                <a:cs typeface="Proxima Nova"/>
                <a:sym typeface="Proxima Nova"/>
                <a:hlinkClick r:id="rId4"/>
              </a:rPr>
              <a:t>http://localhost/*</a:t>
            </a:r>
            <a:r>
              <a:rPr lang="en" sz="1600">
                <a:latin typeface="Proxima Nova"/>
                <a:ea typeface="Proxima Nova"/>
                <a:cs typeface="Proxima Nova"/>
                <a:sym typeface="Proxima Nova"/>
              </a:rPr>
              <a:t> for local development and</a:t>
            </a:r>
            <a:r>
              <a:rPr lang="en" sz="1600">
                <a:uFill>
                  <a:noFill/>
                </a:uFill>
                <a:latin typeface="Proxima Nova"/>
                <a:ea typeface="Proxima Nova"/>
                <a:cs typeface="Proxima Nova"/>
                <a:sym typeface="Proxima Nova"/>
                <a:hlinkClick r:id="rId5"/>
              </a:rPr>
              <a:t> </a:t>
            </a:r>
            <a:r>
              <a:rPr lang="en" sz="1600" u="sng">
                <a:latin typeface="Proxima Nova"/>
                <a:ea typeface="Proxima Nova"/>
                <a:cs typeface="Proxima Nova"/>
                <a:sym typeface="Proxima Nova"/>
                <a:hlinkClick r:id="rId6"/>
              </a:rPr>
              <a:t>https://your-vercel-domain.vercel.app/*</a:t>
            </a:r>
            <a:r>
              <a:rPr lang="en" sz="1600">
                <a:latin typeface="Proxima Nova"/>
                <a:ea typeface="Proxima Nova"/>
                <a:cs typeface="Proxima Nova"/>
                <a:sym typeface="Proxima Nova"/>
              </a:rPr>
              <a:t> for production. Also, restrict the key to the APIs enabled earlier and save the changes.</a:t>
            </a:r>
            <a:endParaRPr sz="16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Google API Key</a:t>
            </a:r>
            <a:endParaRPr/>
          </a:p>
        </p:txBody>
      </p:sp>
      <p:sp>
        <p:nvSpPr>
          <p:cNvPr id="255" name="Google Shape;255;p42"/>
          <p:cNvSpPr txBox="1"/>
          <p:nvPr/>
        </p:nvSpPr>
        <p:spPr>
          <a:xfrm>
            <a:off x="5346550" y="2309525"/>
            <a:ext cx="3409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After continuing with GitHub.</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Choose to connect to your Github Account and connect to your AllEvently fork.</a:t>
            </a:r>
            <a:endParaRPr sz="1800">
              <a:solidFill>
                <a:schemeClr val="dk1"/>
              </a:solidFill>
              <a:latin typeface="Proxima Nova"/>
              <a:ea typeface="Proxima Nova"/>
              <a:cs typeface="Proxima Nova"/>
              <a:sym typeface="Proxima Nova"/>
            </a:endParaRPr>
          </a:p>
        </p:txBody>
      </p:sp>
      <p:pic>
        <p:nvPicPr>
          <p:cNvPr id="256" name="Google Shape;256;p42"/>
          <p:cNvPicPr preferRelativeResize="0"/>
          <p:nvPr/>
        </p:nvPicPr>
        <p:blipFill rotWithShape="1">
          <a:blip r:embed="rId3">
            <a:alphaModFix/>
          </a:blip>
          <a:srcRect b="5916" l="28119" r="9435" t="17041"/>
          <a:stretch/>
        </p:blipFill>
        <p:spPr>
          <a:xfrm>
            <a:off x="658800" y="1362075"/>
            <a:ext cx="4216402" cy="3378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287625" y="257300"/>
            <a:ext cx="3967800" cy="1477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Add Google API Key</a:t>
            </a:r>
            <a:endParaRPr/>
          </a:p>
        </p:txBody>
      </p:sp>
      <p:pic>
        <p:nvPicPr>
          <p:cNvPr id="262" name="Google Shape;262;p43"/>
          <p:cNvPicPr preferRelativeResize="0"/>
          <p:nvPr/>
        </p:nvPicPr>
        <p:blipFill rotWithShape="1">
          <a:blip r:embed="rId3">
            <a:alphaModFix/>
          </a:blip>
          <a:srcRect b="5916" l="28119" r="9435" t="17041"/>
          <a:stretch/>
        </p:blipFill>
        <p:spPr>
          <a:xfrm>
            <a:off x="4740925" y="882650"/>
            <a:ext cx="4216402" cy="3378200"/>
          </a:xfrm>
          <a:prstGeom prst="rect">
            <a:avLst/>
          </a:prstGeom>
          <a:noFill/>
          <a:ln cap="flat" cmpd="sng" w="19050">
            <a:solidFill>
              <a:schemeClr val="lt2"/>
            </a:solidFill>
            <a:prstDash val="solid"/>
            <a:round/>
            <a:headEnd len="sm" w="sm" type="none"/>
            <a:tailEnd len="sm" w="sm" type="none"/>
          </a:ln>
        </p:spPr>
      </p:pic>
      <p:sp>
        <p:nvSpPr>
          <p:cNvPr id="263" name="Google Shape;263;p43"/>
          <p:cNvSpPr txBox="1"/>
          <p:nvPr/>
        </p:nvSpPr>
        <p:spPr>
          <a:xfrm>
            <a:off x="482325" y="2343350"/>
            <a:ext cx="3578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Go back to your Vercel project and go to Settings &gt; Environment variables and make a new Key.</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Make sure to save.</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Database</a:t>
            </a:r>
            <a:r>
              <a:rPr lang="en"/>
              <a:t> Deploy/Build Instructions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287625" y="257300"/>
            <a:ext cx="3967800" cy="1477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Create Vercel Database</a:t>
            </a:r>
            <a:endParaRPr/>
          </a:p>
        </p:txBody>
      </p:sp>
      <p:pic>
        <p:nvPicPr>
          <p:cNvPr id="274" name="Google Shape;274;p45"/>
          <p:cNvPicPr preferRelativeResize="0"/>
          <p:nvPr/>
        </p:nvPicPr>
        <p:blipFill rotWithShape="1">
          <a:blip r:embed="rId3">
            <a:alphaModFix/>
          </a:blip>
          <a:srcRect b="7697" l="31488" r="31691" t="20163"/>
          <a:stretch/>
        </p:blipFill>
        <p:spPr>
          <a:xfrm>
            <a:off x="5288625" y="634437"/>
            <a:ext cx="3045274" cy="3874626"/>
          </a:xfrm>
          <a:prstGeom prst="rect">
            <a:avLst/>
          </a:prstGeom>
          <a:noFill/>
          <a:ln cap="flat" cmpd="sng" w="28575">
            <a:solidFill>
              <a:schemeClr val="lt2"/>
            </a:solidFill>
            <a:prstDash val="solid"/>
            <a:round/>
            <a:headEnd len="sm" w="sm" type="none"/>
            <a:tailEnd len="sm" w="sm" type="none"/>
          </a:ln>
        </p:spPr>
      </p:pic>
      <p:sp>
        <p:nvSpPr>
          <p:cNvPr id="275" name="Google Shape;275;p45"/>
          <p:cNvSpPr txBox="1"/>
          <p:nvPr/>
        </p:nvSpPr>
        <p:spPr>
          <a:xfrm>
            <a:off x="671275" y="2222500"/>
            <a:ext cx="3045300" cy="16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Go to the Storage tab in your project and press Create Database.</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Select Postgres.</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311700" y="445025"/>
            <a:ext cx="4587000" cy="6156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Connect Vercel Database</a:t>
            </a:r>
            <a:endParaRPr>
              <a:solidFill>
                <a:schemeClr val="lt1"/>
              </a:solidFill>
            </a:endParaRPr>
          </a:p>
        </p:txBody>
      </p:sp>
      <p:sp>
        <p:nvSpPr>
          <p:cNvPr id="281" name="Google Shape;281;p46"/>
          <p:cNvSpPr txBox="1"/>
          <p:nvPr/>
        </p:nvSpPr>
        <p:spPr>
          <a:xfrm>
            <a:off x="5370275" y="635025"/>
            <a:ext cx="3045300" cy="1333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Go to the project tab in the database and press connect project and select your project.</a:t>
            </a:r>
            <a:endParaRPr sz="1800">
              <a:solidFill>
                <a:schemeClr val="dk1"/>
              </a:solidFill>
              <a:latin typeface="Proxima Nova"/>
              <a:ea typeface="Proxima Nova"/>
              <a:cs typeface="Proxima Nova"/>
              <a:sym typeface="Proxima Nova"/>
            </a:endParaRPr>
          </a:p>
        </p:txBody>
      </p:sp>
      <p:pic>
        <p:nvPicPr>
          <p:cNvPr id="282" name="Google Shape;282;p46"/>
          <p:cNvPicPr preferRelativeResize="0"/>
          <p:nvPr/>
        </p:nvPicPr>
        <p:blipFill rotWithShape="1">
          <a:blip r:embed="rId3">
            <a:alphaModFix/>
          </a:blip>
          <a:srcRect b="0" l="24536" r="8073" t="59053"/>
          <a:stretch/>
        </p:blipFill>
        <p:spPr>
          <a:xfrm>
            <a:off x="311700" y="2258775"/>
            <a:ext cx="6556575" cy="25871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311700" y="445025"/>
            <a:ext cx="8520600" cy="615600"/>
          </a:xfrm>
          <a:prstGeom prst="rect">
            <a:avLst/>
          </a:prstGeom>
          <a:solidFill>
            <a:schemeClr val="lt2"/>
          </a:solidFill>
        </p:spPr>
        <p:txBody>
          <a:bodyPr anchorCtr="0" anchor="t" bIns="91425" lIns="91425" spcFirstLastPara="1" rIns="91425" wrap="square" tIns="91425">
            <a:spAutoFit/>
          </a:bodyPr>
          <a:lstStyle/>
          <a:p>
            <a:pPr indent="0" lvl="0" marL="0" rtl="0" algn="l">
              <a:spcBef>
                <a:spcPts val="0"/>
              </a:spcBef>
              <a:spcAft>
                <a:spcPts val="0"/>
              </a:spcAft>
              <a:buNone/>
            </a:pPr>
            <a:r>
              <a:rPr lang="en"/>
              <a:t>Create Database Functionality</a:t>
            </a:r>
            <a:endParaRPr/>
          </a:p>
        </p:txBody>
      </p:sp>
      <p:sp>
        <p:nvSpPr>
          <p:cNvPr id="288" name="Google Shape;288;p47"/>
          <p:cNvSpPr txBox="1"/>
          <p:nvPr/>
        </p:nvSpPr>
        <p:spPr>
          <a:xfrm>
            <a:off x="1206450" y="2068275"/>
            <a:ext cx="6731100" cy="1280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solidFill>
                  <a:schemeClr val="lt1"/>
                </a:solidFill>
                <a:latin typeface="Proxima Nova"/>
                <a:ea typeface="Proxima Nova"/>
                <a:cs typeface="Proxima Nova"/>
                <a:sym typeface="Proxima Nova"/>
              </a:rPr>
              <a:t>Next, go to the file git repo and go to Documents-&gt;Database-&gt;AllEventlyDB.sql. Copy the contents of this file and go back to the Vercel database. Go to the query tab, paste the SQL code into the prompt, and run the query.</a:t>
            </a:r>
            <a:endParaRPr sz="1600">
              <a:solidFill>
                <a:schemeClr val="lt1"/>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1612800"/>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5676950" y="1314450"/>
            <a:ext cx="2514600" cy="251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77" name="Google Shape;77;p16"/>
          <p:cNvSpPr txBox="1"/>
          <p:nvPr>
            <p:ph type="title"/>
          </p:nvPr>
        </p:nvSpPr>
        <p:spPr>
          <a:xfrm>
            <a:off x="265500" y="232950"/>
            <a:ext cx="40452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GitHub</a:t>
            </a:r>
            <a:endParaRPr/>
          </a:p>
        </p:txBody>
      </p:sp>
      <p:sp>
        <p:nvSpPr>
          <p:cNvPr id="78" name="Google Shape;78;p16"/>
          <p:cNvSpPr txBox="1"/>
          <p:nvPr/>
        </p:nvSpPr>
        <p:spPr>
          <a:xfrm>
            <a:off x="526800" y="1789800"/>
            <a:ext cx="35226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GitHub is a platform for storing git repositories and ensuring version control. We chose this platform because it was a requirement for the CSCI 4805 Project.</a:t>
            </a:r>
            <a:endParaRPr sz="1600">
              <a:latin typeface="Proxima Nova"/>
              <a:ea typeface="Proxima Nova"/>
              <a:cs typeface="Proxima Nova"/>
              <a:sym typeface="Proxima Nova"/>
            </a:endParaRPr>
          </a:p>
        </p:txBody>
      </p:sp>
      <p:pic>
        <p:nvPicPr>
          <p:cNvPr id="79" name="Google Shape;79;p16"/>
          <p:cNvPicPr preferRelativeResize="0"/>
          <p:nvPr/>
        </p:nvPicPr>
        <p:blipFill>
          <a:blip r:embed="rId3">
            <a:alphaModFix/>
          </a:blip>
          <a:stretch>
            <a:fillRect/>
          </a:stretch>
        </p:blipFill>
        <p:spPr>
          <a:xfrm>
            <a:off x="5791250" y="1428750"/>
            <a:ext cx="2286000" cy="228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65500" y="232950"/>
            <a:ext cx="40452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Vercel</a:t>
            </a:r>
            <a:endParaRPr/>
          </a:p>
        </p:txBody>
      </p:sp>
      <p:sp>
        <p:nvSpPr>
          <p:cNvPr id="85" name="Google Shape;85;p17"/>
          <p:cNvSpPr txBox="1"/>
          <p:nvPr/>
        </p:nvSpPr>
        <p:spPr>
          <a:xfrm>
            <a:off x="554850" y="1365000"/>
            <a:ext cx="3466500" cy="24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Vercel is a website and database hosting platform. Vercel was chosen because it promised to be easy to upload our git repository and deploy the website continuously. We also chose it because it promised to host a relational database, which we needed to create our website.</a:t>
            </a:r>
            <a:endParaRPr sz="1600">
              <a:latin typeface="Proxima Nova"/>
              <a:ea typeface="Proxima Nova"/>
              <a:cs typeface="Proxima Nova"/>
              <a:sym typeface="Proxima Nova"/>
            </a:endParaRPr>
          </a:p>
        </p:txBody>
      </p:sp>
      <p:pic>
        <p:nvPicPr>
          <p:cNvPr id="86" name="Google Shape;86;p17"/>
          <p:cNvPicPr preferRelativeResize="0"/>
          <p:nvPr/>
        </p:nvPicPr>
        <p:blipFill>
          <a:blip r:embed="rId3">
            <a:alphaModFix/>
          </a:blip>
          <a:stretch>
            <a:fillRect/>
          </a:stretch>
        </p:blipFill>
        <p:spPr>
          <a:xfrm>
            <a:off x="5193525" y="1099825"/>
            <a:ext cx="3400448" cy="2943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65500" y="232950"/>
            <a:ext cx="40452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PostgreSQL</a:t>
            </a:r>
            <a:endParaRPr/>
          </a:p>
        </p:txBody>
      </p:sp>
      <p:sp>
        <p:nvSpPr>
          <p:cNvPr id="92" name="Google Shape;92;p18"/>
          <p:cNvSpPr txBox="1"/>
          <p:nvPr/>
        </p:nvSpPr>
        <p:spPr>
          <a:xfrm>
            <a:off x="788100" y="1648200"/>
            <a:ext cx="30000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PostgreSQL is a framework for databases. We chose it because we needed a relational database, and Vercel offered hosting for Postgres Database.</a:t>
            </a:r>
            <a:endParaRPr sz="1600">
              <a:latin typeface="Proxima Nova"/>
              <a:ea typeface="Proxima Nova"/>
              <a:cs typeface="Proxima Nova"/>
              <a:sym typeface="Proxima Nova"/>
            </a:endParaRPr>
          </a:p>
        </p:txBody>
      </p:sp>
      <p:pic>
        <p:nvPicPr>
          <p:cNvPr id="93" name="Google Shape;93;p18"/>
          <p:cNvPicPr preferRelativeResize="0"/>
          <p:nvPr/>
        </p:nvPicPr>
        <p:blipFill>
          <a:blip r:embed="rId3">
            <a:alphaModFix/>
          </a:blip>
          <a:stretch>
            <a:fillRect/>
          </a:stretch>
        </p:blipFill>
        <p:spPr>
          <a:xfrm>
            <a:off x="4829000" y="366416"/>
            <a:ext cx="4045200" cy="44106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65500" y="232950"/>
            <a:ext cx="40452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Vue.js</a:t>
            </a:r>
            <a:endParaRPr/>
          </a:p>
        </p:txBody>
      </p:sp>
      <p:sp>
        <p:nvSpPr>
          <p:cNvPr id="99" name="Google Shape;99;p19"/>
          <p:cNvSpPr txBox="1"/>
          <p:nvPr/>
        </p:nvSpPr>
        <p:spPr>
          <a:xfrm>
            <a:off x="669675" y="1789800"/>
            <a:ext cx="31458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Vue.js is a framework for creating HTML for the user interface. We chose it because it advertised as an easy framework to use and implement.</a:t>
            </a:r>
            <a:endParaRPr sz="1600">
              <a:latin typeface="Proxima Nova"/>
              <a:ea typeface="Proxima Nova"/>
              <a:cs typeface="Proxima Nova"/>
              <a:sym typeface="Proxima Nova"/>
            </a:endParaRPr>
          </a:p>
        </p:txBody>
      </p:sp>
      <p:pic>
        <p:nvPicPr>
          <p:cNvPr id="100" name="Google Shape;100;p19"/>
          <p:cNvPicPr preferRelativeResize="0"/>
          <p:nvPr/>
        </p:nvPicPr>
        <p:blipFill>
          <a:blip r:embed="rId3">
            <a:alphaModFix/>
          </a:blip>
          <a:stretch>
            <a:fillRect/>
          </a:stretch>
        </p:blipFill>
        <p:spPr>
          <a:xfrm>
            <a:off x="4644375" y="364838"/>
            <a:ext cx="4413825" cy="441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65500" y="232950"/>
            <a:ext cx="4045200" cy="75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Node.js</a:t>
            </a:r>
            <a:endParaRPr/>
          </a:p>
        </p:txBody>
      </p:sp>
      <p:sp>
        <p:nvSpPr>
          <p:cNvPr id="106" name="Google Shape;106;p20"/>
          <p:cNvSpPr txBox="1"/>
          <p:nvPr/>
        </p:nvSpPr>
        <p:spPr>
          <a:xfrm>
            <a:off x="669675" y="1789800"/>
            <a:ext cx="31458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latin typeface="Proxima Nova"/>
                <a:ea typeface="Proxima Nova"/>
                <a:cs typeface="Proxima Nova"/>
                <a:sym typeface="Proxima Nova"/>
              </a:rPr>
              <a:t>Node.js is a framework for creating the backend functionality of a website. We chose it because it is an easy framework to use and implement.</a:t>
            </a:r>
            <a:endParaRPr sz="1600">
              <a:latin typeface="Proxima Nova"/>
              <a:ea typeface="Proxima Nova"/>
              <a:cs typeface="Proxima Nova"/>
              <a:sym typeface="Proxima Nova"/>
            </a:endParaRPr>
          </a:p>
        </p:txBody>
      </p:sp>
      <p:pic>
        <p:nvPicPr>
          <p:cNvPr id="107" name="Google Shape;107;p20"/>
          <p:cNvPicPr preferRelativeResize="0"/>
          <p:nvPr/>
        </p:nvPicPr>
        <p:blipFill>
          <a:blip r:embed="rId3">
            <a:alphaModFix/>
          </a:blip>
          <a:stretch>
            <a:fillRect/>
          </a:stretch>
        </p:blipFill>
        <p:spPr>
          <a:xfrm>
            <a:off x="4867975" y="1356103"/>
            <a:ext cx="3958275" cy="243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Database Design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