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8905-0FEA-4896-B27C-46C7D5A75C6C}" type="datetimeFigureOut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7A268-4342-4457-9B3A-5BA681AB7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95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7A268-4342-4457-9B3A-5BA681AB7FF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9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626F-7EAD-45AE-8C18-38626E3EE1D1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3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10C7-05A3-44E5-8ECD-33887ABB560E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16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06C-7C33-4A98-BEDF-06F4D5C6D12C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09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6BA1-0C68-4AF2-B028-796D336EAC38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4C70-2DCF-4003-A4E4-828030A6B047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10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AA9E-866E-40CA-B344-08FDE1B809C9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91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7E2D-084E-4A10-91DC-7F4AB70A6B29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90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00D5-FBC8-4459-83F3-E3F416DEB5EC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91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796-2496-4571-A4BD-C9471F39ADA6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4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DC40-DF8F-4D00-B159-2AA95D872E5E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4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53-C485-4B96-9561-79DA169FE691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91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0284F-D8BC-4B05-9A44-66D1A96FC356}" type="datetime1">
              <a:rPr lang="zh-TW" altLang="en-US" smtClean="0"/>
              <a:t>2015/5/29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00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5086" y="94814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Reminding for Project2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41873" y="1233578"/>
            <a:ext cx="83343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 not halting by error, you should filled up with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 halt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instruction in pipeline to </a:t>
            </a: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halt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2</a:t>
            </a:r>
            <a:r>
              <a:rPr lang="en-US" altLang="zh-TW" baseline="30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nd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submission, your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 valid if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6054" y="3892136"/>
            <a:ext cx="1380227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Student’s</a:t>
            </a:r>
          </a:p>
          <a:p>
            <a:pPr algn="ctr"/>
            <a:r>
              <a:rPr lang="en-US" altLang="zh-TW" dirty="0" err="1" smtClean="0"/>
              <a:t>testacse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12" idx="1"/>
          </p:cNvCxnSpPr>
          <p:nvPr/>
        </p:nvCxnSpPr>
        <p:spPr>
          <a:xfrm flipV="1">
            <a:off x="3226281" y="3568971"/>
            <a:ext cx="763438" cy="32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226281" y="4538467"/>
            <a:ext cx="741870" cy="45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989719" y="3245805"/>
            <a:ext cx="1233577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Student’s</a:t>
            </a:r>
          </a:p>
          <a:p>
            <a:r>
              <a:rPr lang="en-US" altLang="zh-TW" dirty="0" smtClean="0"/>
              <a:t>simulator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68151" y="4853656"/>
            <a:ext cx="1233577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TA’s</a:t>
            </a:r>
          </a:p>
          <a:p>
            <a:pPr algn="ctr"/>
            <a:r>
              <a:rPr lang="en-US" altLang="zh-TW" dirty="0" smtClean="0"/>
              <a:t>simulator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2" idx="3"/>
          </p:cNvCxnSpPr>
          <p:nvPr/>
        </p:nvCxnSpPr>
        <p:spPr>
          <a:xfrm flipV="1">
            <a:off x="5223296" y="3568970"/>
            <a:ext cx="7899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3"/>
          </p:cNvCxnSpPr>
          <p:nvPr/>
        </p:nvCxnSpPr>
        <p:spPr>
          <a:xfrm flipV="1">
            <a:off x="5201728" y="5176821"/>
            <a:ext cx="8114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摺角紙張 18"/>
          <p:cNvSpPr/>
          <p:nvPr/>
        </p:nvSpPr>
        <p:spPr>
          <a:xfrm>
            <a:off x="6013220" y="3168107"/>
            <a:ext cx="767751" cy="889386"/>
          </a:xfrm>
          <a:prstGeom prst="foldedCorner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*.</a:t>
            </a:r>
            <a:r>
              <a:rPr lang="en-US" altLang="zh-TW" dirty="0" err="1" smtClean="0">
                <a:solidFill>
                  <a:schemeClr val="tx1"/>
                </a:solidFill>
              </a:rPr>
              <a:t>rpt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摺角紙張 19"/>
          <p:cNvSpPr/>
          <p:nvPr/>
        </p:nvSpPr>
        <p:spPr>
          <a:xfrm>
            <a:off x="6013220" y="4849017"/>
            <a:ext cx="767751" cy="889386"/>
          </a:xfrm>
          <a:prstGeom prst="foldedCorner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*.</a:t>
            </a:r>
            <a:r>
              <a:rPr lang="en-US" altLang="zh-TW" dirty="0" err="1" smtClean="0">
                <a:solidFill>
                  <a:schemeClr val="tx1"/>
                </a:solidFill>
              </a:rPr>
              <a:t>rpt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13727" y="4235313"/>
            <a:ext cx="366736" cy="3667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65" y="3612800"/>
            <a:ext cx="386278" cy="3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15086" y="94814"/>
            <a:ext cx="4855057" cy="681563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Computer Architecture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56936" y="2702331"/>
            <a:ext cx="3515261" cy="599026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Project3 Tutorial</a:t>
            </a:r>
            <a:endParaRPr lang="zh-TW" altLang="en-US" sz="3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06459" y="77562"/>
            <a:ext cx="5467533" cy="5694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Virtual Memory in Modern System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2489" y="1578632"/>
            <a:ext cx="2508666" cy="23938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92237" y="1660585"/>
            <a:ext cx="875583" cy="4960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0597" y="2484408"/>
            <a:ext cx="681489" cy="39250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i-tlb</a:t>
            </a:r>
            <a:endParaRPr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6849" y="2484408"/>
            <a:ext cx="681489" cy="39250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dirty="0" smtClean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-</a:t>
            </a:r>
            <a:r>
              <a:rPr lang="en-US" altLang="zh-TW" dirty="0" err="1" smtClean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tlb</a:t>
            </a:r>
            <a:endParaRPr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23075" y="3165893"/>
            <a:ext cx="969036" cy="3925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d-cache</a:t>
            </a:r>
            <a:endParaRPr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822" y="3165893"/>
            <a:ext cx="969036" cy="3925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-cache</a:t>
            </a:r>
            <a:endParaRPr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7" name="肘形接點 16"/>
          <p:cNvCxnSpPr>
            <a:stCxn id="9" idx="4"/>
            <a:endCxn id="12" idx="0"/>
          </p:cNvCxnSpPr>
          <p:nvPr/>
        </p:nvCxnSpPr>
        <p:spPr>
          <a:xfrm rot="16200000" flipH="1">
            <a:off x="3136783" y="2049849"/>
            <a:ext cx="327804" cy="541313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9" idx="4"/>
            <a:endCxn id="13" idx="0"/>
          </p:cNvCxnSpPr>
          <p:nvPr/>
        </p:nvCxnSpPr>
        <p:spPr>
          <a:xfrm rot="5400000">
            <a:off x="2604910" y="2059289"/>
            <a:ext cx="327804" cy="52243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3" idx="2"/>
          </p:cNvCxnSpPr>
          <p:nvPr/>
        </p:nvCxnSpPr>
        <p:spPr>
          <a:xfrm flipH="1">
            <a:off x="2507593" y="2876910"/>
            <a:ext cx="1" cy="2889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3571340" y="2876910"/>
            <a:ext cx="1" cy="2889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4" idx="2"/>
          </p:cNvCxnSpPr>
          <p:nvPr/>
        </p:nvCxnSpPr>
        <p:spPr>
          <a:xfrm rot="16200000" flipH="1">
            <a:off x="2620004" y="3445983"/>
            <a:ext cx="297613" cy="522435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/>
          <p:nvPr/>
        </p:nvCxnSpPr>
        <p:spPr>
          <a:xfrm rot="10800000" flipV="1">
            <a:off x="3030028" y="3558393"/>
            <a:ext cx="522435" cy="297613"/>
          </a:xfrm>
          <a:prstGeom prst="bentConnector3">
            <a:avLst>
              <a:gd name="adj1" fmla="val 464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030027" y="3856007"/>
            <a:ext cx="0" cy="3536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673524" y="4239878"/>
            <a:ext cx="6564702" cy="86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554027" y="4248506"/>
            <a:ext cx="0" cy="3536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230597" y="4583618"/>
            <a:ext cx="2954543" cy="6439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7777431" y="4248506"/>
            <a:ext cx="0" cy="3536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圖: 磁碟 54"/>
          <p:cNvSpPr/>
          <p:nvPr/>
        </p:nvSpPr>
        <p:spPr>
          <a:xfrm>
            <a:off x="7163158" y="4609503"/>
            <a:ext cx="1228546" cy="74318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Disk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819361" y="158966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197540" y="451891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276816" y="4710133"/>
            <a:ext cx="954477" cy="35623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Page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115086" y="94814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Project Goal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84" y="1838814"/>
            <a:ext cx="1719019" cy="103888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95343" y="1186419"/>
            <a:ext cx="143609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</a:t>
            </a:r>
            <a:r>
              <a:rPr lang="en-US" altLang="zh-TW" dirty="0" smtClean="0">
                <a:solidFill>
                  <a:schemeClr val="bg1"/>
                </a:solidFill>
              </a:rPr>
              <a:t>rror handler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左-右雙向箭號 9"/>
          <p:cNvSpPr/>
          <p:nvPr/>
        </p:nvSpPr>
        <p:spPr>
          <a:xfrm rot="16200000">
            <a:off x="1674969" y="1615736"/>
            <a:ext cx="283062" cy="1630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-右雙向箭號 10"/>
          <p:cNvSpPr/>
          <p:nvPr/>
        </p:nvSpPr>
        <p:spPr>
          <a:xfrm>
            <a:off x="2620386" y="2276305"/>
            <a:ext cx="363828" cy="1639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84215" y="2049984"/>
            <a:ext cx="949664" cy="635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TLB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左-右雙向箭號 12"/>
          <p:cNvSpPr/>
          <p:nvPr/>
        </p:nvSpPr>
        <p:spPr>
          <a:xfrm>
            <a:off x="3933879" y="2285947"/>
            <a:ext cx="363828" cy="1639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279319" y="2049984"/>
            <a:ext cx="949664" cy="635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Page table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左-右雙向箭號 14"/>
          <p:cNvSpPr/>
          <p:nvPr/>
        </p:nvSpPr>
        <p:spPr>
          <a:xfrm>
            <a:off x="5247371" y="2276305"/>
            <a:ext cx="363828" cy="1639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629587" y="2052088"/>
            <a:ext cx="1012985" cy="635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</a:t>
            </a:r>
            <a:r>
              <a:rPr lang="en-US" altLang="zh-TW" dirty="0" smtClean="0">
                <a:solidFill>
                  <a:schemeClr val="tx1"/>
                </a:solidFill>
              </a:rPr>
              <a:t>emory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左-右雙向箭號 16"/>
          <p:cNvSpPr/>
          <p:nvPr/>
        </p:nvSpPr>
        <p:spPr>
          <a:xfrm>
            <a:off x="6661351" y="2285947"/>
            <a:ext cx="363828" cy="1639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柱 17"/>
          <p:cNvSpPr/>
          <p:nvPr/>
        </p:nvSpPr>
        <p:spPr>
          <a:xfrm>
            <a:off x="7025179" y="2078528"/>
            <a:ext cx="1160488" cy="55945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Disk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左-右雙向箭號 19"/>
          <p:cNvSpPr/>
          <p:nvPr/>
        </p:nvSpPr>
        <p:spPr>
          <a:xfrm rot="5400000">
            <a:off x="3277133" y="2795748"/>
            <a:ext cx="363828" cy="1639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984215" y="3075755"/>
            <a:ext cx="949664" cy="635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r>
              <a:rPr lang="en-US" altLang="zh-TW" dirty="0" smtClean="0">
                <a:solidFill>
                  <a:schemeClr val="tx1"/>
                </a:solidFill>
              </a:rPr>
              <a:t>ache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83703" y="4395030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Execute one instruction as project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Compute TLB/</a:t>
            </a:r>
            <a:r>
              <a:rPr lang="en-US" altLang="zh-TW" dirty="0" err="1" smtClean="0"/>
              <a:t>PageTable</a:t>
            </a:r>
            <a:r>
              <a:rPr lang="en-US" altLang="zh-TW" dirty="0" smtClean="0"/>
              <a:t>/Cache </a:t>
            </a:r>
            <a:r>
              <a:rPr lang="en-US" altLang="zh-TW" dirty="0" smtClean="0">
                <a:solidFill>
                  <a:srgbClr val="FF0000"/>
                </a:solidFill>
              </a:rPr>
              <a:t>hits/misses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83703" y="4043445"/>
            <a:ext cx="1380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 each cycle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992059" y="1166956"/>
            <a:ext cx="1619818" cy="391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999228" y="1127962"/>
            <a:ext cx="1628327" cy="43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-上雙向箭號 36"/>
          <p:cNvSpPr/>
          <p:nvPr/>
        </p:nvSpPr>
        <p:spPr>
          <a:xfrm>
            <a:off x="3933880" y="2704060"/>
            <a:ext cx="2363404" cy="822036"/>
          </a:xfrm>
          <a:prstGeom prst="leftUpArrow">
            <a:avLst>
              <a:gd name="adj1" fmla="val 11809"/>
              <a:gd name="adj2" fmla="val 12961"/>
              <a:gd name="adj3" fmla="val 14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80849" y="5209172"/>
            <a:ext cx="1510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Testcase</a:t>
            </a:r>
            <a:r>
              <a:rPr lang="en-US" altLang="zh-TW" dirty="0" smtClean="0"/>
              <a:t> Note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80849" y="5573735"/>
            <a:ext cx="8463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「</a:t>
            </a:r>
            <a:r>
              <a:rPr lang="en-US" altLang="zh-TW" dirty="0" smtClean="0"/>
              <a:t>write register 0 </a:t>
            </a:r>
            <a:r>
              <a:rPr lang="zh-TW" altLang="en-US" b="1" dirty="0" smtClean="0"/>
              <a:t>」</a:t>
            </a:r>
            <a:r>
              <a:rPr lang="en-US" altLang="zh-TW" dirty="0" smtClean="0"/>
              <a:t>and </a:t>
            </a:r>
            <a:r>
              <a:rPr lang="zh-TW" altLang="en-US" b="1" dirty="0" smtClean="0"/>
              <a:t>「</a:t>
            </a:r>
            <a:r>
              <a:rPr lang="en-US" altLang="zh-TW" dirty="0" smtClean="0"/>
              <a:t>number overflow</a:t>
            </a:r>
            <a:r>
              <a:rPr lang="zh-TW" altLang="en-US" b="1" dirty="0" smtClean="0"/>
              <a:t>」</a:t>
            </a:r>
            <a:r>
              <a:rPr lang="en-US" altLang="zh-TW" dirty="0" smtClean="0"/>
              <a:t>errors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are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「</a:t>
            </a:r>
            <a:r>
              <a:rPr lang="en-US" altLang="zh-TW" dirty="0" smtClean="0"/>
              <a:t>memory address overflow</a:t>
            </a:r>
            <a:r>
              <a:rPr lang="zh-TW" altLang="en-US" dirty="0" smtClean="0"/>
              <a:t>」</a:t>
            </a:r>
            <a:r>
              <a:rPr lang="en-US" altLang="zh-TW" dirty="0" smtClean="0"/>
              <a:t> and </a:t>
            </a:r>
            <a:r>
              <a:rPr lang="zh-TW" altLang="en-US" dirty="0" smtClean="0"/>
              <a:t>「</a:t>
            </a:r>
            <a:r>
              <a:rPr lang="en-US" altLang="zh-TW" dirty="0" smtClean="0"/>
              <a:t>memory address misaligned</a:t>
            </a:r>
            <a:r>
              <a:rPr lang="zh-TW" altLang="en-US" dirty="0" smtClean="0"/>
              <a:t>」</a:t>
            </a:r>
            <a:r>
              <a:rPr lang="en-US" altLang="zh-TW" dirty="0" smtClean="0"/>
              <a:t> are </a:t>
            </a:r>
            <a:r>
              <a:rPr lang="en-US" altLang="zh-TW" dirty="0" smtClean="0">
                <a:solidFill>
                  <a:srgbClr val="FF0000"/>
                </a:solidFill>
              </a:rPr>
              <a:t>not</a:t>
            </a:r>
            <a:r>
              <a:rPr lang="zh-TW" altLang="en-US" dirty="0" smtClean="0"/>
              <a:t> </a:t>
            </a:r>
            <a:r>
              <a:rPr lang="en-US" altLang="zh-TW" dirty="0" smtClean="0"/>
              <a:t>allowed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7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2474165" cy="3451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 Architecture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4299087" y="323821"/>
            <a:ext cx="785004" cy="6642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CPU</a:t>
            </a:r>
            <a:endParaRPr lang="zh-TW" altLang="en-US" sz="1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243882" y="1134059"/>
            <a:ext cx="56934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i-tlb</a:t>
            </a:r>
            <a:endParaRPr lang="zh-TW" altLang="en-US" dirty="0"/>
          </a:p>
        </p:txBody>
      </p:sp>
      <p:cxnSp>
        <p:nvCxnSpPr>
          <p:cNvPr id="7" name="肘形接點 6"/>
          <p:cNvCxnSpPr>
            <a:stCxn id="2" idx="6"/>
            <a:endCxn id="3" idx="0"/>
          </p:cNvCxnSpPr>
          <p:nvPr/>
        </p:nvCxnSpPr>
        <p:spPr>
          <a:xfrm>
            <a:off x="5084091" y="655938"/>
            <a:ext cx="444463" cy="4781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846926" y="1130120"/>
            <a:ext cx="986979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-cache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813226" y="1349108"/>
            <a:ext cx="1033700" cy="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831594" y="2490701"/>
            <a:ext cx="107925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-mem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400112" y="1503391"/>
            <a:ext cx="0" cy="89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139839" y="2394906"/>
            <a:ext cx="777429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-page</a:t>
            </a:r>
          </a:p>
          <a:p>
            <a:pPr algn="ctr"/>
            <a:r>
              <a:rPr lang="en-US" altLang="zh-TW" dirty="0" smtClean="0"/>
              <a:t>table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917268" y="2819086"/>
            <a:ext cx="999760" cy="85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柱 20"/>
          <p:cNvSpPr/>
          <p:nvPr/>
        </p:nvSpPr>
        <p:spPr>
          <a:xfrm>
            <a:off x="6904860" y="3586372"/>
            <a:ext cx="1126536" cy="61546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1600" dirty="0" smtClean="0">
                <a:solidFill>
                  <a:schemeClr val="tx1"/>
                </a:solidFill>
              </a:rPr>
              <a:t>-disk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iimage.bin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7400802" y="2842780"/>
            <a:ext cx="663" cy="75443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153290" y="374295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VA(PC)</a:t>
            </a:r>
            <a:endParaRPr lang="zh-TW" altLang="en-US" sz="16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077059" y="102809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1a.hit</a:t>
            </a:r>
            <a:endParaRPr lang="zh-TW" altLang="en-US" sz="16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656104" y="173510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</a:t>
            </a:r>
            <a:r>
              <a:rPr lang="en-US" altLang="zh-TW" sz="1600" dirty="0" smtClean="0"/>
              <a:t>b.miss</a:t>
            </a:r>
            <a:endParaRPr lang="zh-TW" altLang="en-US" sz="16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894321" y="3324369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2d.miss</a:t>
            </a:r>
            <a:endParaRPr lang="zh-TW" altLang="en-US" sz="16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374330" y="2969003"/>
            <a:ext cx="97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(2d.miss)</a:t>
            </a:r>
          </a:p>
          <a:p>
            <a:pPr algn="ctr"/>
            <a:r>
              <a:rPr lang="en-US" altLang="zh-TW" sz="1600" dirty="0" smtClean="0"/>
              <a:t>swap</a:t>
            </a:r>
            <a:endParaRPr lang="zh-TW" altLang="en-US" sz="1600" dirty="0"/>
          </a:p>
        </p:txBody>
      </p:sp>
      <p:sp>
        <p:nvSpPr>
          <p:cNvPr id="48" name="手繪多邊形 47"/>
          <p:cNvSpPr/>
          <p:nvPr/>
        </p:nvSpPr>
        <p:spPr>
          <a:xfrm>
            <a:off x="4856672" y="100010"/>
            <a:ext cx="2458528" cy="1021425"/>
          </a:xfrm>
          <a:custGeom>
            <a:avLst/>
            <a:gdLst>
              <a:gd name="connsiteX0" fmla="*/ 2458528 w 2458528"/>
              <a:gd name="connsiteY0" fmla="*/ 1021425 h 1021425"/>
              <a:gd name="connsiteX1" fmla="*/ 1216324 w 2458528"/>
              <a:gd name="connsiteY1" fmla="*/ 46640 h 1021425"/>
              <a:gd name="connsiteX2" fmla="*/ 0 w 2458528"/>
              <a:gd name="connsiteY2" fmla="*/ 245047 h 10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528" h="1021425">
                <a:moveTo>
                  <a:pt x="2458528" y="1021425"/>
                </a:moveTo>
                <a:cubicBezTo>
                  <a:pt x="2042303" y="598730"/>
                  <a:pt x="1626079" y="176036"/>
                  <a:pt x="1216324" y="46640"/>
                </a:cubicBezTo>
                <a:cubicBezTo>
                  <a:pt x="806569" y="-82756"/>
                  <a:pt x="403284" y="81145"/>
                  <a:pt x="0" y="24504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6500054" y="133929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2a.hit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7159261" y="1490403"/>
            <a:ext cx="664" cy="101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437999" y="1866627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2b.miss</a:t>
            </a:r>
            <a:endParaRPr lang="zh-TW" altLang="en-US" sz="1600" dirty="0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5687074" y="1490403"/>
            <a:ext cx="0" cy="904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630187" y="177413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2c.hit</a:t>
            </a:r>
            <a:endParaRPr lang="zh-TW" altLang="en-US" sz="1600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7567523" y="1490403"/>
            <a:ext cx="664" cy="1017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7521717" y="187207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3a.hit</a:t>
            </a:r>
            <a:endParaRPr lang="zh-TW" altLang="en-US" sz="1600" dirty="0"/>
          </a:p>
        </p:txBody>
      </p:sp>
      <p:cxnSp>
        <p:nvCxnSpPr>
          <p:cNvPr id="76" name="肘形接點 75"/>
          <p:cNvCxnSpPr>
            <a:stCxn id="2" idx="2"/>
            <a:endCxn id="77" idx="0"/>
          </p:cNvCxnSpPr>
          <p:nvPr/>
        </p:nvCxnSpPr>
        <p:spPr>
          <a:xfrm rot="10800000" flipV="1">
            <a:off x="3670849" y="655937"/>
            <a:ext cx="628238" cy="4651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3354058" y="1121071"/>
            <a:ext cx="633582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tlb</a:t>
            </a:r>
            <a:endParaRPr lang="zh-TW" altLang="en-US" dirty="0"/>
          </a:p>
        </p:txBody>
      </p:sp>
      <p:cxnSp>
        <p:nvCxnSpPr>
          <p:cNvPr id="84" name="直線單箭頭接點 83"/>
          <p:cNvCxnSpPr/>
          <p:nvPr/>
        </p:nvCxnSpPr>
        <p:spPr>
          <a:xfrm>
            <a:off x="3559685" y="1503391"/>
            <a:ext cx="0" cy="89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3224603" y="2407894"/>
            <a:ext cx="915476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-page</a:t>
            </a:r>
          </a:p>
          <a:p>
            <a:pPr algn="ctr"/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2815677" y="173510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4b.miss</a:t>
            </a:r>
            <a:endParaRPr lang="zh-TW" altLang="en-US" sz="1600" dirty="0"/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3846647" y="1490403"/>
            <a:ext cx="0" cy="904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789760" y="177413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</a:t>
            </a:r>
            <a:r>
              <a:rPr lang="en-US" altLang="zh-TW" sz="1600" dirty="0" smtClean="0"/>
              <a:t>c.hit</a:t>
            </a:r>
            <a:endParaRPr lang="zh-TW" altLang="en-US" sz="16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1331638" y="1130120"/>
            <a:ext cx="986979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-cache</a:t>
            </a:r>
            <a:endParaRPr lang="zh-TW" altLang="en-US" dirty="0"/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2320358" y="1314786"/>
            <a:ext cx="1033700" cy="39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2493241" y="988055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</a:t>
            </a:r>
            <a:r>
              <a:rPr lang="en-US" altLang="zh-TW" sz="1600" dirty="0" smtClean="0"/>
              <a:t>a.hit</a:t>
            </a:r>
            <a:endParaRPr lang="zh-TW" altLang="en-US" sz="16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171564" y="2535864"/>
            <a:ext cx="107925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-mem</a:t>
            </a:r>
            <a:endParaRPr lang="zh-TW" altLang="en-US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1611752" y="1508712"/>
            <a:ext cx="664" cy="101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890490" y="1884936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</a:t>
            </a:r>
            <a:r>
              <a:rPr lang="en-US" altLang="zh-TW" sz="1600" dirty="0" smtClean="0"/>
              <a:t>b.miss</a:t>
            </a:r>
            <a:endParaRPr lang="zh-TW" altLang="en-US" sz="1600" dirty="0"/>
          </a:p>
        </p:txBody>
      </p:sp>
      <p:cxnSp>
        <p:nvCxnSpPr>
          <p:cNvPr id="95" name="直線單箭頭接點 94"/>
          <p:cNvCxnSpPr/>
          <p:nvPr/>
        </p:nvCxnSpPr>
        <p:spPr>
          <a:xfrm>
            <a:off x="2020014" y="1508712"/>
            <a:ext cx="664" cy="1017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1974208" y="189038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6</a:t>
            </a:r>
            <a:r>
              <a:rPr lang="en-US" altLang="zh-TW" sz="1600" dirty="0" smtClean="0"/>
              <a:t>a.hit</a:t>
            </a:r>
            <a:endParaRPr lang="zh-TW" altLang="en-US" sz="1600" dirty="0"/>
          </a:p>
        </p:txBody>
      </p:sp>
      <p:cxnSp>
        <p:nvCxnSpPr>
          <p:cNvPr id="97" name="直線單箭頭接點 96"/>
          <p:cNvCxnSpPr/>
          <p:nvPr/>
        </p:nvCxnSpPr>
        <p:spPr>
          <a:xfrm flipV="1">
            <a:off x="2233620" y="2868129"/>
            <a:ext cx="999760" cy="68564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643014" y="319233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</a:t>
            </a:r>
            <a:r>
              <a:rPr lang="en-US" altLang="zh-TW" sz="1600" dirty="0" smtClean="0"/>
              <a:t>d.miss</a:t>
            </a:r>
            <a:endParaRPr lang="zh-TW" altLang="en-US" sz="1600" dirty="0"/>
          </a:p>
        </p:txBody>
      </p:sp>
      <p:sp>
        <p:nvSpPr>
          <p:cNvPr id="101" name="圓柱 100"/>
          <p:cNvSpPr/>
          <p:nvPr/>
        </p:nvSpPr>
        <p:spPr>
          <a:xfrm>
            <a:off x="1123985" y="3477409"/>
            <a:ext cx="1168715" cy="65594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d-disk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dimage.bin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02" name="直線單箭頭接點 101"/>
          <p:cNvCxnSpPr>
            <a:stCxn id="92" idx="2"/>
            <a:endCxn id="101" idx="1"/>
          </p:cNvCxnSpPr>
          <p:nvPr/>
        </p:nvCxnSpPr>
        <p:spPr>
          <a:xfrm flipH="1">
            <a:off x="1708343" y="2905196"/>
            <a:ext cx="2849" cy="5722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3353673" y="272234"/>
            <a:ext cx="86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load/store</a:t>
            </a:r>
          </a:p>
          <a:p>
            <a:r>
              <a:rPr lang="en-US" altLang="zh-TW" sz="1200" dirty="0" smtClean="0"/>
              <a:t>Instruction</a:t>
            </a:r>
            <a:endParaRPr lang="zh-TW" altLang="en-US" sz="1200" dirty="0"/>
          </a:p>
        </p:txBody>
      </p:sp>
      <p:sp>
        <p:nvSpPr>
          <p:cNvPr id="109" name="手繪多邊形 108"/>
          <p:cNvSpPr/>
          <p:nvPr/>
        </p:nvSpPr>
        <p:spPr>
          <a:xfrm flipH="1">
            <a:off x="1881937" y="133929"/>
            <a:ext cx="2557360" cy="990621"/>
          </a:xfrm>
          <a:custGeom>
            <a:avLst/>
            <a:gdLst>
              <a:gd name="connsiteX0" fmla="*/ 2458528 w 2458528"/>
              <a:gd name="connsiteY0" fmla="*/ 1021425 h 1021425"/>
              <a:gd name="connsiteX1" fmla="*/ 1216324 w 2458528"/>
              <a:gd name="connsiteY1" fmla="*/ 46640 h 1021425"/>
              <a:gd name="connsiteX2" fmla="*/ 0 w 2458528"/>
              <a:gd name="connsiteY2" fmla="*/ 245047 h 10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528" h="1021425">
                <a:moveTo>
                  <a:pt x="2458528" y="1021425"/>
                </a:moveTo>
                <a:cubicBezTo>
                  <a:pt x="2042303" y="598730"/>
                  <a:pt x="1626079" y="176036"/>
                  <a:pt x="1216324" y="46640"/>
                </a:cubicBezTo>
                <a:cubicBezTo>
                  <a:pt x="806569" y="-82756"/>
                  <a:pt x="403284" y="81145"/>
                  <a:pt x="0" y="24504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1798459" y="412435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</a:t>
            </a:r>
            <a:r>
              <a:rPr lang="en-US" altLang="zh-TW" sz="1600" dirty="0" smtClean="0"/>
              <a:t>a.hit</a:t>
            </a:r>
            <a:endParaRPr lang="zh-TW" altLang="en-US" sz="16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190831" y="4431249"/>
            <a:ext cx="732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PageTable</a:t>
            </a:r>
            <a:r>
              <a:rPr lang="en-US" altLang="zh-TW" dirty="0" smtClean="0"/>
              <a:t> hit </a:t>
            </a:r>
            <a:r>
              <a:rPr lang="en-US" altLang="zh-TW" dirty="0" smtClean="0">
                <a:sym typeface="Wingdings" panose="05000000000000000000" pitchFamily="2" charset="2"/>
              </a:rPr>
              <a:t> update TLB  search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ym typeface="Wingdings" panose="05000000000000000000" pitchFamily="2" charset="2"/>
              </a:rPr>
              <a:t>PageTable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missSwapupdate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PageTableupdate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TLBupdate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cache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234878" y="5672004"/>
            <a:ext cx="6454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872644" y="5977943"/>
            <a:ext cx="563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Cache &amp; Memory adopt write-back/allocate policy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TLB &amp; Cache &amp; Memory adopt LRU replacement policy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55796" y="2911533"/>
            <a:ext cx="97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(5d.miss)</a:t>
            </a:r>
          </a:p>
          <a:p>
            <a:pPr algn="ctr"/>
            <a:r>
              <a:rPr lang="en-US" altLang="zh-TW" sz="1600" dirty="0" smtClean="0"/>
              <a:t>swap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6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5086" y="94814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5993" y="1000664"/>
            <a:ext cx="46330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same as previous project’s 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iimage.bin</a:t>
            </a:r>
            <a:endParaRPr lang="en-US" altLang="zh-TW" sz="1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dimage.bin</a:t>
            </a:r>
            <a:endParaRPr lang="en-US" altLang="zh-TW" sz="1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endParaRPr lang="en-US" altLang="zh-TW" sz="1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Invalid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-memory &amp; </a:t>
            </a:r>
            <a:r>
              <a:rPr lang="en-US" altLang="zh-TW" sz="16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d-memory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address overflow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-memory &amp; </a:t>
            </a:r>
            <a:r>
              <a:rPr lang="en-US" altLang="zh-TW" sz="16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d-memory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misaligned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Simulation cycles over 500,000</a:t>
            </a:r>
            <a:endParaRPr lang="en-US" altLang="zh-TW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115086" y="3667787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2257" y="4477109"/>
            <a:ext cx="5865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snapshot.rpt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-register file content  at each cycle 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report.rpt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-total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of TLB/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PageTable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/Cache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hits/misses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6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5086" y="94814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Execution Parameter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01346" y="983410"/>
            <a:ext cx="2765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./CMP </a:t>
            </a:r>
            <a:r>
              <a:rPr lang="en-US" altLang="zh-TW" dirty="0" smtClean="0">
                <a:solidFill>
                  <a:srgbClr val="00B050"/>
                </a:solidFill>
              </a:rPr>
              <a:t>[P1]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P2]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P3]…</a:t>
            </a:r>
            <a:r>
              <a:rPr lang="en-US" altLang="zh-TW" dirty="0">
                <a:solidFill>
                  <a:srgbClr val="00B050"/>
                </a:solidFill>
              </a:rPr>
              <a:t> [</a:t>
            </a:r>
            <a:r>
              <a:rPr lang="en-US" altLang="zh-TW" dirty="0" smtClean="0">
                <a:solidFill>
                  <a:srgbClr val="00B050"/>
                </a:solidFill>
              </a:rPr>
              <a:t>P10]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1346" y="1352742"/>
            <a:ext cx="71222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[P1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instruction memory (I memory) size,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[P2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data memory (D memory) size,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[P3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page size of instruction memory (I memory),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[P4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page size of data memory (D memory),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[P5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total size of instruction cache (I cache),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[P6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block size of I cache,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[P7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set associativity of I cache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[P8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total size of data cache (D cache),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[P9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block size of D cache,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[P10]</a:t>
            </a:r>
            <a:r>
              <a:rPr lang="en-US" altLang="zh-TW" dirty="0"/>
              <a:t>:The set associativity of D cache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1346" y="4422097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./CMP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01346" y="4813796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You should support default configuration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(P1,P2,…,P10) = (64,32,8,16,16,4,4,16,4,1)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5086" y="94814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Evaluation Note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3245" y="1164566"/>
            <a:ext cx="6306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For each </a:t>
            </a:r>
            <a:r>
              <a:rPr lang="en-US" altLang="zh-TW" dirty="0" err="1" smtClean="0"/>
              <a:t>testcase</a:t>
            </a:r>
            <a:r>
              <a:rPr lang="en-US" altLang="zh-TW" dirty="0" smtClean="0"/>
              <a:t>, TA will use default configuration to evaluate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, TA will choose two other configurations,</a:t>
            </a:r>
          </a:p>
          <a:p>
            <a:pPr lvl="1"/>
            <a:r>
              <a:rPr lang="en-US" altLang="zh-TW" dirty="0" smtClean="0"/>
              <a:t>-you will get 10% discount if you fail one of them</a:t>
            </a:r>
          </a:p>
          <a:p>
            <a:pPr lvl="1"/>
            <a:r>
              <a:rPr lang="en-US" altLang="zh-TW" dirty="0" smtClean="0"/>
              <a:t>-you will get 19% discount if you fail both of them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03862"/>
              </p:ext>
            </p:extLst>
          </p:nvPr>
        </p:nvGraphicFramePr>
        <p:xfrm>
          <a:off x="1932317" y="3787420"/>
          <a:ext cx="4744528" cy="166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822"/>
                <a:gridCol w="788526"/>
                <a:gridCol w="869673"/>
                <a:gridCol w="869673"/>
                <a:gridCol w="1265834"/>
              </a:tblGrid>
              <a:tr h="206811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default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config1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config2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Final</a:t>
                      </a:r>
                      <a:r>
                        <a:rPr lang="en-US" altLang="zh-TW" sz="1400" baseline="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score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tescase1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testcase2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 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0.9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testcase3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0.9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testcase4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0.81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170351" y="3263421"/>
            <a:ext cx="417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Example: (assume each </a:t>
            </a:r>
            <a:r>
              <a:rPr lang="en-US" altLang="zh-TW" dirty="0" err="1" smtClean="0"/>
              <a:t>testcase</a:t>
            </a:r>
            <a:r>
              <a:rPr lang="en-US" altLang="zh-TW" dirty="0" smtClean="0"/>
              <a:t> is 1 point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4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511</Words>
  <Application>Microsoft Office PowerPoint</Application>
  <PresentationFormat>如螢幕大小 (4:3)</PresentationFormat>
  <Paragraphs>150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 Unicode MS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Computer Architecture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tsaicl</dc:creator>
  <cp:lastModifiedBy>tsaicl</cp:lastModifiedBy>
  <cp:revision>41</cp:revision>
  <dcterms:created xsi:type="dcterms:W3CDTF">2015-05-10T07:42:30Z</dcterms:created>
  <dcterms:modified xsi:type="dcterms:W3CDTF">2015-05-29T00:56:48Z</dcterms:modified>
</cp:coreProperties>
</file>