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96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80-90</c:v>
                </c:pt>
                <c:pt idx="1">
                  <c:v>70-80</c:v>
                </c:pt>
                <c:pt idx="2">
                  <c:v>60-70</c:v>
                </c:pt>
                <c:pt idx="3">
                  <c:v>50-60</c:v>
                </c:pt>
                <c:pt idx="4">
                  <c:v>40-50</c:v>
                </c:pt>
                <c:pt idx="5">
                  <c:v>30-40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4.0</c:v>
                </c:pt>
                <c:pt idx="1">
                  <c:v>8.0</c:v>
                </c:pt>
                <c:pt idx="2">
                  <c:v>9.0</c:v>
                </c:pt>
                <c:pt idx="3">
                  <c:v>18.0</c:v>
                </c:pt>
                <c:pt idx="4">
                  <c:v>13.0</c:v>
                </c:pt>
                <c:pt idx="5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45924168"/>
        <c:axId val="2045927224"/>
      </c:barChart>
      <c:catAx>
        <c:axId val="2045924168"/>
        <c:scaling>
          <c:orientation val="minMax"/>
        </c:scaling>
        <c:delete val="0"/>
        <c:axPos val="l"/>
        <c:majorTickMark val="out"/>
        <c:minorTickMark val="none"/>
        <c:tickLblPos val="nextTo"/>
        <c:crossAx val="2045927224"/>
        <c:crosses val="autoZero"/>
        <c:auto val="1"/>
        <c:lblAlgn val="ctr"/>
        <c:lblOffset val="100"/>
        <c:noMultiLvlLbl val="0"/>
      </c:catAx>
      <c:valAx>
        <c:axId val="2045927224"/>
        <c:scaling>
          <c:orientation val="minMax"/>
        </c:scaling>
        <c:delete val="0"/>
        <c:axPos val="b"/>
        <c:majorGridlines>
          <c:spPr>
            <a:ln>
              <a:solidFill>
                <a:schemeClr val="tx2">
                  <a:lumMod val="20000"/>
                  <a:lumOff val="8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045924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C5D2-11ED-614D-B285-5ED8F5EDBCD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85D-EEE0-2D41-880C-7004B86E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C5D2-11ED-614D-B285-5ED8F5EDBCD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85D-EEE0-2D41-880C-7004B86E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0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C5D2-11ED-614D-B285-5ED8F5EDBCD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85D-EEE0-2D41-880C-7004B86E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C5D2-11ED-614D-B285-5ED8F5EDBCD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85D-EEE0-2D41-880C-7004B86E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5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C5D2-11ED-614D-B285-5ED8F5EDBCD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85D-EEE0-2D41-880C-7004B86E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C5D2-11ED-614D-B285-5ED8F5EDBCD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85D-EEE0-2D41-880C-7004B86E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C5D2-11ED-614D-B285-5ED8F5EDBCD1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85D-EEE0-2D41-880C-7004B86E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C5D2-11ED-614D-B285-5ED8F5EDBCD1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85D-EEE0-2D41-880C-7004B86E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C5D2-11ED-614D-B285-5ED8F5EDBCD1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85D-EEE0-2D41-880C-7004B86E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C5D2-11ED-614D-B285-5ED8F5EDBCD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85D-EEE0-2D41-880C-7004B86E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3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C5D2-11ED-614D-B285-5ED8F5EDBCD1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685D-EEE0-2D41-880C-7004B86E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2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C5D2-11ED-614D-B285-5ED8F5EDBCD1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2685D-EEE0-2D41-880C-7004B86E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201 (2015)</a:t>
            </a:r>
            <a:br>
              <a:rPr lang="en-US" dirty="0" smtClean="0"/>
            </a:br>
            <a:r>
              <a:rPr lang="en-US" dirty="0" smtClean="0"/>
              <a:t>Exam-I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Scores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790455"/>
              </p:ext>
            </p:extLst>
          </p:nvPr>
        </p:nvGraphicFramePr>
        <p:xfrm>
          <a:off x="457200" y="1600200"/>
          <a:ext cx="4977651" cy="4626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08775" y="2730890"/>
            <a:ext cx="21164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Average – 57</a:t>
            </a:r>
          </a:p>
          <a:p>
            <a:r>
              <a:rPr lang="en-US" sz="2800" b="1" dirty="0" smtClean="0"/>
              <a:t>Median  –</a:t>
            </a:r>
            <a:r>
              <a:rPr lang="en-US" sz="2800" b="1" dirty="0"/>
              <a:t> </a:t>
            </a:r>
            <a:r>
              <a:rPr lang="en-US" sz="2800" b="1" dirty="0" smtClean="0"/>
              <a:t>55</a:t>
            </a:r>
          </a:p>
          <a:p>
            <a:r>
              <a:rPr lang="en-US" sz="2800" b="1" dirty="0" smtClean="0"/>
              <a:t>Highest  – 84</a:t>
            </a:r>
            <a:endParaRPr lang="en-US" sz="2800" b="1" dirty="0"/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5707959" y="3423388"/>
            <a:ext cx="6008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021002" y="1904481"/>
            <a:ext cx="3785285" cy="3626273"/>
            <a:chOff x="2021002" y="1904481"/>
            <a:chExt cx="3785285" cy="3626273"/>
          </a:xfrm>
        </p:grpSpPr>
        <p:sp>
          <p:nvSpPr>
            <p:cNvPr id="7" name="TextBox 6"/>
            <p:cNvSpPr txBox="1"/>
            <p:nvPr/>
          </p:nvSpPr>
          <p:spPr>
            <a:xfrm>
              <a:off x="2021002" y="5161422"/>
              <a:ext cx="765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</a:t>
              </a:r>
              <a:r>
                <a:rPr lang="en-US" dirty="0" smtClean="0">
                  <a:sym typeface="Wingdings"/>
                </a:rPr>
                <a:t> 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26048" y="4513160"/>
              <a:ext cx="765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 </a:t>
              </a:r>
              <a:r>
                <a:rPr lang="en-US" dirty="0" smtClean="0">
                  <a:sym typeface="Wingdings"/>
                </a:rPr>
                <a:t> 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90533" y="3889822"/>
              <a:ext cx="980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 </a:t>
              </a:r>
              <a:r>
                <a:rPr lang="en-US" dirty="0" smtClean="0">
                  <a:sym typeface="Wingdings"/>
                </a:rPr>
                <a:t> B/A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1115" y="3228972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 </a:t>
              </a:r>
              <a:r>
                <a:rPr lang="en-US" dirty="0" smtClean="0">
                  <a:sym typeface="Wingdings"/>
                </a:rPr>
                <a:t> C/B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6477" y="256638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 </a:t>
              </a:r>
              <a:r>
                <a:rPr lang="en-US" dirty="0" smtClean="0">
                  <a:sym typeface="Wingdings"/>
                </a:rPr>
                <a:t> C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21002" y="190448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</a:t>
              </a:r>
              <a:r>
                <a:rPr lang="en-US" dirty="0" smtClean="0">
                  <a:sym typeface="Wingdings"/>
                </a:rPr>
                <a:t> 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76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Control Flow Analysis + SSA form </a:t>
            </a:r>
            <a:br>
              <a:rPr lang="en-US" dirty="0" smtClean="0"/>
            </a:br>
            <a:r>
              <a:rPr lang="en-US" dirty="0" smtClean="0"/>
              <a:t>(5+5+5)</a:t>
            </a:r>
            <a:endParaRPr lang="en-US" dirty="0"/>
          </a:p>
        </p:txBody>
      </p:sp>
      <p:pic>
        <p:nvPicPr>
          <p:cNvPr id="4" name="Picture 3" descr="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9674"/>
            <a:ext cx="4648200" cy="3530600"/>
          </a:xfrm>
          <a:prstGeom prst="rect">
            <a:avLst/>
          </a:prstGeom>
        </p:spPr>
      </p:pic>
      <p:pic>
        <p:nvPicPr>
          <p:cNvPr id="5" name="Picture 4" descr="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83" y="1411568"/>
            <a:ext cx="1968500" cy="311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3811" y="4864849"/>
            <a:ext cx="3236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(b)			(c)	</a:t>
            </a:r>
          </a:p>
          <a:p>
            <a:endParaRPr lang="en-US" sz="2000" dirty="0"/>
          </a:p>
          <a:p>
            <a:r>
              <a:rPr lang="en-US" sz="2000" dirty="0" smtClean="0"/>
              <a:t>5 </a:t>
            </a:r>
            <a:r>
              <a:rPr lang="en-US" sz="2000" dirty="0" smtClean="0">
                <a:sym typeface="Wingdings"/>
              </a:rPr>
              <a:t> 1		{1, 2,3, 4, 5, 6}</a:t>
            </a:r>
          </a:p>
          <a:p>
            <a:r>
              <a:rPr lang="en-US" sz="2000" dirty="0" smtClean="0">
                <a:sym typeface="Wingdings"/>
              </a:rPr>
              <a:t>6  5   		{5, 6}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928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2641" y="2102801"/>
            <a:ext cx="147483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(d)</a:t>
            </a:r>
          </a:p>
          <a:p>
            <a:endParaRPr lang="en-US" sz="2000" dirty="0"/>
          </a:p>
          <a:p>
            <a:r>
              <a:rPr lang="en-US" sz="2000" dirty="0" smtClean="0"/>
              <a:t>DF(0) = {}</a:t>
            </a:r>
          </a:p>
          <a:p>
            <a:r>
              <a:rPr lang="en-US" sz="2000" dirty="0" smtClean="0"/>
              <a:t>DF(1) = {1}</a:t>
            </a:r>
          </a:p>
          <a:p>
            <a:r>
              <a:rPr lang="en-US" sz="2000" dirty="0" smtClean="0"/>
              <a:t>DF(2) = {1)</a:t>
            </a:r>
          </a:p>
          <a:p>
            <a:r>
              <a:rPr lang="en-US" sz="2000" dirty="0" smtClean="0"/>
              <a:t>DF(3) = {5}</a:t>
            </a:r>
          </a:p>
          <a:p>
            <a:r>
              <a:rPr lang="en-US" sz="2000" dirty="0" smtClean="0"/>
              <a:t>DF(4) = {5}</a:t>
            </a:r>
          </a:p>
          <a:p>
            <a:r>
              <a:rPr lang="en-US" sz="2000" dirty="0" smtClean="0"/>
              <a:t>DF(5) = {1,5}</a:t>
            </a:r>
          </a:p>
          <a:p>
            <a:r>
              <a:rPr lang="en-US" sz="2000" dirty="0" smtClean="0"/>
              <a:t>DF(6) = {5}</a:t>
            </a:r>
          </a:p>
          <a:p>
            <a:r>
              <a:rPr lang="en-US" sz="2000" dirty="0" smtClean="0"/>
              <a:t>DF(7) = {}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57749" y="1925292"/>
            <a:ext cx="467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(e)</a:t>
            </a:r>
            <a:endParaRPr lang="en-US" sz="2000" dirty="0"/>
          </a:p>
        </p:txBody>
      </p:sp>
      <p:pic>
        <p:nvPicPr>
          <p:cNvPr id="6" name="Picture 5" descr="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365" y="2382870"/>
            <a:ext cx="5232400" cy="4000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2904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1. Control Flow Analysis + SSA form </a:t>
            </a:r>
            <a:br>
              <a:rPr lang="en-US" dirty="0" smtClean="0"/>
            </a:br>
            <a:r>
              <a:rPr lang="en-US" dirty="0" smtClean="0"/>
              <a:t>(5+10)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0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GVN + CCP (10+10)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128" y="1600200"/>
            <a:ext cx="544850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dirty="0" smtClean="0"/>
              <a:t>(Initial)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  {B,D}</a:t>
            </a:r>
            <a:r>
              <a:rPr lang="en-US" dirty="0" smtClean="0"/>
              <a:t> {C1} {P} {C2} {C3} </a:t>
            </a:r>
            <a:r>
              <a:rPr lang="en-US" dirty="0" smtClean="0">
                <a:solidFill>
                  <a:srgbClr val="FF0000"/>
                </a:solidFill>
              </a:rPr>
              <a:t>{A,Y,X}</a:t>
            </a:r>
          </a:p>
          <a:p>
            <a:pPr marL="0" indent="0">
              <a:buNone/>
            </a:pPr>
            <a:r>
              <a:rPr lang="en-US" dirty="0" smtClean="0"/>
              <a:t>(Final)</a:t>
            </a:r>
          </a:p>
          <a:p>
            <a:pPr marL="0" indent="0">
              <a:buNone/>
            </a:pPr>
            <a:r>
              <a:rPr lang="en-US" dirty="0" smtClean="0"/>
              <a:t>  {B,D} {C1} {P} {C2}  {C3} </a:t>
            </a:r>
            <a:r>
              <a:rPr lang="en-US" dirty="0" smtClean="0">
                <a:solidFill>
                  <a:srgbClr val="FF0000"/>
                </a:solidFill>
              </a:rPr>
              <a:t>{A,Y} {X}</a:t>
            </a:r>
          </a:p>
          <a:p>
            <a:pPr marL="0" indent="0">
              <a:buNone/>
            </a:pPr>
            <a:r>
              <a:rPr lang="en-US" dirty="0" smtClean="0"/>
              <a:t>(b)</a:t>
            </a:r>
          </a:p>
          <a:p>
            <a:pPr marL="0" indent="0">
              <a:buNone/>
            </a:pPr>
            <a:r>
              <a:rPr lang="en-US" dirty="0" smtClean="0"/>
              <a:t>  {B,D} {C1,C3} {A,X,Y}</a:t>
            </a:r>
          </a:p>
          <a:p>
            <a:pPr marL="0" indent="0">
              <a:buNone/>
            </a:pPr>
            <a:r>
              <a:rPr lang="en-US" dirty="0" smtClean="0"/>
              <a:t>More </a:t>
            </a:r>
            <a:r>
              <a:rPr lang="en-US" dirty="0" err="1" smtClean="0"/>
              <a:t>congruences</a:t>
            </a:r>
            <a:r>
              <a:rPr lang="en-US" dirty="0" smtClean="0"/>
              <a:t> found</a:t>
            </a:r>
            <a:endParaRPr lang="en-US" dirty="0"/>
          </a:p>
        </p:txBody>
      </p:sp>
      <p:pic>
        <p:nvPicPr>
          <p:cNvPr id="4" name="Picture 3" descr="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50" y="1600200"/>
            <a:ext cx="2960296" cy="40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Copy Constant Propagation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(a)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51" y="1985803"/>
            <a:ext cx="4572000" cy="2336800"/>
          </a:xfrm>
          <a:prstGeom prst="rect">
            <a:avLst/>
          </a:prstGeom>
        </p:spPr>
      </p:pic>
      <p:pic>
        <p:nvPicPr>
          <p:cNvPr id="6" name="Picture 5" descr="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95" y="4754563"/>
            <a:ext cx="4622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Copy Constant Propagation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(b)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7347"/>
            <a:ext cx="9144000" cy="43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Copy Constant Propagation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(c)  It is distributive.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72" y="2132103"/>
            <a:ext cx="4203700" cy="1143000"/>
          </a:xfrm>
          <a:prstGeom prst="rect">
            <a:avLst/>
          </a:prstGeom>
        </p:spPr>
      </p:pic>
      <p:pic>
        <p:nvPicPr>
          <p:cNvPr id="7" name="Picture 6" descr="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97" y="3317185"/>
            <a:ext cx="3107468" cy="29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4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Busy-ness (4+6+4)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(a),(b),(c)</a:t>
            </a:r>
            <a:endParaRPr lang="en-US" dirty="0"/>
          </a:p>
        </p:txBody>
      </p:sp>
      <p:pic>
        <p:nvPicPr>
          <p:cNvPr id="4" name="Picture 3" descr="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1" y="2293881"/>
            <a:ext cx="8766042" cy="35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9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5" y="69813"/>
            <a:ext cx="7858929" cy="550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4. Busy-ness (6+6+4)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80" y="1054000"/>
            <a:ext cx="8229600" cy="5677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(f)</a:t>
            </a:r>
            <a:endParaRPr lang="en-US" dirty="0"/>
          </a:p>
        </p:txBody>
      </p:sp>
      <p:pic>
        <p:nvPicPr>
          <p:cNvPr id="5" name="Picture 4" descr="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620332"/>
            <a:ext cx="7747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6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301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 201 (2015) Exam-I Solution</vt:lpstr>
      <vt:lpstr>1. Control Flow Analysis + SSA form  (5+5+5)</vt:lpstr>
      <vt:lpstr>PowerPoint Presentation</vt:lpstr>
      <vt:lpstr>2. GVN + CCP (10+10)</vt:lpstr>
      <vt:lpstr>3. Copy Constant Propagation (5)</vt:lpstr>
      <vt:lpstr>3. Copy Constant Propagation (10)</vt:lpstr>
      <vt:lpstr>3. Copy Constant Propagation (5)</vt:lpstr>
      <vt:lpstr>4. Busy-ness (4+6+4)</vt:lpstr>
      <vt:lpstr>4. Busy-ness (6+6+4)</vt:lpstr>
      <vt:lpstr>Distribution of Scores </vt:lpstr>
    </vt:vector>
  </TitlesOfParts>
  <Company>University of California Riverside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(2015) Exam-I Solution</dc:title>
  <dc:creator>Rajiv Gupta</dc:creator>
  <cp:lastModifiedBy>Rajiv Gupta</cp:lastModifiedBy>
  <cp:revision>9</cp:revision>
  <dcterms:created xsi:type="dcterms:W3CDTF">2015-05-03T02:14:37Z</dcterms:created>
  <dcterms:modified xsi:type="dcterms:W3CDTF">2015-05-03T20:17:28Z</dcterms:modified>
</cp:coreProperties>
</file>