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5" r:id="rId5"/>
    <p:sldId id="261" r:id="rId6"/>
    <p:sldId id="266" r:id="rId7"/>
    <p:sldId id="267" r:id="rId8"/>
    <p:sldId id="268" r:id="rId9"/>
    <p:sldId id="262" r:id="rId10"/>
    <p:sldId id="269" r:id="rId11"/>
    <p:sldId id="270" r:id="rId12"/>
    <p:sldId id="264" r:id="rId13"/>
    <p:sldId id="263" r:id="rId14"/>
    <p:sldId id="258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68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4C0E-8A60-2C40-9635-CFBF403E91FD}" type="datetimeFigureOut">
              <a:rPr kumimoji="1" lang="zh-TW" altLang="en-US" smtClean="0"/>
              <a:t>2018/6/1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C33B4-1BCB-8340-B2F3-04FA7785E0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976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4C0E-8A60-2C40-9635-CFBF403E91FD}" type="datetimeFigureOut">
              <a:rPr kumimoji="1" lang="zh-TW" altLang="en-US" smtClean="0"/>
              <a:t>2018/6/1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C33B4-1BCB-8340-B2F3-04FA7785E0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574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4C0E-8A60-2C40-9635-CFBF403E91FD}" type="datetimeFigureOut">
              <a:rPr kumimoji="1" lang="zh-TW" altLang="en-US" smtClean="0"/>
              <a:t>2018/6/1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C33B4-1BCB-8340-B2F3-04FA7785E0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92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4C0E-8A60-2C40-9635-CFBF403E91FD}" type="datetimeFigureOut">
              <a:rPr kumimoji="1" lang="zh-TW" altLang="en-US" smtClean="0"/>
              <a:t>2018/6/1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C33B4-1BCB-8340-B2F3-04FA7785E0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910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4C0E-8A60-2C40-9635-CFBF403E91FD}" type="datetimeFigureOut">
              <a:rPr kumimoji="1" lang="zh-TW" altLang="en-US" smtClean="0"/>
              <a:t>2018/6/1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C33B4-1BCB-8340-B2F3-04FA7785E0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712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4C0E-8A60-2C40-9635-CFBF403E91FD}" type="datetimeFigureOut">
              <a:rPr kumimoji="1" lang="zh-TW" altLang="en-US" smtClean="0"/>
              <a:t>2018/6/1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C33B4-1BCB-8340-B2F3-04FA7785E0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004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4C0E-8A60-2C40-9635-CFBF403E91FD}" type="datetimeFigureOut">
              <a:rPr kumimoji="1" lang="zh-TW" altLang="en-US" smtClean="0"/>
              <a:t>2018/6/1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C33B4-1BCB-8340-B2F3-04FA7785E0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166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4C0E-8A60-2C40-9635-CFBF403E91FD}" type="datetimeFigureOut">
              <a:rPr kumimoji="1" lang="zh-TW" altLang="en-US" smtClean="0"/>
              <a:t>2018/6/1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C33B4-1BCB-8340-B2F3-04FA7785E0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114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4C0E-8A60-2C40-9635-CFBF403E91FD}" type="datetimeFigureOut">
              <a:rPr kumimoji="1" lang="zh-TW" altLang="en-US" smtClean="0"/>
              <a:t>2018/6/1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C33B4-1BCB-8340-B2F3-04FA7785E0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6507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4C0E-8A60-2C40-9635-CFBF403E91FD}" type="datetimeFigureOut">
              <a:rPr kumimoji="1" lang="zh-TW" altLang="en-US" smtClean="0"/>
              <a:t>2018/6/1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C33B4-1BCB-8340-B2F3-04FA7785E0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088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4C0E-8A60-2C40-9635-CFBF403E91FD}" type="datetimeFigureOut">
              <a:rPr kumimoji="1" lang="zh-TW" altLang="en-US" smtClean="0"/>
              <a:t>2018/6/1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C33B4-1BCB-8340-B2F3-04FA7785E0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123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34C0E-8A60-2C40-9635-CFBF403E91FD}" type="datetimeFigureOut">
              <a:rPr kumimoji="1" lang="zh-TW" altLang="en-US" smtClean="0"/>
              <a:t>2018/6/1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C33B4-1BCB-8340-B2F3-04FA7785E0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4148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alware family Classification based on system calls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Tsung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-Ying Chen</a:t>
            </a:r>
          </a:p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SID: 861310198</a:t>
            </a:r>
            <a:endParaRPr kumimoji="1" lang="zh-TW" alt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0693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Result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Best features </a:t>
            </a:r>
          </a:p>
          <a:p>
            <a:pPr lvl="1"/>
            <a:r>
              <a:rPr lang="en-US" altLang="zh-TW" dirty="0" smtClean="0"/>
              <a:t>{ </a:t>
            </a:r>
            <a:r>
              <a:rPr lang="en-US" altLang="zh-TW" dirty="0" err="1"/>
              <a:t>nanosleep</a:t>
            </a:r>
            <a:r>
              <a:rPr lang="en-US" altLang="zh-TW" dirty="0"/>
              <a:t>, _</a:t>
            </a:r>
            <a:r>
              <a:rPr lang="en-US" altLang="zh-TW" dirty="0" err="1"/>
              <a:t>llseek</a:t>
            </a:r>
            <a:r>
              <a:rPr lang="en-US" altLang="zh-TW" dirty="0"/>
              <a:t>, </a:t>
            </a:r>
            <a:r>
              <a:rPr lang="en-US" altLang="zh-TW" dirty="0" err="1"/>
              <a:t>fcntl</a:t>
            </a:r>
            <a:r>
              <a:rPr lang="en-US" altLang="zh-TW" dirty="0"/>
              <a:t>, time, </a:t>
            </a:r>
            <a:r>
              <a:rPr lang="en-US" altLang="zh-TW" dirty="0" err="1"/>
              <a:t>lseek</a:t>
            </a:r>
            <a:r>
              <a:rPr lang="en-US" altLang="zh-TW" dirty="0"/>
              <a:t>, rename, read, </a:t>
            </a:r>
            <a:r>
              <a:rPr lang="en-US" altLang="zh-TW" dirty="0" err="1"/>
              <a:t>gettimeofday</a:t>
            </a:r>
            <a:r>
              <a:rPr lang="en-US" altLang="zh-TW" dirty="0"/>
              <a:t> }</a:t>
            </a:r>
            <a:r>
              <a:rPr lang="zh-TW" altLang="zh-TW" dirty="0" smtClean="0">
                <a:effectLst/>
              </a:rPr>
              <a:t> </a:t>
            </a:r>
            <a:endParaRPr lang="en-US" altLang="zh-TW" dirty="0"/>
          </a:p>
          <a:p>
            <a:pPr lvl="1"/>
            <a:r>
              <a:rPr kumimoji="1" lang="en-US" altLang="zh-TW" dirty="0" smtClean="0"/>
              <a:t>With accuracy 94.3%</a:t>
            </a:r>
          </a:p>
          <a:p>
            <a:pPr lvl="1"/>
            <a:r>
              <a:rPr kumimoji="1" lang="en-US" altLang="zh-TW" dirty="0" smtClean="0"/>
              <a:t>Better than previous work</a:t>
            </a:r>
          </a:p>
          <a:p>
            <a:pPr lvl="1"/>
            <a:endParaRPr kumimoji="1" lang="en-US" altLang="zh-TW" dirty="0" smtClean="0"/>
          </a:p>
          <a:p>
            <a:r>
              <a:rPr kumimoji="1" lang="en-US" altLang="zh-TW" dirty="0" smtClean="0"/>
              <a:t>Could have overfitting problem</a:t>
            </a:r>
            <a:endParaRPr kumimoji="1" lang="en-US" altLang="zh-TW" dirty="0"/>
          </a:p>
          <a:p>
            <a:pPr lvl="1"/>
            <a:r>
              <a:rPr kumimoji="1" lang="en-US" altLang="zh-TW" smtClean="0"/>
              <a:t>Only </a:t>
            </a:r>
            <a:r>
              <a:rPr kumimoji="1" lang="en-US" altLang="zh-TW" smtClean="0"/>
              <a:t>54 </a:t>
            </a:r>
            <a:r>
              <a:rPr kumimoji="1" lang="en-US" altLang="zh-TW" dirty="0"/>
              <a:t>samples 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Some features may help the accuracy by coincidence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2166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Result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Backward Elimination and Exhaustive search </a:t>
            </a:r>
            <a:r>
              <a:rPr kumimoji="1" lang="en-US" altLang="zh-TW" dirty="0" smtClean="0"/>
              <a:t>got </a:t>
            </a:r>
            <a:r>
              <a:rPr kumimoji="1" lang="en-US" altLang="zh-TW" dirty="0" smtClean="0"/>
              <a:t>similar results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079" y="2960141"/>
            <a:ext cx="6899841" cy="208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49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Key Feature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Key system call: </a:t>
            </a:r>
            <a:r>
              <a:rPr lang="en-US" altLang="zh-TW" dirty="0" err="1" smtClean="0"/>
              <a:t>nanosleep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Achieve 85% of accuracy when only use it</a:t>
            </a:r>
          </a:p>
          <a:p>
            <a:pPr lvl="1"/>
            <a:r>
              <a:rPr lang="en-US" altLang="zh-TW" dirty="0" smtClean="0"/>
              <a:t>No other system call gets more than 80%</a:t>
            </a:r>
          </a:p>
          <a:p>
            <a:pPr lvl="1"/>
            <a:r>
              <a:rPr lang="en-US" altLang="zh-TW" dirty="0" smtClean="0"/>
              <a:t>Most system calls are less than 50%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Previous work also chose </a:t>
            </a:r>
            <a:r>
              <a:rPr lang="en-US" altLang="zh-TW" dirty="0" err="1" smtClean="0"/>
              <a:t>nanosleep</a:t>
            </a:r>
            <a:r>
              <a:rPr lang="en-US" altLang="zh-TW" dirty="0" smtClean="0"/>
              <a:t> as key feature </a:t>
            </a:r>
          </a:p>
          <a:p>
            <a:endParaRPr lang="en-US" altLang="zh-TW" dirty="0"/>
          </a:p>
          <a:p>
            <a:r>
              <a:rPr kumimoji="1" lang="en-US" altLang="zh-TW" dirty="0" smtClean="0"/>
              <a:t>Another key system call: </a:t>
            </a:r>
            <a:r>
              <a:rPr lang="en-US" altLang="zh-TW" dirty="0" smtClean="0"/>
              <a:t>_</a:t>
            </a:r>
            <a:r>
              <a:rPr lang="en-US" altLang="zh-TW" dirty="0" err="1" smtClean="0"/>
              <a:t>llseek</a:t>
            </a:r>
            <a:r>
              <a:rPr lang="en-US" altLang="zh-TW" dirty="0" smtClean="0"/>
              <a:t> </a:t>
            </a:r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360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Contribution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Found the key features for classifying malware family</a:t>
            </a:r>
            <a:endParaRPr lang="zh-TW" altLang="zh-TW" dirty="0"/>
          </a:p>
          <a:p>
            <a:pPr lvl="1"/>
            <a:r>
              <a:rPr lang="en-US" altLang="zh-TW" dirty="0"/>
              <a:t>Based on the feature selection </a:t>
            </a:r>
            <a:r>
              <a:rPr lang="en-US" altLang="zh-TW" dirty="0" smtClean="0"/>
              <a:t>algorithm</a:t>
            </a:r>
          </a:p>
          <a:p>
            <a:pPr lvl="1"/>
            <a:r>
              <a:rPr lang="en-US" altLang="zh-TW" dirty="0" smtClean="0"/>
              <a:t>7 </a:t>
            </a:r>
            <a:r>
              <a:rPr lang="en-US" altLang="zh-TW" dirty="0"/>
              <a:t>key system calls that can be used to classify the family of </a:t>
            </a:r>
            <a:r>
              <a:rPr lang="en-US" altLang="zh-TW" dirty="0" smtClean="0"/>
              <a:t>malware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Propose that different malware family may have different behavior on system call--</a:t>
            </a:r>
            <a:r>
              <a:rPr kumimoji="1" lang="en-US" altLang="zh-TW" dirty="0" err="1" smtClean="0"/>
              <a:t>nanosleep</a:t>
            </a:r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3338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Future work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Find the reason why </a:t>
            </a:r>
            <a:r>
              <a:rPr lang="en-US" altLang="zh-TW" dirty="0" err="1" smtClean="0"/>
              <a:t>nanosleep</a:t>
            </a:r>
            <a:r>
              <a:rPr lang="en-US" altLang="zh-TW" dirty="0" smtClean="0"/>
              <a:t> can be </a:t>
            </a:r>
            <a:r>
              <a:rPr lang="en-US" altLang="zh-TW" dirty="0"/>
              <a:t>used for classification</a:t>
            </a:r>
            <a:endParaRPr lang="zh-TW" altLang="zh-TW" dirty="0"/>
          </a:p>
          <a:p>
            <a:pPr lvl="0"/>
            <a:r>
              <a:rPr lang="en-US" altLang="zh-TW" dirty="0" smtClean="0"/>
              <a:t>Use more samples for training</a:t>
            </a:r>
          </a:p>
          <a:p>
            <a:pPr lvl="0"/>
            <a:r>
              <a:rPr lang="en-US" altLang="zh-TW" dirty="0" smtClean="0"/>
              <a:t>Use these 7 kinds of system calls to classify malware family dynamically</a:t>
            </a:r>
            <a:endParaRPr lang="zh-TW" altLang="zh-TW" dirty="0"/>
          </a:p>
          <a:p>
            <a:pPr lvl="0"/>
            <a:r>
              <a:rPr lang="en-US" altLang="zh-TW" dirty="0" smtClean="0"/>
              <a:t>Compare to other classification method on effectiveness and efficiency for malware classification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075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Problem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Classify the family of malware automatically, precisely and efficiently</a:t>
            </a:r>
            <a:endParaRPr kumimoji="1" lang="en-US" altLang="zh-TW" dirty="0"/>
          </a:p>
          <a:p>
            <a:pPr lvl="1"/>
            <a:r>
              <a:rPr kumimoji="1" lang="en-US" altLang="zh-TW" dirty="0" smtClean="0"/>
              <a:t>Previous works were done by hand or matching behavior graph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623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Solution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Feature Selection algorithm—forward search</a:t>
            </a:r>
          </a:p>
          <a:p>
            <a:pPr lvl="1"/>
            <a:r>
              <a:rPr kumimoji="1" lang="en-US" altLang="zh-TW" dirty="0" smtClean="0"/>
              <a:t>Features: different kinds of system calls</a:t>
            </a:r>
          </a:p>
          <a:p>
            <a:pPr lvl="1"/>
            <a:r>
              <a:rPr kumimoji="1" lang="en-US" altLang="zh-TW" dirty="0" smtClean="0"/>
              <a:t>Find the key system calls that can identify malware family effectively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Use Nearest Neighbor to classify their family</a:t>
            </a:r>
          </a:p>
          <a:p>
            <a:pPr lvl="1"/>
            <a:r>
              <a:rPr kumimoji="1" lang="en-US" altLang="zh-TW" dirty="0" smtClean="0"/>
              <a:t>Data type is the frequency of system calls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099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Previous work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Build </a:t>
            </a:r>
            <a:r>
              <a:rPr lang="en-US" altLang="zh-TW" dirty="0"/>
              <a:t>dependence graphs as the behaviors of </a:t>
            </a:r>
            <a:r>
              <a:rPr lang="en-US" altLang="zh-TW" dirty="0" smtClean="0"/>
              <a:t>malware and classify </a:t>
            </a:r>
            <a:r>
              <a:rPr lang="en-US" altLang="zh-TW" dirty="0"/>
              <a:t>malware by matching their behavior </a:t>
            </a:r>
            <a:r>
              <a:rPr lang="en-US" altLang="zh-TW" dirty="0" smtClean="0"/>
              <a:t>graph.</a:t>
            </a:r>
          </a:p>
          <a:p>
            <a:pPr lvl="1"/>
            <a:r>
              <a:rPr lang="en-US" altLang="zh-TW" dirty="0" smtClean="0"/>
              <a:t>Too heavy work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Use clustering algorithm to classify malware family</a:t>
            </a:r>
          </a:p>
          <a:p>
            <a:pPr lvl="1"/>
            <a:r>
              <a:rPr lang="en-US" altLang="zh-TW" dirty="0" smtClean="0"/>
              <a:t>About 90% accuracy, done by </a:t>
            </a:r>
            <a:r>
              <a:rPr lang="en-US" altLang="zh-TW" dirty="0"/>
              <a:t>Chuang, </a:t>
            </a:r>
            <a:r>
              <a:rPr lang="en-US" altLang="zh-TW" dirty="0" smtClean="0"/>
              <a:t>C.Y.</a:t>
            </a:r>
            <a:r>
              <a:rPr lang="zh-TW" altLang="zh-TW" dirty="0" smtClean="0">
                <a:effectLst/>
              </a:rPr>
              <a:t> </a:t>
            </a:r>
            <a:endParaRPr lang="en-US" altLang="zh-TW" dirty="0" smtClean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031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Framework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Input</a:t>
            </a:r>
          </a:p>
          <a:p>
            <a:pPr lvl="1"/>
            <a:r>
              <a:rPr kumimoji="1" lang="en-US" altLang="zh-TW" dirty="0" smtClean="0"/>
              <a:t>Data from RARE</a:t>
            </a:r>
          </a:p>
          <a:p>
            <a:pPr lvl="1"/>
            <a:r>
              <a:rPr lang="en-US" altLang="zh-TW" dirty="0"/>
              <a:t>53 big-endian malware samples </a:t>
            </a:r>
            <a:endParaRPr lang="en-US" altLang="zh-TW" dirty="0" smtClean="0"/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rue </a:t>
            </a:r>
            <a:r>
              <a:rPr lang="en-US" altLang="zh-TW" dirty="0"/>
              <a:t>class </a:t>
            </a:r>
            <a:r>
              <a:rPr lang="en-US" altLang="zh-TW" dirty="0" smtClean="0"/>
              <a:t>(provided by </a:t>
            </a:r>
            <a:r>
              <a:rPr lang="en-US" altLang="zh-TW" dirty="0"/>
              <a:t>Chuang, C.Y</a:t>
            </a:r>
            <a:r>
              <a:rPr lang="en-US" altLang="zh-TW" dirty="0" smtClean="0"/>
              <a:t>.)</a:t>
            </a:r>
          </a:p>
          <a:p>
            <a:pPr lvl="1"/>
            <a:r>
              <a:rPr lang="en-US" altLang="zh-TW" dirty="0"/>
              <a:t>N</a:t>
            </a:r>
            <a:r>
              <a:rPr lang="en-US" altLang="zh-TW" dirty="0" smtClean="0"/>
              <a:t>umber of each kind of system </a:t>
            </a:r>
            <a:r>
              <a:rPr lang="en-US" altLang="zh-TW" dirty="0"/>
              <a:t>calls</a:t>
            </a:r>
            <a:r>
              <a:rPr lang="zh-TW" altLang="zh-TW" dirty="0" smtClean="0">
                <a:effectLst/>
              </a:rPr>
              <a:t> </a:t>
            </a:r>
            <a:r>
              <a:rPr lang="en-US" altLang="zh-TW" dirty="0" smtClean="0">
                <a:effectLst/>
              </a:rPr>
              <a:t>over 1300ns</a:t>
            </a:r>
            <a:endParaRPr kumimoji="1"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32088"/>
            <a:ext cx="10515600" cy="91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94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Framework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Output</a:t>
            </a:r>
          </a:p>
          <a:p>
            <a:pPr lvl="1"/>
            <a:r>
              <a:rPr lang="en-US" altLang="zh-TW" dirty="0"/>
              <a:t>Feature set</a:t>
            </a:r>
            <a:r>
              <a:rPr lang="zh-TW" altLang="zh-TW" dirty="0" smtClean="0">
                <a:effectLst/>
              </a:rPr>
              <a:t> </a:t>
            </a:r>
            <a:r>
              <a:rPr lang="en-US" altLang="zh-TW" dirty="0" smtClean="0">
                <a:effectLst/>
              </a:rPr>
              <a:t>(key system calls)</a:t>
            </a:r>
          </a:p>
          <a:p>
            <a:pPr lvl="1"/>
            <a:r>
              <a:rPr kumimoji="1" lang="en-US" altLang="zh-TW" dirty="0" smtClean="0"/>
              <a:t>With the corresponding accuracy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4399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Algorithm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Feature Selection--Forward Search</a:t>
            </a:r>
          </a:p>
          <a:p>
            <a:pPr lvl="1"/>
            <a:r>
              <a:rPr kumimoji="1" lang="en-US" altLang="zh-TW" dirty="0" smtClean="0"/>
              <a:t>Add an not included feature for test</a:t>
            </a:r>
          </a:p>
          <a:p>
            <a:pPr lvl="1"/>
            <a:r>
              <a:rPr kumimoji="1" lang="en-US" altLang="zh-TW" dirty="0" smtClean="0"/>
              <a:t>Find the best feature set at each layer</a:t>
            </a:r>
          </a:p>
          <a:p>
            <a:pPr lvl="1"/>
            <a:r>
              <a:rPr kumimoji="1" lang="en-US" altLang="zh-TW" dirty="0" smtClean="0"/>
              <a:t>Choose the feature with best accuracy for answer</a:t>
            </a:r>
          </a:p>
          <a:p>
            <a:pPr lvl="1"/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438" y="3663374"/>
            <a:ext cx="43561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8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Algorithm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Nearest Neighbor</a:t>
            </a:r>
          </a:p>
          <a:p>
            <a:pPr lvl="1"/>
            <a:r>
              <a:rPr kumimoji="1" lang="en-US" altLang="zh-TW" dirty="0" smtClean="0"/>
              <a:t>Classify a testing sample as its nearest neighbor (Euclidian distance)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Leave-one-out cross validation</a:t>
            </a:r>
          </a:p>
          <a:p>
            <a:pPr lvl="1"/>
            <a:r>
              <a:rPr kumimoji="1" lang="en-US" altLang="zh-TW" dirty="0" smtClean="0"/>
              <a:t>A way for validation when number of samples is not enough</a:t>
            </a:r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2185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Result</a:t>
            </a:r>
            <a:endParaRPr kumimoji="1"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150" y="2826544"/>
            <a:ext cx="8775700" cy="2349500"/>
          </a:xfrm>
        </p:spPr>
      </p:pic>
    </p:spTree>
    <p:extLst>
      <p:ext uri="{BB962C8B-B14F-4D97-AF65-F5344CB8AC3E}">
        <p14:creationId xmlns:p14="http://schemas.microsoft.com/office/powerpoint/2010/main" val="1647087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395</Words>
  <Application>Microsoft Macintosh PowerPoint</Application>
  <PresentationFormat>寬螢幕</PresentationFormat>
  <Paragraphs>74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Times New Roman</vt:lpstr>
      <vt:lpstr>新細明體</vt:lpstr>
      <vt:lpstr>Arial</vt:lpstr>
      <vt:lpstr>Office 佈景主題</vt:lpstr>
      <vt:lpstr>Malware family Classification based on system calls</vt:lpstr>
      <vt:lpstr>Problem</vt:lpstr>
      <vt:lpstr>Solution</vt:lpstr>
      <vt:lpstr>Previous work</vt:lpstr>
      <vt:lpstr>Framework</vt:lpstr>
      <vt:lpstr>Framework</vt:lpstr>
      <vt:lpstr>Algorithm</vt:lpstr>
      <vt:lpstr>Algorithm</vt:lpstr>
      <vt:lpstr>Result</vt:lpstr>
      <vt:lpstr>Result</vt:lpstr>
      <vt:lpstr>Result</vt:lpstr>
      <vt:lpstr>Key Feature</vt:lpstr>
      <vt:lpstr>Contribution</vt:lpstr>
      <vt:lpstr>Future work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ChenTsungYing</dc:creator>
  <cp:lastModifiedBy>ChenTsungYing</cp:lastModifiedBy>
  <cp:revision>25</cp:revision>
  <dcterms:created xsi:type="dcterms:W3CDTF">2017-12-14T09:36:05Z</dcterms:created>
  <dcterms:modified xsi:type="dcterms:W3CDTF">2018-06-01T19:45:33Z</dcterms:modified>
</cp:coreProperties>
</file>