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41" r:id="rId2"/>
    <p:sldId id="2072" r:id="rId3"/>
    <p:sldId id="2082" r:id="rId4"/>
    <p:sldId id="2075" r:id="rId5"/>
    <p:sldId id="2039" r:id="rId6"/>
    <p:sldId id="1909" r:id="rId7"/>
    <p:sldId id="2076" r:id="rId8"/>
    <p:sldId id="2077" r:id="rId9"/>
    <p:sldId id="2079" r:id="rId10"/>
    <p:sldId id="2080" r:id="rId11"/>
    <p:sldId id="2083" r:id="rId12"/>
    <p:sldId id="2011" r:id="rId13"/>
  </p:sldIdLst>
  <p:sldSz cx="9144000" cy="6858000" type="screen4x3"/>
  <p:notesSz cx="7010400" cy="92964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García Verdú" initials="SGV" lastIdx="1" clrIdx="0">
    <p:extLst>
      <p:ext uri="{19B8F6BF-5375-455C-9EA6-DF929625EA0E}">
        <p15:presenceInfo xmlns:p15="http://schemas.microsoft.com/office/powerpoint/2012/main" userId="S-1-5-21-1157575476-357122135-1249810032-1330" providerId="AD"/>
      </p:ext>
    </p:extLst>
  </p:cmAuthor>
  <p:cmAuthor id="2" name="José Manuel Sánchez" initials="JMS" lastIdx="1" clrIdx="1">
    <p:extLst>
      <p:ext uri="{19B8F6BF-5375-455C-9EA6-DF929625EA0E}">
        <p15:presenceInfo xmlns:p15="http://schemas.microsoft.com/office/powerpoint/2012/main" userId="S-1-5-21-1157575476-357122135-1249810032-1332" providerId="AD"/>
      </p:ext>
    </p:extLst>
  </p:cmAuthor>
  <p:cmAuthor id="3" name="Santiago Garcia V" initials="SGV" lastIdx="3" clrIdx="2">
    <p:extLst>
      <p:ext uri="{19B8F6BF-5375-455C-9EA6-DF929625EA0E}">
        <p15:presenceInfo xmlns:p15="http://schemas.microsoft.com/office/powerpoint/2012/main" userId="c438148563749881" providerId="Windows Live"/>
      </p:ext>
    </p:extLst>
  </p:cmAuthor>
  <p:cmAuthor id="4" name="José Manuel Sánchez Martínez" initials="JMSM" lastIdx="1" clrIdx="3">
    <p:extLst>
      <p:ext uri="{19B8F6BF-5375-455C-9EA6-DF929625EA0E}">
        <p15:presenceInfo xmlns:p15="http://schemas.microsoft.com/office/powerpoint/2012/main" userId="8fb9aed78871f5e3" providerId="Windows Live"/>
      </p:ext>
    </p:extLst>
  </p:cmAuthor>
  <p:cmAuthor id="5" name="Ivett Eveling Téllez León" initials="IETL" lastIdx="1" clrIdx="4">
    <p:extLst>
      <p:ext uri="{19B8F6BF-5375-455C-9EA6-DF929625EA0E}">
        <p15:presenceInfo xmlns:p15="http://schemas.microsoft.com/office/powerpoint/2012/main" userId="S-1-5-21-1157575476-357122135-1249810032-1391" providerId="AD"/>
      </p:ext>
    </p:extLst>
  </p:cmAuthor>
  <p:cmAuthor id="6" name="Emiliano Rojas Eng" initials="ERE" lastIdx="2" clrIdx="5">
    <p:extLst>
      <p:ext uri="{19B8F6BF-5375-455C-9EA6-DF929625EA0E}">
        <p15:presenceInfo xmlns:p15="http://schemas.microsoft.com/office/powerpoint/2012/main" userId="S-1-5-21-1157575476-357122135-1249810032-13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49701E"/>
    <a:srgbClr val="FF6600"/>
    <a:srgbClr val="ED7D31"/>
    <a:srgbClr val="0000CC"/>
    <a:srgbClr val="7F7F7F"/>
    <a:srgbClr val="F29000"/>
    <a:srgbClr val="6685A3"/>
    <a:srgbClr val="093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34" autoAdjust="0"/>
  </p:normalViewPr>
  <p:slideViewPr>
    <p:cSldViewPr>
      <p:cViewPr varScale="1">
        <p:scale>
          <a:sx n="121" d="100"/>
          <a:sy n="121" d="100"/>
        </p:scale>
        <p:origin x="12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AF0837-4FC6-4301-AF70-146CFDBBA1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384026-CE4B-43BA-A6B8-665C8F2870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BB46-1441-4630-8D0E-05A180D5A683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86F103-2D38-42C2-9E64-3633ABC682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87FA65-00A3-4D95-A0FF-DAD073C20C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055A-1BAC-4730-8A3B-0CA87AB84A0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3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576" y="0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r">
              <a:defRPr sz="1200"/>
            </a:lvl1pPr>
          </a:lstStyle>
          <a:p>
            <a:fld id="{F01B2BCB-0FED-2D4B-BB2F-44ABA8C90F87}" type="datetimeFigureOut">
              <a:rPr lang="es-ES" smtClean="0"/>
              <a:t>02/03/2023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16" tIns="45208" rIns="90416" bIns="45208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0413" y="4415555"/>
            <a:ext cx="5609574" cy="4182908"/>
          </a:xfrm>
          <a:prstGeom prst="rect">
            <a:avLst/>
          </a:prstGeom>
        </p:spPr>
        <p:txBody>
          <a:bodyPr vert="horz" lIns="90416" tIns="45208" rIns="90416" bIns="45208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829537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576" y="8829537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r">
              <a:defRPr sz="1200"/>
            </a:lvl1pPr>
          </a:lstStyle>
          <a:p>
            <a:fld id="{17AAE01C-1752-C040-8038-83E638F2A72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580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0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67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7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07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90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78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85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12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41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 userDrawn="1"/>
        </p:nvSpPr>
        <p:spPr>
          <a:xfrm>
            <a:off x="6624522" y="0"/>
            <a:ext cx="2520000" cy="6857999"/>
          </a:xfrm>
          <a:prstGeom prst="rect">
            <a:avLst/>
          </a:prstGeom>
          <a:solidFill>
            <a:srgbClr val="1142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8 Rectángulo"/>
          <p:cNvSpPr/>
          <p:nvPr userDrawn="1"/>
        </p:nvSpPr>
        <p:spPr>
          <a:xfrm>
            <a:off x="0" y="6109447"/>
            <a:ext cx="9144000" cy="748553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2130" y="2732750"/>
            <a:ext cx="5122913" cy="9334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D3860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5536" y="4139269"/>
            <a:ext cx="5122913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 baseline="0">
                <a:solidFill>
                  <a:srgbClr val="1D3860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5DE65238-0F45-447F-9BF8-3A93FAD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EC7B8-9A84-0446-61F9-825E7A353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00" y="795792"/>
            <a:ext cx="2520000" cy="5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 userDrawn="1"/>
        </p:nvSpPr>
        <p:spPr>
          <a:xfrm>
            <a:off x="0" y="0"/>
            <a:ext cx="4644530" cy="692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8 Rectángulo"/>
          <p:cNvSpPr/>
          <p:nvPr userDrawn="1"/>
        </p:nvSpPr>
        <p:spPr>
          <a:xfrm>
            <a:off x="4649094" y="0"/>
            <a:ext cx="4499992" cy="692696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2130" y="2732750"/>
            <a:ext cx="5122913" cy="9334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D3860"/>
                </a:solidFill>
                <a:latin typeface="Garamond" panose="02020404030301010803" pitchFamily="18" charset="0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5536" y="4139269"/>
            <a:ext cx="5122913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 baseline="0">
                <a:solidFill>
                  <a:srgbClr val="1D3860"/>
                </a:solidFill>
                <a:latin typeface="Garamond" panose="02020404030301010803" pitchFamily="18" charset="0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5DE65238-0F45-447F-9BF8-3A93FAD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D296BF-04A8-41E5-9EB6-9BC5165A42E7}"/>
              </a:ext>
            </a:extLst>
          </p:cNvPr>
          <p:cNvSpPr/>
          <p:nvPr userDrawn="1"/>
        </p:nvSpPr>
        <p:spPr>
          <a:xfrm>
            <a:off x="0" y="6597352"/>
            <a:ext cx="464453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03E00D2B-7672-4994-A367-7B63B283464B}"/>
              </a:ext>
            </a:extLst>
          </p:cNvPr>
          <p:cNvSpPr/>
          <p:nvPr userDrawn="1"/>
        </p:nvSpPr>
        <p:spPr>
          <a:xfrm>
            <a:off x="4644008" y="6597352"/>
            <a:ext cx="4499992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7E26322-C67E-4EC9-AF76-6440B43D11D9}"/>
              </a:ext>
            </a:extLst>
          </p:cNvPr>
          <p:cNvSpPr/>
          <p:nvPr userDrawn="1"/>
        </p:nvSpPr>
        <p:spPr>
          <a:xfrm>
            <a:off x="1691680" y="2204864"/>
            <a:ext cx="6120680" cy="124279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>
            <a:extLst>
              <a:ext uri="{FF2B5EF4-FFF2-40B4-BE49-F238E27FC236}">
                <a16:creationId xmlns:a16="http://schemas.microsoft.com/office/drawing/2014/main" id="{3CD142FD-303B-41F5-9B39-69F20BA7802B}"/>
              </a:ext>
            </a:extLst>
          </p:cNvPr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37595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84F419E9-2BBE-4341-9EE8-B671C283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B6B6B77A-EAC9-437D-9A8E-BAF649CC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6BBA7FF4-A8AA-4AE9-BE54-019865B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DEBF5AC-AD71-43D2-B418-9D459678F258}"/>
              </a:ext>
            </a:extLst>
          </p:cNvPr>
          <p:cNvSpPr/>
          <p:nvPr userDrawn="1"/>
        </p:nvSpPr>
        <p:spPr>
          <a:xfrm>
            <a:off x="0" y="0"/>
            <a:ext cx="6372200" cy="10744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8 Rectángulo">
            <a:extLst>
              <a:ext uri="{FF2B5EF4-FFF2-40B4-BE49-F238E27FC236}">
                <a16:creationId xmlns:a16="http://schemas.microsoft.com/office/drawing/2014/main" id="{C9987218-24B5-4979-BC58-E9AC02FCAC07}"/>
              </a:ext>
            </a:extLst>
          </p:cNvPr>
          <p:cNvSpPr/>
          <p:nvPr userDrawn="1"/>
        </p:nvSpPr>
        <p:spPr>
          <a:xfrm>
            <a:off x="0" y="-1"/>
            <a:ext cx="9149086" cy="1074463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42852"/>
            <a:ext cx="5976664" cy="857256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42961"/>
            <a:ext cx="8640960" cy="4302264"/>
          </a:xfrm>
        </p:spPr>
        <p:txBody>
          <a:bodyPr>
            <a:normAutofit/>
          </a:bodyPr>
          <a:lstStyle>
            <a:lvl1pPr>
              <a:defRPr sz="2800">
                <a:latin typeface="Garamond" panose="02020404030301010803" pitchFamily="18" charset="0"/>
              </a:defRPr>
            </a:lvl1pPr>
            <a:lvl2pPr>
              <a:defRPr sz="24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1800">
                <a:latin typeface="Garamond" panose="02020404030301010803" pitchFamily="18" charset="0"/>
              </a:defRPr>
            </a:lvl4pPr>
            <a:lvl5pPr>
              <a:defRPr sz="1800"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95791B33-E156-4E98-9693-F969B8F416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59632" y="5565086"/>
            <a:ext cx="7632848" cy="651583"/>
          </a:xfrm>
        </p:spPr>
        <p:txBody>
          <a:bodyPr>
            <a:noAutofit/>
          </a:bodyPr>
          <a:lstStyle>
            <a:lvl1pPr marL="0" indent="0" algn="just">
              <a:buNone/>
              <a:defRPr sz="1200">
                <a:latin typeface="Garamond" panose="02020404030301010803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MX" dirty="0"/>
              <a:t>Notas</a:t>
            </a:r>
          </a:p>
        </p:txBody>
      </p:sp>
      <p:sp>
        <p:nvSpPr>
          <p:cNvPr id="11" name="Marcador de número de diapositiva 12">
            <a:extLst>
              <a:ext uri="{FF2B5EF4-FFF2-40B4-BE49-F238E27FC236}">
                <a16:creationId xmlns:a16="http://schemas.microsoft.com/office/drawing/2014/main" id="{494B1EB3-AD21-471D-8021-02E1EC35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5CCAB06-DE16-4EE9-B636-3F59E606C1A5}"/>
              </a:ext>
            </a:extLst>
          </p:cNvPr>
          <p:cNvSpPr/>
          <p:nvPr userDrawn="1"/>
        </p:nvSpPr>
        <p:spPr>
          <a:xfrm>
            <a:off x="0" y="6597352"/>
            <a:ext cx="637220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2C0C9BB3-5DB9-4EF0-81E6-1DD5A3EAEAE5}"/>
              </a:ext>
            </a:extLst>
          </p:cNvPr>
          <p:cNvSpPr/>
          <p:nvPr userDrawn="1"/>
        </p:nvSpPr>
        <p:spPr>
          <a:xfrm>
            <a:off x="6372200" y="6597352"/>
            <a:ext cx="2771800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42852"/>
            <a:ext cx="864096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42960"/>
            <a:ext cx="8640960" cy="50002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8" name="8 Rectángulo">
            <a:extLst>
              <a:ext uri="{FF2B5EF4-FFF2-40B4-BE49-F238E27FC236}">
                <a16:creationId xmlns:a16="http://schemas.microsoft.com/office/drawing/2014/main" id="{E6283ED0-D23C-4C06-A996-BA8766E0613D}"/>
              </a:ext>
            </a:extLst>
          </p:cNvPr>
          <p:cNvSpPr/>
          <p:nvPr userDrawn="1"/>
        </p:nvSpPr>
        <p:spPr>
          <a:xfrm>
            <a:off x="0" y="6742112"/>
            <a:ext cx="9144000" cy="11588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9" name="Marcador de número de diapositiva 12">
            <a:extLst>
              <a:ext uri="{FF2B5EF4-FFF2-40B4-BE49-F238E27FC236}">
                <a16:creationId xmlns:a16="http://schemas.microsoft.com/office/drawing/2014/main" id="{65090B4D-A270-44BE-852C-B4AC11B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230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4435" y="2719408"/>
            <a:ext cx="661513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1" name="Marcador de número de diapositiva 12">
            <a:extLst>
              <a:ext uri="{FF2B5EF4-FFF2-40B4-BE49-F238E27FC236}">
                <a16:creationId xmlns:a16="http://schemas.microsoft.com/office/drawing/2014/main" id="{D90AEFA4-35E5-4613-8B3F-1A46913B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AE98B6-A53A-45C0-BE87-92AFC24A3651}"/>
              </a:ext>
            </a:extLst>
          </p:cNvPr>
          <p:cNvSpPr/>
          <p:nvPr userDrawn="1"/>
        </p:nvSpPr>
        <p:spPr>
          <a:xfrm>
            <a:off x="0" y="0"/>
            <a:ext cx="6372000" cy="692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833B3DAD-9F65-49CC-AB5A-0D8FE360442A}"/>
              </a:ext>
            </a:extLst>
          </p:cNvPr>
          <p:cNvSpPr/>
          <p:nvPr userDrawn="1"/>
        </p:nvSpPr>
        <p:spPr>
          <a:xfrm>
            <a:off x="6372000" y="0"/>
            <a:ext cx="2777086" cy="692696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CD1E96-A4DC-44B5-B845-7BE7FAF8B7C3}"/>
              </a:ext>
            </a:extLst>
          </p:cNvPr>
          <p:cNvSpPr/>
          <p:nvPr userDrawn="1"/>
        </p:nvSpPr>
        <p:spPr>
          <a:xfrm>
            <a:off x="0" y="6597352"/>
            <a:ext cx="637200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5D70D7AF-2A71-40A2-96F5-FD4EB3A78746}"/>
              </a:ext>
            </a:extLst>
          </p:cNvPr>
          <p:cNvSpPr/>
          <p:nvPr userDrawn="1"/>
        </p:nvSpPr>
        <p:spPr>
          <a:xfrm>
            <a:off x="6372200" y="6597352"/>
            <a:ext cx="2771800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F75CB-C7E9-66D4-C323-F7085A08EC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00" y="6220877"/>
            <a:ext cx="1008000" cy="2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199" y="142852"/>
            <a:ext cx="8460533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9" name="5 Marcador de gráfico">
            <a:extLst>
              <a:ext uri="{FF2B5EF4-FFF2-40B4-BE49-F238E27FC236}">
                <a16:creationId xmlns:a16="http://schemas.microsoft.com/office/drawing/2014/main" id="{176D63E7-9E08-44D4-883D-8778F3B85A2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6729" y="1926281"/>
            <a:ext cx="3985200" cy="39992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MX" dirty="0"/>
          </a:p>
        </p:txBody>
      </p:sp>
      <p:sp>
        <p:nvSpPr>
          <p:cNvPr id="10" name="12 Marcador de texto">
            <a:extLst>
              <a:ext uri="{FF2B5EF4-FFF2-40B4-BE49-F238E27FC236}">
                <a16:creationId xmlns:a16="http://schemas.microsoft.com/office/drawing/2014/main" id="{25442026-6897-4756-BFDA-1C27C578D9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729" y="1134283"/>
            <a:ext cx="3985200" cy="680956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275" b="1"/>
            </a:lvl1pPr>
            <a:lvl2pPr marL="0" indent="0" algn="ctr">
              <a:spcBef>
                <a:spcPts val="0"/>
              </a:spcBef>
              <a:buNone/>
              <a:defRPr sz="1275" b="0" baseline="0">
                <a:solidFill>
                  <a:srgbClr val="182B47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1" name="5 Marcador de gráfico">
            <a:extLst>
              <a:ext uri="{FF2B5EF4-FFF2-40B4-BE49-F238E27FC236}">
                <a16:creationId xmlns:a16="http://schemas.microsoft.com/office/drawing/2014/main" id="{E712AB66-A6F1-4436-9970-369BB250FD13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941217" y="1926281"/>
            <a:ext cx="3985200" cy="39992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MX" dirty="0"/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A5C37291-217F-4A1B-8ADA-125F97B542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1217" y="1135779"/>
            <a:ext cx="3985200" cy="680956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275" b="1"/>
            </a:lvl1pPr>
            <a:lvl2pPr marL="0" indent="0" algn="ctr">
              <a:spcBef>
                <a:spcPts val="0"/>
              </a:spcBef>
              <a:buNone/>
              <a:defRPr sz="1275" b="0" baseline="0">
                <a:solidFill>
                  <a:srgbClr val="182B47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3" name="4 Marcador de texto">
            <a:extLst>
              <a:ext uri="{FF2B5EF4-FFF2-40B4-BE49-F238E27FC236}">
                <a16:creationId xmlns:a16="http://schemas.microsoft.com/office/drawing/2014/main" id="{DEB63ED1-A8FB-499F-A830-AACF0098BC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037" y="6039948"/>
            <a:ext cx="3985200" cy="207749"/>
          </a:xfrm>
        </p:spPr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5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4" name="4 Marcador de texto">
            <a:extLst>
              <a:ext uri="{FF2B5EF4-FFF2-40B4-BE49-F238E27FC236}">
                <a16:creationId xmlns:a16="http://schemas.microsoft.com/office/drawing/2014/main" id="{4F543975-9D38-4FDA-BAA0-D914F30F47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2533" y="6040816"/>
            <a:ext cx="3985200" cy="207749"/>
          </a:xfrm>
        </p:spPr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5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6" name="8 Rectángulo">
            <a:extLst>
              <a:ext uri="{FF2B5EF4-FFF2-40B4-BE49-F238E27FC236}">
                <a16:creationId xmlns:a16="http://schemas.microsoft.com/office/drawing/2014/main" id="{E681204B-66B9-4705-AA8F-09208A572BC4}"/>
              </a:ext>
            </a:extLst>
          </p:cNvPr>
          <p:cNvSpPr/>
          <p:nvPr userDrawn="1"/>
        </p:nvSpPr>
        <p:spPr>
          <a:xfrm>
            <a:off x="0" y="6742113"/>
            <a:ext cx="9144000" cy="11588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8" name="Marcador de número de diapositiva 12">
            <a:extLst>
              <a:ext uri="{FF2B5EF4-FFF2-40B4-BE49-F238E27FC236}">
                <a16:creationId xmlns:a16="http://schemas.microsoft.com/office/drawing/2014/main" id="{837BC530-1F7F-4657-85F7-E8DFE799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48B3B-D76E-FE17-13E5-6ED8E12BA0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6390000"/>
            <a:ext cx="1276528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D27AF-2910-3778-7370-579DD75A14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6390098"/>
            <a:ext cx="1279610" cy="2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Helvetica" pitchFamily="34" charset="0"/>
            </a:endParaRPr>
          </a:p>
        </p:txBody>
      </p:sp>
      <p:sp>
        <p:nvSpPr>
          <p:cNvPr id="6" name="9 Rectángulo"/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3528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57200" y="1357299"/>
            <a:ext cx="8229600" cy="444796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17DE463-2503-48E3-873E-70777147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4" name="4 Marcador de texto">
            <a:extLst>
              <a:ext uri="{FF2B5EF4-FFF2-40B4-BE49-F238E27FC236}">
                <a16:creationId xmlns:a16="http://schemas.microsoft.com/office/drawing/2014/main" id="{627EB540-6BA7-437F-B31E-D2545CFF01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082" y="5851722"/>
            <a:ext cx="8229599" cy="276999"/>
          </a:xfrm>
        </p:spPr>
        <p:txBody>
          <a:bodyPr wrap="square">
            <a:spAutoFit/>
          </a:bodyPr>
          <a:lstStyle>
            <a:lvl1pPr marL="0" indent="0" algn="just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ACDECE-CA6F-6166-9F20-85D71F8759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6393210"/>
            <a:ext cx="1279610" cy="2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9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" charset="0"/>
              </a:defRPr>
            </a:lvl1pPr>
          </a:lstStyle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" charset="0"/>
              </a:defRPr>
            </a:lvl1pPr>
          </a:lstStyle>
          <a:p>
            <a:fld id="{A081DB84-A3CC-F047-9AFA-2F12EA4EDE9B}" type="slidenum">
              <a:rPr lang="es-MX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19" r:id="rId3"/>
    <p:sldLayoutId id="2147483726" r:id="rId4"/>
    <p:sldLayoutId id="2147483727" r:id="rId5"/>
    <p:sldLayoutId id="2147483720" r:id="rId6"/>
    <p:sldLayoutId id="2147483723" r:id="rId7"/>
    <p:sldLayoutId id="2147483728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D19F-7FFC-4CDF-8A42-0064D25C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04" y="2276872"/>
            <a:ext cx="5976663" cy="9334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Caso de </a:t>
            </a:r>
            <a:r>
              <a:rPr lang="en-US" dirty="0" err="1">
                <a:solidFill>
                  <a:schemeClr val="bg1"/>
                </a:solidFill>
              </a:rPr>
              <a:t>Negocio</a:t>
            </a:r>
            <a:r>
              <a:rPr lang="en-US" dirty="0">
                <a:solidFill>
                  <a:schemeClr val="bg1"/>
                </a:solidFill>
              </a:rPr>
              <a:t> 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Tarjeta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Crédito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Detección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Fraude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901FC-D6ED-4610-B7AD-9FFACF140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0543" y="3789040"/>
            <a:ext cx="5122913" cy="1728192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0070C0"/>
                </a:solidFill>
              </a:rPr>
              <a:t>Benjamín Tello </a:t>
            </a:r>
          </a:p>
          <a:p>
            <a:pPr algn="ctr"/>
            <a:endParaRPr lang="en-US" sz="2500" b="1" dirty="0">
              <a:solidFill>
                <a:srgbClr val="0070C0"/>
              </a:solidFill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11 de </a:t>
            </a:r>
            <a:r>
              <a:rPr lang="en-US" sz="2400" b="1" dirty="0" err="1">
                <a:solidFill>
                  <a:srgbClr val="0070C0"/>
                </a:solidFill>
              </a:rPr>
              <a:t>Octubre</a:t>
            </a:r>
            <a:r>
              <a:rPr lang="en-US" sz="2400" b="1" dirty="0">
                <a:solidFill>
                  <a:srgbClr val="0070C0"/>
                </a:solidFill>
              </a:rPr>
              <a:t> de 2022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7C33-6DC8-99D4-6F9C-32B30E7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59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Otras métricas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3F41CEA8-2C1A-CB4A-2DF2-B8BC42518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556792"/>
            <a:ext cx="7993439" cy="1280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B4EDA0-A328-441B-8690-FBAFFABE7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492647"/>
            <a:ext cx="5982128" cy="18160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50EE9BB-27F4-4F3A-B601-C3881D02282F}"/>
              </a:ext>
            </a:extLst>
          </p:cNvPr>
          <p:cNvSpPr/>
          <p:nvPr/>
        </p:nvSpPr>
        <p:spPr>
          <a:xfrm>
            <a:off x="3851919" y="1902484"/>
            <a:ext cx="764743" cy="58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BC98C53-227E-494E-87F4-AEE1F9A01ABD}"/>
              </a:ext>
            </a:extLst>
          </p:cNvPr>
          <p:cNvSpPr/>
          <p:nvPr/>
        </p:nvSpPr>
        <p:spPr>
          <a:xfrm>
            <a:off x="6420052" y="4293096"/>
            <a:ext cx="608000" cy="124335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480A20-C6B3-4F17-B7B0-B7883C93E6AE}"/>
              </a:ext>
            </a:extLst>
          </p:cNvPr>
          <p:cNvSpPr txBox="1"/>
          <p:nvPr/>
        </p:nvSpPr>
        <p:spPr>
          <a:xfrm>
            <a:off x="7308855" y="42777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3333CC"/>
                </a:solidFill>
              </a:rPr>
              <a:t>Precision</a:t>
            </a:r>
            <a:endParaRPr lang="es-MX" dirty="0">
              <a:solidFill>
                <a:srgbClr val="3333CC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3AF5F-FD95-4FCD-8F3A-91228876C1E7}"/>
              </a:ext>
            </a:extLst>
          </p:cNvPr>
          <p:cNvSpPr txBox="1"/>
          <p:nvPr/>
        </p:nvSpPr>
        <p:spPr>
          <a:xfrm>
            <a:off x="7385776" y="4931876"/>
            <a:ext cx="8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Recall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EFCBCC9-AC81-4FC9-9760-A0B14AB2A2F7}"/>
              </a:ext>
            </a:extLst>
          </p:cNvPr>
          <p:cNvSpPr/>
          <p:nvPr/>
        </p:nvSpPr>
        <p:spPr>
          <a:xfrm>
            <a:off x="4533391" y="4755536"/>
            <a:ext cx="2885784" cy="58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CAB607-0189-4C93-AF01-3D94EB5B8614}"/>
              </a:ext>
            </a:extLst>
          </p:cNvPr>
          <p:cNvSpPr/>
          <p:nvPr/>
        </p:nvSpPr>
        <p:spPr>
          <a:xfrm>
            <a:off x="2339752" y="1902484"/>
            <a:ext cx="720080" cy="5892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2984DA7-2BD7-4EA8-A672-7C3BB50163CC}"/>
              </a:ext>
            </a:extLst>
          </p:cNvPr>
          <p:cNvSpPr txBox="1"/>
          <p:nvPr/>
        </p:nvSpPr>
        <p:spPr>
          <a:xfrm>
            <a:off x="3812612" y="311520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Matriz de confusión</a:t>
            </a:r>
            <a:endParaRPr lang="es-419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Curva Roc y </a:t>
            </a:r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Importance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8AFE266-B7FE-478F-86CC-5C5E2B65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36912"/>
            <a:ext cx="3676650" cy="24955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9008FFC-4CF8-4F2A-AAD1-B05147CB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800" y="2492896"/>
            <a:ext cx="3533775" cy="25146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1AB63BF-E345-4F78-896D-0526618ABEAD}"/>
              </a:ext>
            </a:extLst>
          </p:cNvPr>
          <p:cNvSpPr txBox="1"/>
          <p:nvPr/>
        </p:nvSpPr>
        <p:spPr>
          <a:xfrm>
            <a:off x="1943708" y="233900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Garamond" panose="02020404030301010803" pitchFamily="18" charset="0"/>
              </a:rPr>
              <a:t>CURVA ROC </a:t>
            </a:r>
          </a:p>
        </p:txBody>
      </p:sp>
    </p:spTree>
    <p:extLst>
      <p:ext uri="{BB962C8B-B14F-4D97-AF65-F5344CB8AC3E}">
        <p14:creationId xmlns:p14="http://schemas.microsoft.com/office/powerpoint/2010/main" val="323629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D19F-7FFC-4CDF-8A42-0064D25C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36" y="2348880"/>
            <a:ext cx="5122913" cy="933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A543C-9CFB-418E-5DB9-8F266511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66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200" dirty="0"/>
              <a:t>Estadísticas descriptivas y distribución de las transacciones de acuerdo con variables seleccionadas </a:t>
            </a:r>
            <a:endParaRPr lang="es-419" sz="2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CB7D79-BF93-4319-32F9-0A89A99432F6}"/>
              </a:ext>
            </a:extLst>
          </p:cNvPr>
          <p:cNvSpPr txBox="1"/>
          <p:nvPr/>
        </p:nvSpPr>
        <p:spPr>
          <a:xfrm>
            <a:off x="4276681" y="1330066"/>
            <a:ext cx="374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Distribución de las transacciones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12736B-0BFE-AF38-5FF3-83995311580A}"/>
              </a:ext>
            </a:extLst>
          </p:cNvPr>
          <p:cNvSpPr txBox="1"/>
          <p:nvPr/>
        </p:nvSpPr>
        <p:spPr>
          <a:xfrm>
            <a:off x="566421" y="1374966"/>
            <a:ext cx="374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Estadísticas descriptivas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62B17C85-61AF-E707-C9E0-1371B431B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789" y="5638606"/>
            <a:ext cx="8064416" cy="651583"/>
          </a:xfrm>
        </p:spPr>
        <p:txBody>
          <a:bodyPr/>
          <a:lstStyle/>
          <a:p>
            <a:r>
              <a:rPr lang="es-MX" sz="1800" b="1" dirty="0"/>
              <a:t>Nota:</a:t>
            </a:r>
            <a:r>
              <a:rPr lang="es-MX" sz="1800" dirty="0"/>
              <a:t> Tiramos las observaciones para las que la variable “monto” es igual a 1, puesto que se tratan de transacciones de verificación. </a:t>
            </a:r>
            <a:r>
              <a:rPr lang="es-MX" sz="1800" b="1" dirty="0"/>
              <a:t>Total de observaciones</a:t>
            </a:r>
            <a:r>
              <a:rPr lang="es-MX" sz="1800" dirty="0"/>
              <a:t>: 25,719.</a:t>
            </a:r>
          </a:p>
        </p:txBody>
      </p:sp>
      <p:pic>
        <p:nvPicPr>
          <p:cNvPr id="45" name="Marcador de contenido 44" descr="Logotipo&#10;&#10;Descripción generada automáticamente">
            <a:extLst>
              <a:ext uri="{FF2B5EF4-FFF2-40B4-BE49-F238E27FC236}">
                <a16:creationId xmlns:a16="http://schemas.microsoft.com/office/drawing/2014/main" id="{BB14F2D1-86A2-DEDC-014D-9E93609E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28" y="1748763"/>
            <a:ext cx="5386027" cy="3640046"/>
          </a:xfr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BFF97252-837A-452C-2893-8BCDE864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8685"/>
            <a:ext cx="2520280" cy="30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200" dirty="0"/>
              <a:t>Transacciones fraudulentas</a:t>
            </a:r>
            <a:endParaRPr lang="es-419" sz="2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CB7D79-BF93-4319-32F9-0A89A99432F6}"/>
              </a:ext>
            </a:extLst>
          </p:cNvPr>
          <p:cNvSpPr txBox="1"/>
          <p:nvPr/>
        </p:nvSpPr>
        <p:spPr>
          <a:xfrm>
            <a:off x="5043017" y="1181563"/>
            <a:ext cx="370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Garamond" panose="02020404030301010803" pitchFamily="18" charset="0"/>
              </a:rPr>
              <a:t>Distribución de las transacciones fraudulentas</a:t>
            </a:r>
            <a:endParaRPr lang="es-419" sz="1400" b="1" dirty="0">
              <a:latin typeface="Garamond" panose="02020404030301010803" pitchFamily="18" charset="0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44D7DC5-53C9-47EF-9952-26E984C2C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61" y="1546512"/>
            <a:ext cx="4605039" cy="3041063"/>
          </a:xfrm>
        </p:spPr>
      </p:pic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054E5BC8-2B2C-446F-BF32-9AF0B10D397E}"/>
              </a:ext>
            </a:extLst>
          </p:cNvPr>
          <p:cNvSpPr txBox="1">
            <a:spLocks/>
          </p:cNvSpPr>
          <p:nvPr/>
        </p:nvSpPr>
        <p:spPr bwMode="auto">
          <a:xfrm>
            <a:off x="539552" y="4587575"/>
            <a:ext cx="8496498" cy="181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900" b="1" dirty="0"/>
              <a:t>El 3.1% de las transacciones en nuestra base de datos son </a:t>
            </a:r>
            <a:r>
              <a:rPr lang="es-MX" sz="1900" b="1" dirty="0">
                <a:solidFill>
                  <a:srgbClr val="FF0000"/>
                </a:solidFill>
              </a:rPr>
              <a:t>fraudulentas</a:t>
            </a:r>
            <a:r>
              <a:rPr lang="es-MX" sz="1900" b="1" dirty="0"/>
              <a:t>.</a:t>
            </a:r>
          </a:p>
          <a:p>
            <a:pPr algn="just"/>
            <a:r>
              <a:rPr lang="es-MX" sz="1900" b="1" dirty="0"/>
              <a:t>La mayoría de las operaciones fraudulentas son con montos de entre </a:t>
            </a:r>
            <a:r>
              <a:rPr lang="es-MX" sz="1900" b="1" dirty="0">
                <a:solidFill>
                  <a:srgbClr val="0000FF"/>
                </a:solidFill>
              </a:rPr>
              <a:t>400 y 1200 pesos.</a:t>
            </a:r>
          </a:p>
          <a:p>
            <a:pPr algn="just"/>
            <a:r>
              <a:rPr lang="es-MX" sz="1900" b="1" dirty="0"/>
              <a:t>Las operaciones fraudulentas tienen lugar a lo largo del día, aunque parecen tener menor incidencia después de las </a:t>
            </a:r>
            <a:r>
              <a:rPr lang="es-MX" sz="1900" b="1" dirty="0">
                <a:solidFill>
                  <a:srgbClr val="0000FF"/>
                </a:solidFill>
              </a:rPr>
              <a:t>15:00 horas.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Marcador de contenido 6">
            <a:extLst>
              <a:ext uri="{FF2B5EF4-FFF2-40B4-BE49-F238E27FC236}">
                <a16:creationId xmlns:a16="http://schemas.microsoft.com/office/drawing/2014/main" id="{E859BD0F-F345-49B1-864E-B3C36DA12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324" y="1613971"/>
            <a:ext cx="4266637" cy="288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6971C1E-B905-4593-8F26-9EFFCFE59685}"/>
              </a:ext>
            </a:extLst>
          </p:cNvPr>
          <p:cNvSpPr txBox="1"/>
          <p:nvPr/>
        </p:nvSpPr>
        <p:spPr>
          <a:xfrm>
            <a:off x="755576" y="1181563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Garamond" panose="02020404030301010803" pitchFamily="18" charset="0"/>
              </a:rPr>
              <a:t>Transacciones fraudulentas por monto y hora</a:t>
            </a:r>
            <a:endParaRPr lang="es-419" sz="1400" b="1" dirty="0">
              <a:latin typeface="Garamond" panose="02020404030301010803" pitchFamily="18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4F2C2EC-CFED-4A68-90C6-40BB88AB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772816"/>
            <a:ext cx="901571" cy="390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50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Transacciones fraudulentas por tipo de establecimiento</a:t>
            </a:r>
            <a:endParaRPr lang="es-419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7271624F-4436-F66D-91B5-5F07A4B712F7}"/>
              </a:ext>
            </a:extLst>
          </p:cNvPr>
          <p:cNvSpPr txBox="1">
            <a:spLocks/>
          </p:cNvSpPr>
          <p:nvPr/>
        </p:nvSpPr>
        <p:spPr bwMode="auto">
          <a:xfrm>
            <a:off x="758914" y="5010905"/>
            <a:ext cx="8352928" cy="65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Es en </a:t>
            </a:r>
            <a:r>
              <a:rPr lang="es-ES" b="1" dirty="0">
                <a:solidFill>
                  <a:srgbClr val="0000FF"/>
                </a:solidFill>
              </a:rPr>
              <a:t>Compra en línea </a:t>
            </a:r>
            <a:r>
              <a:rPr lang="es-ES" b="1" dirty="0"/>
              <a:t>donde ocurre una mayor proporción de transacciones </a:t>
            </a:r>
            <a:r>
              <a:rPr lang="es-ES" b="1" dirty="0">
                <a:solidFill>
                  <a:srgbClr val="FF0000"/>
                </a:solidFill>
              </a:rPr>
              <a:t>fraudulentas.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77209333-F71F-FE9C-3E92-F8CFCAB4435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3170" y="5732614"/>
            <a:ext cx="8064416" cy="651583"/>
          </a:xfrm>
        </p:spPr>
        <p:txBody>
          <a:bodyPr/>
          <a:lstStyle/>
          <a:p>
            <a:r>
              <a:rPr lang="es-MX" sz="1800" b="1" dirty="0"/>
              <a:t>Nota:</a:t>
            </a:r>
            <a:r>
              <a:rPr lang="es-MX" sz="1800" dirty="0"/>
              <a:t> Tiramos las observaciones para las que la variable “establecimiento” tiene  valores faltantes. </a:t>
            </a:r>
            <a:r>
              <a:rPr lang="es-MX" sz="1800" b="1" dirty="0"/>
              <a:t>Total de observaciones</a:t>
            </a:r>
            <a:r>
              <a:rPr lang="es-MX" sz="1800" dirty="0"/>
              <a:t>:  22,898.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CAB673A-2C5A-43B6-8B9D-21D4AAA7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171428" cy="3530159"/>
          </a:xfrm>
        </p:spPr>
      </p:pic>
    </p:spTree>
    <p:extLst>
      <p:ext uri="{BB962C8B-B14F-4D97-AF65-F5344CB8AC3E}">
        <p14:creationId xmlns:p14="http://schemas.microsoft.com/office/powerpoint/2010/main" val="123449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Linea de </a:t>
            </a:r>
            <a:r>
              <a:rPr lang="en-US" dirty="0" err="1"/>
              <a:t>Crédito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Generamos un score para cada cliente (</a:t>
                </a:r>
                <a:r>
                  <a:rPr lang="es-ES" sz="2200" b="1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como la razón del total de sus transacciones en el mes a su línea de crédito.</a:t>
                </a:r>
                <a:endParaRPr lang="es-E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14:m>
                  <m:oMath xmlns:m="http://schemas.openxmlformats.org/officeDocument/2006/math"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𝒔𝒄𝒐𝒓𝒆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𝒄𝒍𝒊𝒆𝒏𝒕𝒆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𝑻𝒐𝒕𝒂𝒍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𝒍𝒂𝒔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𝒕𝒓𝒂𝒏𝒔𝒂𝒄𝒄𝒊𝒐𝒏𝒆𝒔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𝒆𝒏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𝒆𝒍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𝒎𝒆𝒔</m:t>
                        </m:r>
                      </m:num>
                      <m:den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𝒍𝒊𝒏𝒆𝒂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𝒄𝒓𝒆𝒅𝒊𝒕𝒐</m:t>
                        </m:r>
                      </m:den>
                    </m:f>
                  </m:oMath>
                </a14:m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457200" lvl="1" indent="0" algn="ctr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n-U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El </a:t>
                </a:r>
                <a:r>
                  <a:rPr lang="es-ES" sz="2200" b="1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nos indica lo siguiente:</a:t>
                </a: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Los clientes con un </a:t>
                </a:r>
                <a:r>
                  <a:rPr lang="es-ES" sz="2200" b="1" i="1" dirty="0" err="1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bajo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gastan poco con su tarjeta en relación con su línea de crédito. </a:t>
                </a:r>
                <a:r>
                  <a:rPr lang="es-ES" sz="2200" b="1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 debe incentivarlos a usar más su tarjeta.</a:t>
                </a: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Para los clientes con un </a:t>
                </a:r>
                <a:r>
                  <a:rPr lang="es-ES" sz="2200" b="1" i="1" dirty="0" err="1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elevado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se debe vigilar su capacidad de pago o quizá ofrecerles una línea de crédito mayor.</a:t>
                </a: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endParaRPr lang="en-U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en-US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blipFill>
                <a:blip r:embed="rId3"/>
                <a:stretch>
                  <a:fillRect t="-923" r="-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Clasificación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Clientes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228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Linea de </a:t>
            </a:r>
            <a:r>
              <a:rPr lang="en-US" dirty="0" err="1"/>
              <a:t>Crédito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D1834013-9D62-49DC-BCF5-A6057E3E21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3413" y="4720051"/>
            <a:ext cx="8492306" cy="1575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La distribución del </a:t>
            </a:r>
            <a:r>
              <a:rPr lang="es-ES" sz="2200" b="1" i="1" dirty="0" err="1"/>
              <a:t>score_cliente</a:t>
            </a:r>
            <a:r>
              <a:rPr lang="es-ES" sz="2200" b="1" i="1" dirty="0"/>
              <a:t> </a:t>
            </a:r>
            <a:r>
              <a:rPr lang="es-ES" sz="2200" b="1" dirty="0"/>
              <a:t>indica que </a:t>
            </a:r>
            <a:r>
              <a:rPr lang="es-ES" sz="2200" b="1" i="0" dirty="0">
                <a:solidFill>
                  <a:srgbClr val="0000FF"/>
                </a:solidFill>
                <a:effectLst/>
              </a:rPr>
              <a:t>se debe incentivar el uso de la TC en un amplio segmento de los clientes.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00000"/>
                </a:solidFill>
                <a:effectLst/>
              </a:rPr>
              <a:t>Adicionalmente, no parece haber riesgo para el banco de que una masa crítica de clientes no pague.</a:t>
            </a:r>
            <a:endParaRPr lang="es-ES" sz="2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F1E39-6162-4D52-1B0B-FEE1D601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9F0533B-5505-3D28-29DA-DC4FD75A2D82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Clasificación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Clientes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pic>
        <p:nvPicPr>
          <p:cNvPr id="14" name="Marcador de contenido 13" descr="Gráfico, Histograma&#10;&#10;Descripción generada automáticamente">
            <a:extLst>
              <a:ext uri="{FF2B5EF4-FFF2-40B4-BE49-F238E27FC236}">
                <a16:creationId xmlns:a16="http://schemas.microsoft.com/office/drawing/2014/main" id="{6D058CC3-AA95-A793-0265-1CBAB653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87" y="1314495"/>
            <a:ext cx="4941426" cy="3353564"/>
          </a:xfrm>
        </p:spPr>
      </p:pic>
    </p:spTree>
    <p:extLst>
      <p:ext uri="{BB962C8B-B14F-4D97-AF65-F5344CB8AC3E}">
        <p14:creationId xmlns:p14="http://schemas.microsoft.com/office/powerpoint/2010/main" val="287052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para detectar transacciones fraudulentas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2EB3960-FCB4-4762-2619-7F0EB2EE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268760"/>
            <a:ext cx="8528400" cy="5067770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Desarrollamos un modelo </a:t>
            </a: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Forest </a:t>
            </a: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con las siguientes especificaciones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Monto de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Línea de crédito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Intereses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Ciudad donde se realizó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Tipo de establecimiento donde se realizó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Hora de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Descuento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Cashback</a:t>
            </a:r>
            <a:endParaRPr lang="es-MX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Género del cliente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Si es cliente prime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Características del teléfono celular: Antigüedad, Marca y Compañía de telefonía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Fraude, 1 si la transacción es fraudulenta , 0 en otro caso.</a:t>
            </a:r>
            <a:endParaRPr lang="es-MX" sz="1900" b="1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AF567E4C-4C3C-3C58-31FC-15FB11C72D8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0382" y="5941387"/>
            <a:ext cx="8064416" cy="651583"/>
          </a:xfrm>
        </p:spPr>
        <p:txBody>
          <a:bodyPr/>
          <a:lstStyle/>
          <a:p>
            <a:r>
              <a:rPr lang="es-MX" b="1" dirty="0"/>
              <a:t>Nota:</a:t>
            </a:r>
            <a:r>
              <a:rPr lang="es-MX" dirty="0"/>
              <a:t> Tiramos las observaciones para las que la variable “género” tiene  un valor distinto de F o M. </a:t>
            </a:r>
            <a:r>
              <a:rPr lang="es-MX" b="1" dirty="0"/>
              <a:t>Total de observaciones</a:t>
            </a:r>
            <a:r>
              <a:rPr lang="es-MX" dirty="0"/>
              <a:t>:  20,759.</a:t>
            </a:r>
          </a:p>
        </p:txBody>
      </p:sp>
    </p:spTree>
    <p:extLst>
      <p:ext uri="{BB962C8B-B14F-4D97-AF65-F5344CB8AC3E}">
        <p14:creationId xmlns:p14="http://schemas.microsoft.com/office/powerpoint/2010/main" val="305921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para detectar transacciones fraudulentas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2EB3960-FCB4-4762-2619-7F0EB2EE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268760"/>
            <a:ext cx="8528400" cy="4621704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ES" sz="2000" b="1" i="0" dirty="0">
                <a:solidFill>
                  <a:srgbClr val="000000"/>
                </a:solidFill>
                <a:effectLst/>
              </a:rPr>
              <a:t>Dado que nos interesa, principalmente, atrapar el mayor número de casos de fraude posible, vamos a optimizar la configuración del </a:t>
            </a:r>
            <a:r>
              <a:rPr lang="es-ES" sz="2000" b="1" i="0" dirty="0" err="1">
                <a:solidFill>
                  <a:srgbClr val="000000"/>
                </a:solidFill>
                <a:effectLst/>
              </a:rPr>
              <a:t>Random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 Forest para obtener la mejor puntuación de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Recall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posible.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ES" sz="1200" b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ES" sz="2000" b="1" i="0" dirty="0">
                <a:solidFill>
                  <a:srgbClr val="000000"/>
                </a:solidFill>
                <a:effectLst/>
              </a:rPr>
              <a:t>Utilizando </a:t>
            </a:r>
            <a:r>
              <a:rPr lang="es-ES" sz="2000" b="1" i="0" dirty="0" err="1">
                <a:solidFill>
                  <a:srgbClr val="000000"/>
                </a:solidFill>
                <a:effectLst/>
                <a:latin typeface="Vani" panose="020B0502040204020203" pitchFamily="18" charset="0"/>
                <a:cs typeface="Vani" panose="020B0502040204020203" pitchFamily="18" charset="0"/>
              </a:rPr>
              <a:t>GridSearch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s-ES" sz="2000" b="1" i="0" dirty="0">
                <a:solidFill>
                  <a:srgbClr val="000000"/>
                </a:solidFill>
                <a:effectLst/>
                <a:cs typeface="Vani" panose="020B0502040204020203" pitchFamily="18" charset="0"/>
              </a:rPr>
              <a:t>obtenemos los valores óptimos del modelo.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419" sz="2000" b="1" dirty="0">
              <a:solidFill>
                <a:srgbClr val="000000"/>
              </a:solidFill>
              <a:cs typeface="Vani" panose="020B0502040204020203" pitchFamily="18" charset="0"/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ES" sz="2000" b="1" i="0" dirty="0">
              <a:solidFill>
                <a:srgbClr val="000000"/>
              </a:solidFill>
              <a:effectLst/>
              <a:cs typeface="Vani" panose="020B0502040204020203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n-US" sz="22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Marcador de contenido 9">
            <a:extLst>
              <a:ext uri="{FF2B5EF4-FFF2-40B4-BE49-F238E27FC236}">
                <a16:creationId xmlns:a16="http://schemas.microsoft.com/office/drawing/2014/main" id="{9469DF7B-C9A1-A691-C3F2-8B11DC65C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7584" y="5461914"/>
            <a:ext cx="8064416" cy="651583"/>
          </a:xfrm>
        </p:spPr>
        <p:txBody>
          <a:bodyPr/>
          <a:lstStyle/>
          <a:p>
            <a:r>
              <a:rPr lang="es-MX" sz="1400" b="1" dirty="0"/>
              <a:t>Nota:</a:t>
            </a:r>
            <a:r>
              <a:rPr lang="es-MX" sz="1400" dirty="0"/>
              <a:t> Los </a:t>
            </a:r>
            <a:r>
              <a:rPr lang="es-MX" sz="1400" dirty="0" err="1"/>
              <a:t>parametros</a:t>
            </a:r>
            <a:r>
              <a:rPr lang="es-MX" sz="1400" dirty="0"/>
              <a:t> establecidos para el </a:t>
            </a:r>
            <a:r>
              <a:rPr lang="es-MX" sz="1400" dirty="0" err="1"/>
              <a:t>GridSearch</a:t>
            </a:r>
            <a:r>
              <a:rPr lang="es-MX" sz="1400" dirty="0"/>
              <a:t> son: '</a:t>
            </a:r>
            <a:r>
              <a:rPr lang="es-MX" sz="1400" dirty="0" err="1"/>
              <a:t>n_estimators</a:t>
            </a:r>
            <a:r>
              <a:rPr lang="es-MX" sz="1400" dirty="0"/>
              <a:t>': [1, 10], '</a:t>
            </a:r>
            <a:r>
              <a:rPr lang="es-MX" sz="1400" dirty="0" err="1"/>
              <a:t>max_features</a:t>
            </a:r>
            <a:r>
              <a:rPr lang="es-MX" sz="1400" dirty="0"/>
              <a:t>': ['auto', 'log2'], '</a:t>
            </a:r>
            <a:r>
              <a:rPr lang="es-MX" sz="1400" dirty="0" err="1"/>
              <a:t>max_depth</a:t>
            </a:r>
            <a:r>
              <a:rPr lang="es-MX" sz="1400" dirty="0"/>
              <a:t>': [4, 14], '</a:t>
            </a:r>
            <a:r>
              <a:rPr lang="es-MX" sz="1400" dirty="0" err="1"/>
              <a:t>criterion</a:t>
            </a:r>
            <a:r>
              <a:rPr lang="es-MX" sz="1400" dirty="0"/>
              <a:t>': ['</a:t>
            </a:r>
            <a:r>
              <a:rPr lang="es-MX" sz="1400" dirty="0" err="1"/>
              <a:t>gini</a:t>
            </a:r>
            <a:r>
              <a:rPr lang="es-MX" sz="1400" dirty="0"/>
              <a:t>', '</a:t>
            </a:r>
            <a:r>
              <a:rPr lang="es-MX" sz="1400" dirty="0" err="1"/>
              <a:t>entropy</a:t>
            </a:r>
            <a:r>
              <a:rPr lang="es-MX" sz="1400" dirty="0"/>
              <a:t>’]. Se estableció “</a:t>
            </a:r>
            <a:r>
              <a:rPr lang="es-MX" sz="1400" dirty="0" err="1"/>
              <a:t>Recall</a:t>
            </a:r>
            <a:r>
              <a:rPr lang="es-MX" sz="1400" dirty="0"/>
              <a:t>” como el score a optimizar. Se utilizaron 10 </a:t>
            </a:r>
            <a:r>
              <a:rPr lang="es-MX" sz="1400" dirty="0" err="1"/>
              <a:t>folds</a:t>
            </a:r>
            <a:r>
              <a:rPr lang="es-MX" sz="1400" dirty="0"/>
              <a:t> para Cross-</a:t>
            </a:r>
            <a:r>
              <a:rPr lang="es-MX" sz="1400" dirty="0" err="1"/>
              <a:t>Validation</a:t>
            </a:r>
            <a:r>
              <a:rPr lang="es-MX" sz="1400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A00015-D806-F37E-D63D-41303715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160665"/>
            <a:ext cx="2808313" cy="20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</a:t>
            </a:r>
            <a:r>
              <a:rPr lang="es-MX" dirty="0" err="1"/>
              <a:t>Recall</a:t>
            </a:r>
            <a:r>
              <a:rPr lang="es-MX" dirty="0"/>
              <a:t> y Matriz de confusión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O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btenemos un </a:t>
                </a:r>
                <a:r>
                  <a:rPr lang="es-ES" sz="2200" b="1" i="0" dirty="0" err="1">
                    <a:solidFill>
                      <a:srgbClr val="000000"/>
                    </a:solidFill>
                    <a:effectLst/>
                  </a:rPr>
                  <a:t>Recall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𝟑𝟒</m:t>
                        </m:r>
                      </m:num>
                      <m:den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𝟑𝟒</m:t>
                        </m:r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𝟗𝟔</m:t>
                        </m:r>
                      </m:den>
                    </m:f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𝟐𝟔</m:t>
                    </m:r>
                  </m:oMath>
                </a14:m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 para la etiqueta Fraude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apturamos 34 de las 130 operaciones fraudulentas en el Test Set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Este resultado es superior al del </a:t>
                </a:r>
                <a:r>
                  <a:rPr lang="es-ES" sz="2200" b="1" dirty="0" err="1">
                    <a:solidFill>
                      <a:srgbClr val="000000"/>
                    </a:solidFill>
                  </a:rPr>
                  <a:t>Random</a:t>
                </a:r>
                <a:r>
                  <a:rPr lang="es-ES" sz="2200" b="1" dirty="0">
                    <a:solidFill>
                      <a:srgbClr val="000000"/>
                    </a:solidFill>
                  </a:rPr>
                  <a:t> Forest sin búsqueda optima de parámetros</a:t>
                </a:r>
                <a:endParaRPr lang="es-419" sz="2200" b="1" dirty="0">
                  <a:solidFill>
                    <a:srgbClr val="000000"/>
                  </a:solidFill>
                  <a:cs typeface="Vani" panose="020B0502040204020203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2000" b="1" i="0" dirty="0">
                  <a:solidFill>
                    <a:srgbClr val="000000"/>
                  </a:solidFill>
                  <a:effectLst/>
                  <a:cs typeface="Vani" panose="020B0502040204020203" pitchFamily="18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Courier New" panose="02070309020205020404" pitchFamily="49" charset="0"/>
                  <a:buChar char="o"/>
                </a:pPr>
                <a:endParaRPr lang="es-ES" sz="2000" b="1" dirty="0">
                  <a:solidFill>
                    <a:srgbClr val="000000"/>
                  </a:solidFill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n-U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blipFill>
                <a:blip r:embed="rId3"/>
                <a:stretch>
                  <a:fillRect r="-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A8825C-B811-060D-FAE2-67B3DE7C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936396"/>
            <a:ext cx="5982128" cy="18160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BA68A3-A317-4174-45D5-501985220301}"/>
              </a:ext>
            </a:extLst>
          </p:cNvPr>
          <p:cNvSpPr txBox="1"/>
          <p:nvPr/>
        </p:nvSpPr>
        <p:spPr>
          <a:xfrm>
            <a:off x="3779912" y="348307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Matriz de confusión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DE5355D-1B9B-4F36-89EC-01C97CCE3C55}"/>
              </a:ext>
            </a:extLst>
          </p:cNvPr>
          <p:cNvSpPr/>
          <p:nvPr/>
        </p:nvSpPr>
        <p:spPr>
          <a:xfrm>
            <a:off x="4516200" y="5247129"/>
            <a:ext cx="2885784" cy="58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2E0C6B-343D-494F-8A32-CE295F29C2F9}"/>
              </a:ext>
            </a:extLst>
          </p:cNvPr>
          <p:cNvSpPr txBox="1"/>
          <p:nvPr/>
        </p:nvSpPr>
        <p:spPr>
          <a:xfrm>
            <a:off x="7424052" y="5357091"/>
            <a:ext cx="8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Recall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34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33526</TotalTime>
  <Words>737</Words>
  <Application>Microsoft Office PowerPoint</Application>
  <PresentationFormat>Presentación en pantalla (4:3)</PresentationFormat>
  <Paragraphs>118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Garamond</vt:lpstr>
      <vt:lpstr>Helvetica</vt:lpstr>
      <vt:lpstr>Vani</vt:lpstr>
      <vt:lpstr>Tema de Office</vt:lpstr>
      <vt:lpstr>Caso de Negocio   Tarjeta de Crédito y Detección de Fraude </vt:lpstr>
      <vt:lpstr>Estadísticas descriptivas y distribución de las transacciones de acuerdo con variables seleccionadas </vt:lpstr>
      <vt:lpstr>Transacciones fraudulentas</vt:lpstr>
      <vt:lpstr>Transacciones fraudulentas por tipo de establecimiento</vt:lpstr>
      <vt:lpstr>Clasificación de los clientes de acuerdo al uso de su Linea de Crédito.</vt:lpstr>
      <vt:lpstr>Distribución de los clientes de acuerdo al uso de su Linea de Crédito.</vt:lpstr>
      <vt:lpstr>Modelo para detectar transacciones fraudulentas</vt:lpstr>
      <vt:lpstr>Modelo para detectar transacciones fraudulentas</vt:lpstr>
      <vt:lpstr>Validación del modelo: Recall y Matriz de confusión</vt:lpstr>
      <vt:lpstr>Validación del modelo: Otras métricas</vt:lpstr>
      <vt:lpstr>Validación del modelo: Curva Roc y Feature Importance.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CEMLA</dc:creator>
  <cp:lastModifiedBy>Benjamín Tello Bravo</cp:lastModifiedBy>
  <cp:revision>3016</cp:revision>
  <cp:lastPrinted>2019-03-26T22:47:05Z</cp:lastPrinted>
  <dcterms:created xsi:type="dcterms:W3CDTF">2009-02-21T07:09:00Z</dcterms:created>
  <dcterms:modified xsi:type="dcterms:W3CDTF">2023-03-02T15:57:30Z</dcterms:modified>
</cp:coreProperties>
</file>