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8"/>
  </p:notesMasterIdLst>
  <p:sldIdLst>
    <p:sldId id="256" r:id="rId2"/>
    <p:sldId id="258" r:id="rId3"/>
    <p:sldId id="259" r:id="rId4"/>
    <p:sldId id="260" r:id="rId5"/>
    <p:sldId id="303" r:id="rId6"/>
    <p:sldId id="296" r:id="rId7"/>
    <p:sldId id="261" r:id="rId8"/>
    <p:sldId id="297" r:id="rId9"/>
    <p:sldId id="298" r:id="rId10"/>
    <p:sldId id="300" r:id="rId11"/>
    <p:sldId id="301" r:id="rId12"/>
    <p:sldId id="304" r:id="rId13"/>
    <p:sldId id="305" r:id="rId14"/>
    <p:sldId id="302" r:id="rId15"/>
    <p:sldId id="306" r:id="rId16"/>
    <p:sldId id="308" r:id="rId17"/>
    <p:sldId id="307" r:id="rId18"/>
    <p:sldId id="309" r:id="rId19"/>
    <p:sldId id="310" r:id="rId20"/>
    <p:sldId id="311" r:id="rId21"/>
    <p:sldId id="312" r:id="rId22"/>
    <p:sldId id="313" r:id="rId23"/>
    <p:sldId id="314" r:id="rId24"/>
    <p:sldId id="316" r:id="rId25"/>
    <p:sldId id="317" r:id="rId26"/>
    <p:sldId id="315" r:id="rId27"/>
    <p:sldId id="319" r:id="rId28"/>
    <p:sldId id="320" r:id="rId29"/>
    <p:sldId id="321" r:id="rId30"/>
    <p:sldId id="322" r:id="rId31"/>
    <p:sldId id="318" r:id="rId32"/>
    <p:sldId id="323" r:id="rId33"/>
    <p:sldId id="324" r:id="rId34"/>
    <p:sldId id="325" r:id="rId35"/>
    <p:sldId id="327" r:id="rId36"/>
    <p:sldId id="328" r:id="rId37"/>
    <p:sldId id="326" r:id="rId38"/>
    <p:sldId id="329" r:id="rId39"/>
    <p:sldId id="331" r:id="rId40"/>
    <p:sldId id="334" r:id="rId41"/>
    <p:sldId id="339" r:id="rId42"/>
    <p:sldId id="332" r:id="rId43"/>
    <p:sldId id="340" r:id="rId44"/>
    <p:sldId id="341" r:id="rId45"/>
    <p:sldId id="342" r:id="rId46"/>
    <p:sldId id="299" r:id="rId47"/>
  </p:sldIdLst>
  <p:sldSz cx="9144000" cy="5143500" type="screen16x9"/>
  <p:notesSz cx="6858000" cy="9144000"/>
  <p:embeddedFontLst>
    <p:embeddedFont>
      <p:font typeface="Poppins" panose="020B0604020202020204" charset="0"/>
      <p:regular r:id="rId49"/>
      <p:bold r:id="rId50"/>
      <p:italic r:id="rId51"/>
      <p:boldItalic r:id="rId52"/>
    </p:embeddedFont>
    <p:embeddedFont>
      <p:font typeface="Raleway" panose="020B060402020202020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Inter" panose="020B0604020202020204" charset="0"/>
      <p:regular r:id="rId61"/>
      <p:bold r:id="rId62"/>
    </p:embeddedFont>
    <p:embeddedFont>
      <p:font typeface="Public Sans" panose="020B0604020202020204" charset="0"/>
      <p:regular r:id="rId63"/>
      <p:bold r:id="rId64"/>
      <p:italic r:id="rId65"/>
      <p:boldItalic r:id="rId66"/>
    </p:embeddedFont>
    <p:embeddedFont>
      <p:font typeface="Consolas" panose="020B0609020204030204" pitchFamily="49"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D669A8-FC45-40A9-BCE7-CEBDC93BCDAC}">
  <a:tblStyle styleId="{1BD669A8-FC45-40A9-BCE7-CEBDC93BCD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0CA938B-B244-4F67-8787-D7910C0CE39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3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5.fntdata"/><Relationship Id="rId6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52451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87061c41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287061c41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179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755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4024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87362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908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29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68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74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02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4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42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960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03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03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3700" y="1142225"/>
            <a:ext cx="5822700" cy="2322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43700" y="3591775"/>
            <a:ext cx="58227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Inter"/>
              <a:buNone/>
              <a:defRPr sz="1600">
                <a:latin typeface="Inter"/>
                <a:ea typeface="Inter"/>
                <a:cs typeface="Inter"/>
                <a:sym typeface="Inter"/>
              </a:defRPr>
            </a:lvl1pPr>
            <a:lvl2pPr lvl="1" algn="ctr">
              <a:lnSpc>
                <a:spcPct val="100000"/>
              </a:lnSpc>
              <a:spcBef>
                <a:spcPts val="0"/>
              </a:spcBef>
              <a:spcAft>
                <a:spcPts val="0"/>
              </a:spcAft>
              <a:buSzPts val="1800"/>
              <a:buFont typeface="Inter"/>
              <a:buNone/>
              <a:defRPr sz="1800">
                <a:latin typeface="Inter"/>
                <a:ea typeface="Inter"/>
                <a:cs typeface="Inter"/>
                <a:sym typeface="Inter"/>
              </a:defRPr>
            </a:lvl2pPr>
            <a:lvl3pPr lvl="2" algn="ctr">
              <a:lnSpc>
                <a:spcPct val="100000"/>
              </a:lnSpc>
              <a:spcBef>
                <a:spcPts val="0"/>
              </a:spcBef>
              <a:spcAft>
                <a:spcPts val="0"/>
              </a:spcAft>
              <a:buSzPts val="1800"/>
              <a:buFont typeface="Inter"/>
              <a:buNone/>
              <a:defRPr sz="1800">
                <a:latin typeface="Inter"/>
                <a:ea typeface="Inter"/>
                <a:cs typeface="Inter"/>
                <a:sym typeface="Inter"/>
              </a:defRPr>
            </a:lvl3pPr>
            <a:lvl4pPr lvl="3" algn="ctr">
              <a:lnSpc>
                <a:spcPct val="100000"/>
              </a:lnSpc>
              <a:spcBef>
                <a:spcPts val="0"/>
              </a:spcBef>
              <a:spcAft>
                <a:spcPts val="0"/>
              </a:spcAft>
              <a:buSzPts val="1800"/>
              <a:buFont typeface="Inter"/>
              <a:buNone/>
              <a:defRPr sz="1800">
                <a:latin typeface="Inter"/>
                <a:ea typeface="Inter"/>
                <a:cs typeface="Inter"/>
                <a:sym typeface="Inter"/>
              </a:defRPr>
            </a:lvl4pPr>
            <a:lvl5pPr lvl="4" algn="ctr">
              <a:lnSpc>
                <a:spcPct val="100000"/>
              </a:lnSpc>
              <a:spcBef>
                <a:spcPts val="0"/>
              </a:spcBef>
              <a:spcAft>
                <a:spcPts val="0"/>
              </a:spcAft>
              <a:buSzPts val="1800"/>
              <a:buFont typeface="Inter"/>
              <a:buNone/>
              <a:defRPr sz="1800">
                <a:latin typeface="Inter"/>
                <a:ea typeface="Inter"/>
                <a:cs typeface="Inter"/>
                <a:sym typeface="Inter"/>
              </a:defRPr>
            </a:lvl5pPr>
            <a:lvl6pPr lvl="5" algn="ctr">
              <a:lnSpc>
                <a:spcPct val="100000"/>
              </a:lnSpc>
              <a:spcBef>
                <a:spcPts val="0"/>
              </a:spcBef>
              <a:spcAft>
                <a:spcPts val="0"/>
              </a:spcAft>
              <a:buSzPts val="1800"/>
              <a:buFont typeface="Inter"/>
              <a:buNone/>
              <a:defRPr sz="1800">
                <a:latin typeface="Inter"/>
                <a:ea typeface="Inter"/>
                <a:cs typeface="Inter"/>
                <a:sym typeface="Inter"/>
              </a:defRPr>
            </a:lvl6pPr>
            <a:lvl7pPr lvl="6" algn="ctr">
              <a:lnSpc>
                <a:spcPct val="100000"/>
              </a:lnSpc>
              <a:spcBef>
                <a:spcPts val="0"/>
              </a:spcBef>
              <a:spcAft>
                <a:spcPts val="0"/>
              </a:spcAft>
              <a:buSzPts val="1800"/>
              <a:buFont typeface="Inter"/>
              <a:buNone/>
              <a:defRPr sz="1800">
                <a:latin typeface="Inter"/>
                <a:ea typeface="Inter"/>
                <a:cs typeface="Inter"/>
                <a:sym typeface="Inter"/>
              </a:defRPr>
            </a:lvl7pPr>
            <a:lvl8pPr lvl="7" algn="ctr">
              <a:lnSpc>
                <a:spcPct val="100000"/>
              </a:lnSpc>
              <a:spcBef>
                <a:spcPts val="0"/>
              </a:spcBef>
              <a:spcAft>
                <a:spcPts val="0"/>
              </a:spcAft>
              <a:buSzPts val="1800"/>
              <a:buFont typeface="Inter"/>
              <a:buNone/>
              <a:defRPr sz="1800">
                <a:latin typeface="Inter"/>
                <a:ea typeface="Inter"/>
                <a:cs typeface="Inter"/>
                <a:sym typeface="Inter"/>
              </a:defRPr>
            </a:lvl8pPr>
            <a:lvl9pPr lvl="8" algn="ctr">
              <a:lnSpc>
                <a:spcPct val="100000"/>
              </a:lnSpc>
              <a:spcBef>
                <a:spcPts val="0"/>
              </a:spcBef>
              <a:spcAft>
                <a:spcPts val="0"/>
              </a:spcAft>
              <a:buSzPts val="1800"/>
              <a:buFont typeface="Inter"/>
              <a:buNone/>
              <a:defRPr sz="1800">
                <a:latin typeface="Inter"/>
                <a:ea typeface="Inter"/>
                <a:cs typeface="Inter"/>
                <a:sym typeface="Inter"/>
              </a:defRPr>
            </a:lvl9pPr>
          </a:lstStyle>
          <a:p>
            <a:endParaRPr/>
          </a:p>
        </p:txBody>
      </p:sp>
      <p:grpSp>
        <p:nvGrpSpPr>
          <p:cNvPr id="11" name="Google Shape;11;p2"/>
          <p:cNvGrpSpPr/>
          <p:nvPr/>
        </p:nvGrpSpPr>
        <p:grpSpPr>
          <a:xfrm>
            <a:off x="3473103" y="-743985"/>
            <a:ext cx="1278973" cy="1278973"/>
            <a:chOff x="3892100" y="-618625"/>
            <a:chExt cx="1465200" cy="1465200"/>
          </a:xfrm>
        </p:grpSpPr>
        <p:sp>
          <p:nvSpPr>
            <p:cNvPr id="12" name="Google Shape;12;p2"/>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32685" y="398375"/>
            <a:ext cx="9476685" cy="4328313"/>
            <a:chOff x="-332685" y="398375"/>
            <a:chExt cx="9476685" cy="4328313"/>
          </a:xfrm>
        </p:grpSpPr>
        <p:sp>
          <p:nvSpPr>
            <p:cNvPr id="17" name="Google Shape;17;p2"/>
            <p:cNvSpPr/>
            <p:nvPr/>
          </p:nvSpPr>
          <p:spPr>
            <a:xfrm>
              <a:off x="-332685" y="510700"/>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596888" y="398375"/>
              <a:ext cx="8547112" cy="4328313"/>
              <a:chOff x="596888" y="398375"/>
              <a:chExt cx="8547112" cy="4328313"/>
            </a:xfrm>
          </p:grpSpPr>
          <p:sp>
            <p:nvSpPr>
              <p:cNvPr id="19" name="Google Shape;19;p2"/>
              <p:cNvSpPr/>
              <p:nvPr/>
            </p:nvSpPr>
            <p:spPr>
              <a:xfrm rot="-5400000" flipH="1">
                <a:off x="8889150" y="41682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888" y="4490288"/>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9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1"/>
        <p:cNvGrpSpPr/>
        <p:nvPr/>
      </p:nvGrpSpPr>
      <p:grpSpPr>
        <a:xfrm>
          <a:off x="0" y="0"/>
          <a:ext cx="0" cy="0"/>
          <a:chOff x="0" y="0"/>
          <a:chExt cx="0" cy="0"/>
        </a:xfrm>
      </p:grpSpPr>
      <p:sp>
        <p:nvSpPr>
          <p:cNvPr id="292" name="Google Shape;29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3" name="Google Shape;293;p13"/>
          <p:cNvSpPr txBox="1">
            <a:spLocks noGrp="1"/>
          </p:cNvSpPr>
          <p:nvPr>
            <p:ph type="title" idx="2" hasCustomPrompt="1"/>
          </p:nvPr>
        </p:nvSpPr>
        <p:spPr>
          <a:xfrm>
            <a:off x="720000" y="1768048"/>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p:cNvSpPr txBox="1">
            <a:spLocks noGrp="1"/>
          </p:cNvSpPr>
          <p:nvPr>
            <p:ph type="title" idx="3" hasCustomPrompt="1"/>
          </p:nvPr>
        </p:nvSpPr>
        <p:spPr>
          <a:xfrm>
            <a:off x="720000" y="317085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5" name="Google Shape;295;p13"/>
          <p:cNvSpPr txBox="1">
            <a:spLocks noGrp="1"/>
          </p:cNvSpPr>
          <p:nvPr>
            <p:ph type="title" idx="4" hasCustomPrompt="1"/>
          </p:nvPr>
        </p:nvSpPr>
        <p:spPr>
          <a:xfrm>
            <a:off x="3419275" y="1768048"/>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6" name="Google Shape;296;p13"/>
          <p:cNvSpPr txBox="1">
            <a:spLocks noGrp="1"/>
          </p:cNvSpPr>
          <p:nvPr>
            <p:ph type="title" idx="5" hasCustomPrompt="1"/>
          </p:nvPr>
        </p:nvSpPr>
        <p:spPr>
          <a:xfrm>
            <a:off x="3419275" y="317085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p:cNvSpPr txBox="1">
            <a:spLocks noGrp="1"/>
          </p:cNvSpPr>
          <p:nvPr>
            <p:ph type="title" idx="6" hasCustomPrompt="1"/>
          </p:nvPr>
        </p:nvSpPr>
        <p:spPr>
          <a:xfrm>
            <a:off x="6118575" y="1768048"/>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8" name="Google Shape;298;p13"/>
          <p:cNvSpPr txBox="1">
            <a:spLocks noGrp="1"/>
          </p:cNvSpPr>
          <p:nvPr>
            <p:ph type="title" idx="7" hasCustomPrompt="1"/>
          </p:nvPr>
        </p:nvSpPr>
        <p:spPr>
          <a:xfrm>
            <a:off x="6118550" y="317085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9" name="Google Shape;299;p13"/>
          <p:cNvSpPr txBox="1">
            <a:spLocks noGrp="1"/>
          </p:cNvSpPr>
          <p:nvPr>
            <p:ph type="subTitle" idx="1"/>
          </p:nvPr>
        </p:nvSpPr>
        <p:spPr>
          <a:xfrm>
            <a:off x="719975" y="23164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00" name="Google Shape;300;p13"/>
          <p:cNvSpPr txBox="1">
            <a:spLocks noGrp="1"/>
          </p:cNvSpPr>
          <p:nvPr>
            <p:ph type="subTitle" idx="8"/>
          </p:nvPr>
        </p:nvSpPr>
        <p:spPr>
          <a:xfrm>
            <a:off x="3419263" y="23164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01" name="Google Shape;301;p13"/>
          <p:cNvSpPr txBox="1">
            <a:spLocks noGrp="1"/>
          </p:cNvSpPr>
          <p:nvPr>
            <p:ph type="subTitle" idx="9"/>
          </p:nvPr>
        </p:nvSpPr>
        <p:spPr>
          <a:xfrm>
            <a:off x="6118575" y="23164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02" name="Google Shape;302;p13"/>
          <p:cNvSpPr txBox="1">
            <a:spLocks noGrp="1"/>
          </p:cNvSpPr>
          <p:nvPr>
            <p:ph type="subTitle" idx="13"/>
          </p:nvPr>
        </p:nvSpPr>
        <p:spPr>
          <a:xfrm>
            <a:off x="719975" y="371930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03" name="Google Shape;303;p13"/>
          <p:cNvSpPr txBox="1">
            <a:spLocks noGrp="1"/>
          </p:cNvSpPr>
          <p:nvPr>
            <p:ph type="subTitle" idx="14"/>
          </p:nvPr>
        </p:nvSpPr>
        <p:spPr>
          <a:xfrm>
            <a:off x="3419250" y="371930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04" name="Google Shape;304;p13"/>
          <p:cNvSpPr txBox="1">
            <a:spLocks noGrp="1"/>
          </p:cNvSpPr>
          <p:nvPr>
            <p:ph type="subTitle" idx="15"/>
          </p:nvPr>
        </p:nvSpPr>
        <p:spPr>
          <a:xfrm>
            <a:off x="6118550" y="371930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305" name="Google Shape;305;p13"/>
          <p:cNvGrpSpPr/>
          <p:nvPr/>
        </p:nvGrpSpPr>
        <p:grpSpPr>
          <a:xfrm>
            <a:off x="-643725" y="-627123"/>
            <a:ext cx="1278973" cy="1278973"/>
            <a:chOff x="3892100" y="-618625"/>
            <a:chExt cx="1465200" cy="1465200"/>
          </a:xfrm>
        </p:grpSpPr>
        <p:sp>
          <p:nvSpPr>
            <p:cNvPr id="306" name="Google Shape;306;p13"/>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3"/>
          <p:cNvGrpSpPr/>
          <p:nvPr/>
        </p:nvGrpSpPr>
        <p:grpSpPr>
          <a:xfrm>
            <a:off x="190688" y="-4325"/>
            <a:ext cx="9285302" cy="7110478"/>
            <a:chOff x="190688" y="-4325"/>
            <a:chExt cx="9285302" cy="7110478"/>
          </a:xfrm>
        </p:grpSpPr>
        <p:grpSp>
          <p:nvGrpSpPr>
            <p:cNvPr id="311" name="Google Shape;311;p13"/>
            <p:cNvGrpSpPr/>
            <p:nvPr/>
          </p:nvGrpSpPr>
          <p:grpSpPr>
            <a:xfrm>
              <a:off x="190688" y="-4325"/>
              <a:ext cx="8646638" cy="5161432"/>
              <a:chOff x="190688" y="-4325"/>
              <a:chExt cx="8646638" cy="5161432"/>
            </a:xfrm>
          </p:grpSpPr>
          <p:grpSp>
            <p:nvGrpSpPr>
              <p:cNvPr id="312" name="Google Shape;312;p13"/>
              <p:cNvGrpSpPr/>
              <p:nvPr/>
            </p:nvGrpSpPr>
            <p:grpSpPr>
              <a:xfrm>
                <a:off x="8424000" y="330300"/>
                <a:ext cx="413325" cy="409404"/>
                <a:chOff x="8770425" y="-3827000"/>
                <a:chExt cx="413325" cy="409404"/>
              </a:xfrm>
            </p:grpSpPr>
            <p:sp>
              <p:nvSpPr>
                <p:cNvPr id="313" name="Google Shape;313;p13"/>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13"/>
              <p:cNvSpPr/>
              <p:nvPr/>
            </p:nvSpPr>
            <p:spPr>
              <a:xfrm>
                <a:off x="7561200" y="4920707"/>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10800000">
                <a:off x="3354300" y="-432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90688" y="4742438"/>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3"/>
            <p:cNvGrpSpPr/>
            <p:nvPr/>
          </p:nvGrpSpPr>
          <p:grpSpPr>
            <a:xfrm>
              <a:off x="3226251" y="1682550"/>
              <a:ext cx="6249739" cy="5423603"/>
              <a:chOff x="3226251" y="1682550"/>
              <a:chExt cx="6249739" cy="5423603"/>
            </a:xfrm>
          </p:grpSpPr>
          <p:sp>
            <p:nvSpPr>
              <p:cNvPr id="333" name="Google Shape;333;p13"/>
              <p:cNvSpPr/>
              <p:nvPr/>
            </p:nvSpPr>
            <p:spPr>
              <a:xfrm>
                <a:off x="8817790" y="1682550"/>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13"/>
              <p:cNvGrpSpPr/>
              <p:nvPr/>
            </p:nvGrpSpPr>
            <p:grpSpPr>
              <a:xfrm>
                <a:off x="3226251" y="4666339"/>
                <a:ext cx="2498493" cy="2439814"/>
                <a:chOff x="1127525" y="238125"/>
                <a:chExt cx="5363875" cy="5237900"/>
              </a:xfrm>
            </p:grpSpPr>
            <p:sp>
              <p:nvSpPr>
                <p:cNvPr id="335" name="Google Shape;335;p13"/>
                <p:cNvSpPr/>
                <p:nvPr/>
              </p:nvSpPr>
              <p:spPr>
                <a:xfrm>
                  <a:off x="3321950" y="438450"/>
                  <a:ext cx="1234600" cy="1167850"/>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3054825" y="238125"/>
                  <a:ext cx="1234600" cy="1167800"/>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2087375" y="1205550"/>
                  <a:ext cx="1234600" cy="1167825"/>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2354550" y="140590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1394650" y="2373300"/>
                  <a:ext cx="1234600" cy="1167850"/>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1127525" y="2172975"/>
                  <a:ext cx="1234600" cy="1167800"/>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4289400" y="140590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4022225" y="1205525"/>
                  <a:ext cx="1234600" cy="1167850"/>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305482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3321950" y="2373350"/>
                  <a:ext cx="1234600" cy="1167825"/>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2354550" y="334075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2094925" y="3140375"/>
                  <a:ext cx="1234600" cy="1167850"/>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256800" y="2373350"/>
                  <a:ext cx="1234600" cy="1167825"/>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498967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4022225" y="3140375"/>
                  <a:ext cx="1234600" cy="1167850"/>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4289400" y="334075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3321950" y="4308200"/>
                  <a:ext cx="1234600" cy="1167825"/>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3062375" y="4107825"/>
                  <a:ext cx="1234600" cy="1167800"/>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83"/>
        <p:cNvGrpSpPr/>
        <p:nvPr/>
      </p:nvGrpSpPr>
      <p:grpSpPr>
        <a:xfrm>
          <a:off x="0" y="0"/>
          <a:ext cx="0" cy="0"/>
          <a:chOff x="0" y="0"/>
          <a:chExt cx="0" cy="0"/>
        </a:xfrm>
      </p:grpSpPr>
      <p:sp>
        <p:nvSpPr>
          <p:cNvPr id="484" name="Google Shape;48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5" name="Google Shape;485;p19"/>
          <p:cNvSpPr txBox="1">
            <a:spLocks noGrp="1"/>
          </p:cNvSpPr>
          <p:nvPr>
            <p:ph type="subTitle" idx="1"/>
          </p:nvPr>
        </p:nvSpPr>
        <p:spPr>
          <a:xfrm>
            <a:off x="715100" y="1230275"/>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86" name="Google Shape;486;p19"/>
          <p:cNvSpPr txBox="1">
            <a:spLocks noGrp="1"/>
          </p:cNvSpPr>
          <p:nvPr>
            <p:ph type="subTitle" idx="2"/>
          </p:nvPr>
        </p:nvSpPr>
        <p:spPr>
          <a:xfrm>
            <a:off x="715101" y="167997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7" name="Google Shape;487;p19"/>
          <p:cNvSpPr txBox="1">
            <a:spLocks noGrp="1"/>
          </p:cNvSpPr>
          <p:nvPr>
            <p:ph type="subTitle" idx="3"/>
          </p:nvPr>
        </p:nvSpPr>
        <p:spPr>
          <a:xfrm>
            <a:off x="4564627" y="167997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8" name="Google Shape;488;p19"/>
          <p:cNvSpPr txBox="1">
            <a:spLocks noGrp="1"/>
          </p:cNvSpPr>
          <p:nvPr>
            <p:ph type="subTitle" idx="4"/>
          </p:nvPr>
        </p:nvSpPr>
        <p:spPr>
          <a:xfrm>
            <a:off x="715101" y="342830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9" name="Google Shape;489;p19"/>
          <p:cNvSpPr txBox="1">
            <a:spLocks noGrp="1"/>
          </p:cNvSpPr>
          <p:nvPr>
            <p:ph type="subTitle" idx="5"/>
          </p:nvPr>
        </p:nvSpPr>
        <p:spPr>
          <a:xfrm>
            <a:off x="4564627" y="342830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0" name="Google Shape;490;p19"/>
          <p:cNvSpPr txBox="1">
            <a:spLocks noGrp="1"/>
          </p:cNvSpPr>
          <p:nvPr>
            <p:ph type="subTitle" idx="6"/>
          </p:nvPr>
        </p:nvSpPr>
        <p:spPr>
          <a:xfrm>
            <a:off x="715100" y="297860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91" name="Google Shape;491;p19"/>
          <p:cNvSpPr txBox="1">
            <a:spLocks noGrp="1"/>
          </p:cNvSpPr>
          <p:nvPr>
            <p:ph type="subTitle" idx="7"/>
          </p:nvPr>
        </p:nvSpPr>
        <p:spPr>
          <a:xfrm>
            <a:off x="4564625" y="1230275"/>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92" name="Google Shape;492;p19"/>
          <p:cNvSpPr txBox="1">
            <a:spLocks noGrp="1"/>
          </p:cNvSpPr>
          <p:nvPr>
            <p:ph type="subTitle" idx="8"/>
          </p:nvPr>
        </p:nvSpPr>
        <p:spPr>
          <a:xfrm>
            <a:off x="4564625" y="297860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493" name="Google Shape;493;p19"/>
          <p:cNvGrpSpPr/>
          <p:nvPr/>
        </p:nvGrpSpPr>
        <p:grpSpPr>
          <a:xfrm>
            <a:off x="-676625" y="-637494"/>
            <a:ext cx="1278973" cy="1278973"/>
            <a:chOff x="3892100" y="-618625"/>
            <a:chExt cx="1465200" cy="1465200"/>
          </a:xfrm>
        </p:grpSpPr>
        <p:sp>
          <p:nvSpPr>
            <p:cNvPr id="494" name="Google Shape;494;p19"/>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9"/>
          <p:cNvGrpSpPr/>
          <p:nvPr/>
        </p:nvGrpSpPr>
        <p:grpSpPr>
          <a:xfrm>
            <a:off x="9" y="162038"/>
            <a:ext cx="9487056" cy="4816799"/>
            <a:chOff x="9" y="162038"/>
            <a:chExt cx="9487056" cy="4816799"/>
          </a:xfrm>
        </p:grpSpPr>
        <p:sp>
          <p:nvSpPr>
            <p:cNvPr id="499" name="Google Shape;499;p19"/>
            <p:cNvSpPr/>
            <p:nvPr/>
          </p:nvSpPr>
          <p:spPr>
            <a:xfrm>
              <a:off x="8828865" y="2289307"/>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9"/>
            <p:cNvGrpSpPr/>
            <p:nvPr/>
          </p:nvGrpSpPr>
          <p:grpSpPr>
            <a:xfrm>
              <a:off x="9" y="162038"/>
              <a:ext cx="8954954" cy="4816799"/>
              <a:chOff x="9" y="162038"/>
              <a:chExt cx="8954954" cy="4816799"/>
            </a:xfrm>
          </p:grpSpPr>
          <p:sp>
            <p:nvSpPr>
              <p:cNvPr id="501" name="Google Shape;501;p19"/>
              <p:cNvSpPr/>
              <p:nvPr/>
            </p:nvSpPr>
            <p:spPr>
              <a:xfrm rot="5400000">
                <a:off x="-18441" y="4092390"/>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19"/>
              <p:cNvGrpSpPr/>
              <p:nvPr/>
            </p:nvGrpSpPr>
            <p:grpSpPr>
              <a:xfrm>
                <a:off x="8541638" y="162038"/>
                <a:ext cx="413325" cy="409404"/>
                <a:chOff x="8770425" y="-3827000"/>
                <a:chExt cx="413325" cy="409404"/>
              </a:xfrm>
            </p:grpSpPr>
            <p:sp>
              <p:nvSpPr>
                <p:cNvPr id="503" name="Google Shape;503;p19"/>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19"/>
              <p:cNvSpPr/>
              <p:nvPr/>
            </p:nvSpPr>
            <p:spPr>
              <a:xfrm>
                <a:off x="8630100" y="4742438"/>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6"/>
        <p:cNvGrpSpPr/>
        <p:nvPr/>
      </p:nvGrpSpPr>
      <p:grpSpPr>
        <a:xfrm>
          <a:off x="0" y="0"/>
          <a:ext cx="0" cy="0"/>
          <a:chOff x="0" y="0"/>
          <a:chExt cx="0" cy="0"/>
        </a:xfrm>
      </p:grpSpPr>
      <p:grpSp>
        <p:nvGrpSpPr>
          <p:cNvPr id="577" name="Google Shape;577;p22"/>
          <p:cNvGrpSpPr/>
          <p:nvPr/>
        </p:nvGrpSpPr>
        <p:grpSpPr>
          <a:xfrm>
            <a:off x="-643725" y="-627123"/>
            <a:ext cx="1278973" cy="1278973"/>
            <a:chOff x="3892100" y="-618625"/>
            <a:chExt cx="1465200" cy="1465200"/>
          </a:xfrm>
        </p:grpSpPr>
        <p:sp>
          <p:nvSpPr>
            <p:cNvPr id="578" name="Google Shape;578;p22"/>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2"/>
          <p:cNvGrpSpPr/>
          <p:nvPr/>
        </p:nvGrpSpPr>
        <p:grpSpPr>
          <a:xfrm>
            <a:off x="190688" y="-4325"/>
            <a:ext cx="9285302" cy="7110478"/>
            <a:chOff x="190688" y="-4325"/>
            <a:chExt cx="9285302" cy="7110478"/>
          </a:xfrm>
        </p:grpSpPr>
        <p:grpSp>
          <p:nvGrpSpPr>
            <p:cNvPr id="583" name="Google Shape;583;p22"/>
            <p:cNvGrpSpPr/>
            <p:nvPr/>
          </p:nvGrpSpPr>
          <p:grpSpPr>
            <a:xfrm>
              <a:off x="190688" y="-4325"/>
              <a:ext cx="8646638" cy="5161432"/>
              <a:chOff x="190688" y="-4325"/>
              <a:chExt cx="8646638" cy="5161432"/>
            </a:xfrm>
          </p:grpSpPr>
          <p:grpSp>
            <p:nvGrpSpPr>
              <p:cNvPr id="584" name="Google Shape;584;p22"/>
              <p:cNvGrpSpPr/>
              <p:nvPr/>
            </p:nvGrpSpPr>
            <p:grpSpPr>
              <a:xfrm>
                <a:off x="8424000" y="330300"/>
                <a:ext cx="413325" cy="409404"/>
                <a:chOff x="8770425" y="-3827000"/>
                <a:chExt cx="413325" cy="409404"/>
              </a:xfrm>
            </p:grpSpPr>
            <p:sp>
              <p:nvSpPr>
                <p:cNvPr id="585" name="Google Shape;585;p22"/>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22"/>
              <p:cNvSpPr/>
              <p:nvPr/>
            </p:nvSpPr>
            <p:spPr>
              <a:xfrm>
                <a:off x="7561200" y="4920707"/>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rot="10800000">
                <a:off x="3354300" y="-432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190688" y="4742438"/>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2"/>
            <p:cNvGrpSpPr/>
            <p:nvPr/>
          </p:nvGrpSpPr>
          <p:grpSpPr>
            <a:xfrm>
              <a:off x="3226251" y="1682550"/>
              <a:ext cx="6249739" cy="5423603"/>
              <a:chOff x="3226251" y="1682550"/>
              <a:chExt cx="6249739" cy="5423603"/>
            </a:xfrm>
          </p:grpSpPr>
          <p:sp>
            <p:nvSpPr>
              <p:cNvPr id="605" name="Google Shape;605;p22"/>
              <p:cNvSpPr/>
              <p:nvPr/>
            </p:nvSpPr>
            <p:spPr>
              <a:xfrm>
                <a:off x="8817790" y="1682550"/>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22"/>
              <p:cNvGrpSpPr/>
              <p:nvPr/>
            </p:nvGrpSpPr>
            <p:grpSpPr>
              <a:xfrm>
                <a:off x="3226251" y="4666339"/>
                <a:ext cx="2498493" cy="2439814"/>
                <a:chOff x="1127525" y="238125"/>
                <a:chExt cx="5363875" cy="5237900"/>
              </a:xfrm>
            </p:grpSpPr>
            <p:sp>
              <p:nvSpPr>
                <p:cNvPr id="607" name="Google Shape;607;p22"/>
                <p:cNvSpPr/>
                <p:nvPr/>
              </p:nvSpPr>
              <p:spPr>
                <a:xfrm>
                  <a:off x="3321950" y="438450"/>
                  <a:ext cx="1234600" cy="1167850"/>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3054825" y="238125"/>
                  <a:ext cx="1234600" cy="1167800"/>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2087375" y="1205550"/>
                  <a:ext cx="1234600" cy="1167825"/>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2354550" y="140590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1394650" y="2373300"/>
                  <a:ext cx="1234600" cy="1167850"/>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1127525" y="2172975"/>
                  <a:ext cx="1234600" cy="1167800"/>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4289400" y="140590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4022225" y="1205525"/>
                  <a:ext cx="1234600" cy="1167850"/>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305482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3321950" y="2373350"/>
                  <a:ext cx="1234600" cy="1167825"/>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2354550" y="334075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094925" y="3140375"/>
                  <a:ext cx="1234600" cy="1167850"/>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5256800" y="2373350"/>
                  <a:ext cx="1234600" cy="1167825"/>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498967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4022225" y="3140375"/>
                  <a:ext cx="1234600" cy="1167850"/>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4289400" y="334075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3321950" y="4308200"/>
                  <a:ext cx="1234600" cy="1167825"/>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3062375" y="4107825"/>
                  <a:ext cx="1234600" cy="1167800"/>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25"/>
        <p:cNvGrpSpPr/>
        <p:nvPr/>
      </p:nvGrpSpPr>
      <p:grpSpPr>
        <a:xfrm>
          <a:off x="0" y="0"/>
          <a:ext cx="0" cy="0"/>
          <a:chOff x="0" y="0"/>
          <a:chExt cx="0" cy="0"/>
        </a:xfrm>
      </p:grpSpPr>
      <p:grpSp>
        <p:nvGrpSpPr>
          <p:cNvPr id="626" name="Google Shape;626;p23"/>
          <p:cNvGrpSpPr/>
          <p:nvPr/>
        </p:nvGrpSpPr>
        <p:grpSpPr>
          <a:xfrm>
            <a:off x="3473103" y="-743985"/>
            <a:ext cx="1278973" cy="1278973"/>
            <a:chOff x="3892100" y="-618625"/>
            <a:chExt cx="1465200" cy="1465200"/>
          </a:xfrm>
        </p:grpSpPr>
        <p:sp>
          <p:nvSpPr>
            <p:cNvPr id="627" name="Google Shape;627;p23"/>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a:off x="596888" y="398375"/>
            <a:ext cx="8547112" cy="5040850"/>
            <a:chOff x="596888" y="398375"/>
            <a:chExt cx="8547112" cy="5040850"/>
          </a:xfrm>
        </p:grpSpPr>
        <p:sp>
          <p:nvSpPr>
            <p:cNvPr id="632" name="Google Shape;632;p23"/>
            <p:cNvSpPr/>
            <p:nvPr/>
          </p:nvSpPr>
          <p:spPr>
            <a:xfrm>
              <a:off x="7418440" y="4781025"/>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596888" y="398375"/>
              <a:ext cx="8547112" cy="4328313"/>
              <a:chOff x="596888" y="398375"/>
              <a:chExt cx="8547112" cy="4328313"/>
            </a:xfrm>
          </p:grpSpPr>
          <p:sp>
            <p:nvSpPr>
              <p:cNvPr id="634" name="Google Shape;634;p23"/>
              <p:cNvSpPr/>
              <p:nvPr/>
            </p:nvSpPr>
            <p:spPr>
              <a:xfrm rot="-5400000" flipH="1">
                <a:off x="8889150" y="41682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96888" y="4490288"/>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15100" y="2592325"/>
            <a:ext cx="4360500" cy="779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15100" y="1690663"/>
            <a:ext cx="14229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4" name="Google Shape;24;p3"/>
          <p:cNvGrpSpPr/>
          <p:nvPr/>
        </p:nvGrpSpPr>
        <p:grpSpPr>
          <a:xfrm>
            <a:off x="190688" y="-320500"/>
            <a:ext cx="8966912" cy="5464000"/>
            <a:chOff x="190688" y="-320500"/>
            <a:chExt cx="8966912" cy="5464000"/>
          </a:xfrm>
        </p:grpSpPr>
        <p:grpSp>
          <p:nvGrpSpPr>
            <p:cNvPr id="25" name="Google Shape;25;p3"/>
            <p:cNvGrpSpPr/>
            <p:nvPr/>
          </p:nvGrpSpPr>
          <p:grpSpPr>
            <a:xfrm>
              <a:off x="190688" y="232063"/>
              <a:ext cx="8966912" cy="4911437"/>
              <a:chOff x="190688" y="232063"/>
              <a:chExt cx="8966912" cy="4911437"/>
            </a:xfrm>
          </p:grpSpPr>
          <p:sp>
            <p:nvSpPr>
              <p:cNvPr id="26" name="Google Shape;26;p3"/>
              <p:cNvSpPr/>
              <p:nvPr/>
            </p:nvSpPr>
            <p:spPr>
              <a:xfrm>
                <a:off x="578450" y="4907100"/>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90688" y="232063"/>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8902750" y="261077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3"/>
              <p:cNvGrpSpPr/>
              <p:nvPr/>
            </p:nvGrpSpPr>
            <p:grpSpPr>
              <a:xfrm>
                <a:off x="8428900" y="232075"/>
                <a:ext cx="413325" cy="409404"/>
                <a:chOff x="8770425" y="-3827000"/>
                <a:chExt cx="413325" cy="409404"/>
              </a:xfrm>
            </p:grpSpPr>
            <p:sp>
              <p:nvSpPr>
                <p:cNvPr id="30" name="Google Shape;30;p3"/>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 name="Google Shape;46;p3"/>
            <p:cNvSpPr/>
            <p:nvPr/>
          </p:nvSpPr>
          <p:spPr>
            <a:xfrm>
              <a:off x="3635090" y="-320500"/>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5"/>
          <p:cNvSpPr txBox="1">
            <a:spLocks noGrp="1"/>
          </p:cNvSpPr>
          <p:nvPr>
            <p:ph type="subTitle" idx="1"/>
          </p:nvPr>
        </p:nvSpPr>
        <p:spPr>
          <a:xfrm>
            <a:off x="4484580" y="2407001"/>
            <a:ext cx="29442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 name="Google Shape;63;p5"/>
          <p:cNvSpPr txBox="1">
            <a:spLocks noGrp="1"/>
          </p:cNvSpPr>
          <p:nvPr>
            <p:ph type="subTitle" idx="2"/>
          </p:nvPr>
        </p:nvSpPr>
        <p:spPr>
          <a:xfrm>
            <a:off x="720000" y="2407001"/>
            <a:ext cx="29442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 name="Google Shape;64;p5"/>
          <p:cNvSpPr txBox="1">
            <a:spLocks noGrp="1"/>
          </p:cNvSpPr>
          <p:nvPr>
            <p:ph type="subTitle" idx="3"/>
          </p:nvPr>
        </p:nvSpPr>
        <p:spPr>
          <a:xfrm>
            <a:off x="720000" y="1924300"/>
            <a:ext cx="29442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65" name="Google Shape;65;p5"/>
          <p:cNvSpPr txBox="1">
            <a:spLocks noGrp="1"/>
          </p:cNvSpPr>
          <p:nvPr>
            <p:ph type="subTitle" idx="4"/>
          </p:nvPr>
        </p:nvSpPr>
        <p:spPr>
          <a:xfrm>
            <a:off x="4484587" y="1924300"/>
            <a:ext cx="29442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66" name="Google Shape;66;p5"/>
          <p:cNvGrpSpPr/>
          <p:nvPr/>
        </p:nvGrpSpPr>
        <p:grpSpPr>
          <a:xfrm>
            <a:off x="-399035" y="-4325"/>
            <a:ext cx="10326304" cy="6564203"/>
            <a:chOff x="-399035" y="-4325"/>
            <a:chExt cx="10326304" cy="6564203"/>
          </a:xfrm>
        </p:grpSpPr>
        <p:grpSp>
          <p:nvGrpSpPr>
            <p:cNvPr id="67" name="Google Shape;67;p5"/>
            <p:cNvGrpSpPr/>
            <p:nvPr/>
          </p:nvGrpSpPr>
          <p:grpSpPr>
            <a:xfrm>
              <a:off x="189138" y="-4325"/>
              <a:ext cx="7981537" cy="5161432"/>
              <a:chOff x="189138" y="-4325"/>
              <a:chExt cx="7981537" cy="5161432"/>
            </a:xfrm>
          </p:grpSpPr>
          <p:sp>
            <p:nvSpPr>
              <p:cNvPr id="68" name="Google Shape;68;p5"/>
              <p:cNvSpPr/>
              <p:nvPr/>
            </p:nvSpPr>
            <p:spPr>
              <a:xfrm>
                <a:off x="3913988" y="4920707"/>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10800000">
                <a:off x="7897375" y="-432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5"/>
              <p:cNvGrpSpPr/>
              <p:nvPr/>
            </p:nvGrpSpPr>
            <p:grpSpPr>
              <a:xfrm>
                <a:off x="189138" y="4511300"/>
                <a:ext cx="413325" cy="409404"/>
                <a:chOff x="8770425" y="-3827000"/>
                <a:chExt cx="413325" cy="409404"/>
              </a:xfrm>
            </p:grpSpPr>
            <p:sp>
              <p:nvSpPr>
                <p:cNvPr id="71" name="Google Shape;71;p5"/>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87;p5"/>
            <p:cNvSpPr/>
            <p:nvPr/>
          </p:nvSpPr>
          <p:spPr>
            <a:xfrm>
              <a:off x="-399035" y="814100"/>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7428776" y="4120064"/>
              <a:ext cx="2498493" cy="2439814"/>
              <a:chOff x="1127525" y="238125"/>
              <a:chExt cx="5363875" cy="5237900"/>
            </a:xfrm>
          </p:grpSpPr>
          <p:sp>
            <p:nvSpPr>
              <p:cNvPr id="89" name="Google Shape;89;p5"/>
              <p:cNvSpPr/>
              <p:nvPr/>
            </p:nvSpPr>
            <p:spPr>
              <a:xfrm>
                <a:off x="3321950" y="438450"/>
                <a:ext cx="1234600" cy="1167850"/>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3054825" y="238125"/>
                <a:ext cx="1234600" cy="1167800"/>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087375" y="1205550"/>
                <a:ext cx="1234600" cy="1167825"/>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354550" y="140590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1394650" y="2373300"/>
                <a:ext cx="1234600" cy="1167850"/>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127525" y="2172975"/>
                <a:ext cx="1234600" cy="1167800"/>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289400" y="140590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022225" y="1205525"/>
                <a:ext cx="1234600" cy="1167850"/>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05482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321950" y="2373350"/>
                <a:ext cx="1234600" cy="1167825"/>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354550" y="334075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094925" y="3140375"/>
                <a:ext cx="1234600" cy="1167850"/>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5256800" y="2373350"/>
                <a:ext cx="1234600" cy="1167825"/>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498967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4022225" y="3140375"/>
                <a:ext cx="1234600" cy="1167850"/>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4289400" y="334075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3321950" y="4308200"/>
                <a:ext cx="1234600" cy="1167825"/>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3062375" y="4107825"/>
                <a:ext cx="1234600" cy="1167800"/>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9" name="Google Shape;109;p6"/>
          <p:cNvGrpSpPr/>
          <p:nvPr/>
        </p:nvGrpSpPr>
        <p:grpSpPr>
          <a:xfrm>
            <a:off x="-331667" y="-347318"/>
            <a:ext cx="10740578" cy="6930128"/>
            <a:chOff x="-331667" y="-347318"/>
            <a:chExt cx="10740578" cy="6930128"/>
          </a:xfrm>
        </p:grpSpPr>
        <p:sp>
          <p:nvSpPr>
            <p:cNvPr id="110" name="Google Shape;110;p6"/>
            <p:cNvSpPr/>
            <p:nvPr/>
          </p:nvSpPr>
          <p:spPr>
            <a:xfrm flipH="1">
              <a:off x="-331667" y="-347318"/>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6"/>
            <p:cNvGrpSpPr/>
            <p:nvPr/>
          </p:nvGrpSpPr>
          <p:grpSpPr>
            <a:xfrm flipH="1">
              <a:off x="7910418" y="4142997"/>
              <a:ext cx="2498493" cy="2439814"/>
              <a:chOff x="1127525" y="238125"/>
              <a:chExt cx="5363875" cy="5237900"/>
            </a:xfrm>
          </p:grpSpPr>
          <p:sp>
            <p:nvSpPr>
              <p:cNvPr id="112" name="Google Shape;112;p6"/>
              <p:cNvSpPr/>
              <p:nvPr/>
            </p:nvSpPr>
            <p:spPr>
              <a:xfrm>
                <a:off x="3321950" y="438450"/>
                <a:ext cx="1234600" cy="1167850"/>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054825" y="238125"/>
                <a:ext cx="1234600" cy="1167800"/>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2087375" y="1205550"/>
                <a:ext cx="1234600" cy="1167825"/>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2354550" y="140590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1394650" y="2373300"/>
                <a:ext cx="1234600" cy="1167850"/>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127525" y="2172975"/>
                <a:ext cx="1234600" cy="1167800"/>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4289400" y="140590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4022225" y="1205525"/>
                <a:ext cx="1234600" cy="1167850"/>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305482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321950" y="2373350"/>
                <a:ext cx="1234600" cy="1167825"/>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2354550" y="334075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2094925" y="3140375"/>
                <a:ext cx="1234600" cy="1167850"/>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5256800" y="2373350"/>
                <a:ext cx="1234600" cy="1167825"/>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498967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022225" y="3140375"/>
                <a:ext cx="1234600" cy="1167850"/>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4289400" y="334075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3321950" y="4308200"/>
                <a:ext cx="1234600" cy="1167825"/>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3062375" y="4107825"/>
                <a:ext cx="1234600" cy="1167800"/>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6"/>
            <p:cNvGrpSpPr/>
            <p:nvPr/>
          </p:nvGrpSpPr>
          <p:grpSpPr>
            <a:xfrm>
              <a:off x="190688" y="398340"/>
              <a:ext cx="8961101" cy="4580497"/>
              <a:chOff x="190688" y="398340"/>
              <a:chExt cx="8961101" cy="4580497"/>
            </a:xfrm>
          </p:grpSpPr>
          <p:sp>
            <p:nvSpPr>
              <p:cNvPr id="131" name="Google Shape;131;p6"/>
              <p:cNvSpPr/>
              <p:nvPr/>
            </p:nvSpPr>
            <p:spPr>
              <a:xfrm rot="-5400000" flipH="1">
                <a:off x="8896938" y="416790"/>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190688" y="4742438"/>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799225" y="926513"/>
            <a:ext cx="4237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7"/>
          <p:cNvSpPr txBox="1">
            <a:spLocks noGrp="1"/>
          </p:cNvSpPr>
          <p:nvPr>
            <p:ph type="body" idx="1"/>
          </p:nvPr>
        </p:nvSpPr>
        <p:spPr>
          <a:xfrm>
            <a:off x="799225" y="1997563"/>
            <a:ext cx="4237200" cy="220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grpSp>
        <p:nvGrpSpPr>
          <p:cNvPr id="136" name="Google Shape;136;p7"/>
          <p:cNvGrpSpPr/>
          <p:nvPr/>
        </p:nvGrpSpPr>
        <p:grpSpPr>
          <a:xfrm>
            <a:off x="-633000" y="4511881"/>
            <a:ext cx="1278973" cy="1278973"/>
            <a:chOff x="3892100" y="-618625"/>
            <a:chExt cx="1465200" cy="1465200"/>
          </a:xfrm>
        </p:grpSpPr>
        <p:sp>
          <p:nvSpPr>
            <p:cNvPr id="137" name="Google Shape;137;p7"/>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7"/>
          <p:cNvGrpSpPr/>
          <p:nvPr/>
        </p:nvGrpSpPr>
        <p:grpSpPr>
          <a:xfrm>
            <a:off x="232650" y="0"/>
            <a:ext cx="9243340" cy="5143490"/>
            <a:chOff x="232650" y="0"/>
            <a:chExt cx="9243340" cy="5143490"/>
          </a:xfrm>
        </p:grpSpPr>
        <p:grpSp>
          <p:nvGrpSpPr>
            <p:cNvPr id="142" name="Google Shape;142;p7"/>
            <p:cNvGrpSpPr/>
            <p:nvPr/>
          </p:nvGrpSpPr>
          <p:grpSpPr>
            <a:xfrm>
              <a:off x="232650" y="0"/>
              <a:ext cx="7164775" cy="5143490"/>
              <a:chOff x="232650" y="0"/>
              <a:chExt cx="7164775" cy="5143490"/>
            </a:xfrm>
          </p:grpSpPr>
          <p:grpSp>
            <p:nvGrpSpPr>
              <p:cNvPr id="143" name="Google Shape;143;p7"/>
              <p:cNvGrpSpPr/>
              <p:nvPr/>
            </p:nvGrpSpPr>
            <p:grpSpPr>
              <a:xfrm>
                <a:off x="232650" y="232075"/>
                <a:ext cx="413325" cy="409404"/>
                <a:chOff x="8770425" y="-3827000"/>
                <a:chExt cx="413325" cy="409404"/>
              </a:xfrm>
            </p:grpSpPr>
            <p:sp>
              <p:nvSpPr>
                <p:cNvPr id="144" name="Google Shape;144;p7"/>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7"/>
              <p:cNvSpPr/>
              <p:nvPr/>
            </p:nvSpPr>
            <p:spPr>
              <a:xfrm>
                <a:off x="3976959" y="4907090"/>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rot="10800000">
                <a:off x="7124125" y="0"/>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7"/>
            <p:cNvSpPr/>
            <p:nvPr/>
          </p:nvSpPr>
          <p:spPr>
            <a:xfrm>
              <a:off x="8817790" y="1498375"/>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7"/>
          <p:cNvSpPr>
            <a:spLocks noGrp="1"/>
          </p:cNvSpPr>
          <p:nvPr>
            <p:ph type="pic" idx="2"/>
          </p:nvPr>
        </p:nvSpPr>
        <p:spPr>
          <a:xfrm>
            <a:off x="5510900" y="857250"/>
            <a:ext cx="2918100" cy="3410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4"/>
        <p:cNvGrpSpPr/>
        <p:nvPr/>
      </p:nvGrpSpPr>
      <p:grpSpPr>
        <a:xfrm>
          <a:off x="0" y="0"/>
          <a:ext cx="0" cy="0"/>
          <a:chOff x="0" y="0"/>
          <a:chExt cx="0" cy="0"/>
        </a:xfrm>
      </p:grpSpPr>
      <p:sp>
        <p:nvSpPr>
          <p:cNvPr id="165" name="Google Shape;165;p8"/>
          <p:cNvSpPr txBox="1">
            <a:spLocks noGrp="1"/>
          </p:cNvSpPr>
          <p:nvPr>
            <p:ph type="title"/>
          </p:nvPr>
        </p:nvSpPr>
        <p:spPr>
          <a:xfrm>
            <a:off x="1706100" y="1307100"/>
            <a:ext cx="5731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66" name="Google Shape;166;p8"/>
          <p:cNvGrpSpPr/>
          <p:nvPr/>
        </p:nvGrpSpPr>
        <p:grpSpPr>
          <a:xfrm>
            <a:off x="-399035" y="-4325"/>
            <a:ext cx="10326304" cy="6564203"/>
            <a:chOff x="-399035" y="-4325"/>
            <a:chExt cx="10326304" cy="6564203"/>
          </a:xfrm>
        </p:grpSpPr>
        <p:grpSp>
          <p:nvGrpSpPr>
            <p:cNvPr id="167" name="Google Shape;167;p8"/>
            <p:cNvGrpSpPr/>
            <p:nvPr/>
          </p:nvGrpSpPr>
          <p:grpSpPr>
            <a:xfrm>
              <a:off x="189138" y="-4325"/>
              <a:ext cx="7981537" cy="5161432"/>
              <a:chOff x="189138" y="-4325"/>
              <a:chExt cx="7981537" cy="5161432"/>
            </a:xfrm>
          </p:grpSpPr>
          <p:sp>
            <p:nvSpPr>
              <p:cNvPr id="168" name="Google Shape;168;p8"/>
              <p:cNvSpPr/>
              <p:nvPr/>
            </p:nvSpPr>
            <p:spPr>
              <a:xfrm>
                <a:off x="3913988" y="4920707"/>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rot="10800000">
                <a:off x="7897375" y="-432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8"/>
              <p:cNvGrpSpPr/>
              <p:nvPr/>
            </p:nvGrpSpPr>
            <p:grpSpPr>
              <a:xfrm>
                <a:off x="189138" y="4511300"/>
                <a:ext cx="413325" cy="409404"/>
                <a:chOff x="8770425" y="-3827000"/>
                <a:chExt cx="413325" cy="409404"/>
              </a:xfrm>
            </p:grpSpPr>
            <p:sp>
              <p:nvSpPr>
                <p:cNvPr id="171" name="Google Shape;171;p8"/>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8"/>
            <p:cNvSpPr/>
            <p:nvPr/>
          </p:nvSpPr>
          <p:spPr>
            <a:xfrm>
              <a:off x="-399035" y="814100"/>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8"/>
            <p:cNvGrpSpPr/>
            <p:nvPr/>
          </p:nvGrpSpPr>
          <p:grpSpPr>
            <a:xfrm>
              <a:off x="7428776" y="4120064"/>
              <a:ext cx="2498493" cy="2439814"/>
              <a:chOff x="1127525" y="238125"/>
              <a:chExt cx="5363875" cy="5237900"/>
            </a:xfrm>
          </p:grpSpPr>
          <p:sp>
            <p:nvSpPr>
              <p:cNvPr id="189" name="Google Shape;189;p8"/>
              <p:cNvSpPr/>
              <p:nvPr/>
            </p:nvSpPr>
            <p:spPr>
              <a:xfrm>
                <a:off x="3321950" y="438450"/>
                <a:ext cx="1234600" cy="1167850"/>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3054825" y="238125"/>
                <a:ext cx="1234600" cy="1167800"/>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2087375" y="1205550"/>
                <a:ext cx="1234600" cy="1167825"/>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2354550" y="140590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394650" y="2373300"/>
                <a:ext cx="1234600" cy="1167850"/>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127525" y="2172975"/>
                <a:ext cx="1234600" cy="1167800"/>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289400" y="140590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022225" y="1205525"/>
                <a:ext cx="1234600" cy="1167850"/>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305482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3321950" y="2373350"/>
                <a:ext cx="1234600" cy="1167825"/>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354550" y="334075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2094925" y="3140375"/>
                <a:ext cx="1234600" cy="1167850"/>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5256800" y="2373350"/>
                <a:ext cx="1234600" cy="1167825"/>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98967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022225" y="3140375"/>
                <a:ext cx="1234600" cy="1167850"/>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289400" y="334075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3321950" y="4308200"/>
                <a:ext cx="1234600" cy="1167825"/>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3062375" y="4107825"/>
                <a:ext cx="1234600" cy="1167800"/>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2201850" y="201842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9"/>
          <p:cNvSpPr txBox="1">
            <a:spLocks noGrp="1"/>
          </p:cNvSpPr>
          <p:nvPr>
            <p:ph type="subTitle" idx="1"/>
          </p:nvPr>
        </p:nvSpPr>
        <p:spPr>
          <a:xfrm>
            <a:off x="2201925" y="286147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10" name="Google Shape;210;p9"/>
          <p:cNvGrpSpPr/>
          <p:nvPr/>
        </p:nvGrpSpPr>
        <p:grpSpPr>
          <a:xfrm>
            <a:off x="-633000" y="4511881"/>
            <a:ext cx="1278973" cy="1278973"/>
            <a:chOff x="3892100" y="-618625"/>
            <a:chExt cx="1465200" cy="1465200"/>
          </a:xfrm>
        </p:grpSpPr>
        <p:sp>
          <p:nvSpPr>
            <p:cNvPr id="211" name="Google Shape;211;p9"/>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a:off x="232650" y="0"/>
            <a:ext cx="9243340" cy="5143490"/>
            <a:chOff x="232650" y="0"/>
            <a:chExt cx="9243340" cy="5143490"/>
          </a:xfrm>
        </p:grpSpPr>
        <p:grpSp>
          <p:nvGrpSpPr>
            <p:cNvPr id="216" name="Google Shape;216;p9"/>
            <p:cNvGrpSpPr/>
            <p:nvPr/>
          </p:nvGrpSpPr>
          <p:grpSpPr>
            <a:xfrm>
              <a:off x="232650" y="0"/>
              <a:ext cx="7164775" cy="5143490"/>
              <a:chOff x="232650" y="0"/>
              <a:chExt cx="7164775" cy="5143490"/>
            </a:xfrm>
          </p:grpSpPr>
          <p:grpSp>
            <p:nvGrpSpPr>
              <p:cNvPr id="217" name="Google Shape;217;p9"/>
              <p:cNvGrpSpPr/>
              <p:nvPr/>
            </p:nvGrpSpPr>
            <p:grpSpPr>
              <a:xfrm>
                <a:off x="232650" y="232075"/>
                <a:ext cx="413325" cy="409404"/>
                <a:chOff x="8770425" y="-3827000"/>
                <a:chExt cx="413325" cy="409404"/>
              </a:xfrm>
            </p:grpSpPr>
            <p:sp>
              <p:nvSpPr>
                <p:cNvPr id="218" name="Google Shape;218;p9"/>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p:nvPr/>
            </p:nvSpPr>
            <p:spPr>
              <a:xfrm>
                <a:off x="3976959" y="4907090"/>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rot="10800000">
                <a:off x="7124125" y="0"/>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9"/>
            <p:cNvSpPr/>
            <p:nvPr/>
          </p:nvSpPr>
          <p:spPr>
            <a:xfrm>
              <a:off x="8817790" y="1498375"/>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6875" y="0"/>
            <a:ext cx="9144000" cy="5157300"/>
          </a:xfrm>
          <a:prstGeom prst="rect">
            <a:avLst/>
          </a:prstGeom>
          <a:noFill/>
          <a:ln>
            <a:noFill/>
          </a:ln>
        </p:spPr>
      </p:sp>
      <p:sp>
        <p:nvSpPr>
          <p:cNvPr id="239" name="Google Shape;239;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0"/>
        <p:cNvGrpSpPr/>
        <p:nvPr/>
      </p:nvGrpSpPr>
      <p:grpSpPr>
        <a:xfrm>
          <a:off x="0" y="0"/>
          <a:ext cx="0" cy="0"/>
          <a:chOff x="0" y="0"/>
          <a:chExt cx="0" cy="0"/>
        </a:xfrm>
      </p:grpSpPr>
      <p:sp>
        <p:nvSpPr>
          <p:cNvPr id="241" name="Google Shape;241;p11"/>
          <p:cNvSpPr txBox="1">
            <a:spLocks noGrp="1"/>
          </p:cNvSpPr>
          <p:nvPr>
            <p:ph type="title" hasCustomPrompt="1"/>
          </p:nvPr>
        </p:nvSpPr>
        <p:spPr>
          <a:xfrm>
            <a:off x="1119325" y="1319445"/>
            <a:ext cx="4873800" cy="1189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2" name="Google Shape;242;p11"/>
          <p:cNvSpPr txBox="1">
            <a:spLocks noGrp="1"/>
          </p:cNvSpPr>
          <p:nvPr>
            <p:ph type="subTitle" idx="1"/>
          </p:nvPr>
        </p:nvSpPr>
        <p:spPr>
          <a:xfrm>
            <a:off x="1119325" y="2432755"/>
            <a:ext cx="4873800" cy="10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43" name="Google Shape;243;p11"/>
          <p:cNvGrpSpPr/>
          <p:nvPr/>
        </p:nvGrpSpPr>
        <p:grpSpPr>
          <a:xfrm>
            <a:off x="8513623" y="1871031"/>
            <a:ext cx="1278973" cy="1278973"/>
            <a:chOff x="3892100" y="-618625"/>
            <a:chExt cx="1465200" cy="1465200"/>
          </a:xfrm>
        </p:grpSpPr>
        <p:sp>
          <p:nvSpPr>
            <p:cNvPr id="244" name="Google Shape;244;p11"/>
            <p:cNvSpPr/>
            <p:nvPr/>
          </p:nvSpPr>
          <p:spPr>
            <a:xfrm>
              <a:off x="3892100" y="-618625"/>
              <a:ext cx="1465200" cy="1465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4054600" y="-456125"/>
              <a:ext cx="1140000" cy="1140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4214500" y="-296237"/>
              <a:ext cx="820200" cy="820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4352551" y="-158174"/>
              <a:ext cx="544200" cy="54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1"/>
          <p:cNvGrpSpPr/>
          <p:nvPr/>
        </p:nvGrpSpPr>
        <p:grpSpPr>
          <a:xfrm>
            <a:off x="-1086924" y="-347318"/>
            <a:ext cx="10124262" cy="6517746"/>
            <a:chOff x="-1086924" y="-347318"/>
            <a:chExt cx="10124262" cy="6517746"/>
          </a:xfrm>
        </p:grpSpPr>
        <p:sp>
          <p:nvSpPr>
            <p:cNvPr id="249" name="Google Shape;249;p11"/>
            <p:cNvSpPr/>
            <p:nvPr/>
          </p:nvSpPr>
          <p:spPr>
            <a:xfrm>
              <a:off x="4316390" y="-347318"/>
              <a:ext cx="658200" cy="658200"/>
            </a:xfrm>
            <a:prstGeom prst="donut">
              <a:avLst>
                <a:gd name="adj" fmla="val 2133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1"/>
            <p:cNvGrpSpPr/>
            <p:nvPr/>
          </p:nvGrpSpPr>
          <p:grpSpPr>
            <a:xfrm>
              <a:off x="9" y="128723"/>
              <a:ext cx="9037329" cy="5011413"/>
              <a:chOff x="9" y="128723"/>
              <a:chExt cx="9037329" cy="5011413"/>
            </a:xfrm>
          </p:grpSpPr>
          <p:grpSp>
            <p:nvGrpSpPr>
              <p:cNvPr id="251" name="Google Shape;251;p11"/>
              <p:cNvGrpSpPr/>
              <p:nvPr/>
            </p:nvGrpSpPr>
            <p:grpSpPr>
              <a:xfrm>
                <a:off x="8624013" y="128723"/>
                <a:ext cx="413325" cy="409404"/>
                <a:chOff x="8770425" y="-3827000"/>
                <a:chExt cx="413325" cy="409404"/>
              </a:xfrm>
            </p:grpSpPr>
            <p:sp>
              <p:nvSpPr>
                <p:cNvPr id="252" name="Google Shape;252;p11"/>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1"/>
              <p:cNvSpPr/>
              <p:nvPr/>
            </p:nvSpPr>
            <p:spPr>
              <a:xfrm rot="5400000">
                <a:off x="-18441" y="1889465"/>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4956159" y="4903736"/>
                <a:ext cx="273300" cy="23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8624013" y="4742438"/>
                <a:ext cx="236400" cy="236400"/>
              </a:xfrm>
              <a:prstGeom prst="plus">
                <a:avLst>
                  <a:gd name="adj" fmla="val 323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a:off x="-1086924" y="3730614"/>
              <a:ext cx="2498493" cy="2439814"/>
              <a:chOff x="1127525" y="238125"/>
              <a:chExt cx="5363875" cy="5237900"/>
            </a:xfrm>
          </p:grpSpPr>
          <p:sp>
            <p:nvSpPr>
              <p:cNvPr id="272" name="Google Shape;272;p11"/>
              <p:cNvSpPr/>
              <p:nvPr/>
            </p:nvSpPr>
            <p:spPr>
              <a:xfrm>
                <a:off x="3321950" y="438450"/>
                <a:ext cx="1234600" cy="1167850"/>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3054825" y="238125"/>
                <a:ext cx="1234600" cy="1167800"/>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2087375" y="1205550"/>
                <a:ext cx="1234600" cy="1167825"/>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2354550" y="140590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1394650" y="2373300"/>
                <a:ext cx="1234600" cy="1167850"/>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27525" y="2172975"/>
                <a:ext cx="1234600" cy="1167800"/>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4289400" y="140590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022225" y="1205525"/>
                <a:ext cx="1234600" cy="1167850"/>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305482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3321950" y="2373350"/>
                <a:ext cx="1234600" cy="1167825"/>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2354550" y="3340750"/>
                <a:ext cx="1234600" cy="1167825"/>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2094925" y="3140375"/>
                <a:ext cx="1234600" cy="1167850"/>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256800" y="2373350"/>
                <a:ext cx="1234600" cy="1167825"/>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989675" y="2172975"/>
                <a:ext cx="1234600" cy="1167800"/>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4022225" y="3140375"/>
                <a:ext cx="1234600" cy="1167850"/>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4289400" y="3340750"/>
                <a:ext cx="1234600" cy="1167825"/>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3321950" y="4308200"/>
                <a:ext cx="1234600" cy="1167825"/>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3062375" y="4107825"/>
                <a:ext cx="1234600" cy="1167800"/>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1pPr>
            <a:lvl2pPr marL="914400" lvl="1"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2pPr>
            <a:lvl3pPr marL="1371600" lvl="2"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3pPr>
            <a:lvl4pPr marL="1828800" lvl="3"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4pPr>
            <a:lvl5pPr marL="2286000" lvl="4"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5pPr>
            <a:lvl6pPr marL="2743200" lvl="5"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6pPr>
            <a:lvl7pPr marL="3200400" lvl="6"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7pPr>
            <a:lvl8pPr marL="3657600" lvl="7"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8pPr>
            <a:lvl9pPr marL="4114800" lvl="8"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researchgate.net/figure/The-flowchart-of-random-forest-RF-for-regression-adapted-from-Rodriguez-Galiano-et_fig3_303835073" TargetMode="External"/><Relationship Id="rId2" Type="http://schemas.openxmlformats.org/officeDocument/2006/relationships/hyperlink" Target="https://pub.towardsai.net/ridge-and-lasso-regression-51705b608fb9"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45"/>
        <p:cNvGrpSpPr/>
        <p:nvPr/>
      </p:nvGrpSpPr>
      <p:grpSpPr>
        <a:xfrm>
          <a:off x="0" y="0"/>
          <a:ext cx="0" cy="0"/>
          <a:chOff x="0" y="0"/>
          <a:chExt cx="0" cy="0"/>
        </a:xfrm>
      </p:grpSpPr>
      <p:sp>
        <p:nvSpPr>
          <p:cNvPr id="646" name="Google Shape;646;p27"/>
          <p:cNvSpPr txBox="1">
            <a:spLocks noGrp="1"/>
          </p:cNvSpPr>
          <p:nvPr>
            <p:ph type="ctrTitle"/>
          </p:nvPr>
        </p:nvSpPr>
        <p:spPr>
          <a:xfrm>
            <a:off x="943700" y="1142225"/>
            <a:ext cx="5822700" cy="2322600"/>
          </a:xfrm>
          <a:prstGeom prst="rect">
            <a:avLst/>
          </a:prstGeom>
        </p:spPr>
        <p:txBody>
          <a:bodyPr spcFirstLastPara="1" wrap="square" lIns="91425" tIns="91425" rIns="91425" bIns="91425" anchor="b" anchorCtr="0">
            <a:noAutofit/>
          </a:bodyPr>
          <a:lstStyle/>
          <a:p>
            <a:pPr lvl="0"/>
            <a:r>
              <a:rPr lang="en-GB" sz="4000" dirty="0" smtClean="0">
                <a:solidFill>
                  <a:schemeClr val="bg2">
                    <a:lumMod val="75000"/>
                  </a:schemeClr>
                </a:solidFill>
              </a:rPr>
              <a:t>A </a:t>
            </a:r>
            <a:r>
              <a:rPr lang="en-GB" sz="4000" dirty="0">
                <a:solidFill>
                  <a:schemeClr val="bg2">
                    <a:lumMod val="75000"/>
                  </a:schemeClr>
                </a:solidFill>
              </a:rPr>
              <a:t>Hybrid Regression Technique for House Prices Prediction</a:t>
            </a:r>
            <a:endParaRPr sz="4000" dirty="0">
              <a:solidFill>
                <a:schemeClr val="bg2">
                  <a:lumMod val="75000"/>
                </a:schemeClr>
              </a:solidFill>
            </a:endParaRPr>
          </a:p>
        </p:txBody>
      </p:sp>
      <p:sp>
        <p:nvSpPr>
          <p:cNvPr id="647" name="Google Shape;647;p27"/>
          <p:cNvSpPr txBox="1">
            <a:spLocks noGrp="1"/>
          </p:cNvSpPr>
          <p:nvPr>
            <p:ph type="subTitle" idx="1"/>
          </p:nvPr>
        </p:nvSpPr>
        <p:spPr>
          <a:xfrm>
            <a:off x="-3385984" y="3841553"/>
            <a:ext cx="9371340" cy="409500"/>
          </a:xfrm>
          <a:prstGeom prst="rect">
            <a:avLst/>
          </a:prstGeom>
        </p:spPr>
        <p:txBody>
          <a:bodyPr spcFirstLastPara="1" wrap="square" lIns="91425" tIns="91425" rIns="91425" bIns="91425" anchor="t" anchorCtr="0">
            <a:noAutofit/>
          </a:bodyPr>
          <a:lstStyle/>
          <a:p>
            <a:pPr algn="ctr"/>
            <a:r>
              <a:rPr lang="en-GB" b="1" dirty="0" smtClean="0"/>
              <a:t>framed by:</a:t>
            </a:r>
          </a:p>
          <a:p>
            <a:pPr algn="ctr"/>
            <a:r>
              <a:rPr lang="fr-FR" b="1" dirty="0" smtClean="0"/>
              <a:t>Aziz </a:t>
            </a:r>
            <a:r>
              <a:rPr lang="fr-FR" b="1" dirty="0" err="1" smtClean="0"/>
              <a:t>Khamjane</a:t>
            </a:r>
            <a:endParaRPr lang="en-GB" b="1" dirty="0"/>
          </a:p>
        </p:txBody>
      </p:sp>
      <p:grpSp>
        <p:nvGrpSpPr>
          <p:cNvPr id="648" name="Google Shape;648;p27"/>
          <p:cNvGrpSpPr/>
          <p:nvPr/>
        </p:nvGrpSpPr>
        <p:grpSpPr>
          <a:xfrm>
            <a:off x="7894753" y="2718961"/>
            <a:ext cx="2498493" cy="2439814"/>
            <a:chOff x="7358315" y="3397956"/>
            <a:chExt cx="2498493" cy="2439814"/>
          </a:xfrm>
        </p:grpSpPr>
        <p:grpSp>
          <p:nvGrpSpPr>
            <p:cNvPr id="649" name="Google Shape;649;p27"/>
            <p:cNvGrpSpPr/>
            <p:nvPr/>
          </p:nvGrpSpPr>
          <p:grpSpPr>
            <a:xfrm>
              <a:off x="7482742" y="3491267"/>
              <a:ext cx="2374066" cy="2346502"/>
              <a:chOff x="8016142" y="4024667"/>
              <a:chExt cx="2374066" cy="2346502"/>
            </a:xfrm>
          </p:grpSpPr>
          <p:sp>
            <p:nvSpPr>
              <p:cNvPr id="650" name="Google Shape;650;p27"/>
              <p:cNvSpPr/>
              <p:nvPr/>
            </p:nvSpPr>
            <p:spPr>
              <a:xfrm>
                <a:off x="8913878" y="4024667"/>
                <a:ext cx="575077" cy="543985"/>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338813" y="4381983"/>
                <a:ext cx="575077" cy="543973"/>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016142" y="4925921"/>
                <a:ext cx="575077" cy="543985"/>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9364516" y="4475306"/>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789451" y="4832609"/>
                <a:ext cx="575077" cy="543961"/>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463263" y="5376559"/>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9815131" y="4925944"/>
                <a:ext cx="575077" cy="543973"/>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9240066" y="5283224"/>
                <a:ext cx="575077" cy="543985"/>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13878" y="5827197"/>
                <a:ext cx="575077" cy="543973"/>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7"/>
            <p:cNvGrpSpPr/>
            <p:nvPr/>
          </p:nvGrpSpPr>
          <p:grpSpPr>
            <a:xfrm>
              <a:off x="7358315" y="3397956"/>
              <a:ext cx="2374066" cy="2346467"/>
              <a:chOff x="7891715" y="3931356"/>
              <a:chExt cx="2374066" cy="2346467"/>
            </a:xfrm>
          </p:grpSpPr>
          <p:sp>
            <p:nvSpPr>
              <p:cNvPr id="660" name="Google Shape;660;p27"/>
              <p:cNvSpPr/>
              <p:nvPr/>
            </p:nvSpPr>
            <p:spPr>
              <a:xfrm>
                <a:off x="8789451" y="3931356"/>
                <a:ext cx="575077" cy="543961"/>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63263" y="4475306"/>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91715" y="4832609"/>
                <a:ext cx="575077" cy="543961"/>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9240066" y="4381971"/>
                <a:ext cx="575077" cy="543985"/>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913878" y="4925944"/>
                <a:ext cx="575077" cy="543973"/>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342330" y="5283224"/>
                <a:ext cx="575077" cy="543985"/>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9690704" y="4832609"/>
                <a:ext cx="575077" cy="543961"/>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9364516" y="5376559"/>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792968" y="5733862"/>
                <a:ext cx="575077" cy="543961"/>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27"/>
          <p:cNvGrpSpPr/>
          <p:nvPr/>
        </p:nvGrpSpPr>
        <p:grpSpPr>
          <a:xfrm>
            <a:off x="6845163" y="1291475"/>
            <a:ext cx="413325" cy="409404"/>
            <a:chOff x="8770425" y="-3827000"/>
            <a:chExt cx="413325" cy="409404"/>
          </a:xfrm>
        </p:grpSpPr>
        <p:sp>
          <p:nvSpPr>
            <p:cNvPr id="670" name="Google Shape;670;p27"/>
            <p:cNvSpPr/>
            <p:nvPr/>
          </p:nvSpPr>
          <p:spPr>
            <a:xfrm>
              <a:off x="877042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88540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9000375"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9115350" y="-3827000"/>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877042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88540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9000375"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9115350" y="-3712132"/>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77042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88540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9000375"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9115350" y="-3597264"/>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77042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88540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9000375"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9115350" y="-3482396"/>
              <a:ext cx="684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344916" y="3822093"/>
            <a:ext cx="4572000" cy="584775"/>
          </a:xfrm>
          <a:prstGeom prst="rect">
            <a:avLst/>
          </a:prstGeom>
        </p:spPr>
        <p:txBody>
          <a:bodyPr>
            <a:spAutoFit/>
          </a:bodyPr>
          <a:lstStyle/>
          <a:p>
            <a:pPr algn="ctr"/>
            <a:r>
              <a:rPr lang="en-US" sz="1600" b="1" dirty="0">
                <a:solidFill>
                  <a:schemeClr val="tx1"/>
                </a:solidFill>
                <a:latin typeface="Inter" panose="020B0604020202020204" charset="0"/>
                <a:ea typeface="Inter" panose="020B0604020202020204" charset="0"/>
              </a:rPr>
              <a:t>directed by:</a:t>
            </a:r>
          </a:p>
          <a:p>
            <a:pPr algn="ctr"/>
            <a:r>
              <a:rPr lang="en-US" sz="1600" b="1" dirty="0">
                <a:solidFill>
                  <a:schemeClr val="tx1"/>
                </a:solidFill>
                <a:latin typeface="Inter" panose="020B0604020202020204" charset="0"/>
                <a:ea typeface="Inter" panose="020B0604020202020204" charset="0"/>
              </a:rPr>
              <a:t>Ben Touhami Mohamed </a:t>
            </a:r>
            <a:r>
              <a:rPr lang="en-US" sz="1600" b="1" dirty="0" err="1">
                <a:solidFill>
                  <a:schemeClr val="tx1"/>
                </a:solidFill>
                <a:latin typeface="Inter" panose="020B0604020202020204" charset="0"/>
                <a:ea typeface="Inter" panose="020B0604020202020204" charset="0"/>
              </a:rPr>
              <a:t>Rida</a:t>
            </a:r>
            <a:endParaRPr lang="en-US" sz="1600" b="1" dirty="0">
              <a:solidFill>
                <a:schemeClr val="tx1"/>
              </a:solidFill>
              <a:latin typeface="Inter" panose="020B0604020202020204" charset="0"/>
              <a:ea typeface="Inter"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70"/>
        <p:cNvGrpSpPr/>
        <p:nvPr/>
      </p:nvGrpSpPr>
      <p:grpSpPr>
        <a:xfrm>
          <a:off x="0" y="0"/>
          <a:ext cx="0" cy="0"/>
          <a:chOff x="0" y="0"/>
          <a:chExt cx="0" cy="0"/>
        </a:xfrm>
      </p:grpSpPr>
      <p:sp>
        <p:nvSpPr>
          <p:cNvPr id="771" name="Google Shape;771;p34"/>
          <p:cNvSpPr txBox="1">
            <a:spLocks noGrp="1"/>
          </p:cNvSpPr>
          <p:nvPr>
            <p:ph type="subTitle" idx="2"/>
          </p:nvPr>
        </p:nvSpPr>
        <p:spPr>
          <a:xfrm>
            <a:off x="715101" y="1679975"/>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 </a:t>
            </a:r>
            <a:endParaRPr dirty="0"/>
          </a:p>
        </p:txBody>
      </p:sp>
      <p:sp>
        <p:nvSpPr>
          <p:cNvPr id="772" name="Google Shape;772;p34"/>
          <p:cNvSpPr txBox="1">
            <a:spLocks noGrp="1"/>
          </p:cNvSpPr>
          <p:nvPr>
            <p:ph type="subTitle" idx="3"/>
          </p:nvPr>
        </p:nvSpPr>
        <p:spPr>
          <a:xfrm>
            <a:off x="4535800" y="2367457"/>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 </a:t>
            </a:r>
            <a:endParaRPr dirty="0"/>
          </a:p>
        </p:txBody>
      </p:sp>
      <p:sp>
        <p:nvSpPr>
          <p:cNvPr id="773" name="Google Shape;773;p34"/>
          <p:cNvSpPr txBox="1">
            <a:spLocks noGrp="1"/>
          </p:cNvSpPr>
          <p:nvPr>
            <p:ph type="subTitle" idx="4"/>
          </p:nvPr>
        </p:nvSpPr>
        <p:spPr>
          <a:xfrm>
            <a:off x="419099" y="940537"/>
            <a:ext cx="7645925" cy="696025"/>
          </a:xfrm>
          <a:prstGeom prst="rect">
            <a:avLst/>
          </a:prstGeom>
        </p:spPr>
        <p:txBody>
          <a:bodyPr spcFirstLastPara="1" wrap="square" lIns="91425" tIns="91425" rIns="91425" bIns="91425" anchor="t" anchorCtr="0">
            <a:noAutofit/>
          </a:bodyPr>
          <a:lstStyle/>
          <a:p>
            <a:pPr algn="ctr"/>
            <a:r>
              <a:rPr lang="en-GB" sz="1800" dirty="0" smtClean="0">
                <a:effectLst>
                  <a:outerShdw blurRad="38100" dist="38100" dir="2700000" algn="tl">
                    <a:srgbClr val="000000">
                      <a:alpha val="43137"/>
                    </a:srgbClr>
                  </a:outerShdw>
                </a:effectLst>
              </a:rPr>
              <a:t>	The </a:t>
            </a:r>
            <a:r>
              <a:rPr lang="en-GB" sz="1800" dirty="0">
                <a:effectLst>
                  <a:outerShdw blurRad="38100" dist="38100" dir="2700000" algn="tl">
                    <a:srgbClr val="000000">
                      <a:alpha val="43137"/>
                    </a:srgbClr>
                  </a:outerShdw>
                </a:effectLst>
              </a:rPr>
              <a:t>three algorithms mentioned </a:t>
            </a:r>
            <a:r>
              <a:rPr lang="en-GB" sz="1800" dirty="0" smtClean="0">
                <a:effectLst>
                  <a:outerShdw blurRad="38100" dist="38100" dir="2700000" algn="tl">
                    <a:srgbClr val="000000">
                      <a:alpha val="43137"/>
                    </a:srgbClr>
                  </a:outerShdw>
                </a:effectLst>
              </a:rPr>
              <a:t>above are typically </a:t>
            </a:r>
            <a:r>
              <a:rPr lang="en-GB" sz="1800" dirty="0">
                <a:effectLst>
                  <a:outerShdw blurRad="38100" dist="38100" dir="2700000" algn="tl">
                    <a:srgbClr val="000000">
                      <a:alpha val="43137"/>
                    </a:srgbClr>
                  </a:outerShdw>
                </a:effectLst>
              </a:rPr>
              <a:t>based on minimizing the Mean Squared Error (MSE) cost function. The MSE is calculated as follows:</a:t>
            </a:r>
          </a:p>
        </p:txBody>
      </p:sp>
      <p:sp>
        <p:nvSpPr>
          <p:cNvPr id="774" name="Google Shape;774;p34"/>
          <p:cNvSpPr txBox="1">
            <a:spLocks noGrp="1"/>
          </p:cNvSpPr>
          <p:nvPr>
            <p:ph type="subTitle" idx="5"/>
          </p:nvPr>
        </p:nvSpPr>
        <p:spPr>
          <a:xfrm>
            <a:off x="4564627" y="3428300"/>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t>
            </a:r>
            <a:endParaRPr dirty="0"/>
          </a:p>
        </p:txBody>
      </p:sp>
      <p:sp>
        <p:nvSpPr>
          <p:cNvPr id="777" name="Google Shape;777;p34"/>
          <p:cNvSpPr txBox="1">
            <a:spLocks noGrp="1"/>
          </p:cNvSpPr>
          <p:nvPr>
            <p:ph type="subTitle" idx="6"/>
          </p:nvPr>
        </p:nvSpPr>
        <p:spPr>
          <a:xfrm>
            <a:off x="715100" y="2978600"/>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endParaRPr dirty="0"/>
          </a:p>
        </p:txBody>
      </p:sp>
      <p:sp>
        <p:nvSpPr>
          <p:cNvPr id="778" name="Google Shape;778;p34"/>
          <p:cNvSpPr txBox="1">
            <a:spLocks noGrp="1"/>
          </p:cNvSpPr>
          <p:nvPr>
            <p:ph type="subTitle" idx="7"/>
          </p:nvPr>
        </p:nvSpPr>
        <p:spPr>
          <a:xfrm>
            <a:off x="4564625" y="1230275"/>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endParaRPr dirty="0"/>
          </a:p>
        </p:txBody>
      </p:sp>
      <p:pic>
        <p:nvPicPr>
          <p:cNvPr id="13" name="Image 12"/>
          <p:cNvPicPr/>
          <p:nvPr/>
        </p:nvPicPr>
        <p:blipFill>
          <a:blip r:embed="rId3"/>
          <a:stretch>
            <a:fillRect/>
          </a:stretch>
        </p:blipFill>
        <p:spPr>
          <a:xfrm>
            <a:off x="2837500" y="2257035"/>
            <a:ext cx="3469000" cy="1969030"/>
          </a:xfrm>
          <a:prstGeom prst="rect">
            <a:avLst/>
          </a:prstGeom>
        </p:spPr>
      </p:pic>
      <p:sp>
        <p:nvSpPr>
          <p:cNvPr id="4" name="Sous-titre 3"/>
          <p:cNvSpPr>
            <a:spLocks noGrp="1"/>
          </p:cNvSpPr>
          <p:nvPr>
            <p:ph type="subTitle" idx="1"/>
          </p:nvPr>
        </p:nvSpPr>
        <p:spPr/>
        <p:txBody>
          <a:bodyPr/>
          <a:lstStyle/>
          <a:p>
            <a:r>
              <a:rPr lang="fr-FR" dirty="0" smtClean="0"/>
              <a:t> </a:t>
            </a:r>
            <a:endParaRPr lang="en-GB" dirty="0"/>
          </a:p>
        </p:txBody>
      </p:sp>
      <p:sp>
        <p:nvSpPr>
          <p:cNvPr id="5" name="Titre 4"/>
          <p:cNvSpPr>
            <a:spLocks noGrp="1"/>
          </p:cNvSpPr>
          <p:nvPr>
            <p:ph type="title"/>
          </p:nvPr>
        </p:nvSpPr>
        <p:spPr/>
        <p:txBody>
          <a:bodyPr/>
          <a:lstStyle/>
          <a:p>
            <a:r>
              <a:rPr lang="fr-FR" dirty="0" smtClean="0"/>
              <a:t> </a:t>
            </a:r>
            <a:endParaRPr lang="en-GB" dirty="0"/>
          </a:p>
        </p:txBody>
      </p:sp>
      <p:sp>
        <p:nvSpPr>
          <p:cNvPr id="6" name="Sous-titre 5"/>
          <p:cNvSpPr>
            <a:spLocks noGrp="1"/>
          </p:cNvSpPr>
          <p:nvPr>
            <p:ph type="subTitle" idx="8"/>
          </p:nvPr>
        </p:nvSpPr>
        <p:spPr/>
        <p:txBody>
          <a:bodyPr/>
          <a:lstStyle/>
          <a:p>
            <a:r>
              <a:rPr lang="fr-FR" dirty="0" smtClean="0"/>
              <a:t> </a:t>
            </a:r>
            <a:endParaRPr lang="en-GB" dirty="0"/>
          </a:p>
        </p:txBody>
      </p:sp>
    </p:spTree>
    <p:extLst>
      <p:ext uri="{BB962C8B-B14F-4D97-AF65-F5344CB8AC3E}">
        <p14:creationId xmlns:p14="http://schemas.microsoft.com/office/powerpoint/2010/main" val="4137992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73">
                                            <p:txEl>
                                              <p:pRg st="0" end="0"/>
                                            </p:txEl>
                                          </p:spTgt>
                                        </p:tgtEl>
                                        <p:attrNameLst>
                                          <p:attrName>style.visibility</p:attrName>
                                        </p:attrNameLst>
                                      </p:cBhvr>
                                      <p:to>
                                        <p:strVal val="visible"/>
                                      </p:to>
                                    </p:set>
                                    <p:animEffect transition="in" filter="barn(inVertical)">
                                      <p:cBhvr>
                                        <p:cTn id="10" dur="500"/>
                                        <p:tgtEl>
                                          <p:spTgt spid="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dirty="0" smtClean="0">
                <a:solidFill>
                  <a:schemeClr val="bg2"/>
                </a:solidFill>
              </a:rPr>
              <a:t>3.5 </a:t>
            </a:r>
            <a:r>
              <a:rPr lang="fr-FR" sz="2400" dirty="0" err="1" smtClean="0">
                <a:solidFill>
                  <a:schemeClr val="bg2"/>
                </a:solidFill>
              </a:rPr>
              <a:t>cosine</a:t>
            </a:r>
            <a:r>
              <a:rPr lang="fr-FR" sz="2400" dirty="0" smtClean="0">
                <a:solidFill>
                  <a:schemeClr val="bg2"/>
                </a:solidFill>
              </a:rPr>
              <a:t> </a:t>
            </a:r>
            <a:r>
              <a:rPr lang="fr-FR" sz="2400" dirty="0" err="1" smtClean="0">
                <a:solidFill>
                  <a:schemeClr val="bg2"/>
                </a:solidFill>
              </a:rPr>
              <a:t>metric</a:t>
            </a:r>
            <a:r>
              <a:rPr lang="fr-FR" sz="2400" dirty="0" smtClean="0">
                <a:solidFill>
                  <a:schemeClr val="bg2"/>
                </a:solidFill>
              </a:rPr>
              <a:t>:</a:t>
            </a:r>
            <a:endParaRPr lang="en-GB" sz="2400" dirty="0">
              <a:solidFill>
                <a:schemeClr val="bg2"/>
              </a:solidFill>
            </a:endParaRPr>
          </a:p>
        </p:txBody>
      </p:sp>
      <p:sp>
        <p:nvSpPr>
          <p:cNvPr id="3" name="Sous-titre 2"/>
          <p:cNvSpPr>
            <a:spLocks noGrp="1"/>
          </p:cNvSpPr>
          <p:nvPr>
            <p:ph type="subTitle" idx="1"/>
          </p:nvPr>
        </p:nvSpPr>
        <p:spPr/>
        <p:txBody>
          <a:bodyPr/>
          <a:lstStyle/>
          <a:p>
            <a:r>
              <a:rPr lang="fr-FR" dirty="0" smtClean="0"/>
              <a:t> </a:t>
            </a:r>
            <a:endParaRPr lang="en-GB" dirty="0"/>
          </a:p>
        </p:txBody>
      </p:sp>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0" name="Sous-titre 9"/>
          <p:cNvSpPr>
            <a:spLocks noGrp="1"/>
          </p:cNvSpPr>
          <p:nvPr>
            <p:ph type="subTitle" idx="8"/>
          </p:nvPr>
        </p:nvSpPr>
        <p:spPr/>
        <p:txBody>
          <a:bodyPr/>
          <a:lstStyle/>
          <a:p>
            <a:r>
              <a:rPr lang="fr-FR" dirty="0" smtClean="0"/>
              <a:t> </a:t>
            </a:r>
            <a:endParaRPr lang="en-GB" dirty="0"/>
          </a:p>
        </p:txBody>
      </p:sp>
      <p:pic>
        <p:nvPicPr>
          <p:cNvPr id="11" name="Image 10"/>
          <p:cNvPicPr/>
          <p:nvPr/>
        </p:nvPicPr>
        <p:blipFill>
          <a:blip r:embed="rId2"/>
          <a:stretch>
            <a:fillRect/>
          </a:stretch>
        </p:blipFill>
        <p:spPr>
          <a:xfrm>
            <a:off x="3872600" y="1467425"/>
            <a:ext cx="4833000" cy="2053610"/>
          </a:xfrm>
          <a:prstGeom prst="rect">
            <a:avLst/>
          </a:prstGeom>
        </p:spPr>
      </p:pic>
      <p:sp>
        <p:nvSpPr>
          <p:cNvPr id="12" name="Rectangle 11"/>
          <p:cNvSpPr/>
          <p:nvPr/>
        </p:nvSpPr>
        <p:spPr>
          <a:xfrm>
            <a:off x="165700" y="1725927"/>
            <a:ext cx="3516400" cy="1384995"/>
          </a:xfrm>
          <a:prstGeom prst="rect">
            <a:avLst/>
          </a:prstGeom>
        </p:spPr>
        <p:txBody>
          <a:bodyPr wrap="square">
            <a:spAutoFit/>
          </a:bodyPr>
          <a:lstStyle/>
          <a:p>
            <a:r>
              <a:rPr lang="en-GB" dirty="0">
                <a:latin typeface="Calibri" panose="020F0502020204030204" pitchFamily="34" charset="0"/>
                <a:ea typeface="Calibri" panose="020F0502020204030204" pitchFamily="34" charset="0"/>
                <a:cs typeface="Arial" panose="020B0604020202020204" pitchFamily="34" charset="0"/>
              </a:rPr>
              <a:t>Cosine similarity is used to determine the similarity between documents or vectors. Mathematically, it measures the cosine of the angle between two vectors projected in a multi-dimensional space, here is the formula of cosine similarity:</a:t>
            </a:r>
            <a:endParaRPr lang="en-GB" dirty="0"/>
          </a:p>
        </p:txBody>
      </p:sp>
    </p:spTree>
    <p:extLst>
      <p:ext uri="{BB962C8B-B14F-4D97-AF65-F5344CB8AC3E}">
        <p14:creationId xmlns:p14="http://schemas.microsoft.com/office/powerpoint/2010/main" val="33291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15"/>
        <p:cNvGrpSpPr/>
        <p:nvPr/>
      </p:nvGrpSpPr>
      <p:grpSpPr>
        <a:xfrm>
          <a:off x="0" y="0"/>
          <a:ext cx="0" cy="0"/>
          <a:chOff x="0" y="0"/>
          <a:chExt cx="0" cy="0"/>
        </a:xfrm>
      </p:grpSpPr>
      <p:sp>
        <p:nvSpPr>
          <p:cNvPr id="718" name="Google Shape;718;p30"/>
          <p:cNvSpPr/>
          <p:nvPr/>
        </p:nvSpPr>
        <p:spPr>
          <a:xfrm>
            <a:off x="5306785" y="543851"/>
            <a:ext cx="1725342" cy="3942028"/>
          </a:xfrm>
          <a:custGeom>
            <a:avLst/>
            <a:gdLst/>
            <a:ahLst/>
            <a:cxnLst/>
            <a:rect l="l" t="t" r="r" b="b"/>
            <a:pathLst>
              <a:path w="35027" h="80029" extrusionOk="0">
                <a:moveTo>
                  <a:pt x="17512" y="0"/>
                </a:moveTo>
                <a:cubicBezTo>
                  <a:pt x="17195" y="9"/>
                  <a:pt x="14895" y="125"/>
                  <a:pt x="14305" y="1802"/>
                </a:cubicBezTo>
                <a:cubicBezTo>
                  <a:pt x="14027" y="2596"/>
                  <a:pt x="13972" y="3388"/>
                  <a:pt x="14092" y="4212"/>
                </a:cubicBezTo>
                <a:cubicBezTo>
                  <a:pt x="14152" y="4630"/>
                  <a:pt x="14174" y="5051"/>
                  <a:pt x="14196" y="5471"/>
                </a:cubicBezTo>
                <a:cubicBezTo>
                  <a:pt x="14132" y="5436"/>
                  <a:pt x="14072" y="5393"/>
                  <a:pt x="14043" y="5347"/>
                </a:cubicBezTo>
                <a:cubicBezTo>
                  <a:pt x="13993" y="5267"/>
                  <a:pt x="13877" y="5135"/>
                  <a:pt x="13773" y="5135"/>
                </a:cubicBezTo>
                <a:cubicBezTo>
                  <a:pt x="13714" y="5135"/>
                  <a:pt x="13660" y="5176"/>
                  <a:pt x="13624" y="5291"/>
                </a:cubicBezTo>
                <a:cubicBezTo>
                  <a:pt x="13522" y="5609"/>
                  <a:pt x="13613" y="6461"/>
                  <a:pt x="13680" y="6711"/>
                </a:cubicBezTo>
                <a:cubicBezTo>
                  <a:pt x="13748" y="6959"/>
                  <a:pt x="13960" y="7416"/>
                  <a:pt x="14107" y="7416"/>
                </a:cubicBezTo>
                <a:cubicBezTo>
                  <a:pt x="14109" y="7416"/>
                  <a:pt x="14111" y="7416"/>
                  <a:pt x="14112" y="7416"/>
                </a:cubicBezTo>
                <a:cubicBezTo>
                  <a:pt x="14219" y="7409"/>
                  <a:pt x="14339" y="7274"/>
                  <a:pt x="14396" y="7202"/>
                </a:cubicBezTo>
                <a:cubicBezTo>
                  <a:pt x="14528" y="7843"/>
                  <a:pt x="14715" y="8578"/>
                  <a:pt x="15079" y="9136"/>
                </a:cubicBezTo>
                <a:cubicBezTo>
                  <a:pt x="15100" y="10004"/>
                  <a:pt x="15064" y="10905"/>
                  <a:pt x="14833" y="11081"/>
                </a:cubicBezTo>
                <a:cubicBezTo>
                  <a:pt x="14363" y="11441"/>
                  <a:pt x="11933" y="12442"/>
                  <a:pt x="10745" y="12718"/>
                </a:cubicBezTo>
                <a:cubicBezTo>
                  <a:pt x="9557" y="12994"/>
                  <a:pt x="6905" y="13602"/>
                  <a:pt x="6547" y="17055"/>
                </a:cubicBezTo>
                <a:cubicBezTo>
                  <a:pt x="6188" y="20506"/>
                  <a:pt x="6934" y="20037"/>
                  <a:pt x="6547" y="22896"/>
                </a:cubicBezTo>
                <a:cubicBezTo>
                  <a:pt x="6161" y="25755"/>
                  <a:pt x="5954" y="26293"/>
                  <a:pt x="5621" y="26997"/>
                </a:cubicBezTo>
                <a:cubicBezTo>
                  <a:pt x="5291" y="27702"/>
                  <a:pt x="4669" y="30312"/>
                  <a:pt x="4669" y="33336"/>
                </a:cubicBezTo>
                <a:cubicBezTo>
                  <a:pt x="4669" y="34611"/>
                  <a:pt x="4551" y="35374"/>
                  <a:pt x="4421" y="35856"/>
                </a:cubicBezTo>
                <a:cubicBezTo>
                  <a:pt x="4357" y="36093"/>
                  <a:pt x="4312" y="36337"/>
                  <a:pt x="4253" y="36575"/>
                </a:cubicBezTo>
                <a:cubicBezTo>
                  <a:pt x="4194" y="36818"/>
                  <a:pt x="4157" y="37138"/>
                  <a:pt x="3941" y="37292"/>
                </a:cubicBezTo>
                <a:cubicBezTo>
                  <a:pt x="3836" y="37368"/>
                  <a:pt x="3710" y="37410"/>
                  <a:pt x="3591" y="37457"/>
                </a:cubicBezTo>
                <a:cubicBezTo>
                  <a:pt x="2929" y="37710"/>
                  <a:pt x="2303" y="38095"/>
                  <a:pt x="1850" y="38644"/>
                </a:cubicBezTo>
                <a:cubicBezTo>
                  <a:pt x="1095" y="39561"/>
                  <a:pt x="666" y="39826"/>
                  <a:pt x="310" y="40073"/>
                </a:cubicBezTo>
                <a:cubicBezTo>
                  <a:pt x="0" y="40291"/>
                  <a:pt x="51" y="40800"/>
                  <a:pt x="612" y="40800"/>
                </a:cubicBezTo>
                <a:cubicBezTo>
                  <a:pt x="692" y="40800"/>
                  <a:pt x="782" y="40790"/>
                  <a:pt x="882" y="40767"/>
                </a:cubicBezTo>
                <a:cubicBezTo>
                  <a:pt x="1669" y="40589"/>
                  <a:pt x="2195" y="39614"/>
                  <a:pt x="2408" y="39614"/>
                </a:cubicBezTo>
                <a:cubicBezTo>
                  <a:pt x="2414" y="39614"/>
                  <a:pt x="2420" y="39615"/>
                  <a:pt x="2426" y="39617"/>
                </a:cubicBezTo>
                <a:cubicBezTo>
                  <a:pt x="2626" y="39677"/>
                  <a:pt x="2205" y="41199"/>
                  <a:pt x="2038" y="41711"/>
                </a:cubicBezTo>
                <a:cubicBezTo>
                  <a:pt x="1870" y="42225"/>
                  <a:pt x="1709" y="42841"/>
                  <a:pt x="1603" y="43155"/>
                </a:cubicBezTo>
                <a:cubicBezTo>
                  <a:pt x="1496" y="43468"/>
                  <a:pt x="1378" y="44047"/>
                  <a:pt x="1616" y="44368"/>
                </a:cubicBezTo>
                <a:cubicBezTo>
                  <a:pt x="1671" y="44442"/>
                  <a:pt x="1731" y="44477"/>
                  <a:pt x="1793" y="44477"/>
                </a:cubicBezTo>
                <a:cubicBezTo>
                  <a:pt x="2004" y="44477"/>
                  <a:pt x="2246" y="44085"/>
                  <a:pt x="2426" y="43449"/>
                </a:cubicBezTo>
                <a:cubicBezTo>
                  <a:pt x="2661" y="42625"/>
                  <a:pt x="3142" y="41153"/>
                  <a:pt x="3142" y="41152"/>
                </a:cubicBezTo>
                <a:lnTo>
                  <a:pt x="3142" y="41152"/>
                </a:lnTo>
                <a:cubicBezTo>
                  <a:pt x="3142" y="41152"/>
                  <a:pt x="2877" y="42394"/>
                  <a:pt x="2681" y="43148"/>
                </a:cubicBezTo>
                <a:cubicBezTo>
                  <a:pt x="2484" y="43900"/>
                  <a:pt x="1979" y="44863"/>
                  <a:pt x="2412" y="45226"/>
                </a:cubicBezTo>
                <a:cubicBezTo>
                  <a:pt x="2466" y="45272"/>
                  <a:pt x="2523" y="45292"/>
                  <a:pt x="2581" y="45292"/>
                </a:cubicBezTo>
                <a:cubicBezTo>
                  <a:pt x="2761" y="45292"/>
                  <a:pt x="2944" y="45086"/>
                  <a:pt x="3058" y="44810"/>
                </a:cubicBezTo>
                <a:cubicBezTo>
                  <a:pt x="3211" y="44443"/>
                  <a:pt x="3398" y="43831"/>
                  <a:pt x="3413" y="43771"/>
                </a:cubicBezTo>
                <a:cubicBezTo>
                  <a:pt x="3554" y="43155"/>
                  <a:pt x="3975" y="41467"/>
                  <a:pt x="3976" y="41466"/>
                </a:cubicBezTo>
                <a:lnTo>
                  <a:pt x="3976" y="41466"/>
                </a:lnTo>
                <a:cubicBezTo>
                  <a:pt x="3975" y="41467"/>
                  <a:pt x="3703" y="42883"/>
                  <a:pt x="3543" y="43555"/>
                </a:cubicBezTo>
                <a:cubicBezTo>
                  <a:pt x="3454" y="43931"/>
                  <a:pt x="3245" y="44419"/>
                  <a:pt x="3247" y="44723"/>
                </a:cubicBezTo>
                <a:cubicBezTo>
                  <a:pt x="3247" y="44921"/>
                  <a:pt x="3376" y="45066"/>
                  <a:pt x="3563" y="45066"/>
                </a:cubicBezTo>
                <a:cubicBezTo>
                  <a:pt x="3601" y="45066"/>
                  <a:pt x="3641" y="45060"/>
                  <a:pt x="3683" y="45048"/>
                </a:cubicBezTo>
                <a:cubicBezTo>
                  <a:pt x="3907" y="44981"/>
                  <a:pt x="4103" y="44479"/>
                  <a:pt x="4233" y="43949"/>
                </a:cubicBezTo>
                <a:cubicBezTo>
                  <a:pt x="4368" y="43404"/>
                  <a:pt x="4569" y="42414"/>
                  <a:pt x="4691" y="41949"/>
                </a:cubicBezTo>
                <a:cubicBezTo>
                  <a:pt x="4725" y="41816"/>
                  <a:pt x="4778" y="41684"/>
                  <a:pt x="4800" y="41684"/>
                </a:cubicBezTo>
                <a:cubicBezTo>
                  <a:pt x="4807" y="41684"/>
                  <a:pt x="4811" y="41698"/>
                  <a:pt x="4809" y="41731"/>
                </a:cubicBezTo>
                <a:cubicBezTo>
                  <a:pt x="4798" y="42018"/>
                  <a:pt x="4575" y="42803"/>
                  <a:pt x="4502" y="43195"/>
                </a:cubicBezTo>
                <a:cubicBezTo>
                  <a:pt x="4410" y="43693"/>
                  <a:pt x="4428" y="44045"/>
                  <a:pt x="4662" y="44074"/>
                </a:cubicBezTo>
                <a:cubicBezTo>
                  <a:pt x="4683" y="44077"/>
                  <a:pt x="4703" y="44078"/>
                  <a:pt x="4723" y="44078"/>
                </a:cubicBezTo>
                <a:cubicBezTo>
                  <a:pt x="4845" y="44078"/>
                  <a:pt x="4956" y="44024"/>
                  <a:pt x="5064" y="43836"/>
                </a:cubicBezTo>
                <a:cubicBezTo>
                  <a:pt x="5209" y="43586"/>
                  <a:pt x="5352" y="42926"/>
                  <a:pt x="5456" y="42461"/>
                </a:cubicBezTo>
                <a:cubicBezTo>
                  <a:pt x="5625" y="41706"/>
                  <a:pt x="5855" y="41012"/>
                  <a:pt x="5952" y="40333"/>
                </a:cubicBezTo>
                <a:cubicBezTo>
                  <a:pt x="6050" y="39655"/>
                  <a:pt x="6190" y="38269"/>
                  <a:pt x="6295" y="37815"/>
                </a:cubicBezTo>
                <a:cubicBezTo>
                  <a:pt x="6398" y="37361"/>
                  <a:pt x="6613" y="36769"/>
                  <a:pt x="6613" y="36769"/>
                </a:cubicBezTo>
                <a:lnTo>
                  <a:pt x="6598" y="36767"/>
                </a:lnTo>
                <a:cubicBezTo>
                  <a:pt x="7009" y="35490"/>
                  <a:pt x="8002" y="32426"/>
                  <a:pt x="8647" y="30559"/>
                </a:cubicBezTo>
                <a:cubicBezTo>
                  <a:pt x="9475" y="28156"/>
                  <a:pt x="9185" y="27328"/>
                  <a:pt x="9310" y="26293"/>
                </a:cubicBezTo>
                <a:cubicBezTo>
                  <a:pt x="9390" y="25621"/>
                  <a:pt x="10098" y="23937"/>
                  <a:pt x="10609" y="22135"/>
                </a:cubicBezTo>
                <a:cubicBezTo>
                  <a:pt x="11381" y="23754"/>
                  <a:pt x="12174" y="26138"/>
                  <a:pt x="11698" y="28489"/>
                </a:cubicBezTo>
                <a:cubicBezTo>
                  <a:pt x="10863" y="32617"/>
                  <a:pt x="11124" y="31417"/>
                  <a:pt x="10863" y="32617"/>
                </a:cubicBezTo>
                <a:cubicBezTo>
                  <a:pt x="10574" y="33943"/>
                  <a:pt x="10284" y="35245"/>
                  <a:pt x="10153" y="36600"/>
                </a:cubicBezTo>
                <a:cubicBezTo>
                  <a:pt x="9860" y="39628"/>
                  <a:pt x="9631" y="42696"/>
                  <a:pt x="10113" y="45694"/>
                </a:cubicBezTo>
                <a:cubicBezTo>
                  <a:pt x="10287" y="46788"/>
                  <a:pt x="10925" y="53121"/>
                  <a:pt x="10885" y="53339"/>
                </a:cubicBezTo>
                <a:cubicBezTo>
                  <a:pt x="10734" y="54166"/>
                  <a:pt x="10247" y="55889"/>
                  <a:pt x="10058" y="56865"/>
                </a:cubicBezTo>
                <a:cubicBezTo>
                  <a:pt x="9871" y="57840"/>
                  <a:pt x="9968" y="59304"/>
                  <a:pt x="10042" y="61965"/>
                </a:cubicBezTo>
                <a:cubicBezTo>
                  <a:pt x="10116" y="64629"/>
                  <a:pt x="10454" y="66691"/>
                  <a:pt x="10567" y="68155"/>
                </a:cubicBezTo>
                <a:cubicBezTo>
                  <a:pt x="10663" y="69410"/>
                  <a:pt x="10480" y="72619"/>
                  <a:pt x="10425" y="73504"/>
                </a:cubicBezTo>
                <a:cubicBezTo>
                  <a:pt x="10416" y="73658"/>
                  <a:pt x="10387" y="73809"/>
                  <a:pt x="10336" y="73958"/>
                </a:cubicBezTo>
                <a:cubicBezTo>
                  <a:pt x="10227" y="74281"/>
                  <a:pt x="10058" y="74737"/>
                  <a:pt x="9853" y="75131"/>
                </a:cubicBezTo>
                <a:cubicBezTo>
                  <a:pt x="9490" y="75832"/>
                  <a:pt x="8647" y="77151"/>
                  <a:pt x="8366" y="77432"/>
                </a:cubicBezTo>
                <a:cubicBezTo>
                  <a:pt x="8086" y="77714"/>
                  <a:pt x="7634" y="78389"/>
                  <a:pt x="8057" y="78584"/>
                </a:cubicBezTo>
                <a:cubicBezTo>
                  <a:pt x="8108" y="78607"/>
                  <a:pt x="8151" y="78615"/>
                  <a:pt x="8185" y="78615"/>
                </a:cubicBezTo>
                <a:cubicBezTo>
                  <a:pt x="8249" y="78615"/>
                  <a:pt x="8282" y="78587"/>
                  <a:pt x="8282" y="78587"/>
                </a:cubicBezTo>
                <a:lnTo>
                  <a:pt x="8282" y="78587"/>
                </a:lnTo>
                <a:cubicBezTo>
                  <a:pt x="8226" y="78807"/>
                  <a:pt x="8324" y="79041"/>
                  <a:pt x="8456" y="79105"/>
                </a:cubicBezTo>
                <a:cubicBezTo>
                  <a:pt x="8530" y="79141"/>
                  <a:pt x="8617" y="79146"/>
                  <a:pt x="8665" y="79146"/>
                </a:cubicBezTo>
                <a:cubicBezTo>
                  <a:pt x="8689" y="79146"/>
                  <a:pt x="8703" y="79145"/>
                  <a:pt x="8703" y="79145"/>
                </a:cubicBezTo>
                <a:cubicBezTo>
                  <a:pt x="8713" y="79291"/>
                  <a:pt x="8859" y="79547"/>
                  <a:pt x="9163" y="79547"/>
                </a:cubicBezTo>
                <a:cubicBezTo>
                  <a:pt x="9215" y="79547"/>
                  <a:pt x="9272" y="79540"/>
                  <a:pt x="9334" y="79523"/>
                </a:cubicBezTo>
                <a:cubicBezTo>
                  <a:pt x="9334" y="79523"/>
                  <a:pt x="9441" y="79899"/>
                  <a:pt x="9768" y="79917"/>
                </a:cubicBezTo>
                <a:cubicBezTo>
                  <a:pt x="9791" y="79918"/>
                  <a:pt x="9815" y="79919"/>
                  <a:pt x="9839" y="79919"/>
                </a:cubicBezTo>
                <a:cubicBezTo>
                  <a:pt x="9922" y="79919"/>
                  <a:pt x="10004" y="79909"/>
                  <a:pt x="10082" y="79877"/>
                </a:cubicBezTo>
                <a:cubicBezTo>
                  <a:pt x="10175" y="79841"/>
                  <a:pt x="10276" y="79735"/>
                  <a:pt x="10385" y="79474"/>
                </a:cubicBezTo>
                <a:lnTo>
                  <a:pt x="10385" y="79474"/>
                </a:lnTo>
                <a:cubicBezTo>
                  <a:pt x="10385" y="79474"/>
                  <a:pt x="10304" y="79812"/>
                  <a:pt x="10718" y="79973"/>
                </a:cubicBezTo>
                <a:cubicBezTo>
                  <a:pt x="10813" y="80010"/>
                  <a:pt x="10912" y="80028"/>
                  <a:pt x="11011" y="80028"/>
                </a:cubicBezTo>
                <a:cubicBezTo>
                  <a:pt x="11344" y="80028"/>
                  <a:pt x="11680" y="79822"/>
                  <a:pt x="11875" y="79410"/>
                </a:cubicBezTo>
                <a:cubicBezTo>
                  <a:pt x="12127" y="78878"/>
                  <a:pt x="12100" y="78780"/>
                  <a:pt x="12311" y="78317"/>
                </a:cubicBezTo>
                <a:cubicBezTo>
                  <a:pt x="12521" y="77854"/>
                  <a:pt x="12423" y="76646"/>
                  <a:pt x="12578" y="76155"/>
                </a:cubicBezTo>
                <a:cubicBezTo>
                  <a:pt x="12732" y="75663"/>
                  <a:pt x="13181" y="75494"/>
                  <a:pt x="13222" y="75087"/>
                </a:cubicBezTo>
                <a:cubicBezTo>
                  <a:pt x="13248" y="74844"/>
                  <a:pt x="13257" y="74377"/>
                  <a:pt x="13201" y="73936"/>
                </a:cubicBezTo>
                <a:cubicBezTo>
                  <a:pt x="13210" y="73934"/>
                  <a:pt x="13230" y="72101"/>
                  <a:pt x="13230" y="72101"/>
                </a:cubicBezTo>
                <a:lnTo>
                  <a:pt x="13282" y="71282"/>
                </a:lnTo>
                <a:cubicBezTo>
                  <a:pt x="13366" y="70018"/>
                  <a:pt x="13522" y="68761"/>
                  <a:pt x="13758" y="67515"/>
                </a:cubicBezTo>
                <a:cubicBezTo>
                  <a:pt x="14158" y="65427"/>
                  <a:pt x="14712" y="61965"/>
                  <a:pt x="14881" y="59865"/>
                </a:cubicBezTo>
                <a:cubicBezTo>
                  <a:pt x="15106" y="57052"/>
                  <a:pt x="15367" y="54689"/>
                  <a:pt x="15518" y="54240"/>
                </a:cubicBezTo>
                <a:cubicBezTo>
                  <a:pt x="15524" y="54218"/>
                  <a:pt x="15534" y="54191"/>
                  <a:pt x="15545" y="54155"/>
                </a:cubicBezTo>
                <a:cubicBezTo>
                  <a:pt x="16105" y="52435"/>
                  <a:pt x="16501" y="50660"/>
                  <a:pt x="16704" y="48862"/>
                </a:cubicBezTo>
                <a:cubicBezTo>
                  <a:pt x="16768" y="48293"/>
                  <a:pt x="16828" y="47667"/>
                  <a:pt x="16873" y="46993"/>
                </a:cubicBezTo>
                <a:cubicBezTo>
                  <a:pt x="17078" y="44036"/>
                  <a:pt x="16986" y="42425"/>
                  <a:pt x="17514" y="42349"/>
                </a:cubicBezTo>
                <a:cubicBezTo>
                  <a:pt x="18043" y="42425"/>
                  <a:pt x="17950" y="44036"/>
                  <a:pt x="18155" y="46993"/>
                </a:cubicBezTo>
                <a:cubicBezTo>
                  <a:pt x="18201" y="47667"/>
                  <a:pt x="18261" y="48293"/>
                  <a:pt x="18324" y="48862"/>
                </a:cubicBezTo>
                <a:cubicBezTo>
                  <a:pt x="18528" y="50660"/>
                  <a:pt x="18924" y="52435"/>
                  <a:pt x="19483" y="54155"/>
                </a:cubicBezTo>
                <a:cubicBezTo>
                  <a:pt x="19494" y="54191"/>
                  <a:pt x="19505" y="54220"/>
                  <a:pt x="19510" y="54240"/>
                </a:cubicBezTo>
                <a:cubicBezTo>
                  <a:pt x="19661" y="54689"/>
                  <a:pt x="19923" y="57052"/>
                  <a:pt x="20148" y="59865"/>
                </a:cubicBezTo>
                <a:cubicBezTo>
                  <a:pt x="20317" y="61965"/>
                  <a:pt x="20871" y="65427"/>
                  <a:pt x="21270" y="67515"/>
                </a:cubicBezTo>
                <a:cubicBezTo>
                  <a:pt x="21506" y="68761"/>
                  <a:pt x="21663" y="70018"/>
                  <a:pt x="21746" y="71282"/>
                </a:cubicBezTo>
                <a:lnTo>
                  <a:pt x="21799" y="72101"/>
                </a:lnTo>
                <a:cubicBezTo>
                  <a:pt x="21799" y="72101"/>
                  <a:pt x="21817" y="73934"/>
                  <a:pt x="21828" y="73936"/>
                </a:cubicBezTo>
                <a:cubicBezTo>
                  <a:pt x="21772" y="74377"/>
                  <a:pt x="21781" y="74844"/>
                  <a:pt x="21806" y="75087"/>
                </a:cubicBezTo>
                <a:cubicBezTo>
                  <a:pt x="21848" y="75494"/>
                  <a:pt x="22296" y="75663"/>
                  <a:pt x="22451" y="76155"/>
                </a:cubicBezTo>
                <a:cubicBezTo>
                  <a:pt x="22605" y="76646"/>
                  <a:pt x="22507" y="77854"/>
                  <a:pt x="22718" y="78317"/>
                </a:cubicBezTo>
                <a:cubicBezTo>
                  <a:pt x="22929" y="78780"/>
                  <a:pt x="22901" y="78878"/>
                  <a:pt x="23154" y="79410"/>
                </a:cubicBezTo>
                <a:cubicBezTo>
                  <a:pt x="23348" y="79822"/>
                  <a:pt x="23684" y="80028"/>
                  <a:pt x="24017" y="80028"/>
                </a:cubicBezTo>
                <a:cubicBezTo>
                  <a:pt x="24117" y="80028"/>
                  <a:pt x="24216" y="80010"/>
                  <a:pt x="24311" y="79973"/>
                </a:cubicBezTo>
                <a:cubicBezTo>
                  <a:pt x="24725" y="79812"/>
                  <a:pt x="24641" y="79474"/>
                  <a:pt x="24641" y="79474"/>
                </a:cubicBezTo>
                <a:lnTo>
                  <a:pt x="24641" y="79474"/>
                </a:lnTo>
                <a:cubicBezTo>
                  <a:pt x="24752" y="79735"/>
                  <a:pt x="24854" y="79841"/>
                  <a:pt x="24946" y="79877"/>
                </a:cubicBezTo>
                <a:cubicBezTo>
                  <a:pt x="25024" y="79909"/>
                  <a:pt x="25106" y="79919"/>
                  <a:pt x="25190" y="79919"/>
                </a:cubicBezTo>
                <a:cubicBezTo>
                  <a:pt x="25213" y="79919"/>
                  <a:pt x="25237" y="79918"/>
                  <a:pt x="25261" y="79917"/>
                </a:cubicBezTo>
                <a:cubicBezTo>
                  <a:pt x="25588" y="79899"/>
                  <a:pt x="25693" y="79523"/>
                  <a:pt x="25693" y="79523"/>
                </a:cubicBezTo>
                <a:cubicBezTo>
                  <a:pt x="25755" y="79540"/>
                  <a:pt x="25812" y="79547"/>
                  <a:pt x="25864" y="79547"/>
                </a:cubicBezTo>
                <a:cubicBezTo>
                  <a:pt x="26168" y="79547"/>
                  <a:pt x="26314" y="79291"/>
                  <a:pt x="26325" y="79145"/>
                </a:cubicBezTo>
                <a:cubicBezTo>
                  <a:pt x="26325" y="79145"/>
                  <a:pt x="26340" y="79146"/>
                  <a:pt x="26363" y="79146"/>
                </a:cubicBezTo>
                <a:cubicBezTo>
                  <a:pt x="26412" y="79146"/>
                  <a:pt x="26498" y="79141"/>
                  <a:pt x="26570" y="79105"/>
                </a:cubicBezTo>
                <a:cubicBezTo>
                  <a:pt x="26705" y="79041"/>
                  <a:pt x="26803" y="78807"/>
                  <a:pt x="26746" y="78587"/>
                </a:cubicBezTo>
                <a:lnTo>
                  <a:pt x="26746" y="78587"/>
                </a:lnTo>
                <a:cubicBezTo>
                  <a:pt x="26746" y="78587"/>
                  <a:pt x="26779" y="78615"/>
                  <a:pt x="26843" y="78615"/>
                </a:cubicBezTo>
                <a:cubicBezTo>
                  <a:pt x="26877" y="78615"/>
                  <a:pt x="26920" y="78607"/>
                  <a:pt x="26972" y="78584"/>
                </a:cubicBezTo>
                <a:cubicBezTo>
                  <a:pt x="27395" y="78389"/>
                  <a:pt x="26943" y="77712"/>
                  <a:pt x="26663" y="77432"/>
                </a:cubicBezTo>
                <a:cubicBezTo>
                  <a:pt x="26381" y="77151"/>
                  <a:pt x="25539" y="75832"/>
                  <a:pt x="25174" y="75131"/>
                </a:cubicBezTo>
                <a:cubicBezTo>
                  <a:pt x="24970" y="74737"/>
                  <a:pt x="24799" y="74281"/>
                  <a:pt x="24690" y="73958"/>
                </a:cubicBezTo>
                <a:cubicBezTo>
                  <a:pt x="24641" y="73809"/>
                  <a:pt x="24612" y="73658"/>
                  <a:pt x="24603" y="73504"/>
                </a:cubicBezTo>
                <a:cubicBezTo>
                  <a:pt x="24549" y="72619"/>
                  <a:pt x="24365" y="69410"/>
                  <a:pt x="24462" y="68155"/>
                </a:cubicBezTo>
                <a:cubicBezTo>
                  <a:pt x="24574" y="66691"/>
                  <a:pt x="24910" y="64629"/>
                  <a:pt x="24986" y="61965"/>
                </a:cubicBezTo>
                <a:cubicBezTo>
                  <a:pt x="25061" y="59302"/>
                  <a:pt x="25157" y="57840"/>
                  <a:pt x="24968" y="56865"/>
                </a:cubicBezTo>
                <a:cubicBezTo>
                  <a:pt x="24781" y="55889"/>
                  <a:pt x="24294" y="54166"/>
                  <a:pt x="24144" y="53339"/>
                </a:cubicBezTo>
                <a:cubicBezTo>
                  <a:pt x="24104" y="53121"/>
                  <a:pt x="24739" y="46788"/>
                  <a:pt x="24916" y="45694"/>
                </a:cubicBezTo>
                <a:cubicBezTo>
                  <a:pt x="25397" y="42696"/>
                  <a:pt x="25168" y="39628"/>
                  <a:pt x="24876" y="36600"/>
                </a:cubicBezTo>
                <a:cubicBezTo>
                  <a:pt x="24745" y="35245"/>
                  <a:pt x="24454" y="33943"/>
                  <a:pt x="24165" y="32617"/>
                </a:cubicBezTo>
                <a:cubicBezTo>
                  <a:pt x="23904" y="31415"/>
                  <a:pt x="24165" y="32617"/>
                  <a:pt x="23328" y="28489"/>
                </a:cubicBezTo>
                <a:cubicBezTo>
                  <a:pt x="22852" y="26138"/>
                  <a:pt x="23648" y="23754"/>
                  <a:pt x="24420" y="22135"/>
                </a:cubicBezTo>
                <a:cubicBezTo>
                  <a:pt x="24930" y="23937"/>
                  <a:pt x="25638" y="25621"/>
                  <a:pt x="25718" y="26293"/>
                </a:cubicBezTo>
                <a:cubicBezTo>
                  <a:pt x="25844" y="27328"/>
                  <a:pt x="25553" y="28156"/>
                  <a:pt x="26381" y="30559"/>
                </a:cubicBezTo>
                <a:cubicBezTo>
                  <a:pt x="27024" y="32426"/>
                  <a:pt x="28018" y="35490"/>
                  <a:pt x="28430" y="36767"/>
                </a:cubicBezTo>
                <a:lnTo>
                  <a:pt x="28416" y="36769"/>
                </a:lnTo>
                <a:cubicBezTo>
                  <a:pt x="28416" y="36769"/>
                  <a:pt x="28628" y="37361"/>
                  <a:pt x="28733" y="37815"/>
                </a:cubicBezTo>
                <a:cubicBezTo>
                  <a:pt x="28837" y="38269"/>
                  <a:pt x="28979" y="39655"/>
                  <a:pt x="29075" y="40333"/>
                </a:cubicBezTo>
                <a:cubicBezTo>
                  <a:pt x="29173" y="41012"/>
                  <a:pt x="29404" y="41706"/>
                  <a:pt x="29571" y="42461"/>
                </a:cubicBezTo>
                <a:cubicBezTo>
                  <a:pt x="29674" y="42926"/>
                  <a:pt x="29818" y="43586"/>
                  <a:pt x="29963" y="43836"/>
                </a:cubicBezTo>
                <a:cubicBezTo>
                  <a:pt x="30072" y="44024"/>
                  <a:pt x="30183" y="44078"/>
                  <a:pt x="30306" y="44078"/>
                </a:cubicBezTo>
                <a:cubicBezTo>
                  <a:pt x="30325" y="44078"/>
                  <a:pt x="30346" y="44077"/>
                  <a:pt x="30366" y="44074"/>
                </a:cubicBezTo>
                <a:cubicBezTo>
                  <a:pt x="30601" y="44045"/>
                  <a:pt x="30617" y="43693"/>
                  <a:pt x="30526" y="43195"/>
                </a:cubicBezTo>
                <a:cubicBezTo>
                  <a:pt x="30453" y="42803"/>
                  <a:pt x="30230" y="42018"/>
                  <a:pt x="30219" y="41731"/>
                </a:cubicBezTo>
                <a:cubicBezTo>
                  <a:pt x="30218" y="41698"/>
                  <a:pt x="30222" y="41684"/>
                  <a:pt x="30229" y="41684"/>
                </a:cubicBezTo>
                <a:cubicBezTo>
                  <a:pt x="30250" y="41684"/>
                  <a:pt x="30303" y="41816"/>
                  <a:pt x="30337" y="41949"/>
                </a:cubicBezTo>
                <a:cubicBezTo>
                  <a:pt x="30459" y="42414"/>
                  <a:pt x="30661" y="43404"/>
                  <a:pt x="30793" y="43949"/>
                </a:cubicBezTo>
                <a:cubicBezTo>
                  <a:pt x="30924" y="44479"/>
                  <a:pt x="31122" y="44981"/>
                  <a:pt x="31345" y="45048"/>
                </a:cubicBezTo>
                <a:cubicBezTo>
                  <a:pt x="31387" y="45060"/>
                  <a:pt x="31427" y="45066"/>
                  <a:pt x="31464" y="45066"/>
                </a:cubicBezTo>
                <a:cubicBezTo>
                  <a:pt x="31651" y="45066"/>
                  <a:pt x="31781" y="44921"/>
                  <a:pt x="31781" y="44723"/>
                </a:cubicBezTo>
                <a:cubicBezTo>
                  <a:pt x="31781" y="44419"/>
                  <a:pt x="31572" y="43931"/>
                  <a:pt x="31483" y="43555"/>
                </a:cubicBezTo>
                <a:cubicBezTo>
                  <a:pt x="31324" y="42883"/>
                  <a:pt x="31053" y="41467"/>
                  <a:pt x="31053" y="41466"/>
                </a:cubicBezTo>
                <a:lnTo>
                  <a:pt x="31053" y="41466"/>
                </a:lnTo>
                <a:cubicBezTo>
                  <a:pt x="31053" y="41467"/>
                  <a:pt x="31472" y="43155"/>
                  <a:pt x="31616" y="43771"/>
                </a:cubicBezTo>
                <a:cubicBezTo>
                  <a:pt x="31629" y="43829"/>
                  <a:pt x="31818" y="44443"/>
                  <a:pt x="31970" y="44810"/>
                </a:cubicBezTo>
                <a:cubicBezTo>
                  <a:pt x="32085" y="45086"/>
                  <a:pt x="32267" y="45292"/>
                  <a:pt x="32448" y="45292"/>
                </a:cubicBezTo>
                <a:cubicBezTo>
                  <a:pt x="32505" y="45292"/>
                  <a:pt x="32562" y="45272"/>
                  <a:pt x="32617" y="45226"/>
                </a:cubicBezTo>
                <a:cubicBezTo>
                  <a:pt x="33047" y="44863"/>
                  <a:pt x="32542" y="43900"/>
                  <a:pt x="32348" y="43148"/>
                </a:cubicBezTo>
                <a:cubicBezTo>
                  <a:pt x="32152" y="42394"/>
                  <a:pt x="31887" y="41152"/>
                  <a:pt x="31887" y="41152"/>
                </a:cubicBezTo>
                <a:lnTo>
                  <a:pt x="31887" y="41152"/>
                </a:lnTo>
                <a:cubicBezTo>
                  <a:pt x="31887" y="41153"/>
                  <a:pt x="32368" y="42625"/>
                  <a:pt x="32602" y="43449"/>
                </a:cubicBezTo>
                <a:cubicBezTo>
                  <a:pt x="32783" y="44085"/>
                  <a:pt x="33025" y="44477"/>
                  <a:pt x="33234" y="44477"/>
                </a:cubicBezTo>
                <a:cubicBezTo>
                  <a:pt x="33297" y="44477"/>
                  <a:pt x="33356" y="44442"/>
                  <a:pt x="33410" y="44368"/>
                </a:cubicBezTo>
                <a:cubicBezTo>
                  <a:pt x="33648" y="44047"/>
                  <a:pt x="33532" y="43468"/>
                  <a:pt x="33425" y="43155"/>
                </a:cubicBezTo>
                <a:cubicBezTo>
                  <a:pt x="33318" y="42841"/>
                  <a:pt x="33156" y="42225"/>
                  <a:pt x="32989" y="41711"/>
                </a:cubicBezTo>
                <a:cubicBezTo>
                  <a:pt x="32822" y="41199"/>
                  <a:pt x="32402" y="39677"/>
                  <a:pt x="32600" y="39617"/>
                </a:cubicBezTo>
                <a:cubicBezTo>
                  <a:pt x="32606" y="39615"/>
                  <a:pt x="32612" y="39614"/>
                  <a:pt x="32619" y="39614"/>
                </a:cubicBezTo>
                <a:cubicBezTo>
                  <a:pt x="32832" y="39614"/>
                  <a:pt x="33359" y="40589"/>
                  <a:pt x="34146" y="40767"/>
                </a:cubicBezTo>
                <a:cubicBezTo>
                  <a:pt x="34246" y="40790"/>
                  <a:pt x="34336" y="40800"/>
                  <a:pt x="34416" y="40800"/>
                </a:cubicBezTo>
                <a:cubicBezTo>
                  <a:pt x="34976" y="40800"/>
                  <a:pt x="35026" y="40291"/>
                  <a:pt x="34716" y="40073"/>
                </a:cubicBezTo>
                <a:cubicBezTo>
                  <a:pt x="34362" y="39826"/>
                  <a:pt x="33932" y="39561"/>
                  <a:pt x="33176" y="38644"/>
                </a:cubicBezTo>
                <a:cubicBezTo>
                  <a:pt x="32724" y="38095"/>
                  <a:pt x="32097" y="37710"/>
                  <a:pt x="31438" y="37457"/>
                </a:cubicBezTo>
                <a:cubicBezTo>
                  <a:pt x="31316" y="37410"/>
                  <a:pt x="31193" y="37367"/>
                  <a:pt x="31087" y="37292"/>
                </a:cubicBezTo>
                <a:cubicBezTo>
                  <a:pt x="30871" y="37138"/>
                  <a:pt x="30835" y="36818"/>
                  <a:pt x="30775" y="36575"/>
                </a:cubicBezTo>
                <a:cubicBezTo>
                  <a:pt x="30717" y="36337"/>
                  <a:pt x="30671" y="36093"/>
                  <a:pt x="30606" y="35856"/>
                </a:cubicBezTo>
                <a:cubicBezTo>
                  <a:pt x="30477" y="35374"/>
                  <a:pt x="30359" y="34611"/>
                  <a:pt x="30359" y="33336"/>
                </a:cubicBezTo>
                <a:cubicBezTo>
                  <a:pt x="30359" y="30312"/>
                  <a:pt x="29738" y="27702"/>
                  <a:pt x="29405" y="26997"/>
                </a:cubicBezTo>
                <a:cubicBezTo>
                  <a:pt x="29075" y="26293"/>
                  <a:pt x="28868" y="25755"/>
                  <a:pt x="28481" y="22896"/>
                </a:cubicBezTo>
                <a:cubicBezTo>
                  <a:pt x="28094" y="20037"/>
                  <a:pt x="28841" y="20506"/>
                  <a:pt x="28481" y="17055"/>
                </a:cubicBezTo>
                <a:cubicBezTo>
                  <a:pt x="28121" y="13602"/>
                  <a:pt x="25470" y="12994"/>
                  <a:pt x="24284" y="12718"/>
                </a:cubicBezTo>
                <a:cubicBezTo>
                  <a:pt x="23096" y="12442"/>
                  <a:pt x="20665" y="11441"/>
                  <a:pt x="20195" y="11081"/>
                </a:cubicBezTo>
                <a:cubicBezTo>
                  <a:pt x="19963" y="10905"/>
                  <a:pt x="19926" y="10004"/>
                  <a:pt x="19950" y="9136"/>
                </a:cubicBezTo>
                <a:cubicBezTo>
                  <a:pt x="20311" y="8578"/>
                  <a:pt x="20500" y="7843"/>
                  <a:pt x="20631" y="7202"/>
                </a:cubicBezTo>
                <a:cubicBezTo>
                  <a:pt x="20689" y="7274"/>
                  <a:pt x="20807" y="7409"/>
                  <a:pt x="20916" y="7416"/>
                </a:cubicBezTo>
                <a:cubicBezTo>
                  <a:pt x="20918" y="7416"/>
                  <a:pt x="20920" y="7416"/>
                  <a:pt x="20921" y="7416"/>
                </a:cubicBezTo>
                <a:cubicBezTo>
                  <a:pt x="21068" y="7416"/>
                  <a:pt x="21280" y="6959"/>
                  <a:pt x="21347" y="6711"/>
                </a:cubicBezTo>
                <a:cubicBezTo>
                  <a:pt x="21416" y="6461"/>
                  <a:pt x="21506" y="5609"/>
                  <a:pt x="21405" y="5291"/>
                </a:cubicBezTo>
                <a:cubicBezTo>
                  <a:pt x="21368" y="5176"/>
                  <a:pt x="21313" y="5135"/>
                  <a:pt x="21255" y="5135"/>
                </a:cubicBezTo>
                <a:cubicBezTo>
                  <a:pt x="21151" y="5135"/>
                  <a:pt x="21035" y="5267"/>
                  <a:pt x="20983" y="5347"/>
                </a:cubicBezTo>
                <a:cubicBezTo>
                  <a:pt x="20954" y="5393"/>
                  <a:pt x="20894" y="5434"/>
                  <a:pt x="20831" y="5471"/>
                </a:cubicBezTo>
                <a:cubicBezTo>
                  <a:pt x="20853" y="5049"/>
                  <a:pt x="20874" y="4630"/>
                  <a:pt x="20936" y="4212"/>
                </a:cubicBezTo>
                <a:cubicBezTo>
                  <a:pt x="21056" y="3388"/>
                  <a:pt x="21001" y="2596"/>
                  <a:pt x="20722" y="1802"/>
                </a:cubicBezTo>
                <a:cubicBezTo>
                  <a:pt x="20133" y="125"/>
                  <a:pt x="17834" y="9"/>
                  <a:pt x="17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txBox="1">
            <a:spLocks noGrp="1"/>
          </p:cNvSpPr>
          <p:nvPr>
            <p:ph type="title"/>
          </p:nvPr>
        </p:nvSpPr>
        <p:spPr>
          <a:xfrm>
            <a:off x="715100" y="2592325"/>
            <a:ext cx="6943000" cy="779700"/>
          </a:xfrm>
          <a:prstGeom prst="rect">
            <a:avLst/>
          </a:prstGeom>
        </p:spPr>
        <p:txBody>
          <a:bodyPr spcFirstLastPara="1" wrap="square" lIns="91425" tIns="91425" rIns="91425" bIns="91425" anchor="t" anchorCtr="0">
            <a:noAutofit/>
          </a:bodyPr>
          <a:lstStyle/>
          <a:p>
            <a:r>
              <a:rPr lang="en-GB" dirty="0" smtClean="0"/>
              <a:t>Demonstration</a:t>
            </a:r>
            <a:endParaRPr dirty="0"/>
          </a:p>
        </p:txBody>
      </p:sp>
      <p:sp>
        <p:nvSpPr>
          <p:cNvPr id="717" name="Google Shape;717;p30"/>
          <p:cNvSpPr txBox="1">
            <a:spLocks noGrp="1"/>
          </p:cNvSpPr>
          <p:nvPr>
            <p:ph type="title" idx="2"/>
          </p:nvPr>
        </p:nvSpPr>
        <p:spPr>
          <a:xfrm>
            <a:off x="715100" y="1690663"/>
            <a:ext cx="1422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04</a:t>
            </a:r>
            <a:endParaRPr dirty="0"/>
          </a:p>
        </p:txBody>
      </p:sp>
      <p:grpSp>
        <p:nvGrpSpPr>
          <p:cNvPr id="719" name="Google Shape;719;p30"/>
          <p:cNvGrpSpPr/>
          <p:nvPr/>
        </p:nvGrpSpPr>
        <p:grpSpPr>
          <a:xfrm>
            <a:off x="7358315" y="3397956"/>
            <a:ext cx="2498493" cy="2439814"/>
            <a:chOff x="7358315" y="3397956"/>
            <a:chExt cx="2498493" cy="2439814"/>
          </a:xfrm>
        </p:grpSpPr>
        <p:grpSp>
          <p:nvGrpSpPr>
            <p:cNvPr id="720" name="Google Shape;720;p30"/>
            <p:cNvGrpSpPr/>
            <p:nvPr/>
          </p:nvGrpSpPr>
          <p:grpSpPr>
            <a:xfrm>
              <a:off x="7482742" y="3491267"/>
              <a:ext cx="2374066" cy="2346502"/>
              <a:chOff x="8016142" y="4024667"/>
              <a:chExt cx="2374066" cy="2346502"/>
            </a:xfrm>
          </p:grpSpPr>
          <p:sp>
            <p:nvSpPr>
              <p:cNvPr id="721" name="Google Shape;721;p30"/>
              <p:cNvSpPr/>
              <p:nvPr/>
            </p:nvSpPr>
            <p:spPr>
              <a:xfrm>
                <a:off x="8913878" y="4024667"/>
                <a:ext cx="575077" cy="543985"/>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8338813" y="4381983"/>
                <a:ext cx="575077" cy="543973"/>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8016142" y="4925921"/>
                <a:ext cx="575077" cy="543985"/>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9364516" y="4475306"/>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8789451" y="4832609"/>
                <a:ext cx="575077" cy="543961"/>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463263" y="5376559"/>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9815131" y="4925944"/>
                <a:ext cx="575077" cy="543973"/>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9240066" y="5283224"/>
                <a:ext cx="575077" cy="543985"/>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913878" y="5827197"/>
                <a:ext cx="575077" cy="543973"/>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0"/>
            <p:cNvGrpSpPr/>
            <p:nvPr/>
          </p:nvGrpSpPr>
          <p:grpSpPr>
            <a:xfrm>
              <a:off x="7358315" y="3397956"/>
              <a:ext cx="2374066" cy="2346468"/>
              <a:chOff x="7891715" y="3931356"/>
              <a:chExt cx="2374066" cy="2346468"/>
            </a:xfrm>
          </p:grpSpPr>
          <p:sp>
            <p:nvSpPr>
              <p:cNvPr id="731" name="Google Shape;731;p30"/>
              <p:cNvSpPr/>
              <p:nvPr/>
            </p:nvSpPr>
            <p:spPr>
              <a:xfrm>
                <a:off x="8789451" y="3931356"/>
                <a:ext cx="575077" cy="543961"/>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463263" y="4475306"/>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7891715" y="4832609"/>
                <a:ext cx="575077" cy="543961"/>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9240066" y="4381971"/>
                <a:ext cx="575077" cy="543985"/>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8913878" y="4925944"/>
                <a:ext cx="575077" cy="543973"/>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8342330" y="5283224"/>
                <a:ext cx="575077" cy="543985"/>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9690704" y="4832609"/>
                <a:ext cx="575077" cy="543961"/>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9364516" y="5376559"/>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792968" y="5733862"/>
                <a:ext cx="575077" cy="543961"/>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01942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re 2"/>
          <p:cNvSpPr>
            <a:spLocks noGrp="1"/>
          </p:cNvSpPr>
          <p:nvPr>
            <p:ph type="title" idx="2"/>
          </p:nvPr>
        </p:nvSpPr>
        <p:spPr>
          <a:xfrm>
            <a:off x="958617" y="148057"/>
            <a:ext cx="4618900" cy="841800"/>
          </a:xfrm>
        </p:spPr>
        <p:txBody>
          <a:bodyPr/>
          <a:lstStyle/>
          <a:p>
            <a:r>
              <a:rPr lang="fr-FR" sz="2400" dirty="0" smtClean="0">
                <a:solidFill>
                  <a:schemeClr val="bg2"/>
                </a:solidFill>
              </a:rPr>
              <a:t>4.1 Data Collection</a:t>
            </a:r>
            <a:endParaRPr lang="en-GB" sz="2400" dirty="0">
              <a:solidFill>
                <a:schemeClr val="bg2"/>
              </a:solidFill>
            </a:endParaRPr>
          </a:p>
        </p:txBody>
      </p:sp>
      <p:pic>
        <p:nvPicPr>
          <p:cNvPr id="4" name="Image 3"/>
          <p:cNvPicPr>
            <a:picLocks noChangeAspect="1"/>
          </p:cNvPicPr>
          <p:nvPr/>
        </p:nvPicPr>
        <p:blipFill>
          <a:blip r:embed="rId2"/>
          <a:stretch>
            <a:fillRect/>
          </a:stretch>
        </p:blipFill>
        <p:spPr>
          <a:xfrm>
            <a:off x="171450" y="1496933"/>
            <a:ext cx="8845111" cy="2713117"/>
          </a:xfrm>
          <a:prstGeom prst="rect">
            <a:avLst/>
          </a:prstGeom>
        </p:spPr>
      </p:pic>
      <p:sp>
        <p:nvSpPr>
          <p:cNvPr id="8" name="Titre 7"/>
          <p:cNvSpPr>
            <a:spLocks noGrp="1"/>
          </p:cNvSpPr>
          <p:nvPr>
            <p:ph type="title"/>
          </p:nvPr>
        </p:nvSpPr>
        <p:spPr>
          <a:xfrm>
            <a:off x="715100" y="2563750"/>
            <a:ext cx="4360500" cy="779700"/>
          </a:xfrm>
        </p:spPr>
        <p:txBody>
          <a:bodyPr/>
          <a:lstStyle/>
          <a:p>
            <a:r>
              <a:rPr lang="fr-FR" dirty="0" smtClean="0"/>
              <a:t> </a:t>
            </a:r>
            <a:endParaRPr lang="en-GB" dirty="0"/>
          </a:p>
        </p:txBody>
      </p:sp>
    </p:spTree>
    <p:extLst>
      <p:ext uri="{BB962C8B-B14F-4D97-AF65-F5344CB8AC3E}">
        <p14:creationId xmlns:p14="http://schemas.microsoft.com/office/powerpoint/2010/main" val="403193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0" name="Sous-titre 9"/>
          <p:cNvSpPr>
            <a:spLocks noGrp="1"/>
          </p:cNvSpPr>
          <p:nvPr>
            <p:ph type="subTitle" idx="8"/>
          </p:nvPr>
        </p:nvSpPr>
        <p:spPr/>
        <p:txBody>
          <a:bodyPr/>
          <a:lstStyle/>
          <a:p>
            <a:r>
              <a:rPr lang="fr-FR" dirty="0" smtClean="0"/>
              <a:t> </a:t>
            </a:r>
            <a:endParaRPr lang="en-GB" dirty="0"/>
          </a:p>
        </p:txBody>
      </p:sp>
      <p:pic>
        <p:nvPicPr>
          <p:cNvPr id="11" name="Image 10"/>
          <p:cNvPicPr>
            <a:picLocks noChangeAspect="1"/>
          </p:cNvPicPr>
          <p:nvPr/>
        </p:nvPicPr>
        <p:blipFill>
          <a:blip r:embed="rId2"/>
          <a:stretch>
            <a:fillRect/>
          </a:stretch>
        </p:blipFill>
        <p:spPr>
          <a:xfrm>
            <a:off x="0" y="3521014"/>
            <a:ext cx="8276548" cy="1400370"/>
          </a:xfrm>
          <a:prstGeom prst="rect">
            <a:avLst/>
          </a:prstGeom>
        </p:spPr>
      </p:pic>
      <p:pic>
        <p:nvPicPr>
          <p:cNvPr id="12" name="Image 11"/>
          <p:cNvPicPr>
            <a:picLocks noChangeAspect="1"/>
          </p:cNvPicPr>
          <p:nvPr/>
        </p:nvPicPr>
        <p:blipFill>
          <a:blip r:embed="rId3"/>
          <a:stretch>
            <a:fillRect/>
          </a:stretch>
        </p:blipFill>
        <p:spPr>
          <a:xfrm>
            <a:off x="4397201" y="204243"/>
            <a:ext cx="3778764" cy="3224057"/>
          </a:xfrm>
          <a:prstGeom prst="rect">
            <a:avLst/>
          </a:prstGeom>
        </p:spPr>
      </p:pic>
      <p:sp>
        <p:nvSpPr>
          <p:cNvPr id="14" name="Titre 1"/>
          <p:cNvSpPr txBox="1">
            <a:spLocks/>
          </p:cNvSpPr>
          <p:nvPr/>
        </p:nvSpPr>
        <p:spPr>
          <a:xfrm>
            <a:off x="524925" y="1598967"/>
            <a:ext cx="3514725" cy="77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9pPr>
          </a:lstStyle>
          <a:p>
            <a:r>
              <a:rPr lang="en-GB" sz="2400" u="sng" dirty="0" smtClean="0">
                <a:solidFill>
                  <a:schemeClr val="bg2"/>
                </a:solidFill>
                <a:effectLst>
                  <a:outerShdw blurRad="38100" dist="38100" dir="2700000" algn="tl">
                    <a:srgbClr val="000000">
                      <a:alpha val="43137"/>
                    </a:srgbClr>
                  </a:outerShdw>
                </a:effectLst>
              </a:rPr>
              <a:t>Extracted features:</a:t>
            </a:r>
            <a:endParaRPr lang="en-GB" sz="2400" u="sng"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7636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18" name="Image 17"/>
          <p:cNvPicPr>
            <a:picLocks noChangeAspect="1"/>
          </p:cNvPicPr>
          <p:nvPr/>
        </p:nvPicPr>
        <p:blipFill>
          <a:blip r:embed="rId2"/>
          <a:stretch>
            <a:fillRect/>
          </a:stretch>
        </p:blipFill>
        <p:spPr>
          <a:xfrm>
            <a:off x="0" y="3814741"/>
            <a:ext cx="8810625" cy="1438476"/>
          </a:xfrm>
          <a:prstGeom prst="rect">
            <a:avLst/>
          </a:prstGeom>
        </p:spPr>
      </p:pic>
      <p:sp>
        <p:nvSpPr>
          <p:cNvPr id="2" name="Titre 1"/>
          <p:cNvSpPr>
            <a:spLocks noGrp="1"/>
          </p:cNvSpPr>
          <p:nvPr>
            <p:ph type="title"/>
          </p:nvPr>
        </p:nvSpPr>
        <p:spPr/>
        <p:txBody>
          <a:bodyPr/>
          <a:lstStyle/>
          <a:p>
            <a:r>
              <a:rPr lang="fr-FR" sz="3200" dirty="0" smtClean="0">
                <a:solidFill>
                  <a:schemeClr val="bg2"/>
                </a:solidFill>
              </a:rPr>
              <a:t>4.2 EDA-</a:t>
            </a:r>
            <a:r>
              <a:rPr lang="fr-FR" sz="3200" dirty="0" err="1" smtClean="0">
                <a:solidFill>
                  <a:schemeClr val="bg2"/>
                </a:solidFill>
              </a:rPr>
              <a:t>Exploratory</a:t>
            </a:r>
            <a:r>
              <a:rPr lang="fr-FR" sz="3200" dirty="0" smtClean="0">
                <a:solidFill>
                  <a:schemeClr val="bg2"/>
                </a:solidFill>
              </a:rPr>
              <a:t> Data </a:t>
            </a:r>
            <a:r>
              <a:rPr lang="fr-FR" sz="3200" dirty="0" err="1" smtClean="0">
                <a:solidFill>
                  <a:schemeClr val="bg2"/>
                </a:solidFill>
              </a:rPr>
              <a:t>Analysis</a:t>
            </a:r>
            <a:r>
              <a:rPr lang="fr-FR" sz="3200" dirty="0" smtClean="0">
                <a:solidFill>
                  <a:schemeClr val="bg2"/>
                </a:solidFill>
              </a:rPr>
              <a:t>-</a:t>
            </a:r>
            <a:endParaRPr lang="en-GB" dirty="0"/>
          </a:p>
        </p:txBody>
      </p:sp>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0" name="Sous-titre 9"/>
          <p:cNvSpPr>
            <a:spLocks noGrp="1"/>
          </p:cNvSpPr>
          <p:nvPr>
            <p:ph type="subTitle" idx="8"/>
          </p:nvPr>
        </p:nvSpPr>
        <p:spPr>
          <a:xfrm>
            <a:off x="4366962" y="2631575"/>
            <a:ext cx="3362325" cy="525900"/>
          </a:xfrm>
        </p:spPr>
        <p:txBody>
          <a:bodyPr/>
          <a:lstStyle/>
          <a:p>
            <a:r>
              <a:rPr lang="fr-FR" sz="1200" dirty="0" err="1" smtClean="0"/>
              <a:t>Elemination</a:t>
            </a:r>
            <a:r>
              <a:rPr lang="fr-FR" sz="1200" dirty="0" smtClean="0"/>
              <a:t> of « m² </a:t>
            </a:r>
            <a:r>
              <a:rPr lang="fr-FR" sz="1200" dirty="0" err="1" smtClean="0"/>
              <a:t>DHs</a:t>
            </a:r>
            <a:r>
              <a:rPr lang="fr-FR" sz="1200" dirty="0" smtClean="0"/>
              <a:t> chambres ….. »</a:t>
            </a:r>
            <a:endParaRPr lang="en-GB" sz="1200" dirty="0"/>
          </a:p>
        </p:txBody>
      </p:sp>
      <p:sp>
        <p:nvSpPr>
          <p:cNvPr id="12" name="Sous-titre 11"/>
          <p:cNvSpPr>
            <a:spLocks noGrp="1"/>
          </p:cNvSpPr>
          <p:nvPr>
            <p:ph type="subTitle" idx="1"/>
          </p:nvPr>
        </p:nvSpPr>
        <p:spPr/>
        <p:txBody>
          <a:bodyPr/>
          <a:lstStyle/>
          <a:p>
            <a:r>
              <a:rPr lang="fr-FR" dirty="0" smtClean="0"/>
              <a:t> </a:t>
            </a:r>
            <a:endParaRPr lang="en-GB" dirty="0"/>
          </a:p>
        </p:txBody>
      </p:sp>
      <p:pic>
        <p:nvPicPr>
          <p:cNvPr id="15" name="Image 14"/>
          <p:cNvPicPr>
            <a:picLocks noChangeAspect="1"/>
          </p:cNvPicPr>
          <p:nvPr/>
        </p:nvPicPr>
        <p:blipFill>
          <a:blip r:embed="rId3"/>
          <a:stretch>
            <a:fillRect/>
          </a:stretch>
        </p:blipFill>
        <p:spPr>
          <a:xfrm>
            <a:off x="159312" y="1190377"/>
            <a:ext cx="8989238" cy="1362265"/>
          </a:xfrm>
          <a:prstGeom prst="rect">
            <a:avLst/>
          </a:prstGeom>
        </p:spPr>
      </p:pic>
      <p:sp>
        <p:nvSpPr>
          <p:cNvPr id="17" name="Flèche vers le bas 16"/>
          <p:cNvSpPr/>
          <p:nvPr/>
        </p:nvSpPr>
        <p:spPr>
          <a:xfrm>
            <a:off x="4057650" y="2707775"/>
            <a:ext cx="506975" cy="7967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21" name="Connecteur droit avec flèche 20"/>
          <p:cNvCxnSpPr/>
          <p:nvPr/>
        </p:nvCxnSpPr>
        <p:spPr>
          <a:xfrm flipH="1" flipV="1">
            <a:off x="1114426" y="2291004"/>
            <a:ext cx="442911" cy="588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1009650" y="3288866"/>
            <a:ext cx="469126" cy="1051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H="1" flipV="1">
            <a:off x="1645193" y="2340630"/>
            <a:ext cx="442911" cy="588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1619836" y="3288866"/>
            <a:ext cx="468268" cy="12609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33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inVertical)">
                                      <p:cBhvr>
                                        <p:cTn id="24" dur="500"/>
                                        <p:tgtEl>
                                          <p:spTgt spid="26"/>
                                        </p:tgtEl>
                                      </p:cBhvr>
                                    </p:animEffect>
                                  </p:childTnLst>
                                </p:cTn>
                              </p:par>
                              <p:par>
                                <p:cTn id="25" presetID="16" presetClass="entr" presetSubtype="2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par>
                                <p:cTn id="28" presetID="16" presetClass="entr" presetSubtype="21"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par>
                                <p:cTn id="31" presetID="16" presetClass="entr" presetSubtype="21"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arn(inVertical)">
                                      <p:cBhvr>
                                        <p:cTn id="33" dur="500"/>
                                        <p:tgtEl>
                                          <p:spTgt spid="2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barn(inVertical)">
                                      <p:cBhvr>
                                        <p:cTn id="3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0" name="Sous-titre 9"/>
          <p:cNvSpPr>
            <a:spLocks noGrp="1"/>
          </p:cNvSpPr>
          <p:nvPr>
            <p:ph type="subTitle" idx="8"/>
          </p:nvPr>
        </p:nvSpPr>
        <p:spPr/>
        <p:txBody>
          <a:bodyPr/>
          <a:lstStyle/>
          <a:p>
            <a:r>
              <a:rPr lang="fr-FR" dirty="0" smtClean="0"/>
              <a:t> </a:t>
            </a:r>
            <a:endParaRPr lang="en-GB" dirty="0"/>
          </a:p>
        </p:txBody>
      </p:sp>
      <p:sp>
        <p:nvSpPr>
          <p:cNvPr id="11" name="Sous-titre 2"/>
          <p:cNvSpPr txBox="1">
            <a:spLocks/>
          </p:cNvSpPr>
          <p:nvPr/>
        </p:nvSpPr>
        <p:spPr>
          <a:xfrm>
            <a:off x="715100" y="658392"/>
            <a:ext cx="2967000"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dirty="0" smtClean="0">
                <a:solidFill>
                  <a:srgbClr val="00B0F0"/>
                </a:solidFill>
              </a:rPr>
              <a:t> 	4.2.1 Shape </a:t>
            </a:r>
            <a:r>
              <a:rPr lang="fr-FR" dirty="0" err="1" smtClean="0">
                <a:solidFill>
                  <a:srgbClr val="00B0F0"/>
                </a:solidFill>
              </a:rPr>
              <a:t>Analysis</a:t>
            </a:r>
            <a:r>
              <a:rPr lang="fr-FR" dirty="0" smtClean="0">
                <a:solidFill>
                  <a:srgbClr val="00B0F0"/>
                </a:solidFill>
              </a:rPr>
              <a:t> </a:t>
            </a:r>
            <a:endParaRPr lang="en-GB" dirty="0">
              <a:solidFill>
                <a:srgbClr val="00B0F0"/>
              </a:solidFill>
            </a:endParaRPr>
          </a:p>
        </p:txBody>
      </p:sp>
      <p:pic>
        <p:nvPicPr>
          <p:cNvPr id="13" name="Image 12"/>
          <p:cNvPicPr>
            <a:picLocks noChangeAspect="1"/>
          </p:cNvPicPr>
          <p:nvPr/>
        </p:nvPicPr>
        <p:blipFill>
          <a:blip r:embed="rId2"/>
          <a:stretch>
            <a:fillRect/>
          </a:stretch>
        </p:blipFill>
        <p:spPr>
          <a:xfrm>
            <a:off x="104775" y="1333658"/>
            <a:ext cx="4667250" cy="3219291"/>
          </a:xfrm>
          <a:prstGeom prst="rect">
            <a:avLst/>
          </a:prstGeom>
        </p:spPr>
      </p:pic>
      <p:pic>
        <p:nvPicPr>
          <p:cNvPr id="14" name="Image 13"/>
          <p:cNvPicPr>
            <a:picLocks noChangeAspect="1"/>
          </p:cNvPicPr>
          <p:nvPr/>
        </p:nvPicPr>
        <p:blipFill>
          <a:blip r:embed="rId3"/>
          <a:stretch>
            <a:fillRect/>
          </a:stretch>
        </p:blipFill>
        <p:spPr>
          <a:xfrm>
            <a:off x="4941673" y="1184292"/>
            <a:ext cx="4116970" cy="3864303"/>
          </a:xfrm>
          <a:prstGeom prst="rect">
            <a:avLst/>
          </a:prstGeom>
        </p:spPr>
      </p:pic>
    </p:spTree>
    <p:extLst>
      <p:ext uri="{BB962C8B-B14F-4D97-AF65-F5344CB8AC3E}">
        <p14:creationId xmlns:p14="http://schemas.microsoft.com/office/powerpoint/2010/main" val="212596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a:xfrm>
            <a:off x="3007238" y="883250"/>
            <a:ext cx="2967000" cy="525900"/>
          </a:xfrm>
        </p:spPr>
        <p:txBody>
          <a:bodyPr/>
          <a:lstStyle/>
          <a:p>
            <a:r>
              <a:rPr lang="fr-FR" sz="1600" i="1" dirty="0" smtClean="0">
                <a:effectLst>
                  <a:outerShdw blurRad="38100" dist="38100" dir="2700000" algn="tl">
                    <a:srgbClr val="000000">
                      <a:alpha val="43137"/>
                    </a:srgbClr>
                  </a:outerShdw>
                </a:effectLst>
              </a:rPr>
              <a:t> </a:t>
            </a:r>
            <a:r>
              <a:rPr lang="fr-FR" sz="1600" i="1" dirty="0" err="1" smtClean="0">
                <a:effectLst>
                  <a:outerShdw blurRad="38100" dist="38100" dir="2700000" algn="tl">
                    <a:srgbClr val="000000">
                      <a:alpha val="43137"/>
                    </a:srgbClr>
                  </a:outerShdw>
                </a:effectLst>
              </a:rPr>
              <a:t>Describe</a:t>
            </a:r>
            <a:r>
              <a:rPr lang="fr-FR" sz="1600" i="1" dirty="0" smtClean="0">
                <a:effectLst>
                  <a:outerShdw blurRad="38100" dist="38100" dir="2700000" algn="tl">
                    <a:srgbClr val="000000">
                      <a:alpha val="43137"/>
                    </a:srgbClr>
                  </a:outerShdw>
                </a:effectLst>
              </a:rPr>
              <a:t> the data</a:t>
            </a:r>
            <a:endParaRPr lang="en-GB" sz="1600" i="1" dirty="0">
              <a:effectLst>
                <a:outerShdw blurRad="38100" dist="38100" dir="2700000" algn="tl">
                  <a:srgbClr val="000000">
                    <a:alpha val="43137"/>
                  </a:srgbClr>
                </a:outerShdw>
              </a:effectLst>
            </a:endParaRPr>
          </a:p>
        </p:txBody>
      </p:sp>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0" name="Sous-titre 9"/>
          <p:cNvSpPr>
            <a:spLocks noGrp="1"/>
          </p:cNvSpPr>
          <p:nvPr>
            <p:ph type="subTitle" idx="8"/>
          </p:nvPr>
        </p:nvSpPr>
        <p:spPr/>
        <p:txBody>
          <a:bodyPr/>
          <a:lstStyle/>
          <a:p>
            <a:r>
              <a:rPr lang="fr-FR" dirty="0" smtClean="0"/>
              <a:t> </a:t>
            </a:r>
            <a:endParaRPr lang="en-GB" dirty="0"/>
          </a:p>
        </p:txBody>
      </p:sp>
      <p:sp>
        <p:nvSpPr>
          <p:cNvPr id="11" name="Sous-titre 2"/>
          <p:cNvSpPr txBox="1">
            <a:spLocks/>
          </p:cNvSpPr>
          <p:nvPr/>
        </p:nvSpPr>
        <p:spPr>
          <a:xfrm>
            <a:off x="572225" y="509750"/>
            <a:ext cx="4428400"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dirty="0" smtClean="0">
                <a:solidFill>
                  <a:srgbClr val="00B0F0"/>
                </a:solidFill>
              </a:rPr>
              <a:t> 	4.2.2 </a:t>
            </a:r>
            <a:r>
              <a:rPr lang="fr-FR" dirty="0" err="1" smtClean="0">
                <a:solidFill>
                  <a:srgbClr val="00B0F0"/>
                </a:solidFill>
              </a:rPr>
              <a:t>Substansive</a:t>
            </a:r>
            <a:r>
              <a:rPr lang="fr-FR" dirty="0" smtClean="0">
                <a:solidFill>
                  <a:srgbClr val="00B0F0"/>
                </a:solidFill>
              </a:rPr>
              <a:t>  </a:t>
            </a:r>
            <a:r>
              <a:rPr lang="fr-FR" dirty="0" err="1" smtClean="0">
                <a:solidFill>
                  <a:srgbClr val="00B0F0"/>
                </a:solidFill>
              </a:rPr>
              <a:t>Analysis</a:t>
            </a:r>
            <a:endParaRPr lang="en-GB" dirty="0">
              <a:solidFill>
                <a:srgbClr val="00B0F0"/>
              </a:solidFill>
            </a:endParaRPr>
          </a:p>
        </p:txBody>
      </p:sp>
      <p:pic>
        <p:nvPicPr>
          <p:cNvPr id="12" name="Image 11"/>
          <p:cNvPicPr>
            <a:picLocks noChangeAspect="1"/>
          </p:cNvPicPr>
          <p:nvPr/>
        </p:nvPicPr>
        <p:blipFill>
          <a:blip r:embed="rId2"/>
          <a:stretch>
            <a:fillRect/>
          </a:stretch>
        </p:blipFill>
        <p:spPr>
          <a:xfrm>
            <a:off x="476012" y="1455325"/>
            <a:ext cx="3818800" cy="3094075"/>
          </a:xfrm>
          <a:prstGeom prst="rect">
            <a:avLst/>
          </a:prstGeom>
        </p:spPr>
      </p:pic>
      <p:pic>
        <p:nvPicPr>
          <p:cNvPr id="15" name="Image 14"/>
          <p:cNvPicPr>
            <a:picLocks noChangeAspect="1"/>
          </p:cNvPicPr>
          <p:nvPr/>
        </p:nvPicPr>
        <p:blipFill>
          <a:blip r:embed="rId3"/>
          <a:stretch>
            <a:fillRect/>
          </a:stretch>
        </p:blipFill>
        <p:spPr>
          <a:xfrm>
            <a:off x="4405409" y="1409150"/>
            <a:ext cx="4186142" cy="3236345"/>
          </a:xfrm>
          <a:prstGeom prst="rect">
            <a:avLst/>
          </a:prstGeom>
        </p:spPr>
      </p:pic>
    </p:spTree>
    <p:extLst>
      <p:ext uri="{BB962C8B-B14F-4D97-AF65-F5344CB8AC3E}">
        <p14:creationId xmlns:p14="http://schemas.microsoft.com/office/powerpoint/2010/main" val="49665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a:xfrm>
            <a:off x="715100" y="1243375"/>
            <a:ext cx="2967000" cy="525900"/>
          </a:xfrm>
        </p:spPr>
        <p:txBody>
          <a:bodyPr/>
          <a:lstStyle/>
          <a:p>
            <a:r>
              <a:rPr lang="fr-FR" dirty="0" smtClean="0"/>
              <a:t> </a:t>
            </a:r>
            <a:endParaRPr lang="en-GB" dirty="0"/>
          </a:p>
        </p:txBody>
      </p:sp>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a:xfrm>
            <a:off x="6317227" y="3532375"/>
            <a:ext cx="2967000" cy="1027800"/>
          </a:xfrm>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1" name="Rectangle 10"/>
          <p:cNvSpPr/>
          <p:nvPr/>
        </p:nvSpPr>
        <p:spPr>
          <a:xfrm>
            <a:off x="2896256" y="758362"/>
            <a:ext cx="2244525" cy="307777"/>
          </a:xfrm>
          <a:prstGeom prst="rect">
            <a:avLst/>
          </a:prstGeom>
        </p:spPr>
        <p:txBody>
          <a:bodyPr wrap="none">
            <a:spAutoFit/>
          </a:bodyPr>
          <a:lstStyle/>
          <a:p>
            <a:r>
              <a:rPr lang="fr-FR" i="1" dirty="0" smtClean="0">
                <a:effectLst>
                  <a:outerShdw blurRad="38100" dist="38100" dir="2700000" algn="tl">
                    <a:srgbClr val="000000">
                      <a:alpha val="43137"/>
                    </a:srgbClr>
                  </a:outerShdw>
                </a:effectLst>
              </a:rPr>
              <a:t>Visualisation of the </a:t>
            </a:r>
            <a:r>
              <a:rPr lang="fr-FR" i="1" dirty="0" err="1" smtClean="0">
                <a:effectLst>
                  <a:outerShdw blurRad="38100" dist="38100" dir="2700000" algn="tl">
                    <a:srgbClr val="000000">
                      <a:alpha val="43137"/>
                    </a:srgbClr>
                  </a:outerShdw>
                </a:effectLst>
              </a:rPr>
              <a:t>target</a:t>
            </a:r>
            <a:r>
              <a:rPr lang="fr-FR" i="1" dirty="0" smtClean="0">
                <a:effectLst>
                  <a:outerShdw blurRad="38100" dist="38100" dir="2700000" algn="tl">
                    <a:srgbClr val="000000">
                      <a:alpha val="43137"/>
                    </a:srgbClr>
                  </a:outerShdw>
                </a:effectLst>
              </a:rPr>
              <a:t> </a:t>
            </a:r>
            <a:endParaRPr lang="en-GB" i="1" dirty="0">
              <a:effectLst>
                <a:outerShdw blurRad="38100" dist="38100" dir="2700000" algn="tl">
                  <a:srgbClr val="000000">
                    <a:alpha val="43137"/>
                  </a:srgbClr>
                </a:outerShdw>
              </a:effectLst>
            </a:endParaRPr>
          </a:p>
        </p:txBody>
      </p:sp>
      <p:pic>
        <p:nvPicPr>
          <p:cNvPr id="14" name="Image 13"/>
          <p:cNvPicPr>
            <a:picLocks noChangeAspect="1"/>
          </p:cNvPicPr>
          <p:nvPr/>
        </p:nvPicPr>
        <p:blipFill>
          <a:blip r:embed="rId2"/>
          <a:stretch>
            <a:fillRect/>
          </a:stretch>
        </p:blipFill>
        <p:spPr>
          <a:xfrm>
            <a:off x="113869" y="1188005"/>
            <a:ext cx="4533539" cy="3372170"/>
          </a:xfrm>
          <a:prstGeom prst="rect">
            <a:avLst/>
          </a:prstGeom>
        </p:spPr>
      </p:pic>
      <p:pic>
        <p:nvPicPr>
          <p:cNvPr id="15" name="Image 14"/>
          <p:cNvPicPr>
            <a:picLocks noChangeAspect="1"/>
          </p:cNvPicPr>
          <p:nvPr/>
        </p:nvPicPr>
        <p:blipFill>
          <a:blip r:embed="rId3"/>
          <a:stretch>
            <a:fillRect/>
          </a:stretch>
        </p:blipFill>
        <p:spPr>
          <a:xfrm>
            <a:off x="4733587" y="1243375"/>
            <a:ext cx="4364577" cy="3316800"/>
          </a:xfrm>
          <a:prstGeom prst="rect">
            <a:avLst/>
          </a:prstGeom>
        </p:spPr>
      </p:pic>
      <p:cxnSp>
        <p:nvCxnSpPr>
          <p:cNvPr id="17" name="Connecteur droit avec flèche 16"/>
          <p:cNvCxnSpPr/>
          <p:nvPr/>
        </p:nvCxnSpPr>
        <p:spPr>
          <a:xfrm>
            <a:off x="6211957" y="2186609"/>
            <a:ext cx="616226" cy="1510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6211955" y="2186609"/>
            <a:ext cx="659837" cy="6720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6211955" y="1632501"/>
            <a:ext cx="702407" cy="554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à coins arrondis 22"/>
          <p:cNvSpPr/>
          <p:nvPr/>
        </p:nvSpPr>
        <p:spPr>
          <a:xfrm>
            <a:off x="5160468" y="1757274"/>
            <a:ext cx="1051485" cy="6839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Outliers</a:t>
            </a:r>
            <a:endParaRPr lang="fr-FR" dirty="0" smtClean="0"/>
          </a:p>
        </p:txBody>
      </p:sp>
    </p:spTree>
    <p:extLst>
      <p:ext uri="{BB962C8B-B14F-4D97-AF65-F5344CB8AC3E}">
        <p14:creationId xmlns:p14="http://schemas.microsoft.com/office/powerpoint/2010/main" val="38120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16" presetClass="entr" presetSubtype="21"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inVertical)">
                                      <p:cBhvr>
                                        <p:cTn id="25" dur="500"/>
                                        <p:tgtEl>
                                          <p:spTgt spid="23"/>
                                        </p:tgtEl>
                                      </p:cBhvr>
                                    </p:animEffect>
                                  </p:childTnLst>
                                </p:cTn>
                              </p:par>
                              <p:par>
                                <p:cTn id="26" presetID="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0" name="Sous-titre 9"/>
          <p:cNvSpPr>
            <a:spLocks noGrp="1"/>
          </p:cNvSpPr>
          <p:nvPr>
            <p:ph type="subTitle" idx="8"/>
          </p:nvPr>
        </p:nvSpPr>
        <p:spPr/>
        <p:txBody>
          <a:bodyPr/>
          <a:lstStyle/>
          <a:p>
            <a:r>
              <a:rPr lang="fr-FR" dirty="0" smtClean="0"/>
              <a:t> </a:t>
            </a:r>
            <a:endParaRPr lang="en-GB" dirty="0"/>
          </a:p>
        </p:txBody>
      </p:sp>
      <p:sp>
        <p:nvSpPr>
          <p:cNvPr id="11" name="Rectangle 10"/>
          <p:cNvSpPr/>
          <p:nvPr/>
        </p:nvSpPr>
        <p:spPr>
          <a:xfrm>
            <a:off x="1043940" y="20311"/>
            <a:ext cx="3892279" cy="307777"/>
          </a:xfrm>
          <a:prstGeom prst="rect">
            <a:avLst/>
          </a:prstGeom>
        </p:spPr>
        <p:txBody>
          <a:bodyPr wrap="square">
            <a:spAutoFit/>
          </a:bodyPr>
          <a:lstStyle/>
          <a:p>
            <a:r>
              <a:rPr lang="fr-FR" i="1" u="sng" dirty="0" smtClean="0">
                <a:effectLst>
                  <a:outerShdw blurRad="38100" dist="38100" dir="2700000" algn="tl">
                    <a:srgbClr val="000000">
                      <a:alpha val="43137"/>
                    </a:srgbClr>
                  </a:outerShdw>
                </a:effectLst>
              </a:rPr>
              <a:t>Visualisation </a:t>
            </a:r>
            <a:r>
              <a:rPr lang="fr-FR" i="1" u="sng" dirty="0">
                <a:effectLst>
                  <a:outerShdw blurRad="38100" dist="38100" dir="2700000" algn="tl">
                    <a:srgbClr val="000000">
                      <a:alpha val="43137"/>
                    </a:srgbClr>
                  </a:outerShdw>
                </a:effectLst>
              </a:rPr>
              <a:t>of </a:t>
            </a:r>
            <a:r>
              <a:rPr lang="fr-FR" i="1" u="sng" dirty="0" err="1" smtClean="0">
                <a:effectLst>
                  <a:outerShdw blurRad="38100" dist="38100" dir="2700000" algn="tl">
                    <a:srgbClr val="000000">
                      <a:alpha val="43137"/>
                    </a:srgbClr>
                  </a:outerShdw>
                </a:effectLst>
              </a:rPr>
              <a:t>numerical</a:t>
            </a:r>
            <a:r>
              <a:rPr lang="fr-FR" i="1" u="sng" dirty="0" smtClean="0">
                <a:effectLst>
                  <a:outerShdw blurRad="38100" dist="38100" dir="2700000" algn="tl">
                    <a:srgbClr val="000000">
                      <a:alpha val="43137"/>
                    </a:srgbClr>
                  </a:outerShdw>
                </a:effectLst>
              </a:rPr>
              <a:t> </a:t>
            </a:r>
            <a:r>
              <a:rPr lang="fr-FR" i="1" u="sng" dirty="0" err="1" smtClean="0">
                <a:effectLst>
                  <a:outerShdw blurRad="38100" dist="38100" dir="2700000" algn="tl">
                    <a:srgbClr val="000000">
                      <a:alpha val="43137"/>
                    </a:srgbClr>
                  </a:outerShdw>
                </a:effectLst>
              </a:rPr>
              <a:t>varaibles</a:t>
            </a:r>
            <a:endParaRPr lang="en-GB" i="1" u="sng" dirty="0">
              <a:effectLst>
                <a:outerShdw blurRad="38100" dist="38100" dir="2700000" algn="tl">
                  <a:srgbClr val="000000">
                    <a:alpha val="43137"/>
                  </a:srgbClr>
                </a:outerShdw>
              </a:effectLst>
            </a:endParaRPr>
          </a:p>
        </p:txBody>
      </p:sp>
      <p:pic>
        <p:nvPicPr>
          <p:cNvPr id="14" name="Image 13"/>
          <p:cNvPicPr>
            <a:picLocks noChangeAspect="1"/>
          </p:cNvPicPr>
          <p:nvPr/>
        </p:nvPicPr>
        <p:blipFill>
          <a:blip r:embed="rId3"/>
          <a:stretch>
            <a:fillRect/>
          </a:stretch>
        </p:blipFill>
        <p:spPr>
          <a:xfrm>
            <a:off x="2417498" y="346761"/>
            <a:ext cx="2734578" cy="2054065"/>
          </a:xfrm>
          <a:prstGeom prst="rect">
            <a:avLst/>
          </a:prstGeom>
        </p:spPr>
      </p:pic>
      <p:pic>
        <p:nvPicPr>
          <p:cNvPr id="16" name="Image 15"/>
          <p:cNvPicPr>
            <a:picLocks noChangeAspect="1"/>
          </p:cNvPicPr>
          <p:nvPr/>
        </p:nvPicPr>
        <p:blipFill>
          <a:blip r:embed="rId4"/>
          <a:stretch>
            <a:fillRect/>
          </a:stretch>
        </p:blipFill>
        <p:spPr>
          <a:xfrm>
            <a:off x="5166555" y="346761"/>
            <a:ext cx="2724781" cy="2035704"/>
          </a:xfrm>
          <a:prstGeom prst="rect">
            <a:avLst/>
          </a:prstGeom>
        </p:spPr>
      </p:pic>
      <p:pic>
        <p:nvPicPr>
          <p:cNvPr id="17" name="Image 16"/>
          <p:cNvPicPr>
            <a:picLocks noChangeAspect="1"/>
          </p:cNvPicPr>
          <p:nvPr/>
        </p:nvPicPr>
        <p:blipFill>
          <a:blip r:embed="rId5"/>
          <a:stretch>
            <a:fillRect/>
          </a:stretch>
        </p:blipFill>
        <p:spPr>
          <a:xfrm>
            <a:off x="2403019" y="2382465"/>
            <a:ext cx="2749057" cy="1995753"/>
          </a:xfrm>
          <a:prstGeom prst="rect">
            <a:avLst/>
          </a:prstGeom>
        </p:spPr>
      </p:pic>
      <p:pic>
        <p:nvPicPr>
          <p:cNvPr id="18" name="Image 17"/>
          <p:cNvPicPr>
            <a:picLocks noChangeAspect="1"/>
          </p:cNvPicPr>
          <p:nvPr/>
        </p:nvPicPr>
        <p:blipFill>
          <a:blip r:embed="rId6"/>
          <a:stretch>
            <a:fillRect/>
          </a:stretch>
        </p:blipFill>
        <p:spPr>
          <a:xfrm>
            <a:off x="5165905" y="2400826"/>
            <a:ext cx="2736551" cy="2001566"/>
          </a:xfrm>
          <a:prstGeom prst="rect">
            <a:avLst/>
          </a:prstGeom>
        </p:spPr>
      </p:pic>
      <p:sp>
        <p:nvSpPr>
          <p:cNvPr id="19" name="Rectangle 18"/>
          <p:cNvSpPr/>
          <p:nvPr/>
        </p:nvSpPr>
        <p:spPr>
          <a:xfrm>
            <a:off x="0" y="873831"/>
            <a:ext cx="2586958" cy="1600438"/>
          </a:xfrm>
          <a:prstGeom prst="rect">
            <a:avLst/>
          </a:prstGeom>
        </p:spPr>
        <p:txBody>
          <a:bodyPr wrap="square">
            <a:spAutoFit/>
          </a:bodyPr>
          <a:lstStyle/>
          <a:p>
            <a:r>
              <a:rPr lang="en-GB" dirty="0">
                <a:latin typeface="Consolas" panose="020B0609020204030204" pitchFamily="49" charset="0"/>
              </a:rPr>
              <a:t>Most quantitative variables are skewed (asymmetric), with exceptions like </a:t>
            </a:r>
            <a:r>
              <a:rPr lang="en-GB" dirty="0" smtClean="0">
                <a:latin typeface="Consolas" panose="020B0609020204030204" pitchFamily="49" charset="0"/>
              </a:rPr>
              <a:t>“bathrooms" </a:t>
            </a:r>
            <a:r>
              <a:rPr lang="en-GB" dirty="0">
                <a:latin typeface="Consolas" panose="020B0609020204030204" pitchFamily="49" charset="0"/>
              </a:rPr>
              <a:t>and </a:t>
            </a:r>
            <a:r>
              <a:rPr lang="en-GB" dirty="0" smtClean="0">
                <a:latin typeface="Consolas" panose="020B0609020204030204" pitchFamily="49" charset="0"/>
              </a:rPr>
              <a:t>“rooms," </a:t>
            </a:r>
            <a:r>
              <a:rPr lang="en-GB" dirty="0">
                <a:latin typeface="Consolas" panose="020B0609020204030204" pitchFamily="49" charset="0"/>
              </a:rPr>
              <a:t>which are also skewed but multimodal.</a:t>
            </a:r>
          </a:p>
        </p:txBody>
      </p:sp>
    </p:spTree>
    <p:extLst>
      <p:ext uri="{BB962C8B-B14F-4D97-AF65-F5344CB8AC3E}">
        <p14:creationId xmlns:p14="http://schemas.microsoft.com/office/powerpoint/2010/main" val="149286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Summary</a:t>
            </a:r>
            <a:endParaRPr dirty="0"/>
          </a:p>
        </p:txBody>
      </p:sp>
      <p:sp>
        <p:nvSpPr>
          <p:cNvPr id="700" name="Google Shape;700;p29"/>
          <p:cNvSpPr txBox="1">
            <a:spLocks noGrp="1"/>
          </p:cNvSpPr>
          <p:nvPr>
            <p:ph type="title" idx="2"/>
          </p:nvPr>
        </p:nvSpPr>
        <p:spPr>
          <a:xfrm>
            <a:off x="720000" y="1755877"/>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01</a:t>
            </a:r>
            <a:endParaRPr dirty="0"/>
          </a:p>
        </p:txBody>
      </p:sp>
      <p:sp>
        <p:nvSpPr>
          <p:cNvPr id="701" name="Google Shape;701;p29"/>
          <p:cNvSpPr txBox="1">
            <a:spLocks noGrp="1"/>
          </p:cNvSpPr>
          <p:nvPr>
            <p:ph type="title" idx="3"/>
          </p:nvPr>
        </p:nvSpPr>
        <p:spPr>
          <a:xfrm>
            <a:off x="720000" y="313417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702" name="Google Shape;702;p29"/>
          <p:cNvSpPr txBox="1">
            <a:spLocks noGrp="1"/>
          </p:cNvSpPr>
          <p:nvPr>
            <p:ph type="title" idx="4"/>
          </p:nvPr>
        </p:nvSpPr>
        <p:spPr>
          <a:xfrm>
            <a:off x="4023022" y="1755877"/>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703" name="Google Shape;703;p29"/>
          <p:cNvSpPr txBox="1">
            <a:spLocks noGrp="1"/>
          </p:cNvSpPr>
          <p:nvPr>
            <p:ph type="title" idx="5"/>
          </p:nvPr>
        </p:nvSpPr>
        <p:spPr>
          <a:xfrm>
            <a:off x="4023021" y="3138005"/>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05</a:t>
            </a:r>
            <a:endParaRPr dirty="0"/>
          </a:p>
        </p:txBody>
      </p:sp>
      <p:sp>
        <p:nvSpPr>
          <p:cNvPr id="704" name="Google Shape;704;p29"/>
          <p:cNvSpPr txBox="1">
            <a:spLocks noGrp="1"/>
          </p:cNvSpPr>
          <p:nvPr>
            <p:ph type="title" idx="6"/>
          </p:nvPr>
        </p:nvSpPr>
        <p:spPr>
          <a:xfrm>
            <a:off x="7104190" y="169653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705" name="Google Shape;705;p29"/>
          <p:cNvSpPr txBox="1">
            <a:spLocks noGrp="1"/>
          </p:cNvSpPr>
          <p:nvPr>
            <p:ph type="title" idx="7"/>
          </p:nvPr>
        </p:nvSpPr>
        <p:spPr>
          <a:xfrm>
            <a:off x="7104190" y="3221970"/>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706" name="Google Shape;706;p29"/>
          <p:cNvSpPr txBox="1">
            <a:spLocks noGrp="1"/>
          </p:cNvSpPr>
          <p:nvPr>
            <p:ph type="subTitle" idx="1"/>
          </p:nvPr>
        </p:nvSpPr>
        <p:spPr>
          <a:xfrm>
            <a:off x="327694" y="2290777"/>
            <a:ext cx="23055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07" name="Google Shape;707;p29"/>
          <p:cNvSpPr txBox="1">
            <a:spLocks noGrp="1"/>
          </p:cNvSpPr>
          <p:nvPr>
            <p:ph type="subTitle" idx="8"/>
          </p:nvPr>
        </p:nvSpPr>
        <p:spPr>
          <a:xfrm>
            <a:off x="2954678" y="2328577"/>
            <a:ext cx="2541935" cy="447600"/>
          </a:xfrm>
          <a:prstGeom prst="rect">
            <a:avLst/>
          </a:prstGeom>
        </p:spPr>
        <p:txBody>
          <a:bodyPr spcFirstLastPara="1" wrap="square" lIns="91425" tIns="91425" rIns="91425" bIns="91425" anchor="t" anchorCtr="0">
            <a:noAutofit/>
          </a:bodyPr>
          <a:lstStyle/>
          <a:p>
            <a:r>
              <a:rPr lang="en-GB" dirty="0" smtClean="0"/>
              <a:t> Diagram </a:t>
            </a:r>
            <a:r>
              <a:rPr lang="en-GB" dirty="0"/>
              <a:t>Overview</a:t>
            </a:r>
          </a:p>
          <a:p>
            <a:r>
              <a:rPr lang="en-GB" dirty="0"/>
              <a:t/>
            </a:r>
            <a:br>
              <a:rPr lang="en-GB" dirty="0"/>
            </a:br>
            <a:endParaRPr dirty="0"/>
          </a:p>
        </p:txBody>
      </p:sp>
      <p:sp>
        <p:nvSpPr>
          <p:cNvPr id="708" name="Google Shape;708;p29"/>
          <p:cNvSpPr txBox="1">
            <a:spLocks noGrp="1"/>
          </p:cNvSpPr>
          <p:nvPr>
            <p:ph type="subTitle" idx="9"/>
          </p:nvPr>
        </p:nvSpPr>
        <p:spPr>
          <a:xfrm>
            <a:off x="6139581" y="2299906"/>
            <a:ext cx="3992363" cy="447600"/>
          </a:xfrm>
          <a:prstGeom prst="rect">
            <a:avLst/>
          </a:prstGeom>
        </p:spPr>
        <p:txBody>
          <a:bodyPr spcFirstLastPara="1" wrap="square" lIns="91425" tIns="91425" rIns="91425" bIns="91425" anchor="t" anchorCtr="0">
            <a:noAutofit/>
          </a:bodyPr>
          <a:lstStyle/>
          <a:p>
            <a:r>
              <a:rPr lang="en-GB" sz="1600" dirty="0"/>
              <a:t>Formal </a:t>
            </a:r>
            <a:r>
              <a:rPr lang="en-GB" sz="1600" dirty="0">
                <a:solidFill>
                  <a:schemeClr val="tx1"/>
                </a:solidFill>
              </a:rPr>
              <a:t>Descriptions </a:t>
            </a:r>
            <a:endParaRPr lang="en-GB" sz="1600" dirty="0" smtClean="0">
              <a:solidFill>
                <a:schemeClr val="tx1"/>
              </a:solidFill>
            </a:endParaRPr>
          </a:p>
          <a:p>
            <a:r>
              <a:rPr lang="en-GB" sz="1600" dirty="0"/>
              <a:t>	</a:t>
            </a:r>
            <a:r>
              <a:rPr lang="en-GB" sz="1600" dirty="0" smtClean="0"/>
              <a:t>of Algorithms</a:t>
            </a:r>
            <a:endParaRPr lang="en-GB" sz="1600" dirty="0"/>
          </a:p>
          <a:p>
            <a:r>
              <a:rPr lang="en-GB" sz="1600" dirty="0"/>
              <a:t/>
            </a:r>
            <a:br>
              <a:rPr lang="en-GB" sz="1600" dirty="0"/>
            </a:br>
            <a:endParaRPr sz="1600" dirty="0"/>
          </a:p>
        </p:txBody>
      </p:sp>
      <p:sp>
        <p:nvSpPr>
          <p:cNvPr id="709" name="Google Shape;709;p29"/>
          <p:cNvSpPr txBox="1">
            <a:spLocks noGrp="1"/>
          </p:cNvSpPr>
          <p:nvPr>
            <p:ph type="subTitle" idx="13"/>
          </p:nvPr>
        </p:nvSpPr>
        <p:spPr>
          <a:xfrm>
            <a:off x="192631" y="3787629"/>
            <a:ext cx="2305500" cy="447600"/>
          </a:xfrm>
          <a:prstGeom prst="rect">
            <a:avLst/>
          </a:prstGeom>
        </p:spPr>
        <p:txBody>
          <a:bodyPr spcFirstLastPara="1" wrap="square" lIns="91425" tIns="91425" rIns="91425" bIns="91425" anchor="t" anchorCtr="0">
            <a:noAutofit/>
          </a:bodyPr>
          <a:lstStyle/>
          <a:p>
            <a:r>
              <a:rPr lang="en-GB" dirty="0"/>
              <a:t>Demonstration</a:t>
            </a:r>
          </a:p>
          <a:p>
            <a:r>
              <a:rPr lang="en-GB" dirty="0"/>
              <a:t/>
            </a:r>
            <a:br>
              <a:rPr lang="en-GB" dirty="0"/>
            </a:br>
            <a:endParaRPr dirty="0"/>
          </a:p>
        </p:txBody>
      </p:sp>
      <p:sp>
        <p:nvSpPr>
          <p:cNvPr id="710" name="Google Shape;710;p29"/>
          <p:cNvSpPr txBox="1">
            <a:spLocks noGrp="1"/>
          </p:cNvSpPr>
          <p:nvPr>
            <p:ph type="subTitle" idx="14"/>
          </p:nvPr>
        </p:nvSpPr>
        <p:spPr>
          <a:xfrm>
            <a:off x="3248553" y="3715196"/>
            <a:ext cx="2525289" cy="447600"/>
          </a:xfrm>
          <a:prstGeom prst="rect">
            <a:avLst/>
          </a:prstGeom>
        </p:spPr>
        <p:txBody>
          <a:bodyPr spcFirstLastPara="1" wrap="square" lIns="91425" tIns="91425" rIns="91425" bIns="91425" anchor="t" anchorCtr="0">
            <a:noAutofit/>
          </a:bodyPr>
          <a:lstStyle/>
          <a:p>
            <a:r>
              <a:rPr lang="en-GB" sz="1600" dirty="0" smtClean="0"/>
              <a:t> Limitations of Project </a:t>
            </a:r>
            <a:r>
              <a:rPr lang="en-GB" sz="1600" dirty="0"/>
              <a:t> </a:t>
            </a:r>
            <a:r>
              <a:rPr lang="en-GB" sz="1600" dirty="0" smtClean="0"/>
              <a:t>    </a:t>
            </a:r>
            <a:r>
              <a:rPr lang="en-GB" sz="1600" dirty="0" err="1" smtClean="0"/>
              <a:t>Approachs</a:t>
            </a:r>
            <a:endParaRPr lang="en-GB" sz="1600" dirty="0"/>
          </a:p>
          <a:p>
            <a:r>
              <a:rPr lang="en-GB" dirty="0"/>
              <a:t/>
            </a:r>
            <a:br>
              <a:rPr lang="en-GB" dirty="0"/>
            </a:br>
            <a:endParaRPr dirty="0"/>
          </a:p>
        </p:txBody>
      </p:sp>
      <p:sp>
        <p:nvSpPr>
          <p:cNvPr id="711" name="Google Shape;711;p29"/>
          <p:cNvSpPr txBox="1">
            <a:spLocks noGrp="1"/>
          </p:cNvSpPr>
          <p:nvPr>
            <p:ph type="subTitle" idx="15"/>
          </p:nvPr>
        </p:nvSpPr>
        <p:spPr>
          <a:xfrm>
            <a:off x="6380169" y="3710705"/>
            <a:ext cx="23055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smtClean="0"/>
              <a:t>   Conclusion</a:t>
            </a:r>
            <a:endParaRPr dirty="0"/>
          </a:p>
        </p:txBody>
      </p:sp>
      <p:sp>
        <p:nvSpPr>
          <p:cNvPr id="17" name="Google Shape;705;p29"/>
          <p:cNvSpPr txBox="1">
            <a:spLocks/>
          </p:cNvSpPr>
          <p:nvPr/>
        </p:nvSpPr>
        <p:spPr>
          <a:xfrm>
            <a:off x="5201595" y="314249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itre 3"/>
          <p:cNvSpPr>
            <a:spLocks noGrp="1"/>
          </p:cNvSpPr>
          <p:nvPr>
            <p:ph type="title"/>
          </p:nvPr>
        </p:nvSpPr>
        <p:spPr>
          <a:xfrm>
            <a:off x="2697457" y="139050"/>
            <a:ext cx="3520485" cy="400079"/>
          </a:xfrm>
          <a:prstGeom prst="rect">
            <a:avLst/>
          </a:prstGeom>
        </p:spPr>
        <p:txBody>
          <a:bodyPr wrap="none">
            <a:spAutoFit/>
          </a:bodyPr>
          <a:lstStyle/>
          <a:p>
            <a:r>
              <a:rPr lang="fr-FR" sz="1400" b="0" i="1" dirty="0" smtClean="0">
                <a:effectLst>
                  <a:outerShdw blurRad="38100" dist="38100" dir="2700000" algn="tl">
                    <a:srgbClr val="000000">
                      <a:alpha val="43137"/>
                    </a:srgbClr>
                  </a:outerShdw>
                </a:effectLst>
              </a:rPr>
              <a:t>	Visualisation </a:t>
            </a:r>
            <a:r>
              <a:rPr lang="fr-FR" sz="1400" b="0" i="1" dirty="0">
                <a:effectLst>
                  <a:outerShdw blurRad="38100" dist="38100" dir="2700000" algn="tl">
                    <a:srgbClr val="000000">
                      <a:alpha val="43137"/>
                    </a:srgbClr>
                  </a:outerShdw>
                </a:effectLst>
              </a:rPr>
              <a:t>of </a:t>
            </a:r>
            <a:r>
              <a:rPr lang="fr-FR" sz="1400" b="0" i="1" dirty="0" err="1" smtClean="0">
                <a:effectLst>
                  <a:outerShdw blurRad="38100" dist="38100" dir="2700000" algn="tl">
                    <a:srgbClr val="000000">
                      <a:alpha val="43137"/>
                    </a:srgbClr>
                  </a:outerShdw>
                </a:effectLst>
              </a:rPr>
              <a:t>categorical</a:t>
            </a:r>
            <a:r>
              <a:rPr lang="fr-FR" sz="1400" b="0" i="1" dirty="0" smtClean="0">
                <a:effectLst>
                  <a:outerShdw blurRad="38100" dist="38100" dir="2700000" algn="tl">
                    <a:srgbClr val="000000">
                      <a:alpha val="43137"/>
                    </a:srgbClr>
                  </a:outerShdw>
                </a:effectLst>
              </a:rPr>
              <a:t> </a:t>
            </a:r>
            <a:r>
              <a:rPr lang="fr-FR" sz="1400" b="0" i="1" dirty="0" err="1" smtClean="0">
                <a:effectLst>
                  <a:outerShdw blurRad="38100" dist="38100" dir="2700000" algn="tl">
                    <a:srgbClr val="000000">
                      <a:alpha val="43137"/>
                    </a:srgbClr>
                  </a:outerShdw>
                </a:effectLst>
              </a:rPr>
              <a:t>varaibles</a:t>
            </a:r>
            <a:endParaRPr lang="en-GB" sz="1400" b="0" i="1"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185417" y="539129"/>
            <a:ext cx="8266828" cy="3751603"/>
          </a:xfrm>
          <a:prstGeom prst="rect">
            <a:avLst/>
          </a:prstGeom>
        </p:spPr>
      </p:pic>
      <p:cxnSp>
        <p:nvCxnSpPr>
          <p:cNvPr id="7" name="Connecteur droit avec flèche 6"/>
          <p:cNvCxnSpPr/>
          <p:nvPr/>
        </p:nvCxnSpPr>
        <p:spPr>
          <a:xfrm flipH="1" flipV="1">
            <a:off x="658026" y="1259163"/>
            <a:ext cx="5446876" cy="1014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376014" y="2273190"/>
            <a:ext cx="5728888" cy="188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6108103" y="2025363"/>
            <a:ext cx="2167428" cy="647908"/>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latin typeface="Calibri" panose="020F0502020204030204" pitchFamily="34" charset="0"/>
                <a:cs typeface="Calibri" panose="020F0502020204030204" pitchFamily="34" charset="0"/>
              </a:rPr>
              <a:t>Varaibles</a:t>
            </a:r>
            <a:r>
              <a:rPr lang="fr-FR" sz="1200" b="1" dirty="0" smtClean="0">
                <a:solidFill>
                  <a:schemeClr val="tx1"/>
                </a:solidFill>
                <a:latin typeface="Calibri" panose="020F0502020204030204" pitchFamily="34" charset="0"/>
                <a:cs typeface="Calibri" panose="020F0502020204030204" pitchFamily="34" charset="0"/>
              </a:rPr>
              <a:t>   « Ville » and « autre » </a:t>
            </a:r>
            <a:r>
              <a:rPr lang="fr-FR" sz="1200" b="1" dirty="0" err="1" smtClean="0">
                <a:solidFill>
                  <a:schemeClr val="tx1"/>
                </a:solidFill>
                <a:latin typeface="Calibri" panose="020F0502020204030204" pitchFamily="34" charset="0"/>
                <a:cs typeface="Calibri" panose="020F0502020204030204" pitchFamily="34" charset="0"/>
              </a:rPr>
              <a:t>contain</a:t>
            </a:r>
            <a:r>
              <a:rPr lang="fr-FR" sz="1200" b="1" dirty="0" smtClean="0">
                <a:solidFill>
                  <a:schemeClr val="tx1"/>
                </a:solidFill>
                <a:latin typeface="Calibri" panose="020F0502020204030204" pitchFamily="34" charset="0"/>
                <a:cs typeface="Calibri" panose="020F0502020204030204" pitchFamily="34" charset="0"/>
              </a:rPr>
              <a:t> a lot of </a:t>
            </a:r>
            <a:r>
              <a:rPr lang="fr-FR" sz="1200" b="1" dirty="0" err="1" smtClean="0">
                <a:solidFill>
                  <a:schemeClr val="tx1"/>
                </a:solidFill>
                <a:latin typeface="Calibri" panose="020F0502020204030204" pitchFamily="34" charset="0"/>
                <a:cs typeface="Calibri" panose="020F0502020204030204" pitchFamily="34" charset="0"/>
              </a:rPr>
              <a:t>different</a:t>
            </a:r>
            <a:r>
              <a:rPr lang="fr-FR" sz="1200" b="1" dirty="0" smtClean="0">
                <a:solidFill>
                  <a:schemeClr val="tx1"/>
                </a:solidFill>
                <a:latin typeface="Calibri" panose="020F0502020204030204" pitchFamily="34" charset="0"/>
                <a:cs typeface="Calibri" panose="020F0502020204030204" pitchFamily="34" charset="0"/>
              </a:rPr>
              <a:t> </a:t>
            </a:r>
            <a:r>
              <a:rPr lang="fr-FR" sz="1200" b="1" dirty="0" err="1" smtClean="0">
                <a:solidFill>
                  <a:schemeClr val="tx1"/>
                </a:solidFill>
                <a:latin typeface="Calibri" panose="020F0502020204030204" pitchFamily="34" charset="0"/>
                <a:cs typeface="Calibri" panose="020F0502020204030204" pitchFamily="34" charset="0"/>
              </a:rPr>
              <a:t>varaibles</a:t>
            </a:r>
            <a:endParaRPr lang="en-GB" sz="12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70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511794"/>
            <a:ext cx="4199552" cy="3569715"/>
          </a:xfrm>
          <a:prstGeom prst="rect">
            <a:avLst/>
          </a:prstGeom>
        </p:spPr>
      </p:pic>
      <p:pic>
        <p:nvPicPr>
          <p:cNvPr id="3" name="Image 2"/>
          <p:cNvPicPr>
            <a:picLocks noChangeAspect="1"/>
          </p:cNvPicPr>
          <p:nvPr/>
        </p:nvPicPr>
        <p:blipFill>
          <a:blip r:embed="rId3"/>
          <a:stretch>
            <a:fillRect/>
          </a:stretch>
        </p:blipFill>
        <p:spPr>
          <a:xfrm>
            <a:off x="4199552" y="511794"/>
            <a:ext cx="4708733" cy="3859854"/>
          </a:xfrm>
          <a:prstGeom prst="rect">
            <a:avLst/>
          </a:prstGeom>
        </p:spPr>
      </p:pic>
      <p:sp>
        <p:nvSpPr>
          <p:cNvPr id="4" name="Ellipse 3"/>
          <p:cNvSpPr/>
          <p:nvPr/>
        </p:nvSpPr>
        <p:spPr>
          <a:xfrm>
            <a:off x="1590595" y="569433"/>
            <a:ext cx="1268740" cy="433376"/>
          </a:xfrm>
          <a:prstGeom prst="ellipse">
            <a:avLst/>
          </a:prstGeom>
          <a:ln>
            <a:solidFill>
              <a:schemeClr val="accent3"/>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b="1" dirty="0" err="1">
                <a:solidFill>
                  <a:schemeClr val="tx1"/>
                </a:solidFill>
              </a:rPr>
              <a:t>E</a:t>
            </a:r>
            <a:r>
              <a:rPr lang="en-GB" b="1" dirty="0" err="1" smtClean="0">
                <a:solidFill>
                  <a:schemeClr val="tx1"/>
                </a:solidFill>
              </a:rPr>
              <a:t>tat</a:t>
            </a:r>
            <a:endParaRPr lang="en-GB" dirty="0">
              <a:solidFill>
                <a:schemeClr val="tx1"/>
              </a:solidFill>
            </a:endParaRPr>
          </a:p>
        </p:txBody>
      </p:sp>
      <p:sp>
        <p:nvSpPr>
          <p:cNvPr id="9" name="Ellipse 8"/>
          <p:cNvSpPr/>
          <p:nvPr/>
        </p:nvSpPr>
        <p:spPr>
          <a:xfrm>
            <a:off x="5891906" y="575662"/>
            <a:ext cx="1041792" cy="433376"/>
          </a:xfrm>
          <a:prstGeom prst="ellipse">
            <a:avLst/>
          </a:prstGeom>
          <a:ln>
            <a:solidFill>
              <a:schemeClr val="accent3"/>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b="1" dirty="0" err="1" smtClean="0">
                <a:solidFill>
                  <a:schemeClr val="tx1"/>
                </a:solidFill>
              </a:rPr>
              <a:t>Etage</a:t>
            </a:r>
            <a:endParaRPr lang="en-GB" dirty="0">
              <a:solidFill>
                <a:schemeClr val="tx1"/>
              </a:solidFill>
            </a:endParaRPr>
          </a:p>
        </p:txBody>
      </p:sp>
    </p:spTree>
    <p:extLst>
      <p:ext uri="{BB962C8B-B14F-4D97-AF65-F5344CB8AC3E}">
        <p14:creationId xmlns:p14="http://schemas.microsoft.com/office/powerpoint/2010/main" val="40329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p:nvPr/>
        </p:nvSpPr>
        <p:spPr>
          <a:xfrm>
            <a:off x="2025354" y="153759"/>
            <a:ext cx="4116250" cy="307777"/>
          </a:xfrm>
          <a:prstGeom prst="rect">
            <a:avLst/>
          </a:prstGeom>
        </p:spPr>
        <p:txBody>
          <a:bodyPr wrap="square">
            <a:spAutoFit/>
          </a:bodyPr>
          <a:lstStyle/>
          <a:p>
            <a:r>
              <a:rPr lang="fr-FR" i="1" dirty="0">
                <a:effectLst>
                  <a:outerShdw blurRad="38100" dist="38100" dir="2700000" algn="tl">
                    <a:srgbClr val="000000">
                      <a:alpha val="43137"/>
                    </a:srgbClr>
                  </a:outerShdw>
                </a:effectLst>
              </a:rPr>
              <a:t> </a:t>
            </a:r>
            <a:r>
              <a:rPr lang="fr-FR" i="1" dirty="0" smtClean="0">
                <a:effectLst>
                  <a:outerShdw blurRad="38100" dist="38100" dir="2700000" algn="tl">
                    <a:srgbClr val="000000">
                      <a:alpha val="43137"/>
                    </a:srgbClr>
                  </a:outerShdw>
                </a:effectLst>
              </a:rPr>
              <a:t>relation </a:t>
            </a:r>
            <a:r>
              <a:rPr lang="fr-FR" i="1" dirty="0" err="1" smtClean="0">
                <a:effectLst>
                  <a:outerShdw blurRad="38100" dist="38100" dir="2700000" algn="tl">
                    <a:srgbClr val="000000">
                      <a:alpha val="43137"/>
                    </a:srgbClr>
                  </a:outerShdw>
                </a:effectLst>
              </a:rPr>
              <a:t>between</a:t>
            </a:r>
            <a:r>
              <a:rPr lang="fr-FR" i="1" dirty="0" smtClean="0">
                <a:effectLst>
                  <a:outerShdw blurRad="38100" dist="38100" dir="2700000" algn="tl">
                    <a:srgbClr val="000000">
                      <a:alpha val="43137"/>
                    </a:srgbClr>
                  </a:outerShdw>
                </a:effectLst>
              </a:rPr>
              <a:t> </a:t>
            </a:r>
            <a:r>
              <a:rPr lang="fr-FR" i="1" dirty="0" err="1" smtClean="0">
                <a:effectLst>
                  <a:outerShdw blurRad="38100" dist="38100" dir="2700000" algn="tl">
                    <a:srgbClr val="000000">
                      <a:alpha val="43137"/>
                    </a:srgbClr>
                  </a:outerShdw>
                </a:effectLst>
              </a:rPr>
              <a:t>target</a:t>
            </a:r>
            <a:r>
              <a:rPr lang="fr-FR" i="1" dirty="0" smtClean="0">
                <a:effectLst>
                  <a:outerShdw blurRad="38100" dist="38100" dir="2700000" algn="tl">
                    <a:srgbClr val="000000">
                      <a:alpha val="43137"/>
                    </a:srgbClr>
                  </a:outerShdw>
                </a:effectLst>
              </a:rPr>
              <a:t> and </a:t>
            </a:r>
            <a:r>
              <a:rPr lang="fr-FR" i="1" dirty="0" err="1" smtClean="0">
                <a:effectLst>
                  <a:outerShdw blurRad="38100" dist="38100" dir="2700000" algn="tl">
                    <a:srgbClr val="000000">
                      <a:alpha val="43137"/>
                    </a:srgbClr>
                  </a:outerShdw>
                </a:effectLst>
              </a:rPr>
              <a:t>numerical</a:t>
            </a:r>
            <a:r>
              <a:rPr lang="fr-FR" i="1" dirty="0" smtClean="0">
                <a:effectLst>
                  <a:outerShdw blurRad="38100" dist="38100" dir="2700000" algn="tl">
                    <a:srgbClr val="000000">
                      <a:alpha val="43137"/>
                    </a:srgbClr>
                  </a:outerShdw>
                </a:effectLst>
              </a:rPr>
              <a:t> variable</a:t>
            </a:r>
          </a:p>
        </p:txBody>
      </p:sp>
      <p:sp>
        <p:nvSpPr>
          <p:cNvPr id="5" name="Titre 4"/>
          <p:cNvSpPr>
            <a:spLocks noGrp="1"/>
          </p:cNvSpPr>
          <p:nvPr>
            <p:ph type="title"/>
          </p:nvPr>
        </p:nvSpPr>
        <p:spPr/>
        <p:txBody>
          <a:bodyPr/>
          <a:lstStyle/>
          <a:p>
            <a:r>
              <a:rPr lang="fr-FR" dirty="0" smtClean="0"/>
              <a:t> </a:t>
            </a:r>
            <a:endParaRPr lang="en-GB" dirty="0"/>
          </a:p>
        </p:txBody>
      </p:sp>
      <p:pic>
        <p:nvPicPr>
          <p:cNvPr id="7" name="Image 6"/>
          <p:cNvPicPr>
            <a:picLocks noChangeAspect="1"/>
          </p:cNvPicPr>
          <p:nvPr/>
        </p:nvPicPr>
        <p:blipFill>
          <a:blip r:embed="rId3"/>
          <a:stretch>
            <a:fillRect/>
          </a:stretch>
        </p:blipFill>
        <p:spPr>
          <a:xfrm>
            <a:off x="384559" y="1017725"/>
            <a:ext cx="8532646" cy="2058698"/>
          </a:xfrm>
          <a:prstGeom prst="rect">
            <a:avLst/>
          </a:prstGeom>
        </p:spPr>
      </p:pic>
      <p:cxnSp>
        <p:nvCxnSpPr>
          <p:cNvPr id="12" name="Connecteur droit avec flèche 11"/>
          <p:cNvCxnSpPr/>
          <p:nvPr/>
        </p:nvCxnSpPr>
        <p:spPr>
          <a:xfrm flipH="1" flipV="1">
            <a:off x="1025496" y="1308991"/>
            <a:ext cx="2963966" cy="23236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flipV="1">
            <a:off x="2613589" y="1288337"/>
            <a:ext cx="1375873" cy="2314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3989462" y="1288337"/>
            <a:ext cx="84048" cy="2314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à coins arrondis 17"/>
          <p:cNvSpPr/>
          <p:nvPr/>
        </p:nvSpPr>
        <p:spPr>
          <a:xfrm>
            <a:off x="3631962" y="3602763"/>
            <a:ext cx="1666431" cy="913751"/>
          </a:xfrm>
          <a:prstGeom prst="round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err="1" smtClean="0">
                <a:solidFill>
                  <a:schemeClr val="tx1"/>
                </a:solidFill>
                <a:latin typeface="Calibri" panose="020F0502020204030204" pitchFamily="34" charset="0"/>
                <a:cs typeface="Calibri" panose="020F0502020204030204" pitchFamily="34" charset="0"/>
              </a:rPr>
              <a:t>We</a:t>
            </a:r>
            <a:r>
              <a:rPr lang="fr-FR" sz="1050" b="1" dirty="0" smtClean="0">
                <a:solidFill>
                  <a:schemeClr val="tx1"/>
                </a:solidFill>
                <a:latin typeface="Calibri" panose="020F0502020204030204" pitchFamily="34" charset="0"/>
                <a:cs typeface="Calibri" panose="020F0502020204030204" pitchFamily="34" charset="0"/>
              </a:rPr>
              <a:t> </a:t>
            </a:r>
            <a:r>
              <a:rPr lang="fr-FR" sz="1050" b="1" dirty="0" err="1" smtClean="0">
                <a:solidFill>
                  <a:schemeClr val="tx1"/>
                </a:solidFill>
                <a:latin typeface="Calibri" panose="020F0502020204030204" pitchFamily="34" charset="0"/>
                <a:cs typeface="Calibri" panose="020F0502020204030204" pitchFamily="34" charset="0"/>
              </a:rPr>
              <a:t>see</a:t>
            </a:r>
            <a:r>
              <a:rPr lang="fr-FR" sz="1050" b="1" dirty="0" smtClean="0">
                <a:solidFill>
                  <a:schemeClr val="tx1"/>
                </a:solidFill>
                <a:latin typeface="Calibri" panose="020F0502020204030204" pitchFamily="34" charset="0"/>
                <a:cs typeface="Calibri" panose="020F0502020204030204" pitchFamily="34" charset="0"/>
              </a:rPr>
              <a:t> a lot of </a:t>
            </a:r>
            <a:r>
              <a:rPr lang="fr-FR" sz="1050" b="1" dirty="0" err="1" smtClean="0">
                <a:solidFill>
                  <a:schemeClr val="tx1"/>
                </a:solidFill>
                <a:latin typeface="Calibri" panose="020F0502020204030204" pitchFamily="34" charset="0"/>
                <a:cs typeface="Calibri" panose="020F0502020204030204" pitchFamily="34" charset="0"/>
              </a:rPr>
              <a:t>outliers</a:t>
            </a:r>
            <a:r>
              <a:rPr lang="fr-FR" sz="1050" b="1" dirty="0" smtClean="0">
                <a:solidFill>
                  <a:schemeClr val="tx1"/>
                </a:solidFill>
                <a:latin typeface="Calibri" panose="020F0502020204030204" pitchFamily="34" charset="0"/>
                <a:cs typeface="Calibri" panose="020F0502020204030204" pitchFamily="34" charset="0"/>
              </a:rPr>
              <a:t> and </a:t>
            </a:r>
            <a:r>
              <a:rPr lang="fr-FR" sz="1050" b="1" dirty="0" err="1" smtClean="0">
                <a:solidFill>
                  <a:schemeClr val="tx1"/>
                </a:solidFill>
                <a:latin typeface="Calibri" panose="020F0502020204030204" pitchFamily="34" charset="0"/>
                <a:cs typeface="Calibri" panose="020F0502020204030204" pitchFamily="34" charset="0"/>
              </a:rPr>
              <a:t>also</a:t>
            </a:r>
            <a:r>
              <a:rPr lang="fr-FR" sz="1050" b="1" dirty="0" smtClean="0">
                <a:solidFill>
                  <a:schemeClr val="tx1"/>
                </a:solidFill>
                <a:latin typeface="Calibri" panose="020F0502020204030204" pitchFamily="34" charset="0"/>
                <a:cs typeface="Calibri" panose="020F0502020204030204" pitchFamily="34" charset="0"/>
              </a:rPr>
              <a:t> </a:t>
            </a:r>
            <a:r>
              <a:rPr lang="fr-FR" sz="1050" b="1" dirty="0" err="1" smtClean="0">
                <a:solidFill>
                  <a:schemeClr val="tx1"/>
                </a:solidFill>
                <a:latin typeface="Calibri" panose="020F0502020204030204" pitchFamily="34" charset="0"/>
                <a:cs typeface="Calibri" panose="020F0502020204030204" pitchFamily="34" charset="0"/>
              </a:rPr>
              <a:t>it</a:t>
            </a:r>
            <a:r>
              <a:rPr lang="fr-FR" sz="1050" b="1" dirty="0" smtClean="0">
                <a:solidFill>
                  <a:schemeClr val="tx1"/>
                </a:solidFill>
                <a:latin typeface="Calibri" panose="020F0502020204030204" pitchFamily="34" charset="0"/>
                <a:cs typeface="Calibri" panose="020F0502020204030204" pitchFamily="34" charset="0"/>
              </a:rPr>
              <a:t> ‘s </a:t>
            </a:r>
            <a:r>
              <a:rPr lang="fr-FR" sz="1050" b="1" dirty="0" err="1" smtClean="0">
                <a:solidFill>
                  <a:schemeClr val="tx1"/>
                </a:solidFill>
                <a:latin typeface="Calibri" panose="020F0502020204030204" pitchFamily="34" charset="0"/>
                <a:cs typeface="Calibri" panose="020F0502020204030204" pitchFamily="34" charset="0"/>
              </a:rPr>
              <a:t>seems</a:t>
            </a:r>
            <a:r>
              <a:rPr lang="fr-FR" sz="1050" b="1" dirty="0" smtClean="0">
                <a:solidFill>
                  <a:schemeClr val="tx1"/>
                </a:solidFill>
                <a:latin typeface="Calibri" panose="020F0502020204030204" pitchFamily="34" charset="0"/>
                <a:cs typeface="Calibri" panose="020F0502020204030204" pitchFamily="34" charset="0"/>
              </a:rPr>
              <a:t> </a:t>
            </a:r>
            <a:r>
              <a:rPr lang="fr-FR" sz="1050" b="1" dirty="0" err="1" smtClean="0">
                <a:solidFill>
                  <a:schemeClr val="tx1"/>
                </a:solidFill>
                <a:latin typeface="Calibri" panose="020F0502020204030204" pitchFamily="34" charset="0"/>
                <a:cs typeface="Calibri" panose="020F0502020204030204" pitchFamily="34" charset="0"/>
              </a:rPr>
              <a:t>that</a:t>
            </a:r>
            <a:r>
              <a:rPr lang="fr-FR" sz="1050" b="1" dirty="0" smtClean="0">
                <a:solidFill>
                  <a:schemeClr val="tx1"/>
                </a:solidFill>
                <a:latin typeface="Calibri" panose="020F0502020204030204" pitchFamily="34" charset="0"/>
                <a:cs typeface="Calibri" panose="020F0502020204030204" pitchFamily="34" charset="0"/>
              </a:rPr>
              <a:t> </a:t>
            </a:r>
            <a:r>
              <a:rPr lang="fr-FR" sz="1050" b="1" dirty="0" err="1" smtClean="0">
                <a:solidFill>
                  <a:schemeClr val="tx1"/>
                </a:solidFill>
                <a:latin typeface="Calibri" panose="020F0502020204030204" pitchFamily="34" charset="0"/>
                <a:cs typeface="Calibri" panose="020F0502020204030204" pitchFamily="34" charset="0"/>
              </a:rPr>
              <a:t>there</a:t>
            </a:r>
            <a:r>
              <a:rPr lang="fr-FR" sz="1050" b="1" dirty="0" smtClean="0">
                <a:solidFill>
                  <a:schemeClr val="tx1"/>
                </a:solidFill>
                <a:latin typeface="Calibri" panose="020F0502020204030204" pitchFamily="34" charset="0"/>
                <a:cs typeface="Calibri" panose="020F0502020204030204" pitchFamily="34" charset="0"/>
              </a:rPr>
              <a:t> not a </a:t>
            </a:r>
            <a:r>
              <a:rPr lang="fr-FR" sz="1050" b="1" dirty="0" err="1" smtClean="0">
                <a:solidFill>
                  <a:schemeClr val="tx1"/>
                </a:solidFill>
                <a:latin typeface="Calibri" panose="020F0502020204030204" pitchFamily="34" charset="0"/>
                <a:cs typeface="Calibri" panose="020F0502020204030204" pitchFamily="34" charset="0"/>
              </a:rPr>
              <a:t>big</a:t>
            </a:r>
            <a:r>
              <a:rPr lang="fr-FR" sz="1050" b="1" dirty="0" smtClean="0">
                <a:solidFill>
                  <a:schemeClr val="tx1"/>
                </a:solidFill>
                <a:latin typeface="Calibri" panose="020F0502020204030204" pitchFamily="34" charset="0"/>
                <a:cs typeface="Calibri" panose="020F0502020204030204" pitchFamily="34" charset="0"/>
              </a:rPr>
              <a:t> </a:t>
            </a:r>
            <a:r>
              <a:rPr lang="fr-FR" sz="1050" b="1" dirty="0" err="1" smtClean="0">
                <a:solidFill>
                  <a:schemeClr val="tx1"/>
                </a:solidFill>
                <a:latin typeface="Calibri" panose="020F0502020204030204" pitchFamily="34" charset="0"/>
                <a:cs typeface="Calibri" panose="020F0502020204030204" pitchFamily="34" charset="0"/>
              </a:rPr>
              <a:t>corellation</a:t>
            </a:r>
            <a:r>
              <a:rPr lang="fr-FR" sz="1050" b="1" dirty="0" smtClean="0">
                <a:solidFill>
                  <a:schemeClr val="tx1"/>
                </a:solidFill>
                <a:latin typeface="Calibri" panose="020F0502020204030204" pitchFamily="34" charset="0"/>
                <a:cs typeface="Calibri" panose="020F0502020204030204" pitchFamily="34" charset="0"/>
              </a:rPr>
              <a:t> </a:t>
            </a:r>
            <a:r>
              <a:rPr lang="fr-FR" sz="1050" b="1" dirty="0" err="1" smtClean="0">
                <a:solidFill>
                  <a:schemeClr val="tx1"/>
                </a:solidFill>
                <a:latin typeface="Calibri" panose="020F0502020204030204" pitchFamily="34" charset="0"/>
                <a:cs typeface="Calibri" panose="020F0502020204030204" pitchFamily="34" charset="0"/>
              </a:rPr>
              <a:t>between</a:t>
            </a:r>
            <a:r>
              <a:rPr lang="fr-FR" sz="1050" b="1" dirty="0" smtClean="0">
                <a:solidFill>
                  <a:schemeClr val="tx1"/>
                </a:solidFill>
                <a:latin typeface="Calibri" panose="020F0502020204030204" pitchFamily="34" charset="0"/>
                <a:cs typeface="Calibri" panose="020F0502020204030204" pitchFamily="34" charset="0"/>
              </a:rPr>
              <a:t> </a:t>
            </a:r>
            <a:r>
              <a:rPr lang="fr-FR" sz="1050" b="1" dirty="0" err="1" smtClean="0">
                <a:solidFill>
                  <a:schemeClr val="tx1"/>
                </a:solidFill>
                <a:latin typeface="Calibri" panose="020F0502020204030204" pitchFamily="34" charset="0"/>
                <a:cs typeface="Calibri" panose="020F0502020204030204" pitchFamily="34" charset="0"/>
              </a:rPr>
              <a:t>caraible</a:t>
            </a:r>
            <a:r>
              <a:rPr lang="fr-FR" sz="1050" b="1" dirty="0" smtClean="0">
                <a:solidFill>
                  <a:schemeClr val="tx1"/>
                </a:solidFill>
                <a:latin typeface="Calibri" panose="020F0502020204030204" pitchFamily="34" charset="0"/>
                <a:cs typeface="Calibri" panose="020F0502020204030204" pitchFamily="34" charset="0"/>
              </a:rPr>
              <a:t> and </a:t>
            </a:r>
            <a:r>
              <a:rPr lang="fr-FR" sz="1050" b="1" dirty="0" err="1" smtClean="0">
                <a:solidFill>
                  <a:schemeClr val="tx1"/>
                </a:solidFill>
                <a:latin typeface="Calibri" panose="020F0502020204030204" pitchFamily="34" charset="0"/>
                <a:cs typeface="Calibri" panose="020F0502020204030204" pitchFamily="34" charset="0"/>
              </a:rPr>
              <a:t>target</a:t>
            </a:r>
            <a:r>
              <a:rPr lang="fr-FR" sz="1050" b="1" dirty="0" smtClean="0">
                <a:solidFill>
                  <a:schemeClr val="tx1"/>
                </a:solidFill>
                <a:latin typeface="Calibri" panose="020F0502020204030204" pitchFamily="34" charset="0"/>
                <a:cs typeface="Calibri" panose="020F0502020204030204" pitchFamily="34" charset="0"/>
              </a:rPr>
              <a:t> variable</a:t>
            </a:r>
            <a:endParaRPr lang="en-GB" sz="105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11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p:nvPr/>
        </p:nvSpPr>
        <p:spPr>
          <a:xfrm>
            <a:off x="2136449" y="179462"/>
            <a:ext cx="5097565" cy="307777"/>
          </a:xfrm>
          <a:prstGeom prst="rect">
            <a:avLst/>
          </a:prstGeom>
        </p:spPr>
        <p:txBody>
          <a:bodyPr wrap="square">
            <a:spAutoFit/>
          </a:bodyPr>
          <a:lstStyle/>
          <a:p>
            <a:r>
              <a:rPr lang="fr-FR" i="1" dirty="0">
                <a:effectLst>
                  <a:outerShdw blurRad="38100" dist="38100" dir="2700000" algn="tl">
                    <a:srgbClr val="000000">
                      <a:alpha val="43137"/>
                    </a:srgbClr>
                  </a:outerShdw>
                </a:effectLst>
              </a:rPr>
              <a:t> relation </a:t>
            </a:r>
            <a:r>
              <a:rPr lang="fr-FR" i="1" dirty="0" err="1">
                <a:effectLst>
                  <a:outerShdw blurRad="38100" dist="38100" dir="2700000" algn="tl">
                    <a:srgbClr val="000000">
                      <a:alpha val="43137"/>
                    </a:srgbClr>
                  </a:outerShdw>
                </a:effectLst>
              </a:rPr>
              <a:t>between</a:t>
            </a:r>
            <a:r>
              <a:rPr lang="fr-FR" i="1" dirty="0">
                <a:effectLst>
                  <a:outerShdw blurRad="38100" dist="38100" dir="2700000" algn="tl">
                    <a:srgbClr val="000000">
                      <a:alpha val="43137"/>
                    </a:srgbClr>
                  </a:outerShdw>
                </a:effectLst>
              </a:rPr>
              <a:t> </a:t>
            </a:r>
            <a:r>
              <a:rPr lang="fr-FR" i="1" dirty="0" err="1">
                <a:effectLst>
                  <a:outerShdw blurRad="38100" dist="38100" dir="2700000" algn="tl">
                    <a:srgbClr val="000000">
                      <a:alpha val="43137"/>
                    </a:srgbClr>
                  </a:outerShdw>
                </a:effectLst>
              </a:rPr>
              <a:t>target</a:t>
            </a:r>
            <a:r>
              <a:rPr lang="fr-FR" i="1" dirty="0">
                <a:effectLst>
                  <a:outerShdw blurRad="38100" dist="38100" dir="2700000" algn="tl">
                    <a:srgbClr val="000000">
                      <a:alpha val="43137"/>
                    </a:srgbClr>
                  </a:outerShdw>
                </a:effectLst>
              </a:rPr>
              <a:t> and </a:t>
            </a:r>
            <a:r>
              <a:rPr lang="fr-FR" i="1" dirty="0" err="1" smtClean="0">
                <a:effectLst>
                  <a:outerShdw blurRad="38100" dist="38100" dir="2700000" algn="tl">
                    <a:srgbClr val="000000">
                      <a:alpha val="43137"/>
                    </a:srgbClr>
                  </a:outerShdw>
                </a:effectLst>
              </a:rPr>
              <a:t>categorical</a:t>
            </a:r>
            <a:r>
              <a:rPr lang="fr-FR" i="1" dirty="0" smtClean="0">
                <a:effectLst>
                  <a:outerShdw blurRad="38100" dist="38100" dir="2700000" algn="tl">
                    <a:srgbClr val="000000">
                      <a:alpha val="43137"/>
                    </a:srgbClr>
                  </a:outerShdw>
                </a:effectLst>
              </a:rPr>
              <a:t> variable</a:t>
            </a:r>
            <a:endParaRPr lang="fr-FR" i="1"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2"/>
          <a:stretch>
            <a:fillRect/>
          </a:stretch>
        </p:blipFill>
        <p:spPr>
          <a:xfrm>
            <a:off x="4903415" y="513020"/>
            <a:ext cx="4065077" cy="2297448"/>
          </a:xfrm>
          <a:prstGeom prst="rect">
            <a:avLst/>
          </a:prstGeom>
        </p:spPr>
      </p:pic>
      <p:sp>
        <p:nvSpPr>
          <p:cNvPr id="10" name="Titre 9"/>
          <p:cNvSpPr>
            <a:spLocks noGrp="1"/>
          </p:cNvSpPr>
          <p:nvPr>
            <p:ph type="ctrTitle"/>
          </p:nvPr>
        </p:nvSpPr>
        <p:spPr/>
        <p:txBody>
          <a:bodyPr/>
          <a:lstStyle/>
          <a:p>
            <a:r>
              <a:rPr lang="fr-FR" dirty="0" smtClean="0"/>
              <a:t> </a:t>
            </a:r>
            <a:endParaRPr lang="en-GB" dirty="0"/>
          </a:p>
        </p:txBody>
      </p:sp>
      <p:sp>
        <p:nvSpPr>
          <p:cNvPr id="11" name="Sous-titre 10"/>
          <p:cNvSpPr>
            <a:spLocks noGrp="1"/>
          </p:cNvSpPr>
          <p:nvPr>
            <p:ph type="subTitle" idx="1"/>
          </p:nvPr>
        </p:nvSpPr>
        <p:spPr/>
        <p:txBody>
          <a:bodyPr/>
          <a:lstStyle/>
          <a:p>
            <a:r>
              <a:rPr lang="fr-FR" dirty="0" smtClean="0"/>
              <a:t> </a:t>
            </a:r>
            <a:endParaRPr lang="en-GB" dirty="0"/>
          </a:p>
        </p:txBody>
      </p:sp>
      <p:sp>
        <p:nvSpPr>
          <p:cNvPr id="12" name="Rectangle 11"/>
          <p:cNvSpPr/>
          <p:nvPr/>
        </p:nvSpPr>
        <p:spPr>
          <a:xfrm>
            <a:off x="5196376" y="2923955"/>
            <a:ext cx="3772116" cy="2462213"/>
          </a:xfrm>
          <a:prstGeom prst="rect">
            <a:avLst/>
          </a:prstGeom>
        </p:spPr>
        <p:txBody>
          <a:bodyPr wrap="square">
            <a:spAutoFit/>
          </a:bodyPr>
          <a:lstStyle/>
          <a:p>
            <a:r>
              <a:rPr lang="en-GB" dirty="0" smtClean="0">
                <a:solidFill>
                  <a:srgbClr val="92D050"/>
                </a:solidFill>
                <a:latin typeface="Consolas" panose="020B0609020204030204" pitchFamily="49" charset="0"/>
              </a:rPr>
              <a:t>Observation</a:t>
            </a:r>
            <a:r>
              <a:rPr lang="en-GB" dirty="0" smtClean="0">
                <a:latin typeface="Consolas" panose="020B0609020204030204" pitchFamily="49" charset="0"/>
              </a:rPr>
              <a:t>: Apartments </a:t>
            </a:r>
            <a:r>
              <a:rPr lang="en-GB" dirty="0">
                <a:latin typeface="Consolas" panose="020B0609020204030204" pitchFamily="49" charset="0"/>
              </a:rPr>
              <a:t>to renovate and those with an age between 50-70 may be priced higher. This observation might seem unusual, but it could be due to the majority of these apartments being located in areas with elevated apartment prices, or it could be influenced by the presence of outliers.</a:t>
            </a:r>
          </a:p>
          <a:p>
            <a:r>
              <a:rPr lang="en-GB" dirty="0">
                <a:latin typeface="Consolas" panose="020B0609020204030204" pitchFamily="49" charset="0"/>
              </a:rPr>
              <a:t/>
            </a:r>
            <a:br>
              <a:rPr lang="en-GB" dirty="0">
                <a:latin typeface="Consolas" panose="020B0609020204030204" pitchFamily="49" charset="0"/>
              </a:rPr>
            </a:br>
            <a:endParaRPr lang="en-GB" dirty="0">
              <a:latin typeface="Consolas" panose="020B0609020204030204" pitchFamily="49" charset="0"/>
            </a:endParaRPr>
          </a:p>
        </p:txBody>
      </p:sp>
      <p:pic>
        <p:nvPicPr>
          <p:cNvPr id="9" name="Image 8"/>
          <p:cNvPicPr>
            <a:picLocks noChangeAspect="1"/>
          </p:cNvPicPr>
          <p:nvPr/>
        </p:nvPicPr>
        <p:blipFill>
          <a:blip r:embed="rId3"/>
          <a:stretch>
            <a:fillRect/>
          </a:stretch>
        </p:blipFill>
        <p:spPr>
          <a:xfrm>
            <a:off x="480700" y="661810"/>
            <a:ext cx="4204531" cy="2354138"/>
          </a:xfrm>
          <a:prstGeom prst="rect">
            <a:avLst/>
          </a:prstGeom>
        </p:spPr>
      </p:pic>
      <p:pic>
        <p:nvPicPr>
          <p:cNvPr id="13" name="Image 12"/>
          <p:cNvPicPr>
            <a:picLocks noChangeAspect="1"/>
          </p:cNvPicPr>
          <p:nvPr/>
        </p:nvPicPr>
        <p:blipFill>
          <a:blip r:embed="rId4"/>
          <a:stretch>
            <a:fillRect/>
          </a:stretch>
        </p:blipFill>
        <p:spPr>
          <a:xfrm>
            <a:off x="480700" y="2810468"/>
            <a:ext cx="4204531" cy="2292930"/>
          </a:xfrm>
          <a:prstGeom prst="rect">
            <a:avLst/>
          </a:prstGeom>
        </p:spPr>
      </p:pic>
    </p:spTree>
    <p:extLst>
      <p:ext uri="{BB962C8B-B14F-4D97-AF65-F5344CB8AC3E}">
        <p14:creationId xmlns:p14="http://schemas.microsoft.com/office/powerpoint/2010/main" val="44177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1800" b="0" i="1" dirty="0" err="1" smtClean="0">
                <a:effectLst>
                  <a:outerShdw blurRad="38100" dist="38100" dir="2700000" algn="tl">
                    <a:srgbClr val="000000">
                      <a:alpha val="43137"/>
                    </a:srgbClr>
                  </a:outerShdw>
                </a:effectLst>
                <a:latin typeface="+mj-lt"/>
              </a:rPr>
              <a:t>Correlatoin</a:t>
            </a:r>
            <a:r>
              <a:rPr lang="fr-FR" sz="1800" b="0" i="1" dirty="0" smtClean="0">
                <a:effectLst>
                  <a:outerShdw blurRad="38100" dist="38100" dir="2700000" algn="tl">
                    <a:srgbClr val="000000">
                      <a:alpha val="43137"/>
                    </a:srgbClr>
                  </a:outerShdw>
                </a:effectLst>
                <a:latin typeface="+mj-lt"/>
              </a:rPr>
              <a:t> matrix</a:t>
            </a:r>
            <a:endParaRPr lang="en-GB" sz="1800" b="0" i="1" dirty="0">
              <a:effectLst>
                <a:outerShdw blurRad="38100" dist="38100" dir="2700000" algn="tl">
                  <a:srgbClr val="000000">
                    <a:alpha val="43137"/>
                  </a:srgbClr>
                </a:outerShdw>
              </a:effectLst>
              <a:latin typeface="+mj-lt"/>
            </a:endParaRPr>
          </a:p>
        </p:txBody>
      </p:sp>
      <p:pic>
        <p:nvPicPr>
          <p:cNvPr id="4" name="Image 3"/>
          <p:cNvPicPr>
            <a:picLocks noChangeAspect="1"/>
          </p:cNvPicPr>
          <p:nvPr/>
        </p:nvPicPr>
        <p:blipFill>
          <a:blip r:embed="rId2"/>
          <a:stretch>
            <a:fillRect/>
          </a:stretch>
        </p:blipFill>
        <p:spPr>
          <a:xfrm>
            <a:off x="0" y="1017725"/>
            <a:ext cx="4520726" cy="3602006"/>
          </a:xfrm>
          <a:prstGeom prst="rect">
            <a:avLst/>
          </a:prstGeom>
        </p:spPr>
      </p:pic>
      <p:sp>
        <p:nvSpPr>
          <p:cNvPr id="5" name="Rectangle 4"/>
          <p:cNvSpPr/>
          <p:nvPr/>
        </p:nvSpPr>
        <p:spPr>
          <a:xfrm>
            <a:off x="4858283" y="1248440"/>
            <a:ext cx="3736632" cy="954107"/>
          </a:xfrm>
          <a:prstGeom prst="rect">
            <a:avLst/>
          </a:prstGeom>
        </p:spPr>
        <p:txBody>
          <a:bodyPr wrap="square">
            <a:spAutoFit/>
          </a:bodyPr>
          <a:lstStyle/>
          <a:p>
            <a:r>
              <a:rPr lang="en-GB" dirty="0" smtClean="0">
                <a:solidFill>
                  <a:srgbClr val="92D050"/>
                </a:solidFill>
                <a:latin typeface="Consolas" panose="020B0609020204030204" pitchFamily="49" charset="0"/>
              </a:rPr>
              <a:t>Observation</a:t>
            </a:r>
            <a:r>
              <a:rPr lang="en-GB" dirty="0" smtClean="0">
                <a:solidFill>
                  <a:schemeClr val="tx1"/>
                </a:solidFill>
                <a:latin typeface="Consolas" panose="020B0609020204030204" pitchFamily="49" charset="0"/>
              </a:rPr>
              <a:t>: </a:t>
            </a:r>
            <a:r>
              <a:rPr lang="en-GB" dirty="0" smtClean="0">
                <a:latin typeface="Consolas" panose="020B0609020204030204" pitchFamily="49" charset="0"/>
              </a:rPr>
              <a:t>there a very low correlation between numerical variables except for relation between bathrooms and rooms</a:t>
            </a:r>
            <a:endParaRPr lang="en-GB" dirty="0">
              <a:latin typeface="Consolas" panose="020B0609020204030204" pitchFamily="49" charset="0"/>
            </a:endParaRPr>
          </a:p>
        </p:txBody>
      </p:sp>
    </p:spTree>
    <p:extLst>
      <p:ext uri="{BB962C8B-B14F-4D97-AF65-F5344CB8AC3E}">
        <p14:creationId xmlns:p14="http://schemas.microsoft.com/office/powerpoint/2010/main" val="230819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1400" b="0" i="1" dirty="0" smtClean="0">
                <a:solidFill>
                  <a:schemeClr val="tx1"/>
                </a:solidFill>
                <a:effectLst>
                  <a:outerShdw blurRad="38100" dist="38100" dir="2700000" algn="tl">
                    <a:srgbClr val="000000">
                      <a:alpha val="43137"/>
                    </a:srgbClr>
                  </a:outerShdw>
                </a:effectLst>
              </a:rPr>
              <a:t>		visualisation </a:t>
            </a:r>
            <a:r>
              <a:rPr lang="fr-FR" sz="1400" b="0" i="1" dirty="0" err="1" smtClean="0">
                <a:solidFill>
                  <a:schemeClr val="tx1"/>
                </a:solidFill>
                <a:effectLst>
                  <a:outerShdw blurRad="38100" dist="38100" dir="2700000" algn="tl">
                    <a:srgbClr val="000000">
                      <a:alpha val="43137"/>
                    </a:srgbClr>
                  </a:outerShdw>
                </a:effectLst>
              </a:rPr>
              <a:t>numerical</a:t>
            </a:r>
            <a:r>
              <a:rPr lang="fr-FR" sz="1400" b="0" i="1" dirty="0" smtClean="0">
                <a:solidFill>
                  <a:schemeClr val="tx1"/>
                </a:solidFill>
                <a:effectLst>
                  <a:outerShdw blurRad="38100" dist="38100" dir="2700000" algn="tl">
                    <a:srgbClr val="000000">
                      <a:alpha val="43137"/>
                    </a:srgbClr>
                  </a:outerShdw>
                </a:effectLst>
              </a:rPr>
              <a:t> </a:t>
            </a:r>
            <a:r>
              <a:rPr lang="fr-FR" sz="1400" b="0" i="1" dirty="0" err="1">
                <a:solidFill>
                  <a:schemeClr val="tx1"/>
                </a:solidFill>
                <a:effectLst>
                  <a:outerShdw blurRad="38100" dist="38100" dir="2700000" algn="tl">
                    <a:srgbClr val="000000">
                      <a:alpha val="43137"/>
                    </a:srgbClr>
                  </a:outerShdw>
                </a:effectLst>
              </a:rPr>
              <a:t>a</a:t>
            </a:r>
            <a:r>
              <a:rPr lang="fr-FR" sz="1400" b="0" i="1" dirty="0" err="1" smtClean="0">
                <a:solidFill>
                  <a:schemeClr val="tx1"/>
                </a:solidFill>
                <a:effectLst>
                  <a:outerShdw blurRad="38100" dist="38100" dir="2700000" algn="tl">
                    <a:srgbClr val="000000">
                      <a:alpha val="43137"/>
                    </a:srgbClr>
                  </a:outerShdw>
                </a:effectLst>
              </a:rPr>
              <a:t>fter</a:t>
            </a:r>
            <a:r>
              <a:rPr lang="fr-FR" sz="1400" b="0" i="1" dirty="0" smtClean="0">
                <a:solidFill>
                  <a:schemeClr val="tx1"/>
                </a:solidFill>
                <a:effectLst>
                  <a:outerShdw blurRad="38100" dist="38100" dir="2700000" algn="tl">
                    <a:srgbClr val="000000">
                      <a:alpha val="43137"/>
                    </a:srgbClr>
                  </a:outerShdw>
                </a:effectLst>
              </a:rPr>
              <a:t> handling </a:t>
            </a:r>
            <a:r>
              <a:rPr lang="fr-FR" sz="1400" b="0" i="1" dirty="0" err="1" smtClean="0">
                <a:solidFill>
                  <a:schemeClr val="tx1"/>
                </a:solidFill>
                <a:effectLst>
                  <a:outerShdw blurRad="38100" dist="38100" dir="2700000" algn="tl">
                    <a:srgbClr val="000000">
                      <a:alpha val="43137"/>
                    </a:srgbClr>
                  </a:outerShdw>
                </a:effectLst>
              </a:rPr>
              <a:t>outliers</a:t>
            </a:r>
            <a:endParaRPr lang="en-GB" sz="1400" b="0" i="1" dirty="0">
              <a:solidFill>
                <a:schemeClr val="tx1"/>
              </a:solidFill>
              <a:effectLst>
                <a:outerShdw blurRad="38100" dist="38100" dir="2700000" algn="tl">
                  <a:srgbClr val="000000">
                    <a:alpha val="43137"/>
                  </a:srgbClr>
                </a:outerShdw>
              </a:effectLst>
            </a:endParaRPr>
          </a:p>
        </p:txBody>
      </p:sp>
      <p:pic>
        <p:nvPicPr>
          <p:cNvPr id="3" name="Image 2"/>
          <p:cNvPicPr>
            <a:picLocks noChangeAspect="1"/>
          </p:cNvPicPr>
          <p:nvPr/>
        </p:nvPicPr>
        <p:blipFill>
          <a:blip r:embed="rId2"/>
          <a:stretch>
            <a:fillRect/>
          </a:stretch>
        </p:blipFill>
        <p:spPr>
          <a:xfrm>
            <a:off x="234852" y="2963061"/>
            <a:ext cx="2570888" cy="2208358"/>
          </a:xfrm>
          <a:prstGeom prst="rect">
            <a:avLst/>
          </a:prstGeom>
        </p:spPr>
      </p:pic>
      <p:pic>
        <p:nvPicPr>
          <p:cNvPr id="4" name="Image 3"/>
          <p:cNvPicPr>
            <a:picLocks noChangeAspect="1"/>
          </p:cNvPicPr>
          <p:nvPr/>
        </p:nvPicPr>
        <p:blipFill>
          <a:blip r:embed="rId3"/>
          <a:stretch>
            <a:fillRect/>
          </a:stretch>
        </p:blipFill>
        <p:spPr>
          <a:xfrm>
            <a:off x="3206708" y="957485"/>
            <a:ext cx="2587980" cy="1965957"/>
          </a:xfrm>
          <a:prstGeom prst="rect">
            <a:avLst/>
          </a:prstGeom>
        </p:spPr>
      </p:pic>
      <p:pic>
        <p:nvPicPr>
          <p:cNvPr id="5" name="Image 4"/>
          <p:cNvPicPr>
            <a:picLocks noChangeAspect="1"/>
          </p:cNvPicPr>
          <p:nvPr/>
        </p:nvPicPr>
        <p:blipFill>
          <a:blip r:embed="rId4"/>
          <a:stretch>
            <a:fillRect/>
          </a:stretch>
        </p:blipFill>
        <p:spPr>
          <a:xfrm>
            <a:off x="5973511" y="957485"/>
            <a:ext cx="2605974" cy="2005576"/>
          </a:xfrm>
          <a:prstGeom prst="rect">
            <a:avLst/>
          </a:prstGeom>
        </p:spPr>
      </p:pic>
      <p:pic>
        <p:nvPicPr>
          <p:cNvPr id="7" name="Image 6"/>
          <p:cNvPicPr>
            <a:picLocks noChangeAspect="1"/>
          </p:cNvPicPr>
          <p:nvPr/>
        </p:nvPicPr>
        <p:blipFill>
          <a:blip r:embed="rId5"/>
          <a:stretch>
            <a:fillRect/>
          </a:stretch>
        </p:blipFill>
        <p:spPr>
          <a:xfrm>
            <a:off x="2805740" y="3285299"/>
            <a:ext cx="6262015" cy="1563881"/>
          </a:xfrm>
          <a:prstGeom prst="rect">
            <a:avLst/>
          </a:prstGeom>
        </p:spPr>
      </p:pic>
      <p:pic>
        <p:nvPicPr>
          <p:cNvPr id="11" name="Image 10"/>
          <p:cNvPicPr>
            <a:picLocks noChangeAspect="1"/>
          </p:cNvPicPr>
          <p:nvPr/>
        </p:nvPicPr>
        <p:blipFill>
          <a:blip r:embed="rId2"/>
          <a:stretch>
            <a:fillRect/>
          </a:stretch>
        </p:blipFill>
        <p:spPr>
          <a:xfrm>
            <a:off x="311097" y="2935142"/>
            <a:ext cx="2570888" cy="2208358"/>
          </a:xfrm>
          <a:prstGeom prst="rect">
            <a:avLst/>
          </a:prstGeom>
        </p:spPr>
      </p:pic>
      <p:pic>
        <p:nvPicPr>
          <p:cNvPr id="12" name="Image 11"/>
          <p:cNvPicPr>
            <a:picLocks noChangeAspect="1"/>
          </p:cNvPicPr>
          <p:nvPr/>
        </p:nvPicPr>
        <p:blipFill>
          <a:blip r:embed="rId6"/>
          <a:stretch>
            <a:fillRect/>
          </a:stretch>
        </p:blipFill>
        <p:spPr>
          <a:xfrm>
            <a:off x="413292" y="957485"/>
            <a:ext cx="2637931" cy="1942558"/>
          </a:xfrm>
          <a:prstGeom prst="rect">
            <a:avLst/>
          </a:prstGeom>
        </p:spPr>
      </p:pic>
      <p:pic>
        <p:nvPicPr>
          <p:cNvPr id="13" name="Image 12"/>
          <p:cNvPicPr>
            <a:picLocks noChangeAspect="1"/>
          </p:cNvPicPr>
          <p:nvPr/>
        </p:nvPicPr>
        <p:blipFill>
          <a:blip r:embed="rId5"/>
          <a:stretch>
            <a:fillRect/>
          </a:stretch>
        </p:blipFill>
        <p:spPr>
          <a:xfrm>
            <a:off x="2881985" y="3257380"/>
            <a:ext cx="6262015" cy="1563881"/>
          </a:xfrm>
          <a:prstGeom prst="rect">
            <a:avLst/>
          </a:prstGeom>
        </p:spPr>
      </p:pic>
    </p:spTree>
    <p:extLst>
      <p:ext uri="{BB962C8B-B14F-4D97-AF65-F5344CB8AC3E}">
        <p14:creationId xmlns:p14="http://schemas.microsoft.com/office/powerpoint/2010/main" val="27541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053385" y="-112763"/>
            <a:ext cx="4554909" cy="478970"/>
          </a:xfrm>
        </p:spPr>
        <p:txBody>
          <a:bodyPr/>
          <a:lstStyle/>
          <a:p>
            <a:r>
              <a:rPr lang="fr-FR" sz="1400" b="0" i="1" dirty="0" err="1" smtClean="0">
                <a:effectLst>
                  <a:outerShdw blurRad="38100" dist="38100" dir="2700000" algn="tl">
                    <a:srgbClr val="000000">
                      <a:alpha val="43137"/>
                    </a:srgbClr>
                  </a:outerShdw>
                </a:effectLst>
                <a:latin typeface="+mj-lt"/>
              </a:rPr>
              <a:t>Correlation</a:t>
            </a:r>
            <a:r>
              <a:rPr lang="fr-FR" sz="1400" b="0" i="1" dirty="0" smtClean="0">
                <a:effectLst>
                  <a:outerShdw blurRad="38100" dist="38100" dir="2700000" algn="tl">
                    <a:srgbClr val="000000">
                      <a:alpha val="43137"/>
                    </a:srgbClr>
                  </a:outerShdw>
                </a:effectLst>
                <a:latin typeface="+mj-lt"/>
              </a:rPr>
              <a:t> matrix</a:t>
            </a:r>
            <a:endParaRPr lang="en-GB" sz="1400" b="0" i="1" dirty="0">
              <a:effectLst>
                <a:outerShdw blurRad="38100" dist="38100" dir="2700000" algn="tl">
                  <a:srgbClr val="000000">
                    <a:alpha val="43137"/>
                  </a:srgbClr>
                </a:outerShdw>
              </a:effectLst>
              <a:latin typeface="+mj-lt"/>
            </a:endParaRPr>
          </a:p>
        </p:txBody>
      </p:sp>
      <p:pic>
        <p:nvPicPr>
          <p:cNvPr id="4" name="Image 3"/>
          <p:cNvPicPr>
            <a:picLocks noChangeAspect="1"/>
          </p:cNvPicPr>
          <p:nvPr/>
        </p:nvPicPr>
        <p:blipFill>
          <a:blip r:embed="rId2"/>
          <a:stretch>
            <a:fillRect/>
          </a:stretch>
        </p:blipFill>
        <p:spPr>
          <a:xfrm>
            <a:off x="4852837" y="598296"/>
            <a:ext cx="4139921" cy="3469141"/>
          </a:xfrm>
          <a:prstGeom prst="rect">
            <a:avLst/>
          </a:prstGeom>
        </p:spPr>
      </p:pic>
      <p:sp>
        <p:nvSpPr>
          <p:cNvPr id="5" name="Rectangle 4"/>
          <p:cNvSpPr/>
          <p:nvPr/>
        </p:nvSpPr>
        <p:spPr>
          <a:xfrm>
            <a:off x="3541669" y="3859222"/>
            <a:ext cx="4572000" cy="1169551"/>
          </a:xfrm>
          <a:prstGeom prst="rect">
            <a:avLst/>
          </a:prstGeom>
        </p:spPr>
        <p:txBody>
          <a:bodyPr>
            <a:spAutoFit/>
          </a:bodyPr>
          <a:lstStyle/>
          <a:p>
            <a:r>
              <a:rPr lang="en-GB" dirty="0" smtClean="0">
                <a:solidFill>
                  <a:srgbClr val="92D050"/>
                </a:solidFill>
                <a:latin typeface="Consolas" panose="020B0609020204030204" pitchFamily="49" charset="0"/>
              </a:rPr>
              <a:t>Observation</a:t>
            </a:r>
            <a:r>
              <a:rPr lang="en-GB" dirty="0" smtClean="0">
                <a:solidFill>
                  <a:schemeClr val="tx1"/>
                </a:solidFill>
                <a:latin typeface="Consolas" panose="020B0609020204030204" pitchFamily="49" charset="0"/>
              </a:rPr>
              <a:t>: After </a:t>
            </a:r>
            <a:r>
              <a:rPr lang="en-GB" dirty="0">
                <a:solidFill>
                  <a:schemeClr val="tx1"/>
                </a:solidFill>
                <a:latin typeface="Consolas" panose="020B0609020204030204" pitchFamily="49" charset="0"/>
              </a:rPr>
              <a:t>eliminating some outliers from the price and surface, the distribution of the data has changed, especially in terms of correlation. </a:t>
            </a:r>
            <a:r>
              <a:rPr lang="en-GB" dirty="0" smtClean="0">
                <a:solidFill>
                  <a:schemeClr val="tx1"/>
                </a:solidFill>
                <a:latin typeface="Consolas" panose="020B0609020204030204" pitchFamily="49" charset="0"/>
              </a:rPr>
              <a:t>So the Outliers </a:t>
            </a:r>
            <a:r>
              <a:rPr lang="en-GB" dirty="0">
                <a:solidFill>
                  <a:schemeClr val="tx1"/>
                </a:solidFill>
                <a:latin typeface="Consolas" panose="020B0609020204030204" pitchFamily="49" charset="0"/>
              </a:rPr>
              <a:t>had a significant influence on the correlation</a:t>
            </a:r>
          </a:p>
        </p:txBody>
      </p:sp>
      <p:pic>
        <p:nvPicPr>
          <p:cNvPr id="6" name="Image 5"/>
          <p:cNvPicPr>
            <a:picLocks noChangeAspect="1"/>
          </p:cNvPicPr>
          <p:nvPr/>
        </p:nvPicPr>
        <p:blipFill>
          <a:blip r:embed="rId3"/>
          <a:stretch>
            <a:fillRect/>
          </a:stretch>
        </p:blipFill>
        <p:spPr>
          <a:xfrm>
            <a:off x="93992" y="598296"/>
            <a:ext cx="4029353" cy="3332720"/>
          </a:xfrm>
          <a:prstGeom prst="rect">
            <a:avLst/>
          </a:prstGeom>
        </p:spPr>
      </p:pic>
      <p:cxnSp>
        <p:nvCxnSpPr>
          <p:cNvPr id="9" name="Connecteur droit 8"/>
          <p:cNvCxnSpPr/>
          <p:nvPr/>
        </p:nvCxnSpPr>
        <p:spPr>
          <a:xfrm>
            <a:off x="4330840" y="680108"/>
            <a:ext cx="10048" cy="3066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re 1"/>
          <p:cNvSpPr txBox="1">
            <a:spLocks/>
          </p:cNvSpPr>
          <p:nvPr/>
        </p:nvSpPr>
        <p:spPr>
          <a:xfrm>
            <a:off x="-117060" y="327543"/>
            <a:ext cx="4554909" cy="4789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Poppins"/>
              <a:buNone/>
              <a:defRPr sz="5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9pPr>
          </a:lstStyle>
          <a:p>
            <a:r>
              <a:rPr lang="fr-FR" sz="1200" b="0" i="1" dirty="0" err="1" smtClean="0">
                <a:effectLst>
                  <a:outerShdw blurRad="38100" dist="38100" dir="2700000" algn="tl">
                    <a:srgbClr val="000000">
                      <a:alpha val="43137"/>
                    </a:srgbClr>
                  </a:outerShdw>
                </a:effectLst>
                <a:latin typeface="+mj-lt"/>
              </a:rPr>
              <a:t>Before</a:t>
            </a:r>
            <a:r>
              <a:rPr lang="fr-FR" sz="1200" b="0" i="1" dirty="0" smtClean="0">
                <a:effectLst>
                  <a:outerShdw blurRad="38100" dist="38100" dir="2700000" algn="tl">
                    <a:srgbClr val="000000">
                      <a:alpha val="43137"/>
                    </a:srgbClr>
                  </a:outerShdw>
                </a:effectLst>
                <a:latin typeface="+mj-lt"/>
              </a:rPr>
              <a:t>  handling </a:t>
            </a:r>
            <a:r>
              <a:rPr lang="fr-FR" sz="1200" b="0" i="1" dirty="0" err="1" smtClean="0">
                <a:effectLst>
                  <a:outerShdw blurRad="38100" dist="38100" dir="2700000" algn="tl">
                    <a:srgbClr val="000000">
                      <a:alpha val="43137"/>
                    </a:srgbClr>
                  </a:outerShdw>
                </a:effectLst>
                <a:latin typeface="+mj-lt"/>
              </a:rPr>
              <a:t>outliers</a:t>
            </a:r>
            <a:endParaRPr lang="en-GB" sz="1200" b="0" i="1" dirty="0">
              <a:effectLst>
                <a:outerShdw blurRad="38100" dist="38100" dir="2700000" algn="tl">
                  <a:srgbClr val="000000">
                    <a:alpha val="43137"/>
                  </a:srgbClr>
                </a:outerShdw>
              </a:effectLst>
              <a:latin typeface="+mj-lt"/>
            </a:endParaRPr>
          </a:p>
        </p:txBody>
      </p:sp>
      <p:sp>
        <p:nvSpPr>
          <p:cNvPr id="11" name="Titre 1"/>
          <p:cNvSpPr txBox="1">
            <a:spLocks/>
          </p:cNvSpPr>
          <p:nvPr/>
        </p:nvSpPr>
        <p:spPr>
          <a:xfrm>
            <a:off x="4645344" y="366207"/>
            <a:ext cx="4554909" cy="4789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Poppins"/>
              <a:buNone/>
              <a:defRPr sz="5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0" i="0" u="none" strike="noStrike" cap="none">
                <a:solidFill>
                  <a:schemeClr val="dk1"/>
                </a:solidFill>
                <a:latin typeface="Poppins"/>
                <a:ea typeface="Poppins"/>
                <a:cs typeface="Poppins"/>
                <a:sym typeface="Poppins"/>
              </a:defRPr>
            </a:lvl9pPr>
          </a:lstStyle>
          <a:p>
            <a:r>
              <a:rPr lang="fr-FR" sz="1200" b="0" i="1" dirty="0" err="1" smtClean="0">
                <a:effectLst>
                  <a:outerShdw blurRad="38100" dist="38100" dir="2700000" algn="tl">
                    <a:srgbClr val="000000">
                      <a:alpha val="43137"/>
                    </a:srgbClr>
                  </a:outerShdw>
                </a:effectLst>
                <a:latin typeface="+mj-lt"/>
              </a:rPr>
              <a:t>After</a:t>
            </a:r>
            <a:r>
              <a:rPr lang="fr-FR" sz="1200" b="0" i="1" dirty="0" smtClean="0">
                <a:effectLst>
                  <a:outerShdw blurRad="38100" dist="38100" dir="2700000" algn="tl">
                    <a:srgbClr val="000000">
                      <a:alpha val="43137"/>
                    </a:srgbClr>
                  </a:outerShdw>
                </a:effectLst>
                <a:latin typeface="+mj-lt"/>
              </a:rPr>
              <a:t> handling </a:t>
            </a:r>
            <a:r>
              <a:rPr lang="fr-FR" sz="1200" b="0" i="1" dirty="0" err="1" smtClean="0">
                <a:effectLst>
                  <a:outerShdw blurRad="38100" dist="38100" dir="2700000" algn="tl">
                    <a:srgbClr val="000000">
                      <a:alpha val="43137"/>
                    </a:srgbClr>
                  </a:outerShdw>
                </a:effectLst>
                <a:latin typeface="+mj-lt"/>
              </a:rPr>
              <a:t>outliers</a:t>
            </a:r>
            <a:endParaRPr lang="en-GB" sz="1200" b="0" i="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9851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16" presetClass="entr" presetSubtype="2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solidFill>
                  <a:schemeClr val="bg2"/>
                </a:solidFill>
              </a:rPr>
              <a:t>4.3 </a:t>
            </a:r>
            <a:r>
              <a:rPr lang="fr-FR" sz="3200" dirty="0" err="1" smtClean="0">
                <a:solidFill>
                  <a:schemeClr val="bg2"/>
                </a:solidFill>
              </a:rPr>
              <a:t>Preprocessing</a:t>
            </a:r>
            <a:endParaRPr lang="en-GB" dirty="0"/>
          </a:p>
        </p:txBody>
      </p:sp>
      <p:sp>
        <p:nvSpPr>
          <p:cNvPr id="4" name="Sous-titre 3"/>
          <p:cNvSpPr>
            <a:spLocks noGrp="1"/>
          </p:cNvSpPr>
          <p:nvPr>
            <p:ph type="subTitle" idx="2"/>
          </p:nvPr>
        </p:nvSpPr>
        <p:spPr>
          <a:xfrm>
            <a:off x="332694" y="1679975"/>
            <a:ext cx="3633249" cy="1027800"/>
          </a:xfrm>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2" name="Sous-titre 11"/>
          <p:cNvSpPr>
            <a:spLocks noGrp="1"/>
          </p:cNvSpPr>
          <p:nvPr>
            <p:ph type="subTitle" idx="1"/>
          </p:nvPr>
        </p:nvSpPr>
        <p:spPr>
          <a:xfrm>
            <a:off x="1156363" y="1085900"/>
            <a:ext cx="2967000" cy="525900"/>
          </a:xfrm>
        </p:spPr>
        <p:txBody>
          <a:bodyPr/>
          <a:lstStyle/>
          <a:p>
            <a:r>
              <a:rPr lang="fr-FR" dirty="0" smtClean="0">
                <a:solidFill>
                  <a:srgbClr val="00B0F0"/>
                </a:solidFill>
              </a:rPr>
              <a:t>Class </a:t>
            </a:r>
            <a:r>
              <a:rPr lang="fr-FR" dirty="0" err="1" smtClean="0">
                <a:solidFill>
                  <a:srgbClr val="00B0F0"/>
                </a:solidFill>
              </a:rPr>
              <a:t>Preprocessing</a:t>
            </a:r>
            <a:r>
              <a:rPr lang="fr-FR" dirty="0" smtClean="0">
                <a:solidFill>
                  <a:srgbClr val="00B0F0"/>
                </a:solidFill>
              </a:rPr>
              <a:t>:</a:t>
            </a:r>
            <a:endParaRPr lang="en-GB" dirty="0">
              <a:solidFill>
                <a:srgbClr val="00B0F0"/>
              </a:solidFill>
            </a:endParaRPr>
          </a:p>
        </p:txBody>
      </p:sp>
      <p:sp>
        <p:nvSpPr>
          <p:cNvPr id="11" name="Sous-titre 10"/>
          <p:cNvSpPr>
            <a:spLocks noGrp="1"/>
          </p:cNvSpPr>
          <p:nvPr>
            <p:ph type="subTitle" idx="8"/>
          </p:nvPr>
        </p:nvSpPr>
        <p:spPr/>
        <p:txBody>
          <a:bodyPr/>
          <a:lstStyle/>
          <a:p>
            <a:r>
              <a:rPr lang="fr-FR" dirty="0" smtClean="0"/>
              <a:t> </a:t>
            </a:r>
            <a:endParaRPr lang="en-GB" dirty="0"/>
          </a:p>
        </p:txBody>
      </p:sp>
      <p:sp>
        <p:nvSpPr>
          <p:cNvPr id="16" name="Rectangle 15"/>
          <p:cNvSpPr/>
          <p:nvPr/>
        </p:nvSpPr>
        <p:spPr>
          <a:xfrm>
            <a:off x="492732" y="2470667"/>
            <a:ext cx="3189368" cy="2677656"/>
          </a:xfrm>
          <a:prstGeom prst="rect">
            <a:avLst/>
          </a:prstGeom>
        </p:spPr>
        <p:txBody>
          <a:bodyPr wrap="square">
            <a:spAutoFit/>
          </a:bodyPr>
          <a:lstStyle/>
          <a:p>
            <a:r>
              <a:rPr lang="en-GB" dirty="0" smtClean="0"/>
              <a:t>I have </a:t>
            </a:r>
            <a:r>
              <a:rPr lang="en-GB" dirty="0"/>
              <a:t>implemented a class named </a:t>
            </a:r>
            <a:r>
              <a:rPr lang="en-GB" dirty="0" err="1" smtClean="0"/>
              <a:t>Preprocessing</a:t>
            </a:r>
            <a:r>
              <a:rPr lang="en-GB" dirty="0" smtClean="0"/>
              <a:t> that contain a </a:t>
            </a:r>
            <a:r>
              <a:rPr lang="en-GB" dirty="0"/>
              <a:t>method named </a:t>
            </a:r>
            <a:r>
              <a:rPr lang="en-GB" dirty="0" err="1" smtClean="0"/>
              <a:t>data_cleaning</a:t>
            </a:r>
            <a:r>
              <a:rPr lang="en-GB" dirty="0" smtClean="0"/>
              <a:t>, </a:t>
            </a:r>
            <a:r>
              <a:rPr lang="en-GB" dirty="0"/>
              <a:t>The </a:t>
            </a:r>
            <a:r>
              <a:rPr lang="en-GB" dirty="0" err="1"/>
              <a:t>data_cleaning</a:t>
            </a:r>
            <a:r>
              <a:rPr lang="en-GB" dirty="0"/>
              <a:t> function </a:t>
            </a:r>
            <a:r>
              <a:rPr lang="en-GB" dirty="0" err="1"/>
              <a:t>preprocesses</a:t>
            </a:r>
            <a:r>
              <a:rPr lang="en-GB" dirty="0"/>
              <a:t> a real estate dataset by standardizing columns, </a:t>
            </a:r>
            <a:r>
              <a:rPr lang="en-GB" dirty="0">
                <a:effectLst>
                  <a:outerShdw blurRad="38100" dist="38100" dir="2700000" algn="tl">
                    <a:srgbClr val="000000">
                      <a:alpha val="43137"/>
                    </a:srgbClr>
                  </a:outerShdw>
                </a:effectLst>
              </a:rPr>
              <a:t>extracting relevant information</a:t>
            </a:r>
            <a:r>
              <a:rPr lang="en-GB" dirty="0"/>
              <a:t>, and </a:t>
            </a:r>
            <a:r>
              <a:rPr lang="en-GB" dirty="0">
                <a:effectLst>
                  <a:outerShdw blurRad="38100" dist="38100" dir="2700000" algn="tl">
                    <a:srgbClr val="000000">
                      <a:alpha val="43137"/>
                    </a:srgbClr>
                  </a:outerShdw>
                </a:effectLst>
              </a:rPr>
              <a:t>filtering outliers</a:t>
            </a:r>
            <a:r>
              <a:rPr lang="en-GB" dirty="0"/>
              <a:t>. It cleans numerical and text data, handles missing values, and ensures data consistency. The result is a refined </a:t>
            </a:r>
            <a:r>
              <a:rPr lang="en-GB" dirty="0" err="1"/>
              <a:t>DataFrame</a:t>
            </a:r>
            <a:r>
              <a:rPr lang="en-GB" dirty="0"/>
              <a:t> ready for analysis or </a:t>
            </a:r>
            <a:r>
              <a:rPr lang="en-GB" dirty="0" err="1"/>
              <a:t>modeling</a:t>
            </a:r>
            <a:r>
              <a:rPr lang="en-GB" dirty="0"/>
              <a:t>.</a:t>
            </a:r>
          </a:p>
        </p:txBody>
      </p:sp>
      <p:sp>
        <p:nvSpPr>
          <p:cNvPr id="24" name="Sous-titre 11"/>
          <p:cNvSpPr txBox="1">
            <a:spLocks/>
          </p:cNvSpPr>
          <p:nvPr/>
        </p:nvSpPr>
        <p:spPr>
          <a:xfrm>
            <a:off x="332694" y="1994150"/>
            <a:ext cx="4590180"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sz="1400" dirty="0" err="1" smtClean="0">
                <a:solidFill>
                  <a:srgbClr val="00B050"/>
                </a:solidFill>
              </a:rPr>
              <a:t>Method</a:t>
            </a:r>
            <a:r>
              <a:rPr lang="fr-FR" sz="1400" dirty="0" smtClean="0">
                <a:solidFill>
                  <a:srgbClr val="00B050"/>
                </a:solidFill>
              </a:rPr>
              <a:t> </a:t>
            </a:r>
            <a:r>
              <a:rPr lang="en-GB" sz="1400" dirty="0" err="1" smtClean="0">
                <a:solidFill>
                  <a:srgbClr val="00B050"/>
                </a:solidFill>
              </a:rPr>
              <a:t>data_cleaning</a:t>
            </a:r>
            <a:r>
              <a:rPr lang="en-GB" sz="1400" dirty="0" smtClean="0">
                <a:solidFill>
                  <a:srgbClr val="00B050"/>
                </a:solidFill>
              </a:rPr>
              <a:t> </a:t>
            </a:r>
            <a:r>
              <a:rPr lang="fr-FR" sz="1400" dirty="0" smtClean="0">
                <a:solidFill>
                  <a:srgbClr val="00B050"/>
                </a:solidFill>
              </a:rPr>
              <a:t>()</a:t>
            </a:r>
            <a:endParaRPr lang="en-GB" sz="1400" dirty="0">
              <a:solidFill>
                <a:srgbClr val="00B050"/>
              </a:solidFill>
            </a:endParaRPr>
          </a:p>
        </p:txBody>
      </p:sp>
      <p:sp>
        <p:nvSpPr>
          <p:cNvPr id="25" name="Titre 1"/>
          <p:cNvSpPr txBox="1">
            <a:spLocks/>
          </p:cNvSpPr>
          <p:nvPr/>
        </p:nvSpPr>
        <p:spPr>
          <a:xfrm>
            <a:off x="715100" y="43647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9pPr>
          </a:lstStyle>
          <a:p>
            <a:r>
              <a:rPr lang="fr-FR" sz="3200" dirty="0" smtClean="0">
                <a:solidFill>
                  <a:schemeClr val="bg2"/>
                </a:solidFill>
              </a:rPr>
              <a:t>4.3 </a:t>
            </a:r>
            <a:r>
              <a:rPr lang="fr-FR" sz="3200" dirty="0" err="1" smtClean="0">
                <a:solidFill>
                  <a:schemeClr val="bg2"/>
                </a:solidFill>
              </a:rPr>
              <a:t>Preprocessing</a:t>
            </a:r>
            <a:endParaRPr lang="en-GB" dirty="0"/>
          </a:p>
        </p:txBody>
      </p:sp>
      <p:pic>
        <p:nvPicPr>
          <p:cNvPr id="10" name="Image 9"/>
          <p:cNvPicPr>
            <a:picLocks noChangeAspect="1"/>
          </p:cNvPicPr>
          <p:nvPr/>
        </p:nvPicPr>
        <p:blipFill>
          <a:blip r:embed="rId2"/>
          <a:stretch>
            <a:fillRect/>
          </a:stretch>
        </p:blipFill>
        <p:spPr>
          <a:xfrm>
            <a:off x="3842138" y="2320627"/>
            <a:ext cx="4578963" cy="2495922"/>
          </a:xfrm>
          <a:prstGeom prst="rect">
            <a:avLst/>
          </a:prstGeom>
        </p:spPr>
      </p:pic>
    </p:spTree>
    <p:extLst>
      <p:ext uri="{BB962C8B-B14F-4D97-AF65-F5344CB8AC3E}">
        <p14:creationId xmlns:p14="http://schemas.microsoft.com/office/powerpoint/2010/main" val="311335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barn(inVertical)">
                                      <p:cBhvr>
                                        <p:cTn id="15" dur="500"/>
                                        <p:tgtEl>
                                          <p:spTgt spid="12">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P spid="16"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1" name="Sous-titre 10"/>
          <p:cNvSpPr>
            <a:spLocks noGrp="1"/>
          </p:cNvSpPr>
          <p:nvPr>
            <p:ph type="subTitle" idx="8"/>
          </p:nvPr>
        </p:nvSpPr>
        <p:spPr/>
        <p:txBody>
          <a:bodyPr/>
          <a:lstStyle/>
          <a:p>
            <a:r>
              <a:rPr lang="fr-FR" dirty="0" smtClean="0"/>
              <a:t> </a:t>
            </a:r>
            <a:endParaRPr lang="en-GB" dirty="0"/>
          </a:p>
        </p:txBody>
      </p:sp>
      <p:sp>
        <p:nvSpPr>
          <p:cNvPr id="16" name="Rectangle 15"/>
          <p:cNvSpPr/>
          <p:nvPr/>
        </p:nvSpPr>
        <p:spPr>
          <a:xfrm>
            <a:off x="364547" y="1324300"/>
            <a:ext cx="3189368" cy="1384995"/>
          </a:xfrm>
          <a:prstGeom prst="rect">
            <a:avLst/>
          </a:prstGeom>
        </p:spPr>
        <p:txBody>
          <a:bodyPr wrap="square">
            <a:spAutoFit/>
          </a:bodyPr>
          <a:lstStyle/>
          <a:p>
            <a:r>
              <a:rPr lang="en-GB" dirty="0"/>
              <a:t>This method </a:t>
            </a:r>
            <a:r>
              <a:rPr lang="en-GB" dirty="0" smtClean="0"/>
              <a:t>handles the </a:t>
            </a:r>
            <a:r>
              <a:rPr lang="en-GB" dirty="0"/>
              <a:t>missing </a:t>
            </a:r>
            <a:r>
              <a:rPr lang="en-GB" dirty="0" smtClean="0"/>
              <a:t>values .So  the categorical variables are filled using the '</a:t>
            </a:r>
            <a:r>
              <a:rPr lang="en-GB" dirty="0" err="1" smtClean="0"/>
              <a:t>most_frequent</a:t>
            </a:r>
            <a:r>
              <a:rPr lang="en-GB" dirty="0" smtClean="0"/>
              <a:t>' strategy, </a:t>
            </a:r>
            <a:r>
              <a:rPr lang="en-GB" dirty="0"/>
              <a:t>while numerical values are filled using the 'mean' strategy with </a:t>
            </a:r>
            <a:r>
              <a:rPr lang="en-GB" dirty="0" err="1"/>
              <a:t>SimpleImputer</a:t>
            </a:r>
            <a:r>
              <a:rPr lang="en-GB" dirty="0"/>
              <a:t>.</a:t>
            </a:r>
          </a:p>
        </p:txBody>
      </p:sp>
      <p:sp>
        <p:nvSpPr>
          <p:cNvPr id="24" name="Sous-titre 11"/>
          <p:cNvSpPr txBox="1">
            <a:spLocks/>
          </p:cNvSpPr>
          <p:nvPr/>
        </p:nvSpPr>
        <p:spPr>
          <a:xfrm>
            <a:off x="264328" y="666275"/>
            <a:ext cx="3349406"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sz="1400" dirty="0" err="1" smtClean="0">
                <a:solidFill>
                  <a:srgbClr val="00B050"/>
                </a:solidFill>
              </a:rPr>
              <a:t>Method</a:t>
            </a:r>
            <a:r>
              <a:rPr lang="fr-FR" sz="1400" dirty="0" smtClean="0">
                <a:solidFill>
                  <a:srgbClr val="00B050"/>
                </a:solidFill>
              </a:rPr>
              <a:t> </a:t>
            </a:r>
            <a:r>
              <a:rPr lang="fr-FR" sz="1400" dirty="0" err="1" smtClean="0">
                <a:solidFill>
                  <a:srgbClr val="00B050"/>
                </a:solidFill>
              </a:rPr>
              <a:t>data_imputer</a:t>
            </a:r>
            <a:r>
              <a:rPr lang="fr-FR" sz="1400" dirty="0" smtClean="0">
                <a:solidFill>
                  <a:srgbClr val="00B050"/>
                </a:solidFill>
              </a:rPr>
              <a:t>()</a:t>
            </a:r>
            <a:endParaRPr lang="en-GB" sz="1400" dirty="0">
              <a:solidFill>
                <a:srgbClr val="00B050"/>
              </a:solidFill>
            </a:endParaRPr>
          </a:p>
        </p:txBody>
      </p:sp>
      <p:pic>
        <p:nvPicPr>
          <p:cNvPr id="2" name="Image 1"/>
          <p:cNvPicPr>
            <a:picLocks noChangeAspect="1"/>
          </p:cNvPicPr>
          <p:nvPr/>
        </p:nvPicPr>
        <p:blipFill>
          <a:blip r:embed="rId2"/>
          <a:stretch>
            <a:fillRect/>
          </a:stretch>
        </p:blipFill>
        <p:spPr>
          <a:xfrm>
            <a:off x="3553915" y="1117300"/>
            <a:ext cx="5211703" cy="3040030"/>
          </a:xfrm>
          <a:prstGeom prst="rect">
            <a:avLst/>
          </a:prstGeom>
        </p:spPr>
      </p:pic>
      <p:pic>
        <p:nvPicPr>
          <p:cNvPr id="12" name="Image 11"/>
          <p:cNvPicPr>
            <a:picLocks noChangeAspect="1"/>
          </p:cNvPicPr>
          <p:nvPr/>
        </p:nvPicPr>
        <p:blipFill>
          <a:blip r:embed="rId2"/>
          <a:stretch>
            <a:fillRect/>
          </a:stretch>
        </p:blipFill>
        <p:spPr>
          <a:xfrm>
            <a:off x="3553915" y="1107775"/>
            <a:ext cx="5211703" cy="3040030"/>
          </a:xfrm>
          <a:prstGeom prst="rect">
            <a:avLst/>
          </a:prstGeom>
        </p:spPr>
      </p:pic>
    </p:spTree>
    <p:extLst>
      <p:ext uri="{BB962C8B-B14F-4D97-AF65-F5344CB8AC3E}">
        <p14:creationId xmlns:p14="http://schemas.microsoft.com/office/powerpoint/2010/main" val="78166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Sous-titre 3"/>
          <p:cNvSpPr>
            <a:spLocks noGrp="1"/>
          </p:cNvSpPr>
          <p:nvPr>
            <p:ph type="subTitle" idx="2"/>
          </p:nvPr>
        </p:nvSpPr>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1" name="Sous-titre 10"/>
          <p:cNvSpPr>
            <a:spLocks noGrp="1"/>
          </p:cNvSpPr>
          <p:nvPr>
            <p:ph type="subTitle" idx="8"/>
          </p:nvPr>
        </p:nvSpPr>
        <p:spPr/>
        <p:txBody>
          <a:bodyPr/>
          <a:lstStyle/>
          <a:p>
            <a:r>
              <a:rPr lang="fr-FR" dirty="0" smtClean="0"/>
              <a:t> </a:t>
            </a:r>
            <a:endParaRPr lang="en-GB" dirty="0"/>
          </a:p>
        </p:txBody>
      </p:sp>
      <p:sp>
        <p:nvSpPr>
          <p:cNvPr id="16" name="Rectangle 15"/>
          <p:cNvSpPr/>
          <p:nvPr/>
        </p:nvSpPr>
        <p:spPr>
          <a:xfrm>
            <a:off x="364547" y="1324300"/>
            <a:ext cx="3189368" cy="1600438"/>
          </a:xfrm>
          <a:prstGeom prst="rect">
            <a:avLst/>
          </a:prstGeom>
        </p:spPr>
        <p:txBody>
          <a:bodyPr wrap="square">
            <a:spAutoFit/>
          </a:bodyPr>
          <a:lstStyle/>
          <a:p>
            <a:r>
              <a:rPr lang="en-GB" dirty="0"/>
              <a:t>. The class also features a function for feature engineering, creating a new "Description" feature that consolidates categorical then eliminate all other categorical </a:t>
            </a:r>
            <a:r>
              <a:rPr lang="en-GB" dirty="0" err="1" smtClean="0"/>
              <a:t>featuer</a:t>
            </a:r>
            <a:r>
              <a:rPr lang="en-GB" dirty="0" smtClean="0"/>
              <a:t>  </a:t>
            </a:r>
            <a:r>
              <a:rPr lang="en-GB" dirty="0"/>
              <a:t>where feature “Description” still the unique categorical feature in </a:t>
            </a:r>
            <a:r>
              <a:rPr lang="en-GB" dirty="0" err="1"/>
              <a:t>datafame</a:t>
            </a:r>
            <a:endParaRPr lang="en-GB" dirty="0"/>
          </a:p>
        </p:txBody>
      </p:sp>
      <p:sp>
        <p:nvSpPr>
          <p:cNvPr id="24" name="Sous-titre 11"/>
          <p:cNvSpPr txBox="1">
            <a:spLocks/>
          </p:cNvSpPr>
          <p:nvPr/>
        </p:nvSpPr>
        <p:spPr>
          <a:xfrm>
            <a:off x="264328" y="666275"/>
            <a:ext cx="3349406"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sz="1400" dirty="0" err="1" smtClean="0">
                <a:solidFill>
                  <a:srgbClr val="00B050"/>
                </a:solidFill>
              </a:rPr>
              <a:t>Methode</a:t>
            </a:r>
            <a:r>
              <a:rPr lang="fr-FR" sz="1400" dirty="0" smtClean="0">
                <a:solidFill>
                  <a:srgbClr val="00B050"/>
                </a:solidFill>
              </a:rPr>
              <a:t> </a:t>
            </a:r>
            <a:r>
              <a:rPr lang="fr-FR" sz="1400" dirty="0" err="1" smtClean="0">
                <a:solidFill>
                  <a:srgbClr val="00B050"/>
                </a:solidFill>
              </a:rPr>
              <a:t>Feature_engeneering</a:t>
            </a:r>
            <a:r>
              <a:rPr lang="fr-FR" sz="1400" dirty="0" smtClean="0">
                <a:solidFill>
                  <a:srgbClr val="00B050"/>
                </a:solidFill>
              </a:rPr>
              <a:t>()</a:t>
            </a:r>
            <a:endParaRPr lang="en-GB" sz="1400" dirty="0">
              <a:solidFill>
                <a:srgbClr val="00B050"/>
              </a:solidFill>
            </a:endParaRPr>
          </a:p>
        </p:txBody>
      </p:sp>
      <p:pic>
        <p:nvPicPr>
          <p:cNvPr id="2" name="Image 1"/>
          <p:cNvPicPr>
            <a:picLocks noChangeAspect="1"/>
          </p:cNvPicPr>
          <p:nvPr/>
        </p:nvPicPr>
        <p:blipFill>
          <a:blip r:embed="rId2"/>
          <a:stretch>
            <a:fillRect/>
          </a:stretch>
        </p:blipFill>
        <p:spPr>
          <a:xfrm>
            <a:off x="3728346" y="799462"/>
            <a:ext cx="5415653" cy="2396666"/>
          </a:xfrm>
          <a:prstGeom prst="rect">
            <a:avLst/>
          </a:prstGeom>
        </p:spPr>
      </p:pic>
      <p:cxnSp>
        <p:nvCxnSpPr>
          <p:cNvPr id="12" name="Connecteur droit avec flèche 11"/>
          <p:cNvCxnSpPr/>
          <p:nvPr/>
        </p:nvCxnSpPr>
        <p:spPr>
          <a:xfrm flipV="1">
            <a:off x="3107124" y="2744234"/>
            <a:ext cx="806186" cy="814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1856289" y="3645828"/>
            <a:ext cx="2184019" cy="93693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effectLst>
                  <a:outerShdw blurRad="38100" dist="38100" dir="2700000" algn="tl">
                    <a:srgbClr val="000000">
                      <a:alpha val="43137"/>
                    </a:srgbClr>
                  </a:outerShdw>
                </a:effectLst>
              </a:rPr>
              <a:t>In this stage, the </a:t>
            </a:r>
            <a:r>
              <a:rPr lang="en-GB" sz="1100" dirty="0" err="1">
                <a:solidFill>
                  <a:schemeClr val="tx1"/>
                </a:solidFill>
                <a:effectLst>
                  <a:outerShdw blurRad="38100" dist="38100" dir="2700000" algn="tl">
                    <a:srgbClr val="000000">
                      <a:alpha val="43137"/>
                    </a:srgbClr>
                  </a:outerShdw>
                </a:effectLst>
              </a:rPr>
              <a:t>DataFrame</a:t>
            </a:r>
            <a:r>
              <a:rPr lang="en-GB" sz="1100" dirty="0">
                <a:solidFill>
                  <a:schemeClr val="tx1"/>
                </a:solidFill>
                <a:effectLst>
                  <a:outerShdw blurRad="38100" dist="38100" dir="2700000" algn="tl">
                    <a:srgbClr val="000000">
                      <a:alpha val="43137"/>
                    </a:srgbClr>
                  </a:outerShdw>
                </a:effectLst>
              </a:rPr>
              <a:t> contains only numerical columns and the 'Description' column as a categorical column.</a:t>
            </a:r>
          </a:p>
        </p:txBody>
      </p:sp>
    </p:spTree>
    <p:extLst>
      <p:ext uri="{BB962C8B-B14F-4D97-AF65-F5344CB8AC3E}">
        <p14:creationId xmlns:p14="http://schemas.microsoft.com/office/powerpoint/2010/main" val="135401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15"/>
        <p:cNvGrpSpPr/>
        <p:nvPr/>
      </p:nvGrpSpPr>
      <p:grpSpPr>
        <a:xfrm>
          <a:off x="0" y="0"/>
          <a:ext cx="0" cy="0"/>
          <a:chOff x="0" y="0"/>
          <a:chExt cx="0" cy="0"/>
        </a:xfrm>
      </p:grpSpPr>
      <p:sp>
        <p:nvSpPr>
          <p:cNvPr id="716" name="Google Shape;716;p30"/>
          <p:cNvSpPr txBox="1">
            <a:spLocks noGrp="1"/>
          </p:cNvSpPr>
          <p:nvPr>
            <p:ph type="title"/>
          </p:nvPr>
        </p:nvSpPr>
        <p:spPr>
          <a:xfrm>
            <a:off x="715100" y="2592325"/>
            <a:ext cx="43605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17" name="Google Shape;717;p30"/>
          <p:cNvSpPr txBox="1">
            <a:spLocks noGrp="1"/>
          </p:cNvSpPr>
          <p:nvPr>
            <p:ph type="title" idx="2"/>
          </p:nvPr>
        </p:nvSpPr>
        <p:spPr>
          <a:xfrm>
            <a:off x="715100" y="1690663"/>
            <a:ext cx="1422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18" name="Google Shape;718;p30"/>
          <p:cNvSpPr/>
          <p:nvPr/>
        </p:nvSpPr>
        <p:spPr>
          <a:xfrm>
            <a:off x="5443100" y="600736"/>
            <a:ext cx="1725342" cy="3942028"/>
          </a:xfrm>
          <a:custGeom>
            <a:avLst/>
            <a:gdLst/>
            <a:ahLst/>
            <a:cxnLst/>
            <a:rect l="l" t="t" r="r" b="b"/>
            <a:pathLst>
              <a:path w="35027" h="80029" extrusionOk="0">
                <a:moveTo>
                  <a:pt x="17512" y="0"/>
                </a:moveTo>
                <a:cubicBezTo>
                  <a:pt x="17195" y="9"/>
                  <a:pt x="14895" y="125"/>
                  <a:pt x="14305" y="1802"/>
                </a:cubicBezTo>
                <a:cubicBezTo>
                  <a:pt x="14027" y="2596"/>
                  <a:pt x="13972" y="3388"/>
                  <a:pt x="14092" y="4212"/>
                </a:cubicBezTo>
                <a:cubicBezTo>
                  <a:pt x="14152" y="4630"/>
                  <a:pt x="14174" y="5051"/>
                  <a:pt x="14196" y="5471"/>
                </a:cubicBezTo>
                <a:cubicBezTo>
                  <a:pt x="14132" y="5436"/>
                  <a:pt x="14072" y="5393"/>
                  <a:pt x="14043" y="5347"/>
                </a:cubicBezTo>
                <a:cubicBezTo>
                  <a:pt x="13993" y="5267"/>
                  <a:pt x="13877" y="5135"/>
                  <a:pt x="13773" y="5135"/>
                </a:cubicBezTo>
                <a:cubicBezTo>
                  <a:pt x="13714" y="5135"/>
                  <a:pt x="13660" y="5176"/>
                  <a:pt x="13624" y="5291"/>
                </a:cubicBezTo>
                <a:cubicBezTo>
                  <a:pt x="13522" y="5609"/>
                  <a:pt x="13613" y="6461"/>
                  <a:pt x="13680" y="6711"/>
                </a:cubicBezTo>
                <a:cubicBezTo>
                  <a:pt x="13748" y="6959"/>
                  <a:pt x="13960" y="7416"/>
                  <a:pt x="14107" y="7416"/>
                </a:cubicBezTo>
                <a:cubicBezTo>
                  <a:pt x="14109" y="7416"/>
                  <a:pt x="14111" y="7416"/>
                  <a:pt x="14112" y="7416"/>
                </a:cubicBezTo>
                <a:cubicBezTo>
                  <a:pt x="14219" y="7409"/>
                  <a:pt x="14339" y="7274"/>
                  <a:pt x="14396" y="7202"/>
                </a:cubicBezTo>
                <a:cubicBezTo>
                  <a:pt x="14528" y="7843"/>
                  <a:pt x="14715" y="8578"/>
                  <a:pt x="15079" y="9136"/>
                </a:cubicBezTo>
                <a:cubicBezTo>
                  <a:pt x="15100" y="10004"/>
                  <a:pt x="15064" y="10905"/>
                  <a:pt x="14833" y="11081"/>
                </a:cubicBezTo>
                <a:cubicBezTo>
                  <a:pt x="14363" y="11441"/>
                  <a:pt x="11933" y="12442"/>
                  <a:pt x="10745" y="12718"/>
                </a:cubicBezTo>
                <a:cubicBezTo>
                  <a:pt x="9557" y="12994"/>
                  <a:pt x="6905" y="13602"/>
                  <a:pt x="6547" y="17055"/>
                </a:cubicBezTo>
                <a:cubicBezTo>
                  <a:pt x="6188" y="20506"/>
                  <a:pt x="6934" y="20037"/>
                  <a:pt x="6547" y="22896"/>
                </a:cubicBezTo>
                <a:cubicBezTo>
                  <a:pt x="6161" y="25755"/>
                  <a:pt x="5954" y="26293"/>
                  <a:pt x="5621" y="26997"/>
                </a:cubicBezTo>
                <a:cubicBezTo>
                  <a:pt x="5291" y="27702"/>
                  <a:pt x="4669" y="30312"/>
                  <a:pt x="4669" y="33336"/>
                </a:cubicBezTo>
                <a:cubicBezTo>
                  <a:pt x="4669" y="34611"/>
                  <a:pt x="4551" y="35374"/>
                  <a:pt x="4421" y="35856"/>
                </a:cubicBezTo>
                <a:cubicBezTo>
                  <a:pt x="4357" y="36093"/>
                  <a:pt x="4312" y="36337"/>
                  <a:pt x="4253" y="36575"/>
                </a:cubicBezTo>
                <a:cubicBezTo>
                  <a:pt x="4194" y="36818"/>
                  <a:pt x="4157" y="37138"/>
                  <a:pt x="3941" y="37292"/>
                </a:cubicBezTo>
                <a:cubicBezTo>
                  <a:pt x="3836" y="37368"/>
                  <a:pt x="3710" y="37410"/>
                  <a:pt x="3591" y="37457"/>
                </a:cubicBezTo>
                <a:cubicBezTo>
                  <a:pt x="2929" y="37710"/>
                  <a:pt x="2303" y="38095"/>
                  <a:pt x="1850" y="38644"/>
                </a:cubicBezTo>
                <a:cubicBezTo>
                  <a:pt x="1095" y="39561"/>
                  <a:pt x="666" y="39826"/>
                  <a:pt x="310" y="40073"/>
                </a:cubicBezTo>
                <a:cubicBezTo>
                  <a:pt x="0" y="40291"/>
                  <a:pt x="51" y="40800"/>
                  <a:pt x="612" y="40800"/>
                </a:cubicBezTo>
                <a:cubicBezTo>
                  <a:pt x="692" y="40800"/>
                  <a:pt x="782" y="40790"/>
                  <a:pt x="882" y="40767"/>
                </a:cubicBezTo>
                <a:cubicBezTo>
                  <a:pt x="1669" y="40589"/>
                  <a:pt x="2195" y="39614"/>
                  <a:pt x="2408" y="39614"/>
                </a:cubicBezTo>
                <a:cubicBezTo>
                  <a:pt x="2414" y="39614"/>
                  <a:pt x="2420" y="39615"/>
                  <a:pt x="2426" y="39617"/>
                </a:cubicBezTo>
                <a:cubicBezTo>
                  <a:pt x="2626" y="39677"/>
                  <a:pt x="2205" y="41199"/>
                  <a:pt x="2038" y="41711"/>
                </a:cubicBezTo>
                <a:cubicBezTo>
                  <a:pt x="1870" y="42225"/>
                  <a:pt x="1709" y="42841"/>
                  <a:pt x="1603" y="43155"/>
                </a:cubicBezTo>
                <a:cubicBezTo>
                  <a:pt x="1496" y="43468"/>
                  <a:pt x="1378" y="44047"/>
                  <a:pt x="1616" y="44368"/>
                </a:cubicBezTo>
                <a:cubicBezTo>
                  <a:pt x="1671" y="44442"/>
                  <a:pt x="1731" y="44477"/>
                  <a:pt x="1793" y="44477"/>
                </a:cubicBezTo>
                <a:cubicBezTo>
                  <a:pt x="2004" y="44477"/>
                  <a:pt x="2246" y="44085"/>
                  <a:pt x="2426" y="43449"/>
                </a:cubicBezTo>
                <a:cubicBezTo>
                  <a:pt x="2661" y="42625"/>
                  <a:pt x="3142" y="41153"/>
                  <a:pt x="3142" y="41152"/>
                </a:cubicBezTo>
                <a:lnTo>
                  <a:pt x="3142" y="41152"/>
                </a:lnTo>
                <a:cubicBezTo>
                  <a:pt x="3142" y="41152"/>
                  <a:pt x="2877" y="42394"/>
                  <a:pt x="2681" y="43148"/>
                </a:cubicBezTo>
                <a:cubicBezTo>
                  <a:pt x="2484" y="43900"/>
                  <a:pt x="1979" y="44863"/>
                  <a:pt x="2412" y="45226"/>
                </a:cubicBezTo>
                <a:cubicBezTo>
                  <a:pt x="2466" y="45272"/>
                  <a:pt x="2523" y="45292"/>
                  <a:pt x="2581" y="45292"/>
                </a:cubicBezTo>
                <a:cubicBezTo>
                  <a:pt x="2761" y="45292"/>
                  <a:pt x="2944" y="45086"/>
                  <a:pt x="3058" y="44810"/>
                </a:cubicBezTo>
                <a:cubicBezTo>
                  <a:pt x="3211" y="44443"/>
                  <a:pt x="3398" y="43831"/>
                  <a:pt x="3413" y="43771"/>
                </a:cubicBezTo>
                <a:cubicBezTo>
                  <a:pt x="3554" y="43155"/>
                  <a:pt x="3975" y="41467"/>
                  <a:pt x="3976" y="41466"/>
                </a:cubicBezTo>
                <a:lnTo>
                  <a:pt x="3976" y="41466"/>
                </a:lnTo>
                <a:cubicBezTo>
                  <a:pt x="3975" y="41467"/>
                  <a:pt x="3703" y="42883"/>
                  <a:pt x="3543" y="43555"/>
                </a:cubicBezTo>
                <a:cubicBezTo>
                  <a:pt x="3454" y="43931"/>
                  <a:pt x="3245" y="44419"/>
                  <a:pt x="3247" y="44723"/>
                </a:cubicBezTo>
                <a:cubicBezTo>
                  <a:pt x="3247" y="44921"/>
                  <a:pt x="3376" y="45066"/>
                  <a:pt x="3563" y="45066"/>
                </a:cubicBezTo>
                <a:cubicBezTo>
                  <a:pt x="3601" y="45066"/>
                  <a:pt x="3641" y="45060"/>
                  <a:pt x="3683" y="45048"/>
                </a:cubicBezTo>
                <a:cubicBezTo>
                  <a:pt x="3907" y="44981"/>
                  <a:pt x="4103" y="44479"/>
                  <a:pt x="4233" y="43949"/>
                </a:cubicBezTo>
                <a:cubicBezTo>
                  <a:pt x="4368" y="43404"/>
                  <a:pt x="4569" y="42414"/>
                  <a:pt x="4691" y="41949"/>
                </a:cubicBezTo>
                <a:cubicBezTo>
                  <a:pt x="4725" y="41816"/>
                  <a:pt x="4778" y="41684"/>
                  <a:pt x="4800" y="41684"/>
                </a:cubicBezTo>
                <a:cubicBezTo>
                  <a:pt x="4807" y="41684"/>
                  <a:pt x="4811" y="41698"/>
                  <a:pt x="4809" y="41731"/>
                </a:cubicBezTo>
                <a:cubicBezTo>
                  <a:pt x="4798" y="42018"/>
                  <a:pt x="4575" y="42803"/>
                  <a:pt x="4502" y="43195"/>
                </a:cubicBezTo>
                <a:cubicBezTo>
                  <a:pt x="4410" y="43693"/>
                  <a:pt x="4428" y="44045"/>
                  <a:pt x="4662" y="44074"/>
                </a:cubicBezTo>
                <a:cubicBezTo>
                  <a:pt x="4683" y="44077"/>
                  <a:pt x="4703" y="44078"/>
                  <a:pt x="4723" y="44078"/>
                </a:cubicBezTo>
                <a:cubicBezTo>
                  <a:pt x="4845" y="44078"/>
                  <a:pt x="4956" y="44024"/>
                  <a:pt x="5064" y="43836"/>
                </a:cubicBezTo>
                <a:cubicBezTo>
                  <a:pt x="5209" y="43586"/>
                  <a:pt x="5352" y="42926"/>
                  <a:pt x="5456" y="42461"/>
                </a:cubicBezTo>
                <a:cubicBezTo>
                  <a:pt x="5625" y="41706"/>
                  <a:pt x="5855" y="41012"/>
                  <a:pt x="5952" y="40333"/>
                </a:cubicBezTo>
                <a:cubicBezTo>
                  <a:pt x="6050" y="39655"/>
                  <a:pt x="6190" y="38269"/>
                  <a:pt x="6295" y="37815"/>
                </a:cubicBezTo>
                <a:cubicBezTo>
                  <a:pt x="6398" y="37361"/>
                  <a:pt x="6613" y="36769"/>
                  <a:pt x="6613" y="36769"/>
                </a:cubicBezTo>
                <a:lnTo>
                  <a:pt x="6598" y="36767"/>
                </a:lnTo>
                <a:cubicBezTo>
                  <a:pt x="7009" y="35490"/>
                  <a:pt x="8002" y="32426"/>
                  <a:pt x="8647" y="30559"/>
                </a:cubicBezTo>
                <a:cubicBezTo>
                  <a:pt x="9475" y="28156"/>
                  <a:pt x="9185" y="27328"/>
                  <a:pt x="9310" y="26293"/>
                </a:cubicBezTo>
                <a:cubicBezTo>
                  <a:pt x="9390" y="25621"/>
                  <a:pt x="10098" y="23937"/>
                  <a:pt x="10609" y="22135"/>
                </a:cubicBezTo>
                <a:cubicBezTo>
                  <a:pt x="11381" y="23754"/>
                  <a:pt x="12174" y="26138"/>
                  <a:pt x="11698" y="28489"/>
                </a:cubicBezTo>
                <a:cubicBezTo>
                  <a:pt x="10863" y="32617"/>
                  <a:pt x="11124" y="31417"/>
                  <a:pt x="10863" y="32617"/>
                </a:cubicBezTo>
                <a:cubicBezTo>
                  <a:pt x="10574" y="33943"/>
                  <a:pt x="10284" y="35245"/>
                  <a:pt x="10153" y="36600"/>
                </a:cubicBezTo>
                <a:cubicBezTo>
                  <a:pt x="9860" y="39628"/>
                  <a:pt x="9631" y="42696"/>
                  <a:pt x="10113" y="45694"/>
                </a:cubicBezTo>
                <a:cubicBezTo>
                  <a:pt x="10287" y="46788"/>
                  <a:pt x="10925" y="53121"/>
                  <a:pt x="10885" y="53339"/>
                </a:cubicBezTo>
                <a:cubicBezTo>
                  <a:pt x="10734" y="54166"/>
                  <a:pt x="10247" y="55889"/>
                  <a:pt x="10058" y="56865"/>
                </a:cubicBezTo>
                <a:cubicBezTo>
                  <a:pt x="9871" y="57840"/>
                  <a:pt x="9968" y="59304"/>
                  <a:pt x="10042" y="61965"/>
                </a:cubicBezTo>
                <a:cubicBezTo>
                  <a:pt x="10116" y="64629"/>
                  <a:pt x="10454" y="66691"/>
                  <a:pt x="10567" y="68155"/>
                </a:cubicBezTo>
                <a:cubicBezTo>
                  <a:pt x="10663" y="69410"/>
                  <a:pt x="10480" y="72619"/>
                  <a:pt x="10425" y="73504"/>
                </a:cubicBezTo>
                <a:cubicBezTo>
                  <a:pt x="10416" y="73658"/>
                  <a:pt x="10387" y="73809"/>
                  <a:pt x="10336" y="73958"/>
                </a:cubicBezTo>
                <a:cubicBezTo>
                  <a:pt x="10227" y="74281"/>
                  <a:pt x="10058" y="74737"/>
                  <a:pt x="9853" y="75131"/>
                </a:cubicBezTo>
                <a:cubicBezTo>
                  <a:pt x="9490" y="75832"/>
                  <a:pt x="8647" y="77151"/>
                  <a:pt x="8366" y="77432"/>
                </a:cubicBezTo>
                <a:cubicBezTo>
                  <a:pt x="8086" y="77714"/>
                  <a:pt x="7634" y="78389"/>
                  <a:pt x="8057" y="78584"/>
                </a:cubicBezTo>
                <a:cubicBezTo>
                  <a:pt x="8108" y="78607"/>
                  <a:pt x="8151" y="78615"/>
                  <a:pt x="8185" y="78615"/>
                </a:cubicBezTo>
                <a:cubicBezTo>
                  <a:pt x="8249" y="78615"/>
                  <a:pt x="8282" y="78587"/>
                  <a:pt x="8282" y="78587"/>
                </a:cubicBezTo>
                <a:lnTo>
                  <a:pt x="8282" y="78587"/>
                </a:lnTo>
                <a:cubicBezTo>
                  <a:pt x="8226" y="78807"/>
                  <a:pt x="8324" y="79041"/>
                  <a:pt x="8456" y="79105"/>
                </a:cubicBezTo>
                <a:cubicBezTo>
                  <a:pt x="8530" y="79141"/>
                  <a:pt x="8617" y="79146"/>
                  <a:pt x="8665" y="79146"/>
                </a:cubicBezTo>
                <a:cubicBezTo>
                  <a:pt x="8689" y="79146"/>
                  <a:pt x="8703" y="79145"/>
                  <a:pt x="8703" y="79145"/>
                </a:cubicBezTo>
                <a:cubicBezTo>
                  <a:pt x="8713" y="79291"/>
                  <a:pt x="8859" y="79547"/>
                  <a:pt x="9163" y="79547"/>
                </a:cubicBezTo>
                <a:cubicBezTo>
                  <a:pt x="9215" y="79547"/>
                  <a:pt x="9272" y="79540"/>
                  <a:pt x="9334" y="79523"/>
                </a:cubicBezTo>
                <a:cubicBezTo>
                  <a:pt x="9334" y="79523"/>
                  <a:pt x="9441" y="79899"/>
                  <a:pt x="9768" y="79917"/>
                </a:cubicBezTo>
                <a:cubicBezTo>
                  <a:pt x="9791" y="79918"/>
                  <a:pt x="9815" y="79919"/>
                  <a:pt x="9839" y="79919"/>
                </a:cubicBezTo>
                <a:cubicBezTo>
                  <a:pt x="9922" y="79919"/>
                  <a:pt x="10004" y="79909"/>
                  <a:pt x="10082" y="79877"/>
                </a:cubicBezTo>
                <a:cubicBezTo>
                  <a:pt x="10175" y="79841"/>
                  <a:pt x="10276" y="79735"/>
                  <a:pt x="10385" y="79474"/>
                </a:cubicBezTo>
                <a:lnTo>
                  <a:pt x="10385" y="79474"/>
                </a:lnTo>
                <a:cubicBezTo>
                  <a:pt x="10385" y="79474"/>
                  <a:pt x="10304" y="79812"/>
                  <a:pt x="10718" y="79973"/>
                </a:cubicBezTo>
                <a:cubicBezTo>
                  <a:pt x="10813" y="80010"/>
                  <a:pt x="10912" y="80028"/>
                  <a:pt x="11011" y="80028"/>
                </a:cubicBezTo>
                <a:cubicBezTo>
                  <a:pt x="11344" y="80028"/>
                  <a:pt x="11680" y="79822"/>
                  <a:pt x="11875" y="79410"/>
                </a:cubicBezTo>
                <a:cubicBezTo>
                  <a:pt x="12127" y="78878"/>
                  <a:pt x="12100" y="78780"/>
                  <a:pt x="12311" y="78317"/>
                </a:cubicBezTo>
                <a:cubicBezTo>
                  <a:pt x="12521" y="77854"/>
                  <a:pt x="12423" y="76646"/>
                  <a:pt x="12578" y="76155"/>
                </a:cubicBezTo>
                <a:cubicBezTo>
                  <a:pt x="12732" y="75663"/>
                  <a:pt x="13181" y="75494"/>
                  <a:pt x="13222" y="75087"/>
                </a:cubicBezTo>
                <a:cubicBezTo>
                  <a:pt x="13248" y="74844"/>
                  <a:pt x="13257" y="74377"/>
                  <a:pt x="13201" y="73936"/>
                </a:cubicBezTo>
                <a:cubicBezTo>
                  <a:pt x="13210" y="73934"/>
                  <a:pt x="13230" y="72101"/>
                  <a:pt x="13230" y="72101"/>
                </a:cubicBezTo>
                <a:lnTo>
                  <a:pt x="13282" y="71282"/>
                </a:lnTo>
                <a:cubicBezTo>
                  <a:pt x="13366" y="70018"/>
                  <a:pt x="13522" y="68761"/>
                  <a:pt x="13758" y="67515"/>
                </a:cubicBezTo>
                <a:cubicBezTo>
                  <a:pt x="14158" y="65427"/>
                  <a:pt x="14712" y="61965"/>
                  <a:pt x="14881" y="59865"/>
                </a:cubicBezTo>
                <a:cubicBezTo>
                  <a:pt x="15106" y="57052"/>
                  <a:pt x="15367" y="54689"/>
                  <a:pt x="15518" y="54240"/>
                </a:cubicBezTo>
                <a:cubicBezTo>
                  <a:pt x="15524" y="54218"/>
                  <a:pt x="15534" y="54191"/>
                  <a:pt x="15545" y="54155"/>
                </a:cubicBezTo>
                <a:cubicBezTo>
                  <a:pt x="16105" y="52435"/>
                  <a:pt x="16501" y="50660"/>
                  <a:pt x="16704" y="48862"/>
                </a:cubicBezTo>
                <a:cubicBezTo>
                  <a:pt x="16768" y="48293"/>
                  <a:pt x="16828" y="47667"/>
                  <a:pt x="16873" y="46993"/>
                </a:cubicBezTo>
                <a:cubicBezTo>
                  <a:pt x="17078" y="44036"/>
                  <a:pt x="16986" y="42425"/>
                  <a:pt x="17514" y="42349"/>
                </a:cubicBezTo>
                <a:cubicBezTo>
                  <a:pt x="18043" y="42425"/>
                  <a:pt x="17950" y="44036"/>
                  <a:pt x="18155" y="46993"/>
                </a:cubicBezTo>
                <a:cubicBezTo>
                  <a:pt x="18201" y="47667"/>
                  <a:pt x="18261" y="48293"/>
                  <a:pt x="18324" y="48862"/>
                </a:cubicBezTo>
                <a:cubicBezTo>
                  <a:pt x="18528" y="50660"/>
                  <a:pt x="18924" y="52435"/>
                  <a:pt x="19483" y="54155"/>
                </a:cubicBezTo>
                <a:cubicBezTo>
                  <a:pt x="19494" y="54191"/>
                  <a:pt x="19505" y="54220"/>
                  <a:pt x="19510" y="54240"/>
                </a:cubicBezTo>
                <a:cubicBezTo>
                  <a:pt x="19661" y="54689"/>
                  <a:pt x="19923" y="57052"/>
                  <a:pt x="20148" y="59865"/>
                </a:cubicBezTo>
                <a:cubicBezTo>
                  <a:pt x="20317" y="61965"/>
                  <a:pt x="20871" y="65427"/>
                  <a:pt x="21270" y="67515"/>
                </a:cubicBezTo>
                <a:cubicBezTo>
                  <a:pt x="21506" y="68761"/>
                  <a:pt x="21663" y="70018"/>
                  <a:pt x="21746" y="71282"/>
                </a:cubicBezTo>
                <a:lnTo>
                  <a:pt x="21799" y="72101"/>
                </a:lnTo>
                <a:cubicBezTo>
                  <a:pt x="21799" y="72101"/>
                  <a:pt x="21817" y="73934"/>
                  <a:pt x="21828" y="73936"/>
                </a:cubicBezTo>
                <a:cubicBezTo>
                  <a:pt x="21772" y="74377"/>
                  <a:pt x="21781" y="74844"/>
                  <a:pt x="21806" y="75087"/>
                </a:cubicBezTo>
                <a:cubicBezTo>
                  <a:pt x="21848" y="75494"/>
                  <a:pt x="22296" y="75663"/>
                  <a:pt x="22451" y="76155"/>
                </a:cubicBezTo>
                <a:cubicBezTo>
                  <a:pt x="22605" y="76646"/>
                  <a:pt x="22507" y="77854"/>
                  <a:pt x="22718" y="78317"/>
                </a:cubicBezTo>
                <a:cubicBezTo>
                  <a:pt x="22929" y="78780"/>
                  <a:pt x="22901" y="78878"/>
                  <a:pt x="23154" y="79410"/>
                </a:cubicBezTo>
                <a:cubicBezTo>
                  <a:pt x="23348" y="79822"/>
                  <a:pt x="23684" y="80028"/>
                  <a:pt x="24017" y="80028"/>
                </a:cubicBezTo>
                <a:cubicBezTo>
                  <a:pt x="24117" y="80028"/>
                  <a:pt x="24216" y="80010"/>
                  <a:pt x="24311" y="79973"/>
                </a:cubicBezTo>
                <a:cubicBezTo>
                  <a:pt x="24725" y="79812"/>
                  <a:pt x="24641" y="79474"/>
                  <a:pt x="24641" y="79474"/>
                </a:cubicBezTo>
                <a:lnTo>
                  <a:pt x="24641" y="79474"/>
                </a:lnTo>
                <a:cubicBezTo>
                  <a:pt x="24752" y="79735"/>
                  <a:pt x="24854" y="79841"/>
                  <a:pt x="24946" y="79877"/>
                </a:cubicBezTo>
                <a:cubicBezTo>
                  <a:pt x="25024" y="79909"/>
                  <a:pt x="25106" y="79919"/>
                  <a:pt x="25190" y="79919"/>
                </a:cubicBezTo>
                <a:cubicBezTo>
                  <a:pt x="25213" y="79919"/>
                  <a:pt x="25237" y="79918"/>
                  <a:pt x="25261" y="79917"/>
                </a:cubicBezTo>
                <a:cubicBezTo>
                  <a:pt x="25588" y="79899"/>
                  <a:pt x="25693" y="79523"/>
                  <a:pt x="25693" y="79523"/>
                </a:cubicBezTo>
                <a:cubicBezTo>
                  <a:pt x="25755" y="79540"/>
                  <a:pt x="25812" y="79547"/>
                  <a:pt x="25864" y="79547"/>
                </a:cubicBezTo>
                <a:cubicBezTo>
                  <a:pt x="26168" y="79547"/>
                  <a:pt x="26314" y="79291"/>
                  <a:pt x="26325" y="79145"/>
                </a:cubicBezTo>
                <a:cubicBezTo>
                  <a:pt x="26325" y="79145"/>
                  <a:pt x="26340" y="79146"/>
                  <a:pt x="26363" y="79146"/>
                </a:cubicBezTo>
                <a:cubicBezTo>
                  <a:pt x="26412" y="79146"/>
                  <a:pt x="26498" y="79141"/>
                  <a:pt x="26570" y="79105"/>
                </a:cubicBezTo>
                <a:cubicBezTo>
                  <a:pt x="26705" y="79041"/>
                  <a:pt x="26803" y="78807"/>
                  <a:pt x="26746" y="78587"/>
                </a:cubicBezTo>
                <a:lnTo>
                  <a:pt x="26746" y="78587"/>
                </a:lnTo>
                <a:cubicBezTo>
                  <a:pt x="26746" y="78587"/>
                  <a:pt x="26779" y="78615"/>
                  <a:pt x="26843" y="78615"/>
                </a:cubicBezTo>
                <a:cubicBezTo>
                  <a:pt x="26877" y="78615"/>
                  <a:pt x="26920" y="78607"/>
                  <a:pt x="26972" y="78584"/>
                </a:cubicBezTo>
                <a:cubicBezTo>
                  <a:pt x="27395" y="78389"/>
                  <a:pt x="26943" y="77712"/>
                  <a:pt x="26663" y="77432"/>
                </a:cubicBezTo>
                <a:cubicBezTo>
                  <a:pt x="26381" y="77151"/>
                  <a:pt x="25539" y="75832"/>
                  <a:pt x="25174" y="75131"/>
                </a:cubicBezTo>
                <a:cubicBezTo>
                  <a:pt x="24970" y="74737"/>
                  <a:pt x="24799" y="74281"/>
                  <a:pt x="24690" y="73958"/>
                </a:cubicBezTo>
                <a:cubicBezTo>
                  <a:pt x="24641" y="73809"/>
                  <a:pt x="24612" y="73658"/>
                  <a:pt x="24603" y="73504"/>
                </a:cubicBezTo>
                <a:cubicBezTo>
                  <a:pt x="24549" y="72619"/>
                  <a:pt x="24365" y="69410"/>
                  <a:pt x="24462" y="68155"/>
                </a:cubicBezTo>
                <a:cubicBezTo>
                  <a:pt x="24574" y="66691"/>
                  <a:pt x="24910" y="64629"/>
                  <a:pt x="24986" y="61965"/>
                </a:cubicBezTo>
                <a:cubicBezTo>
                  <a:pt x="25061" y="59302"/>
                  <a:pt x="25157" y="57840"/>
                  <a:pt x="24968" y="56865"/>
                </a:cubicBezTo>
                <a:cubicBezTo>
                  <a:pt x="24781" y="55889"/>
                  <a:pt x="24294" y="54166"/>
                  <a:pt x="24144" y="53339"/>
                </a:cubicBezTo>
                <a:cubicBezTo>
                  <a:pt x="24104" y="53121"/>
                  <a:pt x="24739" y="46788"/>
                  <a:pt x="24916" y="45694"/>
                </a:cubicBezTo>
                <a:cubicBezTo>
                  <a:pt x="25397" y="42696"/>
                  <a:pt x="25168" y="39628"/>
                  <a:pt x="24876" y="36600"/>
                </a:cubicBezTo>
                <a:cubicBezTo>
                  <a:pt x="24745" y="35245"/>
                  <a:pt x="24454" y="33943"/>
                  <a:pt x="24165" y="32617"/>
                </a:cubicBezTo>
                <a:cubicBezTo>
                  <a:pt x="23904" y="31415"/>
                  <a:pt x="24165" y="32617"/>
                  <a:pt x="23328" y="28489"/>
                </a:cubicBezTo>
                <a:cubicBezTo>
                  <a:pt x="22852" y="26138"/>
                  <a:pt x="23648" y="23754"/>
                  <a:pt x="24420" y="22135"/>
                </a:cubicBezTo>
                <a:cubicBezTo>
                  <a:pt x="24930" y="23937"/>
                  <a:pt x="25638" y="25621"/>
                  <a:pt x="25718" y="26293"/>
                </a:cubicBezTo>
                <a:cubicBezTo>
                  <a:pt x="25844" y="27328"/>
                  <a:pt x="25553" y="28156"/>
                  <a:pt x="26381" y="30559"/>
                </a:cubicBezTo>
                <a:cubicBezTo>
                  <a:pt x="27024" y="32426"/>
                  <a:pt x="28018" y="35490"/>
                  <a:pt x="28430" y="36767"/>
                </a:cubicBezTo>
                <a:lnTo>
                  <a:pt x="28416" y="36769"/>
                </a:lnTo>
                <a:cubicBezTo>
                  <a:pt x="28416" y="36769"/>
                  <a:pt x="28628" y="37361"/>
                  <a:pt x="28733" y="37815"/>
                </a:cubicBezTo>
                <a:cubicBezTo>
                  <a:pt x="28837" y="38269"/>
                  <a:pt x="28979" y="39655"/>
                  <a:pt x="29075" y="40333"/>
                </a:cubicBezTo>
                <a:cubicBezTo>
                  <a:pt x="29173" y="41012"/>
                  <a:pt x="29404" y="41706"/>
                  <a:pt x="29571" y="42461"/>
                </a:cubicBezTo>
                <a:cubicBezTo>
                  <a:pt x="29674" y="42926"/>
                  <a:pt x="29818" y="43586"/>
                  <a:pt x="29963" y="43836"/>
                </a:cubicBezTo>
                <a:cubicBezTo>
                  <a:pt x="30072" y="44024"/>
                  <a:pt x="30183" y="44078"/>
                  <a:pt x="30306" y="44078"/>
                </a:cubicBezTo>
                <a:cubicBezTo>
                  <a:pt x="30325" y="44078"/>
                  <a:pt x="30346" y="44077"/>
                  <a:pt x="30366" y="44074"/>
                </a:cubicBezTo>
                <a:cubicBezTo>
                  <a:pt x="30601" y="44045"/>
                  <a:pt x="30617" y="43693"/>
                  <a:pt x="30526" y="43195"/>
                </a:cubicBezTo>
                <a:cubicBezTo>
                  <a:pt x="30453" y="42803"/>
                  <a:pt x="30230" y="42018"/>
                  <a:pt x="30219" y="41731"/>
                </a:cubicBezTo>
                <a:cubicBezTo>
                  <a:pt x="30218" y="41698"/>
                  <a:pt x="30222" y="41684"/>
                  <a:pt x="30229" y="41684"/>
                </a:cubicBezTo>
                <a:cubicBezTo>
                  <a:pt x="30250" y="41684"/>
                  <a:pt x="30303" y="41816"/>
                  <a:pt x="30337" y="41949"/>
                </a:cubicBezTo>
                <a:cubicBezTo>
                  <a:pt x="30459" y="42414"/>
                  <a:pt x="30661" y="43404"/>
                  <a:pt x="30793" y="43949"/>
                </a:cubicBezTo>
                <a:cubicBezTo>
                  <a:pt x="30924" y="44479"/>
                  <a:pt x="31122" y="44981"/>
                  <a:pt x="31345" y="45048"/>
                </a:cubicBezTo>
                <a:cubicBezTo>
                  <a:pt x="31387" y="45060"/>
                  <a:pt x="31427" y="45066"/>
                  <a:pt x="31464" y="45066"/>
                </a:cubicBezTo>
                <a:cubicBezTo>
                  <a:pt x="31651" y="45066"/>
                  <a:pt x="31781" y="44921"/>
                  <a:pt x="31781" y="44723"/>
                </a:cubicBezTo>
                <a:cubicBezTo>
                  <a:pt x="31781" y="44419"/>
                  <a:pt x="31572" y="43931"/>
                  <a:pt x="31483" y="43555"/>
                </a:cubicBezTo>
                <a:cubicBezTo>
                  <a:pt x="31324" y="42883"/>
                  <a:pt x="31053" y="41467"/>
                  <a:pt x="31053" y="41466"/>
                </a:cubicBezTo>
                <a:lnTo>
                  <a:pt x="31053" y="41466"/>
                </a:lnTo>
                <a:cubicBezTo>
                  <a:pt x="31053" y="41467"/>
                  <a:pt x="31472" y="43155"/>
                  <a:pt x="31616" y="43771"/>
                </a:cubicBezTo>
                <a:cubicBezTo>
                  <a:pt x="31629" y="43829"/>
                  <a:pt x="31818" y="44443"/>
                  <a:pt x="31970" y="44810"/>
                </a:cubicBezTo>
                <a:cubicBezTo>
                  <a:pt x="32085" y="45086"/>
                  <a:pt x="32267" y="45292"/>
                  <a:pt x="32448" y="45292"/>
                </a:cubicBezTo>
                <a:cubicBezTo>
                  <a:pt x="32505" y="45292"/>
                  <a:pt x="32562" y="45272"/>
                  <a:pt x="32617" y="45226"/>
                </a:cubicBezTo>
                <a:cubicBezTo>
                  <a:pt x="33047" y="44863"/>
                  <a:pt x="32542" y="43900"/>
                  <a:pt x="32348" y="43148"/>
                </a:cubicBezTo>
                <a:cubicBezTo>
                  <a:pt x="32152" y="42394"/>
                  <a:pt x="31887" y="41152"/>
                  <a:pt x="31887" y="41152"/>
                </a:cubicBezTo>
                <a:lnTo>
                  <a:pt x="31887" y="41152"/>
                </a:lnTo>
                <a:cubicBezTo>
                  <a:pt x="31887" y="41153"/>
                  <a:pt x="32368" y="42625"/>
                  <a:pt x="32602" y="43449"/>
                </a:cubicBezTo>
                <a:cubicBezTo>
                  <a:pt x="32783" y="44085"/>
                  <a:pt x="33025" y="44477"/>
                  <a:pt x="33234" y="44477"/>
                </a:cubicBezTo>
                <a:cubicBezTo>
                  <a:pt x="33297" y="44477"/>
                  <a:pt x="33356" y="44442"/>
                  <a:pt x="33410" y="44368"/>
                </a:cubicBezTo>
                <a:cubicBezTo>
                  <a:pt x="33648" y="44047"/>
                  <a:pt x="33532" y="43468"/>
                  <a:pt x="33425" y="43155"/>
                </a:cubicBezTo>
                <a:cubicBezTo>
                  <a:pt x="33318" y="42841"/>
                  <a:pt x="33156" y="42225"/>
                  <a:pt x="32989" y="41711"/>
                </a:cubicBezTo>
                <a:cubicBezTo>
                  <a:pt x="32822" y="41199"/>
                  <a:pt x="32402" y="39677"/>
                  <a:pt x="32600" y="39617"/>
                </a:cubicBezTo>
                <a:cubicBezTo>
                  <a:pt x="32606" y="39615"/>
                  <a:pt x="32612" y="39614"/>
                  <a:pt x="32619" y="39614"/>
                </a:cubicBezTo>
                <a:cubicBezTo>
                  <a:pt x="32832" y="39614"/>
                  <a:pt x="33359" y="40589"/>
                  <a:pt x="34146" y="40767"/>
                </a:cubicBezTo>
                <a:cubicBezTo>
                  <a:pt x="34246" y="40790"/>
                  <a:pt x="34336" y="40800"/>
                  <a:pt x="34416" y="40800"/>
                </a:cubicBezTo>
                <a:cubicBezTo>
                  <a:pt x="34976" y="40800"/>
                  <a:pt x="35026" y="40291"/>
                  <a:pt x="34716" y="40073"/>
                </a:cubicBezTo>
                <a:cubicBezTo>
                  <a:pt x="34362" y="39826"/>
                  <a:pt x="33932" y="39561"/>
                  <a:pt x="33176" y="38644"/>
                </a:cubicBezTo>
                <a:cubicBezTo>
                  <a:pt x="32724" y="38095"/>
                  <a:pt x="32097" y="37710"/>
                  <a:pt x="31438" y="37457"/>
                </a:cubicBezTo>
                <a:cubicBezTo>
                  <a:pt x="31316" y="37410"/>
                  <a:pt x="31193" y="37367"/>
                  <a:pt x="31087" y="37292"/>
                </a:cubicBezTo>
                <a:cubicBezTo>
                  <a:pt x="30871" y="37138"/>
                  <a:pt x="30835" y="36818"/>
                  <a:pt x="30775" y="36575"/>
                </a:cubicBezTo>
                <a:cubicBezTo>
                  <a:pt x="30717" y="36337"/>
                  <a:pt x="30671" y="36093"/>
                  <a:pt x="30606" y="35856"/>
                </a:cubicBezTo>
                <a:cubicBezTo>
                  <a:pt x="30477" y="35374"/>
                  <a:pt x="30359" y="34611"/>
                  <a:pt x="30359" y="33336"/>
                </a:cubicBezTo>
                <a:cubicBezTo>
                  <a:pt x="30359" y="30312"/>
                  <a:pt x="29738" y="27702"/>
                  <a:pt x="29405" y="26997"/>
                </a:cubicBezTo>
                <a:cubicBezTo>
                  <a:pt x="29075" y="26293"/>
                  <a:pt x="28868" y="25755"/>
                  <a:pt x="28481" y="22896"/>
                </a:cubicBezTo>
                <a:cubicBezTo>
                  <a:pt x="28094" y="20037"/>
                  <a:pt x="28841" y="20506"/>
                  <a:pt x="28481" y="17055"/>
                </a:cubicBezTo>
                <a:cubicBezTo>
                  <a:pt x="28121" y="13602"/>
                  <a:pt x="25470" y="12994"/>
                  <a:pt x="24284" y="12718"/>
                </a:cubicBezTo>
                <a:cubicBezTo>
                  <a:pt x="23096" y="12442"/>
                  <a:pt x="20665" y="11441"/>
                  <a:pt x="20195" y="11081"/>
                </a:cubicBezTo>
                <a:cubicBezTo>
                  <a:pt x="19963" y="10905"/>
                  <a:pt x="19926" y="10004"/>
                  <a:pt x="19950" y="9136"/>
                </a:cubicBezTo>
                <a:cubicBezTo>
                  <a:pt x="20311" y="8578"/>
                  <a:pt x="20500" y="7843"/>
                  <a:pt x="20631" y="7202"/>
                </a:cubicBezTo>
                <a:cubicBezTo>
                  <a:pt x="20689" y="7274"/>
                  <a:pt x="20807" y="7409"/>
                  <a:pt x="20916" y="7416"/>
                </a:cubicBezTo>
                <a:cubicBezTo>
                  <a:pt x="20918" y="7416"/>
                  <a:pt x="20920" y="7416"/>
                  <a:pt x="20921" y="7416"/>
                </a:cubicBezTo>
                <a:cubicBezTo>
                  <a:pt x="21068" y="7416"/>
                  <a:pt x="21280" y="6959"/>
                  <a:pt x="21347" y="6711"/>
                </a:cubicBezTo>
                <a:cubicBezTo>
                  <a:pt x="21416" y="6461"/>
                  <a:pt x="21506" y="5609"/>
                  <a:pt x="21405" y="5291"/>
                </a:cubicBezTo>
                <a:cubicBezTo>
                  <a:pt x="21368" y="5176"/>
                  <a:pt x="21313" y="5135"/>
                  <a:pt x="21255" y="5135"/>
                </a:cubicBezTo>
                <a:cubicBezTo>
                  <a:pt x="21151" y="5135"/>
                  <a:pt x="21035" y="5267"/>
                  <a:pt x="20983" y="5347"/>
                </a:cubicBezTo>
                <a:cubicBezTo>
                  <a:pt x="20954" y="5393"/>
                  <a:pt x="20894" y="5434"/>
                  <a:pt x="20831" y="5471"/>
                </a:cubicBezTo>
                <a:cubicBezTo>
                  <a:pt x="20853" y="5049"/>
                  <a:pt x="20874" y="4630"/>
                  <a:pt x="20936" y="4212"/>
                </a:cubicBezTo>
                <a:cubicBezTo>
                  <a:pt x="21056" y="3388"/>
                  <a:pt x="21001" y="2596"/>
                  <a:pt x="20722" y="1802"/>
                </a:cubicBezTo>
                <a:cubicBezTo>
                  <a:pt x="20133" y="125"/>
                  <a:pt x="17834" y="9"/>
                  <a:pt x="17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30"/>
          <p:cNvGrpSpPr/>
          <p:nvPr/>
        </p:nvGrpSpPr>
        <p:grpSpPr>
          <a:xfrm>
            <a:off x="7358315" y="3397956"/>
            <a:ext cx="2498493" cy="2439814"/>
            <a:chOff x="7358315" y="3397956"/>
            <a:chExt cx="2498493" cy="2439814"/>
          </a:xfrm>
        </p:grpSpPr>
        <p:grpSp>
          <p:nvGrpSpPr>
            <p:cNvPr id="720" name="Google Shape;720;p30"/>
            <p:cNvGrpSpPr/>
            <p:nvPr/>
          </p:nvGrpSpPr>
          <p:grpSpPr>
            <a:xfrm>
              <a:off x="7482742" y="3491267"/>
              <a:ext cx="2374066" cy="2346502"/>
              <a:chOff x="8016142" y="4024667"/>
              <a:chExt cx="2374066" cy="2346502"/>
            </a:xfrm>
          </p:grpSpPr>
          <p:sp>
            <p:nvSpPr>
              <p:cNvPr id="721" name="Google Shape;721;p30"/>
              <p:cNvSpPr/>
              <p:nvPr/>
            </p:nvSpPr>
            <p:spPr>
              <a:xfrm>
                <a:off x="8913878" y="4024667"/>
                <a:ext cx="575077" cy="543985"/>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8338813" y="4381983"/>
                <a:ext cx="575077" cy="543973"/>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8016142" y="4925921"/>
                <a:ext cx="575077" cy="543985"/>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9364516" y="4475306"/>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8789451" y="4832609"/>
                <a:ext cx="575077" cy="543961"/>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463263" y="5376559"/>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9815131" y="4925944"/>
                <a:ext cx="575077" cy="543973"/>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9240066" y="5283224"/>
                <a:ext cx="575077" cy="543985"/>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913878" y="5827197"/>
                <a:ext cx="575077" cy="543973"/>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0"/>
            <p:cNvGrpSpPr/>
            <p:nvPr/>
          </p:nvGrpSpPr>
          <p:grpSpPr>
            <a:xfrm>
              <a:off x="7358315" y="3397956"/>
              <a:ext cx="2374066" cy="2346468"/>
              <a:chOff x="7891715" y="3931356"/>
              <a:chExt cx="2374066" cy="2346468"/>
            </a:xfrm>
          </p:grpSpPr>
          <p:sp>
            <p:nvSpPr>
              <p:cNvPr id="731" name="Google Shape;731;p30"/>
              <p:cNvSpPr/>
              <p:nvPr/>
            </p:nvSpPr>
            <p:spPr>
              <a:xfrm>
                <a:off x="8789451" y="3931356"/>
                <a:ext cx="575077" cy="543961"/>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463263" y="4475306"/>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7891715" y="4832609"/>
                <a:ext cx="575077" cy="543961"/>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9240066" y="4381971"/>
                <a:ext cx="575077" cy="543985"/>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8913878" y="4925944"/>
                <a:ext cx="575077" cy="543973"/>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8342330" y="5283224"/>
                <a:ext cx="575077" cy="543985"/>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9690704" y="4832609"/>
                <a:ext cx="575077" cy="543961"/>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9364516" y="5376559"/>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792968" y="5733862"/>
                <a:ext cx="575077" cy="543961"/>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Sous-titre 3"/>
          <p:cNvSpPr>
            <a:spLocks noGrp="1"/>
          </p:cNvSpPr>
          <p:nvPr>
            <p:ph type="subTitle" idx="2"/>
          </p:nvPr>
        </p:nvSpPr>
        <p:spPr>
          <a:xfrm>
            <a:off x="715100" y="1212050"/>
            <a:ext cx="2967000" cy="1027800"/>
          </a:xfrm>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a:xfrm>
            <a:off x="-59378" y="3770551"/>
            <a:ext cx="3774894" cy="1371098"/>
          </a:xfrm>
        </p:spPr>
        <p:txBody>
          <a:bodyPr/>
          <a:lstStyle/>
          <a:p>
            <a:r>
              <a:rPr lang="en-GB" sz="1400" b="0" dirty="0" smtClean="0"/>
              <a:t>        This </a:t>
            </a:r>
            <a:r>
              <a:rPr lang="en-GB" sz="1400" b="0" dirty="0"/>
              <a:t>method combines all the mentioned steps: it applies the </a:t>
            </a:r>
            <a:r>
              <a:rPr lang="en-GB" sz="1400" b="0" dirty="0" err="1" smtClean="0"/>
              <a:t>data_cleaning</a:t>
            </a:r>
            <a:r>
              <a:rPr lang="en-GB" sz="1400" b="0" dirty="0" smtClean="0"/>
              <a:t>() </a:t>
            </a:r>
            <a:r>
              <a:rPr lang="en-GB" sz="1400" b="0" dirty="0"/>
              <a:t>function, followed by </a:t>
            </a:r>
            <a:r>
              <a:rPr lang="en-GB" sz="1400" b="0" dirty="0" err="1" smtClean="0"/>
              <a:t>data_imputer</a:t>
            </a:r>
            <a:r>
              <a:rPr lang="en-GB" sz="1400" b="0" dirty="0" smtClean="0"/>
              <a:t>(), </a:t>
            </a:r>
            <a:r>
              <a:rPr lang="en-GB" sz="1400" b="0" dirty="0" err="1"/>
              <a:t>feature_engineering</a:t>
            </a:r>
            <a:r>
              <a:rPr lang="en-GB" sz="1400" b="0" dirty="0"/>
              <a:t>(), and subsequently </a:t>
            </a:r>
            <a:r>
              <a:rPr lang="en-GB" sz="1400" b="0" dirty="0" err="1"/>
              <a:t>text_mining</a:t>
            </a:r>
            <a:r>
              <a:rPr lang="en-GB" sz="1400" b="0" dirty="0"/>
              <a:t>(). Finally, it divides the target and independent variables, returning them, and also returns the </a:t>
            </a:r>
            <a:r>
              <a:rPr lang="en-GB" sz="1400" b="0" dirty="0" err="1"/>
              <a:t>vectorizer</a:t>
            </a:r>
            <a:r>
              <a:rPr lang="en-GB" sz="1400" b="0" dirty="0"/>
              <a:t>.</a:t>
            </a:r>
          </a:p>
        </p:txBody>
      </p:sp>
      <p:sp>
        <p:nvSpPr>
          <p:cNvPr id="9" name="Sous-titre 8"/>
          <p:cNvSpPr>
            <a:spLocks noGrp="1"/>
          </p:cNvSpPr>
          <p:nvPr>
            <p:ph type="subTitle" idx="7"/>
          </p:nvPr>
        </p:nvSpPr>
        <p:spPr/>
        <p:txBody>
          <a:bodyPr/>
          <a:lstStyle/>
          <a:p>
            <a:r>
              <a:rPr lang="fr-FR" dirty="0" smtClean="0"/>
              <a:t> </a:t>
            </a:r>
            <a:endParaRPr lang="en-GB" dirty="0"/>
          </a:p>
        </p:txBody>
      </p:sp>
      <p:sp>
        <p:nvSpPr>
          <p:cNvPr id="11" name="Sous-titre 10"/>
          <p:cNvSpPr>
            <a:spLocks noGrp="1"/>
          </p:cNvSpPr>
          <p:nvPr>
            <p:ph type="subTitle" idx="8"/>
          </p:nvPr>
        </p:nvSpPr>
        <p:spPr/>
        <p:txBody>
          <a:bodyPr/>
          <a:lstStyle/>
          <a:p>
            <a:r>
              <a:rPr lang="fr-FR" dirty="0" smtClean="0"/>
              <a:t> </a:t>
            </a:r>
            <a:endParaRPr lang="en-GB" dirty="0"/>
          </a:p>
        </p:txBody>
      </p:sp>
      <p:sp>
        <p:nvSpPr>
          <p:cNvPr id="16" name="Rectangle 15"/>
          <p:cNvSpPr/>
          <p:nvPr/>
        </p:nvSpPr>
        <p:spPr>
          <a:xfrm>
            <a:off x="262761" y="1220626"/>
            <a:ext cx="3189368" cy="954107"/>
          </a:xfrm>
          <a:prstGeom prst="rect">
            <a:avLst/>
          </a:prstGeom>
        </p:spPr>
        <p:txBody>
          <a:bodyPr wrap="square">
            <a:spAutoFit/>
          </a:bodyPr>
          <a:lstStyle/>
          <a:p>
            <a:r>
              <a:rPr lang="en-GB" dirty="0"/>
              <a:t>This class applies TF-IDF on the 'Description' feature and then concatenates all numerical variables with the </a:t>
            </a:r>
            <a:r>
              <a:rPr lang="en-GB" dirty="0" err="1"/>
              <a:t>vectorized</a:t>
            </a:r>
            <a:r>
              <a:rPr lang="en-GB" dirty="0"/>
              <a:t> columns.</a:t>
            </a:r>
          </a:p>
        </p:txBody>
      </p:sp>
      <p:sp>
        <p:nvSpPr>
          <p:cNvPr id="24" name="Sous-titre 11"/>
          <p:cNvSpPr txBox="1">
            <a:spLocks/>
          </p:cNvSpPr>
          <p:nvPr/>
        </p:nvSpPr>
        <p:spPr>
          <a:xfrm>
            <a:off x="485094" y="2382964"/>
            <a:ext cx="3349406"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sz="1400" dirty="0" err="1" smtClean="0">
                <a:solidFill>
                  <a:srgbClr val="00B050"/>
                </a:solidFill>
              </a:rPr>
              <a:t>Methode</a:t>
            </a:r>
            <a:r>
              <a:rPr lang="fr-FR" sz="1400" dirty="0" smtClean="0">
                <a:solidFill>
                  <a:srgbClr val="00B050"/>
                </a:solidFill>
              </a:rPr>
              <a:t> </a:t>
            </a:r>
            <a:r>
              <a:rPr lang="fr-FR" sz="1400" dirty="0" err="1" smtClean="0">
                <a:solidFill>
                  <a:srgbClr val="00B050"/>
                </a:solidFill>
              </a:rPr>
              <a:t>processing</a:t>
            </a:r>
            <a:r>
              <a:rPr lang="fr-FR" sz="1400" dirty="0" smtClean="0">
                <a:solidFill>
                  <a:srgbClr val="00B050"/>
                </a:solidFill>
              </a:rPr>
              <a:t> ()</a:t>
            </a:r>
            <a:endParaRPr lang="en-GB" sz="1400" dirty="0">
              <a:solidFill>
                <a:srgbClr val="00B050"/>
              </a:solidFill>
            </a:endParaRPr>
          </a:p>
        </p:txBody>
      </p:sp>
      <p:pic>
        <p:nvPicPr>
          <p:cNvPr id="3" name="Image 2"/>
          <p:cNvPicPr>
            <a:picLocks noChangeAspect="1"/>
          </p:cNvPicPr>
          <p:nvPr/>
        </p:nvPicPr>
        <p:blipFill>
          <a:blip r:embed="rId2"/>
          <a:stretch>
            <a:fillRect/>
          </a:stretch>
        </p:blipFill>
        <p:spPr>
          <a:xfrm>
            <a:off x="3637944" y="883500"/>
            <a:ext cx="4524800" cy="1906596"/>
          </a:xfrm>
          <a:prstGeom prst="rect">
            <a:avLst/>
          </a:prstGeom>
        </p:spPr>
      </p:pic>
      <p:sp>
        <p:nvSpPr>
          <p:cNvPr id="13" name="Sous-titre 11"/>
          <p:cNvSpPr txBox="1">
            <a:spLocks/>
          </p:cNvSpPr>
          <p:nvPr/>
        </p:nvSpPr>
        <p:spPr>
          <a:xfrm>
            <a:off x="485094" y="597932"/>
            <a:ext cx="3349406"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sz="1400" dirty="0" err="1" smtClean="0">
                <a:solidFill>
                  <a:srgbClr val="00B050"/>
                </a:solidFill>
              </a:rPr>
              <a:t>Methode</a:t>
            </a:r>
            <a:r>
              <a:rPr lang="fr-FR" sz="1400" dirty="0" smtClean="0">
                <a:solidFill>
                  <a:srgbClr val="00B050"/>
                </a:solidFill>
              </a:rPr>
              <a:t> </a:t>
            </a:r>
            <a:r>
              <a:rPr lang="fr-FR" sz="1400" dirty="0" err="1" smtClean="0">
                <a:solidFill>
                  <a:srgbClr val="00B050"/>
                </a:solidFill>
              </a:rPr>
              <a:t>textMining</a:t>
            </a:r>
            <a:r>
              <a:rPr lang="fr-FR" sz="1400" dirty="0" smtClean="0">
                <a:solidFill>
                  <a:srgbClr val="00B050"/>
                </a:solidFill>
              </a:rPr>
              <a:t> ()</a:t>
            </a:r>
            <a:endParaRPr lang="en-GB" sz="1400" dirty="0">
              <a:solidFill>
                <a:srgbClr val="00B050"/>
              </a:solidFill>
            </a:endParaRPr>
          </a:p>
        </p:txBody>
      </p:sp>
      <p:pic>
        <p:nvPicPr>
          <p:cNvPr id="10" name="Image 9"/>
          <p:cNvPicPr>
            <a:picLocks noChangeAspect="1"/>
          </p:cNvPicPr>
          <p:nvPr/>
        </p:nvPicPr>
        <p:blipFill>
          <a:blip r:embed="rId3"/>
          <a:stretch>
            <a:fillRect/>
          </a:stretch>
        </p:blipFill>
        <p:spPr>
          <a:xfrm>
            <a:off x="3928812" y="2707775"/>
            <a:ext cx="4238625" cy="2219325"/>
          </a:xfrm>
          <a:prstGeom prst="rect">
            <a:avLst/>
          </a:prstGeom>
        </p:spPr>
      </p:pic>
    </p:spTree>
    <p:extLst>
      <p:ext uri="{BB962C8B-B14F-4D97-AF65-F5344CB8AC3E}">
        <p14:creationId xmlns:p14="http://schemas.microsoft.com/office/powerpoint/2010/main" val="425864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barn(inVertical)">
                                      <p:cBhvr>
                                        <p:cTn id="28" dur="500"/>
                                        <p:tgtEl>
                                          <p:spTgt spid="8">
                                            <p:txEl>
                                              <p:pRg st="0" end="0"/>
                                            </p:txEl>
                                          </p:spTgt>
                                        </p:tgtEl>
                                      </p:cBhvr>
                                    </p:animEffect>
                                  </p:childTnLst>
                                </p:cTn>
                              </p:par>
                              <p:par>
                                <p:cTn id="29" presetID="42"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6" grpId="0"/>
      <p:bldP spid="24"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 </a:t>
            </a:r>
            <a:endParaRPr lang="en-GB" dirty="0"/>
          </a:p>
        </p:txBody>
      </p:sp>
      <p:sp>
        <p:nvSpPr>
          <p:cNvPr id="4" name="Titre 1"/>
          <p:cNvSpPr txBox="1">
            <a:spLocks/>
          </p:cNvSpPr>
          <p:nvPr/>
        </p:nvSpPr>
        <p:spPr>
          <a:xfrm>
            <a:off x="964549" y="1092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0" i="0" u="none" strike="noStrike" cap="none">
                <a:solidFill>
                  <a:schemeClr val="dk1"/>
                </a:solidFill>
                <a:latin typeface="Poppins"/>
                <a:ea typeface="Poppins"/>
                <a:cs typeface="Poppins"/>
                <a:sym typeface="Poppins"/>
              </a:defRPr>
            </a:lvl9pPr>
          </a:lstStyle>
          <a:p>
            <a:r>
              <a:rPr lang="fr-FR" sz="3200" dirty="0" smtClean="0">
                <a:solidFill>
                  <a:schemeClr val="bg2"/>
                </a:solidFill>
              </a:rPr>
              <a:t>4.4 Evaluation</a:t>
            </a:r>
            <a:endParaRPr lang="en-GB" dirty="0"/>
          </a:p>
        </p:txBody>
      </p:sp>
      <p:pic>
        <p:nvPicPr>
          <p:cNvPr id="11" name="Image 10"/>
          <p:cNvPicPr>
            <a:picLocks noChangeAspect="1"/>
          </p:cNvPicPr>
          <p:nvPr/>
        </p:nvPicPr>
        <p:blipFill>
          <a:blip r:embed="rId2"/>
          <a:stretch>
            <a:fillRect/>
          </a:stretch>
        </p:blipFill>
        <p:spPr>
          <a:xfrm>
            <a:off x="2688744" y="1073280"/>
            <a:ext cx="6455256" cy="3315915"/>
          </a:xfrm>
          <a:prstGeom prst="rect">
            <a:avLst/>
          </a:prstGeom>
        </p:spPr>
      </p:pic>
      <p:sp>
        <p:nvSpPr>
          <p:cNvPr id="12" name="Rectangle 11"/>
          <p:cNvSpPr/>
          <p:nvPr/>
        </p:nvSpPr>
        <p:spPr>
          <a:xfrm>
            <a:off x="262296" y="1626173"/>
            <a:ext cx="2172560" cy="1384995"/>
          </a:xfrm>
          <a:prstGeom prst="rect">
            <a:avLst/>
          </a:prstGeom>
        </p:spPr>
        <p:txBody>
          <a:bodyPr wrap="square">
            <a:spAutoFit/>
          </a:bodyPr>
          <a:lstStyle/>
          <a:p>
            <a:r>
              <a:rPr lang="en-GB" dirty="0">
                <a:latin typeface="Calibri" panose="020F0502020204030204" pitchFamily="34" charset="0"/>
                <a:ea typeface="Calibri" panose="020F0502020204030204" pitchFamily="34" charset="0"/>
                <a:cs typeface="Arial" panose="020B0604020202020204" pitchFamily="34" charset="0"/>
              </a:rPr>
              <a:t>Each algorithm underwent evaluation using learning curves, tracking both training and validation </a:t>
            </a:r>
            <a:r>
              <a:rPr lang="en-GB" dirty="0" smtClean="0">
                <a:latin typeface="Calibri" panose="020F0502020204030204" pitchFamily="34" charset="0"/>
                <a:ea typeface="Calibri" panose="020F0502020204030204" pitchFamily="34" charset="0"/>
                <a:cs typeface="Arial" panose="020B0604020202020204" pitchFamily="34" charset="0"/>
              </a:rPr>
              <a:t>scores and plot these two scores</a:t>
            </a:r>
            <a:endParaRPr lang="en-GB" dirty="0"/>
          </a:p>
        </p:txBody>
      </p:sp>
    </p:spTree>
    <p:extLst>
      <p:ext uri="{BB962C8B-B14F-4D97-AF65-F5344CB8AC3E}">
        <p14:creationId xmlns:p14="http://schemas.microsoft.com/office/powerpoint/2010/main" val="288410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11" name="Sous-titre 10"/>
          <p:cNvSpPr>
            <a:spLocks noGrp="1"/>
          </p:cNvSpPr>
          <p:nvPr>
            <p:ph type="subTitle" idx="1"/>
          </p:nvPr>
        </p:nvSpPr>
        <p:spPr/>
        <p:txBody>
          <a:bodyPr/>
          <a:lstStyle/>
          <a:p>
            <a:r>
              <a:rPr lang="fr-FR" dirty="0" smtClean="0"/>
              <a:t> </a:t>
            </a:r>
            <a:endParaRPr lang="en-GB" dirty="0"/>
          </a:p>
        </p:txBody>
      </p:sp>
      <p:pic>
        <p:nvPicPr>
          <p:cNvPr id="3" name="Image 2"/>
          <p:cNvPicPr>
            <a:picLocks noChangeAspect="1"/>
          </p:cNvPicPr>
          <p:nvPr/>
        </p:nvPicPr>
        <p:blipFill>
          <a:blip r:embed="rId2"/>
          <a:stretch>
            <a:fillRect/>
          </a:stretch>
        </p:blipFill>
        <p:spPr>
          <a:xfrm>
            <a:off x="2605149" y="300613"/>
            <a:ext cx="6499364" cy="1306986"/>
          </a:xfrm>
          <a:prstGeom prst="rect">
            <a:avLst/>
          </a:prstGeom>
        </p:spPr>
      </p:pic>
      <p:sp>
        <p:nvSpPr>
          <p:cNvPr id="4" name="Rectangle 3"/>
          <p:cNvSpPr/>
          <p:nvPr/>
        </p:nvSpPr>
        <p:spPr>
          <a:xfrm>
            <a:off x="77471" y="477053"/>
            <a:ext cx="2527678" cy="954107"/>
          </a:xfrm>
          <a:prstGeom prst="rect">
            <a:avLst/>
          </a:prstGeom>
        </p:spPr>
        <p:txBody>
          <a:bodyPr wrap="square">
            <a:spAutoFit/>
          </a:bodyPr>
          <a:lstStyle/>
          <a:p>
            <a:pPr algn="ctr"/>
            <a:r>
              <a:rPr lang="en-GB" dirty="0">
                <a:solidFill>
                  <a:schemeClr val="tx1"/>
                </a:solidFill>
              </a:rPr>
              <a:t>Apply </a:t>
            </a:r>
            <a:r>
              <a:rPr lang="en-GB" dirty="0" err="1">
                <a:solidFill>
                  <a:schemeClr val="tx1"/>
                </a:solidFill>
              </a:rPr>
              <a:t>preprocessing</a:t>
            </a:r>
            <a:r>
              <a:rPr lang="en-GB" dirty="0">
                <a:solidFill>
                  <a:schemeClr val="tx1"/>
                </a:solidFill>
              </a:rPr>
              <a:t> using the </a:t>
            </a:r>
            <a:r>
              <a:rPr lang="en-GB" dirty="0" err="1" smtClean="0">
                <a:solidFill>
                  <a:schemeClr val="tx1"/>
                </a:solidFill>
              </a:rPr>
              <a:t>Preprocessing</a:t>
            </a:r>
            <a:r>
              <a:rPr lang="en-GB" dirty="0" smtClean="0">
                <a:solidFill>
                  <a:schemeClr val="tx1"/>
                </a:solidFill>
              </a:rPr>
              <a:t> </a:t>
            </a:r>
            <a:r>
              <a:rPr lang="en-GB" dirty="0">
                <a:solidFill>
                  <a:schemeClr val="tx1"/>
                </a:solidFill>
              </a:rPr>
              <a:t>class, then split the data using </a:t>
            </a:r>
            <a:r>
              <a:rPr lang="en-GB" dirty="0" err="1">
                <a:solidFill>
                  <a:schemeClr val="tx1"/>
                </a:solidFill>
              </a:rPr>
              <a:t>train_test_split</a:t>
            </a:r>
            <a:endParaRPr lang="en-GB" dirty="0">
              <a:solidFill>
                <a:schemeClr val="tx1"/>
              </a:solidFill>
            </a:endParaRPr>
          </a:p>
        </p:txBody>
      </p:sp>
      <p:pic>
        <p:nvPicPr>
          <p:cNvPr id="5" name="Image 4"/>
          <p:cNvPicPr>
            <a:picLocks noChangeAspect="1"/>
          </p:cNvPicPr>
          <p:nvPr/>
        </p:nvPicPr>
        <p:blipFill>
          <a:blip r:embed="rId3"/>
          <a:stretch>
            <a:fillRect/>
          </a:stretch>
        </p:blipFill>
        <p:spPr>
          <a:xfrm>
            <a:off x="2682593" y="1665877"/>
            <a:ext cx="6344475" cy="3260032"/>
          </a:xfrm>
          <a:prstGeom prst="rect">
            <a:avLst/>
          </a:prstGeom>
        </p:spPr>
      </p:pic>
      <p:sp>
        <p:nvSpPr>
          <p:cNvPr id="9" name="Rectangle 8"/>
          <p:cNvSpPr/>
          <p:nvPr/>
        </p:nvSpPr>
        <p:spPr>
          <a:xfrm>
            <a:off x="-29193" y="1957065"/>
            <a:ext cx="2527678" cy="2677656"/>
          </a:xfrm>
          <a:prstGeom prst="rect">
            <a:avLst/>
          </a:prstGeom>
        </p:spPr>
        <p:txBody>
          <a:bodyPr wrap="square">
            <a:spAutoFit/>
          </a:bodyPr>
          <a:lstStyle/>
          <a:p>
            <a:pPr algn="ctr"/>
            <a:r>
              <a:rPr lang="en-GB" dirty="0">
                <a:solidFill>
                  <a:schemeClr val="tx1"/>
                </a:solidFill>
              </a:rPr>
              <a:t>I use the </a:t>
            </a:r>
            <a:r>
              <a:rPr lang="en-GB" dirty="0" err="1">
                <a:solidFill>
                  <a:schemeClr val="tx1"/>
                </a:solidFill>
              </a:rPr>
              <a:t>make_pipeline</a:t>
            </a:r>
            <a:r>
              <a:rPr lang="en-GB" dirty="0">
                <a:solidFill>
                  <a:schemeClr val="tx1"/>
                </a:solidFill>
              </a:rPr>
              <a:t> function to seamlessly integrate </a:t>
            </a:r>
            <a:r>
              <a:rPr lang="en-GB" dirty="0" err="1">
                <a:solidFill>
                  <a:schemeClr val="tx1"/>
                </a:solidFill>
              </a:rPr>
              <a:t>RobustScaler</a:t>
            </a:r>
            <a:r>
              <a:rPr lang="en-GB" dirty="0">
                <a:solidFill>
                  <a:schemeClr val="tx1"/>
                </a:solidFill>
              </a:rPr>
              <a:t> into my data </a:t>
            </a:r>
            <a:r>
              <a:rPr lang="en-GB" dirty="0" err="1">
                <a:solidFill>
                  <a:schemeClr val="tx1"/>
                </a:solidFill>
              </a:rPr>
              <a:t>preprocessing</a:t>
            </a:r>
            <a:r>
              <a:rPr lang="en-GB" dirty="0">
                <a:solidFill>
                  <a:schemeClr val="tx1"/>
                </a:solidFill>
              </a:rPr>
              <a:t> pipeline before training the models. In each pipeline corresponding to the desired model, Robust </a:t>
            </a:r>
            <a:r>
              <a:rPr lang="en-GB" dirty="0" err="1">
                <a:solidFill>
                  <a:schemeClr val="tx1"/>
                </a:solidFill>
              </a:rPr>
              <a:t>Scaler</a:t>
            </a:r>
            <a:r>
              <a:rPr lang="en-GB" dirty="0">
                <a:solidFill>
                  <a:schemeClr val="tx1"/>
                </a:solidFill>
              </a:rPr>
              <a:t> is applied for normalization, enhancing the model's robustness to outliers in the dataset</a:t>
            </a:r>
          </a:p>
        </p:txBody>
      </p:sp>
    </p:spTree>
    <p:extLst>
      <p:ext uri="{BB962C8B-B14F-4D97-AF65-F5344CB8AC3E}">
        <p14:creationId xmlns:p14="http://schemas.microsoft.com/office/powerpoint/2010/main" val="285622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pic>
        <p:nvPicPr>
          <p:cNvPr id="4" name="Image 3"/>
          <p:cNvPicPr>
            <a:picLocks noChangeAspect="1"/>
          </p:cNvPicPr>
          <p:nvPr/>
        </p:nvPicPr>
        <p:blipFill>
          <a:blip r:embed="rId2"/>
          <a:stretch>
            <a:fillRect/>
          </a:stretch>
        </p:blipFill>
        <p:spPr>
          <a:xfrm>
            <a:off x="196337" y="22169"/>
            <a:ext cx="3359888" cy="2410586"/>
          </a:xfrm>
          <a:prstGeom prst="rect">
            <a:avLst/>
          </a:prstGeom>
        </p:spPr>
      </p:pic>
      <p:pic>
        <p:nvPicPr>
          <p:cNvPr id="5" name="Image 4"/>
          <p:cNvPicPr>
            <a:picLocks noChangeAspect="1"/>
          </p:cNvPicPr>
          <p:nvPr/>
        </p:nvPicPr>
        <p:blipFill>
          <a:blip r:embed="rId3"/>
          <a:stretch>
            <a:fillRect/>
          </a:stretch>
        </p:blipFill>
        <p:spPr>
          <a:xfrm>
            <a:off x="5252482" y="47101"/>
            <a:ext cx="3392917" cy="2544688"/>
          </a:xfrm>
          <a:prstGeom prst="rect">
            <a:avLst/>
          </a:prstGeom>
        </p:spPr>
      </p:pic>
      <p:pic>
        <p:nvPicPr>
          <p:cNvPr id="6" name="Image 5"/>
          <p:cNvPicPr>
            <a:picLocks noChangeAspect="1"/>
          </p:cNvPicPr>
          <p:nvPr/>
        </p:nvPicPr>
        <p:blipFill>
          <a:blip r:embed="rId4"/>
          <a:stretch>
            <a:fillRect/>
          </a:stretch>
        </p:blipFill>
        <p:spPr>
          <a:xfrm>
            <a:off x="2017280" y="2501338"/>
            <a:ext cx="3405325" cy="2642162"/>
          </a:xfrm>
          <a:prstGeom prst="rect">
            <a:avLst/>
          </a:prstGeom>
        </p:spPr>
      </p:pic>
    </p:spTree>
    <p:extLst>
      <p:ext uri="{BB962C8B-B14F-4D97-AF65-F5344CB8AC3E}">
        <p14:creationId xmlns:p14="http://schemas.microsoft.com/office/powerpoint/2010/main" val="11433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779630" y="136707"/>
            <a:ext cx="5313030" cy="3049739"/>
          </a:xfrm>
          <a:prstGeom prst="rect">
            <a:avLst/>
          </a:prstGeom>
          <a:ln>
            <a:solidFill>
              <a:schemeClr val="accent4"/>
            </a:solidFill>
          </a:ln>
        </p:spPr>
      </p:pic>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pic>
        <p:nvPicPr>
          <p:cNvPr id="5" name="Image 4"/>
          <p:cNvPicPr>
            <a:picLocks noChangeAspect="1"/>
          </p:cNvPicPr>
          <p:nvPr/>
        </p:nvPicPr>
        <p:blipFill>
          <a:blip r:embed="rId3"/>
          <a:stretch>
            <a:fillRect/>
          </a:stretch>
        </p:blipFill>
        <p:spPr>
          <a:xfrm>
            <a:off x="231950" y="2073136"/>
            <a:ext cx="3256443" cy="2983606"/>
          </a:xfrm>
          <a:prstGeom prst="rect">
            <a:avLst/>
          </a:prstGeom>
        </p:spPr>
      </p:pic>
      <p:sp>
        <p:nvSpPr>
          <p:cNvPr id="6" name="Rectangle 5"/>
          <p:cNvSpPr/>
          <p:nvPr/>
        </p:nvSpPr>
        <p:spPr>
          <a:xfrm>
            <a:off x="108486" y="136708"/>
            <a:ext cx="3671144" cy="1936428"/>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Arial" panose="020B0604020202020204" pitchFamily="34" charset="0"/>
              </a:rPr>
              <a:t>the Random Forest and Gradient Boosting algorithms exhibit the highest validation scores. Consequently, I have selected them as the base algorithms for further optimization, recognizing their superior performance. The optimization process aims to enhance the already strong predictive capabilities of Random Forest and Gradient Boosting in predicting housing prices.</a:t>
            </a:r>
            <a:endParaRPr lang="en-GB"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8" name="Connecteur droit avec flèche 7"/>
          <p:cNvCxnSpPr/>
          <p:nvPr/>
        </p:nvCxnSpPr>
        <p:spPr>
          <a:xfrm flipV="1">
            <a:off x="3990560" y="850900"/>
            <a:ext cx="1724440" cy="285071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V="1">
            <a:off x="3990560" y="652422"/>
            <a:ext cx="1501150" cy="304919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63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solidFill>
                  <a:schemeClr val="bg2"/>
                </a:solidFill>
              </a:rPr>
              <a:t>4.3 Optimisation</a:t>
            </a:r>
            <a:endParaRPr lang="en-GB" dirty="0"/>
          </a:p>
        </p:txBody>
      </p:sp>
      <p:sp>
        <p:nvSpPr>
          <p:cNvPr id="4" name="Sous-titre 3"/>
          <p:cNvSpPr>
            <a:spLocks noGrp="1"/>
          </p:cNvSpPr>
          <p:nvPr>
            <p:ph type="subTitle" idx="2"/>
          </p:nvPr>
        </p:nvSpPr>
        <p:spPr>
          <a:xfrm>
            <a:off x="332694" y="1679975"/>
            <a:ext cx="3633249" cy="1027800"/>
          </a:xfrm>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2" name="Sous-titre 11"/>
          <p:cNvSpPr>
            <a:spLocks noGrp="1"/>
          </p:cNvSpPr>
          <p:nvPr>
            <p:ph type="subTitle" idx="1"/>
          </p:nvPr>
        </p:nvSpPr>
        <p:spPr>
          <a:xfrm>
            <a:off x="1156363" y="1085900"/>
            <a:ext cx="2967000" cy="525900"/>
          </a:xfrm>
        </p:spPr>
        <p:txBody>
          <a:bodyPr/>
          <a:lstStyle/>
          <a:p>
            <a:r>
              <a:rPr lang="fr-FR" dirty="0" err="1" smtClean="0">
                <a:solidFill>
                  <a:srgbClr val="00B0F0"/>
                </a:solidFill>
              </a:rPr>
              <a:t>Apply</a:t>
            </a:r>
            <a:r>
              <a:rPr lang="fr-FR" dirty="0" smtClean="0">
                <a:solidFill>
                  <a:srgbClr val="00B0F0"/>
                </a:solidFill>
              </a:rPr>
              <a:t> </a:t>
            </a:r>
            <a:r>
              <a:rPr lang="fr-FR" dirty="0" err="1" smtClean="0">
                <a:solidFill>
                  <a:srgbClr val="00B0F0"/>
                </a:solidFill>
              </a:rPr>
              <a:t>prepocessing</a:t>
            </a:r>
            <a:endParaRPr lang="en-GB" dirty="0">
              <a:solidFill>
                <a:srgbClr val="00B0F0"/>
              </a:solidFill>
            </a:endParaRPr>
          </a:p>
        </p:txBody>
      </p:sp>
      <p:sp>
        <p:nvSpPr>
          <p:cNvPr id="11" name="Sous-titre 10"/>
          <p:cNvSpPr>
            <a:spLocks noGrp="1"/>
          </p:cNvSpPr>
          <p:nvPr>
            <p:ph type="subTitle" idx="8"/>
          </p:nvPr>
        </p:nvSpPr>
        <p:spPr/>
        <p:txBody>
          <a:bodyPr/>
          <a:lstStyle/>
          <a:p>
            <a:r>
              <a:rPr lang="fr-FR" dirty="0" smtClean="0"/>
              <a:t> </a:t>
            </a:r>
            <a:endParaRPr lang="en-GB" dirty="0"/>
          </a:p>
        </p:txBody>
      </p:sp>
      <p:pic>
        <p:nvPicPr>
          <p:cNvPr id="3" name="Image 2"/>
          <p:cNvPicPr>
            <a:picLocks noChangeAspect="1"/>
          </p:cNvPicPr>
          <p:nvPr/>
        </p:nvPicPr>
        <p:blipFill>
          <a:blip r:embed="rId2"/>
          <a:stretch>
            <a:fillRect/>
          </a:stretch>
        </p:blipFill>
        <p:spPr>
          <a:xfrm>
            <a:off x="1066576" y="1586034"/>
            <a:ext cx="7357424" cy="978574"/>
          </a:xfrm>
          <a:prstGeom prst="rect">
            <a:avLst/>
          </a:prstGeom>
        </p:spPr>
      </p:pic>
      <p:sp>
        <p:nvSpPr>
          <p:cNvPr id="17" name="Sous-titre 11"/>
          <p:cNvSpPr txBox="1">
            <a:spLocks/>
          </p:cNvSpPr>
          <p:nvPr/>
        </p:nvSpPr>
        <p:spPr>
          <a:xfrm>
            <a:off x="1114259" y="2506340"/>
            <a:ext cx="3983406"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fr-FR" dirty="0">
                <a:solidFill>
                  <a:srgbClr val="00B0F0"/>
                </a:solidFill>
              </a:rPr>
              <a:t>O</a:t>
            </a:r>
            <a:r>
              <a:rPr lang="fr-FR" dirty="0" smtClean="0">
                <a:solidFill>
                  <a:srgbClr val="00B0F0"/>
                </a:solidFill>
              </a:rPr>
              <a:t>ptimisation of </a:t>
            </a:r>
            <a:r>
              <a:rPr lang="fr-FR" dirty="0" err="1">
                <a:solidFill>
                  <a:srgbClr val="00B0F0"/>
                </a:solidFill>
              </a:rPr>
              <a:t>R</a:t>
            </a:r>
            <a:r>
              <a:rPr lang="fr-FR" dirty="0" err="1" smtClean="0">
                <a:solidFill>
                  <a:srgbClr val="00B0F0"/>
                </a:solidFill>
              </a:rPr>
              <a:t>andomForest</a:t>
            </a:r>
            <a:endParaRPr lang="en-GB" dirty="0">
              <a:solidFill>
                <a:srgbClr val="00B0F0"/>
              </a:solidFill>
            </a:endParaRPr>
          </a:p>
        </p:txBody>
      </p:sp>
      <p:pic>
        <p:nvPicPr>
          <p:cNvPr id="13" name="Image 12"/>
          <p:cNvPicPr>
            <a:picLocks noChangeAspect="1"/>
          </p:cNvPicPr>
          <p:nvPr/>
        </p:nvPicPr>
        <p:blipFill>
          <a:blip r:embed="rId3"/>
          <a:stretch>
            <a:fillRect/>
          </a:stretch>
        </p:blipFill>
        <p:spPr>
          <a:xfrm>
            <a:off x="1156095" y="2987044"/>
            <a:ext cx="5052009" cy="2023633"/>
          </a:xfrm>
          <a:prstGeom prst="rect">
            <a:avLst/>
          </a:prstGeom>
        </p:spPr>
      </p:pic>
    </p:spTree>
    <p:extLst>
      <p:ext uri="{BB962C8B-B14F-4D97-AF65-F5344CB8AC3E}">
        <p14:creationId xmlns:p14="http://schemas.microsoft.com/office/powerpoint/2010/main" val="38368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barn(inVertical)">
                                      <p:cBhvr>
                                        <p:cTn id="10" dur="500"/>
                                        <p:tgtEl>
                                          <p:spTgt spid="12">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2" name="Sous-titre 11"/>
          <p:cNvSpPr>
            <a:spLocks noGrp="1"/>
          </p:cNvSpPr>
          <p:nvPr>
            <p:ph type="subTitle" idx="1"/>
          </p:nvPr>
        </p:nvSpPr>
        <p:spPr>
          <a:xfrm>
            <a:off x="1114259" y="433550"/>
            <a:ext cx="4610592" cy="525900"/>
          </a:xfrm>
        </p:spPr>
        <p:txBody>
          <a:bodyPr/>
          <a:lstStyle/>
          <a:p>
            <a:r>
              <a:rPr lang="fr-FR" dirty="0">
                <a:solidFill>
                  <a:srgbClr val="00B0F0"/>
                </a:solidFill>
              </a:rPr>
              <a:t>Optimisation of </a:t>
            </a:r>
            <a:r>
              <a:rPr lang="fr-FR" dirty="0" err="1" smtClean="0">
                <a:solidFill>
                  <a:srgbClr val="00B0F0"/>
                </a:solidFill>
              </a:rPr>
              <a:t>GradientBoosting</a:t>
            </a:r>
            <a:endParaRPr lang="en-GB" dirty="0">
              <a:solidFill>
                <a:srgbClr val="00B0F0"/>
              </a:solidFill>
            </a:endParaRPr>
          </a:p>
        </p:txBody>
      </p:sp>
      <p:sp>
        <p:nvSpPr>
          <p:cNvPr id="11" name="Sous-titre 10"/>
          <p:cNvSpPr>
            <a:spLocks noGrp="1"/>
          </p:cNvSpPr>
          <p:nvPr>
            <p:ph type="subTitle" idx="8"/>
          </p:nvPr>
        </p:nvSpPr>
        <p:spPr/>
        <p:txBody>
          <a:bodyPr/>
          <a:lstStyle/>
          <a:p>
            <a:r>
              <a:rPr lang="fr-FR" dirty="0" smtClean="0"/>
              <a:t> </a:t>
            </a:r>
            <a:endParaRPr lang="en-GB" dirty="0"/>
          </a:p>
        </p:txBody>
      </p:sp>
      <p:sp>
        <p:nvSpPr>
          <p:cNvPr id="17" name="Sous-titre 11"/>
          <p:cNvSpPr txBox="1">
            <a:spLocks/>
          </p:cNvSpPr>
          <p:nvPr/>
        </p:nvSpPr>
        <p:spPr>
          <a:xfrm>
            <a:off x="1114259" y="2506340"/>
            <a:ext cx="3983406" cy="5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endParaRPr lang="en-GB" dirty="0">
              <a:solidFill>
                <a:srgbClr val="00B0F0"/>
              </a:solidFill>
            </a:endParaRPr>
          </a:p>
        </p:txBody>
      </p:sp>
      <p:pic>
        <p:nvPicPr>
          <p:cNvPr id="15" name="Image 14"/>
          <p:cNvPicPr>
            <a:picLocks noChangeAspect="1"/>
          </p:cNvPicPr>
          <p:nvPr/>
        </p:nvPicPr>
        <p:blipFill>
          <a:blip r:embed="rId2"/>
          <a:stretch>
            <a:fillRect/>
          </a:stretch>
        </p:blipFill>
        <p:spPr>
          <a:xfrm>
            <a:off x="346581" y="1017725"/>
            <a:ext cx="8450838" cy="3108858"/>
          </a:xfrm>
          <a:prstGeom prst="rect">
            <a:avLst/>
          </a:prstGeom>
        </p:spPr>
      </p:pic>
    </p:spTree>
    <p:extLst>
      <p:ext uri="{BB962C8B-B14F-4D97-AF65-F5344CB8AC3E}">
        <p14:creationId xmlns:p14="http://schemas.microsoft.com/office/powerpoint/2010/main" val="60697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pic>
        <p:nvPicPr>
          <p:cNvPr id="4" name="Image 3"/>
          <p:cNvPicPr>
            <a:picLocks noChangeAspect="1"/>
          </p:cNvPicPr>
          <p:nvPr/>
        </p:nvPicPr>
        <p:blipFill>
          <a:blip r:embed="rId2"/>
          <a:stretch>
            <a:fillRect/>
          </a:stretch>
        </p:blipFill>
        <p:spPr>
          <a:xfrm>
            <a:off x="0" y="402012"/>
            <a:ext cx="5382563" cy="4358462"/>
          </a:xfrm>
          <a:prstGeom prst="rect">
            <a:avLst/>
          </a:prstGeom>
        </p:spPr>
      </p:pic>
      <p:sp>
        <p:nvSpPr>
          <p:cNvPr id="5" name="Titre 9"/>
          <p:cNvSpPr txBox="1">
            <a:spLocks/>
          </p:cNvSpPr>
          <p:nvPr/>
        </p:nvSpPr>
        <p:spPr>
          <a:xfrm>
            <a:off x="-371046" y="275883"/>
            <a:ext cx="77040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9600"/>
              <a:buFont typeface="Poppins"/>
              <a:buNone/>
              <a:defRPr sz="9600" b="0" i="0" u="none" strike="noStrike" cap="none">
                <a:solidFill>
                  <a:schemeClr val="dk1"/>
                </a:solidFill>
                <a:latin typeface="Poppins"/>
                <a:ea typeface="Poppins"/>
                <a:cs typeface="Poppins"/>
                <a:sym typeface="Poppins"/>
              </a:defRPr>
            </a:lvl9pPr>
          </a:lstStyle>
          <a:p>
            <a:r>
              <a:rPr lang="fr-FR" smtClean="0"/>
              <a:t>  </a:t>
            </a:r>
            <a:endParaRPr lang="en-GB" dirty="0"/>
          </a:p>
        </p:txBody>
      </p:sp>
      <p:sp>
        <p:nvSpPr>
          <p:cNvPr id="6" name="Rectangle 5"/>
          <p:cNvSpPr/>
          <p:nvPr/>
        </p:nvSpPr>
        <p:spPr>
          <a:xfrm>
            <a:off x="1856751" y="32680"/>
            <a:ext cx="3094117" cy="369332"/>
          </a:xfrm>
          <a:prstGeom prst="rect">
            <a:avLst/>
          </a:prstGeom>
        </p:spPr>
        <p:txBody>
          <a:bodyPr wrap="none">
            <a:spAutoFit/>
          </a:bodyPr>
          <a:lstStyle/>
          <a:p>
            <a:r>
              <a:rPr lang="fr-FR" sz="1800" dirty="0" err="1" smtClean="0">
                <a:solidFill>
                  <a:srgbClr val="00B0F0"/>
                </a:solidFill>
                <a:latin typeface="Poppins" panose="020B0604020202020204" charset="0"/>
                <a:cs typeface="Poppins" panose="020B0604020202020204" charset="0"/>
              </a:rPr>
              <a:t>Apply</a:t>
            </a:r>
            <a:r>
              <a:rPr lang="fr-FR" sz="1800" dirty="0" smtClean="0">
                <a:solidFill>
                  <a:srgbClr val="00B0F0"/>
                </a:solidFill>
                <a:latin typeface="Poppins" panose="020B0604020202020204" charset="0"/>
                <a:cs typeface="Poppins" panose="020B0604020202020204" charset="0"/>
              </a:rPr>
              <a:t> </a:t>
            </a:r>
            <a:r>
              <a:rPr lang="fr-FR" sz="1800" dirty="0" err="1" smtClean="0">
                <a:solidFill>
                  <a:srgbClr val="00B0F0"/>
                </a:solidFill>
                <a:latin typeface="Poppins" panose="020B0604020202020204" charset="0"/>
                <a:cs typeface="Poppins" panose="020B0604020202020204" charset="0"/>
              </a:rPr>
              <a:t>StackingRegressor</a:t>
            </a:r>
            <a:r>
              <a:rPr lang="fr-FR" sz="1800" dirty="0" smtClean="0">
                <a:solidFill>
                  <a:srgbClr val="00B0F0"/>
                </a:solidFill>
                <a:latin typeface="Poppins" panose="020B0604020202020204" charset="0"/>
                <a:cs typeface="Poppins" panose="020B0604020202020204" charset="0"/>
              </a:rPr>
              <a:t> </a:t>
            </a:r>
            <a:endParaRPr lang="en-GB" sz="1800" dirty="0">
              <a:solidFill>
                <a:srgbClr val="00B0F0"/>
              </a:solidFill>
              <a:latin typeface="Poppins" panose="020B0604020202020204" charset="0"/>
              <a:cs typeface="Poppins" panose="020B0604020202020204" charset="0"/>
            </a:endParaRPr>
          </a:p>
        </p:txBody>
      </p:sp>
      <p:pic>
        <p:nvPicPr>
          <p:cNvPr id="7" name="Image 6"/>
          <p:cNvPicPr>
            <a:picLocks noChangeAspect="1"/>
          </p:cNvPicPr>
          <p:nvPr/>
        </p:nvPicPr>
        <p:blipFill>
          <a:blip r:embed="rId3"/>
          <a:stretch>
            <a:fillRect/>
          </a:stretch>
        </p:blipFill>
        <p:spPr>
          <a:xfrm>
            <a:off x="5452235" y="402012"/>
            <a:ext cx="3761437" cy="2990789"/>
          </a:xfrm>
          <a:prstGeom prst="rect">
            <a:avLst/>
          </a:prstGeom>
        </p:spPr>
      </p:pic>
    </p:spTree>
    <p:extLst>
      <p:ext uri="{BB962C8B-B14F-4D97-AF65-F5344CB8AC3E}">
        <p14:creationId xmlns:p14="http://schemas.microsoft.com/office/powerpoint/2010/main" val="3010232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sp>
        <p:nvSpPr>
          <p:cNvPr id="5" name="Rectangle 4"/>
          <p:cNvSpPr/>
          <p:nvPr/>
        </p:nvSpPr>
        <p:spPr>
          <a:xfrm>
            <a:off x="212651" y="623091"/>
            <a:ext cx="3423684" cy="4185761"/>
          </a:xfrm>
          <a:prstGeom prst="rect">
            <a:avLst/>
          </a:prstGeom>
        </p:spPr>
        <p:txBody>
          <a:bodyPr wrap="square">
            <a:spAutoFit/>
          </a:bodyPr>
          <a:lstStyle/>
          <a:p>
            <a:endParaRPr lang="en-GB" dirty="0"/>
          </a:p>
          <a:p>
            <a:r>
              <a:rPr lang="en-GB" dirty="0"/>
              <a:t>To observe the outcomes of the Hybrid Regression technique, we can examine the results of a thorough comparison. This evaluation contrasts the performance metrics of the Hybrid Regression model, which combines Gradient Boosting and </a:t>
            </a:r>
            <a:r>
              <a:rPr lang="en-GB" dirty="0" err="1"/>
              <a:t>RandomForest</a:t>
            </a:r>
            <a:r>
              <a:rPr lang="en-GB" dirty="0"/>
              <a:t> within a </a:t>
            </a:r>
            <a:r>
              <a:rPr lang="en-GB" dirty="0" err="1"/>
              <a:t>StackingRegressor</a:t>
            </a:r>
            <a:r>
              <a:rPr lang="en-GB" dirty="0"/>
              <a:t> with Lasso, against models using only Gradient </a:t>
            </a:r>
            <a:r>
              <a:rPr lang="en-GB" dirty="0" smtClean="0"/>
              <a:t>Boosting. </a:t>
            </a:r>
            <a:r>
              <a:rPr lang="en-GB" dirty="0"/>
              <a:t>The comparison encompasses key metrics such as MAE, R², and RMSE, providing a clear snapshot of the technique's effectiveness. The results consistently showcase the Hybrid Regression technique's superiority, as evidenced by lower MAE scores, higher R² values, and reduced RMSE levels when compared to traditional methods</a:t>
            </a:r>
          </a:p>
        </p:txBody>
      </p:sp>
      <p:sp>
        <p:nvSpPr>
          <p:cNvPr id="6" name="Rectangle 5"/>
          <p:cNvSpPr/>
          <p:nvPr/>
        </p:nvSpPr>
        <p:spPr>
          <a:xfrm>
            <a:off x="577064" y="69152"/>
            <a:ext cx="2045753" cy="523220"/>
          </a:xfrm>
          <a:prstGeom prst="rect">
            <a:avLst/>
          </a:prstGeom>
        </p:spPr>
        <p:txBody>
          <a:bodyPr wrap="none">
            <a:spAutoFit/>
          </a:bodyPr>
          <a:lstStyle/>
          <a:p>
            <a:r>
              <a:rPr lang="en-GB" sz="2800" i="1" dirty="0">
                <a:solidFill>
                  <a:srgbClr val="00B0F0"/>
                </a:solidFill>
                <a:effectLst>
                  <a:outerShdw blurRad="38100" dist="38100" dir="2700000" algn="tl">
                    <a:srgbClr val="000000">
                      <a:alpha val="43137"/>
                    </a:srgbClr>
                  </a:outerShdw>
                </a:effectLst>
              </a:rPr>
              <a:t>comparison</a:t>
            </a:r>
          </a:p>
        </p:txBody>
      </p:sp>
      <p:pic>
        <p:nvPicPr>
          <p:cNvPr id="8" name="Image 7"/>
          <p:cNvPicPr>
            <a:picLocks noChangeAspect="1"/>
          </p:cNvPicPr>
          <p:nvPr/>
        </p:nvPicPr>
        <p:blipFill>
          <a:blip r:embed="rId2"/>
          <a:stretch>
            <a:fillRect/>
          </a:stretch>
        </p:blipFill>
        <p:spPr>
          <a:xfrm>
            <a:off x="3636335" y="922860"/>
            <a:ext cx="4752070" cy="1153169"/>
          </a:xfrm>
          <a:prstGeom prst="rect">
            <a:avLst/>
          </a:prstGeom>
        </p:spPr>
      </p:pic>
    </p:spTree>
    <p:extLst>
      <p:ext uri="{BB962C8B-B14F-4D97-AF65-F5344CB8AC3E}">
        <p14:creationId xmlns:p14="http://schemas.microsoft.com/office/powerpoint/2010/main" val="31875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Sous-titre 2"/>
          <p:cNvSpPr>
            <a:spLocks noGrp="1"/>
          </p:cNvSpPr>
          <p:nvPr>
            <p:ph type="subTitle" idx="1"/>
          </p:nvPr>
        </p:nvSpPr>
        <p:spPr/>
        <p:txBody>
          <a:bodyPr/>
          <a:lstStyle/>
          <a:p>
            <a:r>
              <a:rPr lang="fr-FR" dirty="0" smtClean="0"/>
              <a:t> </a:t>
            </a:r>
            <a:endParaRPr lang="en-GB" dirty="0"/>
          </a:p>
        </p:txBody>
      </p:sp>
      <p:pic>
        <p:nvPicPr>
          <p:cNvPr id="4" name="Image 3"/>
          <p:cNvPicPr/>
          <p:nvPr/>
        </p:nvPicPr>
        <p:blipFill>
          <a:blip r:embed="rId2"/>
          <a:stretch>
            <a:fillRect/>
          </a:stretch>
        </p:blipFill>
        <p:spPr>
          <a:xfrm>
            <a:off x="222175" y="627999"/>
            <a:ext cx="3871359" cy="3050865"/>
          </a:xfrm>
          <a:prstGeom prst="rect">
            <a:avLst/>
          </a:prstGeom>
        </p:spPr>
      </p:pic>
      <p:pic>
        <p:nvPicPr>
          <p:cNvPr id="5" name="Image 4"/>
          <p:cNvPicPr>
            <a:picLocks noChangeAspect="1"/>
          </p:cNvPicPr>
          <p:nvPr/>
        </p:nvPicPr>
        <p:blipFill>
          <a:blip r:embed="rId3"/>
          <a:stretch>
            <a:fillRect/>
          </a:stretch>
        </p:blipFill>
        <p:spPr>
          <a:xfrm>
            <a:off x="4433777" y="627999"/>
            <a:ext cx="3763489" cy="3086907"/>
          </a:xfrm>
          <a:prstGeom prst="rect">
            <a:avLst/>
          </a:prstGeom>
        </p:spPr>
      </p:pic>
    </p:spTree>
    <p:extLst>
      <p:ext uri="{BB962C8B-B14F-4D97-AF65-F5344CB8AC3E}">
        <p14:creationId xmlns:p14="http://schemas.microsoft.com/office/powerpoint/2010/main" val="3754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43"/>
        <p:cNvGrpSpPr/>
        <p:nvPr/>
      </p:nvGrpSpPr>
      <p:grpSpPr>
        <a:xfrm>
          <a:off x="0" y="0"/>
          <a:ext cx="0" cy="0"/>
          <a:chOff x="0" y="0"/>
          <a:chExt cx="0" cy="0"/>
        </a:xfrm>
      </p:grpSpPr>
      <p:sp>
        <p:nvSpPr>
          <p:cNvPr id="745" name="Google Shape;745;p31"/>
          <p:cNvSpPr txBox="1">
            <a:spLocks noGrp="1"/>
          </p:cNvSpPr>
          <p:nvPr>
            <p:ph type="body" idx="1"/>
          </p:nvPr>
        </p:nvSpPr>
        <p:spPr>
          <a:xfrm>
            <a:off x="288235" y="857250"/>
            <a:ext cx="4748190" cy="3734628"/>
          </a:xfrm>
          <a:prstGeom prst="rect">
            <a:avLst/>
          </a:prstGeom>
        </p:spPr>
        <p:txBody>
          <a:bodyPr spcFirstLastPara="1" wrap="square" lIns="91425" tIns="91425" rIns="91425" bIns="91425" anchor="t" anchorCtr="0">
            <a:noAutofit/>
          </a:bodyPr>
          <a:lstStyle/>
          <a:p>
            <a:pPr marL="0" lvl="0" indent="0">
              <a:buNone/>
            </a:pPr>
            <a:r>
              <a:rPr lang="en-GB" sz="1600" dirty="0">
                <a:solidFill>
                  <a:schemeClr val="dk1"/>
                </a:solidFill>
              </a:rPr>
              <a:t>Our project focuses </a:t>
            </a:r>
            <a:r>
              <a:rPr lang="en-GB" sz="1600" dirty="0" smtClean="0">
                <a:solidFill>
                  <a:schemeClr val="dk1"/>
                </a:solidFill>
              </a:rPr>
              <a:t>on </a:t>
            </a:r>
            <a:r>
              <a:rPr lang="en-GB" sz="1600" dirty="0">
                <a:solidFill>
                  <a:schemeClr val="dk1"/>
                </a:solidFill>
              </a:rPr>
              <a:t>predicting optimal apartment </a:t>
            </a:r>
            <a:r>
              <a:rPr lang="en-GB" sz="1600" dirty="0" smtClean="0">
                <a:solidFill>
                  <a:schemeClr val="dk1"/>
                </a:solidFill>
              </a:rPr>
              <a:t>prices in morocco, </a:t>
            </a:r>
            <a:r>
              <a:rPr lang="en-GB" sz="1600" dirty="0">
                <a:solidFill>
                  <a:schemeClr val="dk1"/>
                </a:solidFill>
              </a:rPr>
              <a:t>leveraging advanced machine learning algorithms trained on data sourced </a:t>
            </a:r>
            <a:r>
              <a:rPr lang="en-GB" sz="1600" dirty="0" smtClean="0">
                <a:solidFill>
                  <a:schemeClr val="dk1"/>
                </a:solidFill>
              </a:rPr>
              <a:t>from "</a:t>
            </a:r>
            <a:r>
              <a:rPr lang="en-GB" sz="1600" dirty="0" err="1">
                <a:solidFill>
                  <a:schemeClr val="dk1"/>
                </a:solidFill>
              </a:rPr>
              <a:t>Mubawab</a:t>
            </a:r>
            <a:r>
              <a:rPr lang="en-GB" sz="1600" dirty="0">
                <a:solidFill>
                  <a:schemeClr val="dk1"/>
                </a:solidFill>
              </a:rPr>
              <a:t>" platform. </a:t>
            </a:r>
            <a:r>
              <a:rPr lang="en-GB" sz="1600" dirty="0" smtClean="0">
                <a:solidFill>
                  <a:schemeClr val="dk1"/>
                </a:solidFill>
              </a:rPr>
              <a:t>Whether </a:t>
            </a:r>
            <a:r>
              <a:rPr lang="en-GB" sz="1600" dirty="0">
                <a:solidFill>
                  <a:schemeClr val="dk1"/>
                </a:solidFill>
              </a:rPr>
              <a:t>you're a seller aiming for a fair deal or a buyer navigating a dynamic market, our mission is to make the real estate process transparent and stress-free. The project unfolds through meticulous data collection, experimentation with powerful algorithms like Gradient Boosting and </a:t>
            </a:r>
            <a:r>
              <a:rPr lang="en-GB" sz="1600" dirty="0" err="1">
                <a:solidFill>
                  <a:schemeClr val="dk1"/>
                </a:solidFill>
              </a:rPr>
              <a:t>RandomForest</a:t>
            </a:r>
            <a:r>
              <a:rPr lang="en-GB" sz="1600" dirty="0">
                <a:solidFill>
                  <a:schemeClr val="dk1"/>
                </a:solidFill>
              </a:rPr>
              <a:t>, and the introduction of a </a:t>
            </a:r>
            <a:r>
              <a:rPr lang="en-GB" sz="1600" dirty="0" err="1">
                <a:solidFill>
                  <a:schemeClr val="dk1"/>
                </a:solidFill>
              </a:rPr>
              <a:t>groundbreaking</a:t>
            </a:r>
            <a:r>
              <a:rPr lang="en-GB" sz="1600" dirty="0">
                <a:solidFill>
                  <a:schemeClr val="dk1"/>
                </a:solidFill>
              </a:rPr>
              <a:t> "Hybrid Regression Technique</a:t>
            </a:r>
            <a:r>
              <a:rPr lang="en-GB" dirty="0">
                <a:solidFill>
                  <a:schemeClr val="dk1"/>
                </a:solidFill>
              </a:rPr>
              <a:t>.</a:t>
            </a:r>
            <a:endParaRPr dirty="0">
              <a:solidFill>
                <a:schemeClr val="dk1"/>
              </a:solidFill>
            </a:endParaRPr>
          </a:p>
        </p:txBody>
      </p:sp>
      <p:sp>
        <p:nvSpPr>
          <p:cNvPr id="7" name="Espace réservé pour une image  6"/>
          <p:cNvSpPr>
            <a:spLocks noGrp="1"/>
          </p:cNvSpPr>
          <p:nvPr>
            <p:ph type="pic" idx="2"/>
          </p:nvPr>
        </p:nvSpPr>
        <p:spPr>
          <a:xfrm>
            <a:off x="5510900" y="857250"/>
            <a:ext cx="2918100" cy="3019425"/>
          </a:xfrm>
        </p:spPr>
      </p:sp>
      <p:pic>
        <p:nvPicPr>
          <p:cNvPr id="1032" name="Picture 8" descr="House Price Prediction with Python | Aman Kharw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792" y="857250"/>
            <a:ext cx="3609303" cy="3734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 calcmode="lin" valueType="num">
                                      <p:cBhvr additive="base">
                                        <p:cTn id="7" dur="500" fill="hold"/>
                                        <p:tgtEl>
                                          <p:spTgt spid="7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anim calcmode="lin" valueType="num">
                                      <p:cBhvr>
                                        <p:cTn id="13" dur="1000" fill="hold"/>
                                        <p:tgtEl>
                                          <p:spTgt spid="1032"/>
                                        </p:tgtEl>
                                        <p:attrNameLst>
                                          <p:attrName>ppt_w</p:attrName>
                                        </p:attrNameLst>
                                      </p:cBhvr>
                                      <p:tavLst>
                                        <p:tav tm="0">
                                          <p:val>
                                            <p:fltVal val="0"/>
                                          </p:val>
                                        </p:tav>
                                        <p:tav tm="100000">
                                          <p:val>
                                            <p:strVal val="#ppt_w"/>
                                          </p:val>
                                        </p:tav>
                                      </p:tavLst>
                                    </p:anim>
                                    <p:anim calcmode="lin" valueType="num">
                                      <p:cBhvr>
                                        <p:cTn id="14" dur="1000" fill="hold"/>
                                        <p:tgtEl>
                                          <p:spTgt spid="1032"/>
                                        </p:tgtEl>
                                        <p:attrNameLst>
                                          <p:attrName>ppt_h</p:attrName>
                                        </p:attrNameLst>
                                      </p:cBhvr>
                                      <p:tavLst>
                                        <p:tav tm="0">
                                          <p:val>
                                            <p:fltVal val="0"/>
                                          </p:val>
                                        </p:tav>
                                        <p:tav tm="100000">
                                          <p:val>
                                            <p:strVal val="#ppt_h"/>
                                          </p:val>
                                        </p:tav>
                                      </p:tavLst>
                                    </p:anim>
                                    <p:anim calcmode="lin" valueType="num">
                                      <p:cBhvr>
                                        <p:cTn id="15" dur="1000" fill="hold"/>
                                        <p:tgtEl>
                                          <p:spTgt spid="1032"/>
                                        </p:tgtEl>
                                        <p:attrNameLst>
                                          <p:attrName>style.rotation</p:attrName>
                                        </p:attrNameLst>
                                      </p:cBhvr>
                                      <p:tavLst>
                                        <p:tav tm="0">
                                          <p:val>
                                            <p:fltVal val="90"/>
                                          </p:val>
                                        </p:tav>
                                        <p:tav tm="100000">
                                          <p:val>
                                            <p:fltVal val="0"/>
                                          </p:val>
                                        </p:tav>
                                      </p:tavLst>
                                    </p:anim>
                                    <p:animEffect transition="in" filter="fade">
                                      <p:cBhvr>
                                        <p:cTn id="16" dur="1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934688" y="2027000"/>
            <a:ext cx="7704000" cy="572700"/>
          </a:xfrm>
        </p:spPr>
        <p:txBody>
          <a:bodyPr/>
          <a:lstStyle/>
          <a:p>
            <a:r>
              <a:rPr lang="fr-FR" sz="3200" dirty="0" smtClean="0">
                <a:solidFill>
                  <a:schemeClr val="bg2"/>
                </a:solidFill>
              </a:rPr>
              <a:t>4.3 Recommandation</a:t>
            </a:r>
            <a:endParaRPr lang="en-GB" dirty="0"/>
          </a:p>
        </p:txBody>
      </p:sp>
      <p:sp>
        <p:nvSpPr>
          <p:cNvPr id="4" name="Sous-titre 3"/>
          <p:cNvSpPr>
            <a:spLocks noGrp="1"/>
          </p:cNvSpPr>
          <p:nvPr>
            <p:ph type="subTitle" idx="2"/>
          </p:nvPr>
        </p:nvSpPr>
        <p:spPr>
          <a:xfrm>
            <a:off x="332694" y="1679975"/>
            <a:ext cx="3633249" cy="1027800"/>
          </a:xfrm>
        </p:spPr>
        <p:txBody>
          <a:bodyPr/>
          <a:lstStyle/>
          <a:p>
            <a:r>
              <a:rPr lang="fr-FR" dirty="0" smtClean="0"/>
              <a:t> </a:t>
            </a:r>
            <a:endParaRPr lang="en-GB" dirty="0"/>
          </a:p>
        </p:txBody>
      </p:sp>
      <p:sp>
        <p:nvSpPr>
          <p:cNvPr id="5" name="Sous-titre 4"/>
          <p:cNvSpPr>
            <a:spLocks noGrp="1"/>
          </p:cNvSpPr>
          <p:nvPr>
            <p:ph type="subTitle" idx="3"/>
          </p:nvPr>
        </p:nvSpPr>
        <p:spPr/>
        <p:txBody>
          <a:bodyPr/>
          <a:lstStyle/>
          <a:p>
            <a:r>
              <a:rPr lang="fr-FR" dirty="0" smtClean="0"/>
              <a:t> </a:t>
            </a:r>
            <a:endParaRPr lang="en-GB" dirty="0"/>
          </a:p>
        </p:txBody>
      </p:sp>
      <p:sp>
        <p:nvSpPr>
          <p:cNvPr id="6" name="Sous-titre 5"/>
          <p:cNvSpPr>
            <a:spLocks noGrp="1"/>
          </p:cNvSpPr>
          <p:nvPr>
            <p:ph type="subTitle" idx="4"/>
          </p:nvPr>
        </p:nvSpPr>
        <p:spPr/>
        <p:txBody>
          <a:bodyPr/>
          <a:lstStyle/>
          <a:p>
            <a:r>
              <a:rPr lang="fr-FR" dirty="0" smtClean="0"/>
              <a:t> </a:t>
            </a:r>
            <a:endParaRPr lang="en-GB" dirty="0"/>
          </a:p>
        </p:txBody>
      </p:sp>
      <p:sp>
        <p:nvSpPr>
          <p:cNvPr id="7" name="Sous-titre 6"/>
          <p:cNvSpPr>
            <a:spLocks noGrp="1"/>
          </p:cNvSpPr>
          <p:nvPr>
            <p:ph type="subTitle" idx="5"/>
          </p:nvPr>
        </p:nvSpPr>
        <p:spPr/>
        <p:txBody>
          <a:bodyPr/>
          <a:lstStyle/>
          <a:p>
            <a:r>
              <a:rPr lang="fr-FR" dirty="0" smtClean="0"/>
              <a:t> </a:t>
            </a:r>
            <a:endParaRPr lang="en-GB" dirty="0"/>
          </a:p>
        </p:txBody>
      </p:sp>
      <p:sp>
        <p:nvSpPr>
          <p:cNvPr id="8" name="Sous-titre 7"/>
          <p:cNvSpPr>
            <a:spLocks noGrp="1"/>
          </p:cNvSpPr>
          <p:nvPr>
            <p:ph type="subTitle" idx="6"/>
          </p:nvPr>
        </p:nvSpPr>
        <p:spPr/>
        <p:txBody>
          <a:bodyPr/>
          <a:lstStyle/>
          <a:p>
            <a:r>
              <a:rPr lang="fr-FR" dirty="0" smtClean="0"/>
              <a:t> </a:t>
            </a:r>
            <a:endParaRPr lang="en-GB" dirty="0"/>
          </a:p>
        </p:txBody>
      </p:sp>
      <p:sp>
        <p:nvSpPr>
          <p:cNvPr id="9" name="Sous-titre 8"/>
          <p:cNvSpPr>
            <a:spLocks noGrp="1"/>
          </p:cNvSpPr>
          <p:nvPr>
            <p:ph type="subTitle" idx="7"/>
          </p:nvPr>
        </p:nvSpPr>
        <p:spPr/>
        <p:txBody>
          <a:bodyPr/>
          <a:lstStyle/>
          <a:p>
            <a:r>
              <a:rPr lang="fr-FR" dirty="0" smtClean="0"/>
              <a:t> </a:t>
            </a:r>
            <a:endParaRPr lang="en-GB" dirty="0"/>
          </a:p>
        </p:txBody>
      </p:sp>
      <p:sp>
        <p:nvSpPr>
          <p:cNvPr id="11" name="Sous-titre 10"/>
          <p:cNvSpPr>
            <a:spLocks noGrp="1"/>
          </p:cNvSpPr>
          <p:nvPr>
            <p:ph type="subTitle" idx="8"/>
          </p:nvPr>
        </p:nvSpPr>
        <p:spPr/>
        <p:txBody>
          <a:bodyPr/>
          <a:lstStyle/>
          <a:p>
            <a:r>
              <a:rPr lang="fr-FR" dirty="0" smtClean="0"/>
              <a:t> </a:t>
            </a:r>
            <a:endParaRPr lang="en-GB" dirty="0"/>
          </a:p>
        </p:txBody>
      </p:sp>
    </p:spTree>
    <p:extLst>
      <p:ext uri="{BB962C8B-B14F-4D97-AF65-F5344CB8AC3E}">
        <p14:creationId xmlns:p14="http://schemas.microsoft.com/office/powerpoint/2010/main" val="117771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15"/>
        <p:cNvGrpSpPr/>
        <p:nvPr/>
      </p:nvGrpSpPr>
      <p:grpSpPr>
        <a:xfrm>
          <a:off x="0" y="0"/>
          <a:ext cx="0" cy="0"/>
          <a:chOff x="0" y="0"/>
          <a:chExt cx="0" cy="0"/>
        </a:xfrm>
      </p:grpSpPr>
      <p:sp>
        <p:nvSpPr>
          <p:cNvPr id="718" name="Google Shape;718;p30"/>
          <p:cNvSpPr/>
          <p:nvPr/>
        </p:nvSpPr>
        <p:spPr>
          <a:xfrm>
            <a:off x="5306785" y="543851"/>
            <a:ext cx="1725342" cy="3942028"/>
          </a:xfrm>
          <a:custGeom>
            <a:avLst/>
            <a:gdLst/>
            <a:ahLst/>
            <a:cxnLst/>
            <a:rect l="l" t="t" r="r" b="b"/>
            <a:pathLst>
              <a:path w="35027" h="80029" extrusionOk="0">
                <a:moveTo>
                  <a:pt x="17512" y="0"/>
                </a:moveTo>
                <a:cubicBezTo>
                  <a:pt x="17195" y="9"/>
                  <a:pt x="14895" y="125"/>
                  <a:pt x="14305" y="1802"/>
                </a:cubicBezTo>
                <a:cubicBezTo>
                  <a:pt x="14027" y="2596"/>
                  <a:pt x="13972" y="3388"/>
                  <a:pt x="14092" y="4212"/>
                </a:cubicBezTo>
                <a:cubicBezTo>
                  <a:pt x="14152" y="4630"/>
                  <a:pt x="14174" y="5051"/>
                  <a:pt x="14196" y="5471"/>
                </a:cubicBezTo>
                <a:cubicBezTo>
                  <a:pt x="14132" y="5436"/>
                  <a:pt x="14072" y="5393"/>
                  <a:pt x="14043" y="5347"/>
                </a:cubicBezTo>
                <a:cubicBezTo>
                  <a:pt x="13993" y="5267"/>
                  <a:pt x="13877" y="5135"/>
                  <a:pt x="13773" y="5135"/>
                </a:cubicBezTo>
                <a:cubicBezTo>
                  <a:pt x="13714" y="5135"/>
                  <a:pt x="13660" y="5176"/>
                  <a:pt x="13624" y="5291"/>
                </a:cubicBezTo>
                <a:cubicBezTo>
                  <a:pt x="13522" y="5609"/>
                  <a:pt x="13613" y="6461"/>
                  <a:pt x="13680" y="6711"/>
                </a:cubicBezTo>
                <a:cubicBezTo>
                  <a:pt x="13748" y="6959"/>
                  <a:pt x="13960" y="7416"/>
                  <a:pt x="14107" y="7416"/>
                </a:cubicBezTo>
                <a:cubicBezTo>
                  <a:pt x="14109" y="7416"/>
                  <a:pt x="14111" y="7416"/>
                  <a:pt x="14112" y="7416"/>
                </a:cubicBezTo>
                <a:cubicBezTo>
                  <a:pt x="14219" y="7409"/>
                  <a:pt x="14339" y="7274"/>
                  <a:pt x="14396" y="7202"/>
                </a:cubicBezTo>
                <a:cubicBezTo>
                  <a:pt x="14528" y="7843"/>
                  <a:pt x="14715" y="8578"/>
                  <a:pt x="15079" y="9136"/>
                </a:cubicBezTo>
                <a:cubicBezTo>
                  <a:pt x="15100" y="10004"/>
                  <a:pt x="15064" y="10905"/>
                  <a:pt x="14833" y="11081"/>
                </a:cubicBezTo>
                <a:cubicBezTo>
                  <a:pt x="14363" y="11441"/>
                  <a:pt x="11933" y="12442"/>
                  <a:pt x="10745" y="12718"/>
                </a:cubicBezTo>
                <a:cubicBezTo>
                  <a:pt x="9557" y="12994"/>
                  <a:pt x="6905" y="13602"/>
                  <a:pt x="6547" y="17055"/>
                </a:cubicBezTo>
                <a:cubicBezTo>
                  <a:pt x="6188" y="20506"/>
                  <a:pt x="6934" y="20037"/>
                  <a:pt x="6547" y="22896"/>
                </a:cubicBezTo>
                <a:cubicBezTo>
                  <a:pt x="6161" y="25755"/>
                  <a:pt x="5954" y="26293"/>
                  <a:pt x="5621" y="26997"/>
                </a:cubicBezTo>
                <a:cubicBezTo>
                  <a:pt x="5291" y="27702"/>
                  <a:pt x="4669" y="30312"/>
                  <a:pt x="4669" y="33336"/>
                </a:cubicBezTo>
                <a:cubicBezTo>
                  <a:pt x="4669" y="34611"/>
                  <a:pt x="4551" y="35374"/>
                  <a:pt x="4421" y="35856"/>
                </a:cubicBezTo>
                <a:cubicBezTo>
                  <a:pt x="4357" y="36093"/>
                  <a:pt x="4312" y="36337"/>
                  <a:pt x="4253" y="36575"/>
                </a:cubicBezTo>
                <a:cubicBezTo>
                  <a:pt x="4194" y="36818"/>
                  <a:pt x="4157" y="37138"/>
                  <a:pt x="3941" y="37292"/>
                </a:cubicBezTo>
                <a:cubicBezTo>
                  <a:pt x="3836" y="37368"/>
                  <a:pt x="3710" y="37410"/>
                  <a:pt x="3591" y="37457"/>
                </a:cubicBezTo>
                <a:cubicBezTo>
                  <a:pt x="2929" y="37710"/>
                  <a:pt x="2303" y="38095"/>
                  <a:pt x="1850" y="38644"/>
                </a:cubicBezTo>
                <a:cubicBezTo>
                  <a:pt x="1095" y="39561"/>
                  <a:pt x="666" y="39826"/>
                  <a:pt x="310" y="40073"/>
                </a:cubicBezTo>
                <a:cubicBezTo>
                  <a:pt x="0" y="40291"/>
                  <a:pt x="51" y="40800"/>
                  <a:pt x="612" y="40800"/>
                </a:cubicBezTo>
                <a:cubicBezTo>
                  <a:pt x="692" y="40800"/>
                  <a:pt x="782" y="40790"/>
                  <a:pt x="882" y="40767"/>
                </a:cubicBezTo>
                <a:cubicBezTo>
                  <a:pt x="1669" y="40589"/>
                  <a:pt x="2195" y="39614"/>
                  <a:pt x="2408" y="39614"/>
                </a:cubicBezTo>
                <a:cubicBezTo>
                  <a:pt x="2414" y="39614"/>
                  <a:pt x="2420" y="39615"/>
                  <a:pt x="2426" y="39617"/>
                </a:cubicBezTo>
                <a:cubicBezTo>
                  <a:pt x="2626" y="39677"/>
                  <a:pt x="2205" y="41199"/>
                  <a:pt x="2038" y="41711"/>
                </a:cubicBezTo>
                <a:cubicBezTo>
                  <a:pt x="1870" y="42225"/>
                  <a:pt x="1709" y="42841"/>
                  <a:pt x="1603" y="43155"/>
                </a:cubicBezTo>
                <a:cubicBezTo>
                  <a:pt x="1496" y="43468"/>
                  <a:pt x="1378" y="44047"/>
                  <a:pt x="1616" y="44368"/>
                </a:cubicBezTo>
                <a:cubicBezTo>
                  <a:pt x="1671" y="44442"/>
                  <a:pt x="1731" y="44477"/>
                  <a:pt x="1793" y="44477"/>
                </a:cubicBezTo>
                <a:cubicBezTo>
                  <a:pt x="2004" y="44477"/>
                  <a:pt x="2246" y="44085"/>
                  <a:pt x="2426" y="43449"/>
                </a:cubicBezTo>
                <a:cubicBezTo>
                  <a:pt x="2661" y="42625"/>
                  <a:pt x="3142" y="41153"/>
                  <a:pt x="3142" y="41152"/>
                </a:cubicBezTo>
                <a:lnTo>
                  <a:pt x="3142" y="41152"/>
                </a:lnTo>
                <a:cubicBezTo>
                  <a:pt x="3142" y="41152"/>
                  <a:pt x="2877" y="42394"/>
                  <a:pt x="2681" y="43148"/>
                </a:cubicBezTo>
                <a:cubicBezTo>
                  <a:pt x="2484" y="43900"/>
                  <a:pt x="1979" y="44863"/>
                  <a:pt x="2412" y="45226"/>
                </a:cubicBezTo>
                <a:cubicBezTo>
                  <a:pt x="2466" y="45272"/>
                  <a:pt x="2523" y="45292"/>
                  <a:pt x="2581" y="45292"/>
                </a:cubicBezTo>
                <a:cubicBezTo>
                  <a:pt x="2761" y="45292"/>
                  <a:pt x="2944" y="45086"/>
                  <a:pt x="3058" y="44810"/>
                </a:cubicBezTo>
                <a:cubicBezTo>
                  <a:pt x="3211" y="44443"/>
                  <a:pt x="3398" y="43831"/>
                  <a:pt x="3413" y="43771"/>
                </a:cubicBezTo>
                <a:cubicBezTo>
                  <a:pt x="3554" y="43155"/>
                  <a:pt x="3975" y="41467"/>
                  <a:pt x="3976" y="41466"/>
                </a:cubicBezTo>
                <a:lnTo>
                  <a:pt x="3976" y="41466"/>
                </a:lnTo>
                <a:cubicBezTo>
                  <a:pt x="3975" y="41467"/>
                  <a:pt x="3703" y="42883"/>
                  <a:pt x="3543" y="43555"/>
                </a:cubicBezTo>
                <a:cubicBezTo>
                  <a:pt x="3454" y="43931"/>
                  <a:pt x="3245" y="44419"/>
                  <a:pt x="3247" y="44723"/>
                </a:cubicBezTo>
                <a:cubicBezTo>
                  <a:pt x="3247" y="44921"/>
                  <a:pt x="3376" y="45066"/>
                  <a:pt x="3563" y="45066"/>
                </a:cubicBezTo>
                <a:cubicBezTo>
                  <a:pt x="3601" y="45066"/>
                  <a:pt x="3641" y="45060"/>
                  <a:pt x="3683" y="45048"/>
                </a:cubicBezTo>
                <a:cubicBezTo>
                  <a:pt x="3907" y="44981"/>
                  <a:pt x="4103" y="44479"/>
                  <a:pt x="4233" y="43949"/>
                </a:cubicBezTo>
                <a:cubicBezTo>
                  <a:pt x="4368" y="43404"/>
                  <a:pt x="4569" y="42414"/>
                  <a:pt x="4691" y="41949"/>
                </a:cubicBezTo>
                <a:cubicBezTo>
                  <a:pt x="4725" y="41816"/>
                  <a:pt x="4778" y="41684"/>
                  <a:pt x="4800" y="41684"/>
                </a:cubicBezTo>
                <a:cubicBezTo>
                  <a:pt x="4807" y="41684"/>
                  <a:pt x="4811" y="41698"/>
                  <a:pt x="4809" y="41731"/>
                </a:cubicBezTo>
                <a:cubicBezTo>
                  <a:pt x="4798" y="42018"/>
                  <a:pt x="4575" y="42803"/>
                  <a:pt x="4502" y="43195"/>
                </a:cubicBezTo>
                <a:cubicBezTo>
                  <a:pt x="4410" y="43693"/>
                  <a:pt x="4428" y="44045"/>
                  <a:pt x="4662" y="44074"/>
                </a:cubicBezTo>
                <a:cubicBezTo>
                  <a:pt x="4683" y="44077"/>
                  <a:pt x="4703" y="44078"/>
                  <a:pt x="4723" y="44078"/>
                </a:cubicBezTo>
                <a:cubicBezTo>
                  <a:pt x="4845" y="44078"/>
                  <a:pt x="4956" y="44024"/>
                  <a:pt x="5064" y="43836"/>
                </a:cubicBezTo>
                <a:cubicBezTo>
                  <a:pt x="5209" y="43586"/>
                  <a:pt x="5352" y="42926"/>
                  <a:pt x="5456" y="42461"/>
                </a:cubicBezTo>
                <a:cubicBezTo>
                  <a:pt x="5625" y="41706"/>
                  <a:pt x="5855" y="41012"/>
                  <a:pt x="5952" y="40333"/>
                </a:cubicBezTo>
                <a:cubicBezTo>
                  <a:pt x="6050" y="39655"/>
                  <a:pt x="6190" y="38269"/>
                  <a:pt x="6295" y="37815"/>
                </a:cubicBezTo>
                <a:cubicBezTo>
                  <a:pt x="6398" y="37361"/>
                  <a:pt x="6613" y="36769"/>
                  <a:pt x="6613" y="36769"/>
                </a:cubicBezTo>
                <a:lnTo>
                  <a:pt x="6598" y="36767"/>
                </a:lnTo>
                <a:cubicBezTo>
                  <a:pt x="7009" y="35490"/>
                  <a:pt x="8002" y="32426"/>
                  <a:pt x="8647" y="30559"/>
                </a:cubicBezTo>
                <a:cubicBezTo>
                  <a:pt x="9475" y="28156"/>
                  <a:pt x="9185" y="27328"/>
                  <a:pt x="9310" y="26293"/>
                </a:cubicBezTo>
                <a:cubicBezTo>
                  <a:pt x="9390" y="25621"/>
                  <a:pt x="10098" y="23937"/>
                  <a:pt x="10609" y="22135"/>
                </a:cubicBezTo>
                <a:cubicBezTo>
                  <a:pt x="11381" y="23754"/>
                  <a:pt x="12174" y="26138"/>
                  <a:pt x="11698" y="28489"/>
                </a:cubicBezTo>
                <a:cubicBezTo>
                  <a:pt x="10863" y="32617"/>
                  <a:pt x="11124" y="31417"/>
                  <a:pt x="10863" y="32617"/>
                </a:cubicBezTo>
                <a:cubicBezTo>
                  <a:pt x="10574" y="33943"/>
                  <a:pt x="10284" y="35245"/>
                  <a:pt x="10153" y="36600"/>
                </a:cubicBezTo>
                <a:cubicBezTo>
                  <a:pt x="9860" y="39628"/>
                  <a:pt x="9631" y="42696"/>
                  <a:pt x="10113" y="45694"/>
                </a:cubicBezTo>
                <a:cubicBezTo>
                  <a:pt x="10287" y="46788"/>
                  <a:pt x="10925" y="53121"/>
                  <a:pt x="10885" y="53339"/>
                </a:cubicBezTo>
                <a:cubicBezTo>
                  <a:pt x="10734" y="54166"/>
                  <a:pt x="10247" y="55889"/>
                  <a:pt x="10058" y="56865"/>
                </a:cubicBezTo>
                <a:cubicBezTo>
                  <a:pt x="9871" y="57840"/>
                  <a:pt x="9968" y="59304"/>
                  <a:pt x="10042" y="61965"/>
                </a:cubicBezTo>
                <a:cubicBezTo>
                  <a:pt x="10116" y="64629"/>
                  <a:pt x="10454" y="66691"/>
                  <a:pt x="10567" y="68155"/>
                </a:cubicBezTo>
                <a:cubicBezTo>
                  <a:pt x="10663" y="69410"/>
                  <a:pt x="10480" y="72619"/>
                  <a:pt x="10425" y="73504"/>
                </a:cubicBezTo>
                <a:cubicBezTo>
                  <a:pt x="10416" y="73658"/>
                  <a:pt x="10387" y="73809"/>
                  <a:pt x="10336" y="73958"/>
                </a:cubicBezTo>
                <a:cubicBezTo>
                  <a:pt x="10227" y="74281"/>
                  <a:pt x="10058" y="74737"/>
                  <a:pt x="9853" y="75131"/>
                </a:cubicBezTo>
                <a:cubicBezTo>
                  <a:pt x="9490" y="75832"/>
                  <a:pt x="8647" y="77151"/>
                  <a:pt x="8366" y="77432"/>
                </a:cubicBezTo>
                <a:cubicBezTo>
                  <a:pt x="8086" y="77714"/>
                  <a:pt x="7634" y="78389"/>
                  <a:pt x="8057" y="78584"/>
                </a:cubicBezTo>
                <a:cubicBezTo>
                  <a:pt x="8108" y="78607"/>
                  <a:pt x="8151" y="78615"/>
                  <a:pt x="8185" y="78615"/>
                </a:cubicBezTo>
                <a:cubicBezTo>
                  <a:pt x="8249" y="78615"/>
                  <a:pt x="8282" y="78587"/>
                  <a:pt x="8282" y="78587"/>
                </a:cubicBezTo>
                <a:lnTo>
                  <a:pt x="8282" y="78587"/>
                </a:lnTo>
                <a:cubicBezTo>
                  <a:pt x="8226" y="78807"/>
                  <a:pt x="8324" y="79041"/>
                  <a:pt x="8456" y="79105"/>
                </a:cubicBezTo>
                <a:cubicBezTo>
                  <a:pt x="8530" y="79141"/>
                  <a:pt x="8617" y="79146"/>
                  <a:pt x="8665" y="79146"/>
                </a:cubicBezTo>
                <a:cubicBezTo>
                  <a:pt x="8689" y="79146"/>
                  <a:pt x="8703" y="79145"/>
                  <a:pt x="8703" y="79145"/>
                </a:cubicBezTo>
                <a:cubicBezTo>
                  <a:pt x="8713" y="79291"/>
                  <a:pt x="8859" y="79547"/>
                  <a:pt x="9163" y="79547"/>
                </a:cubicBezTo>
                <a:cubicBezTo>
                  <a:pt x="9215" y="79547"/>
                  <a:pt x="9272" y="79540"/>
                  <a:pt x="9334" y="79523"/>
                </a:cubicBezTo>
                <a:cubicBezTo>
                  <a:pt x="9334" y="79523"/>
                  <a:pt x="9441" y="79899"/>
                  <a:pt x="9768" y="79917"/>
                </a:cubicBezTo>
                <a:cubicBezTo>
                  <a:pt x="9791" y="79918"/>
                  <a:pt x="9815" y="79919"/>
                  <a:pt x="9839" y="79919"/>
                </a:cubicBezTo>
                <a:cubicBezTo>
                  <a:pt x="9922" y="79919"/>
                  <a:pt x="10004" y="79909"/>
                  <a:pt x="10082" y="79877"/>
                </a:cubicBezTo>
                <a:cubicBezTo>
                  <a:pt x="10175" y="79841"/>
                  <a:pt x="10276" y="79735"/>
                  <a:pt x="10385" y="79474"/>
                </a:cubicBezTo>
                <a:lnTo>
                  <a:pt x="10385" y="79474"/>
                </a:lnTo>
                <a:cubicBezTo>
                  <a:pt x="10385" y="79474"/>
                  <a:pt x="10304" y="79812"/>
                  <a:pt x="10718" y="79973"/>
                </a:cubicBezTo>
                <a:cubicBezTo>
                  <a:pt x="10813" y="80010"/>
                  <a:pt x="10912" y="80028"/>
                  <a:pt x="11011" y="80028"/>
                </a:cubicBezTo>
                <a:cubicBezTo>
                  <a:pt x="11344" y="80028"/>
                  <a:pt x="11680" y="79822"/>
                  <a:pt x="11875" y="79410"/>
                </a:cubicBezTo>
                <a:cubicBezTo>
                  <a:pt x="12127" y="78878"/>
                  <a:pt x="12100" y="78780"/>
                  <a:pt x="12311" y="78317"/>
                </a:cubicBezTo>
                <a:cubicBezTo>
                  <a:pt x="12521" y="77854"/>
                  <a:pt x="12423" y="76646"/>
                  <a:pt x="12578" y="76155"/>
                </a:cubicBezTo>
                <a:cubicBezTo>
                  <a:pt x="12732" y="75663"/>
                  <a:pt x="13181" y="75494"/>
                  <a:pt x="13222" y="75087"/>
                </a:cubicBezTo>
                <a:cubicBezTo>
                  <a:pt x="13248" y="74844"/>
                  <a:pt x="13257" y="74377"/>
                  <a:pt x="13201" y="73936"/>
                </a:cubicBezTo>
                <a:cubicBezTo>
                  <a:pt x="13210" y="73934"/>
                  <a:pt x="13230" y="72101"/>
                  <a:pt x="13230" y="72101"/>
                </a:cubicBezTo>
                <a:lnTo>
                  <a:pt x="13282" y="71282"/>
                </a:lnTo>
                <a:cubicBezTo>
                  <a:pt x="13366" y="70018"/>
                  <a:pt x="13522" y="68761"/>
                  <a:pt x="13758" y="67515"/>
                </a:cubicBezTo>
                <a:cubicBezTo>
                  <a:pt x="14158" y="65427"/>
                  <a:pt x="14712" y="61965"/>
                  <a:pt x="14881" y="59865"/>
                </a:cubicBezTo>
                <a:cubicBezTo>
                  <a:pt x="15106" y="57052"/>
                  <a:pt x="15367" y="54689"/>
                  <a:pt x="15518" y="54240"/>
                </a:cubicBezTo>
                <a:cubicBezTo>
                  <a:pt x="15524" y="54218"/>
                  <a:pt x="15534" y="54191"/>
                  <a:pt x="15545" y="54155"/>
                </a:cubicBezTo>
                <a:cubicBezTo>
                  <a:pt x="16105" y="52435"/>
                  <a:pt x="16501" y="50660"/>
                  <a:pt x="16704" y="48862"/>
                </a:cubicBezTo>
                <a:cubicBezTo>
                  <a:pt x="16768" y="48293"/>
                  <a:pt x="16828" y="47667"/>
                  <a:pt x="16873" y="46993"/>
                </a:cubicBezTo>
                <a:cubicBezTo>
                  <a:pt x="17078" y="44036"/>
                  <a:pt x="16986" y="42425"/>
                  <a:pt x="17514" y="42349"/>
                </a:cubicBezTo>
                <a:cubicBezTo>
                  <a:pt x="18043" y="42425"/>
                  <a:pt x="17950" y="44036"/>
                  <a:pt x="18155" y="46993"/>
                </a:cubicBezTo>
                <a:cubicBezTo>
                  <a:pt x="18201" y="47667"/>
                  <a:pt x="18261" y="48293"/>
                  <a:pt x="18324" y="48862"/>
                </a:cubicBezTo>
                <a:cubicBezTo>
                  <a:pt x="18528" y="50660"/>
                  <a:pt x="18924" y="52435"/>
                  <a:pt x="19483" y="54155"/>
                </a:cubicBezTo>
                <a:cubicBezTo>
                  <a:pt x="19494" y="54191"/>
                  <a:pt x="19505" y="54220"/>
                  <a:pt x="19510" y="54240"/>
                </a:cubicBezTo>
                <a:cubicBezTo>
                  <a:pt x="19661" y="54689"/>
                  <a:pt x="19923" y="57052"/>
                  <a:pt x="20148" y="59865"/>
                </a:cubicBezTo>
                <a:cubicBezTo>
                  <a:pt x="20317" y="61965"/>
                  <a:pt x="20871" y="65427"/>
                  <a:pt x="21270" y="67515"/>
                </a:cubicBezTo>
                <a:cubicBezTo>
                  <a:pt x="21506" y="68761"/>
                  <a:pt x="21663" y="70018"/>
                  <a:pt x="21746" y="71282"/>
                </a:cubicBezTo>
                <a:lnTo>
                  <a:pt x="21799" y="72101"/>
                </a:lnTo>
                <a:cubicBezTo>
                  <a:pt x="21799" y="72101"/>
                  <a:pt x="21817" y="73934"/>
                  <a:pt x="21828" y="73936"/>
                </a:cubicBezTo>
                <a:cubicBezTo>
                  <a:pt x="21772" y="74377"/>
                  <a:pt x="21781" y="74844"/>
                  <a:pt x="21806" y="75087"/>
                </a:cubicBezTo>
                <a:cubicBezTo>
                  <a:pt x="21848" y="75494"/>
                  <a:pt x="22296" y="75663"/>
                  <a:pt x="22451" y="76155"/>
                </a:cubicBezTo>
                <a:cubicBezTo>
                  <a:pt x="22605" y="76646"/>
                  <a:pt x="22507" y="77854"/>
                  <a:pt x="22718" y="78317"/>
                </a:cubicBezTo>
                <a:cubicBezTo>
                  <a:pt x="22929" y="78780"/>
                  <a:pt x="22901" y="78878"/>
                  <a:pt x="23154" y="79410"/>
                </a:cubicBezTo>
                <a:cubicBezTo>
                  <a:pt x="23348" y="79822"/>
                  <a:pt x="23684" y="80028"/>
                  <a:pt x="24017" y="80028"/>
                </a:cubicBezTo>
                <a:cubicBezTo>
                  <a:pt x="24117" y="80028"/>
                  <a:pt x="24216" y="80010"/>
                  <a:pt x="24311" y="79973"/>
                </a:cubicBezTo>
                <a:cubicBezTo>
                  <a:pt x="24725" y="79812"/>
                  <a:pt x="24641" y="79474"/>
                  <a:pt x="24641" y="79474"/>
                </a:cubicBezTo>
                <a:lnTo>
                  <a:pt x="24641" y="79474"/>
                </a:lnTo>
                <a:cubicBezTo>
                  <a:pt x="24752" y="79735"/>
                  <a:pt x="24854" y="79841"/>
                  <a:pt x="24946" y="79877"/>
                </a:cubicBezTo>
                <a:cubicBezTo>
                  <a:pt x="25024" y="79909"/>
                  <a:pt x="25106" y="79919"/>
                  <a:pt x="25190" y="79919"/>
                </a:cubicBezTo>
                <a:cubicBezTo>
                  <a:pt x="25213" y="79919"/>
                  <a:pt x="25237" y="79918"/>
                  <a:pt x="25261" y="79917"/>
                </a:cubicBezTo>
                <a:cubicBezTo>
                  <a:pt x="25588" y="79899"/>
                  <a:pt x="25693" y="79523"/>
                  <a:pt x="25693" y="79523"/>
                </a:cubicBezTo>
                <a:cubicBezTo>
                  <a:pt x="25755" y="79540"/>
                  <a:pt x="25812" y="79547"/>
                  <a:pt x="25864" y="79547"/>
                </a:cubicBezTo>
                <a:cubicBezTo>
                  <a:pt x="26168" y="79547"/>
                  <a:pt x="26314" y="79291"/>
                  <a:pt x="26325" y="79145"/>
                </a:cubicBezTo>
                <a:cubicBezTo>
                  <a:pt x="26325" y="79145"/>
                  <a:pt x="26340" y="79146"/>
                  <a:pt x="26363" y="79146"/>
                </a:cubicBezTo>
                <a:cubicBezTo>
                  <a:pt x="26412" y="79146"/>
                  <a:pt x="26498" y="79141"/>
                  <a:pt x="26570" y="79105"/>
                </a:cubicBezTo>
                <a:cubicBezTo>
                  <a:pt x="26705" y="79041"/>
                  <a:pt x="26803" y="78807"/>
                  <a:pt x="26746" y="78587"/>
                </a:cubicBezTo>
                <a:lnTo>
                  <a:pt x="26746" y="78587"/>
                </a:lnTo>
                <a:cubicBezTo>
                  <a:pt x="26746" y="78587"/>
                  <a:pt x="26779" y="78615"/>
                  <a:pt x="26843" y="78615"/>
                </a:cubicBezTo>
                <a:cubicBezTo>
                  <a:pt x="26877" y="78615"/>
                  <a:pt x="26920" y="78607"/>
                  <a:pt x="26972" y="78584"/>
                </a:cubicBezTo>
                <a:cubicBezTo>
                  <a:pt x="27395" y="78389"/>
                  <a:pt x="26943" y="77712"/>
                  <a:pt x="26663" y="77432"/>
                </a:cubicBezTo>
                <a:cubicBezTo>
                  <a:pt x="26381" y="77151"/>
                  <a:pt x="25539" y="75832"/>
                  <a:pt x="25174" y="75131"/>
                </a:cubicBezTo>
                <a:cubicBezTo>
                  <a:pt x="24970" y="74737"/>
                  <a:pt x="24799" y="74281"/>
                  <a:pt x="24690" y="73958"/>
                </a:cubicBezTo>
                <a:cubicBezTo>
                  <a:pt x="24641" y="73809"/>
                  <a:pt x="24612" y="73658"/>
                  <a:pt x="24603" y="73504"/>
                </a:cubicBezTo>
                <a:cubicBezTo>
                  <a:pt x="24549" y="72619"/>
                  <a:pt x="24365" y="69410"/>
                  <a:pt x="24462" y="68155"/>
                </a:cubicBezTo>
                <a:cubicBezTo>
                  <a:pt x="24574" y="66691"/>
                  <a:pt x="24910" y="64629"/>
                  <a:pt x="24986" y="61965"/>
                </a:cubicBezTo>
                <a:cubicBezTo>
                  <a:pt x="25061" y="59302"/>
                  <a:pt x="25157" y="57840"/>
                  <a:pt x="24968" y="56865"/>
                </a:cubicBezTo>
                <a:cubicBezTo>
                  <a:pt x="24781" y="55889"/>
                  <a:pt x="24294" y="54166"/>
                  <a:pt x="24144" y="53339"/>
                </a:cubicBezTo>
                <a:cubicBezTo>
                  <a:pt x="24104" y="53121"/>
                  <a:pt x="24739" y="46788"/>
                  <a:pt x="24916" y="45694"/>
                </a:cubicBezTo>
                <a:cubicBezTo>
                  <a:pt x="25397" y="42696"/>
                  <a:pt x="25168" y="39628"/>
                  <a:pt x="24876" y="36600"/>
                </a:cubicBezTo>
                <a:cubicBezTo>
                  <a:pt x="24745" y="35245"/>
                  <a:pt x="24454" y="33943"/>
                  <a:pt x="24165" y="32617"/>
                </a:cubicBezTo>
                <a:cubicBezTo>
                  <a:pt x="23904" y="31415"/>
                  <a:pt x="24165" y="32617"/>
                  <a:pt x="23328" y="28489"/>
                </a:cubicBezTo>
                <a:cubicBezTo>
                  <a:pt x="22852" y="26138"/>
                  <a:pt x="23648" y="23754"/>
                  <a:pt x="24420" y="22135"/>
                </a:cubicBezTo>
                <a:cubicBezTo>
                  <a:pt x="24930" y="23937"/>
                  <a:pt x="25638" y="25621"/>
                  <a:pt x="25718" y="26293"/>
                </a:cubicBezTo>
                <a:cubicBezTo>
                  <a:pt x="25844" y="27328"/>
                  <a:pt x="25553" y="28156"/>
                  <a:pt x="26381" y="30559"/>
                </a:cubicBezTo>
                <a:cubicBezTo>
                  <a:pt x="27024" y="32426"/>
                  <a:pt x="28018" y="35490"/>
                  <a:pt x="28430" y="36767"/>
                </a:cubicBezTo>
                <a:lnTo>
                  <a:pt x="28416" y="36769"/>
                </a:lnTo>
                <a:cubicBezTo>
                  <a:pt x="28416" y="36769"/>
                  <a:pt x="28628" y="37361"/>
                  <a:pt x="28733" y="37815"/>
                </a:cubicBezTo>
                <a:cubicBezTo>
                  <a:pt x="28837" y="38269"/>
                  <a:pt x="28979" y="39655"/>
                  <a:pt x="29075" y="40333"/>
                </a:cubicBezTo>
                <a:cubicBezTo>
                  <a:pt x="29173" y="41012"/>
                  <a:pt x="29404" y="41706"/>
                  <a:pt x="29571" y="42461"/>
                </a:cubicBezTo>
                <a:cubicBezTo>
                  <a:pt x="29674" y="42926"/>
                  <a:pt x="29818" y="43586"/>
                  <a:pt x="29963" y="43836"/>
                </a:cubicBezTo>
                <a:cubicBezTo>
                  <a:pt x="30072" y="44024"/>
                  <a:pt x="30183" y="44078"/>
                  <a:pt x="30306" y="44078"/>
                </a:cubicBezTo>
                <a:cubicBezTo>
                  <a:pt x="30325" y="44078"/>
                  <a:pt x="30346" y="44077"/>
                  <a:pt x="30366" y="44074"/>
                </a:cubicBezTo>
                <a:cubicBezTo>
                  <a:pt x="30601" y="44045"/>
                  <a:pt x="30617" y="43693"/>
                  <a:pt x="30526" y="43195"/>
                </a:cubicBezTo>
                <a:cubicBezTo>
                  <a:pt x="30453" y="42803"/>
                  <a:pt x="30230" y="42018"/>
                  <a:pt x="30219" y="41731"/>
                </a:cubicBezTo>
                <a:cubicBezTo>
                  <a:pt x="30218" y="41698"/>
                  <a:pt x="30222" y="41684"/>
                  <a:pt x="30229" y="41684"/>
                </a:cubicBezTo>
                <a:cubicBezTo>
                  <a:pt x="30250" y="41684"/>
                  <a:pt x="30303" y="41816"/>
                  <a:pt x="30337" y="41949"/>
                </a:cubicBezTo>
                <a:cubicBezTo>
                  <a:pt x="30459" y="42414"/>
                  <a:pt x="30661" y="43404"/>
                  <a:pt x="30793" y="43949"/>
                </a:cubicBezTo>
                <a:cubicBezTo>
                  <a:pt x="30924" y="44479"/>
                  <a:pt x="31122" y="44981"/>
                  <a:pt x="31345" y="45048"/>
                </a:cubicBezTo>
                <a:cubicBezTo>
                  <a:pt x="31387" y="45060"/>
                  <a:pt x="31427" y="45066"/>
                  <a:pt x="31464" y="45066"/>
                </a:cubicBezTo>
                <a:cubicBezTo>
                  <a:pt x="31651" y="45066"/>
                  <a:pt x="31781" y="44921"/>
                  <a:pt x="31781" y="44723"/>
                </a:cubicBezTo>
                <a:cubicBezTo>
                  <a:pt x="31781" y="44419"/>
                  <a:pt x="31572" y="43931"/>
                  <a:pt x="31483" y="43555"/>
                </a:cubicBezTo>
                <a:cubicBezTo>
                  <a:pt x="31324" y="42883"/>
                  <a:pt x="31053" y="41467"/>
                  <a:pt x="31053" y="41466"/>
                </a:cubicBezTo>
                <a:lnTo>
                  <a:pt x="31053" y="41466"/>
                </a:lnTo>
                <a:cubicBezTo>
                  <a:pt x="31053" y="41467"/>
                  <a:pt x="31472" y="43155"/>
                  <a:pt x="31616" y="43771"/>
                </a:cubicBezTo>
                <a:cubicBezTo>
                  <a:pt x="31629" y="43829"/>
                  <a:pt x="31818" y="44443"/>
                  <a:pt x="31970" y="44810"/>
                </a:cubicBezTo>
                <a:cubicBezTo>
                  <a:pt x="32085" y="45086"/>
                  <a:pt x="32267" y="45292"/>
                  <a:pt x="32448" y="45292"/>
                </a:cubicBezTo>
                <a:cubicBezTo>
                  <a:pt x="32505" y="45292"/>
                  <a:pt x="32562" y="45272"/>
                  <a:pt x="32617" y="45226"/>
                </a:cubicBezTo>
                <a:cubicBezTo>
                  <a:pt x="33047" y="44863"/>
                  <a:pt x="32542" y="43900"/>
                  <a:pt x="32348" y="43148"/>
                </a:cubicBezTo>
                <a:cubicBezTo>
                  <a:pt x="32152" y="42394"/>
                  <a:pt x="31887" y="41152"/>
                  <a:pt x="31887" y="41152"/>
                </a:cubicBezTo>
                <a:lnTo>
                  <a:pt x="31887" y="41152"/>
                </a:lnTo>
                <a:cubicBezTo>
                  <a:pt x="31887" y="41153"/>
                  <a:pt x="32368" y="42625"/>
                  <a:pt x="32602" y="43449"/>
                </a:cubicBezTo>
                <a:cubicBezTo>
                  <a:pt x="32783" y="44085"/>
                  <a:pt x="33025" y="44477"/>
                  <a:pt x="33234" y="44477"/>
                </a:cubicBezTo>
                <a:cubicBezTo>
                  <a:pt x="33297" y="44477"/>
                  <a:pt x="33356" y="44442"/>
                  <a:pt x="33410" y="44368"/>
                </a:cubicBezTo>
                <a:cubicBezTo>
                  <a:pt x="33648" y="44047"/>
                  <a:pt x="33532" y="43468"/>
                  <a:pt x="33425" y="43155"/>
                </a:cubicBezTo>
                <a:cubicBezTo>
                  <a:pt x="33318" y="42841"/>
                  <a:pt x="33156" y="42225"/>
                  <a:pt x="32989" y="41711"/>
                </a:cubicBezTo>
                <a:cubicBezTo>
                  <a:pt x="32822" y="41199"/>
                  <a:pt x="32402" y="39677"/>
                  <a:pt x="32600" y="39617"/>
                </a:cubicBezTo>
                <a:cubicBezTo>
                  <a:pt x="32606" y="39615"/>
                  <a:pt x="32612" y="39614"/>
                  <a:pt x="32619" y="39614"/>
                </a:cubicBezTo>
                <a:cubicBezTo>
                  <a:pt x="32832" y="39614"/>
                  <a:pt x="33359" y="40589"/>
                  <a:pt x="34146" y="40767"/>
                </a:cubicBezTo>
                <a:cubicBezTo>
                  <a:pt x="34246" y="40790"/>
                  <a:pt x="34336" y="40800"/>
                  <a:pt x="34416" y="40800"/>
                </a:cubicBezTo>
                <a:cubicBezTo>
                  <a:pt x="34976" y="40800"/>
                  <a:pt x="35026" y="40291"/>
                  <a:pt x="34716" y="40073"/>
                </a:cubicBezTo>
                <a:cubicBezTo>
                  <a:pt x="34362" y="39826"/>
                  <a:pt x="33932" y="39561"/>
                  <a:pt x="33176" y="38644"/>
                </a:cubicBezTo>
                <a:cubicBezTo>
                  <a:pt x="32724" y="38095"/>
                  <a:pt x="32097" y="37710"/>
                  <a:pt x="31438" y="37457"/>
                </a:cubicBezTo>
                <a:cubicBezTo>
                  <a:pt x="31316" y="37410"/>
                  <a:pt x="31193" y="37367"/>
                  <a:pt x="31087" y="37292"/>
                </a:cubicBezTo>
                <a:cubicBezTo>
                  <a:pt x="30871" y="37138"/>
                  <a:pt x="30835" y="36818"/>
                  <a:pt x="30775" y="36575"/>
                </a:cubicBezTo>
                <a:cubicBezTo>
                  <a:pt x="30717" y="36337"/>
                  <a:pt x="30671" y="36093"/>
                  <a:pt x="30606" y="35856"/>
                </a:cubicBezTo>
                <a:cubicBezTo>
                  <a:pt x="30477" y="35374"/>
                  <a:pt x="30359" y="34611"/>
                  <a:pt x="30359" y="33336"/>
                </a:cubicBezTo>
                <a:cubicBezTo>
                  <a:pt x="30359" y="30312"/>
                  <a:pt x="29738" y="27702"/>
                  <a:pt x="29405" y="26997"/>
                </a:cubicBezTo>
                <a:cubicBezTo>
                  <a:pt x="29075" y="26293"/>
                  <a:pt x="28868" y="25755"/>
                  <a:pt x="28481" y="22896"/>
                </a:cubicBezTo>
                <a:cubicBezTo>
                  <a:pt x="28094" y="20037"/>
                  <a:pt x="28841" y="20506"/>
                  <a:pt x="28481" y="17055"/>
                </a:cubicBezTo>
                <a:cubicBezTo>
                  <a:pt x="28121" y="13602"/>
                  <a:pt x="25470" y="12994"/>
                  <a:pt x="24284" y="12718"/>
                </a:cubicBezTo>
                <a:cubicBezTo>
                  <a:pt x="23096" y="12442"/>
                  <a:pt x="20665" y="11441"/>
                  <a:pt x="20195" y="11081"/>
                </a:cubicBezTo>
                <a:cubicBezTo>
                  <a:pt x="19963" y="10905"/>
                  <a:pt x="19926" y="10004"/>
                  <a:pt x="19950" y="9136"/>
                </a:cubicBezTo>
                <a:cubicBezTo>
                  <a:pt x="20311" y="8578"/>
                  <a:pt x="20500" y="7843"/>
                  <a:pt x="20631" y="7202"/>
                </a:cubicBezTo>
                <a:cubicBezTo>
                  <a:pt x="20689" y="7274"/>
                  <a:pt x="20807" y="7409"/>
                  <a:pt x="20916" y="7416"/>
                </a:cubicBezTo>
                <a:cubicBezTo>
                  <a:pt x="20918" y="7416"/>
                  <a:pt x="20920" y="7416"/>
                  <a:pt x="20921" y="7416"/>
                </a:cubicBezTo>
                <a:cubicBezTo>
                  <a:pt x="21068" y="7416"/>
                  <a:pt x="21280" y="6959"/>
                  <a:pt x="21347" y="6711"/>
                </a:cubicBezTo>
                <a:cubicBezTo>
                  <a:pt x="21416" y="6461"/>
                  <a:pt x="21506" y="5609"/>
                  <a:pt x="21405" y="5291"/>
                </a:cubicBezTo>
                <a:cubicBezTo>
                  <a:pt x="21368" y="5176"/>
                  <a:pt x="21313" y="5135"/>
                  <a:pt x="21255" y="5135"/>
                </a:cubicBezTo>
                <a:cubicBezTo>
                  <a:pt x="21151" y="5135"/>
                  <a:pt x="21035" y="5267"/>
                  <a:pt x="20983" y="5347"/>
                </a:cubicBezTo>
                <a:cubicBezTo>
                  <a:pt x="20954" y="5393"/>
                  <a:pt x="20894" y="5434"/>
                  <a:pt x="20831" y="5471"/>
                </a:cubicBezTo>
                <a:cubicBezTo>
                  <a:pt x="20853" y="5049"/>
                  <a:pt x="20874" y="4630"/>
                  <a:pt x="20936" y="4212"/>
                </a:cubicBezTo>
                <a:cubicBezTo>
                  <a:pt x="21056" y="3388"/>
                  <a:pt x="21001" y="2596"/>
                  <a:pt x="20722" y="1802"/>
                </a:cubicBezTo>
                <a:cubicBezTo>
                  <a:pt x="20133" y="125"/>
                  <a:pt x="17834" y="9"/>
                  <a:pt x="17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txBox="1">
            <a:spLocks noGrp="1"/>
          </p:cNvSpPr>
          <p:nvPr>
            <p:ph type="title"/>
          </p:nvPr>
        </p:nvSpPr>
        <p:spPr>
          <a:xfrm>
            <a:off x="715100" y="2592325"/>
            <a:ext cx="6943000" cy="779700"/>
          </a:xfrm>
          <a:prstGeom prst="rect">
            <a:avLst/>
          </a:prstGeom>
        </p:spPr>
        <p:txBody>
          <a:bodyPr spcFirstLastPara="1" wrap="square" lIns="91425" tIns="91425" rIns="91425" bIns="91425" anchor="t" anchorCtr="0">
            <a:noAutofit/>
          </a:bodyPr>
          <a:lstStyle/>
          <a:p>
            <a:r>
              <a:rPr lang="en-GB" dirty="0"/>
              <a:t> Limitations of </a:t>
            </a:r>
            <a:r>
              <a:rPr lang="en-GB" dirty="0" smtClean="0"/>
              <a:t>the           Project Approach</a:t>
            </a:r>
            <a:r>
              <a:rPr lang="en-GB" dirty="0"/>
              <a:t/>
            </a:r>
            <a:br>
              <a:rPr lang="en-GB" dirty="0"/>
            </a:br>
            <a:r>
              <a:rPr lang="en-GB" dirty="0"/>
              <a:t/>
            </a:r>
            <a:br>
              <a:rPr lang="en-GB" dirty="0"/>
            </a:br>
            <a:endParaRPr lang="en-GB" dirty="0">
              <a:effectLst/>
            </a:endParaRPr>
          </a:p>
        </p:txBody>
      </p:sp>
      <p:sp>
        <p:nvSpPr>
          <p:cNvPr id="717" name="Google Shape;717;p30"/>
          <p:cNvSpPr txBox="1">
            <a:spLocks noGrp="1"/>
          </p:cNvSpPr>
          <p:nvPr>
            <p:ph type="title" idx="2"/>
          </p:nvPr>
        </p:nvSpPr>
        <p:spPr>
          <a:xfrm>
            <a:off x="715100" y="1690663"/>
            <a:ext cx="1422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05</a:t>
            </a:r>
            <a:endParaRPr dirty="0"/>
          </a:p>
        </p:txBody>
      </p:sp>
      <p:grpSp>
        <p:nvGrpSpPr>
          <p:cNvPr id="719" name="Google Shape;719;p30"/>
          <p:cNvGrpSpPr/>
          <p:nvPr/>
        </p:nvGrpSpPr>
        <p:grpSpPr>
          <a:xfrm>
            <a:off x="7358315" y="3397956"/>
            <a:ext cx="2498493" cy="2439814"/>
            <a:chOff x="7358315" y="3397956"/>
            <a:chExt cx="2498493" cy="2439814"/>
          </a:xfrm>
        </p:grpSpPr>
        <p:grpSp>
          <p:nvGrpSpPr>
            <p:cNvPr id="720" name="Google Shape;720;p30"/>
            <p:cNvGrpSpPr/>
            <p:nvPr/>
          </p:nvGrpSpPr>
          <p:grpSpPr>
            <a:xfrm>
              <a:off x="7482742" y="3491267"/>
              <a:ext cx="2374066" cy="2346502"/>
              <a:chOff x="8016142" y="4024667"/>
              <a:chExt cx="2374066" cy="2346502"/>
            </a:xfrm>
          </p:grpSpPr>
          <p:sp>
            <p:nvSpPr>
              <p:cNvPr id="721" name="Google Shape;721;p30"/>
              <p:cNvSpPr/>
              <p:nvPr/>
            </p:nvSpPr>
            <p:spPr>
              <a:xfrm>
                <a:off x="8913878" y="4024667"/>
                <a:ext cx="575077" cy="543985"/>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8338813" y="4381983"/>
                <a:ext cx="575077" cy="543973"/>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8016142" y="4925921"/>
                <a:ext cx="575077" cy="543985"/>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9364516" y="4475306"/>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8789451" y="4832609"/>
                <a:ext cx="575077" cy="543961"/>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463263" y="5376559"/>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9815131" y="4925944"/>
                <a:ext cx="575077" cy="543973"/>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9240066" y="5283224"/>
                <a:ext cx="575077" cy="543985"/>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913878" y="5827197"/>
                <a:ext cx="575077" cy="543973"/>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0"/>
            <p:cNvGrpSpPr/>
            <p:nvPr/>
          </p:nvGrpSpPr>
          <p:grpSpPr>
            <a:xfrm>
              <a:off x="7358315" y="3397956"/>
              <a:ext cx="2374066" cy="2346468"/>
              <a:chOff x="7891715" y="3931356"/>
              <a:chExt cx="2374066" cy="2346468"/>
            </a:xfrm>
          </p:grpSpPr>
          <p:sp>
            <p:nvSpPr>
              <p:cNvPr id="731" name="Google Shape;731;p30"/>
              <p:cNvSpPr/>
              <p:nvPr/>
            </p:nvSpPr>
            <p:spPr>
              <a:xfrm>
                <a:off x="8789451" y="3931356"/>
                <a:ext cx="575077" cy="543961"/>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463263" y="4475306"/>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7891715" y="4832609"/>
                <a:ext cx="575077" cy="543961"/>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9240066" y="4381971"/>
                <a:ext cx="575077" cy="543985"/>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8913878" y="4925944"/>
                <a:ext cx="575077" cy="543973"/>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8342330" y="5283224"/>
                <a:ext cx="575077" cy="543985"/>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9690704" y="4832609"/>
                <a:ext cx="575077" cy="543961"/>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9364516" y="5376559"/>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792968" y="5733862"/>
                <a:ext cx="575077" cy="543961"/>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45170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6190" y="1000468"/>
            <a:ext cx="4873800" cy="1189500"/>
          </a:xfrm>
        </p:spPr>
        <p:txBody>
          <a:bodyPr/>
          <a:lstStyle/>
          <a:p>
            <a:r>
              <a:rPr lang="en-GB" sz="1600" dirty="0">
                <a:solidFill>
                  <a:schemeClr val="bg2"/>
                </a:solidFill>
              </a:rPr>
              <a:t>Prediction Accuracy: </a:t>
            </a:r>
            <a:r>
              <a:rPr lang="en-GB" sz="1600" dirty="0">
                <a:latin typeface="Calibri" panose="020F0502020204030204" pitchFamily="34" charset="0"/>
                <a:cs typeface="Calibri" panose="020F0502020204030204" pitchFamily="34" charset="0"/>
              </a:rPr>
              <a:t>Performance results, such as a Mean Absolute Error (MAE) of 222,406.14 and a Root Mean Square Error (RMSE) of 322,222.81 </a:t>
            </a:r>
            <a:r>
              <a:rPr lang="en-GB" sz="1600" dirty="0" smtClean="0">
                <a:latin typeface="Calibri" panose="020F0502020204030204" pitchFamily="34" charset="0"/>
                <a:cs typeface="Calibri" panose="020F0502020204030204" pitchFamily="34" charset="0"/>
              </a:rPr>
              <a:t>can show sometime </a:t>
            </a:r>
            <a:r>
              <a:rPr lang="en-GB" sz="1600" dirty="0">
                <a:latin typeface="Calibri" panose="020F0502020204030204" pitchFamily="34" charset="0"/>
                <a:cs typeface="Calibri" panose="020F0502020204030204" pitchFamily="34" charset="0"/>
              </a:rPr>
              <a:t>a notable discrepancy between the model's predictions and the observed real estate prices, indicating a limitation in accuracy.</a:t>
            </a:r>
          </a:p>
        </p:txBody>
      </p:sp>
      <p:sp>
        <p:nvSpPr>
          <p:cNvPr id="3" name="Sous-titre 2"/>
          <p:cNvSpPr>
            <a:spLocks noGrp="1"/>
          </p:cNvSpPr>
          <p:nvPr>
            <p:ph type="subTitle" idx="1"/>
          </p:nvPr>
        </p:nvSpPr>
        <p:spPr>
          <a:xfrm>
            <a:off x="300619" y="2411490"/>
            <a:ext cx="4873800" cy="1009500"/>
          </a:xfrm>
        </p:spPr>
        <p:txBody>
          <a:bodyPr/>
          <a:lstStyle/>
          <a:p>
            <a:r>
              <a:rPr lang="fr-FR" dirty="0" smtClean="0"/>
              <a:t> </a:t>
            </a:r>
            <a:endParaRPr lang="en-GB" dirty="0"/>
          </a:p>
        </p:txBody>
      </p:sp>
      <p:sp>
        <p:nvSpPr>
          <p:cNvPr id="5" name="Rectangle 4"/>
          <p:cNvSpPr/>
          <p:nvPr/>
        </p:nvSpPr>
        <p:spPr>
          <a:xfrm>
            <a:off x="300619" y="2023688"/>
            <a:ext cx="4572000" cy="1785104"/>
          </a:xfrm>
          <a:prstGeom prst="rect">
            <a:avLst/>
          </a:prstGeom>
        </p:spPr>
        <p:txBody>
          <a:bodyPr>
            <a:spAutoFit/>
          </a:bodyPr>
          <a:lstStyle/>
          <a:p>
            <a:endParaRPr lang="en-GB" dirty="0"/>
          </a:p>
          <a:p>
            <a:r>
              <a:rPr lang="en-GB" sz="1600" b="1" dirty="0">
                <a:solidFill>
                  <a:srgbClr val="0070C0"/>
                </a:solidFill>
                <a:latin typeface="Poppins" panose="020B0604020202020204" charset="0"/>
                <a:cs typeface="Poppins" panose="020B0604020202020204" charset="0"/>
              </a:rPr>
              <a:t>city prediction limitation </a:t>
            </a:r>
            <a:r>
              <a:rPr lang="en-GB" sz="1600" b="1" dirty="0" smtClean="0">
                <a:solidFill>
                  <a:schemeClr val="bg2"/>
                </a:solidFill>
                <a:latin typeface="Poppins" panose="020B0604020202020204" charset="0"/>
                <a:cs typeface="Poppins" panose="020B0604020202020204" charset="0"/>
              </a:rPr>
              <a:t>: </a:t>
            </a:r>
            <a:r>
              <a:rPr lang="en-GB" sz="1600" b="1" dirty="0" smtClean="0">
                <a:solidFill>
                  <a:schemeClr val="tx1"/>
                </a:solidFill>
                <a:latin typeface="Calibri" panose="020F0502020204030204" pitchFamily="34" charset="0"/>
                <a:cs typeface="Calibri" panose="020F0502020204030204" pitchFamily="34" charset="0"/>
              </a:rPr>
              <a:t>The</a:t>
            </a:r>
            <a:r>
              <a:rPr lang="en-GB" sz="1600" dirty="0" smtClean="0">
                <a:solidFill>
                  <a:schemeClr val="tx1"/>
                </a:solidFill>
                <a:latin typeface="Calibri" panose="020F0502020204030204" pitchFamily="34" charset="0"/>
                <a:cs typeface="Calibri" panose="020F0502020204030204" pitchFamily="34" charset="0"/>
              </a:rPr>
              <a:t> </a:t>
            </a:r>
            <a:r>
              <a:rPr lang="en-GB" sz="1600" b="1" dirty="0">
                <a:latin typeface="Calibri" panose="020F0502020204030204" pitchFamily="34" charset="0"/>
                <a:cs typeface="Calibri" panose="020F0502020204030204" pitchFamily="34" charset="0"/>
              </a:rPr>
              <a:t>city</a:t>
            </a:r>
            <a:r>
              <a:rPr lang="en-GB" sz="1600" dirty="0">
                <a:latin typeface="Calibri" panose="020F0502020204030204" pitchFamily="34" charset="0"/>
                <a:cs typeface="Calibri" panose="020F0502020204030204" pitchFamily="34" charset="0"/>
              </a:rPr>
              <a:t> </a:t>
            </a:r>
            <a:r>
              <a:rPr lang="en-GB" sz="1600" b="1" dirty="0">
                <a:latin typeface="Calibri" panose="020F0502020204030204" pitchFamily="34" charset="0"/>
                <a:cs typeface="Calibri" panose="020F0502020204030204" pitchFamily="34" charset="0"/>
              </a:rPr>
              <a:t>prediction</a:t>
            </a:r>
            <a:r>
              <a:rPr lang="en-GB" sz="1600" dirty="0">
                <a:latin typeface="Calibri" panose="020F0502020204030204" pitchFamily="34" charset="0"/>
                <a:cs typeface="Calibri" panose="020F0502020204030204" pitchFamily="34" charset="0"/>
              </a:rPr>
              <a:t> </a:t>
            </a:r>
            <a:r>
              <a:rPr lang="en-GB" sz="1600" b="1" dirty="0">
                <a:latin typeface="Calibri" panose="020F0502020204030204" pitchFamily="34" charset="0"/>
                <a:cs typeface="Calibri" panose="020F0502020204030204" pitchFamily="34" charset="0"/>
              </a:rPr>
              <a:t>limitation</a:t>
            </a:r>
            <a:r>
              <a:rPr lang="en-GB" sz="1600" dirty="0">
                <a:latin typeface="Calibri" panose="020F0502020204030204" pitchFamily="34" charset="0"/>
                <a:cs typeface="Calibri" panose="020F0502020204030204" pitchFamily="34" charset="0"/>
              </a:rPr>
              <a:t> arises </a:t>
            </a:r>
            <a:r>
              <a:rPr lang="en-GB" sz="1600" b="1" dirty="0">
                <a:latin typeface="Calibri" panose="020F0502020204030204" pitchFamily="34" charset="0"/>
                <a:cs typeface="Calibri" panose="020F0502020204030204" pitchFamily="34" charset="0"/>
              </a:rPr>
              <a:t>when the recommendation mechanism occasionally suggests apartments in locations different from those specified. This can be problematic in diverse real estate markets where precise location is crucial.</a:t>
            </a:r>
          </a:p>
        </p:txBody>
      </p:sp>
      <p:sp>
        <p:nvSpPr>
          <p:cNvPr id="7" name="Rectangle 6"/>
          <p:cNvSpPr/>
          <p:nvPr/>
        </p:nvSpPr>
        <p:spPr>
          <a:xfrm>
            <a:off x="335425" y="3796059"/>
            <a:ext cx="4772460" cy="830997"/>
          </a:xfrm>
          <a:prstGeom prst="rect">
            <a:avLst/>
          </a:prstGeom>
        </p:spPr>
        <p:txBody>
          <a:bodyPr wrap="none">
            <a:spAutoFit/>
          </a:bodyPr>
          <a:lstStyle/>
          <a:p>
            <a:r>
              <a:rPr lang="en-GB" sz="1600" b="1" dirty="0" smtClean="0">
                <a:solidFill>
                  <a:schemeClr val="bg2"/>
                </a:solidFill>
                <a:latin typeface="Calibri" panose="020F0502020204030204" pitchFamily="34" charset="0"/>
                <a:ea typeface="Calibri" panose="020F0502020204030204" pitchFamily="34" charset="0"/>
                <a:cs typeface="Arial" panose="020B0604020202020204" pitchFamily="34" charset="0"/>
              </a:rPr>
              <a:t>Quality </a:t>
            </a:r>
            <a:r>
              <a:rPr lang="en-GB" sz="1600" b="1" dirty="0">
                <a:solidFill>
                  <a:schemeClr val="bg2"/>
                </a:solidFill>
                <a:latin typeface="Calibri" panose="020F0502020204030204" pitchFamily="34" charset="0"/>
                <a:ea typeface="Calibri" panose="020F0502020204030204" pitchFamily="34" charset="0"/>
                <a:cs typeface="Arial" panose="020B0604020202020204" pitchFamily="34" charset="0"/>
              </a:rPr>
              <a:t>of Data</a:t>
            </a:r>
            <a:r>
              <a:rPr lang="en-GB" sz="1600" b="1" dirty="0" smtClean="0">
                <a:solidFill>
                  <a:schemeClr val="bg2"/>
                </a:solidFill>
                <a:latin typeface="Calibri" panose="020F0502020204030204" pitchFamily="34" charset="0"/>
                <a:ea typeface="Calibri" panose="020F0502020204030204" pitchFamily="34" charset="0"/>
                <a:cs typeface="Arial" panose="020B0604020202020204" pitchFamily="34" charset="0"/>
              </a:rPr>
              <a:t>: </a:t>
            </a:r>
            <a:r>
              <a:rPr lang="en-GB" sz="1600" b="1" dirty="0" smtClean="0">
                <a:solidFill>
                  <a:schemeClr val="tx1"/>
                </a:solidFill>
                <a:latin typeface="Calibri" panose="020F0502020204030204" pitchFamily="34" charset="0"/>
                <a:ea typeface="Calibri" panose="020F0502020204030204" pitchFamily="34" charset="0"/>
                <a:cs typeface="Arial" panose="020B0604020202020204" pitchFamily="34" charset="0"/>
              </a:rPr>
              <a:t>The</a:t>
            </a:r>
            <a:r>
              <a:rPr lang="en-GB" sz="1600" b="1" dirty="0" smtClean="0">
                <a:solidFill>
                  <a:schemeClr val="bg2"/>
                </a:solidFill>
                <a:latin typeface="Calibri" panose="020F0502020204030204" pitchFamily="34" charset="0"/>
                <a:ea typeface="Calibri" panose="020F0502020204030204" pitchFamily="34" charset="0"/>
                <a:cs typeface="Arial" panose="020B0604020202020204" pitchFamily="34" charset="0"/>
              </a:rPr>
              <a:t> </a:t>
            </a:r>
            <a:r>
              <a:rPr lang="en-GB" sz="1600" b="1" dirty="0">
                <a:latin typeface="Calibri" panose="020F0502020204030204" pitchFamily="34" charset="0"/>
                <a:ea typeface="Calibri" panose="020F0502020204030204" pitchFamily="34" charset="0"/>
                <a:cs typeface="Arial" panose="020B0604020202020204" pitchFamily="34" charset="0"/>
              </a:rPr>
              <a:t>presence of numerous </a:t>
            </a:r>
            <a:r>
              <a:rPr lang="en-GB" sz="1600" b="1" dirty="0" smtClean="0">
                <a:latin typeface="Calibri" panose="020F0502020204030204" pitchFamily="34" charset="0"/>
                <a:ea typeface="Calibri" panose="020F0502020204030204" pitchFamily="34" charset="0"/>
                <a:cs typeface="Arial" panose="020B0604020202020204" pitchFamily="34" charset="0"/>
              </a:rPr>
              <a:t>missing</a:t>
            </a:r>
          </a:p>
          <a:p>
            <a:r>
              <a:rPr lang="en-GB" sz="1600" b="1" dirty="0" smtClean="0">
                <a:latin typeface="Calibri" panose="020F0502020204030204" pitchFamily="34" charset="0"/>
                <a:ea typeface="Calibri" panose="020F0502020204030204" pitchFamily="34" charset="0"/>
                <a:cs typeface="Arial" panose="020B0604020202020204" pitchFamily="34" charset="0"/>
              </a:rPr>
              <a:t> </a:t>
            </a:r>
            <a:r>
              <a:rPr lang="en-GB" sz="1600" b="1" dirty="0">
                <a:latin typeface="Calibri" panose="020F0502020204030204" pitchFamily="34" charset="0"/>
                <a:ea typeface="Calibri" panose="020F0502020204030204" pitchFamily="34" charset="0"/>
                <a:cs typeface="Arial" panose="020B0604020202020204" pitchFamily="34" charset="0"/>
              </a:rPr>
              <a:t>data and significant outliers has a detrimental </a:t>
            </a:r>
            <a:r>
              <a:rPr lang="en-GB" sz="1600" b="1" dirty="0" smtClean="0">
                <a:latin typeface="Calibri" panose="020F0502020204030204" pitchFamily="34" charset="0"/>
                <a:ea typeface="Calibri" panose="020F0502020204030204" pitchFamily="34" charset="0"/>
                <a:cs typeface="Arial" panose="020B0604020202020204" pitchFamily="34" charset="0"/>
              </a:rPr>
              <a:t>impact</a:t>
            </a:r>
          </a:p>
          <a:p>
            <a:r>
              <a:rPr lang="en-GB" sz="1600" b="1" dirty="0" smtClean="0">
                <a:latin typeface="Calibri" panose="020F0502020204030204" pitchFamily="34" charset="0"/>
                <a:ea typeface="Calibri" panose="020F0502020204030204" pitchFamily="34" charset="0"/>
                <a:cs typeface="Arial" panose="020B0604020202020204" pitchFamily="34" charset="0"/>
              </a:rPr>
              <a:t> </a:t>
            </a:r>
            <a:r>
              <a:rPr lang="en-GB" sz="1600" b="1" dirty="0">
                <a:latin typeface="Calibri" panose="020F0502020204030204" pitchFamily="34" charset="0"/>
                <a:ea typeface="Calibri" panose="020F0502020204030204" pitchFamily="34" charset="0"/>
                <a:cs typeface="Arial" panose="020B0604020202020204" pitchFamily="34" charset="0"/>
              </a:rPr>
              <a:t>on the model's performance.</a:t>
            </a:r>
            <a:endParaRPr lang="en-GB" sz="1600"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990" y="1244215"/>
            <a:ext cx="3898209" cy="2641643"/>
          </a:xfrm>
          <a:prstGeom prst="rect">
            <a:avLst/>
          </a:prstGeom>
        </p:spPr>
      </p:pic>
    </p:spTree>
    <p:extLst>
      <p:ext uri="{BB962C8B-B14F-4D97-AF65-F5344CB8AC3E}">
        <p14:creationId xmlns:p14="http://schemas.microsoft.com/office/powerpoint/2010/main" val="20490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15"/>
        <p:cNvGrpSpPr/>
        <p:nvPr/>
      </p:nvGrpSpPr>
      <p:grpSpPr>
        <a:xfrm>
          <a:off x="0" y="0"/>
          <a:ext cx="0" cy="0"/>
          <a:chOff x="0" y="0"/>
          <a:chExt cx="0" cy="0"/>
        </a:xfrm>
      </p:grpSpPr>
      <p:sp>
        <p:nvSpPr>
          <p:cNvPr id="718" name="Google Shape;718;p30"/>
          <p:cNvSpPr/>
          <p:nvPr/>
        </p:nvSpPr>
        <p:spPr>
          <a:xfrm>
            <a:off x="5306785" y="543851"/>
            <a:ext cx="1725342" cy="3942028"/>
          </a:xfrm>
          <a:custGeom>
            <a:avLst/>
            <a:gdLst/>
            <a:ahLst/>
            <a:cxnLst/>
            <a:rect l="l" t="t" r="r" b="b"/>
            <a:pathLst>
              <a:path w="35027" h="80029" extrusionOk="0">
                <a:moveTo>
                  <a:pt x="17512" y="0"/>
                </a:moveTo>
                <a:cubicBezTo>
                  <a:pt x="17195" y="9"/>
                  <a:pt x="14895" y="125"/>
                  <a:pt x="14305" y="1802"/>
                </a:cubicBezTo>
                <a:cubicBezTo>
                  <a:pt x="14027" y="2596"/>
                  <a:pt x="13972" y="3388"/>
                  <a:pt x="14092" y="4212"/>
                </a:cubicBezTo>
                <a:cubicBezTo>
                  <a:pt x="14152" y="4630"/>
                  <a:pt x="14174" y="5051"/>
                  <a:pt x="14196" y="5471"/>
                </a:cubicBezTo>
                <a:cubicBezTo>
                  <a:pt x="14132" y="5436"/>
                  <a:pt x="14072" y="5393"/>
                  <a:pt x="14043" y="5347"/>
                </a:cubicBezTo>
                <a:cubicBezTo>
                  <a:pt x="13993" y="5267"/>
                  <a:pt x="13877" y="5135"/>
                  <a:pt x="13773" y="5135"/>
                </a:cubicBezTo>
                <a:cubicBezTo>
                  <a:pt x="13714" y="5135"/>
                  <a:pt x="13660" y="5176"/>
                  <a:pt x="13624" y="5291"/>
                </a:cubicBezTo>
                <a:cubicBezTo>
                  <a:pt x="13522" y="5609"/>
                  <a:pt x="13613" y="6461"/>
                  <a:pt x="13680" y="6711"/>
                </a:cubicBezTo>
                <a:cubicBezTo>
                  <a:pt x="13748" y="6959"/>
                  <a:pt x="13960" y="7416"/>
                  <a:pt x="14107" y="7416"/>
                </a:cubicBezTo>
                <a:cubicBezTo>
                  <a:pt x="14109" y="7416"/>
                  <a:pt x="14111" y="7416"/>
                  <a:pt x="14112" y="7416"/>
                </a:cubicBezTo>
                <a:cubicBezTo>
                  <a:pt x="14219" y="7409"/>
                  <a:pt x="14339" y="7274"/>
                  <a:pt x="14396" y="7202"/>
                </a:cubicBezTo>
                <a:cubicBezTo>
                  <a:pt x="14528" y="7843"/>
                  <a:pt x="14715" y="8578"/>
                  <a:pt x="15079" y="9136"/>
                </a:cubicBezTo>
                <a:cubicBezTo>
                  <a:pt x="15100" y="10004"/>
                  <a:pt x="15064" y="10905"/>
                  <a:pt x="14833" y="11081"/>
                </a:cubicBezTo>
                <a:cubicBezTo>
                  <a:pt x="14363" y="11441"/>
                  <a:pt x="11933" y="12442"/>
                  <a:pt x="10745" y="12718"/>
                </a:cubicBezTo>
                <a:cubicBezTo>
                  <a:pt x="9557" y="12994"/>
                  <a:pt x="6905" y="13602"/>
                  <a:pt x="6547" y="17055"/>
                </a:cubicBezTo>
                <a:cubicBezTo>
                  <a:pt x="6188" y="20506"/>
                  <a:pt x="6934" y="20037"/>
                  <a:pt x="6547" y="22896"/>
                </a:cubicBezTo>
                <a:cubicBezTo>
                  <a:pt x="6161" y="25755"/>
                  <a:pt x="5954" y="26293"/>
                  <a:pt x="5621" y="26997"/>
                </a:cubicBezTo>
                <a:cubicBezTo>
                  <a:pt x="5291" y="27702"/>
                  <a:pt x="4669" y="30312"/>
                  <a:pt x="4669" y="33336"/>
                </a:cubicBezTo>
                <a:cubicBezTo>
                  <a:pt x="4669" y="34611"/>
                  <a:pt x="4551" y="35374"/>
                  <a:pt x="4421" y="35856"/>
                </a:cubicBezTo>
                <a:cubicBezTo>
                  <a:pt x="4357" y="36093"/>
                  <a:pt x="4312" y="36337"/>
                  <a:pt x="4253" y="36575"/>
                </a:cubicBezTo>
                <a:cubicBezTo>
                  <a:pt x="4194" y="36818"/>
                  <a:pt x="4157" y="37138"/>
                  <a:pt x="3941" y="37292"/>
                </a:cubicBezTo>
                <a:cubicBezTo>
                  <a:pt x="3836" y="37368"/>
                  <a:pt x="3710" y="37410"/>
                  <a:pt x="3591" y="37457"/>
                </a:cubicBezTo>
                <a:cubicBezTo>
                  <a:pt x="2929" y="37710"/>
                  <a:pt x="2303" y="38095"/>
                  <a:pt x="1850" y="38644"/>
                </a:cubicBezTo>
                <a:cubicBezTo>
                  <a:pt x="1095" y="39561"/>
                  <a:pt x="666" y="39826"/>
                  <a:pt x="310" y="40073"/>
                </a:cubicBezTo>
                <a:cubicBezTo>
                  <a:pt x="0" y="40291"/>
                  <a:pt x="51" y="40800"/>
                  <a:pt x="612" y="40800"/>
                </a:cubicBezTo>
                <a:cubicBezTo>
                  <a:pt x="692" y="40800"/>
                  <a:pt x="782" y="40790"/>
                  <a:pt x="882" y="40767"/>
                </a:cubicBezTo>
                <a:cubicBezTo>
                  <a:pt x="1669" y="40589"/>
                  <a:pt x="2195" y="39614"/>
                  <a:pt x="2408" y="39614"/>
                </a:cubicBezTo>
                <a:cubicBezTo>
                  <a:pt x="2414" y="39614"/>
                  <a:pt x="2420" y="39615"/>
                  <a:pt x="2426" y="39617"/>
                </a:cubicBezTo>
                <a:cubicBezTo>
                  <a:pt x="2626" y="39677"/>
                  <a:pt x="2205" y="41199"/>
                  <a:pt x="2038" y="41711"/>
                </a:cubicBezTo>
                <a:cubicBezTo>
                  <a:pt x="1870" y="42225"/>
                  <a:pt x="1709" y="42841"/>
                  <a:pt x="1603" y="43155"/>
                </a:cubicBezTo>
                <a:cubicBezTo>
                  <a:pt x="1496" y="43468"/>
                  <a:pt x="1378" y="44047"/>
                  <a:pt x="1616" y="44368"/>
                </a:cubicBezTo>
                <a:cubicBezTo>
                  <a:pt x="1671" y="44442"/>
                  <a:pt x="1731" y="44477"/>
                  <a:pt x="1793" y="44477"/>
                </a:cubicBezTo>
                <a:cubicBezTo>
                  <a:pt x="2004" y="44477"/>
                  <a:pt x="2246" y="44085"/>
                  <a:pt x="2426" y="43449"/>
                </a:cubicBezTo>
                <a:cubicBezTo>
                  <a:pt x="2661" y="42625"/>
                  <a:pt x="3142" y="41153"/>
                  <a:pt x="3142" y="41152"/>
                </a:cubicBezTo>
                <a:lnTo>
                  <a:pt x="3142" y="41152"/>
                </a:lnTo>
                <a:cubicBezTo>
                  <a:pt x="3142" y="41152"/>
                  <a:pt x="2877" y="42394"/>
                  <a:pt x="2681" y="43148"/>
                </a:cubicBezTo>
                <a:cubicBezTo>
                  <a:pt x="2484" y="43900"/>
                  <a:pt x="1979" y="44863"/>
                  <a:pt x="2412" y="45226"/>
                </a:cubicBezTo>
                <a:cubicBezTo>
                  <a:pt x="2466" y="45272"/>
                  <a:pt x="2523" y="45292"/>
                  <a:pt x="2581" y="45292"/>
                </a:cubicBezTo>
                <a:cubicBezTo>
                  <a:pt x="2761" y="45292"/>
                  <a:pt x="2944" y="45086"/>
                  <a:pt x="3058" y="44810"/>
                </a:cubicBezTo>
                <a:cubicBezTo>
                  <a:pt x="3211" y="44443"/>
                  <a:pt x="3398" y="43831"/>
                  <a:pt x="3413" y="43771"/>
                </a:cubicBezTo>
                <a:cubicBezTo>
                  <a:pt x="3554" y="43155"/>
                  <a:pt x="3975" y="41467"/>
                  <a:pt x="3976" y="41466"/>
                </a:cubicBezTo>
                <a:lnTo>
                  <a:pt x="3976" y="41466"/>
                </a:lnTo>
                <a:cubicBezTo>
                  <a:pt x="3975" y="41467"/>
                  <a:pt x="3703" y="42883"/>
                  <a:pt x="3543" y="43555"/>
                </a:cubicBezTo>
                <a:cubicBezTo>
                  <a:pt x="3454" y="43931"/>
                  <a:pt x="3245" y="44419"/>
                  <a:pt x="3247" y="44723"/>
                </a:cubicBezTo>
                <a:cubicBezTo>
                  <a:pt x="3247" y="44921"/>
                  <a:pt x="3376" y="45066"/>
                  <a:pt x="3563" y="45066"/>
                </a:cubicBezTo>
                <a:cubicBezTo>
                  <a:pt x="3601" y="45066"/>
                  <a:pt x="3641" y="45060"/>
                  <a:pt x="3683" y="45048"/>
                </a:cubicBezTo>
                <a:cubicBezTo>
                  <a:pt x="3907" y="44981"/>
                  <a:pt x="4103" y="44479"/>
                  <a:pt x="4233" y="43949"/>
                </a:cubicBezTo>
                <a:cubicBezTo>
                  <a:pt x="4368" y="43404"/>
                  <a:pt x="4569" y="42414"/>
                  <a:pt x="4691" y="41949"/>
                </a:cubicBezTo>
                <a:cubicBezTo>
                  <a:pt x="4725" y="41816"/>
                  <a:pt x="4778" y="41684"/>
                  <a:pt x="4800" y="41684"/>
                </a:cubicBezTo>
                <a:cubicBezTo>
                  <a:pt x="4807" y="41684"/>
                  <a:pt x="4811" y="41698"/>
                  <a:pt x="4809" y="41731"/>
                </a:cubicBezTo>
                <a:cubicBezTo>
                  <a:pt x="4798" y="42018"/>
                  <a:pt x="4575" y="42803"/>
                  <a:pt x="4502" y="43195"/>
                </a:cubicBezTo>
                <a:cubicBezTo>
                  <a:pt x="4410" y="43693"/>
                  <a:pt x="4428" y="44045"/>
                  <a:pt x="4662" y="44074"/>
                </a:cubicBezTo>
                <a:cubicBezTo>
                  <a:pt x="4683" y="44077"/>
                  <a:pt x="4703" y="44078"/>
                  <a:pt x="4723" y="44078"/>
                </a:cubicBezTo>
                <a:cubicBezTo>
                  <a:pt x="4845" y="44078"/>
                  <a:pt x="4956" y="44024"/>
                  <a:pt x="5064" y="43836"/>
                </a:cubicBezTo>
                <a:cubicBezTo>
                  <a:pt x="5209" y="43586"/>
                  <a:pt x="5352" y="42926"/>
                  <a:pt x="5456" y="42461"/>
                </a:cubicBezTo>
                <a:cubicBezTo>
                  <a:pt x="5625" y="41706"/>
                  <a:pt x="5855" y="41012"/>
                  <a:pt x="5952" y="40333"/>
                </a:cubicBezTo>
                <a:cubicBezTo>
                  <a:pt x="6050" y="39655"/>
                  <a:pt x="6190" y="38269"/>
                  <a:pt x="6295" y="37815"/>
                </a:cubicBezTo>
                <a:cubicBezTo>
                  <a:pt x="6398" y="37361"/>
                  <a:pt x="6613" y="36769"/>
                  <a:pt x="6613" y="36769"/>
                </a:cubicBezTo>
                <a:lnTo>
                  <a:pt x="6598" y="36767"/>
                </a:lnTo>
                <a:cubicBezTo>
                  <a:pt x="7009" y="35490"/>
                  <a:pt x="8002" y="32426"/>
                  <a:pt x="8647" y="30559"/>
                </a:cubicBezTo>
                <a:cubicBezTo>
                  <a:pt x="9475" y="28156"/>
                  <a:pt x="9185" y="27328"/>
                  <a:pt x="9310" y="26293"/>
                </a:cubicBezTo>
                <a:cubicBezTo>
                  <a:pt x="9390" y="25621"/>
                  <a:pt x="10098" y="23937"/>
                  <a:pt x="10609" y="22135"/>
                </a:cubicBezTo>
                <a:cubicBezTo>
                  <a:pt x="11381" y="23754"/>
                  <a:pt x="12174" y="26138"/>
                  <a:pt x="11698" y="28489"/>
                </a:cubicBezTo>
                <a:cubicBezTo>
                  <a:pt x="10863" y="32617"/>
                  <a:pt x="11124" y="31417"/>
                  <a:pt x="10863" y="32617"/>
                </a:cubicBezTo>
                <a:cubicBezTo>
                  <a:pt x="10574" y="33943"/>
                  <a:pt x="10284" y="35245"/>
                  <a:pt x="10153" y="36600"/>
                </a:cubicBezTo>
                <a:cubicBezTo>
                  <a:pt x="9860" y="39628"/>
                  <a:pt x="9631" y="42696"/>
                  <a:pt x="10113" y="45694"/>
                </a:cubicBezTo>
                <a:cubicBezTo>
                  <a:pt x="10287" y="46788"/>
                  <a:pt x="10925" y="53121"/>
                  <a:pt x="10885" y="53339"/>
                </a:cubicBezTo>
                <a:cubicBezTo>
                  <a:pt x="10734" y="54166"/>
                  <a:pt x="10247" y="55889"/>
                  <a:pt x="10058" y="56865"/>
                </a:cubicBezTo>
                <a:cubicBezTo>
                  <a:pt x="9871" y="57840"/>
                  <a:pt x="9968" y="59304"/>
                  <a:pt x="10042" y="61965"/>
                </a:cubicBezTo>
                <a:cubicBezTo>
                  <a:pt x="10116" y="64629"/>
                  <a:pt x="10454" y="66691"/>
                  <a:pt x="10567" y="68155"/>
                </a:cubicBezTo>
                <a:cubicBezTo>
                  <a:pt x="10663" y="69410"/>
                  <a:pt x="10480" y="72619"/>
                  <a:pt x="10425" y="73504"/>
                </a:cubicBezTo>
                <a:cubicBezTo>
                  <a:pt x="10416" y="73658"/>
                  <a:pt x="10387" y="73809"/>
                  <a:pt x="10336" y="73958"/>
                </a:cubicBezTo>
                <a:cubicBezTo>
                  <a:pt x="10227" y="74281"/>
                  <a:pt x="10058" y="74737"/>
                  <a:pt x="9853" y="75131"/>
                </a:cubicBezTo>
                <a:cubicBezTo>
                  <a:pt x="9490" y="75832"/>
                  <a:pt x="8647" y="77151"/>
                  <a:pt x="8366" y="77432"/>
                </a:cubicBezTo>
                <a:cubicBezTo>
                  <a:pt x="8086" y="77714"/>
                  <a:pt x="7634" y="78389"/>
                  <a:pt x="8057" y="78584"/>
                </a:cubicBezTo>
                <a:cubicBezTo>
                  <a:pt x="8108" y="78607"/>
                  <a:pt x="8151" y="78615"/>
                  <a:pt x="8185" y="78615"/>
                </a:cubicBezTo>
                <a:cubicBezTo>
                  <a:pt x="8249" y="78615"/>
                  <a:pt x="8282" y="78587"/>
                  <a:pt x="8282" y="78587"/>
                </a:cubicBezTo>
                <a:lnTo>
                  <a:pt x="8282" y="78587"/>
                </a:lnTo>
                <a:cubicBezTo>
                  <a:pt x="8226" y="78807"/>
                  <a:pt x="8324" y="79041"/>
                  <a:pt x="8456" y="79105"/>
                </a:cubicBezTo>
                <a:cubicBezTo>
                  <a:pt x="8530" y="79141"/>
                  <a:pt x="8617" y="79146"/>
                  <a:pt x="8665" y="79146"/>
                </a:cubicBezTo>
                <a:cubicBezTo>
                  <a:pt x="8689" y="79146"/>
                  <a:pt x="8703" y="79145"/>
                  <a:pt x="8703" y="79145"/>
                </a:cubicBezTo>
                <a:cubicBezTo>
                  <a:pt x="8713" y="79291"/>
                  <a:pt x="8859" y="79547"/>
                  <a:pt x="9163" y="79547"/>
                </a:cubicBezTo>
                <a:cubicBezTo>
                  <a:pt x="9215" y="79547"/>
                  <a:pt x="9272" y="79540"/>
                  <a:pt x="9334" y="79523"/>
                </a:cubicBezTo>
                <a:cubicBezTo>
                  <a:pt x="9334" y="79523"/>
                  <a:pt x="9441" y="79899"/>
                  <a:pt x="9768" y="79917"/>
                </a:cubicBezTo>
                <a:cubicBezTo>
                  <a:pt x="9791" y="79918"/>
                  <a:pt x="9815" y="79919"/>
                  <a:pt x="9839" y="79919"/>
                </a:cubicBezTo>
                <a:cubicBezTo>
                  <a:pt x="9922" y="79919"/>
                  <a:pt x="10004" y="79909"/>
                  <a:pt x="10082" y="79877"/>
                </a:cubicBezTo>
                <a:cubicBezTo>
                  <a:pt x="10175" y="79841"/>
                  <a:pt x="10276" y="79735"/>
                  <a:pt x="10385" y="79474"/>
                </a:cubicBezTo>
                <a:lnTo>
                  <a:pt x="10385" y="79474"/>
                </a:lnTo>
                <a:cubicBezTo>
                  <a:pt x="10385" y="79474"/>
                  <a:pt x="10304" y="79812"/>
                  <a:pt x="10718" y="79973"/>
                </a:cubicBezTo>
                <a:cubicBezTo>
                  <a:pt x="10813" y="80010"/>
                  <a:pt x="10912" y="80028"/>
                  <a:pt x="11011" y="80028"/>
                </a:cubicBezTo>
                <a:cubicBezTo>
                  <a:pt x="11344" y="80028"/>
                  <a:pt x="11680" y="79822"/>
                  <a:pt x="11875" y="79410"/>
                </a:cubicBezTo>
                <a:cubicBezTo>
                  <a:pt x="12127" y="78878"/>
                  <a:pt x="12100" y="78780"/>
                  <a:pt x="12311" y="78317"/>
                </a:cubicBezTo>
                <a:cubicBezTo>
                  <a:pt x="12521" y="77854"/>
                  <a:pt x="12423" y="76646"/>
                  <a:pt x="12578" y="76155"/>
                </a:cubicBezTo>
                <a:cubicBezTo>
                  <a:pt x="12732" y="75663"/>
                  <a:pt x="13181" y="75494"/>
                  <a:pt x="13222" y="75087"/>
                </a:cubicBezTo>
                <a:cubicBezTo>
                  <a:pt x="13248" y="74844"/>
                  <a:pt x="13257" y="74377"/>
                  <a:pt x="13201" y="73936"/>
                </a:cubicBezTo>
                <a:cubicBezTo>
                  <a:pt x="13210" y="73934"/>
                  <a:pt x="13230" y="72101"/>
                  <a:pt x="13230" y="72101"/>
                </a:cubicBezTo>
                <a:lnTo>
                  <a:pt x="13282" y="71282"/>
                </a:lnTo>
                <a:cubicBezTo>
                  <a:pt x="13366" y="70018"/>
                  <a:pt x="13522" y="68761"/>
                  <a:pt x="13758" y="67515"/>
                </a:cubicBezTo>
                <a:cubicBezTo>
                  <a:pt x="14158" y="65427"/>
                  <a:pt x="14712" y="61965"/>
                  <a:pt x="14881" y="59865"/>
                </a:cubicBezTo>
                <a:cubicBezTo>
                  <a:pt x="15106" y="57052"/>
                  <a:pt x="15367" y="54689"/>
                  <a:pt x="15518" y="54240"/>
                </a:cubicBezTo>
                <a:cubicBezTo>
                  <a:pt x="15524" y="54218"/>
                  <a:pt x="15534" y="54191"/>
                  <a:pt x="15545" y="54155"/>
                </a:cubicBezTo>
                <a:cubicBezTo>
                  <a:pt x="16105" y="52435"/>
                  <a:pt x="16501" y="50660"/>
                  <a:pt x="16704" y="48862"/>
                </a:cubicBezTo>
                <a:cubicBezTo>
                  <a:pt x="16768" y="48293"/>
                  <a:pt x="16828" y="47667"/>
                  <a:pt x="16873" y="46993"/>
                </a:cubicBezTo>
                <a:cubicBezTo>
                  <a:pt x="17078" y="44036"/>
                  <a:pt x="16986" y="42425"/>
                  <a:pt x="17514" y="42349"/>
                </a:cubicBezTo>
                <a:cubicBezTo>
                  <a:pt x="18043" y="42425"/>
                  <a:pt x="17950" y="44036"/>
                  <a:pt x="18155" y="46993"/>
                </a:cubicBezTo>
                <a:cubicBezTo>
                  <a:pt x="18201" y="47667"/>
                  <a:pt x="18261" y="48293"/>
                  <a:pt x="18324" y="48862"/>
                </a:cubicBezTo>
                <a:cubicBezTo>
                  <a:pt x="18528" y="50660"/>
                  <a:pt x="18924" y="52435"/>
                  <a:pt x="19483" y="54155"/>
                </a:cubicBezTo>
                <a:cubicBezTo>
                  <a:pt x="19494" y="54191"/>
                  <a:pt x="19505" y="54220"/>
                  <a:pt x="19510" y="54240"/>
                </a:cubicBezTo>
                <a:cubicBezTo>
                  <a:pt x="19661" y="54689"/>
                  <a:pt x="19923" y="57052"/>
                  <a:pt x="20148" y="59865"/>
                </a:cubicBezTo>
                <a:cubicBezTo>
                  <a:pt x="20317" y="61965"/>
                  <a:pt x="20871" y="65427"/>
                  <a:pt x="21270" y="67515"/>
                </a:cubicBezTo>
                <a:cubicBezTo>
                  <a:pt x="21506" y="68761"/>
                  <a:pt x="21663" y="70018"/>
                  <a:pt x="21746" y="71282"/>
                </a:cubicBezTo>
                <a:lnTo>
                  <a:pt x="21799" y="72101"/>
                </a:lnTo>
                <a:cubicBezTo>
                  <a:pt x="21799" y="72101"/>
                  <a:pt x="21817" y="73934"/>
                  <a:pt x="21828" y="73936"/>
                </a:cubicBezTo>
                <a:cubicBezTo>
                  <a:pt x="21772" y="74377"/>
                  <a:pt x="21781" y="74844"/>
                  <a:pt x="21806" y="75087"/>
                </a:cubicBezTo>
                <a:cubicBezTo>
                  <a:pt x="21848" y="75494"/>
                  <a:pt x="22296" y="75663"/>
                  <a:pt x="22451" y="76155"/>
                </a:cubicBezTo>
                <a:cubicBezTo>
                  <a:pt x="22605" y="76646"/>
                  <a:pt x="22507" y="77854"/>
                  <a:pt x="22718" y="78317"/>
                </a:cubicBezTo>
                <a:cubicBezTo>
                  <a:pt x="22929" y="78780"/>
                  <a:pt x="22901" y="78878"/>
                  <a:pt x="23154" y="79410"/>
                </a:cubicBezTo>
                <a:cubicBezTo>
                  <a:pt x="23348" y="79822"/>
                  <a:pt x="23684" y="80028"/>
                  <a:pt x="24017" y="80028"/>
                </a:cubicBezTo>
                <a:cubicBezTo>
                  <a:pt x="24117" y="80028"/>
                  <a:pt x="24216" y="80010"/>
                  <a:pt x="24311" y="79973"/>
                </a:cubicBezTo>
                <a:cubicBezTo>
                  <a:pt x="24725" y="79812"/>
                  <a:pt x="24641" y="79474"/>
                  <a:pt x="24641" y="79474"/>
                </a:cubicBezTo>
                <a:lnTo>
                  <a:pt x="24641" y="79474"/>
                </a:lnTo>
                <a:cubicBezTo>
                  <a:pt x="24752" y="79735"/>
                  <a:pt x="24854" y="79841"/>
                  <a:pt x="24946" y="79877"/>
                </a:cubicBezTo>
                <a:cubicBezTo>
                  <a:pt x="25024" y="79909"/>
                  <a:pt x="25106" y="79919"/>
                  <a:pt x="25190" y="79919"/>
                </a:cubicBezTo>
                <a:cubicBezTo>
                  <a:pt x="25213" y="79919"/>
                  <a:pt x="25237" y="79918"/>
                  <a:pt x="25261" y="79917"/>
                </a:cubicBezTo>
                <a:cubicBezTo>
                  <a:pt x="25588" y="79899"/>
                  <a:pt x="25693" y="79523"/>
                  <a:pt x="25693" y="79523"/>
                </a:cubicBezTo>
                <a:cubicBezTo>
                  <a:pt x="25755" y="79540"/>
                  <a:pt x="25812" y="79547"/>
                  <a:pt x="25864" y="79547"/>
                </a:cubicBezTo>
                <a:cubicBezTo>
                  <a:pt x="26168" y="79547"/>
                  <a:pt x="26314" y="79291"/>
                  <a:pt x="26325" y="79145"/>
                </a:cubicBezTo>
                <a:cubicBezTo>
                  <a:pt x="26325" y="79145"/>
                  <a:pt x="26340" y="79146"/>
                  <a:pt x="26363" y="79146"/>
                </a:cubicBezTo>
                <a:cubicBezTo>
                  <a:pt x="26412" y="79146"/>
                  <a:pt x="26498" y="79141"/>
                  <a:pt x="26570" y="79105"/>
                </a:cubicBezTo>
                <a:cubicBezTo>
                  <a:pt x="26705" y="79041"/>
                  <a:pt x="26803" y="78807"/>
                  <a:pt x="26746" y="78587"/>
                </a:cubicBezTo>
                <a:lnTo>
                  <a:pt x="26746" y="78587"/>
                </a:lnTo>
                <a:cubicBezTo>
                  <a:pt x="26746" y="78587"/>
                  <a:pt x="26779" y="78615"/>
                  <a:pt x="26843" y="78615"/>
                </a:cubicBezTo>
                <a:cubicBezTo>
                  <a:pt x="26877" y="78615"/>
                  <a:pt x="26920" y="78607"/>
                  <a:pt x="26972" y="78584"/>
                </a:cubicBezTo>
                <a:cubicBezTo>
                  <a:pt x="27395" y="78389"/>
                  <a:pt x="26943" y="77712"/>
                  <a:pt x="26663" y="77432"/>
                </a:cubicBezTo>
                <a:cubicBezTo>
                  <a:pt x="26381" y="77151"/>
                  <a:pt x="25539" y="75832"/>
                  <a:pt x="25174" y="75131"/>
                </a:cubicBezTo>
                <a:cubicBezTo>
                  <a:pt x="24970" y="74737"/>
                  <a:pt x="24799" y="74281"/>
                  <a:pt x="24690" y="73958"/>
                </a:cubicBezTo>
                <a:cubicBezTo>
                  <a:pt x="24641" y="73809"/>
                  <a:pt x="24612" y="73658"/>
                  <a:pt x="24603" y="73504"/>
                </a:cubicBezTo>
                <a:cubicBezTo>
                  <a:pt x="24549" y="72619"/>
                  <a:pt x="24365" y="69410"/>
                  <a:pt x="24462" y="68155"/>
                </a:cubicBezTo>
                <a:cubicBezTo>
                  <a:pt x="24574" y="66691"/>
                  <a:pt x="24910" y="64629"/>
                  <a:pt x="24986" y="61965"/>
                </a:cubicBezTo>
                <a:cubicBezTo>
                  <a:pt x="25061" y="59302"/>
                  <a:pt x="25157" y="57840"/>
                  <a:pt x="24968" y="56865"/>
                </a:cubicBezTo>
                <a:cubicBezTo>
                  <a:pt x="24781" y="55889"/>
                  <a:pt x="24294" y="54166"/>
                  <a:pt x="24144" y="53339"/>
                </a:cubicBezTo>
                <a:cubicBezTo>
                  <a:pt x="24104" y="53121"/>
                  <a:pt x="24739" y="46788"/>
                  <a:pt x="24916" y="45694"/>
                </a:cubicBezTo>
                <a:cubicBezTo>
                  <a:pt x="25397" y="42696"/>
                  <a:pt x="25168" y="39628"/>
                  <a:pt x="24876" y="36600"/>
                </a:cubicBezTo>
                <a:cubicBezTo>
                  <a:pt x="24745" y="35245"/>
                  <a:pt x="24454" y="33943"/>
                  <a:pt x="24165" y="32617"/>
                </a:cubicBezTo>
                <a:cubicBezTo>
                  <a:pt x="23904" y="31415"/>
                  <a:pt x="24165" y="32617"/>
                  <a:pt x="23328" y="28489"/>
                </a:cubicBezTo>
                <a:cubicBezTo>
                  <a:pt x="22852" y="26138"/>
                  <a:pt x="23648" y="23754"/>
                  <a:pt x="24420" y="22135"/>
                </a:cubicBezTo>
                <a:cubicBezTo>
                  <a:pt x="24930" y="23937"/>
                  <a:pt x="25638" y="25621"/>
                  <a:pt x="25718" y="26293"/>
                </a:cubicBezTo>
                <a:cubicBezTo>
                  <a:pt x="25844" y="27328"/>
                  <a:pt x="25553" y="28156"/>
                  <a:pt x="26381" y="30559"/>
                </a:cubicBezTo>
                <a:cubicBezTo>
                  <a:pt x="27024" y="32426"/>
                  <a:pt x="28018" y="35490"/>
                  <a:pt x="28430" y="36767"/>
                </a:cubicBezTo>
                <a:lnTo>
                  <a:pt x="28416" y="36769"/>
                </a:lnTo>
                <a:cubicBezTo>
                  <a:pt x="28416" y="36769"/>
                  <a:pt x="28628" y="37361"/>
                  <a:pt x="28733" y="37815"/>
                </a:cubicBezTo>
                <a:cubicBezTo>
                  <a:pt x="28837" y="38269"/>
                  <a:pt x="28979" y="39655"/>
                  <a:pt x="29075" y="40333"/>
                </a:cubicBezTo>
                <a:cubicBezTo>
                  <a:pt x="29173" y="41012"/>
                  <a:pt x="29404" y="41706"/>
                  <a:pt x="29571" y="42461"/>
                </a:cubicBezTo>
                <a:cubicBezTo>
                  <a:pt x="29674" y="42926"/>
                  <a:pt x="29818" y="43586"/>
                  <a:pt x="29963" y="43836"/>
                </a:cubicBezTo>
                <a:cubicBezTo>
                  <a:pt x="30072" y="44024"/>
                  <a:pt x="30183" y="44078"/>
                  <a:pt x="30306" y="44078"/>
                </a:cubicBezTo>
                <a:cubicBezTo>
                  <a:pt x="30325" y="44078"/>
                  <a:pt x="30346" y="44077"/>
                  <a:pt x="30366" y="44074"/>
                </a:cubicBezTo>
                <a:cubicBezTo>
                  <a:pt x="30601" y="44045"/>
                  <a:pt x="30617" y="43693"/>
                  <a:pt x="30526" y="43195"/>
                </a:cubicBezTo>
                <a:cubicBezTo>
                  <a:pt x="30453" y="42803"/>
                  <a:pt x="30230" y="42018"/>
                  <a:pt x="30219" y="41731"/>
                </a:cubicBezTo>
                <a:cubicBezTo>
                  <a:pt x="30218" y="41698"/>
                  <a:pt x="30222" y="41684"/>
                  <a:pt x="30229" y="41684"/>
                </a:cubicBezTo>
                <a:cubicBezTo>
                  <a:pt x="30250" y="41684"/>
                  <a:pt x="30303" y="41816"/>
                  <a:pt x="30337" y="41949"/>
                </a:cubicBezTo>
                <a:cubicBezTo>
                  <a:pt x="30459" y="42414"/>
                  <a:pt x="30661" y="43404"/>
                  <a:pt x="30793" y="43949"/>
                </a:cubicBezTo>
                <a:cubicBezTo>
                  <a:pt x="30924" y="44479"/>
                  <a:pt x="31122" y="44981"/>
                  <a:pt x="31345" y="45048"/>
                </a:cubicBezTo>
                <a:cubicBezTo>
                  <a:pt x="31387" y="45060"/>
                  <a:pt x="31427" y="45066"/>
                  <a:pt x="31464" y="45066"/>
                </a:cubicBezTo>
                <a:cubicBezTo>
                  <a:pt x="31651" y="45066"/>
                  <a:pt x="31781" y="44921"/>
                  <a:pt x="31781" y="44723"/>
                </a:cubicBezTo>
                <a:cubicBezTo>
                  <a:pt x="31781" y="44419"/>
                  <a:pt x="31572" y="43931"/>
                  <a:pt x="31483" y="43555"/>
                </a:cubicBezTo>
                <a:cubicBezTo>
                  <a:pt x="31324" y="42883"/>
                  <a:pt x="31053" y="41467"/>
                  <a:pt x="31053" y="41466"/>
                </a:cubicBezTo>
                <a:lnTo>
                  <a:pt x="31053" y="41466"/>
                </a:lnTo>
                <a:cubicBezTo>
                  <a:pt x="31053" y="41467"/>
                  <a:pt x="31472" y="43155"/>
                  <a:pt x="31616" y="43771"/>
                </a:cubicBezTo>
                <a:cubicBezTo>
                  <a:pt x="31629" y="43829"/>
                  <a:pt x="31818" y="44443"/>
                  <a:pt x="31970" y="44810"/>
                </a:cubicBezTo>
                <a:cubicBezTo>
                  <a:pt x="32085" y="45086"/>
                  <a:pt x="32267" y="45292"/>
                  <a:pt x="32448" y="45292"/>
                </a:cubicBezTo>
                <a:cubicBezTo>
                  <a:pt x="32505" y="45292"/>
                  <a:pt x="32562" y="45272"/>
                  <a:pt x="32617" y="45226"/>
                </a:cubicBezTo>
                <a:cubicBezTo>
                  <a:pt x="33047" y="44863"/>
                  <a:pt x="32542" y="43900"/>
                  <a:pt x="32348" y="43148"/>
                </a:cubicBezTo>
                <a:cubicBezTo>
                  <a:pt x="32152" y="42394"/>
                  <a:pt x="31887" y="41152"/>
                  <a:pt x="31887" y="41152"/>
                </a:cubicBezTo>
                <a:lnTo>
                  <a:pt x="31887" y="41152"/>
                </a:lnTo>
                <a:cubicBezTo>
                  <a:pt x="31887" y="41153"/>
                  <a:pt x="32368" y="42625"/>
                  <a:pt x="32602" y="43449"/>
                </a:cubicBezTo>
                <a:cubicBezTo>
                  <a:pt x="32783" y="44085"/>
                  <a:pt x="33025" y="44477"/>
                  <a:pt x="33234" y="44477"/>
                </a:cubicBezTo>
                <a:cubicBezTo>
                  <a:pt x="33297" y="44477"/>
                  <a:pt x="33356" y="44442"/>
                  <a:pt x="33410" y="44368"/>
                </a:cubicBezTo>
                <a:cubicBezTo>
                  <a:pt x="33648" y="44047"/>
                  <a:pt x="33532" y="43468"/>
                  <a:pt x="33425" y="43155"/>
                </a:cubicBezTo>
                <a:cubicBezTo>
                  <a:pt x="33318" y="42841"/>
                  <a:pt x="33156" y="42225"/>
                  <a:pt x="32989" y="41711"/>
                </a:cubicBezTo>
                <a:cubicBezTo>
                  <a:pt x="32822" y="41199"/>
                  <a:pt x="32402" y="39677"/>
                  <a:pt x="32600" y="39617"/>
                </a:cubicBezTo>
                <a:cubicBezTo>
                  <a:pt x="32606" y="39615"/>
                  <a:pt x="32612" y="39614"/>
                  <a:pt x="32619" y="39614"/>
                </a:cubicBezTo>
                <a:cubicBezTo>
                  <a:pt x="32832" y="39614"/>
                  <a:pt x="33359" y="40589"/>
                  <a:pt x="34146" y="40767"/>
                </a:cubicBezTo>
                <a:cubicBezTo>
                  <a:pt x="34246" y="40790"/>
                  <a:pt x="34336" y="40800"/>
                  <a:pt x="34416" y="40800"/>
                </a:cubicBezTo>
                <a:cubicBezTo>
                  <a:pt x="34976" y="40800"/>
                  <a:pt x="35026" y="40291"/>
                  <a:pt x="34716" y="40073"/>
                </a:cubicBezTo>
                <a:cubicBezTo>
                  <a:pt x="34362" y="39826"/>
                  <a:pt x="33932" y="39561"/>
                  <a:pt x="33176" y="38644"/>
                </a:cubicBezTo>
                <a:cubicBezTo>
                  <a:pt x="32724" y="38095"/>
                  <a:pt x="32097" y="37710"/>
                  <a:pt x="31438" y="37457"/>
                </a:cubicBezTo>
                <a:cubicBezTo>
                  <a:pt x="31316" y="37410"/>
                  <a:pt x="31193" y="37367"/>
                  <a:pt x="31087" y="37292"/>
                </a:cubicBezTo>
                <a:cubicBezTo>
                  <a:pt x="30871" y="37138"/>
                  <a:pt x="30835" y="36818"/>
                  <a:pt x="30775" y="36575"/>
                </a:cubicBezTo>
                <a:cubicBezTo>
                  <a:pt x="30717" y="36337"/>
                  <a:pt x="30671" y="36093"/>
                  <a:pt x="30606" y="35856"/>
                </a:cubicBezTo>
                <a:cubicBezTo>
                  <a:pt x="30477" y="35374"/>
                  <a:pt x="30359" y="34611"/>
                  <a:pt x="30359" y="33336"/>
                </a:cubicBezTo>
                <a:cubicBezTo>
                  <a:pt x="30359" y="30312"/>
                  <a:pt x="29738" y="27702"/>
                  <a:pt x="29405" y="26997"/>
                </a:cubicBezTo>
                <a:cubicBezTo>
                  <a:pt x="29075" y="26293"/>
                  <a:pt x="28868" y="25755"/>
                  <a:pt x="28481" y="22896"/>
                </a:cubicBezTo>
                <a:cubicBezTo>
                  <a:pt x="28094" y="20037"/>
                  <a:pt x="28841" y="20506"/>
                  <a:pt x="28481" y="17055"/>
                </a:cubicBezTo>
                <a:cubicBezTo>
                  <a:pt x="28121" y="13602"/>
                  <a:pt x="25470" y="12994"/>
                  <a:pt x="24284" y="12718"/>
                </a:cubicBezTo>
                <a:cubicBezTo>
                  <a:pt x="23096" y="12442"/>
                  <a:pt x="20665" y="11441"/>
                  <a:pt x="20195" y="11081"/>
                </a:cubicBezTo>
                <a:cubicBezTo>
                  <a:pt x="19963" y="10905"/>
                  <a:pt x="19926" y="10004"/>
                  <a:pt x="19950" y="9136"/>
                </a:cubicBezTo>
                <a:cubicBezTo>
                  <a:pt x="20311" y="8578"/>
                  <a:pt x="20500" y="7843"/>
                  <a:pt x="20631" y="7202"/>
                </a:cubicBezTo>
                <a:cubicBezTo>
                  <a:pt x="20689" y="7274"/>
                  <a:pt x="20807" y="7409"/>
                  <a:pt x="20916" y="7416"/>
                </a:cubicBezTo>
                <a:cubicBezTo>
                  <a:pt x="20918" y="7416"/>
                  <a:pt x="20920" y="7416"/>
                  <a:pt x="20921" y="7416"/>
                </a:cubicBezTo>
                <a:cubicBezTo>
                  <a:pt x="21068" y="7416"/>
                  <a:pt x="21280" y="6959"/>
                  <a:pt x="21347" y="6711"/>
                </a:cubicBezTo>
                <a:cubicBezTo>
                  <a:pt x="21416" y="6461"/>
                  <a:pt x="21506" y="5609"/>
                  <a:pt x="21405" y="5291"/>
                </a:cubicBezTo>
                <a:cubicBezTo>
                  <a:pt x="21368" y="5176"/>
                  <a:pt x="21313" y="5135"/>
                  <a:pt x="21255" y="5135"/>
                </a:cubicBezTo>
                <a:cubicBezTo>
                  <a:pt x="21151" y="5135"/>
                  <a:pt x="21035" y="5267"/>
                  <a:pt x="20983" y="5347"/>
                </a:cubicBezTo>
                <a:cubicBezTo>
                  <a:pt x="20954" y="5393"/>
                  <a:pt x="20894" y="5434"/>
                  <a:pt x="20831" y="5471"/>
                </a:cubicBezTo>
                <a:cubicBezTo>
                  <a:pt x="20853" y="5049"/>
                  <a:pt x="20874" y="4630"/>
                  <a:pt x="20936" y="4212"/>
                </a:cubicBezTo>
                <a:cubicBezTo>
                  <a:pt x="21056" y="3388"/>
                  <a:pt x="21001" y="2596"/>
                  <a:pt x="20722" y="1802"/>
                </a:cubicBezTo>
                <a:cubicBezTo>
                  <a:pt x="20133" y="125"/>
                  <a:pt x="17834" y="9"/>
                  <a:pt x="17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txBox="1">
            <a:spLocks noGrp="1"/>
          </p:cNvSpPr>
          <p:nvPr>
            <p:ph type="title"/>
          </p:nvPr>
        </p:nvSpPr>
        <p:spPr>
          <a:xfrm>
            <a:off x="715100" y="2592325"/>
            <a:ext cx="6943000" cy="779700"/>
          </a:xfrm>
          <a:prstGeom prst="rect">
            <a:avLst/>
          </a:prstGeom>
        </p:spPr>
        <p:txBody>
          <a:bodyPr spcFirstLastPara="1" wrap="square" lIns="91425" tIns="91425" rIns="91425" bIns="91425" anchor="t" anchorCtr="0">
            <a:noAutofit/>
          </a:bodyPr>
          <a:lstStyle/>
          <a:p>
            <a:r>
              <a:rPr lang="en-GB" dirty="0" smtClean="0"/>
              <a:t>Conclusion</a:t>
            </a:r>
            <a:endParaRPr lang="en-GB" dirty="0">
              <a:effectLst/>
            </a:endParaRPr>
          </a:p>
        </p:txBody>
      </p:sp>
      <p:sp>
        <p:nvSpPr>
          <p:cNvPr id="717" name="Google Shape;717;p30"/>
          <p:cNvSpPr txBox="1">
            <a:spLocks noGrp="1"/>
          </p:cNvSpPr>
          <p:nvPr>
            <p:ph type="title" idx="2"/>
          </p:nvPr>
        </p:nvSpPr>
        <p:spPr>
          <a:xfrm>
            <a:off x="715100" y="1690663"/>
            <a:ext cx="1422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07</a:t>
            </a:r>
            <a:endParaRPr dirty="0"/>
          </a:p>
        </p:txBody>
      </p:sp>
      <p:grpSp>
        <p:nvGrpSpPr>
          <p:cNvPr id="719" name="Google Shape;719;p30"/>
          <p:cNvGrpSpPr/>
          <p:nvPr/>
        </p:nvGrpSpPr>
        <p:grpSpPr>
          <a:xfrm>
            <a:off x="7358315" y="3397956"/>
            <a:ext cx="2498493" cy="2439814"/>
            <a:chOff x="7358315" y="3397956"/>
            <a:chExt cx="2498493" cy="2439814"/>
          </a:xfrm>
        </p:grpSpPr>
        <p:grpSp>
          <p:nvGrpSpPr>
            <p:cNvPr id="720" name="Google Shape;720;p30"/>
            <p:cNvGrpSpPr/>
            <p:nvPr/>
          </p:nvGrpSpPr>
          <p:grpSpPr>
            <a:xfrm>
              <a:off x="7482742" y="3491267"/>
              <a:ext cx="2374066" cy="2346502"/>
              <a:chOff x="8016142" y="4024667"/>
              <a:chExt cx="2374066" cy="2346502"/>
            </a:xfrm>
          </p:grpSpPr>
          <p:sp>
            <p:nvSpPr>
              <p:cNvPr id="721" name="Google Shape;721;p30"/>
              <p:cNvSpPr/>
              <p:nvPr/>
            </p:nvSpPr>
            <p:spPr>
              <a:xfrm>
                <a:off x="8913878" y="4024667"/>
                <a:ext cx="575077" cy="543985"/>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8338813" y="4381983"/>
                <a:ext cx="575077" cy="543973"/>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8016142" y="4925921"/>
                <a:ext cx="575077" cy="543985"/>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9364516" y="4475306"/>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8789451" y="4832609"/>
                <a:ext cx="575077" cy="543961"/>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463263" y="5376559"/>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9815131" y="4925944"/>
                <a:ext cx="575077" cy="543973"/>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9240066" y="5283224"/>
                <a:ext cx="575077" cy="543985"/>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913878" y="5827197"/>
                <a:ext cx="575077" cy="543973"/>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0"/>
            <p:cNvGrpSpPr/>
            <p:nvPr/>
          </p:nvGrpSpPr>
          <p:grpSpPr>
            <a:xfrm>
              <a:off x="7358315" y="3397956"/>
              <a:ext cx="2374066" cy="2346468"/>
              <a:chOff x="7891715" y="3931356"/>
              <a:chExt cx="2374066" cy="2346468"/>
            </a:xfrm>
          </p:grpSpPr>
          <p:sp>
            <p:nvSpPr>
              <p:cNvPr id="731" name="Google Shape;731;p30"/>
              <p:cNvSpPr/>
              <p:nvPr/>
            </p:nvSpPr>
            <p:spPr>
              <a:xfrm>
                <a:off x="8789451" y="3931356"/>
                <a:ext cx="575077" cy="543961"/>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463263" y="4475306"/>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7891715" y="4832609"/>
                <a:ext cx="575077" cy="543961"/>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9240066" y="4381971"/>
                <a:ext cx="575077" cy="543985"/>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8913878" y="4925944"/>
                <a:ext cx="575077" cy="543973"/>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8342330" y="5283224"/>
                <a:ext cx="575077" cy="543985"/>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9690704" y="4832609"/>
                <a:ext cx="575077" cy="543961"/>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9364516" y="5376559"/>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792968" y="5733862"/>
                <a:ext cx="575077" cy="543961"/>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969906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en-GB" dirty="0"/>
          </a:p>
        </p:txBody>
      </p:sp>
      <p:sp>
        <p:nvSpPr>
          <p:cNvPr id="3" name="Titre 2"/>
          <p:cNvSpPr>
            <a:spLocks noGrp="1"/>
          </p:cNvSpPr>
          <p:nvPr>
            <p:ph type="title" idx="2"/>
          </p:nvPr>
        </p:nvSpPr>
        <p:spPr/>
        <p:txBody>
          <a:bodyPr/>
          <a:lstStyle/>
          <a:p>
            <a:r>
              <a:rPr lang="fr-FR" dirty="0" smtClean="0"/>
              <a:t> </a:t>
            </a:r>
            <a:endParaRPr lang="en-GB" dirty="0"/>
          </a:p>
        </p:txBody>
      </p:sp>
      <p:sp>
        <p:nvSpPr>
          <p:cNvPr id="4" name="Rectangle 3"/>
          <p:cNvSpPr/>
          <p:nvPr/>
        </p:nvSpPr>
        <p:spPr>
          <a:xfrm>
            <a:off x="1318437" y="893135"/>
            <a:ext cx="6549656" cy="2978764"/>
          </a:xfrm>
          <a:prstGeom prst="rect">
            <a:avLst/>
          </a:prstGeom>
        </p:spPr>
        <p:txBody>
          <a:bodyPr wrap="square">
            <a:spAutoFit/>
          </a:bodyPr>
          <a:lstStyle/>
          <a:p>
            <a:pPr>
              <a:lnSpc>
                <a:spcPct val="107000"/>
              </a:lnSpc>
              <a:spcAft>
                <a:spcPts val="800"/>
              </a:spcAft>
            </a:pPr>
            <a:r>
              <a:rPr lang="en-GB" sz="16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The </a:t>
            </a:r>
            <a:r>
              <a:rPr lang="en-GB"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apartment price prediction project has achieved notable </a:t>
            </a:r>
            <a:r>
              <a:rPr lang="en-GB" sz="16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success, boasting </a:t>
            </a:r>
            <a:r>
              <a:rPr lang="en-GB"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an impressive R² score of around 80%. The innovative approach of combining Gradient Boosting and </a:t>
            </a:r>
            <a:r>
              <a:rPr lang="en-GB" sz="16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RandomForest</a:t>
            </a:r>
            <a:r>
              <a:rPr lang="en-GB"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through </a:t>
            </a:r>
            <a:r>
              <a:rPr lang="en-GB" sz="16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StackingRegressor</a:t>
            </a:r>
            <a:r>
              <a:rPr lang="en-GB"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with Lasso has significantly improved accuracy. This methodology not only benefits sellers and buyers but also enhances transparency and fairness in real estate transactions. While acknowledging the potential for further refinement with more accurate data and thorough </a:t>
            </a:r>
            <a:r>
              <a:rPr lang="en-GB" sz="16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preprocessing</a:t>
            </a:r>
            <a:r>
              <a:rPr lang="en-GB"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the current model offers satisfactory results. Despite its imperfections, the model provides valuable insights, streamlining and easing the complexities of home selling and buying for all stakeholders involved.</a:t>
            </a:r>
          </a:p>
        </p:txBody>
      </p:sp>
    </p:spTree>
    <p:extLst>
      <p:ext uri="{BB962C8B-B14F-4D97-AF65-F5344CB8AC3E}">
        <p14:creationId xmlns:p14="http://schemas.microsoft.com/office/powerpoint/2010/main" val="212081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972767" y="1169582"/>
            <a:ext cx="4922019" cy="1515347"/>
          </a:xfrm>
        </p:spPr>
        <p:txBody>
          <a:bodyPr/>
          <a:lstStyle/>
          <a:p>
            <a:pPr algn="ctr"/>
            <a:r>
              <a:rPr lang="fr-FR" i="1" dirty="0" err="1" smtClean="0">
                <a:solidFill>
                  <a:schemeClr val="bg2"/>
                </a:solidFill>
                <a:effectLst>
                  <a:outerShdw blurRad="38100" dist="38100" dir="2700000" algn="tl">
                    <a:srgbClr val="000000">
                      <a:alpha val="43137"/>
                    </a:srgbClr>
                  </a:outerShdw>
                </a:effectLst>
              </a:rPr>
              <a:t>Thank</a:t>
            </a:r>
            <a:r>
              <a:rPr lang="fr-FR" i="1" dirty="0" smtClean="0">
                <a:solidFill>
                  <a:schemeClr val="bg2"/>
                </a:solidFill>
                <a:effectLst>
                  <a:outerShdw blurRad="38100" dist="38100" dir="2700000" algn="tl">
                    <a:srgbClr val="000000">
                      <a:alpha val="43137"/>
                    </a:srgbClr>
                  </a:outerShdw>
                </a:effectLst>
              </a:rPr>
              <a:t> </a:t>
            </a:r>
            <a:r>
              <a:rPr lang="fr-FR" i="1" dirty="0" err="1" smtClean="0">
                <a:solidFill>
                  <a:schemeClr val="bg2"/>
                </a:solidFill>
                <a:effectLst>
                  <a:outerShdw blurRad="38100" dist="38100" dir="2700000" algn="tl">
                    <a:srgbClr val="000000">
                      <a:alpha val="43137"/>
                    </a:srgbClr>
                  </a:outerShdw>
                </a:effectLst>
              </a:rPr>
              <a:t>you</a:t>
            </a:r>
            <a:r>
              <a:rPr lang="fr-FR" i="1" dirty="0" smtClean="0">
                <a:solidFill>
                  <a:schemeClr val="bg2"/>
                </a:solidFill>
                <a:effectLst>
                  <a:outerShdw blurRad="38100" dist="38100" dir="2700000" algn="tl">
                    <a:srgbClr val="000000">
                      <a:alpha val="43137"/>
                    </a:srgbClr>
                  </a:outerShdw>
                </a:effectLst>
              </a:rPr>
              <a:t> for </a:t>
            </a:r>
            <a:r>
              <a:rPr lang="fr-FR" i="1" dirty="0" err="1" smtClean="0">
                <a:solidFill>
                  <a:schemeClr val="bg2"/>
                </a:solidFill>
                <a:effectLst>
                  <a:outerShdw blurRad="38100" dist="38100" dir="2700000" algn="tl">
                    <a:srgbClr val="000000">
                      <a:alpha val="43137"/>
                    </a:srgbClr>
                  </a:outerShdw>
                </a:effectLst>
              </a:rPr>
              <a:t>your</a:t>
            </a:r>
            <a:r>
              <a:rPr lang="fr-FR" i="1" dirty="0" smtClean="0">
                <a:solidFill>
                  <a:schemeClr val="bg2"/>
                </a:solidFill>
                <a:effectLst>
                  <a:outerShdw blurRad="38100" dist="38100" dir="2700000" algn="tl">
                    <a:srgbClr val="000000">
                      <a:alpha val="43137"/>
                    </a:srgbClr>
                  </a:outerShdw>
                </a:effectLst>
              </a:rPr>
              <a:t> attention</a:t>
            </a:r>
            <a:endParaRPr lang="en-GB" i="1" dirty="0">
              <a:solidFill>
                <a:schemeClr val="bg2"/>
              </a:solidFill>
              <a:effectLst>
                <a:outerShdw blurRad="38100" dist="38100" dir="2700000" algn="tl">
                  <a:srgbClr val="000000">
                    <a:alpha val="43137"/>
                  </a:srgbClr>
                </a:outerShdw>
              </a:effectLst>
            </a:endParaRPr>
          </a:p>
        </p:txBody>
      </p:sp>
      <p:sp>
        <p:nvSpPr>
          <p:cNvPr id="3" name="Titre 2"/>
          <p:cNvSpPr>
            <a:spLocks noGrp="1"/>
          </p:cNvSpPr>
          <p:nvPr>
            <p:ph type="title" idx="2"/>
          </p:nvPr>
        </p:nvSpPr>
        <p:spPr/>
        <p:txBody>
          <a:bodyPr/>
          <a:lstStyle/>
          <a:p>
            <a:r>
              <a:rPr lang="fr-FR" dirty="0" smtClean="0"/>
              <a:t> </a:t>
            </a:r>
            <a:endParaRPr lang="en-GB"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52" y="2684929"/>
            <a:ext cx="2000250" cy="2286000"/>
          </a:xfrm>
          <a:prstGeom prst="rect">
            <a:avLst/>
          </a:prstGeom>
        </p:spPr>
      </p:pic>
    </p:spTree>
    <p:extLst>
      <p:ext uri="{BB962C8B-B14F-4D97-AF65-F5344CB8AC3E}">
        <p14:creationId xmlns:p14="http://schemas.microsoft.com/office/powerpoint/2010/main" val="186003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722475" y="1020021"/>
            <a:ext cx="5731800" cy="2529300"/>
          </a:xfrm>
        </p:spPr>
        <p:txBody>
          <a:bodyPr/>
          <a:lstStyle/>
          <a:p>
            <a:r>
              <a:rPr lang="en-GB" sz="1400" b="0" dirty="0" smtClean="0">
                <a:latin typeface="Poppins" panose="020B0604020202020204" charset="0"/>
                <a:ea typeface="Calibri" panose="020F0502020204030204" pitchFamily="34" charset="0"/>
                <a:cs typeface="Poppins" panose="020B0604020202020204" charset="0"/>
              </a:rPr>
              <a:t/>
            </a:r>
            <a:br>
              <a:rPr lang="en-GB" sz="1400" b="0" dirty="0" smtClean="0">
                <a:latin typeface="Poppins" panose="020B0604020202020204" charset="0"/>
                <a:ea typeface="Calibri" panose="020F0502020204030204" pitchFamily="34" charset="0"/>
                <a:cs typeface="Poppins" panose="020B0604020202020204" charset="0"/>
              </a:rPr>
            </a:br>
            <a:r>
              <a:rPr lang="en-GB" sz="1400" b="0" dirty="0" smtClean="0">
                <a:latin typeface="Poppins" panose="020B0604020202020204" charset="0"/>
                <a:ea typeface="Calibri" panose="020F0502020204030204" pitchFamily="34" charset="0"/>
                <a:cs typeface="Poppins" panose="020B0604020202020204" charset="0"/>
              </a:rPr>
              <a:t/>
            </a:r>
            <a:br>
              <a:rPr lang="en-GB" sz="1400" b="0" dirty="0" smtClean="0">
                <a:latin typeface="Poppins" panose="020B0604020202020204" charset="0"/>
                <a:ea typeface="Calibri" panose="020F0502020204030204" pitchFamily="34" charset="0"/>
                <a:cs typeface="Poppins" panose="020B0604020202020204" charset="0"/>
              </a:rPr>
            </a:br>
            <a:r>
              <a:rPr lang="en-GB" sz="1400" b="0" dirty="0" smtClean="0">
                <a:hlinkClick r:id="rId2"/>
              </a:rPr>
              <a:t>https</a:t>
            </a:r>
            <a:r>
              <a:rPr lang="en-GB" sz="1400" b="0" dirty="0">
                <a:hlinkClick r:id="rId2"/>
              </a:rPr>
              <a:t>://</a:t>
            </a:r>
            <a:r>
              <a:rPr lang="en-GB" sz="1400" b="0" dirty="0" smtClean="0">
                <a:hlinkClick r:id="rId2"/>
              </a:rPr>
              <a:t>pub.towardsai.net/ridge-and-lasso-regression-51705b608fb9</a:t>
            </a:r>
            <a:r>
              <a:rPr lang="en-GB" sz="1400" b="0" dirty="0" smtClean="0"/>
              <a:t/>
            </a:r>
            <a:br>
              <a:rPr lang="en-GB" sz="1400" b="0" dirty="0" smtClean="0"/>
            </a:br>
            <a:r>
              <a:rPr lang="en-GB" sz="1400" dirty="0"/>
              <a:t/>
            </a:r>
            <a:br>
              <a:rPr lang="en-GB" sz="1400" dirty="0"/>
            </a:br>
            <a:r>
              <a:rPr lang="en-GB" sz="1400" b="0" dirty="0">
                <a:latin typeface="Poppins" panose="020B0604020202020204" charset="0"/>
                <a:ea typeface="Calibri" panose="020F0502020204030204" pitchFamily="34" charset="0"/>
                <a:cs typeface="Poppins" panose="020B0604020202020204" charset="0"/>
              </a:rPr>
              <a:t>https://chat.openai.com/</a:t>
            </a:r>
            <a:r>
              <a:rPr lang="en-GB" sz="1400" b="0" dirty="0" smtClean="0">
                <a:latin typeface="Poppins" panose="020B0604020202020204" charset="0"/>
                <a:ea typeface="Calibri" panose="020F0502020204030204" pitchFamily="34" charset="0"/>
                <a:cs typeface="Poppins" panose="020B0604020202020204" charset="0"/>
              </a:rPr>
              <a:t/>
            </a:r>
            <a:br>
              <a:rPr lang="en-GB" sz="1400" b="0" dirty="0" smtClean="0">
                <a:latin typeface="Poppins" panose="020B0604020202020204" charset="0"/>
                <a:ea typeface="Calibri" panose="020F0502020204030204" pitchFamily="34" charset="0"/>
                <a:cs typeface="Poppins" panose="020B0604020202020204" charset="0"/>
              </a:rPr>
            </a:br>
            <a:r>
              <a:rPr lang="en-GB" sz="1400" dirty="0">
                <a:latin typeface="Poppins" panose="020B0604020202020204" charset="0"/>
                <a:ea typeface="Calibri" panose="020F0502020204030204" pitchFamily="34" charset="0"/>
                <a:cs typeface="Poppins" panose="020B0604020202020204" charset="0"/>
              </a:rPr>
              <a:t/>
            </a:r>
            <a:br>
              <a:rPr lang="en-GB" sz="1400" dirty="0">
                <a:latin typeface="Poppins" panose="020B0604020202020204" charset="0"/>
                <a:ea typeface="Calibri" panose="020F0502020204030204" pitchFamily="34" charset="0"/>
                <a:cs typeface="Poppins" panose="020B0604020202020204" charset="0"/>
              </a:rPr>
            </a:br>
            <a:r>
              <a:rPr lang="en-GB" sz="1400" b="0" dirty="0" smtClean="0">
                <a:latin typeface="Poppins" panose="020B0604020202020204" charset="0"/>
                <a:cs typeface="Poppins" panose="020B0604020202020204" charset="0"/>
                <a:hlinkClick r:id="rId3"/>
              </a:rPr>
              <a:t>https</a:t>
            </a:r>
            <a:r>
              <a:rPr lang="en-GB" sz="1400" b="0" dirty="0">
                <a:latin typeface="Poppins" panose="020B0604020202020204" charset="0"/>
                <a:cs typeface="Poppins" panose="020B0604020202020204" charset="0"/>
                <a:hlinkClick r:id="rId3"/>
              </a:rPr>
              <a:t>://</a:t>
            </a:r>
            <a:r>
              <a:rPr lang="en-GB" sz="1400" b="0" dirty="0" smtClean="0">
                <a:latin typeface="Poppins" panose="020B0604020202020204" charset="0"/>
                <a:cs typeface="Poppins" panose="020B0604020202020204" charset="0"/>
                <a:hlinkClick r:id="rId3"/>
              </a:rPr>
              <a:t>www.researchgate.net/figure/The-flowchart-of-random-forest-RF-for-regression-adapted-from-Rodriguez-Galiano-et_fig3_303835073</a:t>
            </a:r>
            <a:r>
              <a:rPr lang="en-GB" sz="1400" b="0" dirty="0" smtClean="0">
                <a:latin typeface="Poppins" panose="020B0604020202020204" charset="0"/>
                <a:cs typeface="Poppins" panose="020B0604020202020204" charset="0"/>
              </a:rPr>
              <a:t/>
            </a:r>
            <a:br>
              <a:rPr lang="en-GB" sz="1400" b="0" dirty="0" smtClean="0">
                <a:latin typeface="Poppins" panose="020B0604020202020204" charset="0"/>
                <a:cs typeface="Poppins" panose="020B0604020202020204" charset="0"/>
              </a:rPr>
            </a:br>
            <a:r>
              <a:rPr lang="en-GB" sz="1400" b="0" dirty="0">
                <a:latin typeface="Poppins" panose="020B0604020202020204" charset="0"/>
                <a:cs typeface="Poppins" panose="020B0604020202020204" charset="0"/>
              </a:rPr>
              <a:t/>
            </a:r>
            <a:br>
              <a:rPr lang="en-GB" sz="1400" b="0" dirty="0">
                <a:latin typeface="Poppins" panose="020B0604020202020204" charset="0"/>
                <a:cs typeface="Poppins" panose="020B0604020202020204" charset="0"/>
              </a:rPr>
            </a:br>
            <a:r>
              <a:rPr lang="en-GB" sz="1400" b="0" dirty="0">
                <a:latin typeface="Poppins" panose="020B0604020202020204" charset="0"/>
                <a:cs typeface="Poppins" panose="020B0604020202020204" charset="0"/>
              </a:rPr>
              <a:t>https://www.researchgate.net/figure/Flow-diagram-of-gradient-boosting-machine-learning-method-The-ensemble-classifiers_fig1_351542039</a:t>
            </a:r>
          </a:p>
        </p:txBody>
      </p:sp>
      <p:sp>
        <p:nvSpPr>
          <p:cNvPr id="4" name="Rectangle 3"/>
          <p:cNvSpPr/>
          <p:nvPr/>
        </p:nvSpPr>
        <p:spPr>
          <a:xfrm>
            <a:off x="3503803" y="286920"/>
            <a:ext cx="2655697" cy="523220"/>
          </a:xfrm>
          <a:prstGeom prst="rect">
            <a:avLst/>
          </a:prstGeom>
        </p:spPr>
        <p:txBody>
          <a:bodyPr wrap="square">
            <a:spAutoFit/>
          </a:bodyPr>
          <a:lstStyle/>
          <a:p>
            <a:r>
              <a:rPr lang="en-GB" sz="2800" b="1" dirty="0">
                <a:solidFill>
                  <a:schemeClr val="bg2"/>
                </a:solidFill>
              </a:rPr>
              <a:t>References</a:t>
            </a:r>
          </a:p>
        </p:txBody>
      </p:sp>
    </p:spTree>
    <p:extLst>
      <p:ext uri="{BB962C8B-B14F-4D97-AF65-F5344CB8AC3E}">
        <p14:creationId xmlns:p14="http://schemas.microsoft.com/office/powerpoint/2010/main" val="41589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19875" y="0"/>
            <a:ext cx="6752500" cy="2827400"/>
          </a:xfrm>
        </p:spPr>
        <p:txBody>
          <a:bodyPr/>
          <a:lstStyle/>
          <a:p>
            <a:pPr algn="ctr"/>
            <a:r>
              <a:rPr lang="fr-FR" dirty="0" err="1" smtClean="0"/>
              <a:t>What</a:t>
            </a:r>
            <a:r>
              <a:rPr lang="fr-FR" dirty="0" smtClean="0"/>
              <a:t> </a:t>
            </a:r>
            <a:r>
              <a:rPr lang="fr-FR" dirty="0" err="1" smtClean="0"/>
              <a:t>is</a:t>
            </a:r>
            <a:r>
              <a:rPr lang="fr-FR" dirty="0" smtClean="0"/>
              <a:t> Hybride </a:t>
            </a:r>
            <a:r>
              <a:rPr lang="fr-FR" dirty="0" err="1" smtClean="0"/>
              <a:t>Regression</a:t>
            </a:r>
            <a:r>
              <a:rPr lang="fr-FR" dirty="0" smtClean="0"/>
              <a:t> </a:t>
            </a:r>
            <a:br>
              <a:rPr lang="fr-FR" dirty="0" smtClean="0"/>
            </a:br>
            <a:r>
              <a:rPr lang="fr-FR" dirty="0" smtClean="0"/>
              <a:t>Technique?</a:t>
            </a:r>
            <a:br>
              <a:rPr lang="fr-FR" dirty="0" smtClean="0"/>
            </a:br>
            <a:endParaRPr lang="en-GB" dirty="0"/>
          </a:p>
        </p:txBody>
      </p:sp>
      <p:sp>
        <p:nvSpPr>
          <p:cNvPr id="3" name="Titre 2"/>
          <p:cNvSpPr>
            <a:spLocks noGrp="1"/>
          </p:cNvSpPr>
          <p:nvPr>
            <p:ph type="title" idx="2"/>
          </p:nvPr>
        </p:nvSpPr>
        <p:spPr/>
        <p:txBody>
          <a:bodyPr/>
          <a:lstStyle/>
          <a:p>
            <a:r>
              <a:rPr lang="fr-FR" dirty="0" smtClean="0"/>
              <a:t> </a:t>
            </a:r>
            <a:endParaRPr lang="en-GB" dirty="0"/>
          </a:p>
        </p:txBody>
      </p:sp>
      <p:sp>
        <p:nvSpPr>
          <p:cNvPr id="5" name="Rectangle 4"/>
          <p:cNvSpPr/>
          <p:nvPr/>
        </p:nvSpPr>
        <p:spPr>
          <a:xfrm>
            <a:off x="1533525" y="2532463"/>
            <a:ext cx="5481275" cy="1815882"/>
          </a:xfrm>
          <a:prstGeom prst="rect">
            <a:avLst/>
          </a:prstGeom>
        </p:spPr>
        <p:txBody>
          <a:bodyPr wrap="square">
            <a:spAutoFit/>
          </a:bodyPr>
          <a:lstStyle/>
          <a:p>
            <a:r>
              <a:rPr lang="en-GB" dirty="0"/>
              <a:t>In general, a hybrid regression technique refers to an approach that combines different regression methods or models to achieve improved predictive performance. The idea is to leverage the strengths of multiple algorithms or models, often addressing specific weaknesses or challenges associated with individual methods. By combining these models in a thoughtful and strategic manner, a hybrid regression technique aims to enhance the overall accuracy and robustness of predictions.</a:t>
            </a:r>
          </a:p>
        </p:txBody>
      </p:sp>
      <p:pic>
        <p:nvPicPr>
          <p:cNvPr id="7" name="Imag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865542" y="1358035"/>
            <a:ext cx="706833" cy="665255"/>
          </a:xfrm>
          <a:prstGeom prst="rect">
            <a:avLst/>
          </a:prstGeom>
          <a:solidFill>
            <a:schemeClr val="tx2">
              <a:lumMod val="40000"/>
              <a:lumOff val="60000"/>
            </a:schemeClr>
          </a:solidFill>
        </p:spPr>
      </p:pic>
    </p:spTree>
    <p:extLst>
      <p:ext uri="{BB962C8B-B14F-4D97-AF65-F5344CB8AC3E}">
        <p14:creationId xmlns:p14="http://schemas.microsoft.com/office/powerpoint/2010/main" val="39547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15"/>
        <p:cNvGrpSpPr/>
        <p:nvPr/>
      </p:nvGrpSpPr>
      <p:grpSpPr>
        <a:xfrm>
          <a:off x="0" y="0"/>
          <a:ext cx="0" cy="0"/>
          <a:chOff x="0" y="0"/>
          <a:chExt cx="0" cy="0"/>
        </a:xfrm>
      </p:grpSpPr>
      <p:sp>
        <p:nvSpPr>
          <p:cNvPr id="718" name="Google Shape;718;p30"/>
          <p:cNvSpPr/>
          <p:nvPr/>
        </p:nvSpPr>
        <p:spPr>
          <a:xfrm>
            <a:off x="5443100" y="600736"/>
            <a:ext cx="1725342" cy="3942028"/>
          </a:xfrm>
          <a:custGeom>
            <a:avLst/>
            <a:gdLst/>
            <a:ahLst/>
            <a:cxnLst/>
            <a:rect l="l" t="t" r="r" b="b"/>
            <a:pathLst>
              <a:path w="35027" h="80029" extrusionOk="0">
                <a:moveTo>
                  <a:pt x="17512" y="0"/>
                </a:moveTo>
                <a:cubicBezTo>
                  <a:pt x="17195" y="9"/>
                  <a:pt x="14895" y="125"/>
                  <a:pt x="14305" y="1802"/>
                </a:cubicBezTo>
                <a:cubicBezTo>
                  <a:pt x="14027" y="2596"/>
                  <a:pt x="13972" y="3388"/>
                  <a:pt x="14092" y="4212"/>
                </a:cubicBezTo>
                <a:cubicBezTo>
                  <a:pt x="14152" y="4630"/>
                  <a:pt x="14174" y="5051"/>
                  <a:pt x="14196" y="5471"/>
                </a:cubicBezTo>
                <a:cubicBezTo>
                  <a:pt x="14132" y="5436"/>
                  <a:pt x="14072" y="5393"/>
                  <a:pt x="14043" y="5347"/>
                </a:cubicBezTo>
                <a:cubicBezTo>
                  <a:pt x="13993" y="5267"/>
                  <a:pt x="13877" y="5135"/>
                  <a:pt x="13773" y="5135"/>
                </a:cubicBezTo>
                <a:cubicBezTo>
                  <a:pt x="13714" y="5135"/>
                  <a:pt x="13660" y="5176"/>
                  <a:pt x="13624" y="5291"/>
                </a:cubicBezTo>
                <a:cubicBezTo>
                  <a:pt x="13522" y="5609"/>
                  <a:pt x="13613" y="6461"/>
                  <a:pt x="13680" y="6711"/>
                </a:cubicBezTo>
                <a:cubicBezTo>
                  <a:pt x="13748" y="6959"/>
                  <a:pt x="13960" y="7416"/>
                  <a:pt x="14107" y="7416"/>
                </a:cubicBezTo>
                <a:cubicBezTo>
                  <a:pt x="14109" y="7416"/>
                  <a:pt x="14111" y="7416"/>
                  <a:pt x="14112" y="7416"/>
                </a:cubicBezTo>
                <a:cubicBezTo>
                  <a:pt x="14219" y="7409"/>
                  <a:pt x="14339" y="7274"/>
                  <a:pt x="14396" y="7202"/>
                </a:cubicBezTo>
                <a:cubicBezTo>
                  <a:pt x="14528" y="7843"/>
                  <a:pt x="14715" y="8578"/>
                  <a:pt x="15079" y="9136"/>
                </a:cubicBezTo>
                <a:cubicBezTo>
                  <a:pt x="15100" y="10004"/>
                  <a:pt x="15064" y="10905"/>
                  <a:pt x="14833" y="11081"/>
                </a:cubicBezTo>
                <a:cubicBezTo>
                  <a:pt x="14363" y="11441"/>
                  <a:pt x="11933" y="12442"/>
                  <a:pt x="10745" y="12718"/>
                </a:cubicBezTo>
                <a:cubicBezTo>
                  <a:pt x="9557" y="12994"/>
                  <a:pt x="6905" y="13602"/>
                  <a:pt x="6547" y="17055"/>
                </a:cubicBezTo>
                <a:cubicBezTo>
                  <a:pt x="6188" y="20506"/>
                  <a:pt x="6934" y="20037"/>
                  <a:pt x="6547" y="22896"/>
                </a:cubicBezTo>
                <a:cubicBezTo>
                  <a:pt x="6161" y="25755"/>
                  <a:pt x="5954" y="26293"/>
                  <a:pt x="5621" y="26997"/>
                </a:cubicBezTo>
                <a:cubicBezTo>
                  <a:pt x="5291" y="27702"/>
                  <a:pt x="4669" y="30312"/>
                  <a:pt x="4669" y="33336"/>
                </a:cubicBezTo>
                <a:cubicBezTo>
                  <a:pt x="4669" y="34611"/>
                  <a:pt x="4551" y="35374"/>
                  <a:pt x="4421" y="35856"/>
                </a:cubicBezTo>
                <a:cubicBezTo>
                  <a:pt x="4357" y="36093"/>
                  <a:pt x="4312" y="36337"/>
                  <a:pt x="4253" y="36575"/>
                </a:cubicBezTo>
                <a:cubicBezTo>
                  <a:pt x="4194" y="36818"/>
                  <a:pt x="4157" y="37138"/>
                  <a:pt x="3941" y="37292"/>
                </a:cubicBezTo>
                <a:cubicBezTo>
                  <a:pt x="3836" y="37368"/>
                  <a:pt x="3710" y="37410"/>
                  <a:pt x="3591" y="37457"/>
                </a:cubicBezTo>
                <a:cubicBezTo>
                  <a:pt x="2929" y="37710"/>
                  <a:pt x="2303" y="38095"/>
                  <a:pt x="1850" y="38644"/>
                </a:cubicBezTo>
                <a:cubicBezTo>
                  <a:pt x="1095" y="39561"/>
                  <a:pt x="666" y="39826"/>
                  <a:pt x="310" y="40073"/>
                </a:cubicBezTo>
                <a:cubicBezTo>
                  <a:pt x="0" y="40291"/>
                  <a:pt x="51" y="40800"/>
                  <a:pt x="612" y="40800"/>
                </a:cubicBezTo>
                <a:cubicBezTo>
                  <a:pt x="692" y="40800"/>
                  <a:pt x="782" y="40790"/>
                  <a:pt x="882" y="40767"/>
                </a:cubicBezTo>
                <a:cubicBezTo>
                  <a:pt x="1669" y="40589"/>
                  <a:pt x="2195" y="39614"/>
                  <a:pt x="2408" y="39614"/>
                </a:cubicBezTo>
                <a:cubicBezTo>
                  <a:pt x="2414" y="39614"/>
                  <a:pt x="2420" y="39615"/>
                  <a:pt x="2426" y="39617"/>
                </a:cubicBezTo>
                <a:cubicBezTo>
                  <a:pt x="2626" y="39677"/>
                  <a:pt x="2205" y="41199"/>
                  <a:pt x="2038" y="41711"/>
                </a:cubicBezTo>
                <a:cubicBezTo>
                  <a:pt x="1870" y="42225"/>
                  <a:pt x="1709" y="42841"/>
                  <a:pt x="1603" y="43155"/>
                </a:cubicBezTo>
                <a:cubicBezTo>
                  <a:pt x="1496" y="43468"/>
                  <a:pt x="1378" y="44047"/>
                  <a:pt x="1616" y="44368"/>
                </a:cubicBezTo>
                <a:cubicBezTo>
                  <a:pt x="1671" y="44442"/>
                  <a:pt x="1731" y="44477"/>
                  <a:pt x="1793" y="44477"/>
                </a:cubicBezTo>
                <a:cubicBezTo>
                  <a:pt x="2004" y="44477"/>
                  <a:pt x="2246" y="44085"/>
                  <a:pt x="2426" y="43449"/>
                </a:cubicBezTo>
                <a:cubicBezTo>
                  <a:pt x="2661" y="42625"/>
                  <a:pt x="3142" y="41153"/>
                  <a:pt x="3142" y="41152"/>
                </a:cubicBezTo>
                <a:lnTo>
                  <a:pt x="3142" y="41152"/>
                </a:lnTo>
                <a:cubicBezTo>
                  <a:pt x="3142" y="41152"/>
                  <a:pt x="2877" y="42394"/>
                  <a:pt x="2681" y="43148"/>
                </a:cubicBezTo>
                <a:cubicBezTo>
                  <a:pt x="2484" y="43900"/>
                  <a:pt x="1979" y="44863"/>
                  <a:pt x="2412" y="45226"/>
                </a:cubicBezTo>
                <a:cubicBezTo>
                  <a:pt x="2466" y="45272"/>
                  <a:pt x="2523" y="45292"/>
                  <a:pt x="2581" y="45292"/>
                </a:cubicBezTo>
                <a:cubicBezTo>
                  <a:pt x="2761" y="45292"/>
                  <a:pt x="2944" y="45086"/>
                  <a:pt x="3058" y="44810"/>
                </a:cubicBezTo>
                <a:cubicBezTo>
                  <a:pt x="3211" y="44443"/>
                  <a:pt x="3398" y="43831"/>
                  <a:pt x="3413" y="43771"/>
                </a:cubicBezTo>
                <a:cubicBezTo>
                  <a:pt x="3554" y="43155"/>
                  <a:pt x="3975" y="41467"/>
                  <a:pt x="3976" y="41466"/>
                </a:cubicBezTo>
                <a:lnTo>
                  <a:pt x="3976" y="41466"/>
                </a:lnTo>
                <a:cubicBezTo>
                  <a:pt x="3975" y="41467"/>
                  <a:pt x="3703" y="42883"/>
                  <a:pt x="3543" y="43555"/>
                </a:cubicBezTo>
                <a:cubicBezTo>
                  <a:pt x="3454" y="43931"/>
                  <a:pt x="3245" y="44419"/>
                  <a:pt x="3247" y="44723"/>
                </a:cubicBezTo>
                <a:cubicBezTo>
                  <a:pt x="3247" y="44921"/>
                  <a:pt x="3376" y="45066"/>
                  <a:pt x="3563" y="45066"/>
                </a:cubicBezTo>
                <a:cubicBezTo>
                  <a:pt x="3601" y="45066"/>
                  <a:pt x="3641" y="45060"/>
                  <a:pt x="3683" y="45048"/>
                </a:cubicBezTo>
                <a:cubicBezTo>
                  <a:pt x="3907" y="44981"/>
                  <a:pt x="4103" y="44479"/>
                  <a:pt x="4233" y="43949"/>
                </a:cubicBezTo>
                <a:cubicBezTo>
                  <a:pt x="4368" y="43404"/>
                  <a:pt x="4569" y="42414"/>
                  <a:pt x="4691" y="41949"/>
                </a:cubicBezTo>
                <a:cubicBezTo>
                  <a:pt x="4725" y="41816"/>
                  <a:pt x="4778" y="41684"/>
                  <a:pt x="4800" y="41684"/>
                </a:cubicBezTo>
                <a:cubicBezTo>
                  <a:pt x="4807" y="41684"/>
                  <a:pt x="4811" y="41698"/>
                  <a:pt x="4809" y="41731"/>
                </a:cubicBezTo>
                <a:cubicBezTo>
                  <a:pt x="4798" y="42018"/>
                  <a:pt x="4575" y="42803"/>
                  <a:pt x="4502" y="43195"/>
                </a:cubicBezTo>
                <a:cubicBezTo>
                  <a:pt x="4410" y="43693"/>
                  <a:pt x="4428" y="44045"/>
                  <a:pt x="4662" y="44074"/>
                </a:cubicBezTo>
                <a:cubicBezTo>
                  <a:pt x="4683" y="44077"/>
                  <a:pt x="4703" y="44078"/>
                  <a:pt x="4723" y="44078"/>
                </a:cubicBezTo>
                <a:cubicBezTo>
                  <a:pt x="4845" y="44078"/>
                  <a:pt x="4956" y="44024"/>
                  <a:pt x="5064" y="43836"/>
                </a:cubicBezTo>
                <a:cubicBezTo>
                  <a:pt x="5209" y="43586"/>
                  <a:pt x="5352" y="42926"/>
                  <a:pt x="5456" y="42461"/>
                </a:cubicBezTo>
                <a:cubicBezTo>
                  <a:pt x="5625" y="41706"/>
                  <a:pt x="5855" y="41012"/>
                  <a:pt x="5952" y="40333"/>
                </a:cubicBezTo>
                <a:cubicBezTo>
                  <a:pt x="6050" y="39655"/>
                  <a:pt x="6190" y="38269"/>
                  <a:pt x="6295" y="37815"/>
                </a:cubicBezTo>
                <a:cubicBezTo>
                  <a:pt x="6398" y="37361"/>
                  <a:pt x="6613" y="36769"/>
                  <a:pt x="6613" y="36769"/>
                </a:cubicBezTo>
                <a:lnTo>
                  <a:pt x="6598" y="36767"/>
                </a:lnTo>
                <a:cubicBezTo>
                  <a:pt x="7009" y="35490"/>
                  <a:pt x="8002" y="32426"/>
                  <a:pt x="8647" y="30559"/>
                </a:cubicBezTo>
                <a:cubicBezTo>
                  <a:pt x="9475" y="28156"/>
                  <a:pt x="9185" y="27328"/>
                  <a:pt x="9310" y="26293"/>
                </a:cubicBezTo>
                <a:cubicBezTo>
                  <a:pt x="9390" y="25621"/>
                  <a:pt x="10098" y="23937"/>
                  <a:pt x="10609" y="22135"/>
                </a:cubicBezTo>
                <a:cubicBezTo>
                  <a:pt x="11381" y="23754"/>
                  <a:pt x="12174" y="26138"/>
                  <a:pt x="11698" y="28489"/>
                </a:cubicBezTo>
                <a:cubicBezTo>
                  <a:pt x="10863" y="32617"/>
                  <a:pt x="11124" y="31417"/>
                  <a:pt x="10863" y="32617"/>
                </a:cubicBezTo>
                <a:cubicBezTo>
                  <a:pt x="10574" y="33943"/>
                  <a:pt x="10284" y="35245"/>
                  <a:pt x="10153" y="36600"/>
                </a:cubicBezTo>
                <a:cubicBezTo>
                  <a:pt x="9860" y="39628"/>
                  <a:pt x="9631" y="42696"/>
                  <a:pt x="10113" y="45694"/>
                </a:cubicBezTo>
                <a:cubicBezTo>
                  <a:pt x="10287" y="46788"/>
                  <a:pt x="10925" y="53121"/>
                  <a:pt x="10885" y="53339"/>
                </a:cubicBezTo>
                <a:cubicBezTo>
                  <a:pt x="10734" y="54166"/>
                  <a:pt x="10247" y="55889"/>
                  <a:pt x="10058" y="56865"/>
                </a:cubicBezTo>
                <a:cubicBezTo>
                  <a:pt x="9871" y="57840"/>
                  <a:pt x="9968" y="59304"/>
                  <a:pt x="10042" y="61965"/>
                </a:cubicBezTo>
                <a:cubicBezTo>
                  <a:pt x="10116" y="64629"/>
                  <a:pt x="10454" y="66691"/>
                  <a:pt x="10567" y="68155"/>
                </a:cubicBezTo>
                <a:cubicBezTo>
                  <a:pt x="10663" y="69410"/>
                  <a:pt x="10480" y="72619"/>
                  <a:pt x="10425" y="73504"/>
                </a:cubicBezTo>
                <a:cubicBezTo>
                  <a:pt x="10416" y="73658"/>
                  <a:pt x="10387" y="73809"/>
                  <a:pt x="10336" y="73958"/>
                </a:cubicBezTo>
                <a:cubicBezTo>
                  <a:pt x="10227" y="74281"/>
                  <a:pt x="10058" y="74737"/>
                  <a:pt x="9853" y="75131"/>
                </a:cubicBezTo>
                <a:cubicBezTo>
                  <a:pt x="9490" y="75832"/>
                  <a:pt x="8647" y="77151"/>
                  <a:pt x="8366" y="77432"/>
                </a:cubicBezTo>
                <a:cubicBezTo>
                  <a:pt x="8086" y="77714"/>
                  <a:pt x="7634" y="78389"/>
                  <a:pt x="8057" y="78584"/>
                </a:cubicBezTo>
                <a:cubicBezTo>
                  <a:pt x="8108" y="78607"/>
                  <a:pt x="8151" y="78615"/>
                  <a:pt x="8185" y="78615"/>
                </a:cubicBezTo>
                <a:cubicBezTo>
                  <a:pt x="8249" y="78615"/>
                  <a:pt x="8282" y="78587"/>
                  <a:pt x="8282" y="78587"/>
                </a:cubicBezTo>
                <a:lnTo>
                  <a:pt x="8282" y="78587"/>
                </a:lnTo>
                <a:cubicBezTo>
                  <a:pt x="8226" y="78807"/>
                  <a:pt x="8324" y="79041"/>
                  <a:pt x="8456" y="79105"/>
                </a:cubicBezTo>
                <a:cubicBezTo>
                  <a:pt x="8530" y="79141"/>
                  <a:pt x="8617" y="79146"/>
                  <a:pt x="8665" y="79146"/>
                </a:cubicBezTo>
                <a:cubicBezTo>
                  <a:pt x="8689" y="79146"/>
                  <a:pt x="8703" y="79145"/>
                  <a:pt x="8703" y="79145"/>
                </a:cubicBezTo>
                <a:cubicBezTo>
                  <a:pt x="8713" y="79291"/>
                  <a:pt x="8859" y="79547"/>
                  <a:pt x="9163" y="79547"/>
                </a:cubicBezTo>
                <a:cubicBezTo>
                  <a:pt x="9215" y="79547"/>
                  <a:pt x="9272" y="79540"/>
                  <a:pt x="9334" y="79523"/>
                </a:cubicBezTo>
                <a:cubicBezTo>
                  <a:pt x="9334" y="79523"/>
                  <a:pt x="9441" y="79899"/>
                  <a:pt x="9768" y="79917"/>
                </a:cubicBezTo>
                <a:cubicBezTo>
                  <a:pt x="9791" y="79918"/>
                  <a:pt x="9815" y="79919"/>
                  <a:pt x="9839" y="79919"/>
                </a:cubicBezTo>
                <a:cubicBezTo>
                  <a:pt x="9922" y="79919"/>
                  <a:pt x="10004" y="79909"/>
                  <a:pt x="10082" y="79877"/>
                </a:cubicBezTo>
                <a:cubicBezTo>
                  <a:pt x="10175" y="79841"/>
                  <a:pt x="10276" y="79735"/>
                  <a:pt x="10385" y="79474"/>
                </a:cubicBezTo>
                <a:lnTo>
                  <a:pt x="10385" y="79474"/>
                </a:lnTo>
                <a:cubicBezTo>
                  <a:pt x="10385" y="79474"/>
                  <a:pt x="10304" y="79812"/>
                  <a:pt x="10718" y="79973"/>
                </a:cubicBezTo>
                <a:cubicBezTo>
                  <a:pt x="10813" y="80010"/>
                  <a:pt x="10912" y="80028"/>
                  <a:pt x="11011" y="80028"/>
                </a:cubicBezTo>
                <a:cubicBezTo>
                  <a:pt x="11344" y="80028"/>
                  <a:pt x="11680" y="79822"/>
                  <a:pt x="11875" y="79410"/>
                </a:cubicBezTo>
                <a:cubicBezTo>
                  <a:pt x="12127" y="78878"/>
                  <a:pt x="12100" y="78780"/>
                  <a:pt x="12311" y="78317"/>
                </a:cubicBezTo>
                <a:cubicBezTo>
                  <a:pt x="12521" y="77854"/>
                  <a:pt x="12423" y="76646"/>
                  <a:pt x="12578" y="76155"/>
                </a:cubicBezTo>
                <a:cubicBezTo>
                  <a:pt x="12732" y="75663"/>
                  <a:pt x="13181" y="75494"/>
                  <a:pt x="13222" y="75087"/>
                </a:cubicBezTo>
                <a:cubicBezTo>
                  <a:pt x="13248" y="74844"/>
                  <a:pt x="13257" y="74377"/>
                  <a:pt x="13201" y="73936"/>
                </a:cubicBezTo>
                <a:cubicBezTo>
                  <a:pt x="13210" y="73934"/>
                  <a:pt x="13230" y="72101"/>
                  <a:pt x="13230" y="72101"/>
                </a:cubicBezTo>
                <a:lnTo>
                  <a:pt x="13282" y="71282"/>
                </a:lnTo>
                <a:cubicBezTo>
                  <a:pt x="13366" y="70018"/>
                  <a:pt x="13522" y="68761"/>
                  <a:pt x="13758" y="67515"/>
                </a:cubicBezTo>
                <a:cubicBezTo>
                  <a:pt x="14158" y="65427"/>
                  <a:pt x="14712" y="61965"/>
                  <a:pt x="14881" y="59865"/>
                </a:cubicBezTo>
                <a:cubicBezTo>
                  <a:pt x="15106" y="57052"/>
                  <a:pt x="15367" y="54689"/>
                  <a:pt x="15518" y="54240"/>
                </a:cubicBezTo>
                <a:cubicBezTo>
                  <a:pt x="15524" y="54218"/>
                  <a:pt x="15534" y="54191"/>
                  <a:pt x="15545" y="54155"/>
                </a:cubicBezTo>
                <a:cubicBezTo>
                  <a:pt x="16105" y="52435"/>
                  <a:pt x="16501" y="50660"/>
                  <a:pt x="16704" y="48862"/>
                </a:cubicBezTo>
                <a:cubicBezTo>
                  <a:pt x="16768" y="48293"/>
                  <a:pt x="16828" y="47667"/>
                  <a:pt x="16873" y="46993"/>
                </a:cubicBezTo>
                <a:cubicBezTo>
                  <a:pt x="17078" y="44036"/>
                  <a:pt x="16986" y="42425"/>
                  <a:pt x="17514" y="42349"/>
                </a:cubicBezTo>
                <a:cubicBezTo>
                  <a:pt x="18043" y="42425"/>
                  <a:pt x="17950" y="44036"/>
                  <a:pt x="18155" y="46993"/>
                </a:cubicBezTo>
                <a:cubicBezTo>
                  <a:pt x="18201" y="47667"/>
                  <a:pt x="18261" y="48293"/>
                  <a:pt x="18324" y="48862"/>
                </a:cubicBezTo>
                <a:cubicBezTo>
                  <a:pt x="18528" y="50660"/>
                  <a:pt x="18924" y="52435"/>
                  <a:pt x="19483" y="54155"/>
                </a:cubicBezTo>
                <a:cubicBezTo>
                  <a:pt x="19494" y="54191"/>
                  <a:pt x="19505" y="54220"/>
                  <a:pt x="19510" y="54240"/>
                </a:cubicBezTo>
                <a:cubicBezTo>
                  <a:pt x="19661" y="54689"/>
                  <a:pt x="19923" y="57052"/>
                  <a:pt x="20148" y="59865"/>
                </a:cubicBezTo>
                <a:cubicBezTo>
                  <a:pt x="20317" y="61965"/>
                  <a:pt x="20871" y="65427"/>
                  <a:pt x="21270" y="67515"/>
                </a:cubicBezTo>
                <a:cubicBezTo>
                  <a:pt x="21506" y="68761"/>
                  <a:pt x="21663" y="70018"/>
                  <a:pt x="21746" y="71282"/>
                </a:cubicBezTo>
                <a:lnTo>
                  <a:pt x="21799" y="72101"/>
                </a:lnTo>
                <a:cubicBezTo>
                  <a:pt x="21799" y="72101"/>
                  <a:pt x="21817" y="73934"/>
                  <a:pt x="21828" y="73936"/>
                </a:cubicBezTo>
                <a:cubicBezTo>
                  <a:pt x="21772" y="74377"/>
                  <a:pt x="21781" y="74844"/>
                  <a:pt x="21806" y="75087"/>
                </a:cubicBezTo>
                <a:cubicBezTo>
                  <a:pt x="21848" y="75494"/>
                  <a:pt x="22296" y="75663"/>
                  <a:pt x="22451" y="76155"/>
                </a:cubicBezTo>
                <a:cubicBezTo>
                  <a:pt x="22605" y="76646"/>
                  <a:pt x="22507" y="77854"/>
                  <a:pt x="22718" y="78317"/>
                </a:cubicBezTo>
                <a:cubicBezTo>
                  <a:pt x="22929" y="78780"/>
                  <a:pt x="22901" y="78878"/>
                  <a:pt x="23154" y="79410"/>
                </a:cubicBezTo>
                <a:cubicBezTo>
                  <a:pt x="23348" y="79822"/>
                  <a:pt x="23684" y="80028"/>
                  <a:pt x="24017" y="80028"/>
                </a:cubicBezTo>
                <a:cubicBezTo>
                  <a:pt x="24117" y="80028"/>
                  <a:pt x="24216" y="80010"/>
                  <a:pt x="24311" y="79973"/>
                </a:cubicBezTo>
                <a:cubicBezTo>
                  <a:pt x="24725" y="79812"/>
                  <a:pt x="24641" y="79474"/>
                  <a:pt x="24641" y="79474"/>
                </a:cubicBezTo>
                <a:lnTo>
                  <a:pt x="24641" y="79474"/>
                </a:lnTo>
                <a:cubicBezTo>
                  <a:pt x="24752" y="79735"/>
                  <a:pt x="24854" y="79841"/>
                  <a:pt x="24946" y="79877"/>
                </a:cubicBezTo>
                <a:cubicBezTo>
                  <a:pt x="25024" y="79909"/>
                  <a:pt x="25106" y="79919"/>
                  <a:pt x="25190" y="79919"/>
                </a:cubicBezTo>
                <a:cubicBezTo>
                  <a:pt x="25213" y="79919"/>
                  <a:pt x="25237" y="79918"/>
                  <a:pt x="25261" y="79917"/>
                </a:cubicBezTo>
                <a:cubicBezTo>
                  <a:pt x="25588" y="79899"/>
                  <a:pt x="25693" y="79523"/>
                  <a:pt x="25693" y="79523"/>
                </a:cubicBezTo>
                <a:cubicBezTo>
                  <a:pt x="25755" y="79540"/>
                  <a:pt x="25812" y="79547"/>
                  <a:pt x="25864" y="79547"/>
                </a:cubicBezTo>
                <a:cubicBezTo>
                  <a:pt x="26168" y="79547"/>
                  <a:pt x="26314" y="79291"/>
                  <a:pt x="26325" y="79145"/>
                </a:cubicBezTo>
                <a:cubicBezTo>
                  <a:pt x="26325" y="79145"/>
                  <a:pt x="26340" y="79146"/>
                  <a:pt x="26363" y="79146"/>
                </a:cubicBezTo>
                <a:cubicBezTo>
                  <a:pt x="26412" y="79146"/>
                  <a:pt x="26498" y="79141"/>
                  <a:pt x="26570" y="79105"/>
                </a:cubicBezTo>
                <a:cubicBezTo>
                  <a:pt x="26705" y="79041"/>
                  <a:pt x="26803" y="78807"/>
                  <a:pt x="26746" y="78587"/>
                </a:cubicBezTo>
                <a:lnTo>
                  <a:pt x="26746" y="78587"/>
                </a:lnTo>
                <a:cubicBezTo>
                  <a:pt x="26746" y="78587"/>
                  <a:pt x="26779" y="78615"/>
                  <a:pt x="26843" y="78615"/>
                </a:cubicBezTo>
                <a:cubicBezTo>
                  <a:pt x="26877" y="78615"/>
                  <a:pt x="26920" y="78607"/>
                  <a:pt x="26972" y="78584"/>
                </a:cubicBezTo>
                <a:cubicBezTo>
                  <a:pt x="27395" y="78389"/>
                  <a:pt x="26943" y="77712"/>
                  <a:pt x="26663" y="77432"/>
                </a:cubicBezTo>
                <a:cubicBezTo>
                  <a:pt x="26381" y="77151"/>
                  <a:pt x="25539" y="75832"/>
                  <a:pt x="25174" y="75131"/>
                </a:cubicBezTo>
                <a:cubicBezTo>
                  <a:pt x="24970" y="74737"/>
                  <a:pt x="24799" y="74281"/>
                  <a:pt x="24690" y="73958"/>
                </a:cubicBezTo>
                <a:cubicBezTo>
                  <a:pt x="24641" y="73809"/>
                  <a:pt x="24612" y="73658"/>
                  <a:pt x="24603" y="73504"/>
                </a:cubicBezTo>
                <a:cubicBezTo>
                  <a:pt x="24549" y="72619"/>
                  <a:pt x="24365" y="69410"/>
                  <a:pt x="24462" y="68155"/>
                </a:cubicBezTo>
                <a:cubicBezTo>
                  <a:pt x="24574" y="66691"/>
                  <a:pt x="24910" y="64629"/>
                  <a:pt x="24986" y="61965"/>
                </a:cubicBezTo>
                <a:cubicBezTo>
                  <a:pt x="25061" y="59302"/>
                  <a:pt x="25157" y="57840"/>
                  <a:pt x="24968" y="56865"/>
                </a:cubicBezTo>
                <a:cubicBezTo>
                  <a:pt x="24781" y="55889"/>
                  <a:pt x="24294" y="54166"/>
                  <a:pt x="24144" y="53339"/>
                </a:cubicBezTo>
                <a:cubicBezTo>
                  <a:pt x="24104" y="53121"/>
                  <a:pt x="24739" y="46788"/>
                  <a:pt x="24916" y="45694"/>
                </a:cubicBezTo>
                <a:cubicBezTo>
                  <a:pt x="25397" y="42696"/>
                  <a:pt x="25168" y="39628"/>
                  <a:pt x="24876" y="36600"/>
                </a:cubicBezTo>
                <a:cubicBezTo>
                  <a:pt x="24745" y="35245"/>
                  <a:pt x="24454" y="33943"/>
                  <a:pt x="24165" y="32617"/>
                </a:cubicBezTo>
                <a:cubicBezTo>
                  <a:pt x="23904" y="31415"/>
                  <a:pt x="24165" y="32617"/>
                  <a:pt x="23328" y="28489"/>
                </a:cubicBezTo>
                <a:cubicBezTo>
                  <a:pt x="22852" y="26138"/>
                  <a:pt x="23648" y="23754"/>
                  <a:pt x="24420" y="22135"/>
                </a:cubicBezTo>
                <a:cubicBezTo>
                  <a:pt x="24930" y="23937"/>
                  <a:pt x="25638" y="25621"/>
                  <a:pt x="25718" y="26293"/>
                </a:cubicBezTo>
                <a:cubicBezTo>
                  <a:pt x="25844" y="27328"/>
                  <a:pt x="25553" y="28156"/>
                  <a:pt x="26381" y="30559"/>
                </a:cubicBezTo>
                <a:cubicBezTo>
                  <a:pt x="27024" y="32426"/>
                  <a:pt x="28018" y="35490"/>
                  <a:pt x="28430" y="36767"/>
                </a:cubicBezTo>
                <a:lnTo>
                  <a:pt x="28416" y="36769"/>
                </a:lnTo>
                <a:cubicBezTo>
                  <a:pt x="28416" y="36769"/>
                  <a:pt x="28628" y="37361"/>
                  <a:pt x="28733" y="37815"/>
                </a:cubicBezTo>
                <a:cubicBezTo>
                  <a:pt x="28837" y="38269"/>
                  <a:pt x="28979" y="39655"/>
                  <a:pt x="29075" y="40333"/>
                </a:cubicBezTo>
                <a:cubicBezTo>
                  <a:pt x="29173" y="41012"/>
                  <a:pt x="29404" y="41706"/>
                  <a:pt x="29571" y="42461"/>
                </a:cubicBezTo>
                <a:cubicBezTo>
                  <a:pt x="29674" y="42926"/>
                  <a:pt x="29818" y="43586"/>
                  <a:pt x="29963" y="43836"/>
                </a:cubicBezTo>
                <a:cubicBezTo>
                  <a:pt x="30072" y="44024"/>
                  <a:pt x="30183" y="44078"/>
                  <a:pt x="30306" y="44078"/>
                </a:cubicBezTo>
                <a:cubicBezTo>
                  <a:pt x="30325" y="44078"/>
                  <a:pt x="30346" y="44077"/>
                  <a:pt x="30366" y="44074"/>
                </a:cubicBezTo>
                <a:cubicBezTo>
                  <a:pt x="30601" y="44045"/>
                  <a:pt x="30617" y="43693"/>
                  <a:pt x="30526" y="43195"/>
                </a:cubicBezTo>
                <a:cubicBezTo>
                  <a:pt x="30453" y="42803"/>
                  <a:pt x="30230" y="42018"/>
                  <a:pt x="30219" y="41731"/>
                </a:cubicBezTo>
                <a:cubicBezTo>
                  <a:pt x="30218" y="41698"/>
                  <a:pt x="30222" y="41684"/>
                  <a:pt x="30229" y="41684"/>
                </a:cubicBezTo>
                <a:cubicBezTo>
                  <a:pt x="30250" y="41684"/>
                  <a:pt x="30303" y="41816"/>
                  <a:pt x="30337" y="41949"/>
                </a:cubicBezTo>
                <a:cubicBezTo>
                  <a:pt x="30459" y="42414"/>
                  <a:pt x="30661" y="43404"/>
                  <a:pt x="30793" y="43949"/>
                </a:cubicBezTo>
                <a:cubicBezTo>
                  <a:pt x="30924" y="44479"/>
                  <a:pt x="31122" y="44981"/>
                  <a:pt x="31345" y="45048"/>
                </a:cubicBezTo>
                <a:cubicBezTo>
                  <a:pt x="31387" y="45060"/>
                  <a:pt x="31427" y="45066"/>
                  <a:pt x="31464" y="45066"/>
                </a:cubicBezTo>
                <a:cubicBezTo>
                  <a:pt x="31651" y="45066"/>
                  <a:pt x="31781" y="44921"/>
                  <a:pt x="31781" y="44723"/>
                </a:cubicBezTo>
                <a:cubicBezTo>
                  <a:pt x="31781" y="44419"/>
                  <a:pt x="31572" y="43931"/>
                  <a:pt x="31483" y="43555"/>
                </a:cubicBezTo>
                <a:cubicBezTo>
                  <a:pt x="31324" y="42883"/>
                  <a:pt x="31053" y="41467"/>
                  <a:pt x="31053" y="41466"/>
                </a:cubicBezTo>
                <a:lnTo>
                  <a:pt x="31053" y="41466"/>
                </a:lnTo>
                <a:cubicBezTo>
                  <a:pt x="31053" y="41467"/>
                  <a:pt x="31472" y="43155"/>
                  <a:pt x="31616" y="43771"/>
                </a:cubicBezTo>
                <a:cubicBezTo>
                  <a:pt x="31629" y="43829"/>
                  <a:pt x="31818" y="44443"/>
                  <a:pt x="31970" y="44810"/>
                </a:cubicBezTo>
                <a:cubicBezTo>
                  <a:pt x="32085" y="45086"/>
                  <a:pt x="32267" y="45292"/>
                  <a:pt x="32448" y="45292"/>
                </a:cubicBezTo>
                <a:cubicBezTo>
                  <a:pt x="32505" y="45292"/>
                  <a:pt x="32562" y="45272"/>
                  <a:pt x="32617" y="45226"/>
                </a:cubicBezTo>
                <a:cubicBezTo>
                  <a:pt x="33047" y="44863"/>
                  <a:pt x="32542" y="43900"/>
                  <a:pt x="32348" y="43148"/>
                </a:cubicBezTo>
                <a:cubicBezTo>
                  <a:pt x="32152" y="42394"/>
                  <a:pt x="31887" y="41152"/>
                  <a:pt x="31887" y="41152"/>
                </a:cubicBezTo>
                <a:lnTo>
                  <a:pt x="31887" y="41152"/>
                </a:lnTo>
                <a:cubicBezTo>
                  <a:pt x="31887" y="41153"/>
                  <a:pt x="32368" y="42625"/>
                  <a:pt x="32602" y="43449"/>
                </a:cubicBezTo>
                <a:cubicBezTo>
                  <a:pt x="32783" y="44085"/>
                  <a:pt x="33025" y="44477"/>
                  <a:pt x="33234" y="44477"/>
                </a:cubicBezTo>
                <a:cubicBezTo>
                  <a:pt x="33297" y="44477"/>
                  <a:pt x="33356" y="44442"/>
                  <a:pt x="33410" y="44368"/>
                </a:cubicBezTo>
                <a:cubicBezTo>
                  <a:pt x="33648" y="44047"/>
                  <a:pt x="33532" y="43468"/>
                  <a:pt x="33425" y="43155"/>
                </a:cubicBezTo>
                <a:cubicBezTo>
                  <a:pt x="33318" y="42841"/>
                  <a:pt x="33156" y="42225"/>
                  <a:pt x="32989" y="41711"/>
                </a:cubicBezTo>
                <a:cubicBezTo>
                  <a:pt x="32822" y="41199"/>
                  <a:pt x="32402" y="39677"/>
                  <a:pt x="32600" y="39617"/>
                </a:cubicBezTo>
                <a:cubicBezTo>
                  <a:pt x="32606" y="39615"/>
                  <a:pt x="32612" y="39614"/>
                  <a:pt x="32619" y="39614"/>
                </a:cubicBezTo>
                <a:cubicBezTo>
                  <a:pt x="32832" y="39614"/>
                  <a:pt x="33359" y="40589"/>
                  <a:pt x="34146" y="40767"/>
                </a:cubicBezTo>
                <a:cubicBezTo>
                  <a:pt x="34246" y="40790"/>
                  <a:pt x="34336" y="40800"/>
                  <a:pt x="34416" y="40800"/>
                </a:cubicBezTo>
                <a:cubicBezTo>
                  <a:pt x="34976" y="40800"/>
                  <a:pt x="35026" y="40291"/>
                  <a:pt x="34716" y="40073"/>
                </a:cubicBezTo>
                <a:cubicBezTo>
                  <a:pt x="34362" y="39826"/>
                  <a:pt x="33932" y="39561"/>
                  <a:pt x="33176" y="38644"/>
                </a:cubicBezTo>
                <a:cubicBezTo>
                  <a:pt x="32724" y="38095"/>
                  <a:pt x="32097" y="37710"/>
                  <a:pt x="31438" y="37457"/>
                </a:cubicBezTo>
                <a:cubicBezTo>
                  <a:pt x="31316" y="37410"/>
                  <a:pt x="31193" y="37367"/>
                  <a:pt x="31087" y="37292"/>
                </a:cubicBezTo>
                <a:cubicBezTo>
                  <a:pt x="30871" y="37138"/>
                  <a:pt x="30835" y="36818"/>
                  <a:pt x="30775" y="36575"/>
                </a:cubicBezTo>
                <a:cubicBezTo>
                  <a:pt x="30717" y="36337"/>
                  <a:pt x="30671" y="36093"/>
                  <a:pt x="30606" y="35856"/>
                </a:cubicBezTo>
                <a:cubicBezTo>
                  <a:pt x="30477" y="35374"/>
                  <a:pt x="30359" y="34611"/>
                  <a:pt x="30359" y="33336"/>
                </a:cubicBezTo>
                <a:cubicBezTo>
                  <a:pt x="30359" y="30312"/>
                  <a:pt x="29738" y="27702"/>
                  <a:pt x="29405" y="26997"/>
                </a:cubicBezTo>
                <a:cubicBezTo>
                  <a:pt x="29075" y="26293"/>
                  <a:pt x="28868" y="25755"/>
                  <a:pt x="28481" y="22896"/>
                </a:cubicBezTo>
                <a:cubicBezTo>
                  <a:pt x="28094" y="20037"/>
                  <a:pt x="28841" y="20506"/>
                  <a:pt x="28481" y="17055"/>
                </a:cubicBezTo>
                <a:cubicBezTo>
                  <a:pt x="28121" y="13602"/>
                  <a:pt x="25470" y="12994"/>
                  <a:pt x="24284" y="12718"/>
                </a:cubicBezTo>
                <a:cubicBezTo>
                  <a:pt x="23096" y="12442"/>
                  <a:pt x="20665" y="11441"/>
                  <a:pt x="20195" y="11081"/>
                </a:cubicBezTo>
                <a:cubicBezTo>
                  <a:pt x="19963" y="10905"/>
                  <a:pt x="19926" y="10004"/>
                  <a:pt x="19950" y="9136"/>
                </a:cubicBezTo>
                <a:cubicBezTo>
                  <a:pt x="20311" y="8578"/>
                  <a:pt x="20500" y="7843"/>
                  <a:pt x="20631" y="7202"/>
                </a:cubicBezTo>
                <a:cubicBezTo>
                  <a:pt x="20689" y="7274"/>
                  <a:pt x="20807" y="7409"/>
                  <a:pt x="20916" y="7416"/>
                </a:cubicBezTo>
                <a:cubicBezTo>
                  <a:pt x="20918" y="7416"/>
                  <a:pt x="20920" y="7416"/>
                  <a:pt x="20921" y="7416"/>
                </a:cubicBezTo>
                <a:cubicBezTo>
                  <a:pt x="21068" y="7416"/>
                  <a:pt x="21280" y="6959"/>
                  <a:pt x="21347" y="6711"/>
                </a:cubicBezTo>
                <a:cubicBezTo>
                  <a:pt x="21416" y="6461"/>
                  <a:pt x="21506" y="5609"/>
                  <a:pt x="21405" y="5291"/>
                </a:cubicBezTo>
                <a:cubicBezTo>
                  <a:pt x="21368" y="5176"/>
                  <a:pt x="21313" y="5135"/>
                  <a:pt x="21255" y="5135"/>
                </a:cubicBezTo>
                <a:cubicBezTo>
                  <a:pt x="21151" y="5135"/>
                  <a:pt x="21035" y="5267"/>
                  <a:pt x="20983" y="5347"/>
                </a:cubicBezTo>
                <a:cubicBezTo>
                  <a:pt x="20954" y="5393"/>
                  <a:pt x="20894" y="5434"/>
                  <a:pt x="20831" y="5471"/>
                </a:cubicBezTo>
                <a:cubicBezTo>
                  <a:pt x="20853" y="5049"/>
                  <a:pt x="20874" y="4630"/>
                  <a:pt x="20936" y="4212"/>
                </a:cubicBezTo>
                <a:cubicBezTo>
                  <a:pt x="21056" y="3388"/>
                  <a:pt x="21001" y="2596"/>
                  <a:pt x="20722" y="1802"/>
                </a:cubicBezTo>
                <a:cubicBezTo>
                  <a:pt x="20133" y="125"/>
                  <a:pt x="17834" y="9"/>
                  <a:pt x="17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txBox="1">
            <a:spLocks noGrp="1"/>
          </p:cNvSpPr>
          <p:nvPr>
            <p:ph type="title"/>
          </p:nvPr>
        </p:nvSpPr>
        <p:spPr>
          <a:xfrm>
            <a:off x="715099" y="2592325"/>
            <a:ext cx="6643215" cy="779700"/>
          </a:xfrm>
          <a:prstGeom prst="rect">
            <a:avLst/>
          </a:prstGeom>
        </p:spPr>
        <p:txBody>
          <a:bodyPr spcFirstLastPara="1" wrap="square" lIns="91425" tIns="91425" rIns="91425" bIns="91425" anchor="t" anchorCtr="0">
            <a:noAutofit/>
          </a:bodyPr>
          <a:lstStyle/>
          <a:p>
            <a:r>
              <a:rPr lang="en-GB" dirty="0" smtClean="0"/>
              <a:t>Diagram  Overview</a:t>
            </a:r>
            <a:r>
              <a:rPr lang="en-GB" dirty="0"/>
              <a:t/>
            </a:r>
            <a:br>
              <a:rPr lang="en-GB" dirty="0"/>
            </a:br>
            <a:endParaRPr dirty="0"/>
          </a:p>
        </p:txBody>
      </p:sp>
      <p:sp>
        <p:nvSpPr>
          <p:cNvPr id="717" name="Google Shape;717;p30"/>
          <p:cNvSpPr txBox="1">
            <a:spLocks noGrp="1"/>
          </p:cNvSpPr>
          <p:nvPr>
            <p:ph type="title" idx="2"/>
          </p:nvPr>
        </p:nvSpPr>
        <p:spPr>
          <a:xfrm>
            <a:off x="562700" y="1729950"/>
            <a:ext cx="1422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02</a:t>
            </a:r>
            <a:endParaRPr dirty="0"/>
          </a:p>
        </p:txBody>
      </p:sp>
      <p:grpSp>
        <p:nvGrpSpPr>
          <p:cNvPr id="719" name="Google Shape;719;p30"/>
          <p:cNvGrpSpPr/>
          <p:nvPr/>
        </p:nvGrpSpPr>
        <p:grpSpPr>
          <a:xfrm>
            <a:off x="7358315" y="3397956"/>
            <a:ext cx="2498493" cy="2439814"/>
            <a:chOff x="7358315" y="3397956"/>
            <a:chExt cx="2498493" cy="2439814"/>
          </a:xfrm>
        </p:grpSpPr>
        <p:grpSp>
          <p:nvGrpSpPr>
            <p:cNvPr id="720" name="Google Shape;720;p30"/>
            <p:cNvGrpSpPr/>
            <p:nvPr/>
          </p:nvGrpSpPr>
          <p:grpSpPr>
            <a:xfrm>
              <a:off x="7482742" y="3491267"/>
              <a:ext cx="2374066" cy="2346502"/>
              <a:chOff x="8016142" y="4024667"/>
              <a:chExt cx="2374066" cy="2346502"/>
            </a:xfrm>
          </p:grpSpPr>
          <p:sp>
            <p:nvSpPr>
              <p:cNvPr id="721" name="Google Shape;721;p30"/>
              <p:cNvSpPr/>
              <p:nvPr/>
            </p:nvSpPr>
            <p:spPr>
              <a:xfrm>
                <a:off x="8913878" y="4024667"/>
                <a:ext cx="575077" cy="543985"/>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8338813" y="4381983"/>
                <a:ext cx="575077" cy="543973"/>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8016142" y="4925921"/>
                <a:ext cx="575077" cy="543985"/>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9364516" y="4475306"/>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8789451" y="4832609"/>
                <a:ext cx="575077" cy="543961"/>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463263" y="5376559"/>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9815131" y="4925944"/>
                <a:ext cx="575077" cy="543973"/>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9240066" y="5283224"/>
                <a:ext cx="575077" cy="543985"/>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913878" y="5827197"/>
                <a:ext cx="575077" cy="543973"/>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0"/>
            <p:cNvGrpSpPr/>
            <p:nvPr/>
          </p:nvGrpSpPr>
          <p:grpSpPr>
            <a:xfrm>
              <a:off x="7358315" y="3397956"/>
              <a:ext cx="2374066" cy="2346468"/>
              <a:chOff x="7891715" y="3931356"/>
              <a:chExt cx="2374066" cy="2346468"/>
            </a:xfrm>
          </p:grpSpPr>
          <p:sp>
            <p:nvSpPr>
              <p:cNvPr id="731" name="Google Shape;731;p30"/>
              <p:cNvSpPr/>
              <p:nvPr/>
            </p:nvSpPr>
            <p:spPr>
              <a:xfrm>
                <a:off x="8789451" y="3931356"/>
                <a:ext cx="575077" cy="543961"/>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463263" y="4475306"/>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7891715" y="4832609"/>
                <a:ext cx="575077" cy="543961"/>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9240066" y="4381971"/>
                <a:ext cx="575077" cy="543985"/>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8913878" y="4925944"/>
                <a:ext cx="575077" cy="543973"/>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8342330" y="5283224"/>
                <a:ext cx="575077" cy="543985"/>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9690704" y="4832609"/>
                <a:ext cx="575077" cy="543961"/>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9364516" y="5376559"/>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792968" y="5733862"/>
                <a:ext cx="575077" cy="543961"/>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91543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50"/>
        <p:cNvGrpSpPr/>
        <p:nvPr/>
      </p:nvGrpSpPr>
      <p:grpSpPr>
        <a:xfrm>
          <a:off x="0" y="0"/>
          <a:ext cx="0" cy="0"/>
          <a:chOff x="0" y="0"/>
          <a:chExt cx="0" cy="0"/>
        </a:xfrm>
      </p:grpSpPr>
      <p:sp>
        <p:nvSpPr>
          <p:cNvPr id="2" name="Sous-titre 1"/>
          <p:cNvSpPr>
            <a:spLocks noGrp="1"/>
          </p:cNvSpPr>
          <p:nvPr>
            <p:ph type="subTitle" idx="4"/>
          </p:nvPr>
        </p:nvSpPr>
        <p:spPr/>
        <p:txBody>
          <a:bodyPr/>
          <a:lstStyle/>
          <a:p>
            <a:endParaRPr lang="en-GB"/>
          </a:p>
        </p:txBody>
      </p:sp>
      <p:sp>
        <p:nvSpPr>
          <p:cNvPr id="3" name="Titre 2"/>
          <p:cNvSpPr>
            <a:spLocks noGrp="1"/>
          </p:cNvSpPr>
          <p:nvPr>
            <p:ph type="title"/>
          </p:nvPr>
        </p:nvSpPr>
        <p:spPr/>
        <p:txBody>
          <a:bodyPr/>
          <a:lstStyle/>
          <a:p>
            <a:r>
              <a:rPr lang="fr-FR" dirty="0" smtClean="0"/>
              <a:t> </a:t>
            </a:r>
            <a:endParaRPr lang="en-GB" dirty="0"/>
          </a:p>
        </p:txBody>
      </p:sp>
      <p:sp>
        <p:nvSpPr>
          <p:cNvPr id="4" name="Sous-titre 3"/>
          <p:cNvSpPr>
            <a:spLocks noGrp="1"/>
          </p:cNvSpPr>
          <p:nvPr>
            <p:ph type="subTitle" idx="1"/>
          </p:nvPr>
        </p:nvSpPr>
        <p:spPr/>
        <p:txBody>
          <a:bodyPr/>
          <a:lstStyle/>
          <a:p>
            <a:endParaRPr lang="en-GB"/>
          </a:p>
        </p:txBody>
      </p:sp>
      <p:sp>
        <p:nvSpPr>
          <p:cNvPr id="5" name="Sous-titre 4"/>
          <p:cNvSpPr>
            <a:spLocks noGrp="1"/>
          </p:cNvSpPr>
          <p:nvPr>
            <p:ph type="subTitle" idx="2"/>
          </p:nvPr>
        </p:nvSpPr>
        <p:spPr/>
        <p:txBody>
          <a:bodyPr/>
          <a:lstStyle/>
          <a:p>
            <a:endParaRPr lang="en-GB" dirty="0"/>
          </a:p>
        </p:txBody>
      </p:sp>
      <p:sp>
        <p:nvSpPr>
          <p:cNvPr id="6" name="Sous-titre 5"/>
          <p:cNvSpPr>
            <a:spLocks noGrp="1"/>
          </p:cNvSpPr>
          <p:nvPr>
            <p:ph type="subTitle" idx="3"/>
          </p:nvPr>
        </p:nvSpPr>
        <p:spPr/>
        <p:txBody>
          <a:bodyPr/>
          <a:lstStyle/>
          <a:p>
            <a:endParaRPr lang="en-GB"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7" y="612949"/>
            <a:ext cx="9185257" cy="370568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15"/>
        <p:cNvGrpSpPr/>
        <p:nvPr/>
      </p:nvGrpSpPr>
      <p:grpSpPr>
        <a:xfrm>
          <a:off x="0" y="0"/>
          <a:ext cx="0" cy="0"/>
          <a:chOff x="0" y="0"/>
          <a:chExt cx="0" cy="0"/>
        </a:xfrm>
      </p:grpSpPr>
      <p:sp>
        <p:nvSpPr>
          <p:cNvPr id="718" name="Google Shape;718;p30"/>
          <p:cNvSpPr/>
          <p:nvPr/>
        </p:nvSpPr>
        <p:spPr>
          <a:xfrm>
            <a:off x="5306785" y="543851"/>
            <a:ext cx="1725342" cy="3942028"/>
          </a:xfrm>
          <a:custGeom>
            <a:avLst/>
            <a:gdLst/>
            <a:ahLst/>
            <a:cxnLst/>
            <a:rect l="l" t="t" r="r" b="b"/>
            <a:pathLst>
              <a:path w="35027" h="80029" extrusionOk="0">
                <a:moveTo>
                  <a:pt x="17512" y="0"/>
                </a:moveTo>
                <a:cubicBezTo>
                  <a:pt x="17195" y="9"/>
                  <a:pt x="14895" y="125"/>
                  <a:pt x="14305" y="1802"/>
                </a:cubicBezTo>
                <a:cubicBezTo>
                  <a:pt x="14027" y="2596"/>
                  <a:pt x="13972" y="3388"/>
                  <a:pt x="14092" y="4212"/>
                </a:cubicBezTo>
                <a:cubicBezTo>
                  <a:pt x="14152" y="4630"/>
                  <a:pt x="14174" y="5051"/>
                  <a:pt x="14196" y="5471"/>
                </a:cubicBezTo>
                <a:cubicBezTo>
                  <a:pt x="14132" y="5436"/>
                  <a:pt x="14072" y="5393"/>
                  <a:pt x="14043" y="5347"/>
                </a:cubicBezTo>
                <a:cubicBezTo>
                  <a:pt x="13993" y="5267"/>
                  <a:pt x="13877" y="5135"/>
                  <a:pt x="13773" y="5135"/>
                </a:cubicBezTo>
                <a:cubicBezTo>
                  <a:pt x="13714" y="5135"/>
                  <a:pt x="13660" y="5176"/>
                  <a:pt x="13624" y="5291"/>
                </a:cubicBezTo>
                <a:cubicBezTo>
                  <a:pt x="13522" y="5609"/>
                  <a:pt x="13613" y="6461"/>
                  <a:pt x="13680" y="6711"/>
                </a:cubicBezTo>
                <a:cubicBezTo>
                  <a:pt x="13748" y="6959"/>
                  <a:pt x="13960" y="7416"/>
                  <a:pt x="14107" y="7416"/>
                </a:cubicBezTo>
                <a:cubicBezTo>
                  <a:pt x="14109" y="7416"/>
                  <a:pt x="14111" y="7416"/>
                  <a:pt x="14112" y="7416"/>
                </a:cubicBezTo>
                <a:cubicBezTo>
                  <a:pt x="14219" y="7409"/>
                  <a:pt x="14339" y="7274"/>
                  <a:pt x="14396" y="7202"/>
                </a:cubicBezTo>
                <a:cubicBezTo>
                  <a:pt x="14528" y="7843"/>
                  <a:pt x="14715" y="8578"/>
                  <a:pt x="15079" y="9136"/>
                </a:cubicBezTo>
                <a:cubicBezTo>
                  <a:pt x="15100" y="10004"/>
                  <a:pt x="15064" y="10905"/>
                  <a:pt x="14833" y="11081"/>
                </a:cubicBezTo>
                <a:cubicBezTo>
                  <a:pt x="14363" y="11441"/>
                  <a:pt x="11933" y="12442"/>
                  <a:pt x="10745" y="12718"/>
                </a:cubicBezTo>
                <a:cubicBezTo>
                  <a:pt x="9557" y="12994"/>
                  <a:pt x="6905" y="13602"/>
                  <a:pt x="6547" y="17055"/>
                </a:cubicBezTo>
                <a:cubicBezTo>
                  <a:pt x="6188" y="20506"/>
                  <a:pt x="6934" y="20037"/>
                  <a:pt x="6547" y="22896"/>
                </a:cubicBezTo>
                <a:cubicBezTo>
                  <a:pt x="6161" y="25755"/>
                  <a:pt x="5954" y="26293"/>
                  <a:pt x="5621" y="26997"/>
                </a:cubicBezTo>
                <a:cubicBezTo>
                  <a:pt x="5291" y="27702"/>
                  <a:pt x="4669" y="30312"/>
                  <a:pt x="4669" y="33336"/>
                </a:cubicBezTo>
                <a:cubicBezTo>
                  <a:pt x="4669" y="34611"/>
                  <a:pt x="4551" y="35374"/>
                  <a:pt x="4421" y="35856"/>
                </a:cubicBezTo>
                <a:cubicBezTo>
                  <a:pt x="4357" y="36093"/>
                  <a:pt x="4312" y="36337"/>
                  <a:pt x="4253" y="36575"/>
                </a:cubicBezTo>
                <a:cubicBezTo>
                  <a:pt x="4194" y="36818"/>
                  <a:pt x="4157" y="37138"/>
                  <a:pt x="3941" y="37292"/>
                </a:cubicBezTo>
                <a:cubicBezTo>
                  <a:pt x="3836" y="37368"/>
                  <a:pt x="3710" y="37410"/>
                  <a:pt x="3591" y="37457"/>
                </a:cubicBezTo>
                <a:cubicBezTo>
                  <a:pt x="2929" y="37710"/>
                  <a:pt x="2303" y="38095"/>
                  <a:pt x="1850" y="38644"/>
                </a:cubicBezTo>
                <a:cubicBezTo>
                  <a:pt x="1095" y="39561"/>
                  <a:pt x="666" y="39826"/>
                  <a:pt x="310" y="40073"/>
                </a:cubicBezTo>
                <a:cubicBezTo>
                  <a:pt x="0" y="40291"/>
                  <a:pt x="51" y="40800"/>
                  <a:pt x="612" y="40800"/>
                </a:cubicBezTo>
                <a:cubicBezTo>
                  <a:pt x="692" y="40800"/>
                  <a:pt x="782" y="40790"/>
                  <a:pt x="882" y="40767"/>
                </a:cubicBezTo>
                <a:cubicBezTo>
                  <a:pt x="1669" y="40589"/>
                  <a:pt x="2195" y="39614"/>
                  <a:pt x="2408" y="39614"/>
                </a:cubicBezTo>
                <a:cubicBezTo>
                  <a:pt x="2414" y="39614"/>
                  <a:pt x="2420" y="39615"/>
                  <a:pt x="2426" y="39617"/>
                </a:cubicBezTo>
                <a:cubicBezTo>
                  <a:pt x="2626" y="39677"/>
                  <a:pt x="2205" y="41199"/>
                  <a:pt x="2038" y="41711"/>
                </a:cubicBezTo>
                <a:cubicBezTo>
                  <a:pt x="1870" y="42225"/>
                  <a:pt x="1709" y="42841"/>
                  <a:pt x="1603" y="43155"/>
                </a:cubicBezTo>
                <a:cubicBezTo>
                  <a:pt x="1496" y="43468"/>
                  <a:pt x="1378" y="44047"/>
                  <a:pt x="1616" y="44368"/>
                </a:cubicBezTo>
                <a:cubicBezTo>
                  <a:pt x="1671" y="44442"/>
                  <a:pt x="1731" y="44477"/>
                  <a:pt x="1793" y="44477"/>
                </a:cubicBezTo>
                <a:cubicBezTo>
                  <a:pt x="2004" y="44477"/>
                  <a:pt x="2246" y="44085"/>
                  <a:pt x="2426" y="43449"/>
                </a:cubicBezTo>
                <a:cubicBezTo>
                  <a:pt x="2661" y="42625"/>
                  <a:pt x="3142" y="41153"/>
                  <a:pt x="3142" y="41152"/>
                </a:cubicBezTo>
                <a:lnTo>
                  <a:pt x="3142" y="41152"/>
                </a:lnTo>
                <a:cubicBezTo>
                  <a:pt x="3142" y="41152"/>
                  <a:pt x="2877" y="42394"/>
                  <a:pt x="2681" y="43148"/>
                </a:cubicBezTo>
                <a:cubicBezTo>
                  <a:pt x="2484" y="43900"/>
                  <a:pt x="1979" y="44863"/>
                  <a:pt x="2412" y="45226"/>
                </a:cubicBezTo>
                <a:cubicBezTo>
                  <a:pt x="2466" y="45272"/>
                  <a:pt x="2523" y="45292"/>
                  <a:pt x="2581" y="45292"/>
                </a:cubicBezTo>
                <a:cubicBezTo>
                  <a:pt x="2761" y="45292"/>
                  <a:pt x="2944" y="45086"/>
                  <a:pt x="3058" y="44810"/>
                </a:cubicBezTo>
                <a:cubicBezTo>
                  <a:pt x="3211" y="44443"/>
                  <a:pt x="3398" y="43831"/>
                  <a:pt x="3413" y="43771"/>
                </a:cubicBezTo>
                <a:cubicBezTo>
                  <a:pt x="3554" y="43155"/>
                  <a:pt x="3975" y="41467"/>
                  <a:pt x="3976" y="41466"/>
                </a:cubicBezTo>
                <a:lnTo>
                  <a:pt x="3976" y="41466"/>
                </a:lnTo>
                <a:cubicBezTo>
                  <a:pt x="3975" y="41467"/>
                  <a:pt x="3703" y="42883"/>
                  <a:pt x="3543" y="43555"/>
                </a:cubicBezTo>
                <a:cubicBezTo>
                  <a:pt x="3454" y="43931"/>
                  <a:pt x="3245" y="44419"/>
                  <a:pt x="3247" y="44723"/>
                </a:cubicBezTo>
                <a:cubicBezTo>
                  <a:pt x="3247" y="44921"/>
                  <a:pt x="3376" y="45066"/>
                  <a:pt x="3563" y="45066"/>
                </a:cubicBezTo>
                <a:cubicBezTo>
                  <a:pt x="3601" y="45066"/>
                  <a:pt x="3641" y="45060"/>
                  <a:pt x="3683" y="45048"/>
                </a:cubicBezTo>
                <a:cubicBezTo>
                  <a:pt x="3907" y="44981"/>
                  <a:pt x="4103" y="44479"/>
                  <a:pt x="4233" y="43949"/>
                </a:cubicBezTo>
                <a:cubicBezTo>
                  <a:pt x="4368" y="43404"/>
                  <a:pt x="4569" y="42414"/>
                  <a:pt x="4691" y="41949"/>
                </a:cubicBezTo>
                <a:cubicBezTo>
                  <a:pt x="4725" y="41816"/>
                  <a:pt x="4778" y="41684"/>
                  <a:pt x="4800" y="41684"/>
                </a:cubicBezTo>
                <a:cubicBezTo>
                  <a:pt x="4807" y="41684"/>
                  <a:pt x="4811" y="41698"/>
                  <a:pt x="4809" y="41731"/>
                </a:cubicBezTo>
                <a:cubicBezTo>
                  <a:pt x="4798" y="42018"/>
                  <a:pt x="4575" y="42803"/>
                  <a:pt x="4502" y="43195"/>
                </a:cubicBezTo>
                <a:cubicBezTo>
                  <a:pt x="4410" y="43693"/>
                  <a:pt x="4428" y="44045"/>
                  <a:pt x="4662" y="44074"/>
                </a:cubicBezTo>
                <a:cubicBezTo>
                  <a:pt x="4683" y="44077"/>
                  <a:pt x="4703" y="44078"/>
                  <a:pt x="4723" y="44078"/>
                </a:cubicBezTo>
                <a:cubicBezTo>
                  <a:pt x="4845" y="44078"/>
                  <a:pt x="4956" y="44024"/>
                  <a:pt x="5064" y="43836"/>
                </a:cubicBezTo>
                <a:cubicBezTo>
                  <a:pt x="5209" y="43586"/>
                  <a:pt x="5352" y="42926"/>
                  <a:pt x="5456" y="42461"/>
                </a:cubicBezTo>
                <a:cubicBezTo>
                  <a:pt x="5625" y="41706"/>
                  <a:pt x="5855" y="41012"/>
                  <a:pt x="5952" y="40333"/>
                </a:cubicBezTo>
                <a:cubicBezTo>
                  <a:pt x="6050" y="39655"/>
                  <a:pt x="6190" y="38269"/>
                  <a:pt x="6295" y="37815"/>
                </a:cubicBezTo>
                <a:cubicBezTo>
                  <a:pt x="6398" y="37361"/>
                  <a:pt x="6613" y="36769"/>
                  <a:pt x="6613" y="36769"/>
                </a:cubicBezTo>
                <a:lnTo>
                  <a:pt x="6598" y="36767"/>
                </a:lnTo>
                <a:cubicBezTo>
                  <a:pt x="7009" y="35490"/>
                  <a:pt x="8002" y="32426"/>
                  <a:pt x="8647" y="30559"/>
                </a:cubicBezTo>
                <a:cubicBezTo>
                  <a:pt x="9475" y="28156"/>
                  <a:pt x="9185" y="27328"/>
                  <a:pt x="9310" y="26293"/>
                </a:cubicBezTo>
                <a:cubicBezTo>
                  <a:pt x="9390" y="25621"/>
                  <a:pt x="10098" y="23937"/>
                  <a:pt x="10609" y="22135"/>
                </a:cubicBezTo>
                <a:cubicBezTo>
                  <a:pt x="11381" y="23754"/>
                  <a:pt x="12174" y="26138"/>
                  <a:pt x="11698" y="28489"/>
                </a:cubicBezTo>
                <a:cubicBezTo>
                  <a:pt x="10863" y="32617"/>
                  <a:pt x="11124" y="31417"/>
                  <a:pt x="10863" y="32617"/>
                </a:cubicBezTo>
                <a:cubicBezTo>
                  <a:pt x="10574" y="33943"/>
                  <a:pt x="10284" y="35245"/>
                  <a:pt x="10153" y="36600"/>
                </a:cubicBezTo>
                <a:cubicBezTo>
                  <a:pt x="9860" y="39628"/>
                  <a:pt x="9631" y="42696"/>
                  <a:pt x="10113" y="45694"/>
                </a:cubicBezTo>
                <a:cubicBezTo>
                  <a:pt x="10287" y="46788"/>
                  <a:pt x="10925" y="53121"/>
                  <a:pt x="10885" y="53339"/>
                </a:cubicBezTo>
                <a:cubicBezTo>
                  <a:pt x="10734" y="54166"/>
                  <a:pt x="10247" y="55889"/>
                  <a:pt x="10058" y="56865"/>
                </a:cubicBezTo>
                <a:cubicBezTo>
                  <a:pt x="9871" y="57840"/>
                  <a:pt x="9968" y="59304"/>
                  <a:pt x="10042" y="61965"/>
                </a:cubicBezTo>
                <a:cubicBezTo>
                  <a:pt x="10116" y="64629"/>
                  <a:pt x="10454" y="66691"/>
                  <a:pt x="10567" y="68155"/>
                </a:cubicBezTo>
                <a:cubicBezTo>
                  <a:pt x="10663" y="69410"/>
                  <a:pt x="10480" y="72619"/>
                  <a:pt x="10425" y="73504"/>
                </a:cubicBezTo>
                <a:cubicBezTo>
                  <a:pt x="10416" y="73658"/>
                  <a:pt x="10387" y="73809"/>
                  <a:pt x="10336" y="73958"/>
                </a:cubicBezTo>
                <a:cubicBezTo>
                  <a:pt x="10227" y="74281"/>
                  <a:pt x="10058" y="74737"/>
                  <a:pt x="9853" y="75131"/>
                </a:cubicBezTo>
                <a:cubicBezTo>
                  <a:pt x="9490" y="75832"/>
                  <a:pt x="8647" y="77151"/>
                  <a:pt x="8366" y="77432"/>
                </a:cubicBezTo>
                <a:cubicBezTo>
                  <a:pt x="8086" y="77714"/>
                  <a:pt x="7634" y="78389"/>
                  <a:pt x="8057" y="78584"/>
                </a:cubicBezTo>
                <a:cubicBezTo>
                  <a:pt x="8108" y="78607"/>
                  <a:pt x="8151" y="78615"/>
                  <a:pt x="8185" y="78615"/>
                </a:cubicBezTo>
                <a:cubicBezTo>
                  <a:pt x="8249" y="78615"/>
                  <a:pt x="8282" y="78587"/>
                  <a:pt x="8282" y="78587"/>
                </a:cubicBezTo>
                <a:lnTo>
                  <a:pt x="8282" y="78587"/>
                </a:lnTo>
                <a:cubicBezTo>
                  <a:pt x="8226" y="78807"/>
                  <a:pt x="8324" y="79041"/>
                  <a:pt x="8456" y="79105"/>
                </a:cubicBezTo>
                <a:cubicBezTo>
                  <a:pt x="8530" y="79141"/>
                  <a:pt x="8617" y="79146"/>
                  <a:pt x="8665" y="79146"/>
                </a:cubicBezTo>
                <a:cubicBezTo>
                  <a:pt x="8689" y="79146"/>
                  <a:pt x="8703" y="79145"/>
                  <a:pt x="8703" y="79145"/>
                </a:cubicBezTo>
                <a:cubicBezTo>
                  <a:pt x="8713" y="79291"/>
                  <a:pt x="8859" y="79547"/>
                  <a:pt x="9163" y="79547"/>
                </a:cubicBezTo>
                <a:cubicBezTo>
                  <a:pt x="9215" y="79547"/>
                  <a:pt x="9272" y="79540"/>
                  <a:pt x="9334" y="79523"/>
                </a:cubicBezTo>
                <a:cubicBezTo>
                  <a:pt x="9334" y="79523"/>
                  <a:pt x="9441" y="79899"/>
                  <a:pt x="9768" y="79917"/>
                </a:cubicBezTo>
                <a:cubicBezTo>
                  <a:pt x="9791" y="79918"/>
                  <a:pt x="9815" y="79919"/>
                  <a:pt x="9839" y="79919"/>
                </a:cubicBezTo>
                <a:cubicBezTo>
                  <a:pt x="9922" y="79919"/>
                  <a:pt x="10004" y="79909"/>
                  <a:pt x="10082" y="79877"/>
                </a:cubicBezTo>
                <a:cubicBezTo>
                  <a:pt x="10175" y="79841"/>
                  <a:pt x="10276" y="79735"/>
                  <a:pt x="10385" y="79474"/>
                </a:cubicBezTo>
                <a:lnTo>
                  <a:pt x="10385" y="79474"/>
                </a:lnTo>
                <a:cubicBezTo>
                  <a:pt x="10385" y="79474"/>
                  <a:pt x="10304" y="79812"/>
                  <a:pt x="10718" y="79973"/>
                </a:cubicBezTo>
                <a:cubicBezTo>
                  <a:pt x="10813" y="80010"/>
                  <a:pt x="10912" y="80028"/>
                  <a:pt x="11011" y="80028"/>
                </a:cubicBezTo>
                <a:cubicBezTo>
                  <a:pt x="11344" y="80028"/>
                  <a:pt x="11680" y="79822"/>
                  <a:pt x="11875" y="79410"/>
                </a:cubicBezTo>
                <a:cubicBezTo>
                  <a:pt x="12127" y="78878"/>
                  <a:pt x="12100" y="78780"/>
                  <a:pt x="12311" y="78317"/>
                </a:cubicBezTo>
                <a:cubicBezTo>
                  <a:pt x="12521" y="77854"/>
                  <a:pt x="12423" y="76646"/>
                  <a:pt x="12578" y="76155"/>
                </a:cubicBezTo>
                <a:cubicBezTo>
                  <a:pt x="12732" y="75663"/>
                  <a:pt x="13181" y="75494"/>
                  <a:pt x="13222" y="75087"/>
                </a:cubicBezTo>
                <a:cubicBezTo>
                  <a:pt x="13248" y="74844"/>
                  <a:pt x="13257" y="74377"/>
                  <a:pt x="13201" y="73936"/>
                </a:cubicBezTo>
                <a:cubicBezTo>
                  <a:pt x="13210" y="73934"/>
                  <a:pt x="13230" y="72101"/>
                  <a:pt x="13230" y="72101"/>
                </a:cubicBezTo>
                <a:lnTo>
                  <a:pt x="13282" y="71282"/>
                </a:lnTo>
                <a:cubicBezTo>
                  <a:pt x="13366" y="70018"/>
                  <a:pt x="13522" y="68761"/>
                  <a:pt x="13758" y="67515"/>
                </a:cubicBezTo>
                <a:cubicBezTo>
                  <a:pt x="14158" y="65427"/>
                  <a:pt x="14712" y="61965"/>
                  <a:pt x="14881" y="59865"/>
                </a:cubicBezTo>
                <a:cubicBezTo>
                  <a:pt x="15106" y="57052"/>
                  <a:pt x="15367" y="54689"/>
                  <a:pt x="15518" y="54240"/>
                </a:cubicBezTo>
                <a:cubicBezTo>
                  <a:pt x="15524" y="54218"/>
                  <a:pt x="15534" y="54191"/>
                  <a:pt x="15545" y="54155"/>
                </a:cubicBezTo>
                <a:cubicBezTo>
                  <a:pt x="16105" y="52435"/>
                  <a:pt x="16501" y="50660"/>
                  <a:pt x="16704" y="48862"/>
                </a:cubicBezTo>
                <a:cubicBezTo>
                  <a:pt x="16768" y="48293"/>
                  <a:pt x="16828" y="47667"/>
                  <a:pt x="16873" y="46993"/>
                </a:cubicBezTo>
                <a:cubicBezTo>
                  <a:pt x="17078" y="44036"/>
                  <a:pt x="16986" y="42425"/>
                  <a:pt x="17514" y="42349"/>
                </a:cubicBezTo>
                <a:cubicBezTo>
                  <a:pt x="18043" y="42425"/>
                  <a:pt x="17950" y="44036"/>
                  <a:pt x="18155" y="46993"/>
                </a:cubicBezTo>
                <a:cubicBezTo>
                  <a:pt x="18201" y="47667"/>
                  <a:pt x="18261" y="48293"/>
                  <a:pt x="18324" y="48862"/>
                </a:cubicBezTo>
                <a:cubicBezTo>
                  <a:pt x="18528" y="50660"/>
                  <a:pt x="18924" y="52435"/>
                  <a:pt x="19483" y="54155"/>
                </a:cubicBezTo>
                <a:cubicBezTo>
                  <a:pt x="19494" y="54191"/>
                  <a:pt x="19505" y="54220"/>
                  <a:pt x="19510" y="54240"/>
                </a:cubicBezTo>
                <a:cubicBezTo>
                  <a:pt x="19661" y="54689"/>
                  <a:pt x="19923" y="57052"/>
                  <a:pt x="20148" y="59865"/>
                </a:cubicBezTo>
                <a:cubicBezTo>
                  <a:pt x="20317" y="61965"/>
                  <a:pt x="20871" y="65427"/>
                  <a:pt x="21270" y="67515"/>
                </a:cubicBezTo>
                <a:cubicBezTo>
                  <a:pt x="21506" y="68761"/>
                  <a:pt x="21663" y="70018"/>
                  <a:pt x="21746" y="71282"/>
                </a:cubicBezTo>
                <a:lnTo>
                  <a:pt x="21799" y="72101"/>
                </a:lnTo>
                <a:cubicBezTo>
                  <a:pt x="21799" y="72101"/>
                  <a:pt x="21817" y="73934"/>
                  <a:pt x="21828" y="73936"/>
                </a:cubicBezTo>
                <a:cubicBezTo>
                  <a:pt x="21772" y="74377"/>
                  <a:pt x="21781" y="74844"/>
                  <a:pt x="21806" y="75087"/>
                </a:cubicBezTo>
                <a:cubicBezTo>
                  <a:pt x="21848" y="75494"/>
                  <a:pt x="22296" y="75663"/>
                  <a:pt x="22451" y="76155"/>
                </a:cubicBezTo>
                <a:cubicBezTo>
                  <a:pt x="22605" y="76646"/>
                  <a:pt x="22507" y="77854"/>
                  <a:pt x="22718" y="78317"/>
                </a:cubicBezTo>
                <a:cubicBezTo>
                  <a:pt x="22929" y="78780"/>
                  <a:pt x="22901" y="78878"/>
                  <a:pt x="23154" y="79410"/>
                </a:cubicBezTo>
                <a:cubicBezTo>
                  <a:pt x="23348" y="79822"/>
                  <a:pt x="23684" y="80028"/>
                  <a:pt x="24017" y="80028"/>
                </a:cubicBezTo>
                <a:cubicBezTo>
                  <a:pt x="24117" y="80028"/>
                  <a:pt x="24216" y="80010"/>
                  <a:pt x="24311" y="79973"/>
                </a:cubicBezTo>
                <a:cubicBezTo>
                  <a:pt x="24725" y="79812"/>
                  <a:pt x="24641" y="79474"/>
                  <a:pt x="24641" y="79474"/>
                </a:cubicBezTo>
                <a:lnTo>
                  <a:pt x="24641" y="79474"/>
                </a:lnTo>
                <a:cubicBezTo>
                  <a:pt x="24752" y="79735"/>
                  <a:pt x="24854" y="79841"/>
                  <a:pt x="24946" y="79877"/>
                </a:cubicBezTo>
                <a:cubicBezTo>
                  <a:pt x="25024" y="79909"/>
                  <a:pt x="25106" y="79919"/>
                  <a:pt x="25190" y="79919"/>
                </a:cubicBezTo>
                <a:cubicBezTo>
                  <a:pt x="25213" y="79919"/>
                  <a:pt x="25237" y="79918"/>
                  <a:pt x="25261" y="79917"/>
                </a:cubicBezTo>
                <a:cubicBezTo>
                  <a:pt x="25588" y="79899"/>
                  <a:pt x="25693" y="79523"/>
                  <a:pt x="25693" y="79523"/>
                </a:cubicBezTo>
                <a:cubicBezTo>
                  <a:pt x="25755" y="79540"/>
                  <a:pt x="25812" y="79547"/>
                  <a:pt x="25864" y="79547"/>
                </a:cubicBezTo>
                <a:cubicBezTo>
                  <a:pt x="26168" y="79547"/>
                  <a:pt x="26314" y="79291"/>
                  <a:pt x="26325" y="79145"/>
                </a:cubicBezTo>
                <a:cubicBezTo>
                  <a:pt x="26325" y="79145"/>
                  <a:pt x="26340" y="79146"/>
                  <a:pt x="26363" y="79146"/>
                </a:cubicBezTo>
                <a:cubicBezTo>
                  <a:pt x="26412" y="79146"/>
                  <a:pt x="26498" y="79141"/>
                  <a:pt x="26570" y="79105"/>
                </a:cubicBezTo>
                <a:cubicBezTo>
                  <a:pt x="26705" y="79041"/>
                  <a:pt x="26803" y="78807"/>
                  <a:pt x="26746" y="78587"/>
                </a:cubicBezTo>
                <a:lnTo>
                  <a:pt x="26746" y="78587"/>
                </a:lnTo>
                <a:cubicBezTo>
                  <a:pt x="26746" y="78587"/>
                  <a:pt x="26779" y="78615"/>
                  <a:pt x="26843" y="78615"/>
                </a:cubicBezTo>
                <a:cubicBezTo>
                  <a:pt x="26877" y="78615"/>
                  <a:pt x="26920" y="78607"/>
                  <a:pt x="26972" y="78584"/>
                </a:cubicBezTo>
                <a:cubicBezTo>
                  <a:pt x="27395" y="78389"/>
                  <a:pt x="26943" y="77712"/>
                  <a:pt x="26663" y="77432"/>
                </a:cubicBezTo>
                <a:cubicBezTo>
                  <a:pt x="26381" y="77151"/>
                  <a:pt x="25539" y="75832"/>
                  <a:pt x="25174" y="75131"/>
                </a:cubicBezTo>
                <a:cubicBezTo>
                  <a:pt x="24970" y="74737"/>
                  <a:pt x="24799" y="74281"/>
                  <a:pt x="24690" y="73958"/>
                </a:cubicBezTo>
                <a:cubicBezTo>
                  <a:pt x="24641" y="73809"/>
                  <a:pt x="24612" y="73658"/>
                  <a:pt x="24603" y="73504"/>
                </a:cubicBezTo>
                <a:cubicBezTo>
                  <a:pt x="24549" y="72619"/>
                  <a:pt x="24365" y="69410"/>
                  <a:pt x="24462" y="68155"/>
                </a:cubicBezTo>
                <a:cubicBezTo>
                  <a:pt x="24574" y="66691"/>
                  <a:pt x="24910" y="64629"/>
                  <a:pt x="24986" y="61965"/>
                </a:cubicBezTo>
                <a:cubicBezTo>
                  <a:pt x="25061" y="59302"/>
                  <a:pt x="25157" y="57840"/>
                  <a:pt x="24968" y="56865"/>
                </a:cubicBezTo>
                <a:cubicBezTo>
                  <a:pt x="24781" y="55889"/>
                  <a:pt x="24294" y="54166"/>
                  <a:pt x="24144" y="53339"/>
                </a:cubicBezTo>
                <a:cubicBezTo>
                  <a:pt x="24104" y="53121"/>
                  <a:pt x="24739" y="46788"/>
                  <a:pt x="24916" y="45694"/>
                </a:cubicBezTo>
                <a:cubicBezTo>
                  <a:pt x="25397" y="42696"/>
                  <a:pt x="25168" y="39628"/>
                  <a:pt x="24876" y="36600"/>
                </a:cubicBezTo>
                <a:cubicBezTo>
                  <a:pt x="24745" y="35245"/>
                  <a:pt x="24454" y="33943"/>
                  <a:pt x="24165" y="32617"/>
                </a:cubicBezTo>
                <a:cubicBezTo>
                  <a:pt x="23904" y="31415"/>
                  <a:pt x="24165" y="32617"/>
                  <a:pt x="23328" y="28489"/>
                </a:cubicBezTo>
                <a:cubicBezTo>
                  <a:pt x="22852" y="26138"/>
                  <a:pt x="23648" y="23754"/>
                  <a:pt x="24420" y="22135"/>
                </a:cubicBezTo>
                <a:cubicBezTo>
                  <a:pt x="24930" y="23937"/>
                  <a:pt x="25638" y="25621"/>
                  <a:pt x="25718" y="26293"/>
                </a:cubicBezTo>
                <a:cubicBezTo>
                  <a:pt x="25844" y="27328"/>
                  <a:pt x="25553" y="28156"/>
                  <a:pt x="26381" y="30559"/>
                </a:cubicBezTo>
                <a:cubicBezTo>
                  <a:pt x="27024" y="32426"/>
                  <a:pt x="28018" y="35490"/>
                  <a:pt x="28430" y="36767"/>
                </a:cubicBezTo>
                <a:lnTo>
                  <a:pt x="28416" y="36769"/>
                </a:lnTo>
                <a:cubicBezTo>
                  <a:pt x="28416" y="36769"/>
                  <a:pt x="28628" y="37361"/>
                  <a:pt x="28733" y="37815"/>
                </a:cubicBezTo>
                <a:cubicBezTo>
                  <a:pt x="28837" y="38269"/>
                  <a:pt x="28979" y="39655"/>
                  <a:pt x="29075" y="40333"/>
                </a:cubicBezTo>
                <a:cubicBezTo>
                  <a:pt x="29173" y="41012"/>
                  <a:pt x="29404" y="41706"/>
                  <a:pt x="29571" y="42461"/>
                </a:cubicBezTo>
                <a:cubicBezTo>
                  <a:pt x="29674" y="42926"/>
                  <a:pt x="29818" y="43586"/>
                  <a:pt x="29963" y="43836"/>
                </a:cubicBezTo>
                <a:cubicBezTo>
                  <a:pt x="30072" y="44024"/>
                  <a:pt x="30183" y="44078"/>
                  <a:pt x="30306" y="44078"/>
                </a:cubicBezTo>
                <a:cubicBezTo>
                  <a:pt x="30325" y="44078"/>
                  <a:pt x="30346" y="44077"/>
                  <a:pt x="30366" y="44074"/>
                </a:cubicBezTo>
                <a:cubicBezTo>
                  <a:pt x="30601" y="44045"/>
                  <a:pt x="30617" y="43693"/>
                  <a:pt x="30526" y="43195"/>
                </a:cubicBezTo>
                <a:cubicBezTo>
                  <a:pt x="30453" y="42803"/>
                  <a:pt x="30230" y="42018"/>
                  <a:pt x="30219" y="41731"/>
                </a:cubicBezTo>
                <a:cubicBezTo>
                  <a:pt x="30218" y="41698"/>
                  <a:pt x="30222" y="41684"/>
                  <a:pt x="30229" y="41684"/>
                </a:cubicBezTo>
                <a:cubicBezTo>
                  <a:pt x="30250" y="41684"/>
                  <a:pt x="30303" y="41816"/>
                  <a:pt x="30337" y="41949"/>
                </a:cubicBezTo>
                <a:cubicBezTo>
                  <a:pt x="30459" y="42414"/>
                  <a:pt x="30661" y="43404"/>
                  <a:pt x="30793" y="43949"/>
                </a:cubicBezTo>
                <a:cubicBezTo>
                  <a:pt x="30924" y="44479"/>
                  <a:pt x="31122" y="44981"/>
                  <a:pt x="31345" y="45048"/>
                </a:cubicBezTo>
                <a:cubicBezTo>
                  <a:pt x="31387" y="45060"/>
                  <a:pt x="31427" y="45066"/>
                  <a:pt x="31464" y="45066"/>
                </a:cubicBezTo>
                <a:cubicBezTo>
                  <a:pt x="31651" y="45066"/>
                  <a:pt x="31781" y="44921"/>
                  <a:pt x="31781" y="44723"/>
                </a:cubicBezTo>
                <a:cubicBezTo>
                  <a:pt x="31781" y="44419"/>
                  <a:pt x="31572" y="43931"/>
                  <a:pt x="31483" y="43555"/>
                </a:cubicBezTo>
                <a:cubicBezTo>
                  <a:pt x="31324" y="42883"/>
                  <a:pt x="31053" y="41467"/>
                  <a:pt x="31053" y="41466"/>
                </a:cubicBezTo>
                <a:lnTo>
                  <a:pt x="31053" y="41466"/>
                </a:lnTo>
                <a:cubicBezTo>
                  <a:pt x="31053" y="41467"/>
                  <a:pt x="31472" y="43155"/>
                  <a:pt x="31616" y="43771"/>
                </a:cubicBezTo>
                <a:cubicBezTo>
                  <a:pt x="31629" y="43829"/>
                  <a:pt x="31818" y="44443"/>
                  <a:pt x="31970" y="44810"/>
                </a:cubicBezTo>
                <a:cubicBezTo>
                  <a:pt x="32085" y="45086"/>
                  <a:pt x="32267" y="45292"/>
                  <a:pt x="32448" y="45292"/>
                </a:cubicBezTo>
                <a:cubicBezTo>
                  <a:pt x="32505" y="45292"/>
                  <a:pt x="32562" y="45272"/>
                  <a:pt x="32617" y="45226"/>
                </a:cubicBezTo>
                <a:cubicBezTo>
                  <a:pt x="33047" y="44863"/>
                  <a:pt x="32542" y="43900"/>
                  <a:pt x="32348" y="43148"/>
                </a:cubicBezTo>
                <a:cubicBezTo>
                  <a:pt x="32152" y="42394"/>
                  <a:pt x="31887" y="41152"/>
                  <a:pt x="31887" y="41152"/>
                </a:cubicBezTo>
                <a:lnTo>
                  <a:pt x="31887" y="41152"/>
                </a:lnTo>
                <a:cubicBezTo>
                  <a:pt x="31887" y="41153"/>
                  <a:pt x="32368" y="42625"/>
                  <a:pt x="32602" y="43449"/>
                </a:cubicBezTo>
                <a:cubicBezTo>
                  <a:pt x="32783" y="44085"/>
                  <a:pt x="33025" y="44477"/>
                  <a:pt x="33234" y="44477"/>
                </a:cubicBezTo>
                <a:cubicBezTo>
                  <a:pt x="33297" y="44477"/>
                  <a:pt x="33356" y="44442"/>
                  <a:pt x="33410" y="44368"/>
                </a:cubicBezTo>
                <a:cubicBezTo>
                  <a:pt x="33648" y="44047"/>
                  <a:pt x="33532" y="43468"/>
                  <a:pt x="33425" y="43155"/>
                </a:cubicBezTo>
                <a:cubicBezTo>
                  <a:pt x="33318" y="42841"/>
                  <a:pt x="33156" y="42225"/>
                  <a:pt x="32989" y="41711"/>
                </a:cubicBezTo>
                <a:cubicBezTo>
                  <a:pt x="32822" y="41199"/>
                  <a:pt x="32402" y="39677"/>
                  <a:pt x="32600" y="39617"/>
                </a:cubicBezTo>
                <a:cubicBezTo>
                  <a:pt x="32606" y="39615"/>
                  <a:pt x="32612" y="39614"/>
                  <a:pt x="32619" y="39614"/>
                </a:cubicBezTo>
                <a:cubicBezTo>
                  <a:pt x="32832" y="39614"/>
                  <a:pt x="33359" y="40589"/>
                  <a:pt x="34146" y="40767"/>
                </a:cubicBezTo>
                <a:cubicBezTo>
                  <a:pt x="34246" y="40790"/>
                  <a:pt x="34336" y="40800"/>
                  <a:pt x="34416" y="40800"/>
                </a:cubicBezTo>
                <a:cubicBezTo>
                  <a:pt x="34976" y="40800"/>
                  <a:pt x="35026" y="40291"/>
                  <a:pt x="34716" y="40073"/>
                </a:cubicBezTo>
                <a:cubicBezTo>
                  <a:pt x="34362" y="39826"/>
                  <a:pt x="33932" y="39561"/>
                  <a:pt x="33176" y="38644"/>
                </a:cubicBezTo>
                <a:cubicBezTo>
                  <a:pt x="32724" y="38095"/>
                  <a:pt x="32097" y="37710"/>
                  <a:pt x="31438" y="37457"/>
                </a:cubicBezTo>
                <a:cubicBezTo>
                  <a:pt x="31316" y="37410"/>
                  <a:pt x="31193" y="37367"/>
                  <a:pt x="31087" y="37292"/>
                </a:cubicBezTo>
                <a:cubicBezTo>
                  <a:pt x="30871" y="37138"/>
                  <a:pt x="30835" y="36818"/>
                  <a:pt x="30775" y="36575"/>
                </a:cubicBezTo>
                <a:cubicBezTo>
                  <a:pt x="30717" y="36337"/>
                  <a:pt x="30671" y="36093"/>
                  <a:pt x="30606" y="35856"/>
                </a:cubicBezTo>
                <a:cubicBezTo>
                  <a:pt x="30477" y="35374"/>
                  <a:pt x="30359" y="34611"/>
                  <a:pt x="30359" y="33336"/>
                </a:cubicBezTo>
                <a:cubicBezTo>
                  <a:pt x="30359" y="30312"/>
                  <a:pt x="29738" y="27702"/>
                  <a:pt x="29405" y="26997"/>
                </a:cubicBezTo>
                <a:cubicBezTo>
                  <a:pt x="29075" y="26293"/>
                  <a:pt x="28868" y="25755"/>
                  <a:pt x="28481" y="22896"/>
                </a:cubicBezTo>
                <a:cubicBezTo>
                  <a:pt x="28094" y="20037"/>
                  <a:pt x="28841" y="20506"/>
                  <a:pt x="28481" y="17055"/>
                </a:cubicBezTo>
                <a:cubicBezTo>
                  <a:pt x="28121" y="13602"/>
                  <a:pt x="25470" y="12994"/>
                  <a:pt x="24284" y="12718"/>
                </a:cubicBezTo>
                <a:cubicBezTo>
                  <a:pt x="23096" y="12442"/>
                  <a:pt x="20665" y="11441"/>
                  <a:pt x="20195" y="11081"/>
                </a:cubicBezTo>
                <a:cubicBezTo>
                  <a:pt x="19963" y="10905"/>
                  <a:pt x="19926" y="10004"/>
                  <a:pt x="19950" y="9136"/>
                </a:cubicBezTo>
                <a:cubicBezTo>
                  <a:pt x="20311" y="8578"/>
                  <a:pt x="20500" y="7843"/>
                  <a:pt x="20631" y="7202"/>
                </a:cubicBezTo>
                <a:cubicBezTo>
                  <a:pt x="20689" y="7274"/>
                  <a:pt x="20807" y="7409"/>
                  <a:pt x="20916" y="7416"/>
                </a:cubicBezTo>
                <a:cubicBezTo>
                  <a:pt x="20918" y="7416"/>
                  <a:pt x="20920" y="7416"/>
                  <a:pt x="20921" y="7416"/>
                </a:cubicBezTo>
                <a:cubicBezTo>
                  <a:pt x="21068" y="7416"/>
                  <a:pt x="21280" y="6959"/>
                  <a:pt x="21347" y="6711"/>
                </a:cubicBezTo>
                <a:cubicBezTo>
                  <a:pt x="21416" y="6461"/>
                  <a:pt x="21506" y="5609"/>
                  <a:pt x="21405" y="5291"/>
                </a:cubicBezTo>
                <a:cubicBezTo>
                  <a:pt x="21368" y="5176"/>
                  <a:pt x="21313" y="5135"/>
                  <a:pt x="21255" y="5135"/>
                </a:cubicBezTo>
                <a:cubicBezTo>
                  <a:pt x="21151" y="5135"/>
                  <a:pt x="21035" y="5267"/>
                  <a:pt x="20983" y="5347"/>
                </a:cubicBezTo>
                <a:cubicBezTo>
                  <a:pt x="20954" y="5393"/>
                  <a:pt x="20894" y="5434"/>
                  <a:pt x="20831" y="5471"/>
                </a:cubicBezTo>
                <a:cubicBezTo>
                  <a:pt x="20853" y="5049"/>
                  <a:pt x="20874" y="4630"/>
                  <a:pt x="20936" y="4212"/>
                </a:cubicBezTo>
                <a:cubicBezTo>
                  <a:pt x="21056" y="3388"/>
                  <a:pt x="21001" y="2596"/>
                  <a:pt x="20722" y="1802"/>
                </a:cubicBezTo>
                <a:cubicBezTo>
                  <a:pt x="20133" y="125"/>
                  <a:pt x="17834" y="9"/>
                  <a:pt x="17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txBox="1">
            <a:spLocks noGrp="1"/>
          </p:cNvSpPr>
          <p:nvPr>
            <p:ph type="title"/>
          </p:nvPr>
        </p:nvSpPr>
        <p:spPr>
          <a:xfrm>
            <a:off x="715100" y="2592325"/>
            <a:ext cx="6943000" cy="779700"/>
          </a:xfrm>
          <a:prstGeom prst="rect">
            <a:avLst/>
          </a:prstGeom>
        </p:spPr>
        <p:txBody>
          <a:bodyPr spcFirstLastPara="1" wrap="square" lIns="91425" tIns="91425" rIns="91425" bIns="91425" anchor="t" anchorCtr="0">
            <a:noAutofit/>
          </a:bodyPr>
          <a:lstStyle/>
          <a:p>
            <a:r>
              <a:rPr lang="en-GB" dirty="0"/>
              <a:t>Formal </a:t>
            </a:r>
            <a:r>
              <a:rPr lang="en-GB" dirty="0">
                <a:solidFill>
                  <a:schemeClr val="tx1"/>
                </a:solidFill>
              </a:rPr>
              <a:t>Descriptions </a:t>
            </a:r>
            <a:br>
              <a:rPr lang="en-GB" dirty="0">
                <a:solidFill>
                  <a:schemeClr val="tx1"/>
                </a:solidFill>
              </a:rPr>
            </a:br>
            <a:r>
              <a:rPr lang="en-GB" dirty="0"/>
              <a:t>	of </a:t>
            </a:r>
            <a:r>
              <a:rPr lang="en-GB" dirty="0" smtClean="0"/>
              <a:t>Algorithms</a:t>
            </a:r>
            <a:r>
              <a:rPr lang="en-GB" dirty="0"/>
              <a:t/>
            </a:r>
            <a:br>
              <a:rPr lang="en-GB" dirty="0"/>
            </a:br>
            <a:r>
              <a:rPr lang="en-GB" dirty="0"/>
              <a:t/>
            </a:r>
            <a:br>
              <a:rPr lang="en-GB" dirty="0"/>
            </a:br>
            <a:r>
              <a:rPr lang="en-GB" dirty="0"/>
              <a:t/>
            </a:r>
            <a:br>
              <a:rPr lang="en-GB" dirty="0"/>
            </a:br>
            <a:endParaRPr dirty="0"/>
          </a:p>
        </p:txBody>
      </p:sp>
      <p:sp>
        <p:nvSpPr>
          <p:cNvPr id="717" name="Google Shape;717;p30"/>
          <p:cNvSpPr txBox="1">
            <a:spLocks noGrp="1"/>
          </p:cNvSpPr>
          <p:nvPr>
            <p:ph type="title" idx="2"/>
          </p:nvPr>
        </p:nvSpPr>
        <p:spPr>
          <a:xfrm>
            <a:off x="715100" y="1690663"/>
            <a:ext cx="1422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03</a:t>
            </a:r>
            <a:endParaRPr dirty="0"/>
          </a:p>
        </p:txBody>
      </p:sp>
      <p:grpSp>
        <p:nvGrpSpPr>
          <p:cNvPr id="719" name="Google Shape;719;p30"/>
          <p:cNvGrpSpPr/>
          <p:nvPr/>
        </p:nvGrpSpPr>
        <p:grpSpPr>
          <a:xfrm>
            <a:off x="7358315" y="3397956"/>
            <a:ext cx="2498493" cy="2439814"/>
            <a:chOff x="7358315" y="3397956"/>
            <a:chExt cx="2498493" cy="2439814"/>
          </a:xfrm>
        </p:grpSpPr>
        <p:grpSp>
          <p:nvGrpSpPr>
            <p:cNvPr id="720" name="Google Shape;720;p30"/>
            <p:cNvGrpSpPr/>
            <p:nvPr/>
          </p:nvGrpSpPr>
          <p:grpSpPr>
            <a:xfrm>
              <a:off x="7482742" y="3491267"/>
              <a:ext cx="2374066" cy="2346502"/>
              <a:chOff x="8016142" y="4024667"/>
              <a:chExt cx="2374066" cy="2346502"/>
            </a:xfrm>
          </p:grpSpPr>
          <p:sp>
            <p:nvSpPr>
              <p:cNvPr id="721" name="Google Shape;721;p30"/>
              <p:cNvSpPr/>
              <p:nvPr/>
            </p:nvSpPr>
            <p:spPr>
              <a:xfrm>
                <a:off x="8913878" y="4024667"/>
                <a:ext cx="575077" cy="543985"/>
              </a:xfrm>
              <a:custGeom>
                <a:avLst/>
                <a:gdLst/>
                <a:ahLst/>
                <a:cxnLst/>
                <a:rect l="l" t="t" r="r" b="b"/>
                <a:pathLst>
                  <a:path w="49384" h="46714" extrusionOk="0">
                    <a:moveTo>
                      <a:pt x="38698" y="1"/>
                    </a:moveTo>
                    <a:lnTo>
                      <a:pt x="31028" y="7669"/>
                    </a:lnTo>
                    <a:cubicBezTo>
                      <a:pt x="37479" y="14120"/>
                      <a:pt x="37479" y="24580"/>
                      <a:pt x="31028" y="31030"/>
                    </a:cubicBezTo>
                    <a:cubicBezTo>
                      <a:pt x="27804" y="34256"/>
                      <a:pt x="23577" y="35868"/>
                      <a:pt x="19349" y="35868"/>
                    </a:cubicBezTo>
                    <a:cubicBezTo>
                      <a:pt x="15122" y="35868"/>
                      <a:pt x="10894" y="34256"/>
                      <a:pt x="7669" y="31030"/>
                    </a:cubicBezTo>
                    <a:lnTo>
                      <a:pt x="0" y="38699"/>
                    </a:lnTo>
                    <a:cubicBezTo>
                      <a:pt x="5344" y="44041"/>
                      <a:pt x="12347" y="46713"/>
                      <a:pt x="19350" y="46713"/>
                    </a:cubicBezTo>
                    <a:cubicBezTo>
                      <a:pt x="26353" y="46713"/>
                      <a:pt x="33355" y="44042"/>
                      <a:pt x="38698" y="38699"/>
                    </a:cubicBezTo>
                    <a:cubicBezTo>
                      <a:pt x="49383" y="28012"/>
                      <a:pt x="49383" y="10688"/>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8338813" y="4381983"/>
                <a:ext cx="575077" cy="543973"/>
              </a:xfrm>
              <a:custGeom>
                <a:avLst/>
                <a:gdLst/>
                <a:ahLst/>
                <a:cxnLst/>
                <a:rect l="l" t="t" r="r" b="b"/>
                <a:pathLst>
                  <a:path w="49384" h="46713" extrusionOk="0">
                    <a:moveTo>
                      <a:pt x="30033" y="0"/>
                    </a:moveTo>
                    <a:cubicBezTo>
                      <a:pt x="23031" y="0"/>
                      <a:pt x="16028" y="2672"/>
                      <a:pt x="10685" y="8015"/>
                    </a:cubicBezTo>
                    <a:cubicBezTo>
                      <a:pt x="0" y="18702"/>
                      <a:pt x="0" y="36026"/>
                      <a:pt x="10687" y="46713"/>
                    </a:cubicBezTo>
                    <a:lnTo>
                      <a:pt x="10687" y="46711"/>
                    </a:lnTo>
                    <a:lnTo>
                      <a:pt x="18356" y="39042"/>
                    </a:lnTo>
                    <a:cubicBezTo>
                      <a:pt x="11905" y="32592"/>
                      <a:pt x="11905" y="22134"/>
                      <a:pt x="18356" y="15683"/>
                    </a:cubicBezTo>
                    <a:cubicBezTo>
                      <a:pt x="21581" y="12458"/>
                      <a:pt x="25808" y="10845"/>
                      <a:pt x="30035" y="10845"/>
                    </a:cubicBezTo>
                    <a:cubicBezTo>
                      <a:pt x="34262" y="10845"/>
                      <a:pt x="38490" y="12458"/>
                      <a:pt x="41715" y="15683"/>
                    </a:cubicBezTo>
                    <a:lnTo>
                      <a:pt x="49383" y="8015"/>
                    </a:lnTo>
                    <a:cubicBezTo>
                      <a:pt x="44040" y="2672"/>
                      <a:pt x="37036" y="0"/>
                      <a:pt x="30033" y="0"/>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8016142" y="4925921"/>
                <a:ext cx="575077" cy="543985"/>
              </a:xfrm>
              <a:custGeom>
                <a:avLst/>
                <a:gdLst/>
                <a:ahLst/>
                <a:cxnLst/>
                <a:rect l="l" t="t" r="r" b="b"/>
                <a:pathLst>
                  <a:path w="49384" h="46714" extrusionOk="0">
                    <a:moveTo>
                      <a:pt x="38699" y="1"/>
                    </a:moveTo>
                    <a:lnTo>
                      <a:pt x="31030" y="7669"/>
                    </a:lnTo>
                    <a:cubicBezTo>
                      <a:pt x="37481" y="14120"/>
                      <a:pt x="37481" y="24580"/>
                      <a:pt x="31030" y="31030"/>
                    </a:cubicBezTo>
                    <a:cubicBezTo>
                      <a:pt x="27805" y="34256"/>
                      <a:pt x="23577" y="35868"/>
                      <a:pt x="19350" y="35868"/>
                    </a:cubicBezTo>
                    <a:cubicBezTo>
                      <a:pt x="15123" y="35868"/>
                      <a:pt x="10895" y="34256"/>
                      <a:pt x="7671" y="31030"/>
                    </a:cubicBezTo>
                    <a:lnTo>
                      <a:pt x="1" y="38699"/>
                    </a:lnTo>
                    <a:cubicBezTo>
                      <a:pt x="5344" y="44042"/>
                      <a:pt x="12348" y="46713"/>
                      <a:pt x="19351" y="46713"/>
                    </a:cubicBezTo>
                    <a:cubicBezTo>
                      <a:pt x="26353" y="46713"/>
                      <a:pt x="33355" y="44042"/>
                      <a:pt x="38699" y="38699"/>
                    </a:cubicBezTo>
                    <a:cubicBezTo>
                      <a:pt x="49384" y="28012"/>
                      <a:pt x="49384" y="10688"/>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9364516" y="4475306"/>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8789451" y="4832609"/>
                <a:ext cx="575077" cy="543961"/>
              </a:xfrm>
              <a:custGeom>
                <a:avLst/>
                <a:gdLst/>
                <a:ahLst/>
                <a:cxnLst/>
                <a:rect l="l" t="t" r="r" b="b"/>
                <a:pathLst>
                  <a:path w="49384" h="46712" extrusionOk="0">
                    <a:moveTo>
                      <a:pt x="30034" y="1"/>
                    </a:moveTo>
                    <a:cubicBezTo>
                      <a:pt x="23032" y="1"/>
                      <a:pt x="16029" y="2672"/>
                      <a:pt x="10685" y="8016"/>
                    </a:cubicBezTo>
                    <a:cubicBezTo>
                      <a:pt x="1" y="18701"/>
                      <a:pt x="1" y="36025"/>
                      <a:pt x="10685" y="46712"/>
                    </a:cubicBezTo>
                    <a:lnTo>
                      <a:pt x="18354" y="39043"/>
                    </a:lnTo>
                    <a:cubicBezTo>
                      <a:pt x="11903" y="32593"/>
                      <a:pt x="11903" y="22135"/>
                      <a:pt x="18354" y="15684"/>
                    </a:cubicBezTo>
                    <a:cubicBezTo>
                      <a:pt x="21579" y="12459"/>
                      <a:pt x="25807" y="10846"/>
                      <a:pt x="30034" y="10846"/>
                    </a:cubicBezTo>
                    <a:cubicBezTo>
                      <a:pt x="34262" y="10846"/>
                      <a:pt x="38490" y="12459"/>
                      <a:pt x="41715" y="15684"/>
                    </a:cubicBezTo>
                    <a:lnTo>
                      <a:pt x="49383" y="8016"/>
                    </a:lnTo>
                    <a:cubicBezTo>
                      <a:pt x="44040" y="2672"/>
                      <a:pt x="37037" y="1"/>
                      <a:pt x="30034"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463263" y="5376559"/>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9815131" y="4925944"/>
                <a:ext cx="575077" cy="543973"/>
              </a:xfrm>
              <a:custGeom>
                <a:avLst/>
                <a:gdLst/>
                <a:ahLst/>
                <a:cxnLst/>
                <a:rect l="l" t="t" r="r" b="b"/>
                <a:pathLst>
                  <a:path w="49384" h="46713" extrusionOk="0">
                    <a:moveTo>
                      <a:pt x="38699" y="1"/>
                    </a:moveTo>
                    <a:lnTo>
                      <a:pt x="31028" y="7669"/>
                    </a:lnTo>
                    <a:cubicBezTo>
                      <a:pt x="37481" y="14120"/>
                      <a:pt x="37479" y="24578"/>
                      <a:pt x="31028" y="31028"/>
                    </a:cubicBezTo>
                    <a:cubicBezTo>
                      <a:pt x="27804"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9" y="38697"/>
                    </a:cubicBezTo>
                    <a:cubicBezTo>
                      <a:pt x="49383" y="28012"/>
                      <a:pt x="49383" y="10686"/>
                      <a:pt x="38699"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9240066" y="5283224"/>
                <a:ext cx="575077" cy="543985"/>
              </a:xfrm>
              <a:custGeom>
                <a:avLst/>
                <a:gdLst/>
                <a:ahLst/>
                <a:cxnLst/>
                <a:rect l="l" t="t" r="r" b="b"/>
                <a:pathLst>
                  <a:path w="49384" h="46714" extrusionOk="0">
                    <a:moveTo>
                      <a:pt x="30035" y="1"/>
                    </a:moveTo>
                    <a:cubicBezTo>
                      <a:pt x="23033" y="1"/>
                      <a:pt x="16030" y="2672"/>
                      <a:pt x="10687"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913878" y="5827197"/>
                <a:ext cx="575077" cy="543973"/>
              </a:xfrm>
              <a:custGeom>
                <a:avLst/>
                <a:gdLst/>
                <a:ahLst/>
                <a:cxnLst/>
                <a:rect l="l" t="t" r="r" b="b"/>
                <a:pathLst>
                  <a:path w="49384" h="46713" extrusionOk="0">
                    <a:moveTo>
                      <a:pt x="38698" y="1"/>
                    </a:moveTo>
                    <a:lnTo>
                      <a:pt x="31030" y="7669"/>
                    </a:lnTo>
                    <a:cubicBezTo>
                      <a:pt x="37481" y="14120"/>
                      <a:pt x="37481" y="24578"/>
                      <a:pt x="31030" y="31029"/>
                    </a:cubicBezTo>
                    <a:cubicBezTo>
                      <a:pt x="27805" y="34254"/>
                      <a:pt x="23577" y="35867"/>
                      <a:pt x="19349" y="35867"/>
                    </a:cubicBezTo>
                    <a:cubicBezTo>
                      <a:pt x="15122" y="35867"/>
                      <a:pt x="10894" y="34254"/>
                      <a:pt x="7669" y="31029"/>
                    </a:cubicBezTo>
                    <a:lnTo>
                      <a:pt x="0" y="38697"/>
                    </a:lnTo>
                    <a:cubicBezTo>
                      <a:pt x="5344" y="44040"/>
                      <a:pt x="12347" y="46712"/>
                      <a:pt x="19349" y="46712"/>
                    </a:cubicBezTo>
                    <a:cubicBezTo>
                      <a:pt x="26352" y="46712"/>
                      <a:pt x="33355" y="44040"/>
                      <a:pt x="38698" y="38697"/>
                    </a:cubicBezTo>
                    <a:cubicBezTo>
                      <a:pt x="49383" y="28012"/>
                      <a:pt x="49383" y="10686"/>
                      <a:pt x="38698" y="1"/>
                    </a:cubicBezTo>
                    <a:close/>
                  </a:path>
                </a:pathLst>
              </a:custGeom>
              <a:solidFill>
                <a:srgbClr val="3D6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0"/>
            <p:cNvGrpSpPr/>
            <p:nvPr/>
          </p:nvGrpSpPr>
          <p:grpSpPr>
            <a:xfrm>
              <a:off x="7358315" y="3397956"/>
              <a:ext cx="2374066" cy="2346468"/>
              <a:chOff x="7891715" y="3931356"/>
              <a:chExt cx="2374066" cy="2346468"/>
            </a:xfrm>
          </p:grpSpPr>
          <p:sp>
            <p:nvSpPr>
              <p:cNvPr id="731" name="Google Shape;731;p30"/>
              <p:cNvSpPr/>
              <p:nvPr/>
            </p:nvSpPr>
            <p:spPr>
              <a:xfrm>
                <a:off x="8789451" y="3931356"/>
                <a:ext cx="575077" cy="543961"/>
              </a:xfrm>
              <a:custGeom>
                <a:avLst/>
                <a:gdLst/>
                <a:ahLst/>
                <a:cxnLst/>
                <a:rect l="l" t="t" r="r" b="b"/>
                <a:pathLst>
                  <a:path w="49384" h="46712" extrusionOk="0">
                    <a:moveTo>
                      <a:pt x="30034" y="0"/>
                    </a:moveTo>
                    <a:cubicBezTo>
                      <a:pt x="23032" y="0"/>
                      <a:pt x="16029" y="2671"/>
                      <a:pt x="10685" y="8014"/>
                    </a:cubicBezTo>
                    <a:cubicBezTo>
                      <a:pt x="1" y="18701"/>
                      <a:pt x="1" y="36025"/>
                      <a:pt x="10685" y="46712"/>
                    </a:cubicBezTo>
                    <a:lnTo>
                      <a:pt x="18354" y="39043"/>
                    </a:lnTo>
                    <a:cubicBezTo>
                      <a:pt x="11903" y="32593"/>
                      <a:pt x="11903" y="22133"/>
                      <a:pt x="18354" y="15684"/>
                    </a:cubicBezTo>
                    <a:cubicBezTo>
                      <a:pt x="21579" y="12459"/>
                      <a:pt x="25808" y="10846"/>
                      <a:pt x="30035" y="10846"/>
                    </a:cubicBezTo>
                    <a:cubicBezTo>
                      <a:pt x="34263" y="10846"/>
                      <a:pt x="38490" y="12458"/>
                      <a:pt x="41715" y="15682"/>
                    </a:cubicBezTo>
                    <a:lnTo>
                      <a:pt x="49383" y="8014"/>
                    </a:lnTo>
                    <a:cubicBezTo>
                      <a:pt x="44040" y="2671"/>
                      <a:pt x="37037" y="0"/>
                      <a:pt x="30034"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463263" y="4475306"/>
                <a:ext cx="575077" cy="543973"/>
              </a:xfrm>
              <a:custGeom>
                <a:avLst/>
                <a:gdLst/>
                <a:ahLst/>
                <a:cxnLst/>
                <a:rect l="l" t="t" r="r" b="b"/>
                <a:pathLst>
                  <a:path w="49384" h="46713" extrusionOk="0">
                    <a:moveTo>
                      <a:pt x="38696" y="1"/>
                    </a:moveTo>
                    <a:lnTo>
                      <a:pt x="31028" y="7669"/>
                    </a:lnTo>
                    <a:cubicBezTo>
                      <a:pt x="37479" y="14120"/>
                      <a:pt x="37479" y="24578"/>
                      <a:pt x="31028" y="31028"/>
                    </a:cubicBezTo>
                    <a:cubicBezTo>
                      <a:pt x="27803" y="34254"/>
                      <a:pt x="23575" y="35866"/>
                      <a:pt x="19348" y="35866"/>
                    </a:cubicBezTo>
                    <a:cubicBezTo>
                      <a:pt x="15121" y="35866"/>
                      <a:pt x="10894" y="34254"/>
                      <a:pt x="7669" y="31028"/>
                    </a:cubicBezTo>
                    <a:lnTo>
                      <a:pt x="0" y="38697"/>
                    </a:lnTo>
                    <a:lnTo>
                      <a:pt x="0" y="38699"/>
                    </a:lnTo>
                    <a:cubicBezTo>
                      <a:pt x="5343" y="44041"/>
                      <a:pt x="12346" y="46712"/>
                      <a:pt x="19348" y="46712"/>
                    </a:cubicBezTo>
                    <a:cubicBezTo>
                      <a:pt x="26351" y="46712"/>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7891715" y="4832609"/>
                <a:ext cx="575077" cy="543961"/>
              </a:xfrm>
              <a:custGeom>
                <a:avLst/>
                <a:gdLst/>
                <a:ahLst/>
                <a:cxnLst/>
                <a:rect l="l" t="t" r="r" b="b"/>
                <a:pathLst>
                  <a:path w="49384" h="46712" extrusionOk="0">
                    <a:moveTo>
                      <a:pt x="30035" y="0"/>
                    </a:moveTo>
                    <a:cubicBezTo>
                      <a:pt x="23032" y="0"/>
                      <a:pt x="16029" y="2671"/>
                      <a:pt x="10686" y="8014"/>
                    </a:cubicBezTo>
                    <a:cubicBezTo>
                      <a:pt x="1" y="18701"/>
                      <a:pt x="1" y="36025"/>
                      <a:pt x="10686" y="46712"/>
                    </a:cubicBezTo>
                    <a:lnTo>
                      <a:pt x="18356" y="39043"/>
                    </a:lnTo>
                    <a:cubicBezTo>
                      <a:pt x="11905" y="32593"/>
                      <a:pt x="11905" y="22133"/>
                      <a:pt x="18356" y="15684"/>
                    </a:cubicBezTo>
                    <a:cubicBezTo>
                      <a:pt x="21581" y="12459"/>
                      <a:pt x="25808" y="10846"/>
                      <a:pt x="30036" y="10846"/>
                    </a:cubicBezTo>
                    <a:cubicBezTo>
                      <a:pt x="34263" y="10846"/>
                      <a:pt x="38490" y="12458"/>
                      <a:pt x="41715" y="15682"/>
                    </a:cubicBezTo>
                    <a:lnTo>
                      <a:pt x="49384" y="8014"/>
                    </a:lnTo>
                    <a:cubicBezTo>
                      <a:pt x="44040" y="2671"/>
                      <a:pt x="37037" y="0"/>
                      <a:pt x="30035" y="0"/>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9240066" y="4381971"/>
                <a:ext cx="575077" cy="543985"/>
              </a:xfrm>
              <a:custGeom>
                <a:avLst/>
                <a:gdLst/>
                <a:ahLst/>
                <a:cxnLst/>
                <a:rect l="l" t="t" r="r" b="b"/>
                <a:pathLst>
                  <a:path w="49384" h="46714" extrusionOk="0">
                    <a:moveTo>
                      <a:pt x="30035" y="1"/>
                    </a:moveTo>
                    <a:cubicBezTo>
                      <a:pt x="23032" y="1"/>
                      <a:pt x="16029" y="2672"/>
                      <a:pt x="10685" y="8016"/>
                    </a:cubicBezTo>
                    <a:cubicBezTo>
                      <a:pt x="1" y="18703"/>
                      <a:pt x="1" y="36027"/>
                      <a:pt x="10687" y="46714"/>
                    </a:cubicBezTo>
                    <a:lnTo>
                      <a:pt x="18356" y="39043"/>
                    </a:lnTo>
                    <a:cubicBezTo>
                      <a:pt x="11905" y="32595"/>
                      <a:pt x="11905" y="22135"/>
                      <a:pt x="18356" y="15684"/>
                    </a:cubicBezTo>
                    <a:cubicBezTo>
                      <a:pt x="21581" y="12459"/>
                      <a:pt x="25808" y="10846"/>
                      <a:pt x="30035" y="10846"/>
                    </a:cubicBezTo>
                    <a:cubicBezTo>
                      <a:pt x="34263" y="10846"/>
                      <a:pt x="38490" y="12459"/>
                      <a:pt x="41715" y="15684"/>
                    </a:cubicBezTo>
                    <a:lnTo>
                      <a:pt x="49383" y="8016"/>
                    </a:lnTo>
                    <a:cubicBezTo>
                      <a:pt x="44041" y="2672"/>
                      <a:pt x="37038"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8913878" y="4925944"/>
                <a:ext cx="575077" cy="543973"/>
              </a:xfrm>
              <a:custGeom>
                <a:avLst/>
                <a:gdLst/>
                <a:ahLst/>
                <a:cxnLst/>
                <a:rect l="l" t="t" r="r" b="b"/>
                <a:pathLst>
                  <a:path w="49384" h="46713" extrusionOk="0">
                    <a:moveTo>
                      <a:pt x="38698" y="1"/>
                    </a:moveTo>
                    <a:lnTo>
                      <a:pt x="31030" y="7669"/>
                    </a:lnTo>
                    <a:cubicBezTo>
                      <a:pt x="37481" y="14118"/>
                      <a:pt x="37479" y="24578"/>
                      <a:pt x="31030" y="31028"/>
                    </a:cubicBezTo>
                    <a:cubicBezTo>
                      <a:pt x="27805" y="34254"/>
                      <a:pt x="23577" y="35866"/>
                      <a:pt x="19349" y="35866"/>
                    </a:cubicBezTo>
                    <a:cubicBezTo>
                      <a:pt x="15122" y="35866"/>
                      <a:pt x="10894" y="34254"/>
                      <a:pt x="7669" y="31028"/>
                    </a:cubicBezTo>
                    <a:lnTo>
                      <a:pt x="0" y="38697"/>
                    </a:lnTo>
                    <a:cubicBezTo>
                      <a:pt x="5344" y="44040"/>
                      <a:pt x="12347" y="46712"/>
                      <a:pt x="19349" y="46712"/>
                    </a:cubicBezTo>
                    <a:cubicBezTo>
                      <a:pt x="26352" y="46712"/>
                      <a:pt x="33355" y="44040"/>
                      <a:pt x="38698" y="38697"/>
                    </a:cubicBezTo>
                    <a:cubicBezTo>
                      <a:pt x="49383" y="28010"/>
                      <a:pt x="49383" y="10686"/>
                      <a:pt x="38698"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8342330" y="5283224"/>
                <a:ext cx="575077" cy="543985"/>
              </a:xfrm>
              <a:custGeom>
                <a:avLst/>
                <a:gdLst/>
                <a:ahLst/>
                <a:cxnLst/>
                <a:rect l="l" t="t" r="r" b="b"/>
                <a:pathLst>
                  <a:path w="49384" h="46714" extrusionOk="0">
                    <a:moveTo>
                      <a:pt x="30036" y="1"/>
                    </a:moveTo>
                    <a:cubicBezTo>
                      <a:pt x="23033" y="1"/>
                      <a:pt x="16030" y="2672"/>
                      <a:pt x="10688" y="8016"/>
                    </a:cubicBezTo>
                    <a:cubicBezTo>
                      <a:pt x="1" y="18703"/>
                      <a:pt x="1" y="36027"/>
                      <a:pt x="10688" y="46714"/>
                    </a:cubicBezTo>
                    <a:lnTo>
                      <a:pt x="10688" y="46712"/>
                    </a:lnTo>
                    <a:lnTo>
                      <a:pt x="18356" y="39043"/>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1" y="2672"/>
                      <a:pt x="37038" y="1"/>
                      <a:pt x="3003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9690704" y="4832609"/>
                <a:ext cx="575077" cy="543961"/>
              </a:xfrm>
              <a:custGeom>
                <a:avLst/>
                <a:gdLst/>
                <a:ahLst/>
                <a:cxnLst/>
                <a:rect l="l" t="t" r="r" b="b"/>
                <a:pathLst>
                  <a:path w="49384" h="46712" extrusionOk="0">
                    <a:moveTo>
                      <a:pt x="30034" y="1"/>
                    </a:moveTo>
                    <a:cubicBezTo>
                      <a:pt x="23032" y="1"/>
                      <a:pt x="16029" y="2672"/>
                      <a:pt x="10685" y="8016"/>
                    </a:cubicBezTo>
                    <a:cubicBezTo>
                      <a:pt x="1" y="18701"/>
                      <a:pt x="1" y="36027"/>
                      <a:pt x="10685" y="46712"/>
                    </a:cubicBezTo>
                    <a:lnTo>
                      <a:pt x="18354" y="39043"/>
                    </a:lnTo>
                    <a:cubicBezTo>
                      <a:pt x="11905" y="32593"/>
                      <a:pt x="11905" y="22135"/>
                      <a:pt x="18354" y="15684"/>
                    </a:cubicBezTo>
                    <a:cubicBezTo>
                      <a:pt x="21579" y="12459"/>
                      <a:pt x="25807" y="10846"/>
                      <a:pt x="30034" y="10846"/>
                    </a:cubicBezTo>
                    <a:cubicBezTo>
                      <a:pt x="34262" y="10846"/>
                      <a:pt x="38490" y="12459"/>
                      <a:pt x="41715" y="15684"/>
                    </a:cubicBezTo>
                    <a:lnTo>
                      <a:pt x="49384" y="8016"/>
                    </a:lnTo>
                    <a:cubicBezTo>
                      <a:pt x="44040" y="2672"/>
                      <a:pt x="37037" y="1"/>
                      <a:pt x="30034"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9364516" y="5376559"/>
                <a:ext cx="575077" cy="543973"/>
              </a:xfrm>
              <a:custGeom>
                <a:avLst/>
                <a:gdLst/>
                <a:ahLst/>
                <a:cxnLst/>
                <a:rect l="l" t="t" r="r" b="b"/>
                <a:pathLst>
                  <a:path w="49384" h="46713" extrusionOk="0">
                    <a:moveTo>
                      <a:pt x="38696" y="1"/>
                    </a:moveTo>
                    <a:lnTo>
                      <a:pt x="31028" y="7669"/>
                    </a:lnTo>
                    <a:cubicBezTo>
                      <a:pt x="37479" y="14120"/>
                      <a:pt x="37479" y="24580"/>
                      <a:pt x="31028" y="31028"/>
                    </a:cubicBezTo>
                    <a:cubicBezTo>
                      <a:pt x="27803" y="34254"/>
                      <a:pt x="23576" y="35866"/>
                      <a:pt x="19348" y="35866"/>
                    </a:cubicBezTo>
                    <a:cubicBezTo>
                      <a:pt x="15121" y="35866"/>
                      <a:pt x="10894" y="34254"/>
                      <a:pt x="7669" y="31028"/>
                    </a:cubicBezTo>
                    <a:lnTo>
                      <a:pt x="0" y="38699"/>
                    </a:lnTo>
                    <a:cubicBezTo>
                      <a:pt x="5343" y="44041"/>
                      <a:pt x="12346" y="46713"/>
                      <a:pt x="19348" y="46713"/>
                    </a:cubicBezTo>
                    <a:cubicBezTo>
                      <a:pt x="26351" y="46713"/>
                      <a:pt x="33354" y="44041"/>
                      <a:pt x="38696" y="38699"/>
                    </a:cubicBezTo>
                    <a:cubicBezTo>
                      <a:pt x="49383" y="28012"/>
                      <a:pt x="49383" y="10688"/>
                      <a:pt x="38696"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792968" y="5733862"/>
                <a:ext cx="575077" cy="543961"/>
              </a:xfrm>
              <a:custGeom>
                <a:avLst/>
                <a:gdLst/>
                <a:ahLst/>
                <a:cxnLst/>
                <a:rect l="l" t="t" r="r" b="b"/>
                <a:pathLst>
                  <a:path w="49384" h="46712" extrusionOk="0">
                    <a:moveTo>
                      <a:pt x="30035" y="1"/>
                    </a:moveTo>
                    <a:cubicBezTo>
                      <a:pt x="23032" y="1"/>
                      <a:pt x="16029" y="2672"/>
                      <a:pt x="10686" y="8016"/>
                    </a:cubicBezTo>
                    <a:cubicBezTo>
                      <a:pt x="1" y="18701"/>
                      <a:pt x="1" y="36027"/>
                      <a:pt x="10686" y="46712"/>
                    </a:cubicBezTo>
                    <a:lnTo>
                      <a:pt x="10688" y="46712"/>
                    </a:lnTo>
                    <a:lnTo>
                      <a:pt x="18356" y="39044"/>
                    </a:lnTo>
                    <a:cubicBezTo>
                      <a:pt x="11905" y="32593"/>
                      <a:pt x="11905" y="22135"/>
                      <a:pt x="18356" y="15684"/>
                    </a:cubicBezTo>
                    <a:cubicBezTo>
                      <a:pt x="21582" y="12459"/>
                      <a:pt x="25809" y="10846"/>
                      <a:pt x="30036" y="10846"/>
                    </a:cubicBezTo>
                    <a:cubicBezTo>
                      <a:pt x="34263" y="10846"/>
                      <a:pt x="38490" y="12459"/>
                      <a:pt x="41715" y="15684"/>
                    </a:cubicBezTo>
                    <a:lnTo>
                      <a:pt x="49384" y="8016"/>
                    </a:lnTo>
                    <a:cubicBezTo>
                      <a:pt x="44040" y="2672"/>
                      <a:pt x="37037" y="1"/>
                      <a:pt x="30035" y="1"/>
                    </a:cubicBezTo>
                    <a:close/>
                  </a:path>
                </a:pathLst>
              </a:custGeom>
              <a:solidFill>
                <a:srgbClr val="87D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65797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70"/>
        <p:cNvGrpSpPr/>
        <p:nvPr/>
      </p:nvGrpSpPr>
      <p:grpSpPr>
        <a:xfrm>
          <a:off x="0" y="0"/>
          <a:ext cx="0" cy="0"/>
          <a:chOff x="0" y="0"/>
          <a:chExt cx="0" cy="0"/>
        </a:xfrm>
      </p:grpSpPr>
      <p:sp>
        <p:nvSpPr>
          <p:cNvPr id="771" name="Google Shape;771;p34"/>
          <p:cNvSpPr txBox="1">
            <a:spLocks noGrp="1"/>
          </p:cNvSpPr>
          <p:nvPr>
            <p:ph type="subTitle" idx="2"/>
          </p:nvPr>
        </p:nvSpPr>
        <p:spPr>
          <a:xfrm>
            <a:off x="715101" y="1679975"/>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 </a:t>
            </a:r>
            <a:endParaRPr dirty="0"/>
          </a:p>
        </p:txBody>
      </p:sp>
      <p:sp>
        <p:nvSpPr>
          <p:cNvPr id="772" name="Google Shape;772;p34"/>
          <p:cNvSpPr txBox="1">
            <a:spLocks noGrp="1"/>
          </p:cNvSpPr>
          <p:nvPr>
            <p:ph type="subTitle" idx="3"/>
          </p:nvPr>
        </p:nvSpPr>
        <p:spPr>
          <a:xfrm>
            <a:off x="4564627" y="1679975"/>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 </a:t>
            </a:r>
            <a:endParaRPr dirty="0"/>
          </a:p>
        </p:txBody>
      </p:sp>
      <p:sp>
        <p:nvSpPr>
          <p:cNvPr id="773" name="Google Shape;773;p34"/>
          <p:cNvSpPr txBox="1">
            <a:spLocks noGrp="1"/>
          </p:cNvSpPr>
          <p:nvPr>
            <p:ph type="subTitle" idx="4"/>
          </p:nvPr>
        </p:nvSpPr>
        <p:spPr>
          <a:xfrm>
            <a:off x="715101" y="3428300"/>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t>
            </a:r>
            <a:endParaRPr dirty="0"/>
          </a:p>
        </p:txBody>
      </p:sp>
      <p:sp>
        <p:nvSpPr>
          <p:cNvPr id="774" name="Google Shape;774;p34"/>
          <p:cNvSpPr txBox="1">
            <a:spLocks noGrp="1"/>
          </p:cNvSpPr>
          <p:nvPr>
            <p:ph type="subTitle" idx="5"/>
          </p:nvPr>
        </p:nvSpPr>
        <p:spPr>
          <a:xfrm>
            <a:off x="4564627" y="3428300"/>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t>
            </a:r>
            <a:endParaRPr dirty="0"/>
          </a:p>
        </p:txBody>
      </p:sp>
      <p:sp>
        <p:nvSpPr>
          <p:cNvPr id="775" name="Google Shape;775;p34"/>
          <p:cNvSpPr txBox="1">
            <a:spLocks noGrp="1"/>
          </p:cNvSpPr>
          <p:nvPr>
            <p:ph type="title"/>
          </p:nvPr>
        </p:nvSpPr>
        <p:spPr>
          <a:xfrm>
            <a:off x="539025" y="269955"/>
            <a:ext cx="7704000" cy="572700"/>
          </a:xfrm>
          <a:prstGeom prst="rect">
            <a:avLst/>
          </a:prstGeom>
        </p:spPr>
        <p:txBody>
          <a:bodyPr spcFirstLastPara="1" wrap="square" lIns="91425" tIns="91425" rIns="91425" bIns="91425" anchor="t" anchorCtr="0">
            <a:noAutofit/>
          </a:bodyPr>
          <a:lstStyle/>
          <a:p>
            <a:pPr lvl="0"/>
            <a:r>
              <a:rPr lang="fr-FR" sz="2400" dirty="0" smtClean="0">
                <a:solidFill>
                  <a:schemeClr val="bg2"/>
                </a:solidFill>
              </a:rPr>
              <a:t>3.3. </a:t>
            </a:r>
            <a:r>
              <a:rPr lang="fr-FR" sz="2400" dirty="0" err="1" smtClean="0">
                <a:solidFill>
                  <a:schemeClr val="bg2"/>
                </a:solidFill>
              </a:rPr>
              <a:t>Stacking</a:t>
            </a:r>
            <a:r>
              <a:rPr lang="fr-FR" sz="2400" dirty="0" smtClean="0">
                <a:solidFill>
                  <a:schemeClr val="bg2"/>
                </a:solidFill>
              </a:rPr>
              <a:t> </a:t>
            </a:r>
            <a:r>
              <a:rPr lang="fr-FR" sz="2400" dirty="0" err="1" smtClean="0">
                <a:solidFill>
                  <a:schemeClr val="bg2"/>
                </a:solidFill>
              </a:rPr>
              <a:t>Regressor</a:t>
            </a:r>
            <a:r>
              <a:rPr lang="fr-FR" sz="2400" dirty="0" smtClean="0">
                <a:solidFill>
                  <a:schemeClr val="bg2"/>
                </a:solidFill>
              </a:rPr>
              <a:t>:</a:t>
            </a:r>
            <a:r>
              <a:rPr lang="fr-FR" sz="2400" dirty="0">
                <a:solidFill>
                  <a:schemeClr val="bg2"/>
                </a:solidFill>
              </a:rPr>
              <a:t/>
            </a:r>
            <a:br>
              <a:rPr lang="fr-FR" sz="2400" dirty="0">
                <a:solidFill>
                  <a:schemeClr val="bg2"/>
                </a:solidFill>
              </a:rPr>
            </a:br>
            <a:endParaRPr sz="2400" dirty="0">
              <a:solidFill>
                <a:schemeClr val="bg2"/>
              </a:solidFill>
            </a:endParaRPr>
          </a:p>
        </p:txBody>
      </p:sp>
      <p:sp>
        <p:nvSpPr>
          <p:cNvPr id="776" name="Google Shape;776;p34"/>
          <p:cNvSpPr txBox="1">
            <a:spLocks noGrp="1"/>
          </p:cNvSpPr>
          <p:nvPr>
            <p:ph type="subTitle" idx="1"/>
          </p:nvPr>
        </p:nvSpPr>
        <p:spPr>
          <a:xfrm>
            <a:off x="715100" y="1230275"/>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t> </a:t>
            </a:r>
            <a:endParaRPr dirty="0"/>
          </a:p>
        </p:txBody>
      </p:sp>
      <p:sp>
        <p:nvSpPr>
          <p:cNvPr id="777" name="Google Shape;777;p34"/>
          <p:cNvSpPr txBox="1">
            <a:spLocks noGrp="1"/>
          </p:cNvSpPr>
          <p:nvPr>
            <p:ph type="subTitle" idx="6"/>
          </p:nvPr>
        </p:nvSpPr>
        <p:spPr>
          <a:xfrm>
            <a:off x="715100" y="2978600"/>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endParaRPr dirty="0"/>
          </a:p>
        </p:txBody>
      </p:sp>
      <p:sp>
        <p:nvSpPr>
          <p:cNvPr id="778" name="Google Shape;778;p34"/>
          <p:cNvSpPr txBox="1">
            <a:spLocks noGrp="1"/>
          </p:cNvSpPr>
          <p:nvPr>
            <p:ph type="subTitle" idx="7"/>
          </p:nvPr>
        </p:nvSpPr>
        <p:spPr>
          <a:xfrm>
            <a:off x="4564625" y="1230275"/>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endParaRPr dirty="0"/>
          </a:p>
        </p:txBody>
      </p:sp>
      <p:sp>
        <p:nvSpPr>
          <p:cNvPr id="779" name="Google Shape;779;p34"/>
          <p:cNvSpPr txBox="1">
            <a:spLocks noGrp="1"/>
          </p:cNvSpPr>
          <p:nvPr>
            <p:ph type="subTitle" idx="8"/>
          </p:nvPr>
        </p:nvSpPr>
        <p:spPr>
          <a:xfrm>
            <a:off x="4564625" y="2978600"/>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endParaRPr dirty="0"/>
          </a:p>
        </p:txBody>
      </p:sp>
      <p:sp>
        <p:nvSpPr>
          <p:cNvPr id="3" name="Rectangle 2"/>
          <p:cNvSpPr/>
          <p:nvPr/>
        </p:nvSpPr>
        <p:spPr>
          <a:xfrm>
            <a:off x="238540" y="1292484"/>
            <a:ext cx="3319670" cy="3088987"/>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Arial" panose="020B0604020202020204" pitchFamily="34" charset="0"/>
              </a:rPr>
              <a:t>Stacking </a:t>
            </a:r>
            <a:r>
              <a:rPr lang="en-GB" dirty="0" err="1">
                <a:latin typeface="Calibri" panose="020F0502020204030204" pitchFamily="34" charset="0"/>
                <a:ea typeface="Calibri" panose="020F0502020204030204" pitchFamily="34" charset="0"/>
                <a:cs typeface="Arial" panose="020B0604020202020204" pitchFamily="34" charset="0"/>
              </a:rPr>
              <a:t>Regressor</a:t>
            </a:r>
            <a:r>
              <a:rPr lang="en-GB" dirty="0">
                <a:latin typeface="Calibri" panose="020F0502020204030204" pitchFamily="34" charset="0"/>
                <a:ea typeface="Calibri" panose="020F0502020204030204" pitchFamily="34" charset="0"/>
                <a:cs typeface="Arial" panose="020B0604020202020204" pitchFamily="34" charset="0"/>
              </a:rPr>
              <a:t> is indeed an ensemble learning technique that combines the predictions of multiple base </a:t>
            </a:r>
            <a:r>
              <a:rPr lang="en-GB" dirty="0" err="1">
                <a:latin typeface="Calibri" panose="020F0502020204030204" pitchFamily="34" charset="0"/>
                <a:ea typeface="Calibri" panose="020F0502020204030204" pitchFamily="34" charset="0"/>
                <a:cs typeface="Arial" panose="020B0604020202020204" pitchFamily="34" charset="0"/>
              </a:rPr>
              <a:t>regressors</a:t>
            </a:r>
            <a:r>
              <a:rPr lang="en-GB" dirty="0">
                <a:latin typeface="Calibri" panose="020F0502020204030204" pitchFamily="34" charset="0"/>
                <a:ea typeface="Calibri" panose="020F0502020204030204" pitchFamily="34" charset="0"/>
                <a:cs typeface="Arial" panose="020B0604020202020204" pitchFamily="34" charset="0"/>
              </a:rPr>
              <a:t> using a meta-</a:t>
            </a:r>
            <a:r>
              <a:rPr lang="en-GB" dirty="0" err="1">
                <a:latin typeface="Calibri" panose="020F0502020204030204" pitchFamily="34" charset="0"/>
                <a:ea typeface="Calibri" panose="020F0502020204030204" pitchFamily="34" charset="0"/>
                <a:cs typeface="Arial" panose="020B0604020202020204" pitchFamily="34" charset="0"/>
              </a:rPr>
              <a:t>regressor</a:t>
            </a:r>
            <a:r>
              <a:rPr lang="en-GB" dirty="0">
                <a:latin typeface="Calibri" panose="020F0502020204030204" pitchFamily="34" charset="0"/>
                <a:ea typeface="Calibri" panose="020F0502020204030204" pitchFamily="34" charset="0"/>
                <a:cs typeface="Arial" panose="020B0604020202020204" pitchFamily="34" charset="0"/>
              </a:rPr>
              <a:t>. It works by training a set of diverse base </a:t>
            </a:r>
            <a:r>
              <a:rPr lang="en-GB" dirty="0" err="1">
                <a:latin typeface="Calibri" panose="020F0502020204030204" pitchFamily="34" charset="0"/>
                <a:ea typeface="Calibri" panose="020F0502020204030204" pitchFamily="34" charset="0"/>
                <a:cs typeface="Arial" panose="020B0604020202020204" pitchFamily="34" charset="0"/>
              </a:rPr>
              <a:t>regressors</a:t>
            </a:r>
            <a:r>
              <a:rPr lang="en-GB" dirty="0">
                <a:latin typeface="Calibri" panose="020F0502020204030204" pitchFamily="34" charset="0"/>
                <a:ea typeface="Calibri" panose="020F0502020204030204" pitchFamily="34" charset="0"/>
                <a:cs typeface="Arial" panose="020B0604020202020204" pitchFamily="34" charset="0"/>
              </a:rPr>
              <a:t> on the input data, and then a higher-level meta-</a:t>
            </a:r>
            <a:r>
              <a:rPr lang="en-GB" dirty="0" err="1">
                <a:latin typeface="Calibri" panose="020F0502020204030204" pitchFamily="34" charset="0"/>
                <a:ea typeface="Calibri" panose="020F0502020204030204" pitchFamily="34" charset="0"/>
                <a:cs typeface="Arial" panose="020B0604020202020204" pitchFamily="34" charset="0"/>
              </a:rPr>
              <a:t>regressor</a:t>
            </a:r>
            <a:r>
              <a:rPr lang="en-GB" dirty="0">
                <a:latin typeface="Calibri" panose="020F0502020204030204" pitchFamily="34" charset="0"/>
                <a:ea typeface="Calibri" panose="020F0502020204030204" pitchFamily="34" charset="0"/>
                <a:cs typeface="Arial" panose="020B0604020202020204" pitchFamily="34" charset="0"/>
              </a:rPr>
              <a:t> is employed to make a final prediction based on the outputs of these base </a:t>
            </a:r>
            <a:r>
              <a:rPr lang="en-GB" dirty="0" err="1">
                <a:latin typeface="Calibri" panose="020F0502020204030204" pitchFamily="34" charset="0"/>
                <a:ea typeface="Calibri" panose="020F0502020204030204" pitchFamily="34" charset="0"/>
                <a:cs typeface="Arial" panose="020B0604020202020204" pitchFamily="34" charset="0"/>
              </a:rPr>
              <a:t>regressors</a:t>
            </a:r>
            <a:r>
              <a:rPr lang="en-GB" dirty="0">
                <a:latin typeface="Calibri" panose="020F0502020204030204" pitchFamily="34" charset="0"/>
                <a:ea typeface="Calibri" panose="020F0502020204030204" pitchFamily="34" charset="0"/>
                <a:cs typeface="Arial" panose="020B0604020202020204" pitchFamily="34" charset="0"/>
              </a:rPr>
              <a:t>. This approach allows for leveraging the strengths of different algorithms and can often result in improved predictive performance compared to individual models.</a:t>
            </a:r>
            <a:endParaRPr lang="en-GB"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211" y="1217855"/>
            <a:ext cx="5508878" cy="2930387"/>
          </a:xfrm>
          <a:prstGeom prst="rect">
            <a:avLst/>
          </a:prstGeom>
        </p:spPr>
      </p:pic>
    </p:spTree>
    <p:extLst>
      <p:ext uri="{BB962C8B-B14F-4D97-AF65-F5344CB8AC3E}">
        <p14:creationId xmlns:p14="http://schemas.microsoft.com/office/powerpoint/2010/main" val="326891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75"/>
                                        </p:tgtEl>
                                        <p:attrNameLst>
                                          <p:attrName>style.visibility</p:attrName>
                                        </p:attrNameLst>
                                      </p:cBhvr>
                                      <p:to>
                                        <p:strVal val="visible"/>
                                      </p:to>
                                    </p:set>
                                    <p:animEffect transition="in" filter="barn(inVertical)">
                                      <p:cBhvr>
                                        <p:cTn id="7" dur="500"/>
                                        <p:tgtEl>
                                          <p:spTgt spid="7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 grpId="0"/>
      <p:bldP spid="3" grpId="0"/>
    </p:bldLst>
  </p:timing>
</p:sld>
</file>

<file path=ppt/theme/theme1.xml><?xml version="1.0" encoding="utf-8"?>
<a:theme xmlns:a="http://schemas.openxmlformats.org/drawingml/2006/main" name="Essential Physiology Breakthroughs by Slidesgo">
  <a:themeElements>
    <a:clrScheme name="Simple Light">
      <a:dk1>
        <a:srgbClr val="2E3126"/>
      </a:dk1>
      <a:lt1>
        <a:srgbClr val="F8F7F4"/>
      </a:lt1>
      <a:dk2>
        <a:srgbClr val="3D67EF"/>
      </a:dk2>
      <a:lt2>
        <a:srgbClr val="87DF87"/>
      </a:lt2>
      <a:accent1>
        <a:srgbClr val="D9D9D9"/>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4093</TotalTime>
  <Words>1420</Words>
  <Application>Microsoft Office PowerPoint</Application>
  <PresentationFormat>Affichage à l'écran (16:9)</PresentationFormat>
  <Paragraphs>253</Paragraphs>
  <Slides>46</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46</vt:i4>
      </vt:variant>
    </vt:vector>
  </HeadingPairs>
  <TitlesOfParts>
    <vt:vector size="54" baseType="lpstr">
      <vt:lpstr>Poppins</vt:lpstr>
      <vt:lpstr>Raleway</vt:lpstr>
      <vt:lpstr>Calibri</vt:lpstr>
      <vt:lpstr>Inter</vt:lpstr>
      <vt:lpstr>Arial</vt:lpstr>
      <vt:lpstr>Public Sans</vt:lpstr>
      <vt:lpstr>Consolas</vt:lpstr>
      <vt:lpstr>Essential Physiology Breakthroughs by Slidesgo</vt:lpstr>
      <vt:lpstr>A Hybrid Regression Technique for House Prices Prediction</vt:lpstr>
      <vt:lpstr>Summary</vt:lpstr>
      <vt:lpstr>Introduction</vt:lpstr>
      <vt:lpstr>Présentation PowerPoint</vt:lpstr>
      <vt:lpstr>What is Hybride Regression  Technique? </vt:lpstr>
      <vt:lpstr>Diagram  Overview </vt:lpstr>
      <vt:lpstr> </vt:lpstr>
      <vt:lpstr>Formal Descriptions   of Algorithms   </vt:lpstr>
      <vt:lpstr>3.3. Stacking Regressor: </vt:lpstr>
      <vt:lpstr> </vt:lpstr>
      <vt:lpstr>3.5 cosine metric:</vt:lpstr>
      <vt:lpstr>Demonstration</vt:lpstr>
      <vt:lpstr>4.1 Data Collection</vt:lpstr>
      <vt:lpstr> </vt:lpstr>
      <vt:lpstr>4.2 EDA-Exploratory Data Analysis-</vt:lpstr>
      <vt:lpstr> </vt:lpstr>
      <vt:lpstr> </vt:lpstr>
      <vt:lpstr> </vt:lpstr>
      <vt:lpstr>  </vt:lpstr>
      <vt:lpstr> Visualisation of categorical varaibles</vt:lpstr>
      <vt:lpstr>Présentation PowerPoint</vt:lpstr>
      <vt:lpstr> </vt:lpstr>
      <vt:lpstr> </vt:lpstr>
      <vt:lpstr>Correlatoin matrix</vt:lpstr>
      <vt:lpstr>  visualisation numerical after handling outliers</vt:lpstr>
      <vt:lpstr>Correlation matrix</vt:lpstr>
      <vt:lpstr>4.3 Preprocessing</vt:lpstr>
      <vt:lpstr>Présentation PowerPoint</vt:lpstr>
      <vt:lpstr>Présentation PowerPoint</vt:lpstr>
      <vt:lpstr>Présentation PowerPoint</vt:lpstr>
      <vt:lpstr> </vt:lpstr>
      <vt:lpstr>  </vt:lpstr>
      <vt:lpstr> </vt:lpstr>
      <vt:lpstr> </vt:lpstr>
      <vt:lpstr>4.3 Optimisation</vt:lpstr>
      <vt:lpstr>Présentation PowerPoint</vt:lpstr>
      <vt:lpstr> </vt:lpstr>
      <vt:lpstr>  </vt:lpstr>
      <vt:lpstr> </vt:lpstr>
      <vt:lpstr>4.3 Recommandation</vt:lpstr>
      <vt:lpstr> Limitations of the           Project Approach  </vt:lpstr>
      <vt:lpstr>Prediction Accuracy: Performance results, such as a Mean Absolute Error (MAE) of 222,406.14 and a Root Mean Square Error (RMSE) of 322,222.81 can show sometime a notable discrepancy between the model's predictions and the observed real estate prices, indicating a limitation in accuracy.</vt:lpstr>
      <vt:lpstr>Conclusion</vt:lpstr>
      <vt:lpstr> </vt:lpstr>
      <vt:lpstr>Thank you for your attention</vt:lpstr>
      <vt:lpstr>  https://pub.towardsai.net/ridge-and-lasso-regression-51705b608fb9  https://chat.openai.com/  https://www.researchgate.net/figure/The-flowchart-of-random-forest-RF-for-regression-adapted-from-Rodriguez-Galiano-et_fig3_303835073  https://www.researchgate.net/figure/Flow-diagram-of-gradient-boosting-machine-learning-method-The-ensemble-classifiers_fig1_351542039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Regression Technique for House Prices Prediction</dc:title>
  <cp:lastModifiedBy>BT_M_R</cp:lastModifiedBy>
  <cp:revision>98</cp:revision>
  <dcterms:modified xsi:type="dcterms:W3CDTF">2024-01-24T23:34:26Z</dcterms:modified>
</cp:coreProperties>
</file>