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9144000" cy="6858000" type="screen4x3"/>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254061"/>
    <a:srgbClr val="2243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8" autoAdjust="0"/>
    <p:restoredTop sz="94660"/>
  </p:normalViewPr>
  <p:slideViewPr>
    <p:cSldViewPr>
      <p:cViewPr varScale="1">
        <p:scale>
          <a:sx n="111" d="100"/>
          <a:sy n="111" d="100"/>
        </p:scale>
        <p:origin x="891" y="5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8720"/>
            <a:ext cx="7772400" cy="1470025"/>
          </a:xfrm>
        </p:spPr>
        <p:txBody>
          <a:bodyPr>
            <a:normAutofit/>
          </a:bodyPr>
          <a:lstStyle>
            <a:lvl1pPr algn="ctr">
              <a:defRPr sz="3200">
                <a:solidFill>
                  <a:srgbClr val="254061"/>
                </a:solidFill>
              </a:defRPr>
            </a:lvl1pPr>
          </a:lstStyle>
          <a:p>
            <a:r>
              <a:rPr lang="en-US" dirty="0"/>
              <a:t>Click to edit Master title style</a:t>
            </a:r>
            <a:endParaRPr lang="en-GB" dirty="0"/>
          </a:p>
        </p:txBody>
      </p:sp>
      <p:sp>
        <p:nvSpPr>
          <p:cNvPr id="4" name="Date Placeholder 3"/>
          <p:cNvSpPr>
            <a:spLocks noGrp="1"/>
          </p:cNvSpPr>
          <p:nvPr>
            <p:ph type="dt" sz="half" idx="10"/>
          </p:nvPr>
        </p:nvSpPr>
        <p:spPr>
          <a:xfrm>
            <a:off x="457200" y="6520259"/>
            <a:ext cx="1162472" cy="365125"/>
          </a:xfrm>
        </p:spPr>
        <p:txBody>
          <a:bodyPr/>
          <a:lstStyle/>
          <a:p>
            <a:fld id="{E6744CE3-0875-4B69-89C0-6F72D8139561}" type="datetimeFigureOut">
              <a:rPr lang="en-GB" smtClean="0"/>
              <a:t>28/07/2020</a:t>
            </a:fld>
            <a:endParaRPr lang="en-GB" dirty="0"/>
          </a:p>
        </p:txBody>
      </p:sp>
      <p:sp>
        <p:nvSpPr>
          <p:cNvPr id="5" name="Footer Placeholder 4"/>
          <p:cNvSpPr>
            <a:spLocks noGrp="1"/>
          </p:cNvSpPr>
          <p:nvPr>
            <p:ph type="ftr" sz="quarter" idx="11"/>
          </p:nvPr>
        </p:nvSpPr>
        <p:spPr>
          <a:xfrm>
            <a:off x="1763688" y="6520259"/>
            <a:ext cx="5616624" cy="365125"/>
          </a:xfrm>
        </p:spPr>
        <p:txBody>
          <a:bodyPr/>
          <a:lstStyle/>
          <a:p>
            <a:endParaRPr lang="en-GB"/>
          </a:p>
        </p:txBody>
      </p:sp>
      <p:sp>
        <p:nvSpPr>
          <p:cNvPr id="6" name="Slide Number Placeholder 5"/>
          <p:cNvSpPr>
            <a:spLocks noGrp="1"/>
          </p:cNvSpPr>
          <p:nvPr>
            <p:ph type="sldNum" sz="quarter" idx="12"/>
          </p:nvPr>
        </p:nvSpPr>
        <p:spPr>
          <a:xfrm>
            <a:off x="7524328" y="6520259"/>
            <a:ext cx="720080" cy="365125"/>
          </a:xfrm>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562"/>
            <a:ext cx="8229600" cy="1143000"/>
          </a:xfrm>
        </p:spPr>
        <p:txBody>
          <a:bodyPr>
            <a:normAutofit/>
          </a:bodyPr>
          <a:lstStyle>
            <a:lvl1pPr>
              <a:defRPr sz="3200"/>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E6744CE3-0875-4B69-89C0-6F72D8139561}" type="datetimeFigureOut">
              <a:rPr lang="en-GB" smtClean="0"/>
              <a:t>28/07/2020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4800"/>
            <a:ext cx="8229600" cy="1143000"/>
          </a:xfrm>
        </p:spPr>
        <p:txBody>
          <a:bodyPr>
            <a:normAutofit/>
          </a:bodyPr>
          <a:lstStyle>
            <a:lvl1pPr>
              <a:defRPr sz="3200"/>
            </a:lvl1pPr>
          </a:lstStyle>
          <a:p>
            <a:r>
              <a:rPr lang="en-US"/>
              <a:t>Click to edit Master title style</a:t>
            </a:r>
            <a:endParaRPr lang="en-GB"/>
          </a:p>
        </p:txBody>
      </p:sp>
      <p:sp>
        <p:nvSpPr>
          <p:cNvPr id="3" name="Content Placeholder 2"/>
          <p:cNvSpPr>
            <a:spLocks noGrp="1"/>
          </p:cNvSpPr>
          <p:nvPr>
            <p:ph idx="1" hasCustomPrompt="1"/>
          </p:nvPr>
        </p:nvSpPr>
        <p:spPr>
          <a:xfrm>
            <a:off x="457200" y="1484784"/>
            <a:ext cx="8229600" cy="4641379"/>
          </a:xfrm>
        </p:spPr>
        <p:txBody>
          <a:bodyPr>
            <a:normAutofit/>
          </a:bodyPr>
          <a:lstStyle>
            <a:lvl1pPr marL="0" indent="-228600">
              <a:buFontTx/>
              <a:buNone/>
              <a:tabLst>
                <a:tab pos="228600" algn="l"/>
              </a:tabLst>
              <a:defRPr sz="1400">
                <a:latin typeface="Times New Roman" panose="02020603050405020304" pitchFamily="18" charset="0"/>
                <a:cs typeface="Times New Roman" panose="02020603050405020304"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28/07/2020</a:t>
            </a:fld>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dirty="0"/>
          </a:p>
        </p:txBody>
      </p:sp>
    </p:spTree>
    <p:extLst>
      <p:ext uri="{BB962C8B-B14F-4D97-AF65-F5344CB8AC3E}">
        <p14:creationId xmlns:p14="http://schemas.microsoft.com/office/powerpoint/2010/main" val="162175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3568" y="1628800"/>
            <a:ext cx="7772400" cy="1362075"/>
          </a:xfrm>
        </p:spPr>
        <p:txBody>
          <a:bodyPr anchor="t">
            <a:noAutofit/>
          </a:bodyPr>
          <a:lstStyle>
            <a:lvl1pPr algn="ctr">
              <a:defRPr sz="4800" b="0" cap="none" baseline="0"/>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E6744CE3-0875-4B69-89C0-6F72D8139561}" type="datetimeFigureOut">
              <a:rPr lang="en-GB" smtClean="0"/>
              <a:t>28/07/2020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448251"/>
            <a:ext cx="1162472" cy="365125"/>
          </a:xfrm>
          <a:prstGeom prst="rect">
            <a:avLst/>
          </a:prstGeom>
        </p:spPr>
        <p:txBody>
          <a:bodyPr vert="horz" lIns="91440" tIns="45720" rIns="91440" bIns="45720" rtlCol="0" anchor="ctr"/>
          <a:lstStyle>
            <a:lvl1pPr algn="l">
              <a:defRPr sz="900">
                <a:solidFill>
                  <a:schemeClr val="tx1"/>
                </a:solidFill>
                <a:latin typeface="Arial" panose="020B0604020202020204" pitchFamily="34" charset="0"/>
                <a:cs typeface="Arial" panose="020B0604020202020204" pitchFamily="34" charset="0"/>
              </a:defRPr>
            </a:lvl1pPr>
          </a:lstStyle>
          <a:p>
            <a:fld id="{E6744CE3-0875-4B69-89C0-6F72D8139561}" type="datetimeFigureOut">
              <a:rPr lang="en-GB" smtClean="0"/>
              <a:pPr/>
              <a:t>28/07/2020</a:t>
            </a:fld>
            <a:endParaRPr lang="en-GB"/>
          </a:p>
        </p:txBody>
      </p:sp>
      <p:sp>
        <p:nvSpPr>
          <p:cNvPr id="5" name="Footer Placeholder 4"/>
          <p:cNvSpPr>
            <a:spLocks noGrp="1"/>
          </p:cNvSpPr>
          <p:nvPr>
            <p:ph type="ftr" sz="quarter" idx="3"/>
          </p:nvPr>
        </p:nvSpPr>
        <p:spPr>
          <a:xfrm>
            <a:off x="1763688" y="6448251"/>
            <a:ext cx="5616624" cy="365125"/>
          </a:xfrm>
          <a:prstGeom prst="rect">
            <a:avLst/>
          </a:prstGeom>
        </p:spPr>
        <p:txBody>
          <a:bodyPr vert="horz" lIns="91440" tIns="45720" rIns="91440" bIns="45720" rtlCol="0" anchor="ctr"/>
          <a:lstStyle>
            <a:lvl1pPr algn="ctr">
              <a:defRPr sz="800">
                <a:solidFill>
                  <a:schemeClr val="tx1"/>
                </a:solidFill>
                <a:latin typeface="Arial" panose="020B0604020202020204" pitchFamily="34" charset="0"/>
                <a:cs typeface="Arial" panose="020B0604020202020204" pitchFamily="34" charset="0"/>
              </a:defRPr>
            </a:lvl1pPr>
          </a:lstStyle>
          <a:p>
            <a:endParaRPr lang="en-GB" dirty="0"/>
          </a:p>
        </p:txBody>
      </p:sp>
      <p:sp>
        <p:nvSpPr>
          <p:cNvPr id="6" name="Slide Number Placeholder 5"/>
          <p:cNvSpPr>
            <a:spLocks noGrp="1"/>
          </p:cNvSpPr>
          <p:nvPr>
            <p:ph type="sldNum" sz="quarter" idx="4"/>
          </p:nvPr>
        </p:nvSpPr>
        <p:spPr>
          <a:xfrm>
            <a:off x="7596336" y="6448250"/>
            <a:ext cx="1090464" cy="365125"/>
          </a:xfrm>
          <a:prstGeom prst="rect">
            <a:avLst/>
          </a:prstGeom>
        </p:spPr>
        <p:txBody>
          <a:bodyPr vert="horz" lIns="91440" tIns="45720" rIns="91440" bIns="45720" rtlCol="0" anchor="ctr"/>
          <a:lstStyle>
            <a:lvl1pPr algn="r">
              <a:defRPr sz="800">
                <a:solidFill>
                  <a:schemeClr val="tx1"/>
                </a:solidFill>
                <a:latin typeface="Arial" panose="020B0604020202020204" pitchFamily="34" charset="0"/>
                <a:cs typeface="Arial" panose="020B0604020202020204" pitchFamily="34" charset="0"/>
              </a:defRPr>
            </a:lvl1pPr>
          </a:lstStyle>
          <a:p>
            <a:fld id="{8DADB20D-508E-4C6D-A9E4-257D5607B0F6}" type="slidenum">
              <a:rPr lang="en-GB" smtClean="0"/>
              <a:pPr/>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Lst>
  <p:txStyles>
    <p:titleStyle>
      <a:lvl1pPr algn="l" defTabSz="914400" rtl="0" eaLnBrk="1" latinLnBrk="0" hangingPunct="1">
        <a:spcBef>
          <a:spcPct val="0"/>
        </a:spcBef>
        <a:buNone/>
        <a:defRPr sz="2000" kern="1200">
          <a:solidFill>
            <a:srgbClr val="25406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CSSEGISandData/COVID-19/raw/master/csse_covid_19_data/csse_covid_19_time_series/time_series_covid19_deaths_global.csv" TargetMode="External"/><Relationship Id="rId13" Type="http://schemas.openxmlformats.org/officeDocument/2006/relationships/hyperlink" Target="https://en.wikipedia.org/wiki/Gompertz_function" TargetMode="External"/><Relationship Id="rId3" Type="http://schemas.openxmlformats.org/officeDocument/2006/relationships/hyperlink" Target="mailto:steven.shafer@Stanford.edu" TargetMode="External"/><Relationship Id="rId7" Type="http://schemas.openxmlformats.org/officeDocument/2006/relationships/hyperlink" Target="https://github.com/CSSEGISandData/COVID-19/raw/master/csse_covid_19_data/csse_covid_19_time_series/time_series_covid19_confirmed_global.csv" TargetMode="External"/><Relationship Id="rId12" Type="http://schemas.openxmlformats.org/officeDocument/2006/relationships/hyperlink" Target="https://github.com/reichlab/covid19-forecast-hub/raw/master/data-processed/COVIDhub-ensemble/2020-xx-xx-COVIDhub-ensemble.csv" TargetMode="External"/><Relationship Id="rId2" Type="http://schemas.openxmlformats.org/officeDocument/2006/relationships/hyperlink" Target="https://github.com/StevenLShafer/COVID19/" TargetMode="External"/><Relationship Id="rId1" Type="http://schemas.openxmlformats.org/officeDocument/2006/relationships/slideLayout" Target="../slideLayouts/slideLayout3.xml"/><Relationship Id="rId6" Type="http://schemas.openxmlformats.org/officeDocument/2006/relationships/hyperlink" Target="https://raw.githubusercontent.com/COVID19Tracking/covid-tracking-data/master/data/states_daily_4pm_et.csv" TargetMode="External"/><Relationship Id="rId11" Type="http://schemas.openxmlformats.org/officeDocument/2006/relationships/hyperlink" Target="https://doi.org/10.7910/DVN/VOQCHQ/HEIJCQ" TargetMode="External"/><Relationship Id="rId5" Type="http://schemas.openxmlformats.org/officeDocument/2006/relationships/hyperlink" Target="https://github.com/CSSEGISandData/COVID-19/raw/master/csse_covid_19_data/csse_covid_19_time_series/time_series_covid19_deaths_US.csv" TargetMode="External"/><Relationship Id="rId15" Type="http://schemas.openxmlformats.org/officeDocument/2006/relationships/image" Target="../media/image1.png"/><Relationship Id="rId10" Type="http://schemas.openxmlformats.org/officeDocument/2006/relationships/hyperlink" Target="https://www.gstatic.com/covid19/mobility/Global_Mobility_Report.csv" TargetMode="External"/><Relationship Id="rId4" Type="http://schemas.openxmlformats.org/officeDocument/2006/relationships/hyperlink" Target="https://github.com/CSSEGISandData/COVID-19/raw/master/csse_covid_19_data/csse_covid_19_time_series/time_series_covid19_confirmed_US.csv" TargetMode="External"/><Relationship Id="rId9" Type="http://schemas.openxmlformats.org/officeDocument/2006/relationships/hyperlink" Target="https://raw.githubusercontent.com/owid/covid-19-data/master/public/data/owid-covid-data.csv" TargetMode="External"/><Relationship Id="rId14" Type="http://schemas.openxmlformats.org/officeDocument/2006/relationships/hyperlink" Target="https://covid19forecasthub.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00"/>
            <a:ext cx="8229600" cy="729904"/>
          </a:xfrm>
        </p:spPr>
        <p:txBody>
          <a:bodyPr/>
          <a:lstStyle/>
          <a:p>
            <a:r>
              <a:rPr dirty="0"/>
              <a:t>Caveats and Comments</a:t>
            </a:r>
          </a:p>
        </p:txBody>
      </p:sp>
      <p:sp>
        <p:nvSpPr>
          <p:cNvPr id="4" name="Slide Number Placeholder 5"/>
          <p:cNvSpPr>
            <a:spLocks noGrp="1"/>
          </p:cNvSpPr>
          <p:nvPr>
            <p:ph type="sldNum" sz="quarter" idx="12"/>
          </p:nvPr>
        </p:nvSpPr>
        <p:spPr>
          <a:xfrm>
            <a:off x="7966720" y="6448250"/>
            <a:ext cx="720080" cy="365125"/>
          </a:xfrm>
        </p:spPr>
        <p:txBody>
          <a:bodyPr/>
          <a:lstStyle/>
          <a:p>
            <a:r>
              <a:t>1</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3DA9B0E-F6E8-48AF-BE0F-6460A5A2CA6D}"/>
                  </a:ext>
                </a:extLst>
              </p:cNvPr>
              <p:cNvSpPr txBox="1"/>
              <p:nvPr/>
            </p:nvSpPr>
            <p:spPr>
              <a:xfrm>
                <a:off x="457200" y="695560"/>
                <a:ext cx="8424936" cy="5373138"/>
              </a:xfrm>
              <a:prstGeom prst="rect">
                <a:avLst/>
              </a:prstGeom>
              <a:noFill/>
            </p:spPr>
            <p:txBody>
              <a:bodyPr wrap="square" rtlCol="0">
                <a:spAutoFit/>
              </a:bodyPr>
              <a:lstStyle/>
              <a:p>
                <a:r>
                  <a:rPr lang="en-US" sz="900" u="sng" dirty="0">
                    <a:latin typeface="Arial" panose="020B0604020202020204" pitchFamily="34" charset="0"/>
                    <a:cs typeface="Arial" panose="020B0604020202020204" pitchFamily="34" charset="0"/>
                  </a:rPr>
                  <a:t>Overview:</a:t>
                </a:r>
              </a:p>
              <a:p>
                <a:r>
                  <a:rPr lang="en-US" sz="900" dirty="0">
                    <a:latin typeface="Arial" panose="020B0604020202020204" pitchFamily="34" charset="0"/>
                    <a:cs typeface="Arial" panose="020B0604020202020204" pitchFamily="34" charset="0"/>
                  </a:rPr>
                  <a:t>This is my analysis, not Stanford’s. My plots and regressions are intended to understand the trajectory of COVID. It is </a:t>
                </a:r>
                <a:r>
                  <a:rPr lang="en-US" sz="900" u="sng" dirty="0">
                    <a:latin typeface="Arial" panose="020B0604020202020204" pitchFamily="34" charset="0"/>
                    <a:cs typeface="Arial" panose="020B0604020202020204" pitchFamily="34" charset="0"/>
                  </a:rPr>
                  <a:t>not confidential </a:t>
                </a:r>
                <a:r>
                  <a:rPr lang="en-US" sz="900" dirty="0">
                    <a:latin typeface="Arial" panose="020B0604020202020204" pitchFamily="34" charset="0"/>
                    <a:cs typeface="Arial" panose="020B0604020202020204" pitchFamily="34" charset="0"/>
                  </a:rPr>
                  <a:t>and can be freely shared. The R program code and PowerPoint files are available at </a:t>
                </a:r>
                <a:r>
                  <a:rPr lang="en-US" sz="900" dirty="0">
                    <a:latin typeface="Arial" panose="020B0604020202020204" pitchFamily="34" charset="0"/>
                    <a:cs typeface="Arial" panose="020B0604020202020204" pitchFamily="34" charset="0"/>
                    <a:hlinkClick r:id="rId2"/>
                  </a:rPr>
                  <a:t>https://github.com/StevenLShafer/COVID19/</a:t>
                </a:r>
                <a:r>
                  <a:rPr lang="en-US" sz="900" dirty="0">
                    <a:latin typeface="Arial" panose="020B0604020202020204" pitchFamily="34" charset="0"/>
                    <a:cs typeface="Arial" panose="020B0604020202020204" pitchFamily="34" charset="0"/>
                  </a:rPr>
                  <a:t>. Please contact me at </a:t>
                </a:r>
                <a:r>
                  <a:rPr lang="en-US" sz="900" dirty="0">
                    <a:latin typeface="Arial" panose="020B0604020202020204" pitchFamily="34" charset="0"/>
                    <a:cs typeface="Arial" panose="020B0604020202020204" pitchFamily="34" charset="0"/>
                    <a:hlinkClick r:id="rId3"/>
                  </a:rPr>
                  <a:t>steven.shafer@Stanford.edu</a:t>
                </a:r>
                <a:r>
                  <a:rPr lang="en-US" sz="900" dirty="0">
                    <a:latin typeface="Arial" panose="020B0604020202020204" pitchFamily="34" charset="0"/>
                    <a:cs typeface="Arial" panose="020B0604020202020204" pitchFamily="34" charset="0"/>
                  </a:rPr>
                  <a:t> if you would like to be added or removed from the recipient list. Suggestions are most welcome! You are welcome to use the R code on GitHub for any purpose.</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I am attempting to keep the analysis and commentary apolitical. I am now including partisan lean as a metric to help understand the epidemic. I occasionally point out misrepresentations by government officials. I occasionally point out where government recommendations have placed Americans at increasing risk.</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I try to provide a daily update in the morning, except Sundays. My analysis my be delayed by my clinical responsibilities as a Stanford anesthesiologist.</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There is a lot of information on the figures. If something isn’t clear, please see the explanation on slide 2.</a:t>
                </a:r>
              </a:p>
              <a:p>
                <a:br>
                  <a:rPr lang="en-US" sz="900" dirty="0">
                    <a:latin typeface="Arial" panose="020B0604020202020204" pitchFamily="34" charset="0"/>
                    <a:cs typeface="Arial" panose="020B0604020202020204" pitchFamily="34" charset="0"/>
                  </a:rPr>
                </a:br>
                <a:r>
                  <a:rPr lang="en-US" sz="900" u="sng" dirty="0">
                    <a:latin typeface="Arial" panose="020B0604020202020204" pitchFamily="34" charset="0"/>
                    <a:cs typeface="Arial" panose="020B0604020202020204" pitchFamily="34" charset="0"/>
                  </a:rPr>
                  <a:t>Data sources:</a:t>
                </a: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USA Case Data: </a:t>
                </a:r>
                <a:r>
                  <a:rPr lang="en-US" sz="800" dirty="0">
                    <a:latin typeface="Arial" panose="020B0604020202020204" pitchFamily="34" charset="0"/>
                    <a:cs typeface="Arial" panose="020B0604020202020204" pitchFamily="34" charset="0"/>
                    <a:hlinkClick r:id="rId4"/>
                  </a:rPr>
                  <a:t>https://github.com/CSSEGISandData/COVID-19/raw/master/csse_covid_19_data/csse_covid_19_time_series/time_series_covid19_confirmed_US.csv</a:t>
                </a:r>
                <a:endParaRPr lang="en-US" sz="800" dirty="0">
                  <a:latin typeface="Arial" panose="020B0604020202020204" pitchFamily="34" charset="0"/>
                  <a:cs typeface="Arial" panose="020B0604020202020204" pitchFamily="34" charset="0"/>
                </a:endParaRP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USA Death Data: </a:t>
                </a:r>
                <a:r>
                  <a:rPr lang="en-US" sz="800" dirty="0">
                    <a:latin typeface="Arial" panose="020B0604020202020204" pitchFamily="34" charset="0"/>
                    <a:cs typeface="Arial" panose="020B0604020202020204" pitchFamily="34" charset="0"/>
                    <a:hlinkClick r:id="rId5"/>
                  </a:rPr>
                  <a:t>https://github.com/CSSEGISandData/COVID-19/raw/master/csse_covid_19_data/csse_covid_19_time_series/time_series_covid19_deaths_US.csv</a:t>
                </a:r>
                <a:endParaRPr lang="en-US" sz="800" dirty="0">
                  <a:latin typeface="Arial" panose="020B0604020202020204" pitchFamily="34" charset="0"/>
                  <a:cs typeface="Arial" panose="020B0604020202020204" pitchFamily="34" charset="0"/>
                </a:endParaRP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USA Testing and Hospitalization Data: </a:t>
                </a:r>
                <a:r>
                  <a:rPr lang="en-US" sz="800" dirty="0">
                    <a:latin typeface="Arial" panose="020B0604020202020204" pitchFamily="34" charset="0"/>
                    <a:cs typeface="Arial" panose="020B0604020202020204" pitchFamily="34" charset="0"/>
                    <a:hlinkClick r:id="rId6"/>
                  </a:rPr>
                  <a:t>https://raw.githubusercontent.com/COVID19Tracking/covid-tracking-data/master/data/states_daily_4pm_et.csv</a:t>
                </a:r>
                <a:endParaRPr lang="en-US" sz="800" dirty="0">
                  <a:latin typeface="Arial" panose="020B0604020202020204" pitchFamily="34" charset="0"/>
                  <a:cs typeface="Arial" panose="020B0604020202020204" pitchFamily="34" charset="0"/>
                </a:endParaRP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Global Case Data: </a:t>
                </a:r>
                <a:r>
                  <a:rPr lang="en-US" sz="800" dirty="0">
                    <a:latin typeface="Arial" panose="020B0604020202020204" pitchFamily="34" charset="0"/>
                    <a:cs typeface="Arial" panose="020B0604020202020204" pitchFamily="34" charset="0"/>
                    <a:hlinkClick r:id="rId7"/>
                  </a:rPr>
                  <a:t>https://github.com/CSSEGISandData/COVID-19/raw/master/csse_covid_19_data/csse_covid_19_time_series/time_series_covid19_confirmed_global.csv</a:t>
                </a:r>
                <a:endParaRPr lang="en-US" sz="800" dirty="0">
                  <a:latin typeface="Arial" panose="020B0604020202020204" pitchFamily="34" charset="0"/>
                  <a:cs typeface="Arial" panose="020B0604020202020204" pitchFamily="34" charset="0"/>
                </a:endParaRP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Global Death Data: </a:t>
                </a:r>
                <a:r>
                  <a:rPr lang="en-US" sz="800" dirty="0">
                    <a:latin typeface="Arial" panose="020B0604020202020204" pitchFamily="34" charset="0"/>
                    <a:cs typeface="Arial" panose="020B0604020202020204" pitchFamily="34" charset="0"/>
                    <a:hlinkClick r:id="rId8"/>
                  </a:rPr>
                  <a:t>https://github.com/CSSEGISandData/COVID-19/raw/master/csse_covid_19_data/csse_covid_19_time_series/time_series_covid19_deaths_global.csv</a:t>
                </a:r>
                <a:endParaRPr lang="en-US" sz="800" dirty="0">
                  <a:latin typeface="Arial" panose="020B0604020202020204" pitchFamily="34" charset="0"/>
                  <a:cs typeface="Arial" panose="020B0604020202020204" pitchFamily="34" charset="0"/>
                </a:endParaRP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Global Testing Data: </a:t>
                </a:r>
                <a:r>
                  <a:rPr lang="en-US" sz="800" dirty="0">
                    <a:latin typeface="Arial" panose="020B0604020202020204" pitchFamily="34" charset="0"/>
                    <a:cs typeface="Arial" panose="020B0604020202020204" pitchFamily="34" charset="0"/>
                    <a:hlinkClick r:id="rId9"/>
                  </a:rPr>
                  <a:t>https://raw.githubusercontent.com/owid/covid-19-data/master/public/data/owid-covid-data.csv</a:t>
                </a:r>
                <a:endParaRPr lang="en-US" sz="800" dirty="0">
                  <a:latin typeface="Arial" panose="020B0604020202020204" pitchFamily="34" charset="0"/>
                  <a:cs typeface="Arial" panose="020B0604020202020204" pitchFamily="34" charset="0"/>
                </a:endParaRP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Mobility Data: </a:t>
                </a:r>
                <a:r>
                  <a:rPr lang="en-US" sz="800" dirty="0">
                    <a:latin typeface="Arial" panose="020B0604020202020204" pitchFamily="34" charset="0"/>
                    <a:cs typeface="Arial" panose="020B0604020202020204" pitchFamily="34" charset="0"/>
                    <a:hlinkClick r:id="rId10"/>
                  </a:rPr>
                  <a:t>https://www.gstatic.com/covid19/mobility/Global_Mobility_Report.csv</a:t>
                </a:r>
                <a:endParaRPr lang="en-US" sz="800" dirty="0">
                  <a:latin typeface="Arial" panose="020B0604020202020204" pitchFamily="34" charset="0"/>
                  <a:cs typeface="Arial" panose="020B0604020202020204" pitchFamily="34" charset="0"/>
                </a:endParaRP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Partisan Lean: MIT Election Data and Science Lab: </a:t>
                </a:r>
                <a:r>
                  <a:rPr lang="en-US" sz="800" dirty="0">
                    <a:latin typeface="Arial" panose="020B0604020202020204" pitchFamily="34" charset="0"/>
                    <a:cs typeface="Arial" panose="020B0604020202020204" pitchFamily="34" charset="0"/>
                    <a:hlinkClick r:id="rId11"/>
                  </a:rPr>
                  <a:t>https://doi.org/10.7910/DVN/VOQCHQ/HEIJCQ</a:t>
                </a:r>
                <a:endParaRPr lang="en-US" sz="800" dirty="0">
                  <a:latin typeface="Arial" panose="020B0604020202020204" pitchFamily="34" charset="0"/>
                  <a:cs typeface="Arial" panose="020B0604020202020204" pitchFamily="34" charset="0"/>
                </a:endParaRPr>
              </a:p>
              <a:p>
                <a:pPr marL="36576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Ensemble Model: </a:t>
                </a:r>
                <a:r>
                  <a:rPr lang="fr-FR" sz="800" dirty="0">
                    <a:latin typeface="Arial" panose="020B0604020202020204" pitchFamily="34" charset="0"/>
                    <a:cs typeface="Arial" panose="020B0604020202020204" pitchFamily="34" charset="0"/>
                    <a:hlinkClick r:id="rId12"/>
                  </a:rPr>
                  <a:t>https://github.com/reichlab/covid19-forecast-hub/raw/master/data-processed/COVIDhub-ensemble/2020-xx-xx-COVIDhub-ensemble.csv</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900" dirty="0">
                  <a:latin typeface="Arial" panose="020B0604020202020204" pitchFamily="34" charset="0"/>
                  <a:cs typeface="Arial" panose="020B0604020202020204" pitchFamily="34" charset="0"/>
                </a:endParaRPr>
              </a:p>
              <a:p>
                <a:r>
                  <a:rPr lang="en-US" sz="900" u="sng" dirty="0">
                    <a:latin typeface="Arial" panose="020B0604020202020204" pitchFamily="34" charset="0"/>
                    <a:cs typeface="Arial" panose="020B0604020202020204" pitchFamily="34" charset="0"/>
                  </a:rPr>
                  <a:t>Models:</a:t>
                </a:r>
              </a:p>
              <a:p>
                <a:pPr marL="365760" lvl="1" indent="-228600">
                  <a:buFont typeface="+mj-lt"/>
                  <a:buAutoNum type="arabicPeriod"/>
                </a:pPr>
                <a:r>
                  <a:rPr lang="en-US" sz="900" dirty="0">
                    <a:latin typeface="Arial" panose="020B0604020202020204" pitchFamily="34" charset="0"/>
                    <a:cs typeface="Arial" panose="020B0604020202020204" pitchFamily="34" charset="0"/>
                  </a:rPr>
                  <a:t>Future projections of case numbers are based on the Gompertz function (</a:t>
                </a:r>
                <a:r>
                  <a:rPr lang="en-US" sz="900" dirty="0">
                    <a:latin typeface="Arial" panose="020B0604020202020204" pitchFamily="34" charset="0"/>
                    <a:cs typeface="Arial" panose="020B0604020202020204" pitchFamily="34" charset="0"/>
                    <a:hlinkClick r:id="rId13"/>
                  </a:rPr>
                  <a:t>https://en.wikipedia.org/wiki/Gompertz_function)</a:t>
                </a:r>
                <a:r>
                  <a:rPr lang="en-US" sz="900" dirty="0">
                    <a:latin typeface="Arial" panose="020B0604020202020204" pitchFamily="34" charset="0"/>
                    <a:cs typeface="Arial" panose="020B0604020202020204" pitchFamily="34" charset="0"/>
                  </a:rPr>
                  <a:t>: </a:t>
                </a:r>
                <a14:m>
                  <m:oMath xmlns:m="http://schemas.openxmlformats.org/officeDocument/2006/math">
                    <m:func>
                      <m:funcPr>
                        <m:ctrlPr>
                          <a:rPr lang="en-US" sz="900" b="0" i="1" smtClean="0">
                            <a:latin typeface="Cambria Math" panose="02040503050406030204" pitchFamily="18" charset="0"/>
                            <a:cs typeface="Arial" panose="020B0604020202020204" pitchFamily="34" charset="0"/>
                          </a:rPr>
                        </m:ctrlPr>
                      </m:funcPr>
                      <m:fName>
                        <m:r>
                          <m:rPr>
                            <m:sty m:val="p"/>
                          </m:rPr>
                          <a:rPr lang="en-US" sz="900" b="0" i="0" smtClean="0">
                            <a:latin typeface="Cambria Math" panose="02040503050406030204" pitchFamily="18" charset="0"/>
                            <a:cs typeface="Arial" panose="020B0604020202020204" pitchFamily="34" charset="0"/>
                          </a:rPr>
                          <m:t>log</m:t>
                        </m:r>
                      </m:fName>
                      <m:e>
                        <m:d>
                          <m:dPr>
                            <m:ctrlPr>
                              <a:rPr lang="en-US" sz="900" b="0" i="1" smtClean="0">
                                <a:latin typeface="Cambria Math" panose="02040503050406030204" pitchFamily="18" charset="0"/>
                                <a:cs typeface="Arial" panose="020B0604020202020204" pitchFamily="34" charset="0"/>
                              </a:rPr>
                            </m:ctrlPr>
                          </m:dPr>
                          <m:e>
                            <m:r>
                              <a:rPr lang="en-US" sz="900" b="0" i="1" smtClean="0">
                                <a:latin typeface="Cambria Math" panose="02040503050406030204" pitchFamily="18" charset="0"/>
                                <a:cs typeface="Arial" panose="020B0604020202020204" pitchFamily="34" charset="0"/>
                              </a:rPr>
                              <m:t>𝑐𝑢𝑚𝑢𝑙𝑎𝑡𝑖𝑣𝑒</m:t>
                            </m:r>
                            <m:r>
                              <a:rPr lang="en-US" sz="900" b="0" i="1" smtClean="0">
                                <a:latin typeface="Cambria Math" panose="02040503050406030204" pitchFamily="18" charset="0"/>
                                <a:cs typeface="Arial" panose="020B0604020202020204" pitchFamily="34" charset="0"/>
                              </a:rPr>
                              <m:t> </m:t>
                            </m:r>
                            <m:r>
                              <a:rPr lang="en-US" sz="900" b="0" i="1" smtClean="0">
                                <a:latin typeface="Cambria Math" panose="02040503050406030204" pitchFamily="18" charset="0"/>
                                <a:cs typeface="Arial" panose="020B0604020202020204" pitchFamily="34" charset="0"/>
                              </a:rPr>
                              <m:t>𝑐𝑎𝑠𝑒𝑠</m:t>
                            </m:r>
                          </m:e>
                        </m:d>
                      </m:e>
                    </m:func>
                    <m:r>
                      <a:rPr lang="en-US" sz="900" b="0" i="1" smtClean="0">
                        <a:latin typeface="Cambria Math" panose="02040503050406030204" pitchFamily="18" charset="0"/>
                        <a:cs typeface="Arial" panose="020B0604020202020204" pitchFamily="34" charset="0"/>
                      </a:rPr>
                      <m:t>=</m:t>
                    </m:r>
                    <m:r>
                      <a:rPr lang="en-US" sz="900" b="0" i="1" smtClean="0">
                        <a:latin typeface="Cambria Math" panose="02040503050406030204" pitchFamily="18" charset="0"/>
                        <a:cs typeface="Arial" panose="020B0604020202020204" pitchFamily="34" charset="0"/>
                      </a:rPr>
                      <m:t>𝑐𝑢𝑟𝑟𝑒𝑛𝑡</m:t>
                    </m:r>
                    <m:r>
                      <a:rPr lang="en-US" sz="900" b="0" i="1" smtClean="0">
                        <a:latin typeface="Cambria Math" panose="02040503050406030204" pitchFamily="18" charset="0"/>
                        <a:cs typeface="Arial" panose="020B0604020202020204" pitchFamily="34" charset="0"/>
                      </a:rPr>
                      <m:t> </m:t>
                    </m:r>
                    <m:r>
                      <a:rPr lang="en-US" sz="900" b="0" i="1" smtClean="0">
                        <a:latin typeface="Cambria Math" panose="02040503050406030204" pitchFamily="18" charset="0"/>
                        <a:cs typeface="Arial" panose="020B0604020202020204" pitchFamily="34" charset="0"/>
                      </a:rPr>
                      <m:t>𝑐𝑎𝑠𝑒𝑠</m:t>
                    </m:r>
                    <m:r>
                      <a:rPr lang="en-US" sz="900" b="0" i="1" smtClean="0">
                        <a:latin typeface="Cambria Math" panose="02040503050406030204" pitchFamily="18" charset="0"/>
                        <a:cs typeface="Arial" panose="020B0604020202020204" pitchFamily="34" charset="0"/>
                      </a:rPr>
                      <m:t>+</m:t>
                    </m:r>
                    <m:d>
                      <m:dPr>
                        <m:ctrlPr>
                          <a:rPr lang="en-US" sz="900" b="0" i="1" smtClean="0">
                            <a:latin typeface="Cambria Math" panose="02040503050406030204" pitchFamily="18" charset="0"/>
                            <a:cs typeface="Arial" panose="020B0604020202020204" pitchFamily="34" charset="0"/>
                          </a:rPr>
                        </m:ctrlPr>
                      </m:dPr>
                      <m:e>
                        <m:r>
                          <a:rPr lang="en-US" sz="900" b="0" i="1" smtClean="0">
                            <a:latin typeface="Cambria Math" panose="02040503050406030204" pitchFamily="18" charset="0"/>
                            <a:cs typeface="Arial" panose="020B0604020202020204" pitchFamily="34" charset="0"/>
                          </a:rPr>
                          <m:t>𝑚𝑎𝑥𝑖𝑚𝑢𝑚</m:t>
                        </m:r>
                        <m:r>
                          <a:rPr lang="en-US" sz="900" b="0" i="1" smtClean="0">
                            <a:latin typeface="Cambria Math" panose="02040503050406030204" pitchFamily="18" charset="0"/>
                            <a:cs typeface="Arial" panose="020B0604020202020204" pitchFamily="34" charset="0"/>
                          </a:rPr>
                          <m:t> </m:t>
                        </m:r>
                        <m:r>
                          <a:rPr lang="en-US" sz="900" b="0" i="1" smtClean="0">
                            <a:latin typeface="Cambria Math" panose="02040503050406030204" pitchFamily="18" charset="0"/>
                            <a:cs typeface="Arial" panose="020B0604020202020204" pitchFamily="34" charset="0"/>
                          </a:rPr>
                          <m:t>𝑐𝑎𝑠𝑒𝑠</m:t>
                        </m:r>
                        <m:r>
                          <a:rPr lang="en-US" sz="900" b="0" i="1" smtClean="0">
                            <a:latin typeface="Cambria Math" panose="02040503050406030204" pitchFamily="18" charset="0"/>
                            <a:cs typeface="Arial" panose="020B0604020202020204" pitchFamily="34" charset="0"/>
                          </a:rPr>
                          <m:t> −</m:t>
                        </m:r>
                        <m:r>
                          <a:rPr lang="en-US" sz="900" b="0" i="1" smtClean="0">
                            <a:latin typeface="Cambria Math" panose="02040503050406030204" pitchFamily="18" charset="0"/>
                            <a:cs typeface="Arial" panose="020B0604020202020204" pitchFamily="34" charset="0"/>
                          </a:rPr>
                          <m:t>𝑐𝑢𝑟𝑟𝑒𝑛𝑡</m:t>
                        </m:r>
                        <m:r>
                          <a:rPr lang="en-US" sz="900" b="0" i="1" smtClean="0">
                            <a:latin typeface="Cambria Math" panose="02040503050406030204" pitchFamily="18" charset="0"/>
                            <a:cs typeface="Arial" panose="020B0604020202020204" pitchFamily="34" charset="0"/>
                          </a:rPr>
                          <m:t> </m:t>
                        </m:r>
                        <m:r>
                          <a:rPr lang="en-US" sz="900" b="0" i="1" smtClean="0">
                            <a:latin typeface="Cambria Math" panose="02040503050406030204" pitchFamily="18" charset="0"/>
                            <a:cs typeface="Arial" panose="020B0604020202020204" pitchFamily="34" charset="0"/>
                          </a:rPr>
                          <m:t>𝑐𝑎𝑠𝑒𝑠</m:t>
                        </m:r>
                      </m:e>
                    </m:d>
                    <m:d>
                      <m:dPr>
                        <m:ctrlPr>
                          <a:rPr lang="en-US" sz="900" b="0" i="1" smtClean="0">
                            <a:latin typeface="Cambria Math" panose="02040503050406030204" pitchFamily="18" charset="0"/>
                            <a:cs typeface="Arial" panose="020B0604020202020204" pitchFamily="34" charset="0"/>
                          </a:rPr>
                        </m:ctrlPr>
                      </m:dPr>
                      <m:e>
                        <m:r>
                          <a:rPr lang="en-US" sz="900" b="0" i="1" smtClean="0">
                            <a:latin typeface="Cambria Math" panose="02040503050406030204" pitchFamily="18" charset="0"/>
                            <a:cs typeface="Arial" panose="020B0604020202020204" pitchFamily="34" charset="0"/>
                          </a:rPr>
                          <m:t>1−</m:t>
                        </m:r>
                        <m:sSup>
                          <m:sSupPr>
                            <m:ctrlPr>
                              <a:rPr lang="en-US" sz="900" b="0" i="1" smtClean="0">
                                <a:latin typeface="Cambria Math" panose="02040503050406030204" pitchFamily="18" charset="0"/>
                                <a:cs typeface="Arial" panose="020B0604020202020204" pitchFamily="34" charset="0"/>
                              </a:rPr>
                            </m:ctrlPr>
                          </m:sSupPr>
                          <m:e>
                            <m:r>
                              <a:rPr lang="en-US" sz="900" b="0" i="1" smtClean="0">
                                <a:latin typeface="Cambria Math" panose="02040503050406030204" pitchFamily="18" charset="0"/>
                                <a:cs typeface="Arial" panose="020B0604020202020204" pitchFamily="34" charset="0"/>
                              </a:rPr>
                              <m:t>𝑒</m:t>
                            </m:r>
                          </m:e>
                          <m:sup>
                            <m:r>
                              <a:rPr lang="en-US" sz="900" b="0" i="1" smtClean="0">
                                <a:latin typeface="Cambria Math" panose="02040503050406030204" pitchFamily="18" charset="0"/>
                                <a:cs typeface="Arial" panose="020B0604020202020204" pitchFamily="34" charset="0"/>
                              </a:rPr>
                              <m:t>−</m:t>
                            </m:r>
                            <m:r>
                              <a:rPr lang="en-US" sz="900" b="0" i="1" smtClean="0">
                                <a:latin typeface="Cambria Math" panose="02040503050406030204" pitchFamily="18" charset="0"/>
                                <a:cs typeface="Arial" panose="020B0604020202020204" pitchFamily="34" charset="0"/>
                              </a:rPr>
                              <m:t>𝑘</m:t>
                            </m:r>
                            <m:r>
                              <a:rPr lang="en-US" sz="900" b="0" i="1" smtClean="0">
                                <a:latin typeface="Cambria Math" panose="02040503050406030204" pitchFamily="18" charset="0"/>
                                <a:cs typeface="Arial" panose="020B0604020202020204" pitchFamily="34" charset="0"/>
                              </a:rPr>
                              <m:t> </m:t>
                            </m:r>
                            <m:r>
                              <a:rPr lang="en-US" sz="900" b="0" i="1" smtClean="0">
                                <a:latin typeface="Cambria Math" panose="02040503050406030204" pitchFamily="18" charset="0"/>
                                <a:cs typeface="Arial" panose="020B0604020202020204" pitchFamily="34" charset="0"/>
                              </a:rPr>
                              <m:t>𝑡</m:t>
                            </m:r>
                          </m:sup>
                        </m:sSup>
                      </m:e>
                    </m:d>
                  </m:oMath>
                </a14:m>
                <a:r>
                  <a:rPr lang="en-US" sz="900" dirty="0">
                    <a:latin typeface="Arial" panose="020B0604020202020204" pitchFamily="34" charset="0"/>
                    <a:cs typeface="Arial" panose="020B0604020202020204" pitchFamily="34" charset="0"/>
                  </a:rPr>
                  <a:t>. This is a naïve asymptotic model. k is the rate constant, such that log(2) / k = time to 50% rise. t is the number of days. Wikipedia The Gompertz function is estimated from the last 3 weeks of data for cumulative cases (red dots in the figures). Deaths are predicted from a log linear regression of deaths over the past 21 days. For the US, and individual states, I am also including the 98% prediction interval from the COVID-19 Forecast Hub (</a:t>
                </a:r>
                <a:r>
                  <a:rPr lang="en-US" sz="900" dirty="0">
                    <a:latin typeface="Arial" panose="020B0604020202020204" pitchFamily="34" charset="0"/>
                    <a:cs typeface="Arial" panose="020B0604020202020204" pitchFamily="34" charset="0"/>
                    <a:hlinkClick r:id="rId14"/>
                  </a:rPr>
                  <a:t>https://covid19forecasthub.org/</a:t>
                </a:r>
                <a:r>
                  <a:rPr lang="en-US" sz="900" dirty="0">
                    <a:latin typeface="Arial" panose="020B0604020202020204" pitchFamily="34" charset="0"/>
                    <a:cs typeface="Arial" panose="020B0604020202020204" pitchFamily="34" charset="0"/>
                  </a:rPr>
                  <a:t>). </a:t>
                </a:r>
              </a:p>
              <a:p>
                <a:pPr marL="365760" lvl="1" indent="-228600">
                  <a:buFont typeface="+mj-lt"/>
                  <a:buAutoNum type="arabicPeriod"/>
                </a:pPr>
                <a:r>
                  <a:rPr lang="en-US" sz="900" dirty="0">
                    <a:latin typeface="Arial" panose="020B0604020202020204" pitchFamily="34" charset="0"/>
                    <a:cs typeface="Arial" panose="020B0604020202020204" pitchFamily="34" charset="0"/>
                  </a:rPr>
                  <a:t>The rate of change in daily cases and deaths is the slope of delta cases / day over the last 14 days, divided by the average number of cases.</a:t>
                </a:r>
              </a:p>
              <a:p>
                <a:pPr marL="365760" lvl="1" indent="-228600">
                  <a:buFont typeface="+mj-lt"/>
                  <a:buAutoNum type="arabicPeriod"/>
                </a:pPr>
                <a:endParaRPr lang="en-US" sz="900" dirty="0">
                  <a:latin typeface="Arial" panose="020B0604020202020204" pitchFamily="34" charset="0"/>
                  <a:cs typeface="Arial" panose="020B0604020202020204" pitchFamily="34" charset="0"/>
                </a:endParaRPr>
              </a:p>
              <a:p>
                <a:pPr marL="0" lvl="1"/>
                <a:r>
                  <a:rPr lang="en-US" sz="900" u="sng" dirty="0">
                    <a:latin typeface="Arial" panose="020B0604020202020204" pitchFamily="34" charset="0"/>
                    <a:cs typeface="Arial" panose="020B0604020202020204" pitchFamily="34" charset="0"/>
                  </a:rPr>
                  <a:t>Locations</a:t>
                </a:r>
              </a:p>
              <a:p>
                <a:pPr marL="0" lvl="1"/>
                <a:r>
                  <a:rPr lang="en-US" sz="900" dirty="0">
                    <a:latin typeface="Arial" panose="020B0604020202020204" pitchFamily="34" charset="0"/>
                    <a:cs typeface="Arial" panose="020B0604020202020204" pitchFamily="34" charset="0"/>
                  </a:rPr>
                  <a:t>The locations for the modeling are where Pamela and I have family and friends, locations of interest to friends and colleagues, or countries in the news (e.g., China, South Korea, Sweden, Brazil) or with significant economic impact on the United States (e.g., Japan, Canada, Mexico). Locations are easy to add.</a:t>
                </a:r>
              </a:p>
              <a:p>
                <a:pPr marL="0" lvl="1"/>
                <a:endParaRPr lang="en-US" sz="900" dirty="0">
                  <a:latin typeface="Arial" panose="020B0604020202020204" pitchFamily="34" charset="0"/>
                  <a:cs typeface="Arial" panose="020B0604020202020204" pitchFamily="34" charset="0"/>
                </a:endParaRPr>
              </a:p>
              <a:p>
                <a:pPr marL="0" lvl="1"/>
                <a:r>
                  <a:rPr lang="en-US" sz="900" dirty="0">
                    <a:latin typeface="Arial" panose="020B0604020202020204" pitchFamily="34" charset="0"/>
                    <a:cs typeface="Arial" panose="020B0604020202020204" pitchFamily="34" charset="0"/>
                  </a:rPr>
                  <a:t>Stay safe, well, resilient, and kind.</a:t>
                </a:r>
              </a:p>
              <a:p>
                <a:pPr marL="0" lvl="1"/>
                <a:endParaRPr lang="en-US" sz="900" dirty="0">
                  <a:latin typeface="Arial" panose="020B0604020202020204" pitchFamily="34" charset="0"/>
                  <a:cs typeface="Arial" panose="020B0604020202020204" pitchFamily="34" charset="0"/>
                </a:endParaRPr>
              </a:p>
              <a:p>
                <a:pPr marL="0" lvl="1"/>
                <a:r>
                  <a:rPr lang="en-US" sz="900" dirty="0">
                    <a:latin typeface="Arial" panose="020B0604020202020204" pitchFamily="34" charset="0"/>
                    <a:cs typeface="Arial" panose="020B0604020202020204" pitchFamily="34" charset="0"/>
                  </a:rPr>
                  <a:t>Steve Shafer</a:t>
                </a:r>
              </a:p>
              <a:p>
                <a:pPr marL="0" lvl="1"/>
                <a:r>
                  <a:rPr lang="en-US" sz="900" dirty="0">
                    <a:latin typeface="Arial" panose="020B0604020202020204" pitchFamily="34" charset="0"/>
                    <a:cs typeface="Arial" panose="020B0604020202020204" pitchFamily="34" charset="0"/>
                  </a:rPr>
                  <a:t>steven.shafer@Stanford.edu</a:t>
                </a:r>
              </a:p>
            </p:txBody>
          </p:sp>
        </mc:Choice>
        <mc:Fallback xmlns="">
          <p:sp>
            <p:nvSpPr>
              <p:cNvPr id="6" name="TextBox 5">
                <a:extLst>
                  <a:ext uri="{FF2B5EF4-FFF2-40B4-BE49-F238E27FC236}">
                    <a16:creationId xmlns:a16="http://schemas.microsoft.com/office/drawing/2014/main" id="{73DA9B0E-F6E8-48AF-BE0F-6460A5A2CA6D}"/>
                  </a:ext>
                </a:extLst>
              </p:cNvPr>
              <p:cNvSpPr txBox="1">
                <a:spLocks noRot="1" noChangeAspect="1" noMove="1" noResize="1" noEditPoints="1" noAdjustHandles="1" noChangeArrowheads="1" noChangeShapeType="1" noTextEdit="1"/>
              </p:cNvSpPr>
              <p:nvPr/>
            </p:nvSpPr>
            <p:spPr>
              <a:xfrm>
                <a:off x="457200" y="695560"/>
                <a:ext cx="8424936" cy="5373138"/>
              </a:xfrm>
              <a:prstGeom prst="rect">
                <a:avLst/>
              </a:prstGeom>
              <a:blipFill>
                <a:blip r:embed="rId15"/>
                <a:stretch>
                  <a:fillRect/>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ontent Placeholder 2"/>
          <p:cNvGrpSpPr/>
          <p:nvPr/>
        </p:nvGrpSpPr>
        <p:grpSpPr>
          <a:xfrm>
            <a:off x="1485900" y="2057401"/>
            <a:ext cx="6172200" cy="3394472"/>
            <a:chOff x="457200" y="1600200"/>
            <a:chExt cx="8229600" cy="4525963"/>
          </a:xfrm>
        </p:grpSpPr>
        <p:sp>
          <p:nvSpPr>
            <p:cNvPr id="4" name="rc3"/>
            <p:cNvSpPr/>
            <p:nvPr/>
          </p:nvSpPr>
          <p:spPr>
            <a:xfrm>
              <a:off x="457200" y="1600200"/>
              <a:ext cx="8229600" cy="4525962"/>
            </a:xfrm>
            <a:prstGeom prst="rect">
              <a:avLst/>
            </a:prstGeom>
            <a:solidFill>
              <a:srgbClr val="FFFFFF">
                <a:alpha val="100000"/>
              </a:srgbClr>
            </a:solidFill>
            <a:ln w="9525" cap="rnd">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 name="rc4"/>
            <p:cNvSpPr/>
            <p:nvPr/>
          </p:nvSpPr>
          <p:spPr>
            <a:xfrm>
              <a:off x="457200" y="1600200"/>
              <a:ext cx="8229599" cy="2262981"/>
            </a:xfrm>
            <a:prstGeom prst="rect">
              <a:avLst/>
            </a:prstGeom>
            <a:solidFill>
              <a:srgbClr val="FFFFFF">
                <a:alpha val="100000"/>
              </a:srgbClr>
            </a:solidFill>
            <a:ln w="13550" cap="rnd">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 name="rc5"/>
            <p:cNvSpPr/>
            <p:nvPr/>
          </p:nvSpPr>
          <p:spPr>
            <a:xfrm>
              <a:off x="1376449" y="1895700"/>
              <a:ext cx="6117519" cy="1863097"/>
            </a:xfrm>
            <a:prstGeom prst="rect">
              <a:avLst/>
            </a:prstGeom>
            <a:solidFill>
              <a:srgbClr val="EBEBEB">
                <a:alpha val="100000"/>
              </a:srgbClr>
            </a:solidFill>
          </p:spPr>
          <p:txBody>
            <a:bodyPr/>
            <a:lstStyle/>
            <a:p>
              <a:pPr defTabSz="685800"/>
              <a:endParaRPr sz="1350">
                <a:solidFill>
                  <a:prstClr val="black"/>
                </a:solidFill>
                <a:latin typeface="Calibri" panose="020F0502020204030204"/>
              </a:endParaRPr>
            </a:p>
          </p:txBody>
        </p:sp>
        <p:sp>
          <p:nvSpPr>
            <p:cNvPr id="7" name="pl6"/>
            <p:cNvSpPr/>
            <p:nvPr/>
          </p:nvSpPr>
          <p:spPr>
            <a:xfrm>
              <a:off x="1376449" y="3674111"/>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 name="pl7"/>
            <p:cNvSpPr/>
            <p:nvPr/>
          </p:nvSpPr>
          <p:spPr>
            <a:xfrm>
              <a:off x="1376449" y="3462396"/>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 name="pl8"/>
            <p:cNvSpPr/>
            <p:nvPr/>
          </p:nvSpPr>
          <p:spPr>
            <a:xfrm>
              <a:off x="1376449" y="3250680"/>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 name="pl9"/>
            <p:cNvSpPr/>
            <p:nvPr/>
          </p:nvSpPr>
          <p:spPr>
            <a:xfrm>
              <a:off x="1376449" y="3038964"/>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 name="pl10"/>
            <p:cNvSpPr/>
            <p:nvPr/>
          </p:nvSpPr>
          <p:spPr>
            <a:xfrm>
              <a:off x="1376449" y="2827249"/>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 name="pl11"/>
            <p:cNvSpPr/>
            <p:nvPr/>
          </p:nvSpPr>
          <p:spPr>
            <a:xfrm>
              <a:off x="1376449" y="2615533"/>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 name="pl12"/>
            <p:cNvSpPr/>
            <p:nvPr/>
          </p:nvSpPr>
          <p:spPr>
            <a:xfrm>
              <a:off x="1376449" y="2403817"/>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 name="pl13"/>
            <p:cNvSpPr/>
            <p:nvPr/>
          </p:nvSpPr>
          <p:spPr>
            <a:xfrm>
              <a:off x="1376449" y="2192102"/>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 name="pl14"/>
            <p:cNvSpPr/>
            <p:nvPr/>
          </p:nvSpPr>
          <p:spPr>
            <a:xfrm>
              <a:off x="1376449" y="1980386"/>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 name="pl15"/>
            <p:cNvSpPr/>
            <p:nvPr/>
          </p:nvSpPr>
          <p:spPr>
            <a:xfrm>
              <a:off x="1445966"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 name="pl16"/>
            <p:cNvSpPr/>
            <p:nvPr/>
          </p:nvSpPr>
          <p:spPr>
            <a:xfrm>
              <a:off x="1689276"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 name="pl17"/>
            <p:cNvSpPr/>
            <p:nvPr/>
          </p:nvSpPr>
          <p:spPr>
            <a:xfrm>
              <a:off x="1932587"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 name="pl18"/>
            <p:cNvSpPr/>
            <p:nvPr/>
          </p:nvSpPr>
          <p:spPr>
            <a:xfrm>
              <a:off x="2175897"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 name="pl19"/>
            <p:cNvSpPr/>
            <p:nvPr/>
          </p:nvSpPr>
          <p:spPr>
            <a:xfrm>
              <a:off x="2419208"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 name="pl20"/>
            <p:cNvSpPr/>
            <p:nvPr/>
          </p:nvSpPr>
          <p:spPr>
            <a:xfrm>
              <a:off x="2662518"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 name="pl21"/>
            <p:cNvSpPr/>
            <p:nvPr/>
          </p:nvSpPr>
          <p:spPr>
            <a:xfrm>
              <a:off x="2905829"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 name="pl22"/>
            <p:cNvSpPr/>
            <p:nvPr/>
          </p:nvSpPr>
          <p:spPr>
            <a:xfrm>
              <a:off x="3149139"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 name="pl23"/>
            <p:cNvSpPr/>
            <p:nvPr/>
          </p:nvSpPr>
          <p:spPr>
            <a:xfrm>
              <a:off x="3392449"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 name="pl24"/>
            <p:cNvSpPr/>
            <p:nvPr/>
          </p:nvSpPr>
          <p:spPr>
            <a:xfrm>
              <a:off x="3635760"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 name="pl25"/>
            <p:cNvSpPr/>
            <p:nvPr/>
          </p:nvSpPr>
          <p:spPr>
            <a:xfrm>
              <a:off x="3879070"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 name="pl26"/>
            <p:cNvSpPr/>
            <p:nvPr/>
          </p:nvSpPr>
          <p:spPr>
            <a:xfrm>
              <a:off x="4122381"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 name="pl27"/>
            <p:cNvSpPr/>
            <p:nvPr/>
          </p:nvSpPr>
          <p:spPr>
            <a:xfrm>
              <a:off x="4365691"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 name="pl28"/>
            <p:cNvSpPr/>
            <p:nvPr/>
          </p:nvSpPr>
          <p:spPr>
            <a:xfrm>
              <a:off x="4609002"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 name="pl29"/>
            <p:cNvSpPr/>
            <p:nvPr/>
          </p:nvSpPr>
          <p:spPr>
            <a:xfrm>
              <a:off x="4852312"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 name="pl30"/>
            <p:cNvSpPr/>
            <p:nvPr/>
          </p:nvSpPr>
          <p:spPr>
            <a:xfrm>
              <a:off x="5095623"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 name="pl31"/>
            <p:cNvSpPr/>
            <p:nvPr/>
          </p:nvSpPr>
          <p:spPr>
            <a:xfrm>
              <a:off x="5338933"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 name="pl32"/>
            <p:cNvSpPr/>
            <p:nvPr/>
          </p:nvSpPr>
          <p:spPr>
            <a:xfrm>
              <a:off x="5582243"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 name="pl33"/>
            <p:cNvSpPr/>
            <p:nvPr/>
          </p:nvSpPr>
          <p:spPr>
            <a:xfrm>
              <a:off x="5825554"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 name="pl34"/>
            <p:cNvSpPr/>
            <p:nvPr/>
          </p:nvSpPr>
          <p:spPr>
            <a:xfrm>
              <a:off x="6068864"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 name="pl35"/>
            <p:cNvSpPr/>
            <p:nvPr/>
          </p:nvSpPr>
          <p:spPr>
            <a:xfrm>
              <a:off x="6312175"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 name="pl36"/>
            <p:cNvSpPr/>
            <p:nvPr/>
          </p:nvSpPr>
          <p:spPr>
            <a:xfrm>
              <a:off x="6555485"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 name="pl37"/>
            <p:cNvSpPr/>
            <p:nvPr/>
          </p:nvSpPr>
          <p:spPr>
            <a:xfrm>
              <a:off x="6798796"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 name="pl38"/>
            <p:cNvSpPr/>
            <p:nvPr/>
          </p:nvSpPr>
          <p:spPr>
            <a:xfrm>
              <a:off x="7042106"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 name="pl39"/>
            <p:cNvSpPr/>
            <p:nvPr/>
          </p:nvSpPr>
          <p:spPr>
            <a:xfrm>
              <a:off x="7285417" y="1895700"/>
              <a:ext cx="0" cy="1863097"/>
            </a:xfrm>
            <a:custGeom>
              <a:avLst/>
              <a:gdLst/>
              <a:ahLst/>
              <a:cxnLst/>
              <a:rect l="0" t="0" r="0" b="0"/>
              <a:pathLst>
                <a:path h="1863097">
                  <a:moveTo>
                    <a:pt x="0" y="1863097"/>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 name="pt40"/>
            <p:cNvSpPr/>
            <p:nvPr/>
          </p:nvSpPr>
          <p:spPr>
            <a:xfrm>
              <a:off x="1636467" y="365606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 name="pt41"/>
            <p:cNvSpPr/>
            <p:nvPr/>
          </p:nvSpPr>
          <p:spPr>
            <a:xfrm>
              <a:off x="1671226" y="365606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 name="pt42"/>
            <p:cNvSpPr/>
            <p:nvPr/>
          </p:nvSpPr>
          <p:spPr>
            <a:xfrm>
              <a:off x="1705984" y="359232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 name="pt43"/>
            <p:cNvSpPr/>
            <p:nvPr/>
          </p:nvSpPr>
          <p:spPr>
            <a:xfrm>
              <a:off x="1740743" y="359232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 name="pt44"/>
            <p:cNvSpPr/>
            <p:nvPr/>
          </p:nvSpPr>
          <p:spPr>
            <a:xfrm>
              <a:off x="1775502" y="350807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 name="pt45"/>
            <p:cNvSpPr/>
            <p:nvPr/>
          </p:nvSpPr>
          <p:spPr>
            <a:xfrm>
              <a:off x="1810260" y="350807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 name="pt46"/>
            <p:cNvSpPr/>
            <p:nvPr/>
          </p:nvSpPr>
          <p:spPr>
            <a:xfrm>
              <a:off x="1845019" y="350807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 name="pt47"/>
            <p:cNvSpPr/>
            <p:nvPr/>
          </p:nvSpPr>
          <p:spPr>
            <a:xfrm>
              <a:off x="1879777" y="350807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 name="pt48"/>
            <p:cNvSpPr/>
            <p:nvPr/>
          </p:nvSpPr>
          <p:spPr>
            <a:xfrm>
              <a:off x="1914536" y="350807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 name="pt49"/>
            <p:cNvSpPr/>
            <p:nvPr/>
          </p:nvSpPr>
          <p:spPr>
            <a:xfrm>
              <a:off x="1949295" y="347714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 name="pt50"/>
            <p:cNvSpPr/>
            <p:nvPr/>
          </p:nvSpPr>
          <p:spPr>
            <a:xfrm>
              <a:off x="1984053" y="346486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 name="pt51"/>
            <p:cNvSpPr/>
            <p:nvPr/>
          </p:nvSpPr>
          <p:spPr>
            <a:xfrm>
              <a:off x="2018812" y="346486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 name="pt52"/>
            <p:cNvSpPr/>
            <p:nvPr/>
          </p:nvSpPr>
          <p:spPr>
            <a:xfrm>
              <a:off x="2053571" y="3435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 name="pt53"/>
            <p:cNvSpPr/>
            <p:nvPr/>
          </p:nvSpPr>
          <p:spPr>
            <a:xfrm>
              <a:off x="2088329" y="3435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 name="pt54"/>
            <p:cNvSpPr/>
            <p:nvPr/>
          </p:nvSpPr>
          <p:spPr>
            <a:xfrm>
              <a:off x="2123088" y="3435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 name="pt55"/>
            <p:cNvSpPr/>
            <p:nvPr/>
          </p:nvSpPr>
          <p:spPr>
            <a:xfrm>
              <a:off x="2157847" y="3435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 name="pt56"/>
            <p:cNvSpPr/>
            <p:nvPr/>
          </p:nvSpPr>
          <p:spPr>
            <a:xfrm>
              <a:off x="2192605" y="3435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 name="pt57"/>
            <p:cNvSpPr/>
            <p:nvPr/>
          </p:nvSpPr>
          <p:spPr>
            <a:xfrm>
              <a:off x="2227364" y="3435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 name="pt58"/>
            <p:cNvSpPr/>
            <p:nvPr/>
          </p:nvSpPr>
          <p:spPr>
            <a:xfrm>
              <a:off x="2262122" y="3435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 name="pt59"/>
            <p:cNvSpPr/>
            <p:nvPr/>
          </p:nvSpPr>
          <p:spPr>
            <a:xfrm>
              <a:off x="2296881" y="3435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 name="pt60"/>
            <p:cNvSpPr/>
            <p:nvPr/>
          </p:nvSpPr>
          <p:spPr>
            <a:xfrm>
              <a:off x="2331640" y="3427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 name="pt61"/>
            <p:cNvSpPr/>
            <p:nvPr/>
          </p:nvSpPr>
          <p:spPr>
            <a:xfrm>
              <a:off x="2366398" y="34275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 name="pt62"/>
            <p:cNvSpPr/>
            <p:nvPr/>
          </p:nvSpPr>
          <p:spPr>
            <a:xfrm>
              <a:off x="2401157" y="34202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 name="pt63"/>
            <p:cNvSpPr/>
            <p:nvPr/>
          </p:nvSpPr>
          <p:spPr>
            <a:xfrm>
              <a:off x="2435916" y="34202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 name="pt64"/>
            <p:cNvSpPr/>
            <p:nvPr/>
          </p:nvSpPr>
          <p:spPr>
            <a:xfrm>
              <a:off x="2470674" y="34202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 name="pt65"/>
            <p:cNvSpPr/>
            <p:nvPr/>
          </p:nvSpPr>
          <p:spPr>
            <a:xfrm>
              <a:off x="2505433" y="34202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 name="pt66"/>
            <p:cNvSpPr/>
            <p:nvPr/>
          </p:nvSpPr>
          <p:spPr>
            <a:xfrm>
              <a:off x="2540192" y="34202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 name="pt67"/>
            <p:cNvSpPr/>
            <p:nvPr/>
          </p:nvSpPr>
          <p:spPr>
            <a:xfrm>
              <a:off x="2574950" y="34202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 name="pt68"/>
            <p:cNvSpPr/>
            <p:nvPr/>
          </p:nvSpPr>
          <p:spPr>
            <a:xfrm>
              <a:off x="2609709" y="34202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 name="pt69"/>
            <p:cNvSpPr/>
            <p:nvPr/>
          </p:nvSpPr>
          <p:spPr>
            <a:xfrm>
              <a:off x="2644467" y="34202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 name="pt70"/>
            <p:cNvSpPr/>
            <p:nvPr/>
          </p:nvSpPr>
          <p:spPr>
            <a:xfrm>
              <a:off x="2679226" y="340706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 name="pt71"/>
            <p:cNvSpPr/>
            <p:nvPr/>
          </p:nvSpPr>
          <p:spPr>
            <a:xfrm>
              <a:off x="2713985" y="340706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 name="pt72"/>
            <p:cNvSpPr/>
            <p:nvPr/>
          </p:nvSpPr>
          <p:spPr>
            <a:xfrm>
              <a:off x="2748743" y="340706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 name="pt73"/>
            <p:cNvSpPr/>
            <p:nvPr/>
          </p:nvSpPr>
          <p:spPr>
            <a:xfrm>
              <a:off x="2783502" y="329454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 name="pt74"/>
            <p:cNvSpPr/>
            <p:nvPr/>
          </p:nvSpPr>
          <p:spPr>
            <a:xfrm>
              <a:off x="2818261" y="329454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 name="pt75"/>
            <p:cNvSpPr/>
            <p:nvPr/>
          </p:nvSpPr>
          <p:spPr>
            <a:xfrm>
              <a:off x="2853019" y="328431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 name="pt76"/>
            <p:cNvSpPr/>
            <p:nvPr/>
          </p:nvSpPr>
          <p:spPr>
            <a:xfrm>
              <a:off x="2887778" y="328271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 name="pt77"/>
            <p:cNvSpPr/>
            <p:nvPr/>
          </p:nvSpPr>
          <p:spPr>
            <a:xfrm>
              <a:off x="2922537" y="327959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 name="pt78"/>
            <p:cNvSpPr/>
            <p:nvPr/>
          </p:nvSpPr>
          <p:spPr>
            <a:xfrm>
              <a:off x="2957295" y="326809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 name="pt79"/>
            <p:cNvSpPr/>
            <p:nvPr/>
          </p:nvSpPr>
          <p:spPr>
            <a:xfrm>
              <a:off x="2992054" y="326031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 name="pt80"/>
            <p:cNvSpPr/>
            <p:nvPr/>
          </p:nvSpPr>
          <p:spPr>
            <a:xfrm>
              <a:off x="3026812" y="323448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 name="pt81"/>
            <p:cNvSpPr/>
            <p:nvPr/>
          </p:nvSpPr>
          <p:spPr>
            <a:xfrm>
              <a:off x="3061571" y="321741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 name="pt82"/>
            <p:cNvSpPr/>
            <p:nvPr/>
          </p:nvSpPr>
          <p:spPr>
            <a:xfrm>
              <a:off x="3096330" y="319596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 name="pt83"/>
            <p:cNvSpPr/>
            <p:nvPr/>
          </p:nvSpPr>
          <p:spPr>
            <a:xfrm>
              <a:off x="3131088" y="316055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 name="pt84"/>
            <p:cNvSpPr/>
            <p:nvPr/>
          </p:nvSpPr>
          <p:spPr>
            <a:xfrm>
              <a:off x="3165847" y="314233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 name="pt85"/>
            <p:cNvSpPr/>
            <p:nvPr/>
          </p:nvSpPr>
          <p:spPr>
            <a:xfrm>
              <a:off x="3200606" y="310447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 name="pt86"/>
            <p:cNvSpPr/>
            <p:nvPr/>
          </p:nvSpPr>
          <p:spPr>
            <a:xfrm>
              <a:off x="3235364" y="308121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 name="pt87"/>
            <p:cNvSpPr/>
            <p:nvPr/>
          </p:nvSpPr>
          <p:spPr>
            <a:xfrm>
              <a:off x="3270123" y="306974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 name="pt88"/>
            <p:cNvSpPr/>
            <p:nvPr/>
          </p:nvSpPr>
          <p:spPr>
            <a:xfrm>
              <a:off x="3304882" y="302447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 name="pt89"/>
            <p:cNvSpPr/>
            <p:nvPr/>
          </p:nvSpPr>
          <p:spPr>
            <a:xfrm>
              <a:off x="3339640" y="299785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 name="pt90"/>
            <p:cNvSpPr/>
            <p:nvPr/>
          </p:nvSpPr>
          <p:spPr>
            <a:xfrm>
              <a:off x="3374399" y="297392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 name="pt91"/>
            <p:cNvSpPr/>
            <p:nvPr/>
          </p:nvSpPr>
          <p:spPr>
            <a:xfrm>
              <a:off x="3409157" y="294921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 name="pt92"/>
            <p:cNvSpPr/>
            <p:nvPr/>
          </p:nvSpPr>
          <p:spPr>
            <a:xfrm>
              <a:off x="3443916" y="292860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 name="pt93"/>
            <p:cNvSpPr/>
            <p:nvPr/>
          </p:nvSpPr>
          <p:spPr>
            <a:xfrm>
              <a:off x="3478675" y="290478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 name="pt94"/>
            <p:cNvSpPr/>
            <p:nvPr/>
          </p:nvSpPr>
          <p:spPr>
            <a:xfrm>
              <a:off x="3513433" y="287938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 name="pt95"/>
            <p:cNvSpPr/>
            <p:nvPr/>
          </p:nvSpPr>
          <p:spPr>
            <a:xfrm>
              <a:off x="3548192" y="284970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 name="pt96"/>
            <p:cNvSpPr/>
            <p:nvPr/>
          </p:nvSpPr>
          <p:spPr>
            <a:xfrm>
              <a:off x="3582951" y="283226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 name="pt97"/>
            <p:cNvSpPr/>
            <p:nvPr/>
          </p:nvSpPr>
          <p:spPr>
            <a:xfrm>
              <a:off x="3617709" y="277993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 name="pt98"/>
            <p:cNvSpPr/>
            <p:nvPr/>
          </p:nvSpPr>
          <p:spPr>
            <a:xfrm>
              <a:off x="3652468" y="274886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 name="pt99"/>
            <p:cNvSpPr/>
            <p:nvPr/>
          </p:nvSpPr>
          <p:spPr>
            <a:xfrm>
              <a:off x="3687227" y="272276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 name="pt100"/>
            <p:cNvSpPr/>
            <p:nvPr/>
          </p:nvSpPr>
          <p:spPr>
            <a:xfrm>
              <a:off x="3721985" y="269864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 name="pt101"/>
            <p:cNvSpPr/>
            <p:nvPr/>
          </p:nvSpPr>
          <p:spPr>
            <a:xfrm>
              <a:off x="3756744" y="267325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 name="pt102"/>
            <p:cNvSpPr/>
            <p:nvPr/>
          </p:nvSpPr>
          <p:spPr>
            <a:xfrm>
              <a:off x="3791502" y="265426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 name="pt103"/>
            <p:cNvSpPr/>
            <p:nvPr/>
          </p:nvSpPr>
          <p:spPr>
            <a:xfrm>
              <a:off x="3826261" y="263590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 name="pt104"/>
            <p:cNvSpPr/>
            <p:nvPr/>
          </p:nvSpPr>
          <p:spPr>
            <a:xfrm>
              <a:off x="3861020" y="261369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 name="pt105"/>
            <p:cNvSpPr/>
            <p:nvPr/>
          </p:nvSpPr>
          <p:spPr>
            <a:xfrm>
              <a:off x="3895778" y="259569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 name="pt106"/>
            <p:cNvSpPr/>
            <p:nvPr/>
          </p:nvSpPr>
          <p:spPr>
            <a:xfrm>
              <a:off x="3930537" y="257936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 name="pt107"/>
            <p:cNvSpPr/>
            <p:nvPr/>
          </p:nvSpPr>
          <p:spPr>
            <a:xfrm>
              <a:off x="3965296" y="256594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 name="pt108"/>
            <p:cNvSpPr/>
            <p:nvPr/>
          </p:nvSpPr>
          <p:spPr>
            <a:xfrm>
              <a:off x="4000054" y="255304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 name="pt109"/>
            <p:cNvSpPr/>
            <p:nvPr/>
          </p:nvSpPr>
          <p:spPr>
            <a:xfrm>
              <a:off x="4034813" y="253935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 name="pt110"/>
            <p:cNvSpPr/>
            <p:nvPr/>
          </p:nvSpPr>
          <p:spPr>
            <a:xfrm>
              <a:off x="4069571" y="252770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 name="pt111"/>
            <p:cNvSpPr/>
            <p:nvPr/>
          </p:nvSpPr>
          <p:spPr>
            <a:xfrm>
              <a:off x="4104330" y="251546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 name="pt112"/>
            <p:cNvSpPr/>
            <p:nvPr/>
          </p:nvSpPr>
          <p:spPr>
            <a:xfrm>
              <a:off x="4139089" y="250420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 name="pt113"/>
            <p:cNvSpPr/>
            <p:nvPr/>
          </p:nvSpPr>
          <p:spPr>
            <a:xfrm>
              <a:off x="4173847" y="249374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 name="pt114"/>
            <p:cNvSpPr/>
            <p:nvPr/>
          </p:nvSpPr>
          <p:spPr>
            <a:xfrm>
              <a:off x="4208606" y="248582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 name="pt115"/>
            <p:cNvSpPr/>
            <p:nvPr/>
          </p:nvSpPr>
          <p:spPr>
            <a:xfrm>
              <a:off x="4243365" y="247810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 name="pt116"/>
            <p:cNvSpPr/>
            <p:nvPr/>
          </p:nvSpPr>
          <p:spPr>
            <a:xfrm>
              <a:off x="4278123" y="24706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 name="pt117"/>
            <p:cNvSpPr/>
            <p:nvPr/>
          </p:nvSpPr>
          <p:spPr>
            <a:xfrm>
              <a:off x="4312882" y="246365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 name="pt118"/>
            <p:cNvSpPr/>
            <p:nvPr/>
          </p:nvSpPr>
          <p:spPr>
            <a:xfrm>
              <a:off x="4347641" y="245650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 name="pt119"/>
            <p:cNvSpPr/>
            <p:nvPr/>
          </p:nvSpPr>
          <p:spPr>
            <a:xfrm>
              <a:off x="4382399" y="24500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 name="pt120"/>
            <p:cNvSpPr/>
            <p:nvPr/>
          </p:nvSpPr>
          <p:spPr>
            <a:xfrm>
              <a:off x="4417158" y="244470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 name="pt121"/>
            <p:cNvSpPr/>
            <p:nvPr/>
          </p:nvSpPr>
          <p:spPr>
            <a:xfrm>
              <a:off x="4451916" y="243985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 name="pt122"/>
            <p:cNvSpPr/>
            <p:nvPr/>
          </p:nvSpPr>
          <p:spPr>
            <a:xfrm>
              <a:off x="4486675" y="243575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 name="pt123"/>
            <p:cNvSpPr/>
            <p:nvPr/>
          </p:nvSpPr>
          <p:spPr>
            <a:xfrm>
              <a:off x="4521434" y="243156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 name="pt124"/>
            <p:cNvSpPr/>
            <p:nvPr/>
          </p:nvSpPr>
          <p:spPr>
            <a:xfrm>
              <a:off x="4556192" y="242728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 name="pt125"/>
            <p:cNvSpPr/>
            <p:nvPr/>
          </p:nvSpPr>
          <p:spPr>
            <a:xfrm>
              <a:off x="4590951" y="242286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 name="pt126"/>
            <p:cNvSpPr/>
            <p:nvPr/>
          </p:nvSpPr>
          <p:spPr>
            <a:xfrm>
              <a:off x="4625710" y="241855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 name="pt127"/>
            <p:cNvSpPr/>
            <p:nvPr/>
          </p:nvSpPr>
          <p:spPr>
            <a:xfrm>
              <a:off x="4660468" y="241437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 name="pt128"/>
            <p:cNvSpPr/>
            <p:nvPr/>
          </p:nvSpPr>
          <p:spPr>
            <a:xfrm>
              <a:off x="4695227" y="241114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 name="pt129"/>
            <p:cNvSpPr/>
            <p:nvPr/>
          </p:nvSpPr>
          <p:spPr>
            <a:xfrm>
              <a:off x="4729986" y="240805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 name="pt130"/>
            <p:cNvSpPr/>
            <p:nvPr/>
          </p:nvSpPr>
          <p:spPr>
            <a:xfrm>
              <a:off x="4764744" y="240493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 name="pt131"/>
            <p:cNvSpPr/>
            <p:nvPr/>
          </p:nvSpPr>
          <p:spPr>
            <a:xfrm>
              <a:off x="4799503" y="240175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 name="pt132"/>
            <p:cNvSpPr/>
            <p:nvPr/>
          </p:nvSpPr>
          <p:spPr>
            <a:xfrm>
              <a:off x="4834261" y="239865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 name="pt133"/>
            <p:cNvSpPr/>
            <p:nvPr/>
          </p:nvSpPr>
          <p:spPr>
            <a:xfrm>
              <a:off x="4869020" y="239490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 name="pt134"/>
            <p:cNvSpPr/>
            <p:nvPr/>
          </p:nvSpPr>
          <p:spPr>
            <a:xfrm>
              <a:off x="4903779" y="239163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 name="pt135"/>
            <p:cNvSpPr/>
            <p:nvPr/>
          </p:nvSpPr>
          <p:spPr>
            <a:xfrm>
              <a:off x="4938537" y="238896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 name="pt136"/>
            <p:cNvSpPr/>
            <p:nvPr/>
          </p:nvSpPr>
          <p:spPr>
            <a:xfrm>
              <a:off x="4973296" y="238685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 name="pt137"/>
            <p:cNvSpPr/>
            <p:nvPr/>
          </p:nvSpPr>
          <p:spPr>
            <a:xfrm>
              <a:off x="5008055" y="238461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 name="pt138"/>
            <p:cNvSpPr/>
            <p:nvPr/>
          </p:nvSpPr>
          <p:spPr>
            <a:xfrm>
              <a:off x="5042813" y="238216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 name="pt139"/>
            <p:cNvSpPr/>
            <p:nvPr/>
          </p:nvSpPr>
          <p:spPr>
            <a:xfrm>
              <a:off x="5077572" y="237959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 name="pt140"/>
            <p:cNvSpPr/>
            <p:nvPr/>
          </p:nvSpPr>
          <p:spPr>
            <a:xfrm>
              <a:off x="5112331" y="237671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 name="pt141"/>
            <p:cNvSpPr/>
            <p:nvPr/>
          </p:nvSpPr>
          <p:spPr>
            <a:xfrm>
              <a:off x="5147089" y="237432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 name="pt142"/>
            <p:cNvSpPr/>
            <p:nvPr/>
          </p:nvSpPr>
          <p:spPr>
            <a:xfrm>
              <a:off x="5181848" y="237227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 name="pt143"/>
            <p:cNvSpPr/>
            <p:nvPr/>
          </p:nvSpPr>
          <p:spPr>
            <a:xfrm>
              <a:off x="5216606" y="237051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 name="pt144"/>
            <p:cNvSpPr/>
            <p:nvPr/>
          </p:nvSpPr>
          <p:spPr>
            <a:xfrm>
              <a:off x="5251365" y="2368670"/>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 name="pt145"/>
            <p:cNvSpPr/>
            <p:nvPr/>
          </p:nvSpPr>
          <p:spPr>
            <a:xfrm>
              <a:off x="5286124" y="2366782"/>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 name="pt146"/>
            <p:cNvSpPr/>
            <p:nvPr/>
          </p:nvSpPr>
          <p:spPr>
            <a:xfrm>
              <a:off x="5320882" y="2364734"/>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 name="pt147"/>
            <p:cNvSpPr/>
            <p:nvPr/>
          </p:nvSpPr>
          <p:spPr>
            <a:xfrm>
              <a:off x="5355641" y="2362787"/>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 name="pt148"/>
            <p:cNvSpPr/>
            <p:nvPr/>
          </p:nvSpPr>
          <p:spPr>
            <a:xfrm>
              <a:off x="5390400" y="2360970"/>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 name="pt149"/>
            <p:cNvSpPr/>
            <p:nvPr/>
          </p:nvSpPr>
          <p:spPr>
            <a:xfrm>
              <a:off x="5425158" y="2359596"/>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 name="pt150"/>
            <p:cNvSpPr/>
            <p:nvPr/>
          </p:nvSpPr>
          <p:spPr>
            <a:xfrm>
              <a:off x="5459917" y="2358317"/>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 name="pt151"/>
            <p:cNvSpPr/>
            <p:nvPr/>
          </p:nvSpPr>
          <p:spPr>
            <a:xfrm>
              <a:off x="5494676" y="2356863"/>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 name="pt152"/>
            <p:cNvSpPr/>
            <p:nvPr/>
          </p:nvSpPr>
          <p:spPr>
            <a:xfrm>
              <a:off x="5529434" y="2355461"/>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 name="pt153"/>
            <p:cNvSpPr/>
            <p:nvPr/>
          </p:nvSpPr>
          <p:spPr>
            <a:xfrm>
              <a:off x="5564193" y="2353669"/>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 name="pt154"/>
            <p:cNvSpPr/>
            <p:nvPr/>
          </p:nvSpPr>
          <p:spPr>
            <a:xfrm>
              <a:off x="5598951" y="2352059"/>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 name="pt155"/>
            <p:cNvSpPr/>
            <p:nvPr/>
          </p:nvSpPr>
          <p:spPr>
            <a:xfrm>
              <a:off x="5633710" y="2350479"/>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 name="pt156"/>
            <p:cNvSpPr/>
            <p:nvPr/>
          </p:nvSpPr>
          <p:spPr>
            <a:xfrm>
              <a:off x="5668469" y="2349301"/>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 name="pt157"/>
            <p:cNvSpPr/>
            <p:nvPr/>
          </p:nvSpPr>
          <p:spPr>
            <a:xfrm>
              <a:off x="5703227" y="2347978"/>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 name="pt158"/>
            <p:cNvSpPr/>
            <p:nvPr/>
          </p:nvSpPr>
          <p:spPr>
            <a:xfrm>
              <a:off x="5737986" y="2346751"/>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 name="pt159"/>
            <p:cNvSpPr/>
            <p:nvPr/>
          </p:nvSpPr>
          <p:spPr>
            <a:xfrm>
              <a:off x="5772745" y="2345361"/>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 name="pt160"/>
            <p:cNvSpPr/>
            <p:nvPr/>
          </p:nvSpPr>
          <p:spPr>
            <a:xfrm>
              <a:off x="5807503" y="2343874"/>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 name="pt161"/>
            <p:cNvSpPr/>
            <p:nvPr/>
          </p:nvSpPr>
          <p:spPr>
            <a:xfrm>
              <a:off x="5842262" y="2342497"/>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 name="pt162"/>
            <p:cNvSpPr/>
            <p:nvPr/>
          </p:nvSpPr>
          <p:spPr>
            <a:xfrm>
              <a:off x="5877021" y="2341261"/>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 name="pt163"/>
            <p:cNvSpPr/>
            <p:nvPr/>
          </p:nvSpPr>
          <p:spPr>
            <a:xfrm>
              <a:off x="5911779" y="2340099"/>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 name="pt164"/>
            <p:cNvSpPr/>
            <p:nvPr/>
          </p:nvSpPr>
          <p:spPr>
            <a:xfrm>
              <a:off x="5946538" y="2339039"/>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 name="pt165"/>
            <p:cNvSpPr/>
            <p:nvPr/>
          </p:nvSpPr>
          <p:spPr>
            <a:xfrm>
              <a:off x="2957295" y="365606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 name="pt166"/>
            <p:cNvSpPr/>
            <p:nvPr/>
          </p:nvSpPr>
          <p:spPr>
            <a:xfrm>
              <a:off x="2992054" y="365606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 name="pt167"/>
            <p:cNvSpPr/>
            <p:nvPr/>
          </p:nvSpPr>
          <p:spPr>
            <a:xfrm>
              <a:off x="3026812" y="349131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 name="pt168"/>
            <p:cNvSpPr/>
            <p:nvPr/>
          </p:nvSpPr>
          <p:spPr>
            <a:xfrm>
              <a:off x="3061571" y="347714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 name="pt169"/>
            <p:cNvSpPr/>
            <p:nvPr/>
          </p:nvSpPr>
          <p:spPr>
            <a:xfrm>
              <a:off x="3096330" y="343558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 name="pt170"/>
            <p:cNvSpPr/>
            <p:nvPr/>
          </p:nvSpPr>
          <p:spPr>
            <a:xfrm>
              <a:off x="3131088" y="342758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 name="pt171"/>
            <p:cNvSpPr/>
            <p:nvPr/>
          </p:nvSpPr>
          <p:spPr>
            <a:xfrm>
              <a:off x="3165847" y="341340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 name="pt172"/>
            <p:cNvSpPr/>
            <p:nvPr/>
          </p:nvSpPr>
          <p:spPr>
            <a:xfrm>
              <a:off x="3200606" y="339555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 name="pt173"/>
            <p:cNvSpPr/>
            <p:nvPr/>
          </p:nvSpPr>
          <p:spPr>
            <a:xfrm>
              <a:off x="3235364" y="337612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 name="pt174"/>
            <p:cNvSpPr/>
            <p:nvPr/>
          </p:nvSpPr>
          <p:spPr>
            <a:xfrm>
              <a:off x="3270123" y="337184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 name="pt175"/>
            <p:cNvSpPr/>
            <p:nvPr/>
          </p:nvSpPr>
          <p:spPr>
            <a:xfrm>
              <a:off x="3304882" y="334967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 name="pt176"/>
            <p:cNvSpPr/>
            <p:nvPr/>
          </p:nvSpPr>
          <p:spPr>
            <a:xfrm>
              <a:off x="3339640" y="332656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 name="pt177"/>
            <p:cNvSpPr/>
            <p:nvPr/>
          </p:nvSpPr>
          <p:spPr>
            <a:xfrm>
              <a:off x="3374399" y="331239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 name="pt178"/>
            <p:cNvSpPr/>
            <p:nvPr/>
          </p:nvSpPr>
          <p:spPr>
            <a:xfrm>
              <a:off x="3409157" y="329636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 name="pt179"/>
            <p:cNvSpPr/>
            <p:nvPr/>
          </p:nvSpPr>
          <p:spPr>
            <a:xfrm>
              <a:off x="3443916" y="327959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 name="pt180"/>
            <p:cNvSpPr/>
            <p:nvPr/>
          </p:nvSpPr>
          <p:spPr>
            <a:xfrm>
              <a:off x="3478675" y="326031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 name="pt181"/>
            <p:cNvSpPr/>
            <p:nvPr/>
          </p:nvSpPr>
          <p:spPr>
            <a:xfrm>
              <a:off x="3513433" y="323262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 name="pt182"/>
            <p:cNvSpPr/>
            <p:nvPr/>
          </p:nvSpPr>
          <p:spPr>
            <a:xfrm>
              <a:off x="3548192" y="320571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 name="pt183"/>
            <p:cNvSpPr/>
            <p:nvPr/>
          </p:nvSpPr>
          <p:spPr>
            <a:xfrm>
              <a:off x="3582951" y="318658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 name="pt184"/>
            <p:cNvSpPr/>
            <p:nvPr/>
          </p:nvSpPr>
          <p:spPr>
            <a:xfrm>
              <a:off x="3617709" y="314512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 name="pt185"/>
            <p:cNvSpPr/>
            <p:nvPr/>
          </p:nvSpPr>
          <p:spPr>
            <a:xfrm>
              <a:off x="3652468" y="311744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 name="pt186"/>
            <p:cNvSpPr/>
            <p:nvPr/>
          </p:nvSpPr>
          <p:spPr>
            <a:xfrm>
              <a:off x="3687227" y="309598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 name="pt187"/>
            <p:cNvSpPr/>
            <p:nvPr/>
          </p:nvSpPr>
          <p:spPr>
            <a:xfrm>
              <a:off x="3721985" y="306989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 name="pt188"/>
            <p:cNvSpPr/>
            <p:nvPr/>
          </p:nvSpPr>
          <p:spPr>
            <a:xfrm>
              <a:off x="3756744" y="304305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 name="pt189"/>
            <p:cNvSpPr/>
            <p:nvPr/>
          </p:nvSpPr>
          <p:spPr>
            <a:xfrm>
              <a:off x="3791502" y="301990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 name="pt190"/>
            <p:cNvSpPr/>
            <p:nvPr/>
          </p:nvSpPr>
          <p:spPr>
            <a:xfrm>
              <a:off x="3826261" y="299538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 name="pt191"/>
            <p:cNvSpPr/>
            <p:nvPr/>
          </p:nvSpPr>
          <p:spPr>
            <a:xfrm>
              <a:off x="3861020" y="297072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 name="pt192"/>
            <p:cNvSpPr/>
            <p:nvPr/>
          </p:nvSpPr>
          <p:spPr>
            <a:xfrm>
              <a:off x="3895778" y="294557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 name="pt193"/>
            <p:cNvSpPr/>
            <p:nvPr/>
          </p:nvSpPr>
          <p:spPr>
            <a:xfrm>
              <a:off x="3930537" y="292810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 name="pt194"/>
            <p:cNvSpPr/>
            <p:nvPr/>
          </p:nvSpPr>
          <p:spPr>
            <a:xfrm>
              <a:off x="3965296" y="290785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 name="pt195"/>
            <p:cNvSpPr/>
            <p:nvPr/>
          </p:nvSpPr>
          <p:spPr>
            <a:xfrm>
              <a:off x="4000054" y="288905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 name="pt196"/>
            <p:cNvSpPr/>
            <p:nvPr/>
          </p:nvSpPr>
          <p:spPr>
            <a:xfrm>
              <a:off x="4034813" y="286641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 name="pt197"/>
            <p:cNvSpPr/>
            <p:nvPr/>
          </p:nvSpPr>
          <p:spPr>
            <a:xfrm>
              <a:off x="4069571" y="284865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 name="pt198"/>
            <p:cNvSpPr/>
            <p:nvPr/>
          </p:nvSpPr>
          <p:spPr>
            <a:xfrm>
              <a:off x="4104330" y="283043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 name="pt199"/>
            <p:cNvSpPr/>
            <p:nvPr/>
          </p:nvSpPr>
          <p:spPr>
            <a:xfrm>
              <a:off x="4139089" y="281626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 name="pt200"/>
            <p:cNvSpPr/>
            <p:nvPr/>
          </p:nvSpPr>
          <p:spPr>
            <a:xfrm>
              <a:off x="4173847" y="280152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 name="pt201"/>
            <p:cNvSpPr/>
            <p:nvPr/>
          </p:nvSpPr>
          <p:spPr>
            <a:xfrm>
              <a:off x="4208606" y="278960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 name="pt202"/>
            <p:cNvSpPr/>
            <p:nvPr/>
          </p:nvSpPr>
          <p:spPr>
            <a:xfrm>
              <a:off x="4243365" y="277895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 name="pt203"/>
            <p:cNvSpPr/>
            <p:nvPr/>
          </p:nvSpPr>
          <p:spPr>
            <a:xfrm>
              <a:off x="4278123" y="276489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5" name="pt204"/>
            <p:cNvSpPr/>
            <p:nvPr/>
          </p:nvSpPr>
          <p:spPr>
            <a:xfrm>
              <a:off x="4312882" y="275378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6" name="pt205"/>
            <p:cNvSpPr/>
            <p:nvPr/>
          </p:nvSpPr>
          <p:spPr>
            <a:xfrm>
              <a:off x="4347641" y="274415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7" name="pt206"/>
            <p:cNvSpPr/>
            <p:nvPr/>
          </p:nvSpPr>
          <p:spPr>
            <a:xfrm>
              <a:off x="4382399" y="273522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8" name="pt207"/>
            <p:cNvSpPr/>
            <p:nvPr/>
          </p:nvSpPr>
          <p:spPr>
            <a:xfrm>
              <a:off x="4417158" y="272731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 name="pt208"/>
            <p:cNvSpPr/>
            <p:nvPr/>
          </p:nvSpPr>
          <p:spPr>
            <a:xfrm>
              <a:off x="4451916" y="272103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 name="pt209"/>
            <p:cNvSpPr/>
            <p:nvPr/>
          </p:nvSpPr>
          <p:spPr>
            <a:xfrm>
              <a:off x="4486675" y="271495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 name="pt210"/>
            <p:cNvSpPr/>
            <p:nvPr/>
          </p:nvSpPr>
          <p:spPr>
            <a:xfrm>
              <a:off x="4521434" y="270738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 name="pt211"/>
            <p:cNvSpPr/>
            <p:nvPr/>
          </p:nvSpPr>
          <p:spPr>
            <a:xfrm>
              <a:off x="4556192" y="270009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 name="pt212"/>
            <p:cNvSpPr/>
            <p:nvPr/>
          </p:nvSpPr>
          <p:spPr>
            <a:xfrm>
              <a:off x="4590951" y="269442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 name="pt213"/>
            <p:cNvSpPr/>
            <p:nvPr/>
          </p:nvSpPr>
          <p:spPr>
            <a:xfrm>
              <a:off x="4625710" y="268784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 name="pt214"/>
            <p:cNvSpPr/>
            <p:nvPr/>
          </p:nvSpPr>
          <p:spPr>
            <a:xfrm>
              <a:off x="4660468" y="268225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 name="pt215"/>
            <p:cNvSpPr/>
            <p:nvPr/>
          </p:nvSpPr>
          <p:spPr>
            <a:xfrm>
              <a:off x="4695227" y="267958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 name="pt216"/>
            <p:cNvSpPr/>
            <p:nvPr/>
          </p:nvSpPr>
          <p:spPr>
            <a:xfrm>
              <a:off x="4729986" y="267575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 name="pt217"/>
            <p:cNvSpPr/>
            <p:nvPr/>
          </p:nvSpPr>
          <p:spPr>
            <a:xfrm>
              <a:off x="4764744" y="267072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 name="pt218"/>
            <p:cNvSpPr/>
            <p:nvPr/>
          </p:nvSpPr>
          <p:spPr>
            <a:xfrm>
              <a:off x="4799503" y="266610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 name="pt219"/>
            <p:cNvSpPr/>
            <p:nvPr/>
          </p:nvSpPr>
          <p:spPr>
            <a:xfrm>
              <a:off x="4834261" y="266172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 name="pt220"/>
            <p:cNvSpPr/>
            <p:nvPr/>
          </p:nvSpPr>
          <p:spPr>
            <a:xfrm>
              <a:off x="4869020" y="265851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 name="pt221"/>
            <p:cNvSpPr/>
            <p:nvPr/>
          </p:nvSpPr>
          <p:spPr>
            <a:xfrm>
              <a:off x="4903779" y="265455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 name="pt222"/>
            <p:cNvSpPr/>
            <p:nvPr/>
          </p:nvSpPr>
          <p:spPr>
            <a:xfrm>
              <a:off x="4938537" y="265265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 name="pt223"/>
            <p:cNvSpPr/>
            <p:nvPr/>
          </p:nvSpPr>
          <p:spPr>
            <a:xfrm>
              <a:off x="4973296" y="265043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 name="pt224"/>
            <p:cNvSpPr/>
            <p:nvPr/>
          </p:nvSpPr>
          <p:spPr>
            <a:xfrm>
              <a:off x="5008055" y="264700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 name="pt225"/>
            <p:cNvSpPr/>
            <p:nvPr/>
          </p:nvSpPr>
          <p:spPr>
            <a:xfrm>
              <a:off x="5042813" y="264298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 name="pt226"/>
            <p:cNvSpPr/>
            <p:nvPr/>
          </p:nvSpPr>
          <p:spPr>
            <a:xfrm>
              <a:off x="5077572" y="263997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 name="pt227"/>
            <p:cNvSpPr/>
            <p:nvPr/>
          </p:nvSpPr>
          <p:spPr>
            <a:xfrm>
              <a:off x="5112331" y="263717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 name="pt228"/>
            <p:cNvSpPr/>
            <p:nvPr/>
          </p:nvSpPr>
          <p:spPr>
            <a:xfrm>
              <a:off x="5147089" y="263517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 name="pt229"/>
            <p:cNvSpPr/>
            <p:nvPr/>
          </p:nvSpPr>
          <p:spPr>
            <a:xfrm>
              <a:off x="5181848" y="263337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 name="pt230"/>
            <p:cNvSpPr/>
            <p:nvPr/>
          </p:nvSpPr>
          <p:spPr>
            <a:xfrm>
              <a:off x="5216606" y="263170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 name="pt231"/>
            <p:cNvSpPr/>
            <p:nvPr/>
          </p:nvSpPr>
          <p:spPr>
            <a:xfrm>
              <a:off x="5251365" y="262889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 name="pt232"/>
            <p:cNvSpPr/>
            <p:nvPr/>
          </p:nvSpPr>
          <p:spPr>
            <a:xfrm>
              <a:off x="5286124" y="262584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 name="pt233"/>
            <p:cNvSpPr/>
            <p:nvPr/>
          </p:nvSpPr>
          <p:spPr>
            <a:xfrm>
              <a:off x="5320882" y="262312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 name="pt234"/>
            <p:cNvSpPr/>
            <p:nvPr/>
          </p:nvSpPr>
          <p:spPr>
            <a:xfrm>
              <a:off x="5355641" y="262129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6" name="pt235"/>
            <p:cNvSpPr/>
            <p:nvPr/>
          </p:nvSpPr>
          <p:spPr>
            <a:xfrm>
              <a:off x="5390400" y="261939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7" name="pt236"/>
            <p:cNvSpPr/>
            <p:nvPr/>
          </p:nvSpPr>
          <p:spPr>
            <a:xfrm>
              <a:off x="5425158" y="261854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 name="pt237"/>
            <p:cNvSpPr/>
            <p:nvPr/>
          </p:nvSpPr>
          <p:spPr>
            <a:xfrm>
              <a:off x="5459917" y="261721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 name="pt238"/>
            <p:cNvSpPr/>
            <p:nvPr/>
          </p:nvSpPr>
          <p:spPr>
            <a:xfrm>
              <a:off x="5494676" y="261533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0" name="pt239"/>
            <p:cNvSpPr/>
            <p:nvPr/>
          </p:nvSpPr>
          <p:spPr>
            <a:xfrm>
              <a:off x="5529434" y="261338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1" name="pt240"/>
            <p:cNvSpPr/>
            <p:nvPr/>
          </p:nvSpPr>
          <p:spPr>
            <a:xfrm>
              <a:off x="5564193" y="261145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2" name="pt241"/>
            <p:cNvSpPr/>
            <p:nvPr/>
          </p:nvSpPr>
          <p:spPr>
            <a:xfrm>
              <a:off x="5598951" y="260972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3" name="pt242"/>
            <p:cNvSpPr/>
            <p:nvPr/>
          </p:nvSpPr>
          <p:spPr>
            <a:xfrm>
              <a:off x="5633710" y="260845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4" name="pt243"/>
            <p:cNvSpPr/>
            <p:nvPr/>
          </p:nvSpPr>
          <p:spPr>
            <a:xfrm>
              <a:off x="5668469" y="260761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5" name="pt244"/>
            <p:cNvSpPr/>
            <p:nvPr/>
          </p:nvSpPr>
          <p:spPr>
            <a:xfrm>
              <a:off x="5703227" y="260681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6" name="pt245"/>
            <p:cNvSpPr/>
            <p:nvPr/>
          </p:nvSpPr>
          <p:spPr>
            <a:xfrm>
              <a:off x="5737986" y="260522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7" name="pt246"/>
            <p:cNvSpPr/>
            <p:nvPr/>
          </p:nvSpPr>
          <p:spPr>
            <a:xfrm>
              <a:off x="5772745" y="260372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8" name="pt247"/>
            <p:cNvSpPr/>
            <p:nvPr/>
          </p:nvSpPr>
          <p:spPr>
            <a:xfrm>
              <a:off x="5807503" y="260248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9" name="pt248"/>
            <p:cNvSpPr/>
            <p:nvPr/>
          </p:nvSpPr>
          <p:spPr>
            <a:xfrm>
              <a:off x="5842262" y="260125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0" name="pt249"/>
            <p:cNvSpPr/>
            <p:nvPr/>
          </p:nvSpPr>
          <p:spPr>
            <a:xfrm>
              <a:off x="5877021" y="260020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1" name="pt250"/>
            <p:cNvSpPr/>
            <p:nvPr/>
          </p:nvSpPr>
          <p:spPr>
            <a:xfrm>
              <a:off x="5911779" y="259960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2" name="pt251"/>
            <p:cNvSpPr/>
            <p:nvPr/>
          </p:nvSpPr>
          <p:spPr>
            <a:xfrm>
              <a:off x="5946538" y="259913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3" name="pt252"/>
            <p:cNvSpPr/>
            <p:nvPr/>
          </p:nvSpPr>
          <p:spPr>
            <a:xfrm>
              <a:off x="1636467"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4" name="pt253"/>
            <p:cNvSpPr/>
            <p:nvPr/>
          </p:nvSpPr>
          <p:spPr>
            <a:xfrm>
              <a:off x="1671226"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5" name="pt254"/>
            <p:cNvSpPr/>
            <p:nvPr/>
          </p:nvSpPr>
          <p:spPr>
            <a:xfrm>
              <a:off x="1705984"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6" name="pt255"/>
            <p:cNvSpPr/>
            <p:nvPr/>
          </p:nvSpPr>
          <p:spPr>
            <a:xfrm>
              <a:off x="1740743"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7" name="pt256"/>
            <p:cNvSpPr/>
            <p:nvPr/>
          </p:nvSpPr>
          <p:spPr>
            <a:xfrm>
              <a:off x="1775502"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8" name="pt257"/>
            <p:cNvSpPr/>
            <p:nvPr/>
          </p:nvSpPr>
          <p:spPr>
            <a:xfrm>
              <a:off x="1810260"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59" name="pt258"/>
            <p:cNvSpPr/>
            <p:nvPr/>
          </p:nvSpPr>
          <p:spPr>
            <a:xfrm>
              <a:off x="1845019"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0" name="pt259"/>
            <p:cNvSpPr/>
            <p:nvPr/>
          </p:nvSpPr>
          <p:spPr>
            <a:xfrm>
              <a:off x="1879777"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1" name="pt260"/>
            <p:cNvSpPr/>
            <p:nvPr/>
          </p:nvSpPr>
          <p:spPr>
            <a:xfrm>
              <a:off x="1914536"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2" name="pt261"/>
            <p:cNvSpPr/>
            <p:nvPr/>
          </p:nvSpPr>
          <p:spPr>
            <a:xfrm>
              <a:off x="1949295"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3" name="pt262"/>
            <p:cNvSpPr/>
            <p:nvPr/>
          </p:nvSpPr>
          <p:spPr>
            <a:xfrm>
              <a:off x="1984053"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4" name="pt263"/>
            <p:cNvSpPr/>
            <p:nvPr/>
          </p:nvSpPr>
          <p:spPr>
            <a:xfrm>
              <a:off x="2018812"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5" name="pt264"/>
            <p:cNvSpPr/>
            <p:nvPr/>
          </p:nvSpPr>
          <p:spPr>
            <a:xfrm>
              <a:off x="2053571"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6" name="pt265"/>
            <p:cNvSpPr/>
            <p:nvPr/>
          </p:nvSpPr>
          <p:spPr>
            <a:xfrm>
              <a:off x="2088329"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7" name="pt266"/>
            <p:cNvSpPr/>
            <p:nvPr/>
          </p:nvSpPr>
          <p:spPr>
            <a:xfrm>
              <a:off x="2123088"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8" name="pt267"/>
            <p:cNvSpPr/>
            <p:nvPr/>
          </p:nvSpPr>
          <p:spPr>
            <a:xfrm>
              <a:off x="2157847" y="365606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69" name="pt268"/>
            <p:cNvSpPr/>
            <p:nvPr/>
          </p:nvSpPr>
          <p:spPr>
            <a:xfrm>
              <a:off x="2192605"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0" name="pt269"/>
            <p:cNvSpPr/>
            <p:nvPr/>
          </p:nvSpPr>
          <p:spPr>
            <a:xfrm>
              <a:off x="2227364"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1" name="pt270"/>
            <p:cNvSpPr/>
            <p:nvPr/>
          </p:nvSpPr>
          <p:spPr>
            <a:xfrm>
              <a:off x="2262122"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2" name="pt271"/>
            <p:cNvSpPr/>
            <p:nvPr/>
          </p:nvSpPr>
          <p:spPr>
            <a:xfrm>
              <a:off x="2296881"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3" name="pt272"/>
            <p:cNvSpPr/>
            <p:nvPr/>
          </p:nvSpPr>
          <p:spPr>
            <a:xfrm>
              <a:off x="2331640"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4" name="pt273"/>
            <p:cNvSpPr/>
            <p:nvPr/>
          </p:nvSpPr>
          <p:spPr>
            <a:xfrm>
              <a:off x="2366398"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5" name="pt274"/>
            <p:cNvSpPr/>
            <p:nvPr/>
          </p:nvSpPr>
          <p:spPr>
            <a:xfrm>
              <a:off x="2401157"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6" name="pt275"/>
            <p:cNvSpPr/>
            <p:nvPr/>
          </p:nvSpPr>
          <p:spPr>
            <a:xfrm>
              <a:off x="2435916"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7" name="pt276"/>
            <p:cNvSpPr/>
            <p:nvPr/>
          </p:nvSpPr>
          <p:spPr>
            <a:xfrm>
              <a:off x="2470674"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8" name="pt277"/>
            <p:cNvSpPr/>
            <p:nvPr/>
          </p:nvSpPr>
          <p:spPr>
            <a:xfrm>
              <a:off x="2505433"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79" name="pt278"/>
            <p:cNvSpPr/>
            <p:nvPr/>
          </p:nvSpPr>
          <p:spPr>
            <a:xfrm>
              <a:off x="2540192"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0" name="pt279"/>
            <p:cNvSpPr/>
            <p:nvPr/>
          </p:nvSpPr>
          <p:spPr>
            <a:xfrm>
              <a:off x="2574950"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1" name="pt280"/>
            <p:cNvSpPr/>
            <p:nvPr/>
          </p:nvSpPr>
          <p:spPr>
            <a:xfrm>
              <a:off x="2609709"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2" name="pt281"/>
            <p:cNvSpPr/>
            <p:nvPr/>
          </p:nvSpPr>
          <p:spPr>
            <a:xfrm>
              <a:off x="2644467"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3" name="pt282"/>
            <p:cNvSpPr/>
            <p:nvPr/>
          </p:nvSpPr>
          <p:spPr>
            <a:xfrm>
              <a:off x="2679226"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4" name="pt283"/>
            <p:cNvSpPr/>
            <p:nvPr/>
          </p:nvSpPr>
          <p:spPr>
            <a:xfrm>
              <a:off x="2713985"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5" name="pt284"/>
            <p:cNvSpPr/>
            <p:nvPr/>
          </p:nvSpPr>
          <p:spPr>
            <a:xfrm>
              <a:off x="2748743"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6" name="pt285"/>
            <p:cNvSpPr/>
            <p:nvPr/>
          </p:nvSpPr>
          <p:spPr>
            <a:xfrm>
              <a:off x="2783502"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7" name="pt286"/>
            <p:cNvSpPr/>
            <p:nvPr/>
          </p:nvSpPr>
          <p:spPr>
            <a:xfrm>
              <a:off x="2818261"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8" name="pt287"/>
            <p:cNvSpPr/>
            <p:nvPr/>
          </p:nvSpPr>
          <p:spPr>
            <a:xfrm>
              <a:off x="2853019"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89" name="pt288"/>
            <p:cNvSpPr/>
            <p:nvPr/>
          </p:nvSpPr>
          <p:spPr>
            <a:xfrm>
              <a:off x="2887778" y="359232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0" name="pt289"/>
            <p:cNvSpPr/>
            <p:nvPr/>
          </p:nvSpPr>
          <p:spPr>
            <a:xfrm>
              <a:off x="2922537" y="3454032"/>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1" name="pt290"/>
            <p:cNvSpPr/>
            <p:nvPr/>
          </p:nvSpPr>
          <p:spPr>
            <a:xfrm>
              <a:off x="2957295" y="331460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2" name="pt291"/>
            <p:cNvSpPr/>
            <p:nvPr/>
          </p:nvSpPr>
          <p:spPr>
            <a:xfrm>
              <a:off x="2992054" y="3212112"/>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3" name="pt292"/>
            <p:cNvSpPr/>
            <p:nvPr/>
          </p:nvSpPr>
          <p:spPr>
            <a:xfrm>
              <a:off x="3026812" y="3127715"/>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4" name="pt293"/>
            <p:cNvSpPr/>
            <p:nvPr/>
          </p:nvSpPr>
          <p:spPr>
            <a:xfrm>
              <a:off x="3061571" y="307439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5" name="pt294"/>
            <p:cNvSpPr/>
            <p:nvPr/>
          </p:nvSpPr>
          <p:spPr>
            <a:xfrm>
              <a:off x="3096330" y="296924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6" name="pt295"/>
            <p:cNvSpPr/>
            <p:nvPr/>
          </p:nvSpPr>
          <p:spPr>
            <a:xfrm>
              <a:off x="3131088" y="293784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7" name="pt296"/>
            <p:cNvSpPr/>
            <p:nvPr/>
          </p:nvSpPr>
          <p:spPr>
            <a:xfrm>
              <a:off x="3165847" y="2905673"/>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8" name="pt297"/>
            <p:cNvSpPr/>
            <p:nvPr/>
          </p:nvSpPr>
          <p:spPr>
            <a:xfrm>
              <a:off x="3200606" y="2883873"/>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99" name="pt298"/>
            <p:cNvSpPr/>
            <p:nvPr/>
          </p:nvSpPr>
          <p:spPr>
            <a:xfrm>
              <a:off x="3235364" y="287218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0" name="pt299"/>
            <p:cNvSpPr/>
            <p:nvPr/>
          </p:nvSpPr>
          <p:spPr>
            <a:xfrm>
              <a:off x="3270123" y="2845146"/>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1" name="pt300"/>
            <p:cNvSpPr/>
            <p:nvPr/>
          </p:nvSpPr>
          <p:spPr>
            <a:xfrm>
              <a:off x="3304882" y="281478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2" name="pt301"/>
            <p:cNvSpPr/>
            <p:nvPr/>
          </p:nvSpPr>
          <p:spPr>
            <a:xfrm>
              <a:off x="3339640" y="278289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3" name="pt302"/>
            <p:cNvSpPr/>
            <p:nvPr/>
          </p:nvSpPr>
          <p:spPr>
            <a:xfrm>
              <a:off x="3374399" y="275179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4" name="pt303"/>
            <p:cNvSpPr/>
            <p:nvPr/>
          </p:nvSpPr>
          <p:spPr>
            <a:xfrm>
              <a:off x="3409157" y="271359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5" name="pt304"/>
            <p:cNvSpPr/>
            <p:nvPr/>
          </p:nvSpPr>
          <p:spPr>
            <a:xfrm>
              <a:off x="3443916" y="269951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6" name="pt305"/>
            <p:cNvSpPr/>
            <p:nvPr/>
          </p:nvSpPr>
          <p:spPr>
            <a:xfrm>
              <a:off x="3478675" y="267818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7" name="pt306"/>
            <p:cNvSpPr/>
            <p:nvPr/>
          </p:nvSpPr>
          <p:spPr>
            <a:xfrm>
              <a:off x="3513433" y="2646273"/>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8" name="pt307"/>
            <p:cNvSpPr/>
            <p:nvPr/>
          </p:nvSpPr>
          <p:spPr>
            <a:xfrm>
              <a:off x="3548192" y="2624582"/>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09" name="pt308"/>
            <p:cNvSpPr/>
            <p:nvPr/>
          </p:nvSpPr>
          <p:spPr>
            <a:xfrm>
              <a:off x="3582951" y="259749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0" name="pt309"/>
            <p:cNvSpPr/>
            <p:nvPr/>
          </p:nvSpPr>
          <p:spPr>
            <a:xfrm>
              <a:off x="3617709" y="257471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1" name="pt310"/>
            <p:cNvSpPr/>
            <p:nvPr/>
          </p:nvSpPr>
          <p:spPr>
            <a:xfrm>
              <a:off x="3652468" y="2551666"/>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2" name="pt311"/>
            <p:cNvSpPr/>
            <p:nvPr/>
          </p:nvSpPr>
          <p:spPr>
            <a:xfrm>
              <a:off x="3687227" y="252946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3" name="pt312"/>
            <p:cNvSpPr/>
            <p:nvPr/>
          </p:nvSpPr>
          <p:spPr>
            <a:xfrm>
              <a:off x="3721985" y="251207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4" name="pt313"/>
            <p:cNvSpPr/>
            <p:nvPr/>
          </p:nvSpPr>
          <p:spPr>
            <a:xfrm>
              <a:off x="3756744" y="2489825"/>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5" name="pt314"/>
            <p:cNvSpPr/>
            <p:nvPr/>
          </p:nvSpPr>
          <p:spPr>
            <a:xfrm>
              <a:off x="3791502" y="247219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6" name="pt315"/>
            <p:cNvSpPr/>
            <p:nvPr/>
          </p:nvSpPr>
          <p:spPr>
            <a:xfrm>
              <a:off x="3826261" y="244753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7" name="pt316"/>
            <p:cNvSpPr/>
            <p:nvPr/>
          </p:nvSpPr>
          <p:spPr>
            <a:xfrm>
              <a:off x="3861020" y="2429643"/>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8" name="pt317"/>
            <p:cNvSpPr/>
            <p:nvPr/>
          </p:nvSpPr>
          <p:spPr>
            <a:xfrm>
              <a:off x="3895778" y="2415576"/>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19" name="pt318"/>
            <p:cNvSpPr/>
            <p:nvPr/>
          </p:nvSpPr>
          <p:spPr>
            <a:xfrm>
              <a:off x="3930537" y="240263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0" name="pt319"/>
            <p:cNvSpPr/>
            <p:nvPr/>
          </p:nvSpPr>
          <p:spPr>
            <a:xfrm>
              <a:off x="3965296" y="239347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1" name="pt320"/>
            <p:cNvSpPr/>
            <p:nvPr/>
          </p:nvSpPr>
          <p:spPr>
            <a:xfrm>
              <a:off x="4000054" y="2382432"/>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2" name="pt321"/>
            <p:cNvSpPr/>
            <p:nvPr/>
          </p:nvSpPr>
          <p:spPr>
            <a:xfrm>
              <a:off x="4034813" y="237358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3" name="pt322"/>
            <p:cNvSpPr/>
            <p:nvPr/>
          </p:nvSpPr>
          <p:spPr>
            <a:xfrm>
              <a:off x="4069571" y="2365315"/>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4" name="pt323"/>
            <p:cNvSpPr/>
            <p:nvPr/>
          </p:nvSpPr>
          <p:spPr>
            <a:xfrm>
              <a:off x="4104330" y="235689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5" name="pt324"/>
            <p:cNvSpPr/>
            <p:nvPr/>
          </p:nvSpPr>
          <p:spPr>
            <a:xfrm>
              <a:off x="4139089" y="234843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6" name="pt325"/>
            <p:cNvSpPr/>
            <p:nvPr/>
          </p:nvSpPr>
          <p:spPr>
            <a:xfrm>
              <a:off x="4173847" y="2337950"/>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7" name="pt326"/>
            <p:cNvSpPr/>
            <p:nvPr/>
          </p:nvSpPr>
          <p:spPr>
            <a:xfrm>
              <a:off x="4208606" y="233158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8" name="pt327"/>
            <p:cNvSpPr/>
            <p:nvPr/>
          </p:nvSpPr>
          <p:spPr>
            <a:xfrm>
              <a:off x="4243365" y="2324195"/>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29" name="pt328"/>
            <p:cNvSpPr/>
            <p:nvPr/>
          </p:nvSpPr>
          <p:spPr>
            <a:xfrm>
              <a:off x="4278123" y="231732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0" name="pt329"/>
            <p:cNvSpPr/>
            <p:nvPr/>
          </p:nvSpPr>
          <p:spPr>
            <a:xfrm>
              <a:off x="4312882" y="231122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1" name="pt330"/>
            <p:cNvSpPr/>
            <p:nvPr/>
          </p:nvSpPr>
          <p:spPr>
            <a:xfrm>
              <a:off x="4347641" y="230469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2" name="pt331"/>
            <p:cNvSpPr/>
            <p:nvPr/>
          </p:nvSpPr>
          <p:spPr>
            <a:xfrm>
              <a:off x="4382399" y="229890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3" name="pt332"/>
            <p:cNvSpPr/>
            <p:nvPr/>
          </p:nvSpPr>
          <p:spPr>
            <a:xfrm>
              <a:off x="4417158" y="229409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4" name="pt333"/>
            <p:cNvSpPr/>
            <p:nvPr/>
          </p:nvSpPr>
          <p:spPr>
            <a:xfrm>
              <a:off x="4451916" y="228946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5" name="pt334"/>
            <p:cNvSpPr/>
            <p:nvPr/>
          </p:nvSpPr>
          <p:spPr>
            <a:xfrm>
              <a:off x="4486675" y="228524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6" name="pt335"/>
            <p:cNvSpPr/>
            <p:nvPr/>
          </p:nvSpPr>
          <p:spPr>
            <a:xfrm>
              <a:off x="4521434" y="228074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7" name="pt336"/>
            <p:cNvSpPr/>
            <p:nvPr/>
          </p:nvSpPr>
          <p:spPr>
            <a:xfrm>
              <a:off x="4556192" y="2276833"/>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8" name="pt337"/>
            <p:cNvSpPr/>
            <p:nvPr/>
          </p:nvSpPr>
          <p:spPr>
            <a:xfrm>
              <a:off x="4590951" y="227238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39" name="pt338"/>
            <p:cNvSpPr/>
            <p:nvPr/>
          </p:nvSpPr>
          <p:spPr>
            <a:xfrm>
              <a:off x="4625710" y="226841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0" name="pt339"/>
            <p:cNvSpPr/>
            <p:nvPr/>
          </p:nvSpPr>
          <p:spPr>
            <a:xfrm>
              <a:off x="4660468" y="226487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1" name="pt340"/>
            <p:cNvSpPr/>
            <p:nvPr/>
          </p:nvSpPr>
          <p:spPr>
            <a:xfrm>
              <a:off x="4695227" y="2260975"/>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2" name="pt341"/>
            <p:cNvSpPr/>
            <p:nvPr/>
          </p:nvSpPr>
          <p:spPr>
            <a:xfrm>
              <a:off x="4729986" y="225775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3" name="pt342"/>
            <p:cNvSpPr/>
            <p:nvPr/>
          </p:nvSpPr>
          <p:spPr>
            <a:xfrm>
              <a:off x="4764744" y="225442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4" name="pt343"/>
            <p:cNvSpPr/>
            <p:nvPr/>
          </p:nvSpPr>
          <p:spPr>
            <a:xfrm>
              <a:off x="4799503" y="2247685"/>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5" name="pt344"/>
            <p:cNvSpPr/>
            <p:nvPr/>
          </p:nvSpPr>
          <p:spPr>
            <a:xfrm>
              <a:off x="4834261" y="224379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6" name="pt345"/>
            <p:cNvSpPr/>
            <p:nvPr/>
          </p:nvSpPr>
          <p:spPr>
            <a:xfrm>
              <a:off x="4869020" y="223929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7" name="pt346"/>
            <p:cNvSpPr/>
            <p:nvPr/>
          </p:nvSpPr>
          <p:spPr>
            <a:xfrm>
              <a:off x="4903779" y="223420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8" name="pt347"/>
            <p:cNvSpPr/>
            <p:nvPr/>
          </p:nvSpPr>
          <p:spPr>
            <a:xfrm>
              <a:off x="4938537" y="2230623"/>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49" name="pt348"/>
            <p:cNvSpPr/>
            <p:nvPr/>
          </p:nvSpPr>
          <p:spPr>
            <a:xfrm>
              <a:off x="4973296" y="222733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0" name="pt349"/>
            <p:cNvSpPr/>
            <p:nvPr/>
          </p:nvSpPr>
          <p:spPr>
            <a:xfrm>
              <a:off x="5008055" y="222402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1" name="pt350"/>
            <p:cNvSpPr/>
            <p:nvPr/>
          </p:nvSpPr>
          <p:spPr>
            <a:xfrm>
              <a:off x="5042813" y="222039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2" name="pt351"/>
            <p:cNvSpPr/>
            <p:nvPr/>
          </p:nvSpPr>
          <p:spPr>
            <a:xfrm>
              <a:off x="5077572" y="2216966"/>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3" name="pt352"/>
            <p:cNvSpPr/>
            <p:nvPr/>
          </p:nvSpPr>
          <p:spPr>
            <a:xfrm>
              <a:off x="5112331" y="221274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4" name="pt353"/>
            <p:cNvSpPr/>
            <p:nvPr/>
          </p:nvSpPr>
          <p:spPr>
            <a:xfrm>
              <a:off x="5147089" y="2209312"/>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5" name="pt354"/>
            <p:cNvSpPr/>
            <p:nvPr/>
          </p:nvSpPr>
          <p:spPr>
            <a:xfrm>
              <a:off x="5181848" y="220610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6" name="pt355"/>
            <p:cNvSpPr/>
            <p:nvPr/>
          </p:nvSpPr>
          <p:spPr>
            <a:xfrm>
              <a:off x="5216606" y="220311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7" name="pt356"/>
            <p:cNvSpPr/>
            <p:nvPr/>
          </p:nvSpPr>
          <p:spPr>
            <a:xfrm>
              <a:off x="5251365" y="2199892"/>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8" name="pt357"/>
            <p:cNvSpPr/>
            <p:nvPr/>
          </p:nvSpPr>
          <p:spPr>
            <a:xfrm>
              <a:off x="5286124" y="219683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59" name="pt358"/>
            <p:cNvSpPr/>
            <p:nvPr/>
          </p:nvSpPr>
          <p:spPr>
            <a:xfrm>
              <a:off x="5320882" y="219331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0" name="pt359"/>
            <p:cNvSpPr/>
            <p:nvPr/>
          </p:nvSpPr>
          <p:spPr>
            <a:xfrm>
              <a:off x="5355641" y="2189989"/>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1" name="pt360"/>
            <p:cNvSpPr/>
            <p:nvPr/>
          </p:nvSpPr>
          <p:spPr>
            <a:xfrm>
              <a:off x="5390400" y="218683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2" name="pt361"/>
            <p:cNvSpPr/>
            <p:nvPr/>
          </p:nvSpPr>
          <p:spPr>
            <a:xfrm>
              <a:off x="5425158" y="2184015"/>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3" name="pt362"/>
            <p:cNvSpPr/>
            <p:nvPr/>
          </p:nvSpPr>
          <p:spPr>
            <a:xfrm>
              <a:off x="5459917" y="2180173"/>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4" name="pt363"/>
            <p:cNvSpPr/>
            <p:nvPr/>
          </p:nvSpPr>
          <p:spPr>
            <a:xfrm>
              <a:off x="5494676" y="217723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5" name="pt364"/>
            <p:cNvSpPr/>
            <p:nvPr/>
          </p:nvSpPr>
          <p:spPr>
            <a:xfrm>
              <a:off x="5529434" y="217445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6" name="pt365"/>
            <p:cNvSpPr/>
            <p:nvPr/>
          </p:nvSpPr>
          <p:spPr>
            <a:xfrm>
              <a:off x="5564193" y="217104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7" name="pt366"/>
            <p:cNvSpPr/>
            <p:nvPr/>
          </p:nvSpPr>
          <p:spPr>
            <a:xfrm>
              <a:off x="5598951" y="2167871"/>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8" name="pt367"/>
            <p:cNvSpPr/>
            <p:nvPr/>
          </p:nvSpPr>
          <p:spPr>
            <a:xfrm>
              <a:off x="5633710" y="2164875"/>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69" name="pt368"/>
            <p:cNvSpPr/>
            <p:nvPr/>
          </p:nvSpPr>
          <p:spPr>
            <a:xfrm>
              <a:off x="5668469" y="2161587"/>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0" name="pt369"/>
            <p:cNvSpPr/>
            <p:nvPr/>
          </p:nvSpPr>
          <p:spPr>
            <a:xfrm>
              <a:off x="5703227" y="2158854"/>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1" name="pt370"/>
            <p:cNvSpPr/>
            <p:nvPr/>
          </p:nvSpPr>
          <p:spPr>
            <a:xfrm>
              <a:off x="5737986" y="2155822"/>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2" name="pt371"/>
            <p:cNvSpPr/>
            <p:nvPr/>
          </p:nvSpPr>
          <p:spPr>
            <a:xfrm>
              <a:off x="5772745" y="2152816"/>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3" name="pt372"/>
            <p:cNvSpPr/>
            <p:nvPr/>
          </p:nvSpPr>
          <p:spPr>
            <a:xfrm>
              <a:off x="5807503" y="2149823"/>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4" name="pt373"/>
            <p:cNvSpPr/>
            <p:nvPr/>
          </p:nvSpPr>
          <p:spPr>
            <a:xfrm>
              <a:off x="5842262" y="2147082"/>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5" name="pt374"/>
            <p:cNvSpPr/>
            <p:nvPr/>
          </p:nvSpPr>
          <p:spPr>
            <a:xfrm>
              <a:off x="5877021" y="2144606"/>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6" name="pt375"/>
            <p:cNvSpPr/>
            <p:nvPr/>
          </p:nvSpPr>
          <p:spPr>
            <a:xfrm>
              <a:off x="5911779" y="214211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7" name="pt376"/>
            <p:cNvSpPr/>
            <p:nvPr/>
          </p:nvSpPr>
          <p:spPr>
            <a:xfrm>
              <a:off x="5946538" y="2139298"/>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8" name="pl377"/>
            <p:cNvSpPr/>
            <p:nvPr/>
          </p:nvSpPr>
          <p:spPr>
            <a:xfrm>
              <a:off x="5269416" y="2316454"/>
              <a:ext cx="1946483" cy="69429"/>
            </a:xfrm>
            <a:custGeom>
              <a:avLst/>
              <a:gdLst/>
              <a:ahLst/>
              <a:cxnLst/>
              <a:rect l="0" t="0" r="0" b="0"/>
              <a:pathLst>
                <a:path w="1946483" h="69429">
                  <a:moveTo>
                    <a:pt x="0" y="69429"/>
                  </a:moveTo>
                  <a:lnTo>
                    <a:pt x="34758" y="67817"/>
                  </a:lnTo>
                  <a:lnTo>
                    <a:pt x="69517" y="66222"/>
                  </a:lnTo>
                  <a:lnTo>
                    <a:pt x="104275" y="64643"/>
                  </a:lnTo>
                  <a:lnTo>
                    <a:pt x="139034" y="63080"/>
                  </a:lnTo>
                  <a:lnTo>
                    <a:pt x="173793" y="61532"/>
                  </a:lnTo>
                  <a:lnTo>
                    <a:pt x="208551" y="59999"/>
                  </a:lnTo>
                  <a:lnTo>
                    <a:pt x="243310" y="58482"/>
                  </a:lnTo>
                  <a:lnTo>
                    <a:pt x="278069" y="56980"/>
                  </a:lnTo>
                  <a:lnTo>
                    <a:pt x="312827" y="55492"/>
                  </a:lnTo>
                  <a:lnTo>
                    <a:pt x="347586" y="54020"/>
                  </a:lnTo>
                  <a:lnTo>
                    <a:pt x="382344" y="52562"/>
                  </a:lnTo>
                  <a:lnTo>
                    <a:pt x="417103" y="51119"/>
                  </a:lnTo>
                  <a:lnTo>
                    <a:pt x="451862" y="49690"/>
                  </a:lnTo>
                  <a:lnTo>
                    <a:pt x="486620" y="48275"/>
                  </a:lnTo>
                  <a:lnTo>
                    <a:pt x="521379" y="46875"/>
                  </a:lnTo>
                  <a:lnTo>
                    <a:pt x="556138" y="45488"/>
                  </a:lnTo>
                  <a:lnTo>
                    <a:pt x="590896" y="44115"/>
                  </a:lnTo>
                  <a:lnTo>
                    <a:pt x="625655" y="42756"/>
                  </a:lnTo>
                  <a:lnTo>
                    <a:pt x="660414" y="41410"/>
                  </a:lnTo>
                  <a:lnTo>
                    <a:pt x="695172" y="40078"/>
                  </a:lnTo>
                  <a:lnTo>
                    <a:pt x="729931" y="38759"/>
                  </a:lnTo>
                  <a:lnTo>
                    <a:pt x="764689" y="37453"/>
                  </a:lnTo>
                  <a:lnTo>
                    <a:pt x="799448" y="36160"/>
                  </a:lnTo>
                  <a:lnTo>
                    <a:pt x="834207" y="34880"/>
                  </a:lnTo>
                  <a:lnTo>
                    <a:pt x="868965" y="33612"/>
                  </a:lnTo>
                  <a:lnTo>
                    <a:pt x="903724" y="32358"/>
                  </a:lnTo>
                  <a:lnTo>
                    <a:pt x="938483" y="31115"/>
                  </a:lnTo>
                  <a:lnTo>
                    <a:pt x="973241" y="29886"/>
                  </a:lnTo>
                  <a:lnTo>
                    <a:pt x="1008000" y="28668"/>
                  </a:lnTo>
                  <a:lnTo>
                    <a:pt x="1042759" y="27462"/>
                  </a:lnTo>
                  <a:lnTo>
                    <a:pt x="1077517" y="26269"/>
                  </a:lnTo>
                  <a:lnTo>
                    <a:pt x="1112276" y="25087"/>
                  </a:lnTo>
                  <a:lnTo>
                    <a:pt x="1147034" y="23917"/>
                  </a:lnTo>
                  <a:lnTo>
                    <a:pt x="1181793" y="22759"/>
                  </a:lnTo>
                  <a:lnTo>
                    <a:pt x="1216552" y="21612"/>
                  </a:lnTo>
                  <a:lnTo>
                    <a:pt x="1251310" y="20477"/>
                  </a:lnTo>
                  <a:lnTo>
                    <a:pt x="1286069" y="19353"/>
                  </a:lnTo>
                  <a:lnTo>
                    <a:pt x="1320828" y="18240"/>
                  </a:lnTo>
                  <a:lnTo>
                    <a:pt x="1355586" y="17138"/>
                  </a:lnTo>
                  <a:lnTo>
                    <a:pt x="1390345" y="16047"/>
                  </a:lnTo>
                  <a:lnTo>
                    <a:pt x="1425104" y="14967"/>
                  </a:lnTo>
                  <a:lnTo>
                    <a:pt x="1459862" y="13898"/>
                  </a:lnTo>
                  <a:lnTo>
                    <a:pt x="1494621" y="12840"/>
                  </a:lnTo>
                  <a:lnTo>
                    <a:pt x="1529379" y="11792"/>
                  </a:lnTo>
                  <a:lnTo>
                    <a:pt x="1564138" y="10754"/>
                  </a:lnTo>
                  <a:lnTo>
                    <a:pt x="1598897" y="9727"/>
                  </a:lnTo>
                  <a:lnTo>
                    <a:pt x="1633655" y="8710"/>
                  </a:lnTo>
                  <a:lnTo>
                    <a:pt x="1668414" y="7703"/>
                  </a:lnTo>
                  <a:lnTo>
                    <a:pt x="1703173" y="6706"/>
                  </a:lnTo>
                  <a:lnTo>
                    <a:pt x="1737931" y="5719"/>
                  </a:lnTo>
                  <a:lnTo>
                    <a:pt x="1772690" y="4742"/>
                  </a:lnTo>
                  <a:lnTo>
                    <a:pt x="1807449" y="3774"/>
                  </a:lnTo>
                  <a:lnTo>
                    <a:pt x="1842207" y="2816"/>
                  </a:lnTo>
                  <a:lnTo>
                    <a:pt x="1876966" y="1868"/>
                  </a:lnTo>
                  <a:lnTo>
                    <a:pt x="1911724" y="929"/>
                  </a:lnTo>
                  <a:lnTo>
                    <a:pt x="1946483" y="0"/>
                  </a:lnTo>
                </a:path>
              </a:pathLst>
            </a:custGeom>
            <a:ln w="27101" cap="flat">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79" name="pl378"/>
            <p:cNvSpPr/>
            <p:nvPr/>
          </p:nvSpPr>
          <p:spPr>
            <a:xfrm>
              <a:off x="5999347" y="2576549"/>
              <a:ext cx="1216552" cy="38759"/>
            </a:xfrm>
            <a:custGeom>
              <a:avLst/>
              <a:gdLst/>
              <a:ahLst/>
              <a:cxnLst/>
              <a:rect l="0" t="0" r="0" b="0"/>
              <a:pathLst>
                <a:path w="1216552" h="38759">
                  <a:moveTo>
                    <a:pt x="0" y="38759"/>
                  </a:moveTo>
                  <a:lnTo>
                    <a:pt x="34758" y="37453"/>
                  </a:lnTo>
                  <a:lnTo>
                    <a:pt x="69517" y="36160"/>
                  </a:lnTo>
                  <a:lnTo>
                    <a:pt x="104275" y="34880"/>
                  </a:lnTo>
                  <a:lnTo>
                    <a:pt x="139034" y="33612"/>
                  </a:lnTo>
                  <a:lnTo>
                    <a:pt x="173793" y="32358"/>
                  </a:lnTo>
                  <a:lnTo>
                    <a:pt x="208551" y="31115"/>
                  </a:lnTo>
                  <a:lnTo>
                    <a:pt x="243310" y="29886"/>
                  </a:lnTo>
                  <a:lnTo>
                    <a:pt x="278069" y="28668"/>
                  </a:lnTo>
                  <a:lnTo>
                    <a:pt x="312827" y="27462"/>
                  </a:lnTo>
                  <a:lnTo>
                    <a:pt x="347586" y="26269"/>
                  </a:lnTo>
                  <a:lnTo>
                    <a:pt x="382344" y="25087"/>
                  </a:lnTo>
                  <a:lnTo>
                    <a:pt x="417103" y="23917"/>
                  </a:lnTo>
                  <a:lnTo>
                    <a:pt x="451862" y="22759"/>
                  </a:lnTo>
                  <a:lnTo>
                    <a:pt x="486620" y="21612"/>
                  </a:lnTo>
                  <a:lnTo>
                    <a:pt x="521379" y="20477"/>
                  </a:lnTo>
                  <a:lnTo>
                    <a:pt x="556138" y="19353"/>
                  </a:lnTo>
                  <a:lnTo>
                    <a:pt x="590896" y="18240"/>
                  </a:lnTo>
                  <a:lnTo>
                    <a:pt x="625655" y="17138"/>
                  </a:lnTo>
                  <a:lnTo>
                    <a:pt x="660414" y="16047"/>
                  </a:lnTo>
                  <a:lnTo>
                    <a:pt x="695172" y="14967"/>
                  </a:lnTo>
                  <a:lnTo>
                    <a:pt x="729931" y="13898"/>
                  </a:lnTo>
                  <a:lnTo>
                    <a:pt x="764689" y="12840"/>
                  </a:lnTo>
                  <a:lnTo>
                    <a:pt x="799448" y="11792"/>
                  </a:lnTo>
                  <a:lnTo>
                    <a:pt x="834207" y="10754"/>
                  </a:lnTo>
                  <a:lnTo>
                    <a:pt x="868965" y="9727"/>
                  </a:lnTo>
                  <a:lnTo>
                    <a:pt x="903724" y="8710"/>
                  </a:lnTo>
                  <a:lnTo>
                    <a:pt x="938483" y="7703"/>
                  </a:lnTo>
                  <a:lnTo>
                    <a:pt x="973241" y="6706"/>
                  </a:lnTo>
                  <a:lnTo>
                    <a:pt x="1008000" y="5719"/>
                  </a:lnTo>
                  <a:lnTo>
                    <a:pt x="1042759" y="4742"/>
                  </a:lnTo>
                  <a:lnTo>
                    <a:pt x="1077517" y="3774"/>
                  </a:lnTo>
                  <a:lnTo>
                    <a:pt x="1112276" y="2816"/>
                  </a:lnTo>
                  <a:lnTo>
                    <a:pt x="1147034" y="1868"/>
                  </a:lnTo>
                  <a:lnTo>
                    <a:pt x="1181793" y="929"/>
                  </a:lnTo>
                  <a:lnTo>
                    <a:pt x="1216552" y="0"/>
                  </a:lnTo>
                </a:path>
              </a:pathLst>
            </a:custGeom>
            <a:ln w="27101" cap="flat">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0" name="pl379"/>
            <p:cNvSpPr/>
            <p:nvPr/>
          </p:nvSpPr>
          <p:spPr>
            <a:xfrm>
              <a:off x="5999347" y="1980386"/>
              <a:ext cx="0" cy="1693725"/>
            </a:xfrm>
            <a:custGeom>
              <a:avLst/>
              <a:gdLst/>
              <a:ahLst/>
              <a:cxnLst/>
              <a:rect l="0" t="0" r="0" b="0"/>
              <a:pathLst>
                <a:path h="1693725">
                  <a:moveTo>
                    <a:pt x="0" y="1693725"/>
                  </a:moveTo>
                  <a:lnTo>
                    <a:pt x="0" y="0"/>
                  </a:lnTo>
                </a:path>
              </a:pathLst>
            </a:custGeom>
            <a:ln w="13550" cap="flat">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1" name="pl38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2" name="pl3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3" name="pl3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4" name="pl3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5" name="pl38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6" name="pl3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7" name="pl3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8" name="pl3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89" name="pl3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0" name="pl38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1" name="pl3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2" name="pl3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3" name="pl3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4" name="pl39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5" name="pl3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6" name="pl3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7" name="pl3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8" name="pl3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399" name="pl39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0" name="pl3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1" name="pl4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2" name="pl4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3" name="pl40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4" name="pl4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5" name="pl4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6" name="pl4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7" name="pl4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8" name="pl40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09" name="pl4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0" name="pl4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1" name="pl4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2" name="pl41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3" name="pl4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4" name="pl4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5" name="pl4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6" name="pl4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7" name="pl41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8" name="pl4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19" name="pl4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0" name="pl4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1" name="pl42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2" name="pl4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3" name="pl4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4" name="pl4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5" name="pl4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6" name="pl42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7" name="pl4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8" name="pl4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29" name="pl4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0" name="pl42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1" name="pl4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2" name="pl4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3" name="pl4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4" name="pl4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5" name="pl43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6" name="pl4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7" name="pl4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8" name="pl4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39" name="pl43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0" name="pl4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1" name="pl4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2" name="pl4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3" name="pl4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4" name="pl44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5" name="pl4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6" name="pl4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7" name="pl4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8" name="pl44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49" name="pl4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0" name="pl4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1" name="pl4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2" name="pl4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3" name="pl45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4" name="pl4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5" name="pl4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6" name="pl4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7" name="pl45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8" name="pl4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59" name="pl4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0" name="pl4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1" name="pl4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2" name="pl46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3" name="pl4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4" name="pl4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5" name="pl4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6" name="pl46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7" name="pl4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8" name="pl4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69" name="pl4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0" name="pl4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1" name="pl47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2" name="pl4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3" name="pl4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4" name="pl4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5" name="pl47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6" name="pl4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7" name="pl4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8" name="pl4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79" name="pl4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0" name="pl47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1" name="pl4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2" name="pl4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3" name="pl4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4" name="pl48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5" name="pl4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6" name="pl4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7" name="pl4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8" name="pl4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89" name="pl48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0" name="pl4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1" name="pl4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2" name="pl4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3" name="pl49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4" name="pl4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5" name="pl4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6" name="pl4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7" name="pl4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8" name="pl49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499" name="pl4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0" name="pl4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1" name="pl5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2" name="pl50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3" name="pl5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4" name="pl5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5" name="pl5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6" name="pl5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7" name="pl50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8" name="pl5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09" name="pl5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0" name="pl5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1" name="pl51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2" name="pl5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3" name="pl5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4" name="pl5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5" name="pl5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6" name="pl51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7" name="pl5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8" name="pl5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19" name="pl5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0" name="pl51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1" name="pl5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2" name="pl5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3" name="pl5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4" name="pl5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5" name="pl52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6" name="pl5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7" name="pl5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8" name="pl5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29" name="pl52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0" name="pl5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1" name="pl5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2" name="pl5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3" name="pl5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4" name="pl53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5" name="pl5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6" name="pl5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7" name="pl5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8" name="pl53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39" name="pl5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0" name="pl5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1" name="pl5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2" name="pl5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3" name="pl54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4" name="pl5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5" name="pl5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6" name="pl5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7" name="pl54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8" name="pl5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49" name="pl5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0" name="pl5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1" name="pl5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2" name="pl55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3" name="pl5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4" name="pl5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5" name="pl5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6" name="pl55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7" name="pl5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8" name="pl5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59" name="pl5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0" name="pl5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1" name="pl56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2" name="pl5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3" name="pl5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4" name="pl5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5" name="pl56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6" name="pl5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7" name="pl5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8" name="pl5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69" name="pl5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0" name="pl56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1" name="pl5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2" name="pl5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3" name="pl5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4" name="pl57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5" name="pl5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6" name="pl5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7" name="pl5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8" name="pl5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79" name="pl57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0" name="pl5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1" name="pl5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2" name="pl5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3" name="pl58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4" name="pl5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5" name="pl5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6" name="pl5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7" name="pl5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8" name="pl58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89" name="pl5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0" name="pl5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1" name="pl5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2" name="pl59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3" name="pl5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4" name="pl5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5" name="pl5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6" name="pl5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7" name="pl59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8" name="pl5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599" name="pl5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0" name="pl5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1" name="pl60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2" name="pl6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3" name="pl6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4" name="pl6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5" name="pl6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6" name="pl60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7" name="pl6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8" name="pl6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09" name="pl6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0" name="pl60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1" name="pl6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2" name="pl6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3" name="pl6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4" name="pl6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5" name="pl61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6" name="pl6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7" name="pl6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8" name="pl6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19" name="pl61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0" name="pl6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1" name="pl6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2" name="pl6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3" name="pl6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4" name="pl62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5" name="pl6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6" name="pl6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7" name="pl6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8" name="pl62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29" name="pl6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0" name="pl6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1" name="pl6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2" name="pl6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3" name="pl63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4" name="pl6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5" name="pl6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6" name="pl6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7" name="pl63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8" name="pl6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39" name="pl6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0" name="pl6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1" name="pl6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2" name="pl64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3" name="pl6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4" name="pl6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5" name="pl6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6" name="pl64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7" name="pl6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8" name="pl6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49" name="pl6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0" name="pl6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1" name="pl65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2" name="pl6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3" name="pl6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4" name="pl6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5" name="pl65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6" name="pl6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7" name="pl6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8" name="pl6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59" name="pl6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0" name="pl65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1" name="pl6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2" name="pl6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3" name="pl6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4" name="pl66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5" name="pl6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6" name="pl6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7" name="pl6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8" name="pl6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69" name="pl66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0" name="pl6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1" name="pl6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2" name="pl6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3" name="pl67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4" name="pl6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5" name="pl6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6" name="pl6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7" name="pl6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8" name="pl67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79" name="pl6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0" name="pl6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1" name="pl6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2" name="pl68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3" name="pl6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4" name="pl6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5" name="pl6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6" name="pl6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7" name="pl68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8" name="pl6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89" name="pl6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0" name="pl6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1" name="pl69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2" name="pl6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3" name="pl6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4" name="pl6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5" name="pl6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6" name="pl69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7" name="pl6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8" name="pl6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699" name="pl6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0" name="pl69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1" name="pl7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2" name="pl7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3" name="pl7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4" name="pl7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5" name="pl70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6" name="pl7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7" name="pl7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8" name="pl7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09" name="pl70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0" name="pl7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1" name="pl7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2" name="pl7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3" name="pl7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4" name="pl71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5" name="pl7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6" name="pl7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7" name="pl7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8" name="pl71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19" name="pl7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0" name="pl7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1" name="pl7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2" name="pl7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3" name="pl72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4" name="pl7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5" name="pl7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6" name="pl7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7" name="pl72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8" name="pl7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29" name="pl7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0" name="pl7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1" name="pl7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2" name="pl73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3" name="pl7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4" name="pl7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5" name="pl7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6" name="pl73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7" name="pl7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8" name="pl7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39" name="pl7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0" name="pl7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1" name="pl74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2" name="pl7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3" name="pl7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4" name="pl7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5" name="pl74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6" name="pl7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7" name="pl7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8" name="pl7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49" name="pl7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0" name="pl74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1" name="pl7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2" name="pl7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3" name="pl7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4" name="pl75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5" name="pl7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6" name="pl7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7" name="pl7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8" name="pl7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59" name="pl75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0" name="pl7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1" name="pl7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2" name="pl7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3" name="pl76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4" name="pl7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5" name="pl7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6" name="pl7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7" name="pl7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8" name="pl76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69" name="pl7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0" name="pl7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1" name="pl7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2" name="pl77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3" name="pl7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4" name="pl7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5" name="pl7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6" name="pl7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7" name="pl77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8" name="pl7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79" name="pl7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0" name="pl7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1" name="pl78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2" name="pl7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3" name="pl7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4" name="pl7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5" name="pl7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6" name="pl78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7" name="pl7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8" name="pl7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89" name="pl7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0" name="pl78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1" name="pl7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2" name="pl7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3" name="pl7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4" name="pl7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5" name="pl79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6" name="pl7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7" name="pl7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8" name="pl7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799" name="pl79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0" name="pl7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1" name="pl8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2" name="pl8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3" name="pl8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4" name="pl80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5" name="pl8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6" name="pl8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7" name="pl8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8" name="pl80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09" name="pl8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0" name="pl8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1" name="pl8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2" name="pl8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3" name="pl81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4" name="pl8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5" name="pl8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6" name="pl8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7" name="pl81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8" name="pl8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19" name="pl8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0" name="pl8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1" name="pl8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2" name="pl82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3" name="pl8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4" name="pl8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5" name="pl8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6" name="pl82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7" name="pl8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8" name="pl8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29" name="pl8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0" name="pl8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1" name="pl83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2" name="pl8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3" name="pl8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4" name="pl8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5" name="pl83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6" name="pl8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7" name="pl8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8" name="pl8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39" name="pl8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0" name="pl83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1" name="pl8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2" name="pl8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3" name="pl8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4" name="pl84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5" name="pl8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6" name="pl8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7" name="pl8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8" name="pl8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49" name="pl84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0" name="pl8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1" name="pl8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2" name="pl8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3" name="pl85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4" name="pl8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5" name="pl8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6" name="pl8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7" name="pl8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8" name="pl85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59" name="pl8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0" name="pl8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1" name="pl8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2" name="pl86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3" name="pl8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4" name="pl8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5" name="pl8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6" name="pl8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7" name="pl86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8" name="pl8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69" name="pl8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0" name="pl8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1" name="pl87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2" name="pl8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3" name="pl8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4" name="pl8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5" name="pl8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6" name="pl87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7" name="pl8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8" name="pl8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79" name="pl8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0" name="pl87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1" name="pl8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2" name="pl8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3" name="pl8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4" name="pl8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5" name="pl88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6" name="pl8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7" name="pl8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8" name="pl8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89" name="pl88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0" name="pl8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1" name="pl8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2" name="pl8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3" name="pl8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4" name="pl89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5" name="pl8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6" name="pl8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7" name="pl8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8" name="pl89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899" name="pl8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0" name="pl8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1" name="pl9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2" name="pl9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3" name="pl90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4" name="pl9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5" name="pl9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6" name="pl9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7" name="pl90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8" name="pl9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09" name="pl9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0" name="pl9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1" name="pl9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2" name="pl91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3" name="pl9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4" name="pl9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5" name="pl9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6" name="pl91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7" name="pl9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8" name="pl9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19" name="pl9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0" name="pl9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1" name="pl92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2" name="pl9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3" name="pl9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4" name="pl9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5" name="pl92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6" name="pl9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7" name="pl9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8" name="pl9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29" name="pl9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0" name="pl92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1" name="pl9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2" name="pl9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3" name="pl9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4" name="pl93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5" name="pl9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6" name="pl9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7" name="pl9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8" name="pl9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39" name="pl93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0" name="pl9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1" name="pl9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2" name="pl9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3" name="pl94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4" name="pl9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5" name="pl9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6" name="pl9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7" name="pl9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8" name="pl94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49" name="pl9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0" name="pl9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1" name="pl9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2" name="pl95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3" name="pl9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4" name="pl9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5" name="pl9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6" name="pl9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7" name="pl95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8" name="pl9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59" name="pl9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0" name="pl9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1" name="pl96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2" name="pl9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3" name="pl9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4" name="pl9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5" name="pl9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6" name="pl96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7" name="pl9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8" name="pl9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69" name="pl9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0" name="pl96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1" name="pl9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2" name="pl9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3" name="pl9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4" name="pl9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5" name="pl97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6" name="pl9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7" name="pl9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8" name="pl9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79" name="pl97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0" name="pl9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1" name="pl9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2" name="pl9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3" name="pl9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4" name="pl98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5" name="pl9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6" name="pl9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7" name="pl9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8" name="pl98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89" name="pl9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0" name="pl9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1" name="pl9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2" name="pl9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3" name="pl99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4" name="pl9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5" name="pl9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6" name="pl9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7" name="pl99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8" name="pl9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999" name="pl9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0" name="pl9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1" name="pl10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2" name="pl100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3" name="pl10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4" name="pl10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5" name="pl10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6" name="pl100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7" name="pl10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8" name="pl10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09" name="pl10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0" name="pl10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1" name="pl101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2" name="pl10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3" name="pl10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4" name="pl10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5" name="pl101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6" name="pl10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7" name="pl10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8" name="pl10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19" name="pl10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0" name="pl101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1" name="pl10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2" name="pl10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3" name="pl10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4" name="pl102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5" name="pl10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6" name="pl10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7" name="pl10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8" name="pl10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29" name="pl102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0" name="pl10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1" name="pl10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2" name="pl10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3" name="pl103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4" name="pl10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5" name="pl10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6" name="pl10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7" name="pl10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8" name="pl103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39" name="pl10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0" name="pl10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1" name="pl10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2" name="pl104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3" name="pl10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4" name="pl10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5" name="pl10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6" name="pl10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7" name="pl104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8" name="pl10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49" name="pl10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0" name="pl10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1" name="pl105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2" name="pl10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3" name="pl10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4" name="pl10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5" name="pl10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6" name="pl105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7" name="pl10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8" name="pl10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59" name="pl10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0" name="pl105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1" name="pl10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2" name="pl10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3" name="pl10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4" name="pl10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5" name="pl106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6" name="pl10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7" name="pl10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8" name="pl10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69" name="pl106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0" name="pl10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1" name="pl10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2" name="pl10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3" name="pl10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4" name="pl107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5" name="pl10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6" name="pl10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7" name="pl10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8" name="pl107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79" name="pl10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0" name="pl10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1" name="pl10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2" name="pl10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3" name="pl108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4" name="pl10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5" name="pl10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6" name="pl10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7" name="pl108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8" name="pl10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89" name="pl10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0" name="pl10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1" name="pl10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2" name="pl109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3" name="pl10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4" name="pl10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5" name="pl10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6" name="pl109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7" name="pl10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8" name="pl10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099" name="pl10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0" name="pl10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1" name="pl110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2" name="pl11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3" name="pl11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4" name="pl11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5" name="pl110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6" name="pl11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7" name="pl11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8" name="pl11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09" name="pl11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0" name="pl110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1" name="pl11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2" name="pl11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3" name="pl11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4" name="pl111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5" name="pl11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6" name="pl11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7" name="pl11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8" name="pl11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19" name="pl111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0" name="pl11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1" name="pl11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2" name="pl11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3" name="pl112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4" name="pl11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5" name="pl11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6" name="pl11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7" name="pl11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8" name="pl112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29" name="pl11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0" name="pl11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1" name="pl11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2" name="pl113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3" name="pl11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4" name="pl11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5" name="pl11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6" name="pl11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7" name="pl113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8" name="pl11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39" name="pl11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0" name="pl11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1" name="pl114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2" name="pl11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3" name="pl11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4" name="pl11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5" name="pl11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6" name="pl114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7" name="pl11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8" name="pl11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49" name="pl11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0" name="pl114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1" name="pl11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2" name="pl11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3" name="pl11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4" name="pl11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5" name="pl115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6" name="pl11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7" name="pl11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8" name="pl11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59" name="pl115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0" name="pl11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1" name="pl11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2" name="pl11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3" name="pl11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4" name="pl116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5" name="pl11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6" name="pl11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7" name="pl11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8" name="pl116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69" name="pl11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0" name="pl11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1" name="pl11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2" name="pl11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3" name="pl117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4" name="pl11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5" name="pl11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6" name="pl11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7" name="pl117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8" name="pl11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79" name="pl11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0" name="pl11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1" name="pl11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2" name="pl118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3" name="pl11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4" name="pl11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5" name="pl11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6" name="pl118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7" name="pl11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8" name="pl11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89" name="pl11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0" name="pl11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1" name="pl119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2" name="pl11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3" name="pl11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4" name="pl11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5" name="pl119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6" name="pl11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7" name="pl11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8" name="pl11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199" name="pl11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0" name="pl119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1" name="pl12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2" name="pl12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3" name="pl12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4" name="pl120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5" name="pl12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6" name="pl12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7" name="pl12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8" name="pl12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09" name="pl120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0" name="pl12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1" name="pl12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2" name="pl12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3" name="pl121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4" name="pl12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5" name="pl12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6" name="pl12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7" name="pl12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8" name="pl121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19" name="pl12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0" name="pl12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1" name="pl12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2" name="pl122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3" name="pl12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4" name="pl12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5" name="pl12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6" name="pl12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7" name="pl122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8" name="pl12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29" name="pl12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0" name="pl12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1" name="pl123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2" name="pl12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3" name="pl12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4" name="pl12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5" name="pl12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6" name="pl123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7" name="pl12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8" name="pl12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39" name="pl12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0" name="pl123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1" name="pl12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2" name="pl12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3" name="pl12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4" name="pl12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5" name="pl124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6" name="pl12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7" name="pl12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8" name="pl12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49" name="pl124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0" name="pl12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1" name="pl12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2" name="pl12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3" name="pl12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4" name="pl125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5" name="pl12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6" name="pl12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7" name="pl12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8" name="pl125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59" name="pl12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0" name="pl12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1" name="pl12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2" name="pl12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3" name="pl126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4" name="pl12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5" name="pl12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6" name="pl12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7" name="pl126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8" name="pl12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69" name="pl12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0" name="pl12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1" name="pl12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2" name="pl127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3" name="pl12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4" name="pl12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5" name="pl12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6" name="pl127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7" name="pl12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8" name="pl12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79" name="pl12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0" name="pl12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1" name="pl128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2" name="pl12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3" name="pl12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4" name="pl12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5" name="pl128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6" name="pl12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7" name="pl12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8" name="pl12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89" name="pl12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0" name="pl128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1" name="pl12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2" name="pl12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3" name="pl12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4" name="pl129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5" name="pl12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6" name="pl12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7" name="pl12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8" name="pl12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299" name="pl129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0" name="pl12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1" name="pl13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2" name="pl13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3" name="pl130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4" name="pl13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5" name="pl13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6" name="pl13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7" name="pl13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8" name="pl130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09" name="pl13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0" name="pl13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1" name="pl13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2" name="pl131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3" name="pl13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4" name="pl13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5" name="pl13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6" name="pl13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7" name="pl131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8" name="pl13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19" name="pl13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0" name="pl13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1" name="pl132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2" name="pl13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3" name="pl13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4" name="pl13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5" name="pl13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6" name="pl132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7" name="pl13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8" name="pl13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29" name="pl13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0" name="pl132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1" name="pl13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2" name="pl13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3" name="pl13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4" name="pl13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5" name="pl133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6" name="pl13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7" name="pl13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8" name="pl13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39" name="pl133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0" name="pl13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1" name="pl13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2" name="pl13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3" name="pl13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4" name="pl134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5" name="pl13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6" name="pl13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7" name="pl13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8" name="pl134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49" name="pl13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0" name="pl13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1" name="pl13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2" name="pl13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3" name="pl135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4" name="pl13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5" name="pl13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6" name="pl13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7" name="pl135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8" name="pl13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59" name="pl13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0" name="pl13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1" name="pl13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2" name="pl136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3" name="pl13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4" name="pl13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5" name="pl13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6" name="pl136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7" name="pl13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8" name="pl13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69" name="pl13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0" name="pl13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1" name="pl137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2" name="pl13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3" name="pl13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4" name="pl13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5" name="pl137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6" name="pl13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7" name="pl13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8" name="pl13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79" name="pl13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0" name="pl137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1" name="pl13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2" name="pl13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3" name="pl13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4" name="pl138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5" name="pl13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6" name="pl13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7" name="pl13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8" name="pl13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89" name="pl138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0" name="pl13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1" name="pl13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2" name="pl13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3" name="pl139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4" name="pl13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5" name="pl13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6" name="pl13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7" name="pl13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8" name="pl139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399" name="pl13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0" name="pl13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1" name="pl14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2" name="pl140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3" name="pl14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4" name="pl14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5" name="pl14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6" name="pl14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7" name="pl140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8" name="pl14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09" name="pl14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0" name="pl14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1" name="pl141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2" name="pl14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3" name="pl14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4" name="pl14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5" name="pl14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6" name="pl141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7" name="pl14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8" name="pl14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19" name="pl14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0" name="pl141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1" name="pl14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2" name="pl14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3" name="pl14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4" name="pl14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5" name="pl142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6" name="pl14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7" name="pl14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8" name="pl14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29" name="pl142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0" name="pl14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1" name="pl14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2" name="pl14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3" name="pl14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4" name="pl143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5" name="pl14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6" name="pl14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7" name="pl14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8" name="pl143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39" name="pl14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0" name="pl14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1" name="pl14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2" name="pl14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3" name="pl144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4" name="pl14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5" name="pl14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6" name="pl14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7" name="pl144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8" name="pl14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49" name="pl14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0" name="pl14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1" name="pl14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2" name="pl145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3" name="pl14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4" name="pl14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5" name="pl14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6" name="pl145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7" name="pl14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8" name="pl14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59" name="pl14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0" name="pl14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1" name="pl146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2" name="pl14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3" name="pl14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4" name="pl14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5" name="pl146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6" name="pl14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7" name="pl14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8" name="pl14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69" name="pl14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0" name="pl146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1" name="pl14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2" name="pl14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3" name="pl14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4" name="pl147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5" name="pl14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6" name="pl14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7" name="pl14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8" name="pl14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79" name="pl147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0" name="pl14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1" name="pl14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2" name="pl14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3" name="pl148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4" name="pl14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5" name="pl14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6" name="pl14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7" name="pl14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8" name="pl148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89" name="pl14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0" name="pl14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1" name="pl14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2" name="pl149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3" name="pl14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4" name="pl14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5" name="pl14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6" name="pl14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7" name="pl149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8" name="pl14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499" name="pl14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0" name="pl14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1" name="pl150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2" name="pl15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3" name="pl15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4" name="pl15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5" name="pl15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6" name="pl150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7" name="pl15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8" name="pl15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09" name="pl15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0" name="pl150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1" name="pl15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2" name="pl15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3" name="pl15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4" name="pl15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5" name="pl151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6" name="pl15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7" name="pl15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8" name="pl15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19" name="pl151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0" name="pl15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1" name="pl15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2" name="pl15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3" name="pl15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4" name="pl152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5" name="pl15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6" name="pl15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7" name="pl15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8" name="pl152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29" name="pl15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0" name="pl15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1" name="pl15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2" name="pl15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3" name="pl153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4" name="pl15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5" name="pl15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6" name="pl15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7" name="pl153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8" name="pl15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39" name="pl15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0" name="pl15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1" name="pl15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2" name="pl154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3" name="pl15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4" name="pl15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5" name="pl15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6" name="pl154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7" name="pl15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8" name="pl15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49" name="pl15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0" name="pl15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1" name="pl155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2" name="pl15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3" name="pl15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4" name="pl15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5" name="pl155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6" name="pl15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7" name="pl15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8" name="pl15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59" name="pl15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0" name="pl155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1" name="pl15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2" name="pl15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3" name="pl15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4" name="pl156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5" name="pl15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6" name="pl15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7" name="pl15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8" name="pl15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69" name="pl156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0" name="pl15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1" name="pl15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2" name="pl15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3" name="pl157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4" name="pl15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5" name="pl15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6" name="pl15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7" name="pl15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8" name="pl157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79" name="pl15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0" name="pl15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1" name="pl15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2" name="pl158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3" name="pl15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4" name="pl15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5" name="pl15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6" name="pl15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7" name="pl158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8" name="pl15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89" name="pl15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0" name="pl15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1" name="pl159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2" name="pl15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3" name="pl15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4" name="pl15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5" name="pl15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6" name="pl159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7" name="pl15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8" name="pl15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599" name="pl15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0" name="pl159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1" name="pl16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2" name="pl16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3" name="pl16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4" name="pl16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5" name="pl160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6" name="pl16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7" name="pl16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8" name="pl16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09" name="pl160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0" name="pl16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1" name="pl16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2" name="pl16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3" name="pl16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4" name="pl161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5" name="pl16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6" name="pl16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7" name="pl16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8" name="pl161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19" name="pl16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0" name="pl16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1" name="pl16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2" name="pl16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3" name="pl162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4" name="pl16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5" name="pl16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6" name="pl16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7" name="pl162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8" name="pl16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29" name="pl16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0" name="pl16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1" name="pl16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2" name="pl163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3" name="pl16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4" name="pl16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5" name="pl16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6" name="pl163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7" name="pl16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8" name="pl16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39" name="pl16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0" name="pl16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1" name="pl164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2" name="pl16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3" name="pl16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4" name="pl16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5" name="pl164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6" name="pl16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7" name="pl16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8" name="pl16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49" name="pl16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0" name="pl164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1" name="pl16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2" name="pl16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3" name="pl16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4" name="pl165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5" name="pl16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6" name="pl16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7" name="pl16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8" name="pl16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59" name="pl165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0" name="pl16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1" name="pl16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2" name="pl16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3" name="pl166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4" name="pl16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5" name="pl16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6" name="pl16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7" name="pl16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8" name="pl166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69" name="pl16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0" name="pl16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1" name="pl16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2" name="pl167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3" name="pl16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4" name="pl16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5" name="pl16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6" name="pl16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7" name="pl167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8" name="pl16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79" name="pl16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0" name="pl16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1" name="pl168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2" name="pl16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3" name="pl16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4" name="pl16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5" name="pl16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6" name="pl168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7" name="pl16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8" name="pl16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89" name="pl16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0" name="pl168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1" name="pl16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2" name="pl16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3" name="pl16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4" name="pl16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5" name="pl169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6" name="pl16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7" name="pl16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8" name="pl16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699" name="pl169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0" name="pl16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1" name="pl17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2" name="pl17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3" name="pl17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4" name="pl170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5" name="pl17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6" name="pl17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7" name="pl17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8" name="pl170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09" name="pl17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0" name="pl17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1" name="pl17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2" name="pl17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3" name="pl171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4" name="pl17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5" name="pl17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6" name="pl17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7" name="pl171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8" name="pl17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19" name="pl17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0" name="pl17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1" name="pl17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2" name="pl172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3" name="pl17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4" name="pl17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5" name="pl17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6" name="pl172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7" name="pl17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8" name="pl17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29" name="pl17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0" name="pl17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1" name="pl173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2" name="pl17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3" name="pl17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4" name="pl17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5" name="pl173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6" name="pl17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7" name="pl17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8" name="pl17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39" name="pl17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0" name="pl173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1" name="pl17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2" name="pl17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3" name="pl17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4" name="pl174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5" name="pl17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6" name="pl17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7" name="pl17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8" name="pl17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49" name="pl174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0" name="pl17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1" name="pl17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2" name="pl17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3" name="pl175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4" name="pl17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5" name="pl17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6" name="pl17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7" name="pl17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8" name="pl175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59" name="pl17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0" name="pl17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1" name="pl17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2" name="pl176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3" name="pl17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4" name="pl17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5" name="pl17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6" name="pl176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7" name="pl176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8" name="pl17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69" name="pl17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0" name="pl176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1" name="pl177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2" name="pl17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3" name="pl17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4" name="pl17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5" name="pl177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6" name="pl177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7" name="pl17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8" name="pl17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79" name="pl177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0" name="pl177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1" name="pl17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2" name="pl17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3" name="pl17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4" name="pl178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5" name="pl178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6" name="pl17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7" name="pl17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8" name="pl178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89" name="pl178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0" name="pl17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1" name="pl17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2" name="pl17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3" name="pl179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4" name="pl179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5" name="pl17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6" name="pl17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7" name="pl179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8" name="pl179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799" name="pl17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0" name="pl17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1" name="pl18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2" name="pl180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3" name="pl180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4" name="pl18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5" name="pl18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6" name="pl180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7" name="pl180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8" name="pl18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09" name="pl18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0" name="pl18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1" name="pl181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2" name="pl181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3" name="pl18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4" name="pl18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5" name="pl181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6" name="pl181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7" name="pl18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8" name="pl18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19" name="pl18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0" name="pl181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1" name="pl182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2" name="pl18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3" name="pl18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4" name="pl182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5" name="pl182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6" name="pl18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7" name="pl18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8" name="pl18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29" name="pl182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0" name="pl182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1" name="pl18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2" name="pl18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3" name="pl183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4" name="pl183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5" name="pl18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6" name="pl18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7" name="pl18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8" name="pl183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39" name="pl183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0" name="pl18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1" name="pl18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2" name="pl184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3" name="pl184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4" name="pl18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5" name="pl18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6" name="pl18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7" name="pl184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8" name="pl184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49" name="pl18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0" name="pl18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1" name="pl185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2" name="pl185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3" name="pl18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4" name="pl18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5" name="pl18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6" name="pl185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7" name="pl185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8" name="pl18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59" name="pl18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0" name="pl185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1" name="pl186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2" name="pl18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3" name="pl18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4" name="pl18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5" name="pl186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6" name="pl186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7" name="pl186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8" name="pl186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69" name="pl186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0" name="pl186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1" name="pl187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2" name="pl187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3" name="pl187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4" name="pl187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5" name="pl187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6" name="pl187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7" name="pl187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8" name="pl187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79" name="pl1878"/>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0" name="pl187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1" name="pl188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2" name="pl188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3" name="pl188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4" name="pl1883"/>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5" name="pl188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6" name="pl188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7" name="pl188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8" name="pl1887"/>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89" name="pl188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0" name="pl188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1" name="pl189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2" name="pl189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3" name="pl1892"/>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4" name="pl189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5" name="pl189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6" name="pl189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7" name="pl1896"/>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8" name="pl189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899" name="pl189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0" name="pl189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1" name="pl190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2" name="pl1901"/>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3" name="pl190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4" name="pl190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5" name="pl190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6" name="pl1905"/>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7" name="pl190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8" name="pl190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09" name="pl190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0" name="pl190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1" name="pl1910"/>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2" name="pl191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3" name="pl191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4" name="pl191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5" name="pl1914"/>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6" name="pl191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7" name="pl191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8" name="pl191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19" name="pl191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0" name="pl1919"/>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1" name="pl192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2" name="pl192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3" name="pl192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4" name="pl1923"/>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5" name="pl192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6" name="pl192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7" name="pl192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8" name="pl192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29" name="pl1928"/>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0" name="pl192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1" name="pl193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2" name="pl193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3" name="pl1932"/>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4" name="pl193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5" name="pl193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6" name="pl193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7" name="pl193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8" name="pl1937"/>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39" name="pl193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0" name="pl193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1" name="pl194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2" name="pl1941"/>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3" name="pl194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4" name="pl194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5" name="pl194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6" name="pl1945"/>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7" name="pl1946"/>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8" name="pl194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49" name="pl194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0" name="pl1949"/>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1" name="pl1950"/>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2" name="pl195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3" name="pl195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4" name="pl195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5" name="pl1954"/>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6" name="pl1955"/>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7" name="pl1956"/>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8" name="pl1957"/>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59" name="pl1958"/>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0" name="pl1959"/>
            <p:cNvSpPr/>
            <p:nvPr/>
          </p:nvSpPr>
          <p:spPr>
            <a:xfrm>
              <a:off x="7493968" y="3686797"/>
              <a:ext cx="0" cy="71999"/>
            </a:xfrm>
            <a:custGeom>
              <a:avLst/>
              <a:gdLst/>
              <a:ahLst/>
              <a:cxnLst/>
              <a:rect l="0" t="0" r="0" b="0"/>
              <a:pathLst>
                <a:path h="71999">
                  <a:moveTo>
                    <a:pt x="0" y="71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1" name="pl1960"/>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2" name="pl1961"/>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3" name="pl1962"/>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4" name="pl1963"/>
            <p:cNvSpPr/>
            <p:nvPr/>
          </p:nvSpPr>
          <p:spPr>
            <a:xfrm>
              <a:off x="7493968" y="3722797"/>
              <a:ext cx="0" cy="36000"/>
            </a:xfrm>
            <a:custGeom>
              <a:avLst/>
              <a:gdLst/>
              <a:ahLst/>
              <a:cxnLst/>
              <a:rect l="0" t="0" r="0" b="0"/>
              <a:pathLst>
                <a:path h="36000">
                  <a:moveTo>
                    <a:pt x="0" y="36000"/>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5" name="pl1964"/>
            <p:cNvSpPr/>
            <p:nvPr/>
          </p:nvSpPr>
          <p:spPr>
            <a:xfrm>
              <a:off x="7493968" y="3650797"/>
              <a:ext cx="0" cy="107999"/>
            </a:xfrm>
            <a:custGeom>
              <a:avLst/>
              <a:gdLst/>
              <a:ahLst/>
              <a:cxnLst/>
              <a:rect l="0" t="0" r="0" b="0"/>
              <a:pathLst>
                <a:path h="107999">
                  <a:moveTo>
                    <a:pt x="0" y="107999"/>
                  </a:moveTo>
                  <a:lnTo>
                    <a:pt x="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6" name="pl1965"/>
            <p:cNvSpPr/>
            <p:nvPr/>
          </p:nvSpPr>
          <p:spPr>
            <a:xfrm>
              <a:off x="1376449" y="3758361"/>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7" name="pl1966"/>
            <p:cNvSpPr/>
            <p:nvPr/>
          </p:nvSpPr>
          <p:spPr>
            <a:xfrm>
              <a:off x="1376449" y="3737844"/>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8" name="pl1967"/>
            <p:cNvSpPr/>
            <p:nvPr/>
          </p:nvSpPr>
          <p:spPr>
            <a:xfrm>
              <a:off x="1376449" y="3721080"/>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69" name="pl1968"/>
            <p:cNvSpPr/>
            <p:nvPr/>
          </p:nvSpPr>
          <p:spPr>
            <a:xfrm>
              <a:off x="1376449" y="3706906"/>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0" name="pl1969"/>
            <p:cNvSpPr/>
            <p:nvPr/>
          </p:nvSpPr>
          <p:spPr>
            <a:xfrm>
              <a:off x="1376449" y="369462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1" name="pl1970"/>
            <p:cNvSpPr/>
            <p:nvPr/>
          </p:nvSpPr>
          <p:spPr>
            <a:xfrm>
              <a:off x="1376449" y="368379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2" name="pl1971"/>
            <p:cNvSpPr/>
            <p:nvPr/>
          </p:nvSpPr>
          <p:spPr>
            <a:xfrm>
              <a:off x="1376449" y="3674111"/>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3" name="pl1972"/>
            <p:cNvSpPr/>
            <p:nvPr/>
          </p:nvSpPr>
          <p:spPr>
            <a:xfrm>
              <a:off x="1376449" y="3610378"/>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4" name="pl1973"/>
            <p:cNvSpPr/>
            <p:nvPr/>
          </p:nvSpPr>
          <p:spPr>
            <a:xfrm>
              <a:off x="1376449" y="3573097"/>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5" name="pl1974"/>
            <p:cNvSpPr/>
            <p:nvPr/>
          </p:nvSpPr>
          <p:spPr>
            <a:xfrm>
              <a:off x="1376449" y="3546646"/>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6" name="pl1975"/>
            <p:cNvSpPr/>
            <p:nvPr/>
          </p:nvSpPr>
          <p:spPr>
            <a:xfrm>
              <a:off x="1376449" y="3526128"/>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7" name="pl1976"/>
            <p:cNvSpPr/>
            <p:nvPr/>
          </p:nvSpPr>
          <p:spPr>
            <a:xfrm>
              <a:off x="1376449" y="3509364"/>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8" name="pl1977"/>
            <p:cNvSpPr/>
            <p:nvPr/>
          </p:nvSpPr>
          <p:spPr>
            <a:xfrm>
              <a:off x="1376449" y="3495191"/>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79" name="pl1978"/>
            <p:cNvSpPr/>
            <p:nvPr/>
          </p:nvSpPr>
          <p:spPr>
            <a:xfrm>
              <a:off x="1376449" y="3482913"/>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0" name="pl1979"/>
            <p:cNvSpPr/>
            <p:nvPr/>
          </p:nvSpPr>
          <p:spPr>
            <a:xfrm>
              <a:off x="1376449" y="3472083"/>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1" name="pl1980"/>
            <p:cNvSpPr/>
            <p:nvPr/>
          </p:nvSpPr>
          <p:spPr>
            <a:xfrm>
              <a:off x="1376449" y="3462396"/>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2" name="pl1981"/>
            <p:cNvSpPr/>
            <p:nvPr/>
          </p:nvSpPr>
          <p:spPr>
            <a:xfrm>
              <a:off x="1376449" y="3398663"/>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3" name="pl1982"/>
            <p:cNvSpPr/>
            <p:nvPr/>
          </p:nvSpPr>
          <p:spPr>
            <a:xfrm>
              <a:off x="1376449" y="3361381"/>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4" name="pl1983"/>
            <p:cNvSpPr/>
            <p:nvPr/>
          </p:nvSpPr>
          <p:spPr>
            <a:xfrm>
              <a:off x="1376449" y="3334930"/>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5" name="pl1984"/>
            <p:cNvSpPr/>
            <p:nvPr/>
          </p:nvSpPr>
          <p:spPr>
            <a:xfrm>
              <a:off x="1376449" y="3314413"/>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6" name="pl1985"/>
            <p:cNvSpPr/>
            <p:nvPr/>
          </p:nvSpPr>
          <p:spPr>
            <a:xfrm>
              <a:off x="1376449" y="329764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7" name="pl1986"/>
            <p:cNvSpPr/>
            <p:nvPr/>
          </p:nvSpPr>
          <p:spPr>
            <a:xfrm>
              <a:off x="1376449" y="3283475"/>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8" name="pl1987"/>
            <p:cNvSpPr/>
            <p:nvPr/>
          </p:nvSpPr>
          <p:spPr>
            <a:xfrm>
              <a:off x="1376449" y="3271197"/>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89" name="pl1988"/>
            <p:cNvSpPr/>
            <p:nvPr/>
          </p:nvSpPr>
          <p:spPr>
            <a:xfrm>
              <a:off x="1376449" y="3260367"/>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0" name="pl1989"/>
            <p:cNvSpPr/>
            <p:nvPr/>
          </p:nvSpPr>
          <p:spPr>
            <a:xfrm>
              <a:off x="1376449" y="3250680"/>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1" name="pl1990"/>
            <p:cNvSpPr/>
            <p:nvPr/>
          </p:nvSpPr>
          <p:spPr>
            <a:xfrm>
              <a:off x="1376449" y="3186947"/>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2" name="pl1991"/>
            <p:cNvSpPr/>
            <p:nvPr/>
          </p:nvSpPr>
          <p:spPr>
            <a:xfrm>
              <a:off x="1376449" y="3149666"/>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3" name="pl1992"/>
            <p:cNvSpPr/>
            <p:nvPr/>
          </p:nvSpPr>
          <p:spPr>
            <a:xfrm>
              <a:off x="1376449" y="3123214"/>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4" name="pl1993"/>
            <p:cNvSpPr/>
            <p:nvPr/>
          </p:nvSpPr>
          <p:spPr>
            <a:xfrm>
              <a:off x="1376449" y="3102697"/>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5" name="pl1994"/>
            <p:cNvSpPr/>
            <p:nvPr/>
          </p:nvSpPr>
          <p:spPr>
            <a:xfrm>
              <a:off x="1376449" y="3085933"/>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6" name="pl1995"/>
            <p:cNvSpPr/>
            <p:nvPr/>
          </p:nvSpPr>
          <p:spPr>
            <a:xfrm>
              <a:off x="1376449" y="307175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7" name="pl1996"/>
            <p:cNvSpPr/>
            <p:nvPr/>
          </p:nvSpPr>
          <p:spPr>
            <a:xfrm>
              <a:off x="1376449" y="3059482"/>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8" name="pl1997"/>
            <p:cNvSpPr/>
            <p:nvPr/>
          </p:nvSpPr>
          <p:spPr>
            <a:xfrm>
              <a:off x="1376449" y="3048652"/>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1999" name="pl1998"/>
            <p:cNvSpPr/>
            <p:nvPr/>
          </p:nvSpPr>
          <p:spPr>
            <a:xfrm>
              <a:off x="1376449" y="3038964"/>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0" name="pl1999"/>
            <p:cNvSpPr/>
            <p:nvPr/>
          </p:nvSpPr>
          <p:spPr>
            <a:xfrm>
              <a:off x="1376449" y="2975231"/>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1" name="pl2000"/>
            <p:cNvSpPr/>
            <p:nvPr/>
          </p:nvSpPr>
          <p:spPr>
            <a:xfrm>
              <a:off x="1376449" y="2937950"/>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2" name="pl2001"/>
            <p:cNvSpPr/>
            <p:nvPr/>
          </p:nvSpPr>
          <p:spPr>
            <a:xfrm>
              <a:off x="1376449" y="291149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3" name="pl2002"/>
            <p:cNvSpPr/>
            <p:nvPr/>
          </p:nvSpPr>
          <p:spPr>
            <a:xfrm>
              <a:off x="1376449" y="2890981"/>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4" name="pl2003"/>
            <p:cNvSpPr/>
            <p:nvPr/>
          </p:nvSpPr>
          <p:spPr>
            <a:xfrm>
              <a:off x="1376449" y="2874217"/>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5" name="pl2004"/>
            <p:cNvSpPr/>
            <p:nvPr/>
          </p:nvSpPr>
          <p:spPr>
            <a:xfrm>
              <a:off x="1376449" y="2860044"/>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6" name="pl2005"/>
            <p:cNvSpPr/>
            <p:nvPr/>
          </p:nvSpPr>
          <p:spPr>
            <a:xfrm>
              <a:off x="1376449" y="2847766"/>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7" name="pl2006"/>
            <p:cNvSpPr/>
            <p:nvPr/>
          </p:nvSpPr>
          <p:spPr>
            <a:xfrm>
              <a:off x="1376449" y="2836936"/>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8" name="pl2007"/>
            <p:cNvSpPr/>
            <p:nvPr/>
          </p:nvSpPr>
          <p:spPr>
            <a:xfrm>
              <a:off x="1376449" y="2827249"/>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09" name="pl2008"/>
            <p:cNvSpPr/>
            <p:nvPr/>
          </p:nvSpPr>
          <p:spPr>
            <a:xfrm>
              <a:off x="1376449" y="2763516"/>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0" name="pl2009"/>
            <p:cNvSpPr/>
            <p:nvPr/>
          </p:nvSpPr>
          <p:spPr>
            <a:xfrm>
              <a:off x="1376449" y="2726235"/>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1" name="pl2010"/>
            <p:cNvSpPr/>
            <p:nvPr/>
          </p:nvSpPr>
          <p:spPr>
            <a:xfrm>
              <a:off x="1376449" y="2699783"/>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2" name="pl2011"/>
            <p:cNvSpPr/>
            <p:nvPr/>
          </p:nvSpPr>
          <p:spPr>
            <a:xfrm>
              <a:off x="1376449" y="2679266"/>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3" name="pl2012"/>
            <p:cNvSpPr/>
            <p:nvPr/>
          </p:nvSpPr>
          <p:spPr>
            <a:xfrm>
              <a:off x="1376449" y="2662502"/>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4" name="pl2013"/>
            <p:cNvSpPr/>
            <p:nvPr/>
          </p:nvSpPr>
          <p:spPr>
            <a:xfrm>
              <a:off x="1376449" y="2648328"/>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5" name="pl2014"/>
            <p:cNvSpPr/>
            <p:nvPr/>
          </p:nvSpPr>
          <p:spPr>
            <a:xfrm>
              <a:off x="1376449" y="2636050"/>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6" name="pl2015"/>
            <p:cNvSpPr/>
            <p:nvPr/>
          </p:nvSpPr>
          <p:spPr>
            <a:xfrm>
              <a:off x="1376449" y="2625220"/>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7" name="pl2016"/>
            <p:cNvSpPr/>
            <p:nvPr/>
          </p:nvSpPr>
          <p:spPr>
            <a:xfrm>
              <a:off x="1376449" y="2615533"/>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8" name="pl2017"/>
            <p:cNvSpPr/>
            <p:nvPr/>
          </p:nvSpPr>
          <p:spPr>
            <a:xfrm>
              <a:off x="1376449" y="2551800"/>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19" name="pl2018"/>
            <p:cNvSpPr/>
            <p:nvPr/>
          </p:nvSpPr>
          <p:spPr>
            <a:xfrm>
              <a:off x="1376449" y="251451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0" name="pl2019"/>
            <p:cNvSpPr/>
            <p:nvPr/>
          </p:nvSpPr>
          <p:spPr>
            <a:xfrm>
              <a:off x="1376449" y="2488067"/>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1" name="pl2020"/>
            <p:cNvSpPr/>
            <p:nvPr/>
          </p:nvSpPr>
          <p:spPr>
            <a:xfrm>
              <a:off x="1376449" y="2467550"/>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2" name="pl2021"/>
            <p:cNvSpPr/>
            <p:nvPr/>
          </p:nvSpPr>
          <p:spPr>
            <a:xfrm>
              <a:off x="1376449" y="2450786"/>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3" name="pl2022"/>
            <p:cNvSpPr/>
            <p:nvPr/>
          </p:nvSpPr>
          <p:spPr>
            <a:xfrm>
              <a:off x="1376449" y="2436612"/>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4" name="pl2023"/>
            <p:cNvSpPr/>
            <p:nvPr/>
          </p:nvSpPr>
          <p:spPr>
            <a:xfrm>
              <a:off x="1376449" y="2424335"/>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5" name="pl2024"/>
            <p:cNvSpPr/>
            <p:nvPr/>
          </p:nvSpPr>
          <p:spPr>
            <a:xfrm>
              <a:off x="1376449" y="2413505"/>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6" name="pl2025"/>
            <p:cNvSpPr/>
            <p:nvPr/>
          </p:nvSpPr>
          <p:spPr>
            <a:xfrm>
              <a:off x="1376449" y="2403817"/>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7" name="pl2026"/>
            <p:cNvSpPr/>
            <p:nvPr/>
          </p:nvSpPr>
          <p:spPr>
            <a:xfrm>
              <a:off x="1376449" y="2340085"/>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8" name="pl2027"/>
            <p:cNvSpPr/>
            <p:nvPr/>
          </p:nvSpPr>
          <p:spPr>
            <a:xfrm>
              <a:off x="1376449" y="2302803"/>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29" name="pl2028"/>
            <p:cNvSpPr/>
            <p:nvPr/>
          </p:nvSpPr>
          <p:spPr>
            <a:xfrm>
              <a:off x="1376449" y="2276352"/>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0" name="pl2029"/>
            <p:cNvSpPr/>
            <p:nvPr/>
          </p:nvSpPr>
          <p:spPr>
            <a:xfrm>
              <a:off x="1376449" y="2255834"/>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1" name="pl2030"/>
            <p:cNvSpPr/>
            <p:nvPr/>
          </p:nvSpPr>
          <p:spPr>
            <a:xfrm>
              <a:off x="1376449" y="2239070"/>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2" name="pl2031"/>
            <p:cNvSpPr/>
            <p:nvPr/>
          </p:nvSpPr>
          <p:spPr>
            <a:xfrm>
              <a:off x="1376449" y="2224897"/>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3" name="pl2032"/>
            <p:cNvSpPr/>
            <p:nvPr/>
          </p:nvSpPr>
          <p:spPr>
            <a:xfrm>
              <a:off x="1376449" y="221261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4" name="pl2033"/>
            <p:cNvSpPr/>
            <p:nvPr/>
          </p:nvSpPr>
          <p:spPr>
            <a:xfrm>
              <a:off x="1376449" y="220178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5" name="pl2034"/>
            <p:cNvSpPr/>
            <p:nvPr/>
          </p:nvSpPr>
          <p:spPr>
            <a:xfrm>
              <a:off x="1376449" y="2192102"/>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6" name="pl2035"/>
            <p:cNvSpPr/>
            <p:nvPr/>
          </p:nvSpPr>
          <p:spPr>
            <a:xfrm>
              <a:off x="1376449" y="2128369"/>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7" name="pl2036"/>
            <p:cNvSpPr/>
            <p:nvPr/>
          </p:nvSpPr>
          <p:spPr>
            <a:xfrm>
              <a:off x="1376449" y="2091088"/>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8" name="pl2037"/>
            <p:cNvSpPr/>
            <p:nvPr/>
          </p:nvSpPr>
          <p:spPr>
            <a:xfrm>
              <a:off x="1376449" y="2064636"/>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39" name="pl2038"/>
            <p:cNvSpPr/>
            <p:nvPr/>
          </p:nvSpPr>
          <p:spPr>
            <a:xfrm>
              <a:off x="1376449" y="2044119"/>
              <a:ext cx="72000" cy="0"/>
            </a:xfrm>
            <a:custGeom>
              <a:avLst/>
              <a:gdLst/>
              <a:ahLst/>
              <a:cxnLst/>
              <a:rect l="0" t="0" r="0" b="0"/>
              <a:pathLst>
                <a:path w="72000">
                  <a:moveTo>
                    <a:pt x="0" y="0"/>
                  </a:moveTo>
                  <a:lnTo>
                    <a:pt x="72000"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0" name="pl2039"/>
            <p:cNvSpPr/>
            <p:nvPr/>
          </p:nvSpPr>
          <p:spPr>
            <a:xfrm>
              <a:off x="1376449" y="2027355"/>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1" name="pl2040"/>
            <p:cNvSpPr/>
            <p:nvPr/>
          </p:nvSpPr>
          <p:spPr>
            <a:xfrm>
              <a:off x="1376449" y="2013181"/>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2" name="pl2041"/>
            <p:cNvSpPr/>
            <p:nvPr/>
          </p:nvSpPr>
          <p:spPr>
            <a:xfrm>
              <a:off x="1376449" y="2000903"/>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3" name="pl2042"/>
            <p:cNvSpPr/>
            <p:nvPr/>
          </p:nvSpPr>
          <p:spPr>
            <a:xfrm>
              <a:off x="1376449" y="1990074"/>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4" name="pl2043"/>
            <p:cNvSpPr/>
            <p:nvPr/>
          </p:nvSpPr>
          <p:spPr>
            <a:xfrm>
              <a:off x="1376449" y="1980386"/>
              <a:ext cx="107999" cy="0"/>
            </a:xfrm>
            <a:custGeom>
              <a:avLst/>
              <a:gdLst/>
              <a:ahLst/>
              <a:cxnLst/>
              <a:rect l="0" t="0" r="0" b="0"/>
              <a:pathLst>
                <a:path w="107999">
                  <a:moveTo>
                    <a:pt x="0" y="0"/>
                  </a:moveTo>
                  <a:lnTo>
                    <a:pt x="107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5" name="pl2044"/>
            <p:cNvSpPr/>
            <p:nvPr/>
          </p:nvSpPr>
          <p:spPr>
            <a:xfrm>
              <a:off x="1376449" y="1916653"/>
              <a:ext cx="35999" cy="0"/>
            </a:xfrm>
            <a:custGeom>
              <a:avLst/>
              <a:gdLst/>
              <a:ahLst/>
              <a:cxnLst/>
              <a:rect l="0" t="0" r="0" b="0"/>
              <a:pathLst>
                <a:path w="35999">
                  <a:moveTo>
                    <a:pt x="0" y="0"/>
                  </a:moveTo>
                  <a:lnTo>
                    <a:pt x="35999" y="0"/>
                  </a:lnTo>
                </a:path>
              </a:pathLst>
            </a:custGeom>
            <a:ln w="1355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6" name="pl2045"/>
            <p:cNvSpPr/>
            <p:nvPr/>
          </p:nvSpPr>
          <p:spPr>
            <a:xfrm>
              <a:off x="7184298" y="2284853"/>
              <a:ext cx="63202" cy="63202"/>
            </a:xfrm>
            <a:custGeom>
              <a:avLst/>
              <a:gdLst/>
              <a:ahLst/>
              <a:cxnLst/>
              <a:rect l="0" t="0" r="0" b="0"/>
              <a:pathLst>
                <a:path w="63202" h="63202">
                  <a:moveTo>
                    <a:pt x="0" y="63202"/>
                  </a:moveTo>
                  <a:lnTo>
                    <a:pt x="63202" y="0"/>
                  </a:lnTo>
                </a:path>
              </a:pathLst>
            </a:custGeom>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7" name="pl2046"/>
            <p:cNvSpPr/>
            <p:nvPr/>
          </p:nvSpPr>
          <p:spPr>
            <a:xfrm>
              <a:off x="7184298" y="2284853"/>
              <a:ext cx="63202" cy="63202"/>
            </a:xfrm>
            <a:custGeom>
              <a:avLst/>
              <a:gdLst/>
              <a:ahLst/>
              <a:cxnLst/>
              <a:rect l="0" t="0" r="0" b="0"/>
              <a:pathLst>
                <a:path w="63202" h="63202">
                  <a:moveTo>
                    <a:pt x="0" y="0"/>
                  </a:moveTo>
                  <a:lnTo>
                    <a:pt x="63202" y="63202"/>
                  </a:lnTo>
                </a:path>
              </a:pathLst>
            </a:custGeom>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8" name="pl2047"/>
            <p:cNvSpPr/>
            <p:nvPr/>
          </p:nvSpPr>
          <p:spPr>
            <a:xfrm>
              <a:off x="7171208" y="2316454"/>
              <a:ext cx="89381" cy="0"/>
            </a:xfrm>
            <a:custGeom>
              <a:avLst/>
              <a:gdLst/>
              <a:ahLst/>
              <a:cxnLst/>
              <a:rect l="0" t="0" r="0" b="0"/>
              <a:pathLst>
                <a:path w="89381">
                  <a:moveTo>
                    <a:pt x="0" y="0"/>
                  </a:moveTo>
                  <a:lnTo>
                    <a:pt x="89381" y="0"/>
                  </a:lnTo>
                </a:path>
              </a:pathLst>
            </a:custGeom>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49" name="pl2048"/>
            <p:cNvSpPr/>
            <p:nvPr/>
          </p:nvSpPr>
          <p:spPr>
            <a:xfrm>
              <a:off x="7215899" y="2271763"/>
              <a:ext cx="0" cy="89381"/>
            </a:xfrm>
            <a:custGeom>
              <a:avLst/>
              <a:gdLst/>
              <a:ahLst/>
              <a:cxnLst/>
              <a:rect l="0" t="0" r="0" b="0"/>
              <a:pathLst>
                <a:path h="89381">
                  <a:moveTo>
                    <a:pt x="0" y="89381"/>
                  </a:moveTo>
                  <a:lnTo>
                    <a:pt x="0" y="0"/>
                  </a:lnTo>
                </a:path>
              </a:pathLst>
            </a:custGeom>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50" name="tx2049"/>
            <p:cNvSpPr/>
            <p:nvPr/>
          </p:nvSpPr>
          <p:spPr>
            <a:xfrm>
              <a:off x="6974767" y="2192250"/>
              <a:ext cx="482264" cy="93266"/>
            </a:xfrm>
            <a:prstGeom prst="rect">
              <a:avLst/>
            </a:prstGeom>
            <a:noFill/>
          </p:spPr>
          <p:txBody>
            <a:bodyPr wrap="none" lIns="0" tIns="0" rIns="0" bIns="0" anchor="ctr" anchorCtr="1"/>
            <a:lstStyle/>
            <a:p>
              <a:pPr defTabSz="685800">
                <a:lnSpc>
                  <a:spcPts val="640"/>
                </a:lnSpc>
              </a:pPr>
              <a:r>
                <a:rPr sz="640">
                  <a:solidFill>
                    <a:srgbClr val="FF0000">
                      <a:alpha val="100000"/>
                    </a:srgbClr>
                  </a:solidFill>
                  <a:latin typeface="Arial"/>
                  <a:cs typeface="Arial"/>
                </a:rPr>
                <a:t>2,586,092</a:t>
              </a:r>
            </a:p>
          </p:txBody>
        </p:sp>
        <p:sp>
          <p:nvSpPr>
            <p:cNvPr id="2051" name="pl2050"/>
            <p:cNvSpPr/>
            <p:nvPr/>
          </p:nvSpPr>
          <p:spPr>
            <a:xfrm>
              <a:off x="7184298" y="2544948"/>
              <a:ext cx="63202" cy="63202"/>
            </a:xfrm>
            <a:custGeom>
              <a:avLst/>
              <a:gdLst/>
              <a:ahLst/>
              <a:cxnLst/>
              <a:rect l="0" t="0" r="0" b="0"/>
              <a:pathLst>
                <a:path w="63202" h="63202">
                  <a:moveTo>
                    <a:pt x="0" y="63202"/>
                  </a:moveTo>
                  <a:lnTo>
                    <a:pt x="63202" y="0"/>
                  </a:lnTo>
                </a:path>
              </a:pathLst>
            </a:custGeom>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52" name="pl2051"/>
            <p:cNvSpPr/>
            <p:nvPr/>
          </p:nvSpPr>
          <p:spPr>
            <a:xfrm>
              <a:off x="7184298" y="2544948"/>
              <a:ext cx="63202" cy="63202"/>
            </a:xfrm>
            <a:custGeom>
              <a:avLst/>
              <a:gdLst/>
              <a:ahLst/>
              <a:cxnLst/>
              <a:rect l="0" t="0" r="0" b="0"/>
              <a:pathLst>
                <a:path w="63202" h="63202">
                  <a:moveTo>
                    <a:pt x="0" y="0"/>
                  </a:moveTo>
                  <a:lnTo>
                    <a:pt x="63202" y="63202"/>
                  </a:lnTo>
                </a:path>
              </a:pathLst>
            </a:custGeom>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53" name="pl2052"/>
            <p:cNvSpPr/>
            <p:nvPr/>
          </p:nvSpPr>
          <p:spPr>
            <a:xfrm>
              <a:off x="7171208" y="2576549"/>
              <a:ext cx="89381" cy="0"/>
            </a:xfrm>
            <a:custGeom>
              <a:avLst/>
              <a:gdLst/>
              <a:ahLst/>
              <a:cxnLst/>
              <a:rect l="0" t="0" r="0" b="0"/>
              <a:pathLst>
                <a:path w="89381">
                  <a:moveTo>
                    <a:pt x="0" y="0"/>
                  </a:moveTo>
                  <a:lnTo>
                    <a:pt x="89381" y="0"/>
                  </a:lnTo>
                </a:path>
              </a:pathLst>
            </a:custGeom>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54" name="pl2053"/>
            <p:cNvSpPr/>
            <p:nvPr/>
          </p:nvSpPr>
          <p:spPr>
            <a:xfrm>
              <a:off x="7215899" y="2531858"/>
              <a:ext cx="0" cy="89381"/>
            </a:xfrm>
            <a:custGeom>
              <a:avLst/>
              <a:gdLst/>
              <a:ahLst/>
              <a:cxnLst/>
              <a:rect l="0" t="0" r="0" b="0"/>
              <a:pathLst>
                <a:path h="89381">
                  <a:moveTo>
                    <a:pt x="0" y="89381"/>
                  </a:moveTo>
                  <a:lnTo>
                    <a:pt x="0" y="0"/>
                  </a:lnTo>
                </a:path>
              </a:pathLst>
            </a:custGeom>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55" name="tx2054"/>
            <p:cNvSpPr/>
            <p:nvPr/>
          </p:nvSpPr>
          <p:spPr>
            <a:xfrm>
              <a:off x="7019971" y="2452345"/>
              <a:ext cx="391856" cy="93266"/>
            </a:xfrm>
            <a:prstGeom prst="rect">
              <a:avLst/>
            </a:prstGeom>
            <a:noFill/>
          </p:spPr>
          <p:txBody>
            <a:bodyPr wrap="none" lIns="0" tIns="0" rIns="0" bIns="0" anchor="ctr" anchorCtr="1"/>
            <a:lstStyle/>
            <a:p>
              <a:pPr defTabSz="685800">
                <a:lnSpc>
                  <a:spcPts val="640"/>
                </a:lnSpc>
              </a:pPr>
              <a:r>
                <a:rPr sz="640">
                  <a:solidFill>
                    <a:srgbClr val="000000">
                      <a:alpha val="100000"/>
                    </a:srgbClr>
                  </a:solidFill>
                  <a:latin typeface="Arial"/>
                  <a:cs typeface="Arial"/>
                </a:rPr>
                <a:t>152,804</a:t>
              </a:r>
            </a:p>
          </p:txBody>
        </p:sp>
        <p:sp>
          <p:nvSpPr>
            <p:cNvPr id="2056" name="tx2055"/>
            <p:cNvSpPr/>
            <p:nvPr/>
          </p:nvSpPr>
          <p:spPr>
            <a:xfrm>
              <a:off x="1251663" y="3633784"/>
              <a:ext cx="62155" cy="8032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a:t>
              </a:r>
            </a:p>
          </p:txBody>
        </p:sp>
        <p:sp>
          <p:nvSpPr>
            <p:cNvPr id="2057" name="tx2056"/>
            <p:cNvSpPr/>
            <p:nvPr/>
          </p:nvSpPr>
          <p:spPr>
            <a:xfrm>
              <a:off x="1189507" y="3420704"/>
              <a:ext cx="124311"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a:t>
              </a:r>
            </a:p>
          </p:txBody>
        </p:sp>
        <p:sp>
          <p:nvSpPr>
            <p:cNvPr id="2058" name="tx2057"/>
            <p:cNvSpPr/>
            <p:nvPr/>
          </p:nvSpPr>
          <p:spPr>
            <a:xfrm>
              <a:off x="1127352" y="3208988"/>
              <a:ext cx="186466"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100</a:t>
              </a:r>
            </a:p>
          </p:txBody>
        </p:sp>
        <p:sp>
          <p:nvSpPr>
            <p:cNvPr id="2059" name="tx2058"/>
            <p:cNvSpPr/>
            <p:nvPr/>
          </p:nvSpPr>
          <p:spPr>
            <a:xfrm>
              <a:off x="1034146" y="2982811"/>
              <a:ext cx="279672"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1,000</a:t>
              </a:r>
            </a:p>
          </p:txBody>
        </p:sp>
        <p:sp>
          <p:nvSpPr>
            <p:cNvPr id="2060" name="tx2059"/>
            <p:cNvSpPr/>
            <p:nvPr/>
          </p:nvSpPr>
          <p:spPr>
            <a:xfrm>
              <a:off x="971990" y="2771096"/>
              <a:ext cx="341828"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10,000</a:t>
              </a:r>
            </a:p>
          </p:txBody>
        </p:sp>
        <p:sp>
          <p:nvSpPr>
            <p:cNvPr id="2061" name="tx2060"/>
            <p:cNvSpPr/>
            <p:nvPr/>
          </p:nvSpPr>
          <p:spPr>
            <a:xfrm>
              <a:off x="909834" y="2559380"/>
              <a:ext cx="403984"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100,000</a:t>
              </a:r>
            </a:p>
          </p:txBody>
        </p:sp>
        <p:sp>
          <p:nvSpPr>
            <p:cNvPr id="2062" name="tx2061"/>
            <p:cNvSpPr/>
            <p:nvPr/>
          </p:nvSpPr>
          <p:spPr>
            <a:xfrm>
              <a:off x="816628" y="2347664"/>
              <a:ext cx="497190"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1,000,000</a:t>
              </a:r>
            </a:p>
          </p:txBody>
        </p:sp>
        <p:sp>
          <p:nvSpPr>
            <p:cNvPr id="2063" name="tx2062"/>
            <p:cNvSpPr/>
            <p:nvPr/>
          </p:nvSpPr>
          <p:spPr>
            <a:xfrm>
              <a:off x="754473" y="2135949"/>
              <a:ext cx="559345"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10,000,000</a:t>
              </a:r>
            </a:p>
          </p:txBody>
        </p:sp>
        <p:sp>
          <p:nvSpPr>
            <p:cNvPr id="2064" name="tx2063"/>
            <p:cNvSpPr/>
            <p:nvPr/>
          </p:nvSpPr>
          <p:spPr>
            <a:xfrm>
              <a:off x="692317" y="1924233"/>
              <a:ext cx="621501"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100,000,000</a:t>
              </a:r>
            </a:p>
          </p:txBody>
        </p:sp>
        <p:sp>
          <p:nvSpPr>
            <p:cNvPr id="2065" name="pl2064"/>
            <p:cNvSpPr/>
            <p:nvPr/>
          </p:nvSpPr>
          <p:spPr>
            <a:xfrm>
              <a:off x="1341654" y="3674111"/>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66" name="pl2065"/>
            <p:cNvSpPr/>
            <p:nvPr/>
          </p:nvSpPr>
          <p:spPr>
            <a:xfrm>
              <a:off x="1341654" y="346239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67" name="pl2066"/>
            <p:cNvSpPr/>
            <p:nvPr/>
          </p:nvSpPr>
          <p:spPr>
            <a:xfrm>
              <a:off x="1341654" y="325068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68" name="pl2067"/>
            <p:cNvSpPr/>
            <p:nvPr/>
          </p:nvSpPr>
          <p:spPr>
            <a:xfrm>
              <a:off x="1341654" y="303896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69" name="pl2068"/>
            <p:cNvSpPr/>
            <p:nvPr/>
          </p:nvSpPr>
          <p:spPr>
            <a:xfrm>
              <a:off x="1341654" y="2827249"/>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70" name="pl2069"/>
            <p:cNvSpPr/>
            <p:nvPr/>
          </p:nvSpPr>
          <p:spPr>
            <a:xfrm>
              <a:off x="1341654" y="2615533"/>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71" name="pl2070"/>
            <p:cNvSpPr/>
            <p:nvPr/>
          </p:nvSpPr>
          <p:spPr>
            <a:xfrm>
              <a:off x="1341654" y="2403817"/>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72" name="pl2071"/>
            <p:cNvSpPr/>
            <p:nvPr/>
          </p:nvSpPr>
          <p:spPr>
            <a:xfrm>
              <a:off x="1341654" y="2192102"/>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73" name="pl2072"/>
            <p:cNvSpPr/>
            <p:nvPr/>
          </p:nvSpPr>
          <p:spPr>
            <a:xfrm>
              <a:off x="1341654" y="1980386"/>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74" name="tx2073"/>
            <p:cNvSpPr/>
            <p:nvPr/>
          </p:nvSpPr>
          <p:spPr>
            <a:xfrm rot="-5400000">
              <a:off x="-413184" y="2761696"/>
              <a:ext cx="1948842" cy="131105"/>
            </a:xfrm>
            <a:prstGeom prst="rect">
              <a:avLst/>
            </a:prstGeom>
            <a:noFill/>
          </p:spPr>
          <p:txBody>
            <a:bodyPr wrap="none" lIns="0" tIns="0" rIns="0" bIns="0" anchor="ctr" anchorCtr="1"/>
            <a:lstStyle/>
            <a:p>
              <a:pPr defTabSz="685800">
                <a:lnSpc>
                  <a:spcPts val="825"/>
                </a:lnSpc>
              </a:pPr>
              <a:r>
                <a:rPr sz="825">
                  <a:solidFill>
                    <a:srgbClr val="000000">
                      <a:alpha val="100000"/>
                    </a:srgbClr>
                  </a:solidFill>
                  <a:latin typeface="Arial"/>
                  <a:cs typeface="Arial"/>
                </a:rPr>
                <a:t>Actual (points) / Predicted (line)</a:t>
              </a:r>
            </a:p>
          </p:txBody>
        </p:sp>
        <p:sp>
          <p:nvSpPr>
            <p:cNvPr id="2075" name="rc2074"/>
            <p:cNvSpPr/>
            <p:nvPr/>
          </p:nvSpPr>
          <p:spPr>
            <a:xfrm>
              <a:off x="7633146" y="2218434"/>
              <a:ext cx="984064" cy="1217629"/>
            </a:xfrm>
            <a:prstGeom prst="rect">
              <a:avLst/>
            </a:prstGeom>
            <a:solidFill>
              <a:srgbClr val="FFFFFF">
                <a:alpha val="100000"/>
              </a:srgbClr>
            </a:solidFill>
          </p:spPr>
          <p:txBody>
            <a:bodyPr/>
            <a:lstStyle/>
            <a:p>
              <a:pPr defTabSz="685800"/>
              <a:endParaRPr sz="1350">
                <a:solidFill>
                  <a:prstClr val="black"/>
                </a:solidFill>
                <a:latin typeface="Calibri" panose="020F0502020204030204"/>
              </a:endParaRPr>
            </a:p>
          </p:txBody>
        </p:sp>
        <p:sp>
          <p:nvSpPr>
            <p:cNvPr id="2076" name="tx2075"/>
            <p:cNvSpPr/>
            <p:nvPr/>
          </p:nvSpPr>
          <p:spPr>
            <a:xfrm>
              <a:off x="7702735" y="2301905"/>
              <a:ext cx="396112" cy="101637"/>
            </a:xfrm>
            <a:prstGeom prst="rect">
              <a:avLst/>
            </a:prstGeom>
            <a:noFill/>
          </p:spPr>
          <p:txBody>
            <a:bodyPr wrap="none" lIns="0" tIns="0" rIns="0" bIns="0" anchor="ctr" anchorCtr="1"/>
            <a:lstStyle/>
            <a:p>
              <a:pPr defTabSz="685800">
                <a:lnSpc>
                  <a:spcPts val="825"/>
                </a:lnSpc>
              </a:pPr>
              <a:r>
                <a:rPr sz="825">
                  <a:solidFill>
                    <a:srgbClr val="000000">
                      <a:alpha val="100000"/>
                    </a:srgbClr>
                  </a:solidFill>
                  <a:latin typeface="Arial"/>
                  <a:cs typeface="Arial"/>
                </a:rPr>
                <a:t>Phase</a:t>
              </a:r>
            </a:p>
          </p:txBody>
        </p:sp>
        <p:sp>
          <p:nvSpPr>
            <p:cNvPr id="2077" name="rc2076"/>
            <p:cNvSpPr/>
            <p:nvPr/>
          </p:nvSpPr>
          <p:spPr>
            <a:xfrm>
              <a:off x="7702735" y="2488650"/>
              <a:ext cx="219455" cy="219456"/>
            </a:xfrm>
            <a:prstGeom prst="rect">
              <a:avLst/>
            </a:prstGeom>
          </p:spPr>
          <p:txBody>
            <a:bodyPr/>
            <a:lstStyle/>
            <a:p>
              <a:pPr defTabSz="685800"/>
              <a:endParaRPr sz="1350">
                <a:solidFill>
                  <a:prstClr val="black"/>
                </a:solidFill>
                <a:latin typeface="Calibri" panose="020F0502020204030204"/>
              </a:endParaRPr>
            </a:p>
          </p:txBody>
        </p:sp>
        <p:sp>
          <p:nvSpPr>
            <p:cNvPr id="2078" name="pt2077"/>
            <p:cNvSpPr/>
            <p:nvPr/>
          </p:nvSpPr>
          <p:spPr>
            <a:xfrm>
              <a:off x="7794413" y="258032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79" name="rc2078"/>
            <p:cNvSpPr/>
            <p:nvPr/>
          </p:nvSpPr>
          <p:spPr>
            <a:xfrm>
              <a:off x="7702735" y="2708106"/>
              <a:ext cx="219455" cy="219456"/>
            </a:xfrm>
            <a:prstGeom prst="rect">
              <a:avLst/>
            </a:prstGeom>
          </p:spPr>
          <p:txBody>
            <a:bodyPr/>
            <a:lstStyle/>
            <a:p>
              <a:pPr defTabSz="685800"/>
              <a:endParaRPr sz="1350">
                <a:solidFill>
                  <a:prstClr val="black"/>
                </a:solidFill>
                <a:latin typeface="Calibri" panose="020F0502020204030204"/>
              </a:endParaRPr>
            </a:p>
          </p:txBody>
        </p:sp>
        <p:sp>
          <p:nvSpPr>
            <p:cNvPr id="2080" name="pt2079"/>
            <p:cNvSpPr/>
            <p:nvPr/>
          </p:nvSpPr>
          <p:spPr>
            <a:xfrm>
              <a:off x="7794413" y="2799784"/>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81" name="rc2080"/>
            <p:cNvSpPr/>
            <p:nvPr/>
          </p:nvSpPr>
          <p:spPr>
            <a:xfrm>
              <a:off x="7702735" y="2927562"/>
              <a:ext cx="219455" cy="219456"/>
            </a:xfrm>
            <a:prstGeom prst="rect">
              <a:avLst/>
            </a:prstGeom>
          </p:spPr>
          <p:txBody>
            <a:bodyPr/>
            <a:lstStyle/>
            <a:p>
              <a:pPr defTabSz="685800"/>
              <a:endParaRPr sz="1350">
                <a:solidFill>
                  <a:prstClr val="black"/>
                </a:solidFill>
                <a:latin typeface="Calibri" panose="020F0502020204030204"/>
              </a:endParaRPr>
            </a:p>
          </p:txBody>
        </p:sp>
        <p:sp>
          <p:nvSpPr>
            <p:cNvPr id="2082" name="pt2081"/>
            <p:cNvSpPr/>
            <p:nvPr/>
          </p:nvSpPr>
          <p:spPr>
            <a:xfrm>
              <a:off x="7794413" y="301924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83" name="rc2082"/>
            <p:cNvSpPr/>
            <p:nvPr/>
          </p:nvSpPr>
          <p:spPr>
            <a:xfrm>
              <a:off x="7702735" y="3147018"/>
              <a:ext cx="219455" cy="219456"/>
            </a:xfrm>
            <a:prstGeom prst="rect">
              <a:avLst/>
            </a:prstGeom>
          </p:spPr>
          <p:txBody>
            <a:bodyPr/>
            <a:lstStyle/>
            <a:p>
              <a:pPr defTabSz="685800"/>
              <a:endParaRPr sz="1350">
                <a:solidFill>
                  <a:prstClr val="black"/>
                </a:solidFill>
                <a:latin typeface="Calibri" panose="020F0502020204030204"/>
              </a:endParaRPr>
            </a:p>
          </p:txBody>
        </p:sp>
        <p:sp>
          <p:nvSpPr>
            <p:cNvPr id="2084" name="pt2083"/>
            <p:cNvSpPr/>
            <p:nvPr/>
          </p:nvSpPr>
          <p:spPr>
            <a:xfrm>
              <a:off x="7794413" y="3238696"/>
              <a:ext cx="36101" cy="36101"/>
            </a:xfrm>
            <a:prstGeom prst="ellipse">
              <a:avLst/>
            </a:prstGeom>
            <a:solidFill>
              <a:srgbClr val="A52A2A">
                <a:alpha val="100000"/>
              </a:srgbClr>
            </a:solidFill>
            <a:ln w="9000" cap="rnd">
              <a:solidFill>
                <a:srgbClr val="A52A2A">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85" name="tx2084"/>
            <p:cNvSpPr/>
            <p:nvPr/>
          </p:nvSpPr>
          <p:spPr>
            <a:xfrm>
              <a:off x="7991781" y="2557069"/>
              <a:ext cx="515525" cy="81309"/>
            </a:xfrm>
            <a:prstGeom prst="rect">
              <a:avLst/>
            </a:prstGeom>
            <a:noFill/>
          </p:spPr>
          <p:txBody>
            <a:bodyPr wrap="none" lIns="0" tIns="0" rIns="0" bIns="0" anchor="ctr" anchorCtr="1"/>
            <a:lstStyle/>
            <a:p>
              <a:pPr defTabSz="685800">
                <a:lnSpc>
                  <a:spcPts val="660"/>
                </a:lnSpc>
              </a:pPr>
              <a:r>
                <a:rPr sz="660">
                  <a:solidFill>
                    <a:srgbClr val="000000">
                      <a:alpha val="100000"/>
                    </a:srgbClr>
                  </a:solidFill>
                  <a:latin typeface="Arial"/>
                  <a:cs typeface="Arial"/>
                </a:rPr>
                <a:t>Pre-Model</a:t>
              </a:r>
            </a:p>
          </p:txBody>
        </p:sp>
        <p:sp>
          <p:nvSpPr>
            <p:cNvPr id="2086" name="tx2085"/>
            <p:cNvSpPr/>
            <p:nvPr/>
          </p:nvSpPr>
          <p:spPr>
            <a:xfrm>
              <a:off x="7991781" y="2776525"/>
              <a:ext cx="428704" cy="81309"/>
            </a:xfrm>
            <a:prstGeom prst="rect">
              <a:avLst/>
            </a:prstGeom>
            <a:noFill/>
          </p:spPr>
          <p:txBody>
            <a:bodyPr wrap="none" lIns="0" tIns="0" rIns="0" bIns="0" anchor="ctr" anchorCtr="1"/>
            <a:lstStyle/>
            <a:p>
              <a:pPr defTabSz="685800">
                <a:lnSpc>
                  <a:spcPts val="660"/>
                </a:lnSpc>
              </a:pPr>
              <a:r>
                <a:rPr sz="660">
                  <a:solidFill>
                    <a:srgbClr val="000000">
                      <a:alpha val="100000"/>
                    </a:srgbClr>
                  </a:solidFill>
                  <a:latin typeface="Arial"/>
                  <a:cs typeface="Arial"/>
                </a:rPr>
                <a:t>Modeled</a:t>
              </a:r>
            </a:p>
          </p:txBody>
        </p:sp>
        <p:sp>
          <p:nvSpPr>
            <p:cNvPr id="2087" name="tx2086"/>
            <p:cNvSpPr/>
            <p:nvPr/>
          </p:nvSpPr>
          <p:spPr>
            <a:xfrm>
              <a:off x="7991781" y="2995981"/>
              <a:ext cx="354106" cy="81309"/>
            </a:xfrm>
            <a:prstGeom prst="rect">
              <a:avLst/>
            </a:prstGeom>
            <a:noFill/>
          </p:spPr>
          <p:txBody>
            <a:bodyPr wrap="none" lIns="0" tIns="0" rIns="0" bIns="0" anchor="ctr" anchorCtr="1"/>
            <a:lstStyle/>
            <a:p>
              <a:pPr defTabSz="685800">
                <a:lnSpc>
                  <a:spcPts val="660"/>
                </a:lnSpc>
              </a:pPr>
              <a:r>
                <a:rPr sz="660">
                  <a:solidFill>
                    <a:srgbClr val="000000">
                      <a:alpha val="100000"/>
                    </a:srgbClr>
                  </a:solidFill>
                  <a:latin typeface="Arial"/>
                  <a:cs typeface="Arial"/>
                </a:rPr>
                <a:t>Deaths</a:t>
              </a:r>
            </a:p>
          </p:txBody>
        </p:sp>
        <p:sp>
          <p:nvSpPr>
            <p:cNvPr id="2088" name="tx2087"/>
            <p:cNvSpPr/>
            <p:nvPr/>
          </p:nvSpPr>
          <p:spPr>
            <a:xfrm>
              <a:off x="7991781" y="3215437"/>
              <a:ext cx="273233" cy="81309"/>
            </a:xfrm>
            <a:prstGeom prst="rect">
              <a:avLst/>
            </a:prstGeom>
            <a:noFill/>
          </p:spPr>
          <p:txBody>
            <a:bodyPr wrap="none" lIns="0" tIns="0" rIns="0" bIns="0" anchor="ctr" anchorCtr="1"/>
            <a:lstStyle/>
            <a:p>
              <a:pPr defTabSz="685800">
                <a:lnSpc>
                  <a:spcPts val="660"/>
                </a:lnSpc>
              </a:pPr>
              <a:r>
                <a:rPr sz="660">
                  <a:solidFill>
                    <a:srgbClr val="000000">
                      <a:alpha val="100000"/>
                    </a:srgbClr>
                  </a:solidFill>
                  <a:latin typeface="Arial"/>
                  <a:cs typeface="Arial"/>
                </a:rPr>
                <a:t>Tests</a:t>
              </a:r>
            </a:p>
          </p:txBody>
        </p:sp>
        <p:sp>
          <p:nvSpPr>
            <p:cNvPr id="2089" name="tx2088"/>
            <p:cNvSpPr/>
            <p:nvPr/>
          </p:nvSpPr>
          <p:spPr>
            <a:xfrm>
              <a:off x="1376449" y="1632462"/>
              <a:ext cx="2432253" cy="157326"/>
            </a:xfrm>
            <a:prstGeom prst="rect">
              <a:avLst/>
            </a:prstGeom>
            <a:noFill/>
          </p:spPr>
          <p:txBody>
            <a:bodyPr wrap="none" lIns="0" tIns="0" rIns="0" bIns="0" anchor="ctr" anchorCtr="1"/>
            <a:lstStyle/>
            <a:p>
              <a:pPr defTabSz="685800">
                <a:lnSpc>
                  <a:spcPts val="990"/>
                </a:lnSpc>
              </a:pPr>
              <a:r>
                <a:rPr sz="990">
                  <a:solidFill>
                    <a:srgbClr val="000000">
                      <a:alpha val="100000"/>
                    </a:srgbClr>
                  </a:solidFill>
                  <a:latin typeface="Arial"/>
                  <a:cs typeface="Arial"/>
                </a:rPr>
                <a:t>USA projection as of 2020-05-27</a:t>
              </a:r>
            </a:p>
          </p:txBody>
        </p:sp>
        <p:sp>
          <p:nvSpPr>
            <p:cNvPr id="2090" name="rc2089"/>
            <p:cNvSpPr/>
            <p:nvPr/>
          </p:nvSpPr>
          <p:spPr>
            <a:xfrm>
              <a:off x="457200" y="3863181"/>
              <a:ext cx="8229600" cy="2262981"/>
            </a:xfrm>
            <a:prstGeom prst="rect">
              <a:avLst/>
            </a:prstGeom>
            <a:solidFill>
              <a:srgbClr val="FFFFFF">
                <a:alpha val="100000"/>
              </a:srgbClr>
            </a:solidFill>
            <a:ln w="13550" cap="rnd">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1" name="rc2090"/>
            <p:cNvSpPr/>
            <p:nvPr/>
          </p:nvSpPr>
          <p:spPr>
            <a:xfrm>
              <a:off x="1376449" y="3932770"/>
              <a:ext cx="6117519" cy="1516471"/>
            </a:xfrm>
            <a:prstGeom prst="rect">
              <a:avLst/>
            </a:prstGeom>
            <a:solidFill>
              <a:srgbClr val="EBEBEB">
                <a:alpha val="100000"/>
              </a:srgbClr>
            </a:solidFill>
          </p:spPr>
          <p:txBody>
            <a:bodyPr/>
            <a:lstStyle/>
            <a:p>
              <a:pPr defTabSz="685800"/>
              <a:endParaRPr sz="1350">
                <a:solidFill>
                  <a:prstClr val="black"/>
                </a:solidFill>
                <a:latin typeface="Calibri" panose="020F0502020204030204"/>
              </a:endParaRPr>
            </a:p>
          </p:txBody>
        </p:sp>
        <p:sp>
          <p:nvSpPr>
            <p:cNvPr id="2092" name="pl2091"/>
            <p:cNvSpPr/>
            <p:nvPr/>
          </p:nvSpPr>
          <p:spPr>
            <a:xfrm>
              <a:off x="1376449" y="5185046"/>
              <a:ext cx="6117519" cy="0"/>
            </a:xfrm>
            <a:custGeom>
              <a:avLst/>
              <a:gdLst/>
              <a:ahLst/>
              <a:cxnLst/>
              <a:rect l="0" t="0" r="0" b="0"/>
              <a:pathLst>
                <a:path w="6117519">
                  <a:moveTo>
                    <a:pt x="0" y="0"/>
                  </a:moveTo>
                  <a:lnTo>
                    <a:pt x="6117519" y="0"/>
                  </a:lnTo>
                  <a:lnTo>
                    <a:pt x="6117519"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3" name="pl2092"/>
            <p:cNvSpPr/>
            <p:nvPr/>
          </p:nvSpPr>
          <p:spPr>
            <a:xfrm>
              <a:off x="1376449" y="4794516"/>
              <a:ext cx="6117519" cy="0"/>
            </a:xfrm>
            <a:custGeom>
              <a:avLst/>
              <a:gdLst/>
              <a:ahLst/>
              <a:cxnLst/>
              <a:rect l="0" t="0" r="0" b="0"/>
              <a:pathLst>
                <a:path w="6117519">
                  <a:moveTo>
                    <a:pt x="0" y="0"/>
                  </a:moveTo>
                  <a:lnTo>
                    <a:pt x="6117519" y="0"/>
                  </a:lnTo>
                  <a:lnTo>
                    <a:pt x="6117519"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4" name="pl2093"/>
            <p:cNvSpPr/>
            <p:nvPr/>
          </p:nvSpPr>
          <p:spPr>
            <a:xfrm>
              <a:off x="1376449" y="4403985"/>
              <a:ext cx="6117519" cy="0"/>
            </a:xfrm>
            <a:custGeom>
              <a:avLst/>
              <a:gdLst/>
              <a:ahLst/>
              <a:cxnLst/>
              <a:rect l="0" t="0" r="0" b="0"/>
              <a:pathLst>
                <a:path w="6117519">
                  <a:moveTo>
                    <a:pt x="0" y="0"/>
                  </a:moveTo>
                  <a:lnTo>
                    <a:pt x="6117519" y="0"/>
                  </a:lnTo>
                  <a:lnTo>
                    <a:pt x="6117519"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5" name="pl2094"/>
            <p:cNvSpPr/>
            <p:nvPr/>
          </p:nvSpPr>
          <p:spPr>
            <a:xfrm>
              <a:off x="1376449" y="4013455"/>
              <a:ext cx="6117519" cy="0"/>
            </a:xfrm>
            <a:custGeom>
              <a:avLst/>
              <a:gdLst/>
              <a:ahLst/>
              <a:cxnLst/>
              <a:rect l="0" t="0" r="0" b="0"/>
              <a:pathLst>
                <a:path w="6117519">
                  <a:moveTo>
                    <a:pt x="0" y="0"/>
                  </a:moveTo>
                  <a:lnTo>
                    <a:pt x="6117519" y="0"/>
                  </a:lnTo>
                  <a:lnTo>
                    <a:pt x="6117519"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6" name="pl2095"/>
            <p:cNvSpPr/>
            <p:nvPr/>
          </p:nvSpPr>
          <p:spPr>
            <a:xfrm>
              <a:off x="1567621"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7" name="pl2096"/>
            <p:cNvSpPr/>
            <p:nvPr/>
          </p:nvSpPr>
          <p:spPr>
            <a:xfrm>
              <a:off x="1810932"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8" name="pl2097"/>
            <p:cNvSpPr/>
            <p:nvPr/>
          </p:nvSpPr>
          <p:spPr>
            <a:xfrm>
              <a:off x="2054242"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099" name="pl2098"/>
            <p:cNvSpPr/>
            <p:nvPr/>
          </p:nvSpPr>
          <p:spPr>
            <a:xfrm>
              <a:off x="2297552"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0" name="pl2099"/>
            <p:cNvSpPr/>
            <p:nvPr/>
          </p:nvSpPr>
          <p:spPr>
            <a:xfrm>
              <a:off x="2540863"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1" name="pl2100"/>
            <p:cNvSpPr/>
            <p:nvPr/>
          </p:nvSpPr>
          <p:spPr>
            <a:xfrm>
              <a:off x="2784173"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2" name="pl2101"/>
            <p:cNvSpPr/>
            <p:nvPr/>
          </p:nvSpPr>
          <p:spPr>
            <a:xfrm>
              <a:off x="3027484"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3" name="pl2102"/>
            <p:cNvSpPr/>
            <p:nvPr/>
          </p:nvSpPr>
          <p:spPr>
            <a:xfrm>
              <a:off x="3270794"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4" name="pl2103"/>
            <p:cNvSpPr/>
            <p:nvPr/>
          </p:nvSpPr>
          <p:spPr>
            <a:xfrm>
              <a:off x="3514105"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5" name="pl2104"/>
            <p:cNvSpPr/>
            <p:nvPr/>
          </p:nvSpPr>
          <p:spPr>
            <a:xfrm>
              <a:off x="3757415"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6" name="pl2105"/>
            <p:cNvSpPr/>
            <p:nvPr/>
          </p:nvSpPr>
          <p:spPr>
            <a:xfrm>
              <a:off x="4000726"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7" name="pl2106"/>
            <p:cNvSpPr/>
            <p:nvPr/>
          </p:nvSpPr>
          <p:spPr>
            <a:xfrm>
              <a:off x="4244036"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8" name="pl2107"/>
            <p:cNvSpPr/>
            <p:nvPr/>
          </p:nvSpPr>
          <p:spPr>
            <a:xfrm>
              <a:off x="4487346"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09" name="pl2108"/>
            <p:cNvSpPr/>
            <p:nvPr/>
          </p:nvSpPr>
          <p:spPr>
            <a:xfrm>
              <a:off x="4730657"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0" name="pl2109"/>
            <p:cNvSpPr/>
            <p:nvPr/>
          </p:nvSpPr>
          <p:spPr>
            <a:xfrm>
              <a:off x="4973967"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1" name="pl2110"/>
            <p:cNvSpPr/>
            <p:nvPr/>
          </p:nvSpPr>
          <p:spPr>
            <a:xfrm>
              <a:off x="5217278"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2" name="pl2111"/>
            <p:cNvSpPr/>
            <p:nvPr/>
          </p:nvSpPr>
          <p:spPr>
            <a:xfrm>
              <a:off x="5460588"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3" name="pl2112"/>
            <p:cNvSpPr/>
            <p:nvPr/>
          </p:nvSpPr>
          <p:spPr>
            <a:xfrm>
              <a:off x="5703899"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4" name="pl2113"/>
            <p:cNvSpPr/>
            <p:nvPr/>
          </p:nvSpPr>
          <p:spPr>
            <a:xfrm>
              <a:off x="5947209"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5" name="pl2114"/>
            <p:cNvSpPr/>
            <p:nvPr/>
          </p:nvSpPr>
          <p:spPr>
            <a:xfrm>
              <a:off x="6190520"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6" name="pl2115"/>
            <p:cNvSpPr/>
            <p:nvPr/>
          </p:nvSpPr>
          <p:spPr>
            <a:xfrm>
              <a:off x="6433830"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7" name="pl2116"/>
            <p:cNvSpPr/>
            <p:nvPr/>
          </p:nvSpPr>
          <p:spPr>
            <a:xfrm>
              <a:off x="6677140"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8" name="pl2117"/>
            <p:cNvSpPr/>
            <p:nvPr/>
          </p:nvSpPr>
          <p:spPr>
            <a:xfrm>
              <a:off x="6920451"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19" name="pl2118"/>
            <p:cNvSpPr/>
            <p:nvPr/>
          </p:nvSpPr>
          <p:spPr>
            <a:xfrm>
              <a:off x="7163761"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0" name="pl2119"/>
            <p:cNvSpPr/>
            <p:nvPr/>
          </p:nvSpPr>
          <p:spPr>
            <a:xfrm>
              <a:off x="7407072" y="3932770"/>
              <a:ext cx="0" cy="1516471"/>
            </a:xfrm>
            <a:custGeom>
              <a:avLst/>
              <a:gdLst/>
              <a:ahLst/>
              <a:cxnLst/>
              <a:rect l="0" t="0" r="0" b="0"/>
              <a:pathLst>
                <a:path h="1516471">
                  <a:moveTo>
                    <a:pt x="0" y="1516471"/>
                  </a:moveTo>
                  <a:lnTo>
                    <a:pt x="0" y="0"/>
                  </a:lnTo>
                  <a:lnTo>
                    <a:pt x="0" y="0"/>
                  </a:lnTo>
                </a:path>
              </a:pathLst>
            </a:custGeom>
            <a:ln w="6775"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1" name="pl2120"/>
            <p:cNvSpPr/>
            <p:nvPr/>
          </p:nvSpPr>
          <p:spPr>
            <a:xfrm>
              <a:off x="1376449" y="5380311"/>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2" name="pl2121"/>
            <p:cNvSpPr/>
            <p:nvPr/>
          </p:nvSpPr>
          <p:spPr>
            <a:xfrm>
              <a:off x="1376449" y="4989781"/>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3" name="pl2122"/>
            <p:cNvSpPr/>
            <p:nvPr/>
          </p:nvSpPr>
          <p:spPr>
            <a:xfrm>
              <a:off x="1376449" y="4599250"/>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4" name="pl2123"/>
            <p:cNvSpPr/>
            <p:nvPr/>
          </p:nvSpPr>
          <p:spPr>
            <a:xfrm>
              <a:off x="1376449" y="4208720"/>
              <a:ext cx="6117519" cy="0"/>
            </a:xfrm>
            <a:custGeom>
              <a:avLst/>
              <a:gdLst/>
              <a:ahLst/>
              <a:cxnLst/>
              <a:rect l="0" t="0" r="0" b="0"/>
              <a:pathLst>
                <a:path w="6117519">
                  <a:moveTo>
                    <a:pt x="0" y="0"/>
                  </a:moveTo>
                  <a:lnTo>
                    <a:pt x="6117519" y="0"/>
                  </a:lnTo>
                  <a:lnTo>
                    <a:pt x="6117519"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5" name="pl2124"/>
            <p:cNvSpPr/>
            <p:nvPr/>
          </p:nvSpPr>
          <p:spPr>
            <a:xfrm>
              <a:off x="1445966"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6" name="pl2125"/>
            <p:cNvSpPr/>
            <p:nvPr/>
          </p:nvSpPr>
          <p:spPr>
            <a:xfrm>
              <a:off x="1689276"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7" name="pl2126"/>
            <p:cNvSpPr/>
            <p:nvPr/>
          </p:nvSpPr>
          <p:spPr>
            <a:xfrm>
              <a:off x="1932587"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8" name="pl2127"/>
            <p:cNvSpPr/>
            <p:nvPr/>
          </p:nvSpPr>
          <p:spPr>
            <a:xfrm>
              <a:off x="2175897"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29" name="pl2128"/>
            <p:cNvSpPr/>
            <p:nvPr/>
          </p:nvSpPr>
          <p:spPr>
            <a:xfrm>
              <a:off x="2419208"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0" name="pl2129"/>
            <p:cNvSpPr/>
            <p:nvPr/>
          </p:nvSpPr>
          <p:spPr>
            <a:xfrm>
              <a:off x="2662518"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1" name="pl2130"/>
            <p:cNvSpPr/>
            <p:nvPr/>
          </p:nvSpPr>
          <p:spPr>
            <a:xfrm>
              <a:off x="2905829"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2" name="pl2131"/>
            <p:cNvSpPr/>
            <p:nvPr/>
          </p:nvSpPr>
          <p:spPr>
            <a:xfrm>
              <a:off x="3149139"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3" name="pl2132"/>
            <p:cNvSpPr/>
            <p:nvPr/>
          </p:nvSpPr>
          <p:spPr>
            <a:xfrm>
              <a:off x="3392449"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4" name="pl2133"/>
            <p:cNvSpPr/>
            <p:nvPr/>
          </p:nvSpPr>
          <p:spPr>
            <a:xfrm>
              <a:off x="3635760"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5" name="pl2134"/>
            <p:cNvSpPr/>
            <p:nvPr/>
          </p:nvSpPr>
          <p:spPr>
            <a:xfrm>
              <a:off x="3879070"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6" name="pl2135"/>
            <p:cNvSpPr/>
            <p:nvPr/>
          </p:nvSpPr>
          <p:spPr>
            <a:xfrm>
              <a:off x="4122381"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7" name="pl2136"/>
            <p:cNvSpPr/>
            <p:nvPr/>
          </p:nvSpPr>
          <p:spPr>
            <a:xfrm>
              <a:off x="4365691"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8" name="pl2137"/>
            <p:cNvSpPr/>
            <p:nvPr/>
          </p:nvSpPr>
          <p:spPr>
            <a:xfrm>
              <a:off x="4609002"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39" name="pl2138"/>
            <p:cNvSpPr/>
            <p:nvPr/>
          </p:nvSpPr>
          <p:spPr>
            <a:xfrm>
              <a:off x="4852312"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0" name="pl2139"/>
            <p:cNvSpPr/>
            <p:nvPr/>
          </p:nvSpPr>
          <p:spPr>
            <a:xfrm>
              <a:off x="5095623"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1" name="pl2140"/>
            <p:cNvSpPr/>
            <p:nvPr/>
          </p:nvSpPr>
          <p:spPr>
            <a:xfrm>
              <a:off x="5338933"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2" name="pl2141"/>
            <p:cNvSpPr/>
            <p:nvPr/>
          </p:nvSpPr>
          <p:spPr>
            <a:xfrm>
              <a:off x="5582243"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3" name="pl2142"/>
            <p:cNvSpPr/>
            <p:nvPr/>
          </p:nvSpPr>
          <p:spPr>
            <a:xfrm>
              <a:off x="5825554"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4" name="pl2143"/>
            <p:cNvSpPr/>
            <p:nvPr/>
          </p:nvSpPr>
          <p:spPr>
            <a:xfrm>
              <a:off x="6068864"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5" name="pl2144"/>
            <p:cNvSpPr/>
            <p:nvPr/>
          </p:nvSpPr>
          <p:spPr>
            <a:xfrm>
              <a:off x="6312175"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6" name="pl2145"/>
            <p:cNvSpPr/>
            <p:nvPr/>
          </p:nvSpPr>
          <p:spPr>
            <a:xfrm>
              <a:off x="6555485"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7" name="pl2146"/>
            <p:cNvSpPr/>
            <p:nvPr/>
          </p:nvSpPr>
          <p:spPr>
            <a:xfrm>
              <a:off x="6798796"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8" name="pl2147"/>
            <p:cNvSpPr/>
            <p:nvPr/>
          </p:nvSpPr>
          <p:spPr>
            <a:xfrm>
              <a:off x="7042106"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49" name="pl2148"/>
            <p:cNvSpPr/>
            <p:nvPr/>
          </p:nvSpPr>
          <p:spPr>
            <a:xfrm>
              <a:off x="7285417" y="3932770"/>
              <a:ext cx="0" cy="1516471"/>
            </a:xfrm>
            <a:custGeom>
              <a:avLst/>
              <a:gdLst/>
              <a:ahLst/>
              <a:cxnLst/>
              <a:rect l="0" t="0" r="0" b="0"/>
              <a:pathLst>
                <a:path h="1516471">
                  <a:moveTo>
                    <a:pt x="0" y="1516471"/>
                  </a:moveTo>
                  <a:lnTo>
                    <a:pt x="0" y="0"/>
                  </a:lnTo>
                  <a:lnTo>
                    <a:pt x="0" y="0"/>
                  </a:lnTo>
                </a:path>
              </a:pathLst>
            </a:custGeom>
            <a:ln w="13550" cap="flat">
              <a:solidFill>
                <a:srgbClr val="FFFF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0" name="pt2149"/>
            <p:cNvSpPr/>
            <p:nvPr/>
          </p:nvSpPr>
          <p:spPr>
            <a:xfrm>
              <a:off x="1636467" y="536226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1" name="pt2150"/>
            <p:cNvSpPr/>
            <p:nvPr/>
          </p:nvSpPr>
          <p:spPr>
            <a:xfrm>
              <a:off x="1671226" y="536226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2" name="pt2151"/>
            <p:cNvSpPr/>
            <p:nvPr/>
          </p:nvSpPr>
          <p:spPr>
            <a:xfrm>
              <a:off x="1705984" y="536224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3" name="pt2152"/>
            <p:cNvSpPr/>
            <p:nvPr/>
          </p:nvSpPr>
          <p:spPr>
            <a:xfrm>
              <a:off x="1740743" y="536223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4" name="pt2153"/>
            <p:cNvSpPr/>
            <p:nvPr/>
          </p:nvSpPr>
          <p:spPr>
            <a:xfrm>
              <a:off x="1775502" y="536223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5" name="pt2154"/>
            <p:cNvSpPr/>
            <p:nvPr/>
          </p:nvSpPr>
          <p:spPr>
            <a:xfrm>
              <a:off x="1810260" y="536223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6" name="pt2155"/>
            <p:cNvSpPr/>
            <p:nvPr/>
          </p:nvSpPr>
          <p:spPr>
            <a:xfrm>
              <a:off x="1845019" y="536223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7" name="pt2156"/>
            <p:cNvSpPr/>
            <p:nvPr/>
          </p:nvSpPr>
          <p:spPr>
            <a:xfrm>
              <a:off x="1879777" y="536223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8" name="pt2157"/>
            <p:cNvSpPr/>
            <p:nvPr/>
          </p:nvSpPr>
          <p:spPr>
            <a:xfrm>
              <a:off x="1914536" y="536223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59" name="pt2158"/>
            <p:cNvSpPr/>
            <p:nvPr/>
          </p:nvSpPr>
          <p:spPr>
            <a:xfrm>
              <a:off x="1949295" y="536222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0" name="pt2159"/>
            <p:cNvSpPr/>
            <p:nvPr/>
          </p:nvSpPr>
          <p:spPr>
            <a:xfrm>
              <a:off x="1984053" y="536222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1" name="pt2160"/>
            <p:cNvSpPr/>
            <p:nvPr/>
          </p:nvSpPr>
          <p:spPr>
            <a:xfrm>
              <a:off x="2018812" y="536222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2" name="pt2161"/>
            <p:cNvSpPr/>
            <p:nvPr/>
          </p:nvSpPr>
          <p:spPr>
            <a:xfrm>
              <a:off x="2053571" y="536222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3" name="pt2162"/>
            <p:cNvSpPr/>
            <p:nvPr/>
          </p:nvSpPr>
          <p:spPr>
            <a:xfrm>
              <a:off x="2088329" y="536223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4" name="pt2163"/>
            <p:cNvSpPr/>
            <p:nvPr/>
          </p:nvSpPr>
          <p:spPr>
            <a:xfrm>
              <a:off x="2123088" y="536224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5" name="pt2164"/>
            <p:cNvSpPr/>
            <p:nvPr/>
          </p:nvSpPr>
          <p:spPr>
            <a:xfrm>
              <a:off x="2157847" y="536225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6" name="pt2165"/>
            <p:cNvSpPr/>
            <p:nvPr/>
          </p:nvSpPr>
          <p:spPr>
            <a:xfrm>
              <a:off x="2192605" y="536225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7" name="pt2166"/>
            <p:cNvSpPr/>
            <p:nvPr/>
          </p:nvSpPr>
          <p:spPr>
            <a:xfrm>
              <a:off x="2227364" y="536225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8" name="pt2167"/>
            <p:cNvSpPr/>
            <p:nvPr/>
          </p:nvSpPr>
          <p:spPr>
            <a:xfrm>
              <a:off x="2262122" y="536225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69" name="pt2168"/>
            <p:cNvSpPr/>
            <p:nvPr/>
          </p:nvSpPr>
          <p:spPr>
            <a:xfrm>
              <a:off x="2296881" y="536225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0" name="pt2169"/>
            <p:cNvSpPr/>
            <p:nvPr/>
          </p:nvSpPr>
          <p:spPr>
            <a:xfrm>
              <a:off x="2331640" y="536224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1" name="pt2170"/>
            <p:cNvSpPr/>
            <p:nvPr/>
          </p:nvSpPr>
          <p:spPr>
            <a:xfrm>
              <a:off x="2366398" y="536224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2" name="pt2171"/>
            <p:cNvSpPr/>
            <p:nvPr/>
          </p:nvSpPr>
          <p:spPr>
            <a:xfrm>
              <a:off x="2401157" y="536224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3" name="pt2172"/>
            <p:cNvSpPr/>
            <p:nvPr/>
          </p:nvSpPr>
          <p:spPr>
            <a:xfrm>
              <a:off x="2435916" y="536225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4" name="pt2173"/>
            <p:cNvSpPr/>
            <p:nvPr/>
          </p:nvSpPr>
          <p:spPr>
            <a:xfrm>
              <a:off x="2470674" y="536225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5" name="pt2174"/>
            <p:cNvSpPr/>
            <p:nvPr/>
          </p:nvSpPr>
          <p:spPr>
            <a:xfrm>
              <a:off x="2505433" y="536225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6" name="pt2175"/>
            <p:cNvSpPr/>
            <p:nvPr/>
          </p:nvSpPr>
          <p:spPr>
            <a:xfrm>
              <a:off x="2540192" y="536225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7" name="pt2176"/>
            <p:cNvSpPr/>
            <p:nvPr/>
          </p:nvSpPr>
          <p:spPr>
            <a:xfrm>
              <a:off x="2574950" y="536225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8" name="pt2177"/>
            <p:cNvSpPr/>
            <p:nvPr/>
          </p:nvSpPr>
          <p:spPr>
            <a:xfrm>
              <a:off x="2609709" y="536225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79" name="pt2178"/>
            <p:cNvSpPr/>
            <p:nvPr/>
          </p:nvSpPr>
          <p:spPr>
            <a:xfrm>
              <a:off x="2644467" y="536219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0" name="pt2179"/>
            <p:cNvSpPr/>
            <p:nvPr/>
          </p:nvSpPr>
          <p:spPr>
            <a:xfrm>
              <a:off x="2679226" y="536213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1" name="pt2180"/>
            <p:cNvSpPr/>
            <p:nvPr/>
          </p:nvSpPr>
          <p:spPr>
            <a:xfrm>
              <a:off x="2713985" y="536207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2" name="pt2181"/>
            <p:cNvSpPr/>
            <p:nvPr/>
          </p:nvSpPr>
          <p:spPr>
            <a:xfrm>
              <a:off x="2748743" y="536200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3" name="pt2182"/>
            <p:cNvSpPr/>
            <p:nvPr/>
          </p:nvSpPr>
          <p:spPr>
            <a:xfrm>
              <a:off x="2783502" y="536193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4" name="pt2183"/>
            <p:cNvSpPr/>
            <p:nvPr/>
          </p:nvSpPr>
          <p:spPr>
            <a:xfrm>
              <a:off x="2818261" y="536197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5" name="pt2184"/>
            <p:cNvSpPr/>
            <p:nvPr/>
          </p:nvSpPr>
          <p:spPr>
            <a:xfrm>
              <a:off x="2853019" y="536199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6" name="pt2185"/>
            <p:cNvSpPr/>
            <p:nvPr/>
          </p:nvSpPr>
          <p:spPr>
            <a:xfrm>
              <a:off x="2887778" y="536199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7" name="pt2186"/>
            <p:cNvSpPr/>
            <p:nvPr/>
          </p:nvSpPr>
          <p:spPr>
            <a:xfrm>
              <a:off x="2922537" y="536197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8" name="pt2187"/>
            <p:cNvSpPr/>
            <p:nvPr/>
          </p:nvSpPr>
          <p:spPr>
            <a:xfrm>
              <a:off x="2957295" y="536190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89" name="pt2188"/>
            <p:cNvSpPr/>
            <p:nvPr/>
          </p:nvSpPr>
          <p:spPr>
            <a:xfrm>
              <a:off x="2992054" y="536169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0" name="pt2189"/>
            <p:cNvSpPr/>
            <p:nvPr/>
          </p:nvSpPr>
          <p:spPr>
            <a:xfrm>
              <a:off x="3026812" y="536142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1" name="pt2190"/>
            <p:cNvSpPr/>
            <p:nvPr/>
          </p:nvSpPr>
          <p:spPr>
            <a:xfrm>
              <a:off x="3061571" y="536101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2" name="pt2191"/>
            <p:cNvSpPr/>
            <p:nvPr/>
          </p:nvSpPr>
          <p:spPr>
            <a:xfrm>
              <a:off x="3096330" y="536048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3" name="pt2192"/>
            <p:cNvSpPr/>
            <p:nvPr/>
          </p:nvSpPr>
          <p:spPr>
            <a:xfrm>
              <a:off x="3131088" y="535993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4" name="pt2193"/>
            <p:cNvSpPr/>
            <p:nvPr/>
          </p:nvSpPr>
          <p:spPr>
            <a:xfrm>
              <a:off x="3165847" y="535901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5" name="pt2194"/>
            <p:cNvSpPr/>
            <p:nvPr/>
          </p:nvSpPr>
          <p:spPr>
            <a:xfrm>
              <a:off x="3200606" y="535772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6" name="pt2195"/>
            <p:cNvSpPr/>
            <p:nvPr/>
          </p:nvSpPr>
          <p:spPr>
            <a:xfrm>
              <a:off x="3235364" y="535622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7" name="pt2196"/>
            <p:cNvSpPr/>
            <p:nvPr/>
          </p:nvSpPr>
          <p:spPr>
            <a:xfrm>
              <a:off x="3270123" y="535425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8" name="pt2197"/>
            <p:cNvSpPr/>
            <p:nvPr/>
          </p:nvSpPr>
          <p:spPr>
            <a:xfrm>
              <a:off x="3304882" y="535159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199" name="pt2198"/>
            <p:cNvSpPr/>
            <p:nvPr/>
          </p:nvSpPr>
          <p:spPr>
            <a:xfrm>
              <a:off x="3339640" y="534873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0" name="pt2199"/>
            <p:cNvSpPr/>
            <p:nvPr/>
          </p:nvSpPr>
          <p:spPr>
            <a:xfrm>
              <a:off x="3374399" y="534505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1" name="pt2200"/>
            <p:cNvSpPr/>
            <p:nvPr/>
          </p:nvSpPr>
          <p:spPr>
            <a:xfrm>
              <a:off x="3409157" y="533957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2" name="pt2201"/>
            <p:cNvSpPr/>
            <p:nvPr/>
          </p:nvSpPr>
          <p:spPr>
            <a:xfrm>
              <a:off x="3443916" y="533342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3" name="pt2202"/>
            <p:cNvSpPr/>
            <p:nvPr/>
          </p:nvSpPr>
          <p:spPr>
            <a:xfrm>
              <a:off x="3478675" y="531955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4" name="pt2203"/>
            <p:cNvSpPr/>
            <p:nvPr/>
          </p:nvSpPr>
          <p:spPr>
            <a:xfrm>
              <a:off x="3513433" y="529899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5" name="pt2204"/>
            <p:cNvSpPr/>
            <p:nvPr/>
          </p:nvSpPr>
          <p:spPr>
            <a:xfrm>
              <a:off x="3548192" y="527155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6" name="pt2205"/>
            <p:cNvSpPr/>
            <p:nvPr/>
          </p:nvSpPr>
          <p:spPr>
            <a:xfrm>
              <a:off x="3582951" y="523707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7" name="pt2206"/>
            <p:cNvSpPr/>
            <p:nvPr/>
          </p:nvSpPr>
          <p:spPr>
            <a:xfrm>
              <a:off x="3617709" y="518945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8" name="pt2207"/>
            <p:cNvSpPr/>
            <p:nvPr/>
          </p:nvSpPr>
          <p:spPr>
            <a:xfrm>
              <a:off x="3652468" y="514391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09" name="pt2208"/>
            <p:cNvSpPr/>
            <p:nvPr/>
          </p:nvSpPr>
          <p:spPr>
            <a:xfrm>
              <a:off x="3687227" y="509574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0" name="pt2209"/>
            <p:cNvSpPr/>
            <p:nvPr/>
          </p:nvSpPr>
          <p:spPr>
            <a:xfrm>
              <a:off x="3721985" y="503748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1" name="pt2210"/>
            <p:cNvSpPr/>
            <p:nvPr/>
          </p:nvSpPr>
          <p:spPr>
            <a:xfrm>
              <a:off x="3756744" y="497212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2" name="pt2211"/>
            <p:cNvSpPr/>
            <p:nvPr/>
          </p:nvSpPr>
          <p:spPr>
            <a:xfrm>
              <a:off x="3791502" y="490676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3" name="pt2212"/>
            <p:cNvSpPr/>
            <p:nvPr/>
          </p:nvSpPr>
          <p:spPr>
            <a:xfrm>
              <a:off x="3826261" y="4833643"/>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4" name="pt2213"/>
            <p:cNvSpPr/>
            <p:nvPr/>
          </p:nvSpPr>
          <p:spPr>
            <a:xfrm>
              <a:off x="3861020" y="475595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5" name="pt2214"/>
            <p:cNvSpPr/>
            <p:nvPr/>
          </p:nvSpPr>
          <p:spPr>
            <a:xfrm>
              <a:off x="3895778" y="468394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6" name="pt2215"/>
            <p:cNvSpPr/>
            <p:nvPr/>
          </p:nvSpPr>
          <p:spPr>
            <a:xfrm>
              <a:off x="3930537" y="461683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7" name="pt2216"/>
            <p:cNvSpPr/>
            <p:nvPr/>
          </p:nvSpPr>
          <p:spPr>
            <a:xfrm>
              <a:off x="3965296" y="454763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8" name="pt2217"/>
            <p:cNvSpPr/>
            <p:nvPr/>
          </p:nvSpPr>
          <p:spPr>
            <a:xfrm>
              <a:off x="4000054" y="447280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19" name="pt2218"/>
            <p:cNvSpPr/>
            <p:nvPr/>
          </p:nvSpPr>
          <p:spPr>
            <a:xfrm>
              <a:off x="4034813" y="439379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0" name="pt2219"/>
            <p:cNvSpPr/>
            <p:nvPr/>
          </p:nvSpPr>
          <p:spPr>
            <a:xfrm>
              <a:off x="4069571" y="432460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1" name="pt2220"/>
            <p:cNvSpPr/>
            <p:nvPr/>
          </p:nvSpPr>
          <p:spPr>
            <a:xfrm>
              <a:off x="4104330" y="426044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2" name="pt2221"/>
            <p:cNvSpPr/>
            <p:nvPr/>
          </p:nvSpPr>
          <p:spPr>
            <a:xfrm>
              <a:off x="4139089" y="421218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3" name="pt2222"/>
            <p:cNvSpPr/>
            <p:nvPr/>
          </p:nvSpPr>
          <p:spPr>
            <a:xfrm>
              <a:off x="4173847" y="4184118"/>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4" name="pt2223"/>
            <p:cNvSpPr/>
            <p:nvPr/>
          </p:nvSpPr>
          <p:spPr>
            <a:xfrm>
              <a:off x="4208606" y="417252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5" name="pt2224"/>
            <p:cNvSpPr/>
            <p:nvPr/>
          </p:nvSpPr>
          <p:spPr>
            <a:xfrm>
              <a:off x="4243365" y="415469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6" name="pt2225"/>
            <p:cNvSpPr/>
            <p:nvPr/>
          </p:nvSpPr>
          <p:spPr>
            <a:xfrm>
              <a:off x="4278123" y="414260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7" name="pt2226"/>
            <p:cNvSpPr/>
            <p:nvPr/>
          </p:nvSpPr>
          <p:spPr>
            <a:xfrm>
              <a:off x="4312882" y="413466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8" name="pt2227"/>
            <p:cNvSpPr/>
            <p:nvPr/>
          </p:nvSpPr>
          <p:spPr>
            <a:xfrm>
              <a:off x="4347641" y="413605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29" name="pt2228"/>
            <p:cNvSpPr/>
            <p:nvPr/>
          </p:nvSpPr>
          <p:spPr>
            <a:xfrm>
              <a:off x="4382399" y="415160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0" name="pt2229"/>
            <p:cNvSpPr/>
            <p:nvPr/>
          </p:nvSpPr>
          <p:spPr>
            <a:xfrm>
              <a:off x="4417158" y="418318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1" name="pt2230"/>
            <p:cNvSpPr/>
            <p:nvPr/>
          </p:nvSpPr>
          <p:spPr>
            <a:xfrm>
              <a:off x="4451916" y="4213261"/>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2" name="pt2231"/>
            <p:cNvSpPr/>
            <p:nvPr/>
          </p:nvSpPr>
          <p:spPr>
            <a:xfrm>
              <a:off x="4486675" y="423426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3" name="pt2232"/>
            <p:cNvSpPr/>
            <p:nvPr/>
          </p:nvSpPr>
          <p:spPr>
            <a:xfrm>
              <a:off x="4521434" y="423426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4" name="pt2233"/>
            <p:cNvSpPr/>
            <p:nvPr/>
          </p:nvSpPr>
          <p:spPr>
            <a:xfrm>
              <a:off x="4556192" y="422365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5" name="pt2234"/>
            <p:cNvSpPr/>
            <p:nvPr/>
          </p:nvSpPr>
          <p:spPr>
            <a:xfrm>
              <a:off x="4590951" y="421083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6" name="pt2235"/>
            <p:cNvSpPr/>
            <p:nvPr/>
          </p:nvSpPr>
          <p:spPr>
            <a:xfrm>
              <a:off x="4625710" y="420664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7" name="pt2236"/>
            <p:cNvSpPr/>
            <p:nvPr/>
          </p:nvSpPr>
          <p:spPr>
            <a:xfrm>
              <a:off x="4660468" y="421361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8" name="pt2237"/>
            <p:cNvSpPr/>
            <p:nvPr/>
          </p:nvSpPr>
          <p:spPr>
            <a:xfrm>
              <a:off x="4695227" y="423764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39" name="pt2238"/>
            <p:cNvSpPr/>
            <p:nvPr/>
          </p:nvSpPr>
          <p:spPr>
            <a:xfrm>
              <a:off x="4729986" y="424481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0" name="pt2239"/>
            <p:cNvSpPr/>
            <p:nvPr/>
          </p:nvSpPr>
          <p:spPr>
            <a:xfrm>
              <a:off x="4764744" y="4236365"/>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1" name="pt2240"/>
            <p:cNvSpPr/>
            <p:nvPr/>
          </p:nvSpPr>
          <p:spPr>
            <a:xfrm>
              <a:off x="4799503" y="422068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2" name="pt2241"/>
            <p:cNvSpPr/>
            <p:nvPr/>
          </p:nvSpPr>
          <p:spPr>
            <a:xfrm>
              <a:off x="4834261" y="420888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3" name="pt2242"/>
            <p:cNvSpPr/>
            <p:nvPr/>
          </p:nvSpPr>
          <p:spPr>
            <a:xfrm>
              <a:off x="4869020" y="4198210"/>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4" name="pt2243"/>
            <p:cNvSpPr/>
            <p:nvPr/>
          </p:nvSpPr>
          <p:spPr>
            <a:xfrm>
              <a:off x="4903779" y="421695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5" name="pt2244"/>
            <p:cNvSpPr/>
            <p:nvPr/>
          </p:nvSpPr>
          <p:spPr>
            <a:xfrm>
              <a:off x="4938537" y="425159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6" name="pt2245"/>
            <p:cNvSpPr/>
            <p:nvPr/>
          </p:nvSpPr>
          <p:spPr>
            <a:xfrm>
              <a:off x="4973296" y="4276969"/>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7" name="pt2246"/>
            <p:cNvSpPr/>
            <p:nvPr/>
          </p:nvSpPr>
          <p:spPr>
            <a:xfrm>
              <a:off x="5008055" y="4282442"/>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8" name="pt2247"/>
            <p:cNvSpPr/>
            <p:nvPr/>
          </p:nvSpPr>
          <p:spPr>
            <a:xfrm>
              <a:off x="5042813" y="427924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49" name="pt2248"/>
            <p:cNvSpPr/>
            <p:nvPr/>
          </p:nvSpPr>
          <p:spPr>
            <a:xfrm>
              <a:off x="5077572" y="427000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0" name="pt2249"/>
            <p:cNvSpPr/>
            <p:nvPr/>
          </p:nvSpPr>
          <p:spPr>
            <a:xfrm>
              <a:off x="5112331" y="4264294"/>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1" name="pt2250"/>
            <p:cNvSpPr/>
            <p:nvPr/>
          </p:nvSpPr>
          <p:spPr>
            <a:xfrm>
              <a:off x="5147089" y="428273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2" name="pt2251"/>
            <p:cNvSpPr/>
            <p:nvPr/>
          </p:nvSpPr>
          <p:spPr>
            <a:xfrm>
              <a:off x="5181848" y="4313757"/>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3" name="pt2252"/>
            <p:cNvSpPr/>
            <p:nvPr/>
          </p:nvSpPr>
          <p:spPr>
            <a:xfrm>
              <a:off x="5216606" y="4344326"/>
              <a:ext cx="36101" cy="36101"/>
            </a:xfrm>
            <a:prstGeom prst="ellipse">
              <a:avLst/>
            </a:prstGeom>
            <a:solidFill>
              <a:srgbClr val="0000FF">
                <a:alpha val="100000"/>
              </a:srgbClr>
            </a:solidFill>
            <a:ln w="9000" cap="rnd">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4" name="pt2253"/>
            <p:cNvSpPr/>
            <p:nvPr/>
          </p:nvSpPr>
          <p:spPr>
            <a:xfrm>
              <a:off x="5251365" y="4361964"/>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5" name="pt2254"/>
            <p:cNvSpPr/>
            <p:nvPr/>
          </p:nvSpPr>
          <p:spPr>
            <a:xfrm>
              <a:off x="5286124" y="4377613"/>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6" name="pt2255"/>
            <p:cNvSpPr/>
            <p:nvPr/>
          </p:nvSpPr>
          <p:spPr>
            <a:xfrm>
              <a:off x="5320882" y="4389048"/>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7" name="pt2256"/>
            <p:cNvSpPr/>
            <p:nvPr/>
          </p:nvSpPr>
          <p:spPr>
            <a:xfrm>
              <a:off x="5355641" y="4407998"/>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8" name="pt2257"/>
            <p:cNvSpPr/>
            <p:nvPr/>
          </p:nvSpPr>
          <p:spPr>
            <a:xfrm>
              <a:off x="5390400" y="4438322"/>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59" name="pt2258"/>
            <p:cNvSpPr/>
            <p:nvPr/>
          </p:nvSpPr>
          <p:spPr>
            <a:xfrm>
              <a:off x="5425158" y="4471050"/>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0" name="pt2259"/>
            <p:cNvSpPr/>
            <p:nvPr/>
          </p:nvSpPr>
          <p:spPr>
            <a:xfrm>
              <a:off x="5459917" y="4488772"/>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1" name="pt2260"/>
            <p:cNvSpPr/>
            <p:nvPr/>
          </p:nvSpPr>
          <p:spPr>
            <a:xfrm>
              <a:off x="5494676" y="4486602"/>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2" name="pt2261"/>
            <p:cNvSpPr/>
            <p:nvPr/>
          </p:nvSpPr>
          <p:spPr>
            <a:xfrm>
              <a:off x="5529434" y="4478748"/>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3" name="pt2262"/>
            <p:cNvSpPr/>
            <p:nvPr/>
          </p:nvSpPr>
          <p:spPr>
            <a:xfrm>
              <a:off x="5564193" y="4460901"/>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4" name="pt2263"/>
            <p:cNvSpPr/>
            <p:nvPr/>
          </p:nvSpPr>
          <p:spPr>
            <a:xfrm>
              <a:off x="5598951" y="4456886"/>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5" name="pt2264"/>
            <p:cNvSpPr/>
            <p:nvPr/>
          </p:nvSpPr>
          <p:spPr>
            <a:xfrm>
              <a:off x="5633710" y="4463970"/>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6" name="pt2265"/>
            <p:cNvSpPr/>
            <p:nvPr/>
          </p:nvSpPr>
          <p:spPr>
            <a:xfrm>
              <a:off x="5668469" y="4480548"/>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7" name="pt2266"/>
            <p:cNvSpPr/>
            <p:nvPr/>
          </p:nvSpPr>
          <p:spPr>
            <a:xfrm>
              <a:off x="5703227" y="4485548"/>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8" name="pt2267"/>
            <p:cNvSpPr/>
            <p:nvPr/>
          </p:nvSpPr>
          <p:spPr>
            <a:xfrm>
              <a:off x="5737986" y="4491168"/>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69" name="pt2268"/>
            <p:cNvSpPr/>
            <p:nvPr/>
          </p:nvSpPr>
          <p:spPr>
            <a:xfrm>
              <a:off x="5772745" y="4485101"/>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0" name="pt2269"/>
            <p:cNvSpPr/>
            <p:nvPr/>
          </p:nvSpPr>
          <p:spPr>
            <a:xfrm>
              <a:off x="5807503" y="4482883"/>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1" name="pt2270"/>
            <p:cNvSpPr/>
            <p:nvPr/>
          </p:nvSpPr>
          <p:spPr>
            <a:xfrm>
              <a:off x="5842262" y="4486803"/>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2" name="pt2271"/>
            <p:cNvSpPr/>
            <p:nvPr/>
          </p:nvSpPr>
          <p:spPr>
            <a:xfrm>
              <a:off x="5877021" y="4497557"/>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3" name="pt2272"/>
            <p:cNvSpPr/>
            <p:nvPr/>
          </p:nvSpPr>
          <p:spPr>
            <a:xfrm>
              <a:off x="5911779" y="4504295"/>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4" name="pt2273"/>
            <p:cNvSpPr/>
            <p:nvPr/>
          </p:nvSpPr>
          <p:spPr>
            <a:xfrm>
              <a:off x="5946538" y="4505631"/>
              <a:ext cx="36101" cy="36101"/>
            </a:xfrm>
            <a:prstGeom prst="ellipse">
              <a:avLst/>
            </a:prstGeom>
            <a:solidFill>
              <a:srgbClr val="FF0000">
                <a:alpha val="100000"/>
              </a:srgbClr>
            </a:solidFill>
            <a:ln w="9000" cap="rnd">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5" name="pl2274"/>
            <p:cNvSpPr/>
            <p:nvPr/>
          </p:nvSpPr>
          <p:spPr>
            <a:xfrm>
              <a:off x="5999347" y="4365668"/>
              <a:ext cx="1216552" cy="144143"/>
            </a:xfrm>
            <a:custGeom>
              <a:avLst/>
              <a:gdLst/>
              <a:ahLst/>
              <a:cxnLst/>
              <a:rect l="0" t="0" r="0" b="0"/>
              <a:pathLst>
                <a:path w="1216552" h="144143">
                  <a:moveTo>
                    <a:pt x="0" y="144143"/>
                  </a:moveTo>
                  <a:lnTo>
                    <a:pt x="34758" y="119928"/>
                  </a:lnTo>
                  <a:lnTo>
                    <a:pt x="69517" y="95724"/>
                  </a:lnTo>
                  <a:lnTo>
                    <a:pt x="104275" y="75015"/>
                  </a:lnTo>
                  <a:lnTo>
                    <a:pt x="139034" y="59603"/>
                  </a:lnTo>
                  <a:lnTo>
                    <a:pt x="173793" y="52123"/>
                  </a:lnTo>
                  <a:lnTo>
                    <a:pt x="208551" y="48672"/>
                  </a:lnTo>
                  <a:lnTo>
                    <a:pt x="243310" y="45340"/>
                  </a:lnTo>
                  <a:lnTo>
                    <a:pt x="278069" y="42126"/>
                  </a:lnTo>
                  <a:lnTo>
                    <a:pt x="312827" y="39030"/>
                  </a:lnTo>
                  <a:lnTo>
                    <a:pt x="347586" y="36053"/>
                  </a:lnTo>
                  <a:lnTo>
                    <a:pt x="382344" y="33194"/>
                  </a:lnTo>
                  <a:lnTo>
                    <a:pt x="417103" y="30454"/>
                  </a:lnTo>
                  <a:lnTo>
                    <a:pt x="451862" y="27831"/>
                  </a:lnTo>
                  <a:lnTo>
                    <a:pt x="486620" y="25325"/>
                  </a:lnTo>
                  <a:lnTo>
                    <a:pt x="521379" y="22937"/>
                  </a:lnTo>
                  <a:lnTo>
                    <a:pt x="556138" y="20666"/>
                  </a:lnTo>
                  <a:lnTo>
                    <a:pt x="590896" y="18512"/>
                  </a:lnTo>
                  <a:lnTo>
                    <a:pt x="625655" y="16473"/>
                  </a:lnTo>
                  <a:lnTo>
                    <a:pt x="660414" y="14550"/>
                  </a:lnTo>
                  <a:lnTo>
                    <a:pt x="695172" y="12743"/>
                  </a:lnTo>
                  <a:lnTo>
                    <a:pt x="729931" y="11050"/>
                  </a:lnTo>
                  <a:lnTo>
                    <a:pt x="764689" y="9470"/>
                  </a:lnTo>
                  <a:lnTo>
                    <a:pt x="799448" y="8005"/>
                  </a:lnTo>
                  <a:lnTo>
                    <a:pt x="834207" y="6652"/>
                  </a:lnTo>
                  <a:lnTo>
                    <a:pt x="868965" y="5411"/>
                  </a:lnTo>
                  <a:lnTo>
                    <a:pt x="903724" y="4281"/>
                  </a:lnTo>
                  <a:lnTo>
                    <a:pt x="938483" y="3262"/>
                  </a:lnTo>
                  <a:lnTo>
                    <a:pt x="973241" y="2353"/>
                  </a:lnTo>
                  <a:lnTo>
                    <a:pt x="1008000" y="1552"/>
                  </a:lnTo>
                  <a:lnTo>
                    <a:pt x="1042759" y="860"/>
                  </a:lnTo>
                  <a:lnTo>
                    <a:pt x="1077517" y="350"/>
                  </a:lnTo>
                  <a:lnTo>
                    <a:pt x="1112276" y="0"/>
                  </a:lnTo>
                  <a:lnTo>
                    <a:pt x="1147034" y="0"/>
                  </a:lnTo>
                  <a:lnTo>
                    <a:pt x="1181793" y="0"/>
                  </a:lnTo>
                  <a:lnTo>
                    <a:pt x="1216552" y="0"/>
                  </a:lnTo>
                </a:path>
              </a:pathLst>
            </a:custGeom>
            <a:ln w="27101" cap="flat">
              <a:solidFill>
                <a:srgbClr val="FF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6" name="pt2275"/>
            <p:cNvSpPr/>
            <p:nvPr/>
          </p:nvSpPr>
          <p:spPr>
            <a:xfrm>
              <a:off x="1636467" y="536226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7" name="pt2276"/>
            <p:cNvSpPr/>
            <p:nvPr/>
          </p:nvSpPr>
          <p:spPr>
            <a:xfrm>
              <a:off x="1671226" y="536226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8" name="pt2277"/>
            <p:cNvSpPr/>
            <p:nvPr/>
          </p:nvSpPr>
          <p:spPr>
            <a:xfrm>
              <a:off x="3131088" y="536179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79" name="pt2278"/>
            <p:cNvSpPr/>
            <p:nvPr/>
          </p:nvSpPr>
          <p:spPr>
            <a:xfrm>
              <a:off x="3165847" y="536175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0" name="pt2279"/>
            <p:cNvSpPr/>
            <p:nvPr/>
          </p:nvSpPr>
          <p:spPr>
            <a:xfrm>
              <a:off x="3200606" y="536168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1" name="pt2280"/>
            <p:cNvSpPr/>
            <p:nvPr/>
          </p:nvSpPr>
          <p:spPr>
            <a:xfrm>
              <a:off x="3235364" y="536157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2" name="pt2281"/>
            <p:cNvSpPr/>
            <p:nvPr/>
          </p:nvSpPr>
          <p:spPr>
            <a:xfrm>
              <a:off x="3270123" y="536145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3" name="pt2282"/>
            <p:cNvSpPr/>
            <p:nvPr/>
          </p:nvSpPr>
          <p:spPr>
            <a:xfrm>
              <a:off x="3304882" y="536124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4" name="pt2283"/>
            <p:cNvSpPr/>
            <p:nvPr/>
          </p:nvSpPr>
          <p:spPr>
            <a:xfrm>
              <a:off x="3339640" y="536101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5" name="pt2284"/>
            <p:cNvSpPr/>
            <p:nvPr/>
          </p:nvSpPr>
          <p:spPr>
            <a:xfrm>
              <a:off x="3374399" y="536068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6" name="pt2285"/>
            <p:cNvSpPr/>
            <p:nvPr/>
          </p:nvSpPr>
          <p:spPr>
            <a:xfrm>
              <a:off x="3409157" y="536016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7" name="pt2286"/>
            <p:cNvSpPr/>
            <p:nvPr/>
          </p:nvSpPr>
          <p:spPr>
            <a:xfrm>
              <a:off x="3443916" y="535948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8" name="pt2287"/>
            <p:cNvSpPr/>
            <p:nvPr/>
          </p:nvSpPr>
          <p:spPr>
            <a:xfrm>
              <a:off x="3478675" y="535823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89" name="pt2288"/>
            <p:cNvSpPr/>
            <p:nvPr/>
          </p:nvSpPr>
          <p:spPr>
            <a:xfrm>
              <a:off x="3513433" y="535643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0" name="pt2289"/>
            <p:cNvSpPr/>
            <p:nvPr/>
          </p:nvSpPr>
          <p:spPr>
            <a:xfrm>
              <a:off x="3548192" y="535426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1" name="pt2290"/>
            <p:cNvSpPr/>
            <p:nvPr/>
          </p:nvSpPr>
          <p:spPr>
            <a:xfrm>
              <a:off x="3582951" y="535144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2" name="pt2291"/>
            <p:cNvSpPr/>
            <p:nvPr/>
          </p:nvSpPr>
          <p:spPr>
            <a:xfrm>
              <a:off x="3617709" y="534749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3" name="pt2292"/>
            <p:cNvSpPr/>
            <p:nvPr/>
          </p:nvSpPr>
          <p:spPr>
            <a:xfrm>
              <a:off x="3652468" y="534317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4" name="pt2293"/>
            <p:cNvSpPr/>
            <p:nvPr/>
          </p:nvSpPr>
          <p:spPr>
            <a:xfrm>
              <a:off x="3687227" y="533775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5" name="pt2294"/>
            <p:cNvSpPr/>
            <p:nvPr/>
          </p:nvSpPr>
          <p:spPr>
            <a:xfrm>
              <a:off x="3721985" y="533039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6" name="pt2295"/>
            <p:cNvSpPr/>
            <p:nvPr/>
          </p:nvSpPr>
          <p:spPr>
            <a:xfrm>
              <a:off x="3756744" y="532079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7" name="pt2296"/>
            <p:cNvSpPr/>
            <p:nvPr/>
          </p:nvSpPr>
          <p:spPr>
            <a:xfrm>
              <a:off x="3791502" y="531035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8" name="pt2297"/>
            <p:cNvSpPr/>
            <p:nvPr/>
          </p:nvSpPr>
          <p:spPr>
            <a:xfrm>
              <a:off x="3826261" y="529740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299" name="pt2298"/>
            <p:cNvSpPr/>
            <p:nvPr/>
          </p:nvSpPr>
          <p:spPr>
            <a:xfrm>
              <a:off x="3861020" y="528252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0" name="pt2299"/>
            <p:cNvSpPr/>
            <p:nvPr/>
          </p:nvSpPr>
          <p:spPr>
            <a:xfrm>
              <a:off x="3895778" y="526411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1" name="pt2300"/>
            <p:cNvSpPr/>
            <p:nvPr/>
          </p:nvSpPr>
          <p:spPr>
            <a:xfrm>
              <a:off x="3930537" y="524411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2" name="pt2301"/>
            <p:cNvSpPr/>
            <p:nvPr/>
          </p:nvSpPr>
          <p:spPr>
            <a:xfrm>
              <a:off x="3965296" y="521884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3" name="pt2302"/>
            <p:cNvSpPr/>
            <p:nvPr/>
          </p:nvSpPr>
          <p:spPr>
            <a:xfrm>
              <a:off x="4000054" y="519204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4" name="pt2303"/>
            <p:cNvSpPr/>
            <p:nvPr/>
          </p:nvSpPr>
          <p:spPr>
            <a:xfrm>
              <a:off x="4034813" y="516237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5" name="pt2304"/>
            <p:cNvSpPr/>
            <p:nvPr/>
          </p:nvSpPr>
          <p:spPr>
            <a:xfrm>
              <a:off x="4069571" y="513608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6" name="pt2305"/>
            <p:cNvSpPr/>
            <p:nvPr/>
          </p:nvSpPr>
          <p:spPr>
            <a:xfrm>
              <a:off x="4104330" y="511154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7" name="pt2306"/>
            <p:cNvSpPr/>
            <p:nvPr/>
          </p:nvSpPr>
          <p:spPr>
            <a:xfrm>
              <a:off x="4139089" y="508765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8" name="pt2307"/>
            <p:cNvSpPr/>
            <p:nvPr/>
          </p:nvSpPr>
          <p:spPr>
            <a:xfrm>
              <a:off x="4173847" y="506289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09" name="pt2308"/>
            <p:cNvSpPr/>
            <p:nvPr/>
          </p:nvSpPr>
          <p:spPr>
            <a:xfrm>
              <a:off x="4208606" y="504146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0" name="pt2309"/>
            <p:cNvSpPr/>
            <p:nvPr/>
          </p:nvSpPr>
          <p:spPr>
            <a:xfrm>
              <a:off x="4243365" y="501823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1" name="pt2310"/>
            <p:cNvSpPr/>
            <p:nvPr/>
          </p:nvSpPr>
          <p:spPr>
            <a:xfrm>
              <a:off x="4278123" y="499410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2" name="pt2311"/>
            <p:cNvSpPr/>
            <p:nvPr/>
          </p:nvSpPr>
          <p:spPr>
            <a:xfrm>
              <a:off x="4312882" y="498128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3" name="pt2312"/>
            <p:cNvSpPr/>
            <p:nvPr/>
          </p:nvSpPr>
          <p:spPr>
            <a:xfrm>
              <a:off x="4347641" y="497667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4" name="pt2313"/>
            <p:cNvSpPr/>
            <p:nvPr/>
          </p:nvSpPr>
          <p:spPr>
            <a:xfrm>
              <a:off x="4382399" y="497233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5" name="pt2314"/>
            <p:cNvSpPr/>
            <p:nvPr/>
          </p:nvSpPr>
          <p:spPr>
            <a:xfrm>
              <a:off x="4417158" y="496904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6" name="pt2315"/>
            <p:cNvSpPr/>
            <p:nvPr/>
          </p:nvSpPr>
          <p:spPr>
            <a:xfrm>
              <a:off x="4451916" y="496899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7" name="pt2316"/>
            <p:cNvSpPr/>
            <p:nvPr/>
          </p:nvSpPr>
          <p:spPr>
            <a:xfrm>
              <a:off x="4486675" y="495769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8" name="pt2317"/>
            <p:cNvSpPr/>
            <p:nvPr/>
          </p:nvSpPr>
          <p:spPr>
            <a:xfrm>
              <a:off x="4521434" y="493969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19" name="pt2318"/>
            <p:cNvSpPr/>
            <p:nvPr/>
          </p:nvSpPr>
          <p:spPr>
            <a:xfrm>
              <a:off x="4556192" y="493415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0" name="pt2319"/>
            <p:cNvSpPr/>
            <p:nvPr/>
          </p:nvSpPr>
          <p:spPr>
            <a:xfrm>
              <a:off x="4590951" y="493787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1" name="pt2320"/>
            <p:cNvSpPr/>
            <p:nvPr/>
          </p:nvSpPr>
          <p:spPr>
            <a:xfrm>
              <a:off x="4625710" y="493972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2" name="pt2321"/>
            <p:cNvSpPr/>
            <p:nvPr/>
          </p:nvSpPr>
          <p:spPr>
            <a:xfrm>
              <a:off x="4660468" y="495032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3" name="pt2322"/>
            <p:cNvSpPr/>
            <p:nvPr/>
          </p:nvSpPr>
          <p:spPr>
            <a:xfrm>
              <a:off x="4695227" y="496560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4" name="pt2323"/>
            <p:cNvSpPr/>
            <p:nvPr/>
          </p:nvSpPr>
          <p:spPr>
            <a:xfrm>
              <a:off x="4729986" y="496666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5" name="pt2324"/>
            <p:cNvSpPr/>
            <p:nvPr/>
          </p:nvSpPr>
          <p:spPr>
            <a:xfrm>
              <a:off x="4764744" y="495773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6" name="pt2325"/>
            <p:cNvSpPr/>
            <p:nvPr/>
          </p:nvSpPr>
          <p:spPr>
            <a:xfrm>
              <a:off x="4799503" y="4961225"/>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7" name="pt2326"/>
            <p:cNvSpPr/>
            <p:nvPr/>
          </p:nvSpPr>
          <p:spPr>
            <a:xfrm>
              <a:off x="4834261" y="497041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8" name="pt2327"/>
            <p:cNvSpPr/>
            <p:nvPr/>
          </p:nvSpPr>
          <p:spPr>
            <a:xfrm>
              <a:off x="4869020" y="498071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29" name="pt2328"/>
            <p:cNvSpPr/>
            <p:nvPr/>
          </p:nvSpPr>
          <p:spPr>
            <a:xfrm>
              <a:off x="4903779" y="498910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0" name="pt2329"/>
            <p:cNvSpPr/>
            <p:nvPr/>
          </p:nvSpPr>
          <p:spPr>
            <a:xfrm>
              <a:off x="4938537" y="500337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1" name="pt2330"/>
            <p:cNvSpPr/>
            <p:nvPr/>
          </p:nvSpPr>
          <p:spPr>
            <a:xfrm>
              <a:off x="4973296" y="500129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2" name="pt2331"/>
            <p:cNvSpPr/>
            <p:nvPr/>
          </p:nvSpPr>
          <p:spPr>
            <a:xfrm>
              <a:off x="5008055" y="499080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3" name="pt2332"/>
            <p:cNvSpPr/>
            <p:nvPr/>
          </p:nvSpPr>
          <p:spPr>
            <a:xfrm>
              <a:off x="5042813" y="498536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4" name="pt2333"/>
            <p:cNvSpPr/>
            <p:nvPr/>
          </p:nvSpPr>
          <p:spPr>
            <a:xfrm>
              <a:off x="5077572" y="499723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5" name="pt2334"/>
            <p:cNvSpPr/>
            <p:nvPr/>
          </p:nvSpPr>
          <p:spPr>
            <a:xfrm>
              <a:off x="5112331" y="500639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6" name="pt2335"/>
            <p:cNvSpPr/>
            <p:nvPr/>
          </p:nvSpPr>
          <p:spPr>
            <a:xfrm>
              <a:off x="5147089" y="501850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7" name="pt2336"/>
            <p:cNvSpPr/>
            <p:nvPr/>
          </p:nvSpPr>
          <p:spPr>
            <a:xfrm>
              <a:off x="5181848" y="502519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8" name="pt2337"/>
            <p:cNvSpPr/>
            <p:nvPr/>
          </p:nvSpPr>
          <p:spPr>
            <a:xfrm>
              <a:off x="5216606" y="502385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39" name="pt2338"/>
            <p:cNvSpPr/>
            <p:nvPr/>
          </p:nvSpPr>
          <p:spPr>
            <a:xfrm>
              <a:off x="5251365" y="500887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0" name="pt2339"/>
            <p:cNvSpPr/>
            <p:nvPr/>
          </p:nvSpPr>
          <p:spPr>
            <a:xfrm>
              <a:off x="5286124" y="500580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1" name="pt2340"/>
            <p:cNvSpPr/>
            <p:nvPr/>
          </p:nvSpPr>
          <p:spPr>
            <a:xfrm>
              <a:off x="5320882" y="501583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2" name="pt2341"/>
            <p:cNvSpPr/>
            <p:nvPr/>
          </p:nvSpPr>
          <p:spPr>
            <a:xfrm>
              <a:off x="5355641" y="503613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3" name="pt2342"/>
            <p:cNvSpPr/>
            <p:nvPr/>
          </p:nvSpPr>
          <p:spPr>
            <a:xfrm>
              <a:off x="5390400" y="505612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4" name="pt2343"/>
            <p:cNvSpPr/>
            <p:nvPr/>
          </p:nvSpPr>
          <p:spPr>
            <a:xfrm>
              <a:off x="5425158" y="507775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5" name="pt2344"/>
            <p:cNvSpPr/>
            <p:nvPr/>
          </p:nvSpPr>
          <p:spPr>
            <a:xfrm>
              <a:off x="5459917" y="508133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6" name="pt2345"/>
            <p:cNvSpPr/>
            <p:nvPr/>
          </p:nvSpPr>
          <p:spPr>
            <a:xfrm>
              <a:off x="5494676" y="507473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7" name="pt2346"/>
            <p:cNvSpPr/>
            <p:nvPr/>
          </p:nvSpPr>
          <p:spPr>
            <a:xfrm>
              <a:off x="5529434" y="5070738"/>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8" name="pt2347"/>
            <p:cNvSpPr/>
            <p:nvPr/>
          </p:nvSpPr>
          <p:spPr>
            <a:xfrm>
              <a:off x="5564193" y="5076291"/>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49" name="pt2348"/>
            <p:cNvSpPr/>
            <p:nvPr/>
          </p:nvSpPr>
          <p:spPr>
            <a:xfrm>
              <a:off x="5598951" y="5084726"/>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0" name="pt2349"/>
            <p:cNvSpPr/>
            <p:nvPr/>
          </p:nvSpPr>
          <p:spPr>
            <a:xfrm>
              <a:off x="5633710" y="5101090"/>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1" name="pt2350"/>
            <p:cNvSpPr/>
            <p:nvPr/>
          </p:nvSpPr>
          <p:spPr>
            <a:xfrm>
              <a:off x="5668469" y="5117679"/>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2" name="pt2351"/>
            <p:cNvSpPr/>
            <p:nvPr/>
          </p:nvSpPr>
          <p:spPr>
            <a:xfrm>
              <a:off x="5703227" y="512384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3" name="pt2352"/>
            <p:cNvSpPr/>
            <p:nvPr/>
          </p:nvSpPr>
          <p:spPr>
            <a:xfrm>
              <a:off x="5737986" y="511984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4" name="pt2353"/>
            <p:cNvSpPr/>
            <p:nvPr/>
          </p:nvSpPr>
          <p:spPr>
            <a:xfrm>
              <a:off x="5772745" y="512159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5" name="pt2354"/>
            <p:cNvSpPr/>
            <p:nvPr/>
          </p:nvSpPr>
          <p:spPr>
            <a:xfrm>
              <a:off x="5807503" y="513040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6" name="pt2355"/>
            <p:cNvSpPr/>
            <p:nvPr/>
          </p:nvSpPr>
          <p:spPr>
            <a:xfrm>
              <a:off x="5842262" y="5145477"/>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7" name="pt2356"/>
            <p:cNvSpPr/>
            <p:nvPr/>
          </p:nvSpPr>
          <p:spPr>
            <a:xfrm>
              <a:off x="5877021" y="5170284"/>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8" name="pt2357"/>
            <p:cNvSpPr/>
            <p:nvPr/>
          </p:nvSpPr>
          <p:spPr>
            <a:xfrm>
              <a:off x="5911779" y="5202362"/>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59" name="pt2358"/>
            <p:cNvSpPr/>
            <p:nvPr/>
          </p:nvSpPr>
          <p:spPr>
            <a:xfrm>
              <a:off x="5946538" y="5220743"/>
              <a:ext cx="36101" cy="36101"/>
            </a:xfrm>
            <a:prstGeom prst="ellipse">
              <a:avLst/>
            </a:prstGeom>
            <a:solidFill>
              <a:srgbClr val="000000">
                <a:alpha val="100000"/>
              </a:srgbClr>
            </a:solidFill>
            <a:ln w="9000" cap="rnd">
              <a:solidFill>
                <a:srgbClr val="0000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60" name="pl2359"/>
            <p:cNvSpPr/>
            <p:nvPr/>
          </p:nvSpPr>
          <p:spPr>
            <a:xfrm>
              <a:off x="5999347" y="4001701"/>
              <a:ext cx="0" cy="1378610"/>
            </a:xfrm>
            <a:custGeom>
              <a:avLst/>
              <a:gdLst/>
              <a:ahLst/>
              <a:cxnLst/>
              <a:rect l="0" t="0" r="0" b="0"/>
              <a:pathLst>
                <a:path h="1378610">
                  <a:moveTo>
                    <a:pt x="0" y="1378610"/>
                  </a:moveTo>
                  <a:lnTo>
                    <a:pt x="0" y="0"/>
                  </a:lnTo>
                </a:path>
              </a:pathLst>
            </a:custGeom>
            <a:ln w="13550" cap="flat">
              <a:solidFill>
                <a:srgbClr val="0000FF">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61" name="pl2360"/>
            <p:cNvSpPr/>
            <p:nvPr/>
          </p:nvSpPr>
          <p:spPr>
            <a:xfrm>
              <a:off x="5617002" y="4483074"/>
              <a:ext cx="347586" cy="40934"/>
            </a:xfrm>
            <a:custGeom>
              <a:avLst/>
              <a:gdLst/>
              <a:ahLst/>
              <a:cxnLst/>
              <a:rect l="0" t="0" r="0" b="0"/>
              <a:pathLst>
                <a:path w="347586" h="40934">
                  <a:moveTo>
                    <a:pt x="0" y="0"/>
                  </a:moveTo>
                  <a:lnTo>
                    <a:pt x="347586" y="40934"/>
                  </a:lnTo>
                </a:path>
              </a:pathLst>
            </a:custGeom>
            <a:ln w="40651" cap="flat">
              <a:solidFill>
                <a:srgbClr val="00FF00">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62" name="tx2361"/>
            <p:cNvSpPr/>
            <p:nvPr/>
          </p:nvSpPr>
          <p:spPr>
            <a:xfrm>
              <a:off x="1251663" y="5338620"/>
              <a:ext cx="62155"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0</a:t>
              </a:r>
            </a:p>
          </p:txBody>
        </p:sp>
        <p:sp>
          <p:nvSpPr>
            <p:cNvPr id="2363" name="tx2362"/>
            <p:cNvSpPr/>
            <p:nvPr/>
          </p:nvSpPr>
          <p:spPr>
            <a:xfrm>
              <a:off x="971990" y="4933628"/>
              <a:ext cx="341828"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10,000</a:t>
              </a:r>
            </a:p>
          </p:txBody>
        </p:sp>
        <p:sp>
          <p:nvSpPr>
            <p:cNvPr id="2364" name="tx2363"/>
            <p:cNvSpPr/>
            <p:nvPr/>
          </p:nvSpPr>
          <p:spPr>
            <a:xfrm>
              <a:off x="971990" y="4543098"/>
              <a:ext cx="341828"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20,000</a:t>
              </a:r>
            </a:p>
          </p:txBody>
        </p:sp>
        <p:sp>
          <p:nvSpPr>
            <p:cNvPr id="2365" name="tx2364"/>
            <p:cNvSpPr/>
            <p:nvPr/>
          </p:nvSpPr>
          <p:spPr>
            <a:xfrm>
              <a:off x="971990" y="4152567"/>
              <a:ext cx="341828"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30,000</a:t>
              </a:r>
            </a:p>
          </p:txBody>
        </p:sp>
        <p:sp>
          <p:nvSpPr>
            <p:cNvPr id="2366" name="pl2365"/>
            <p:cNvSpPr/>
            <p:nvPr/>
          </p:nvSpPr>
          <p:spPr>
            <a:xfrm>
              <a:off x="1341654" y="5380311"/>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67" name="pl2366"/>
            <p:cNvSpPr/>
            <p:nvPr/>
          </p:nvSpPr>
          <p:spPr>
            <a:xfrm>
              <a:off x="1341654" y="4989781"/>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68" name="pl2367"/>
            <p:cNvSpPr/>
            <p:nvPr/>
          </p:nvSpPr>
          <p:spPr>
            <a:xfrm>
              <a:off x="1341654" y="459925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69" name="pl2368"/>
            <p:cNvSpPr/>
            <p:nvPr/>
          </p:nvSpPr>
          <p:spPr>
            <a:xfrm>
              <a:off x="1341654" y="4208720"/>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70" name="pl2369"/>
            <p:cNvSpPr/>
            <p:nvPr/>
          </p:nvSpPr>
          <p:spPr>
            <a:xfrm>
              <a:off x="7493968" y="5380932"/>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71" name="pl2370"/>
            <p:cNvSpPr/>
            <p:nvPr/>
          </p:nvSpPr>
          <p:spPr>
            <a:xfrm>
              <a:off x="7493968" y="4989291"/>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72" name="pl2371"/>
            <p:cNvSpPr/>
            <p:nvPr/>
          </p:nvSpPr>
          <p:spPr>
            <a:xfrm>
              <a:off x="7493968" y="4599168"/>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73" name="pl2372"/>
            <p:cNvSpPr/>
            <p:nvPr/>
          </p:nvSpPr>
          <p:spPr>
            <a:xfrm>
              <a:off x="7493968" y="4209044"/>
              <a:ext cx="34794" cy="0"/>
            </a:xfrm>
            <a:custGeom>
              <a:avLst/>
              <a:gdLst/>
              <a:ahLst/>
              <a:cxnLst/>
              <a:rect l="0" t="0" r="0" b="0"/>
              <a:pathLst>
                <a:path w="34794">
                  <a:moveTo>
                    <a:pt x="0" y="0"/>
                  </a:moveTo>
                  <a:lnTo>
                    <a:pt x="34794"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74" name="tx2373"/>
            <p:cNvSpPr/>
            <p:nvPr/>
          </p:nvSpPr>
          <p:spPr>
            <a:xfrm>
              <a:off x="7556598" y="5339241"/>
              <a:ext cx="62155"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0</a:t>
              </a:r>
            </a:p>
          </p:txBody>
        </p:sp>
        <p:sp>
          <p:nvSpPr>
            <p:cNvPr id="2375" name="tx2374"/>
            <p:cNvSpPr/>
            <p:nvPr/>
          </p:nvSpPr>
          <p:spPr>
            <a:xfrm>
              <a:off x="7556598" y="4933138"/>
              <a:ext cx="279672"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2,000</a:t>
              </a:r>
            </a:p>
          </p:txBody>
        </p:sp>
        <p:sp>
          <p:nvSpPr>
            <p:cNvPr id="2376" name="tx2375"/>
            <p:cNvSpPr/>
            <p:nvPr/>
          </p:nvSpPr>
          <p:spPr>
            <a:xfrm>
              <a:off x="7556598" y="4543015"/>
              <a:ext cx="279672"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4,000</a:t>
              </a:r>
            </a:p>
          </p:txBody>
        </p:sp>
        <p:sp>
          <p:nvSpPr>
            <p:cNvPr id="2377" name="tx2376"/>
            <p:cNvSpPr/>
            <p:nvPr/>
          </p:nvSpPr>
          <p:spPr>
            <a:xfrm>
              <a:off x="7556598" y="4152891"/>
              <a:ext cx="279672" cy="96152"/>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6,000</a:t>
              </a:r>
            </a:p>
          </p:txBody>
        </p:sp>
        <p:sp>
          <p:nvSpPr>
            <p:cNvPr id="2378" name="pl2377"/>
            <p:cNvSpPr/>
            <p:nvPr/>
          </p:nvSpPr>
          <p:spPr>
            <a:xfrm>
              <a:off x="1445966"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79" name="pl2378"/>
            <p:cNvSpPr/>
            <p:nvPr/>
          </p:nvSpPr>
          <p:spPr>
            <a:xfrm>
              <a:off x="1689276"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0" name="pl2379"/>
            <p:cNvSpPr/>
            <p:nvPr/>
          </p:nvSpPr>
          <p:spPr>
            <a:xfrm>
              <a:off x="1932587"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1" name="pl2380"/>
            <p:cNvSpPr/>
            <p:nvPr/>
          </p:nvSpPr>
          <p:spPr>
            <a:xfrm>
              <a:off x="2175897"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2" name="pl2381"/>
            <p:cNvSpPr/>
            <p:nvPr/>
          </p:nvSpPr>
          <p:spPr>
            <a:xfrm>
              <a:off x="2419208"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3" name="pl2382"/>
            <p:cNvSpPr/>
            <p:nvPr/>
          </p:nvSpPr>
          <p:spPr>
            <a:xfrm>
              <a:off x="2662518"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4" name="pl2383"/>
            <p:cNvSpPr/>
            <p:nvPr/>
          </p:nvSpPr>
          <p:spPr>
            <a:xfrm>
              <a:off x="2905829"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5" name="pl2384"/>
            <p:cNvSpPr/>
            <p:nvPr/>
          </p:nvSpPr>
          <p:spPr>
            <a:xfrm>
              <a:off x="3149139"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6" name="pl2385"/>
            <p:cNvSpPr/>
            <p:nvPr/>
          </p:nvSpPr>
          <p:spPr>
            <a:xfrm>
              <a:off x="3392449"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7" name="pl2386"/>
            <p:cNvSpPr/>
            <p:nvPr/>
          </p:nvSpPr>
          <p:spPr>
            <a:xfrm>
              <a:off x="3635760"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8" name="pl2387"/>
            <p:cNvSpPr/>
            <p:nvPr/>
          </p:nvSpPr>
          <p:spPr>
            <a:xfrm>
              <a:off x="3879070"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89" name="pl2388"/>
            <p:cNvSpPr/>
            <p:nvPr/>
          </p:nvSpPr>
          <p:spPr>
            <a:xfrm>
              <a:off x="4122381"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0" name="pl2389"/>
            <p:cNvSpPr/>
            <p:nvPr/>
          </p:nvSpPr>
          <p:spPr>
            <a:xfrm>
              <a:off x="4365691"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1" name="pl2390"/>
            <p:cNvSpPr/>
            <p:nvPr/>
          </p:nvSpPr>
          <p:spPr>
            <a:xfrm>
              <a:off x="4609002"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2" name="pl2391"/>
            <p:cNvSpPr/>
            <p:nvPr/>
          </p:nvSpPr>
          <p:spPr>
            <a:xfrm>
              <a:off x="4852312"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3" name="pl2392"/>
            <p:cNvSpPr/>
            <p:nvPr/>
          </p:nvSpPr>
          <p:spPr>
            <a:xfrm>
              <a:off x="5095623"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4" name="pl2393"/>
            <p:cNvSpPr/>
            <p:nvPr/>
          </p:nvSpPr>
          <p:spPr>
            <a:xfrm>
              <a:off x="5338933"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5" name="pl2394"/>
            <p:cNvSpPr/>
            <p:nvPr/>
          </p:nvSpPr>
          <p:spPr>
            <a:xfrm>
              <a:off x="5582243"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6" name="pl2395"/>
            <p:cNvSpPr/>
            <p:nvPr/>
          </p:nvSpPr>
          <p:spPr>
            <a:xfrm>
              <a:off x="5825554"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7" name="pl2396"/>
            <p:cNvSpPr/>
            <p:nvPr/>
          </p:nvSpPr>
          <p:spPr>
            <a:xfrm>
              <a:off x="6068864"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8" name="pl2397"/>
            <p:cNvSpPr/>
            <p:nvPr/>
          </p:nvSpPr>
          <p:spPr>
            <a:xfrm>
              <a:off x="6312175"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399" name="pl2398"/>
            <p:cNvSpPr/>
            <p:nvPr/>
          </p:nvSpPr>
          <p:spPr>
            <a:xfrm>
              <a:off x="6555485"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00" name="pl2399"/>
            <p:cNvSpPr/>
            <p:nvPr/>
          </p:nvSpPr>
          <p:spPr>
            <a:xfrm>
              <a:off x="6798796"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01" name="pl2400"/>
            <p:cNvSpPr/>
            <p:nvPr/>
          </p:nvSpPr>
          <p:spPr>
            <a:xfrm>
              <a:off x="7042106"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02" name="pl2401"/>
            <p:cNvSpPr/>
            <p:nvPr/>
          </p:nvSpPr>
          <p:spPr>
            <a:xfrm>
              <a:off x="7285417" y="5449242"/>
              <a:ext cx="0" cy="34794"/>
            </a:xfrm>
            <a:custGeom>
              <a:avLst/>
              <a:gdLst/>
              <a:ahLst/>
              <a:cxnLst/>
              <a:rect l="0" t="0" r="0" b="0"/>
              <a:pathLst>
                <a:path h="34794">
                  <a:moveTo>
                    <a:pt x="0" y="34794"/>
                  </a:moveTo>
                  <a:lnTo>
                    <a:pt x="0" y="0"/>
                  </a:lnTo>
                </a:path>
              </a:pathLst>
            </a:custGeom>
            <a:ln w="13550" cap="flat">
              <a:solidFill>
                <a:srgbClr val="333333">
                  <a:alpha val="100000"/>
                </a:srgbClr>
              </a:solidFill>
              <a:prstDash val="solid"/>
              <a:round/>
            </a:ln>
          </p:spPr>
          <p:txBody>
            <a:bodyPr/>
            <a:lstStyle/>
            <a:p>
              <a:pPr defTabSz="685800"/>
              <a:endParaRPr sz="1350">
                <a:solidFill>
                  <a:prstClr val="black"/>
                </a:solidFill>
                <a:latin typeface="Calibri" panose="020F0502020204030204"/>
              </a:endParaRPr>
            </a:p>
          </p:txBody>
        </p:sp>
        <p:sp>
          <p:nvSpPr>
            <p:cNvPr id="2403" name="tx2402"/>
            <p:cNvSpPr/>
            <p:nvPr/>
          </p:nvSpPr>
          <p:spPr>
            <a:xfrm rot="-3600000">
              <a:off x="1228210" y="5635902"/>
              <a:ext cx="335552"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Jan 16</a:t>
              </a:r>
            </a:p>
          </p:txBody>
        </p:sp>
        <p:sp>
          <p:nvSpPr>
            <p:cNvPr id="2404" name="tx2403"/>
            <p:cNvSpPr/>
            <p:nvPr/>
          </p:nvSpPr>
          <p:spPr>
            <a:xfrm rot="-3600000">
              <a:off x="1471497" y="5635861"/>
              <a:ext cx="335552" cy="81746"/>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Jan 23</a:t>
              </a:r>
            </a:p>
          </p:txBody>
        </p:sp>
        <p:sp>
          <p:nvSpPr>
            <p:cNvPr id="2405" name="tx2404"/>
            <p:cNvSpPr/>
            <p:nvPr/>
          </p:nvSpPr>
          <p:spPr>
            <a:xfrm rot="-3600000">
              <a:off x="1714807" y="5635861"/>
              <a:ext cx="335552" cy="81746"/>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Jan 30</a:t>
              </a:r>
            </a:p>
          </p:txBody>
        </p:sp>
        <p:sp>
          <p:nvSpPr>
            <p:cNvPr id="2406" name="tx2405"/>
            <p:cNvSpPr/>
            <p:nvPr/>
          </p:nvSpPr>
          <p:spPr>
            <a:xfrm rot="-3600000">
              <a:off x="1948850" y="5641266"/>
              <a:ext cx="347940"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Feb 06</a:t>
              </a:r>
            </a:p>
          </p:txBody>
        </p:sp>
        <p:sp>
          <p:nvSpPr>
            <p:cNvPr id="2407" name="tx2406"/>
            <p:cNvSpPr/>
            <p:nvPr/>
          </p:nvSpPr>
          <p:spPr>
            <a:xfrm rot="-3600000">
              <a:off x="2192137" y="5641225"/>
              <a:ext cx="347940" cy="81746"/>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Feb 13</a:t>
              </a:r>
            </a:p>
          </p:txBody>
        </p:sp>
        <p:sp>
          <p:nvSpPr>
            <p:cNvPr id="2408" name="tx2407"/>
            <p:cNvSpPr/>
            <p:nvPr/>
          </p:nvSpPr>
          <p:spPr>
            <a:xfrm rot="-3600000">
              <a:off x="2435471" y="5641266"/>
              <a:ext cx="347940"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Feb 20</a:t>
              </a:r>
            </a:p>
          </p:txBody>
        </p:sp>
        <p:sp>
          <p:nvSpPr>
            <p:cNvPr id="2409" name="tx2408"/>
            <p:cNvSpPr/>
            <p:nvPr/>
          </p:nvSpPr>
          <p:spPr>
            <a:xfrm rot="-3600000">
              <a:off x="2678805" y="5641307"/>
              <a:ext cx="347940" cy="8163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Feb 27</a:t>
              </a:r>
            </a:p>
          </p:txBody>
        </p:sp>
        <p:sp>
          <p:nvSpPr>
            <p:cNvPr id="2410" name="tx2409"/>
            <p:cNvSpPr/>
            <p:nvPr/>
          </p:nvSpPr>
          <p:spPr>
            <a:xfrm rot="-3600000">
              <a:off x="2922174" y="5641219"/>
              <a:ext cx="347831"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Mar 05</a:t>
              </a:r>
            </a:p>
          </p:txBody>
        </p:sp>
        <p:sp>
          <p:nvSpPr>
            <p:cNvPr id="2411" name="tx2410"/>
            <p:cNvSpPr/>
            <p:nvPr/>
          </p:nvSpPr>
          <p:spPr>
            <a:xfrm rot="-3600000">
              <a:off x="3165508" y="5641259"/>
              <a:ext cx="347831" cy="8163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Mar 12</a:t>
              </a:r>
            </a:p>
          </p:txBody>
        </p:sp>
        <p:sp>
          <p:nvSpPr>
            <p:cNvPr id="2412" name="tx2411"/>
            <p:cNvSpPr/>
            <p:nvPr/>
          </p:nvSpPr>
          <p:spPr>
            <a:xfrm rot="-3600000">
              <a:off x="3408795" y="5641219"/>
              <a:ext cx="347831"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Mar 19</a:t>
              </a:r>
            </a:p>
          </p:txBody>
        </p:sp>
        <p:sp>
          <p:nvSpPr>
            <p:cNvPr id="2413" name="tx2412"/>
            <p:cNvSpPr/>
            <p:nvPr/>
          </p:nvSpPr>
          <p:spPr>
            <a:xfrm rot="-3600000">
              <a:off x="3652105" y="5641219"/>
              <a:ext cx="347831"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Mar 26</a:t>
              </a:r>
            </a:p>
          </p:txBody>
        </p:sp>
        <p:sp>
          <p:nvSpPr>
            <p:cNvPr id="2414" name="tx2413"/>
            <p:cNvSpPr/>
            <p:nvPr/>
          </p:nvSpPr>
          <p:spPr>
            <a:xfrm rot="-3600000">
              <a:off x="3900305" y="5617550"/>
              <a:ext cx="329277" cy="10253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Apr 02</a:t>
              </a:r>
            </a:p>
          </p:txBody>
        </p:sp>
        <p:sp>
          <p:nvSpPr>
            <p:cNvPr id="2415" name="tx2414"/>
            <p:cNvSpPr/>
            <p:nvPr/>
          </p:nvSpPr>
          <p:spPr>
            <a:xfrm rot="-3600000">
              <a:off x="4143615" y="5617550"/>
              <a:ext cx="329277" cy="10253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Apr 09</a:t>
              </a:r>
            </a:p>
          </p:txBody>
        </p:sp>
        <p:sp>
          <p:nvSpPr>
            <p:cNvPr id="2416" name="tx2415"/>
            <p:cNvSpPr/>
            <p:nvPr/>
          </p:nvSpPr>
          <p:spPr>
            <a:xfrm rot="-3600000">
              <a:off x="4386926" y="5617550"/>
              <a:ext cx="329277" cy="10253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Apr 16</a:t>
              </a:r>
            </a:p>
          </p:txBody>
        </p:sp>
        <p:sp>
          <p:nvSpPr>
            <p:cNvPr id="2417" name="tx2416"/>
            <p:cNvSpPr/>
            <p:nvPr/>
          </p:nvSpPr>
          <p:spPr>
            <a:xfrm rot="-3600000">
              <a:off x="4630236" y="5617550"/>
              <a:ext cx="329277" cy="10253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Apr 23</a:t>
              </a:r>
            </a:p>
          </p:txBody>
        </p:sp>
        <p:sp>
          <p:nvSpPr>
            <p:cNvPr id="2418" name="tx2417"/>
            <p:cNvSpPr/>
            <p:nvPr/>
          </p:nvSpPr>
          <p:spPr>
            <a:xfrm rot="-3600000">
              <a:off x="4873547" y="5617550"/>
              <a:ext cx="329277" cy="10253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Apr 30</a:t>
              </a:r>
            </a:p>
          </p:txBody>
        </p:sp>
        <p:sp>
          <p:nvSpPr>
            <p:cNvPr id="2419" name="tx2418"/>
            <p:cNvSpPr/>
            <p:nvPr/>
          </p:nvSpPr>
          <p:spPr>
            <a:xfrm rot="-3600000">
              <a:off x="5088377" y="5632683"/>
              <a:ext cx="366494" cy="10384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May 07</a:t>
              </a:r>
            </a:p>
          </p:txBody>
        </p:sp>
        <p:sp>
          <p:nvSpPr>
            <p:cNvPr id="2420" name="tx2419"/>
            <p:cNvSpPr/>
            <p:nvPr/>
          </p:nvSpPr>
          <p:spPr>
            <a:xfrm rot="-3600000">
              <a:off x="5331688" y="5632683"/>
              <a:ext cx="366494" cy="10384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May 14</a:t>
              </a:r>
            </a:p>
          </p:txBody>
        </p:sp>
        <p:sp>
          <p:nvSpPr>
            <p:cNvPr id="2421" name="tx2420"/>
            <p:cNvSpPr/>
            <p:nvPr/>
          </p:nvSpPr>
          <p:spPr>
            <a:xfrm rot="-3600000">
              <a:off x="5574998" y="5632683"/>
              <a:ext cx="366494" cy="10384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May 21</a:t>
              </a:r>
            </a:p>
          </p:txBody>
        </p:sp>
        <p:sp>
          <p:nvSpPr>
            <p:cNvPr id="2422" name="tx2421"/>
            <p:cNvSpPr/>
            <p:nvPr/>
          </p:nvSpPr>
          <p:spPr>
            <a:xfrm rot="-3600000">
              <a:off x="5818309" y="5632683"/>
              <a:ext cx="366494" cy="103847"/>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May 28</a:t>
              </a:r>
            </a:p>
          </p:txBody>
        </p:sp>
        <p:sp>
          <p:nvSpPr>
            <p:cNvPr id="2423" name="tx2422"/>
            <p:cNvSpPr/>
            <p:nvPr/>
          </p:nvSpPr>
          <p:spPr>
            <a:xfrm rot="-3600000">
              <a:off x="6094419" y="5635902"/>
              <a:ext cx="335552"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Jun 04</a:t>
              </a:r>
            </a:p>
          </p:txBody>
        </p:sp>
        <p:sp>
          <p:nvSpPr>
            <p:cNvPr id="2424" name="tx2423"/>
            <p:cNvSpPr/>
            <p:nvPr/>
          </p:nvSpPr>
          <p:spPr>
            <a:xfrm rot="-3600000">
              <a:off x="6337729" y="5635902"/>
              <a:ext cx="335552"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Jun 11</a:t>
              </a:r>
            </a:p>
          </p:txBody>
        </p:sp>
        <p:sp>
          <p:nvSpPr>
            <p:cNvPr id="2425" name="tx2424"/>
            <p:cNvSpPr/>
            <p:nvPr/>
          </p:nvSpPr>
          <p:spPr>
            <a:xfrm rot="-3600000">
              <a:off x="6581040" y="5635902"/>
              <a:ext cx="335552"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Jun 18</a:t>
              </a:r>
            </a:p>
          </p:txBody>
        </p:sp>
        <p:sp>
          <p:nvSpPr>
            <p:cNvPr id="2426" name="tx2425"/>
            <p:cNvSpPr/>
            <p:nvPr/>
          </p:nvSpPr>
          <p:spPr>
            <a:xfrm rot="-3600000">
              <a:off x="6824350" y="5635902"/>
              <a:ext cx="335552"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Jun 25</a:t>
              </a:r>
            </a:p>
          </p:txBody>
        </p:sp>
        <p:sp>
          <p:nvSpPr>
            <p:cNvPr id="2427" name="tx2426"/>
            <p:cNvSpPr/>
            <p:nvPr/>
          </p:nvSpPr>
          <p:spPr>
            <a:xfrm rot="-3600000">
              <a:off x="7095655" y="5619739"/>
              <a:ext cx="298226" cy="81691"/>
            </a:xfrm>
            <a:prstGeom prst="rect">
              <a:avLst/>
            </a:prstGeom>
            <a:noFill/>
          </p:spPr>
          <p:txBody>
            <a:bodyPr wrap="none" lIns="0" tIns="0" rIns="0" bIns="0" anchor="ctr" anchorCtr="1"/>
            <a:lstStyle/>
            <a:p>
              <a:pPr defTabSz="685800">
                <a:lnSpc>
                  <a:spcPts val="660"/>
                </a:lnSpc>
              </a:pPr>
              <a:r>
                <a:rPr sz="660">
                  <a:solidFill>
                    <a:srgbClr val="4D4D4D">
                      <a:alpha val="100000"/>
                    </a:srgbClr>
                  </a:solidFill>
                  <a:latin typeface="Arial"/>
                  <a:cs typeface="Arial"/>
                </a:rPr>
                <a:t>Jul 02</a:t>
              </a:r>
            </a:p>
          </p:txBody>
        </p:sp>
        <p:sp>
          <p:nvSpPr>
            <p:cNvPr id="2428" name="tx2427"/>
            <p:cNvSpPr/>
            <p:nvPr/>
          </p:nvSpPr>
          <p:spPr>
            <a:xfrm rot="-5400000">
              <a:off x="242229" y="4625453"/>
              <a:ext cx="760846" cy="131105"/>
            </a:xfrm>
            <a:prstGeom prst="rect">
              <a:avLst/>
            </a:prstGeom>
            <a:noFill/>
          </p:spPr>
          <p:txBody>
            <a:bodyPr wrap="none" lIns="0" tIns="0" rIns="0" bIns="0" anchor="ctr" anchorCtr="1"/>
            <a:lstStyle/>
            <a:p>
              <a:pPr defTabSz="685800">
                <a:lnSpc>
                  <a:spcPts val="825"/>
                </a:lnSpc>
              </a:pPr>
              <a:r>
                <a:rPr sz="825">
                  <a:solidFill>
                    <a:srgbClr val="000000">
                      <a:alpha val="100000"/>
                    </a:srgbClr>
                  </a:solidFill>
                  <a:latin typeface="Arial"/>
                  <a:cs typeface="Arial"/>
                </a:rPr>
                <a:t>Cases / Day</a:t>
              </a:r>
            </a:p>
          </p:txBody>
        </p:sp>
        <p:sp>
          <p:nvSpPr>
            <p:cNvPr id="2429" name="tx2428"/>
            <p:cNvSpPr/>
            <p:nvPr/>
          </p:nvSpPr>
          <p:spPr>
            <a:xfrm rot="5400000">
              <a:off x="7751123" y="4625453"/>
              <a:ext cx="807504" cy="131105"/>
            </a:xfrm>
            <a:prstGeom prst="rect">
              <a:avLst/>
            </a:prstGeom>
            <a:noFill/>
          </p:spPr>
          <p:txBody>
            <a:bodyPr wrap="none" lIns="0" tIns="0" rIns="0" bIns="0" anchor="ctr" anchorCtr="1"/>
            <a:lstStyle/>
            <a:p>
              <a:pPr defTabSz="685800">
                <a:lnSpc>
                  <a:spcPts val="825"/>
                </a:lnSpc>
              </a:pPr>
              <a:r>
                <a:rPr sz="825">
                  <a:solidFill>
                    <a:srgbClr val="000000">
                      <a:alpha val="100000"/>
                    </a:srgbClr>
                  </a:solidFill>
                  <a:latin typeface="Arial"/>
                  <a:cs typeface="Arial"/>
                </a:rPr>
                <a:t>Deaths / Day</a:t>
              </a:r>
            </a:p>
          </p:txBody>
        </p:sp>
        <p:sp>
          <p:nvSpPr>
            <p:cNvPr id="2430" name="tx2429"/>
            <p:cNvSpPr/>
            <p:nvPr/>
          </p:nvSpPr>
          <p:spPr>
            <a:xfrm>
              <a:off x="1406377" y="5926543"/>
              <a:ext cx="6087591" cy="104884"/>
            </a:xfrm>
            <a:prstGeom prst="rect">
              <a:avLst/>
            </a:prstGeom>
            <a:noFill/>
          </p:spPr>
          <p:txBody>
            <a:bodyPr wrap="none" lIns="0" tIns="0" rIns="0" bIns="0" anchor="ctr" anchorCtr="1"/>
            <a:lstStyle/>
            <a:p>
              <a:pPr defTabSz="685800">
                <a:lnSpc>
                  <a:spcPts val="660"/>
                </a:lnSpc>
              </a:pPr>
              <a:r>
                <a:rPr sz="660" dirty="0">
                  <a:solidFill>
                    <a:srgbClr val="000000">
                      <a:alpha val="100000"/>
                    </a:srgbClr>
                  </a:solidFill>
                  <a:latin typeface="Arial"/>
                  <a:cs typeface="Arial"/>
                </a:rPr>
                <a:t>Cases: 1,662,302</a:t>
              </a:r>
              <a:r>
                <a:rPr lang="en-US" sz="660" dirty="0">
                  <a:solidFill>
                    <a:srgbClr val="000000">
                      <a:alpha val="100000"/>
                    </a:srgbClr>
                  </a:solidFill>
                  <a:latin typeface="Arial"/>
                  <a:cs typeface="Arial"/>
                </a:rPr>
                <a:t> (32,123)</a:t>
              </a:r>
              <a:r>
                <a:rPr sz="660" dirty="0">
                  <a:solidFill>
                    <a:srgbClr val="000000">
                      <a:alpha val="100000"/>
                    </a:srgbClr>
                  </a:solidFill>
                  <a:latin typeface="Arial"/>
                  <a:cs typeface="Arial"/>
                </a:rPr>
                <a:t> --  Deaths: 98,220</a:t>
              </a:r>
              <a:r>
                <a:rPr lang="en-US" sz="660" dirty="0">
                  <a:solidFill>
                    <a:srgbClr val="000000">
                      <a:alpha val="100000"/>
                    </a:srgbClr>
                  </a:solidFill>
                  <a:latin typeface="Arial"/>
                  <a:cs typeface="Arial"/>
                </a:rPr>
                <a:t> (829)</a:t>
              </a:r>
              <a:r>
                <a:rPr sz="660" dirty="0">
                  <a:solidFill>
                    <a:srgbClr val="000000">
                      <a:alpha val="100000"/>
                    </a:srgbClr>
                  </a:solidFill>
                  <a:latin typeface="Arial"/>
                  <a:cs typeface="Arial"/>
                </a:rPr>
                <a:t>  --  Case Mortality: 5.9%  --  Daily Change in Cases: -0.5%</a:t>
              </a:r>
            </a:p>
          </p:txBody>
        </p:sp>
      </p:grpSp>
      <p:sp>
        <p:nvSpPr>
          <p:cNvPr id="2499" name="Title 1">
            <a:extLst>
              <a:ext uri="{FF2B5EF4-FFF2-40B4-BE49-F238E27FC236}">
                <a16:creationId xmlns:a16="http://schemas.microsoft.com/office/drawing/2014/main" id="{A3570B74-AD0E-4432-90A9-7400B324EC13}"/>
              </a:ext>
            </a:extLst>
          </p:cNvPr>
          <p:cNvSpPr>
            <a:spLocks noGrp="1"/>
          </p:cNvSpPr>
          <p:nvPr>
            <p:ph type="title"/>
          </p:nvPr>
        </p:nvSpPr>
        <p:spPr>
          <a:xfrm>
            <a:off x="457200" y="45562"/>
            <a:ext cx="8229600" cy="615720"/>
          </a:xfrm>
        </p:spPr>
        <p:txBody>
          <a:bodyPr/>
          <a:lstStyle/>
          <a:p>
            <a:r>
              <a:rPr lang="en-US" dirty="0"/>
              <a:t>Explanation of the Figures</a:t>
            </a:r>
            <a:endParaRPr dirty="0"/>
          </a:p>
        </p:txBody>
      </p:sp>
      <p:sp>
        <p:nvSpPr>
          <p:cNvPr id="2431" name="Slide Number Placeholder 5"/>
          <p:cNvSpPr>
            <a:spLocks noGrp="1"/>
          </p:cNvSpPr>
          <p:nvPr>
            <p:ph type="sldNum" sz="quarter" idx="12"/>
          </p:nvPr>
        </p:nvSpPr>
        <p:spPr/>
        <p:txBody>
          <a:bodyPr/>
          <a:lstStyle/>
          <a:p>
            <a:pPr defTabSz="685800"/>
            <a:r>
              <a:rPr>
                <a:solidFill>
                  <a:prstClr val="black">
                    <a:tint val="75000"/>
                  </a:prstClr>
                </a:solidFill>
                <a:latin typeface="Calibri" panose="020F0502020204030204"/>
              </a:rPr>
              <a:t>2</a:t>
            </a:r>
          </a:p>
        </p:txBody>
      </p:sp>
      <p:cxnSp>
        <p:nvCxnSpPr>
          <p:cNvPr id="2435" name="Straight Arrow Connector 2434">
            <a:extLst>
              <a:ext uri="{FF2B5EF4-FFF2-40B4-BE49-F238E27FC236}">
                <a16:creationId xmlns:a16="http://schemas.microsoft.com/office/drawing/2014/main" id="{6BDDCD7C-55D0-4AB9-8D88-70CCB196405A}"/>
              </a:ext>
            </a:extLst>
          </p:cNvPr>
          <p:cNvCxnSpPr>
            <a:cxnSpLocks/>
            <a:stCxn id="2463" idx="2"/>
          </p:cNvCxnSpPr>
          <p:nvPr/>
        </p:nvCxnSpPr>
        <p:spPr>
          <a:xfrm>
            <a:off x="4417755" y="2052697"/>
            <a:ext cx="106082" cy="5011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7" name="Straight Arrow Connector 2436">
            <a:extLst>
              <a:ext uri="{FF2B5EF4-FFF2-40B4-BE49-F238E27FC236}">
                <a16:creationId xmlns:a16="http://schemas.microsoft.com/office/drawing/2014/main" id="{E3038340-B654-4B63-AD07-EA1077713B1D}"/>
              </a:ext>
            </a:extLst>
          </p:cNvPr>
          <p:cNvCxnSpPr>
            <a:cxnSpLocks/>
            <a:stCxn id="2464" idx="2"/>
            <a:endCxn id="2452" idx="0"/>
          </p:cNvCxnSpPr>
          <p:nvPr/>
        </p:nvCxnSpPr>
        <p:spPr>
          <a:xfrm>
            <a:off x="5121997" y="1680195"/>
            <a:ext cx="233115" cy="8988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8" name="Straight Arrow Connector 2437">
            <a:extLst>
              <a:ext uri="{FF2B5EF4-FFF2-40B4-BE49-F238E27FC236}">
                <a16:creationId xmlns:a16="http://schemas.microsoft.com/office/drawing/2014/main" id="{64D5C005-7F14-4C74-A27D-AF613DBA9EA9}"/>
              </a:ext>
            </a:extLst>
          </p:cNvPr>
          <p:cNvCxnSpPr>
            <a:cxnSpLocks/>
            <a:stCxn id="2561" idx="2"/>
          </p:cNvCxnSpPr>
          <p:nvPr/>
        </p:nvCxnSpPr>
        <p:spPr>
          <a:xfrm>
            <a:off x="3309427" y="2717090"/>
            <a:ext cx="502827" cy="2604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0" name="Straight Arrow Connector 2439">
            <a:extLst>
              <a:ext uri="{FF2B5EF4-FFF2-40B4-BE49-F238E27FC236}">
                <a16:creationId xmlns:a16="http://schemas.microsoft.com/office/drawing/2014/main" id="{176C516D-4799-44BB-AA0F-5778FCBDC02E}"/>
              </a:ext>
            </a:extLst>
          </p:cNvPr>
          <p:cNvCxnSpPr>
            <a:cxnSpLocks/>
            <a:stCxn id="2475" idx="1"/>
          </p:cNvCxnSpPr>
          <p:nvPr/>
        </p:nvCxnSpPr>
        <p:spPr>
          <a:xfrm flipH="1">
            <a:off x="6865704" y="2246128"/>
            <a:ext cx="441280" cy="2622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1" name="Straight Arrow Connector 2440">
            <a:extLst>
              <a:ext uri="{FF2B5EF4-FFF2-40B4-BE49-F238E27FC236}">
                <a16:creationId xmlns:a16="http://schemas.microsoft.com/office/drawing/2014/main" id="{1936E56C-806F-4AF3-862A-F9B4607CD969}"/>
              </a:ext>
            </a:extLst>
          </p:cNvPr>
          <p:cNvCxnSpPr>
            <a:cxnSpLocks/>
            <a:stCxn id="2484" idx="1"/>
          </p:cNvCxnSpPr>
          <p:nvPr/>
        </p:nvCxnSpPr>
        <p:spPr>
          <a:xfrm flipH="1" flipV="1">
            <a:off x="6866354" y="2747613"/>
            <a:ext cx="723740" cy="3434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3" name="Straight Arrow Connector 2442">
            <a:extLst>
              <a:ext uri="{FF2B5EF4-FFF2-40B4-BE49-F238E27FC236}">
                <a16:creationId xmlns:a16="http://schemas.microsoft.com/office/drawing/2014/main" id="{DAB022B2-FF14-447E-BAF2-C450158137C4}"/>
              </a:ext>
            </a:extLst>
          </p:cNvPr>
          <p:cNvCxnSpPr>
            <a:cxnSpLocks/>
            <a:stCxn id="2469" idx="2"/>
          </p:cNvCxnSpPr>
          <p:nvPr/>
        </p:nvCxnSpPr>
        <p:spPr>
          <a:xfrm flipH="1">
            <a:off x="5994084" y="2250438"/>
            <a:ext cx="237206" cy="3394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5" name="Straight Arrow Connector 2444">
            <a:extLst>
              <a:ext uri="{FF2B5EF4-FFF2-40B4-BE49-F238E27FC236}">
                <a16:creationId xmlns:a16="http://schemas.microsoft.com/office/drawing/2014/main" id="{268DCAB2-E6FA-4F11-8907-2370BE613621}"/>
              </a:ext>
            </a:extLst>
          </p:cNvPr>
          <p:cNvCxnSpPr>
            <a:cxnSpLocks/>
          </p:cNvCxnSpPr>
          <p:nvPr/>
        </p:nvCxnSpPr>
        <p:spPr>
          <a:xfrm>
            <a:off x="5276777" y="3859221"/>
            <a:ext cx="213230" cy="3458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52" name="Oval 2451">
            <a:extLst>
              <a:ext uri="{FF2B5EF4-FFF2-40B4-BE49-F238E27FC236}">
                <a16:creationId xmlns:a16="http://schemas.microsoft.com/office/drawing/2014/main" id="{06272A15-6102-4457-BF3E-57B25AE9CD89}"/>
              </a:ext>
            </a:extLst>
          </p:cNvPr>
          <p:cNvSpPr/>
          <p:nvPr/>
        </p:nvSpPr>
        <p:spPr>
          <a:xfrm rot="21399976">
            <a:off x="5060482" y="2578970"/>
            <a:ext cx="595564" cy="10839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sp>
        <p:nvSpPr>
          <p:cNvPr id="2456" name="Oval 2455">
            <a:extLst>
              <a:ext uri="{FF2B5EF4-FFF2-40B4-BE49-F238E27FC236}">
                <a16:creationId xmlns:a16="http://schemas.microsoft.com/office/drawing/2014/main" id="{662906FF-8E0B-419E-8E81-3FBB5DC332E4}"/>
              </a:ext>
            </a:extLst>
          </p:cNvPr>
          <p:cNvSpPr/>
          <p:nvPr/>
        </p:nvSpPr>
        <p:spPr>
          <a:xfrm rot="941554">
            <a:off x="5036417" y="4109090"/>
            <a:ext cx="595564" cy="191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cxnSp>
        <p:nvCxnSpPr>
          <p:cNvPr id="2457" name="Straight Arrow Connector 2456">
            <a:extLst>
              <a:ext uri="{FF2B5EF4-FFF2-40B4-BE49-F238E27FC236}">
                <a16:creationId xmlns:a16="http://schemas.microsoft.com/office/drawing/2014/main" id="{4F9C989C-BFC2-49AB-98E0-C61CD7C9F294}"/>
              </a:ext>
            </a:extLst>
          </p:cNvPr>
          <p:cNvCxnSpPr>
            <a:cxnSpLocks/>
            <a:stCxn id="2537" idx="3"/>
          </p:cNvCxnSpPr>
          <p:nvPr/>
        </p:nvCxnSpPr>
        <p:spPr>
          <a:xfrm flipV="1">
            <a:off x="4952955" y="4253980"/>
            <a:ext cx="216993" cy="1002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63" name="TextBox 2462">
            <a:extLst>
              <a:ext uri="{FF2B5EF4-FFF2-40B4-BE49-F238E27FC236}">
                <a16:creationId xmlns:a16="http://schemas.microsoft.com/office/drawing/2014/main" id="{FE6F5574-127E-4F55-B8C2-913745FDDE92}"/>
              </a:ext>
            </a:extLst>
          </p:cNvPr>
          <p:cNvSpPr txBox="1"/>
          <p:nvPr/>
        </p:nvSpPr>
        <p:spPr>
          <a:xfrm>
            <a:off x="4015240" y="1752615"/>
            <a:ext cx="805029" cy="300082"/>
          </a:xfrm>
          <a:prstGeom prst="rect">
            <a:avLst/>
          </a:prstGeom>
          <a:solidFill>
            <a:schemeClr val="bg1"/>
          </a:solidFill>
          <a:ln>
            <a:solidFill>
              <a:schemeClr val="tx1"/>
            </a:solidFill>
          </a:ln>
        </p:spPr>
        <p:txBody>
          <a:bodyPr wrap="none" rtlCol="0">
            <a:spAutoFit/>
          </a:bodyPr>
          <a:lstStyle/>
          <a:p>
            <a:pPr defTabSz="685800"/>
            <a:r>
              <a:rPr lang="en-US" sz="675" dirty="0">
                <a:solidFill>
                  <a:prstClr val="black"/>
                </a:solidFill>
                <a:latin typeface="Arial" panose="020B0604020202020204" pitchFamily="34" charset="0"/>
                <a:cs typeface="Arial" panose="020B0604020202020204" pitchFamily="34" charset="0"/>
              </a:rPr>
              <a:t>Brown dots: </a:t>
            </a:r>
            <a:br>
              <a:rPr lang="en-US" sz="675" dirty="0">
                <a:solidFill>
                  <a:prstClr val="black"/>
                </a:solidFill>
                <a:latin typeface="Arial" panose="020B0604020202020204" pitchFamily="34" charset="0"/>
                <a:cs typeface="Arial" panose="020B0604020202020204" pitchFamily="34" charset="0"/>
              </a:rPr>
            </a:br>
            <a:r>
              <a:rPr lang="en-US" sz="675" dirty="0">
                <a:solidFill>
                  <a:prstClr val="black"/>
                </a:solidFill>
                <a:latin typeface="Arial" panose="020B0604020202020204" pitchFamily="34" charset="0"/>
                <a:cs typeface="Arial" panose="020B0604020202020204" pitchFamily="34" charset="0"/>
              </a:rPr>
              <a:t>cumulative tests</a:t>
            </a:r>
          </a:p>
        </p:txBody>
      </p:sp>
      <p:sp>
        <p:nvSpPr>
          <p:cNvPr id="2464" name="TextBox 2463">
            <a:extLst>
              <a:ext uri="{FF2B5EF4-FFF2-40B4-BE49-F238E27FC236}">
                <a16:creationId xmlns:a16="http://schemas.microsoft.com/office/drawing/2014/main" id="{68FDA58B-CC4F-4639-9681-973E3745C135}"/>
              </a:ext>
            </a:extLst>
          </p:cNvPr>
          <p:cNvSpPr txBox="1"/>
          <p:nvPr/>
        </p:nvSpPr>
        <p:spPr>
          <a:xfrm>
            <a:off x="4417604" y="1172364"/>
            <a:ext cx="1408785" cy="507831"/>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Red dots: cumulative cases </a:t>
            </a:r>
            <a:r>
              <a:rPr lang="en-US" sz="675" b="1" dirty="0">
                <a:solidFill>
                  <a:prstClr val="black"/>
                </a:solidFill>
                <a:latin typeface="Arial" panose="020B0604020202020204" pitchFamily="34" charset="0"/>
                <a:cs typeface="Arial" panose="020B0604020202020204" pitchFamily="34" charset="0"/>
              </a:rPr>
              <a:t>used to estimate Gompertz function, presently set to last 3 weeks</a:t>
            </a:r>
          </a:p>
        </p:txBody>
      </p:sp>
      <p:sp>
        <p:nvSpPr>
          <p:cNvPr id="2469" name="TextBox 2468">
            <a:extLst>
              <a:ext uri="{FF2B5EF4-FFF2-40B4-BE49-F238E27FC236}">
                <a16:creationId xmlns:a16="http://schemas.microsoft.com/office/drawing/2014/main" id="{EF1FCE90-8ADA-4434-BDCA-A5AC25FCAD12}"/>
              </a:ext>
            </a:extLst>
          </p:cNvPr>
          <p:cNvSpPr txBox="1"/>
          <p:nvPr/>
        </p:nvSpPr>
        <p:spPr>
          <a:xfrm>
            <a:off x="5460201" y="1742607"/>
            <a:ext cx="1542178" cy="507831"/>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Red line: predicted cumulative cases </a:t>
            </a:r>
            <a:r>
              <a:rPr lang="en-US" sz="675" b="1" dirty="0">
                <a:solidFill>
                  <a:prstClr val="black"/>
                </a:solidFill>
                <a:latin typeface="Arial" panose="020B0604020202020204" pitchFamily="34" charset="0"/>
                <a:cs typeface="Arial" panose="020B0604020202020204" pitchFamily="34" charset="0"/>
              </a:rPr>
              <a:t>based on the Gompertz function estimated from the red dots</a:t>
            </a:r>
          </a:p>
        </p:txBody>
      </p:sp>
      <p:sp>
        <p:nvSpPr>
          <p:cNvPr id="2475" name="TextBox 2474">
            <a:extLst>
              <a:ext uri="{FF2B5EF4-FFF2-40B4-BE49-F238E27FC236}">
                <a16:creationId xmlns:a16="http://schemas.microsoft.com/office/drawing/2014/main" id="{AF47F0FA-9BDB-40E0-8BEE-26B2C389251C}"/>
              </a:ext>
            </a:extLst>
          </p:cNvPr>
          <p:cNvSpPr txBox="1"/>
          <p:nvPr/>
        </p:nvSpPr>
        <p:spPr>
          <a:xfrm>
            <a:off x="7306984" y="1940275"/>
            <a:ext cx="1153448" cy="611706"/>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Red number: total cases on June 30</a:t>
            </a:r>
            <a:r>
              <a:rPr lang="en-US" sz="675" baseline="30000" dirty="0">
                <a:solidFill>
                  <a:prstClr val="black"/>
                </a:solidFill>
                <a:latin typeface="Arial" panose="020B0604020202020204" pitchFamily="34" charset="0"/>
                <a:cs typeface="Arial" panose="020B0604020202020204" pitchFamily="34" charset="0"/>
              </a:rPr>
              <a:t>th</a:t>
            </a:r>
            <a:r>
              <a:rPr lang="en-US" sz="675" dirty="0">
                <a:solidFill>
                  <a:prstClr val="black"/>
                </a:solidFill>
                <a:latin typeface="Arial" panose="020B0604020202020204" pitchFamily="34" charset="0"/>
                <a:cs typeface="Arial" panose="020B0604020202020204" pitchFamily="34" charset="0"/>
              </a:rPr>
              <a:t>, </a:t>
            </a:r>
            <a:r>
              <a:rPr lang="en-US" sz="675" b="1" dirty="0">
                <a:solidFill>
                  <a:prstClr val="black"/>
                </a:solidFill>
                <a:latin typeface="Arial" panose="020B0604020202020204" pitchFamily="34" charset="0"/>
                <a:cs typeface="Arial" panose="020B0604020202020204" pitchFamily="34" charset="0"/>
              </a:rPr>
              <a:t>based on the Gompertz function estimated from the red dots</a:t>
            </a:r>
          </a:p>
        </p:txBody>
      </p:sp>
      <p:sp>
        <p:nvSpPr>
          <p:cNvPr id="2479" name="Oval 2478">
            <a:extLst>
              <a:ext uri="{FF2B5EF4-FFF2-40B4-BE49-F238E27FC236}">
                <a16:creationId xmlns:a16="http://schemas.microsoft.com/office/drawing/2014/main" id="{1CDC3575-3E60-441A-AE41-30CD9F5CD701}"/>
              </a:ext>
            </a:extLst>
          </p:cNvPr>
          <p:cNvSpPr/>
          <p:nvPr/>
        </p:nvSpPr>
        <p:spPr>
          <a:xfrm>
            <a:off x="6273441" y="2465163"/>
            <a:ext cx="595564" cy="1428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sp>
        <p:nvSpPr>
          <p:cNvPr id="2482" name="Oval 2481">
            <a:extLst>
              <a:ext uri="{FF2B5EF4-FFF2-40B4-BE49-F238E27FC236}">
                <a16:creationId xmlns:a16="http://schemas.microsoft.com/office/drawing/2014/main" id="{4E91BB1E-3DB1-40D8-8516-B64463E32BE0}"/>
              </a:ext>
            </a:extLst>
          </p:cNvPr>
          <p:cNvSpPr/>
          <p:nvPr/>
        </p:nvSpPr>
        <p:spPr>
          <a:xfrm>
            <a:off x="6273441" y="2644707"/>
            <a:ext cx="595564" cy="1428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sp>
        <p:nvSpPr>
          <p:cNvPr id="2484" name="TextBox 2483">
            <a:extLst>
              <a:ext uri="{FF2B5EF4-FFF2-40B4-BE49-F238E27FC236}">
                <a16:creationId xmlns:a16="http://schemas.microsoft.com/office/drawing/2014/main" id="{594A3B28-30A9-406B-A075-29CDA4C208AC}"/>
              </a:ext>
            </a:extLst>
          </p:cNvPr>
          <p:cNvSpPr txBox="1"/>
          <p:nvPr/>
        </p:nvSpPr>
        <p:spPr>
          <a:xfrm>
            <a:off x="7590094" y="2785229"/>
            <a:ext cx="1123957" cy="611706"/>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Black number: total Deaths </a:t>
            </a:r>
            <a:r>
              <a:rPr lang="en-US" sz="675">
                <a:solidFill>
                  <a:prstClr val="black"/>
                </a:solidFill>
                <a:latin typeface="Arial" panose="020B0604020202020204" pitchFamily="34" charset="0"/>
                <a:cs typeface="Arial" panose="020B0604020202020204" pitchFamily="34" charset="0"/>
              </a:rPr>
              <a:t>on July </a:t>
            </a:r>
            <a:r>
              <a:rPr lang="en-US" sz="675" dirty="0">
                <a:solidFill>
                  <a:prstClr val="black"/>
                </a:solidFill>
                <a:latin typeface="Arial" panose="020B0604020202020204" pitchFamily="34" charset="0"/>
                <a:cs typeface="Arial" panose="020B0604020202020204" pitchFamily="34" charset="0"/>
              </a:rPr>
              <a:t>31</a:t>
            </a:r>
            <a:r>
              <a:rPr lang="en-US" sz="675" baseline="30000" dirty="0">
                <a:solidFill>
                  <a:prstClr val="black"/>
                </a:solidFill>
                <a:latin typeface="Arial" panose="020B0604020202020204" pitchFamily="34" charset="0"/>
                <a:cs typeface="Arial" panose="020B0604020202020204" pitchFamily="34" charset="0"/>
              </a:rPr>
              <a:t>th</a:t>
            </a:r>
            <a:r>
              <a:rPr lang="en-US" sz="675" dirty="0">
                <a:solidFill>
                  <a:prstClr val="black"/>
                </a:solidFill>
                <a:latin typeface="Arial" panose="020B0604020202020204" pitchFamily="34" charset="0"/>
                <a:cs typeface="Arial" panose="020B0604020202020204" pitchFamily="34" charset="0"/>
              </a:rPr>
              <a:t>, </a:t>
            </a:r>
            <a:r>
              <a:rPr lang="en-US" sz="675" b="1" dirty="0">
                <a:solidFill>
                  <a:prstClr val="black"/>
                </a:solidFill>
                <a:latin typeface="Arial" panose="020B0604020202020204" pitchFamily="34" charset="0"/>
                <a:cs typeface="Arial" panose="020B0604020202020204" pitchFamily="34" charset="0"/>
              </a:rPr>
              <a:t>based on log-linear regression of the past 21 days</a:t>
            </a:r>
          </a:p>
        </p:txBody>
      </p:sp>
      <p:sp>
        <p:nvSpPr>
          <p:cNvPr id="2485" name="TextBox 2484">
            <a:extLst>
              <a:ext uri="{FF2B5EF4-FFF2-40B4-BE49-F238E27FC236}">
                <a16:creationId xmlns:a16="http://schemas.microsoft.com/office/drawing/2014/main" id="{1A76296E-4AA0-4A79-9717-ADB9F6D46981}"/>
              </a:ext>
            </a:extLst>
          </p:cNvPr>
          <p:cNvSpPr txBox="1"/>
          <p:nvPr/>
        </p:nvSpPr>
        <p:spPr>
          <a:xfrm>
            <a:off x="5684229" y="3043665"/>
            <a:ext cx="903995" cy="489365"/>
          </a:xfrm>
          <a:prstGeom prst="rect">
            <a:avLst/>
          </a:prstGeom>
          <a:solidFill>
            <a:schemeClr val="bg1"/>
          </a:solidFill>
          <a:ln>
            <a:solidFill>
              <a:schemeClr val="tx1"/>
            </a:solidFill>
          </a:ln>
        </p:spPr>
        <p:txBody>
          <a:bodyPr wrap="square" lIns="13716" tIns="13716" rIns="13716" bIns="13716" rtlCol="0">
            <a:spAutoFit/>
          </a:bodyPr>
          <a:lstStyle/>
          <a:p>
            <a:pPr defTabSz="685800"/>
            <a:r>
              <a:rPr lang="en-US" sz="600" dirty="0">
                <a:solidFill>
                  <a:prstClr val="black"/>
                </a:solidFill>
                <a:latin typeface="Arial" panose="020B0604020202020204" pitchFamily="34" charset="0"/>
                <a:cs typeface="Arial" panose="020B0604020202020204" pitchFamily="34" charset="0"/>
              </a:rPr>
              <a:t>Black line: predicted cumulative deaths, based on a log linear regression of deaths over past 21 days.</a:t>
            </a:r>
            <a:endParaRPr lang="en-US" sz="600" b="1" dirty="0">
              <a:solidFill>
                <a:prstClr val="black"/>
              </a:solidFill>
              <a:latin typeface="Arial" panose="020B0604020202020204" pitchFamily="34" charset="0"/>
              <a:cs typeface="Arial" panose="020B0604020202020204" pitchFamily="34" charset="0"/>
            </a:endParaRPr>
          </a:p>
        </p:txBody>
      </p:sp>
      <p:cxnSp>
        <p:nvCxnSpPr>
          <p:cNvPr id="2489" name="Straight Arrow Connector 2488">
            <a:extLst>
              <a:ext uri="{FF2B5EF4-FFF2-40B4-BE49-F238E27FC236}">
                <a16:creationId xmlns:a16="http://schemas.microsoft.com/office/drawing/2014/main" id="{0DEA9E51-89EA-4810-AEFD-D392953FA2A5}"/>
              </a:ext>
            </a:extLst>
          </p:cNvPr>
          <p:cNvCxnSpPr>
            <a:cxnSpLocks/>
            <a:stCxn id="2485" idx="0"/>
          </p:cNvCxnSpPr>
          <p:nvPr/>
        </p:nvCxnSpPr>
        <p:spPr>
          <a:xfrm flipH="1" flipV="1">
            <a:off x="6118059" y="2819243"/>
            <a:ext cx="18168" cy="2244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7" name="Oval 2496">
            <a:extLst>
              <a:ext uri="{FF2B5EF4-FFF2-40B4-BE49-F238E27FC236}">
                <a16:creationId xmlns:a16="http://schemas.microsoft.com/office/drawing/2014/main" id="{94438932-ADA7-4904-81DD-23860B6CC788}"/>
              </a:ext>
            </a:extLst>
          </p:cNvPr>
          <p:cNvSpPr/>
          <p:nvPr/>
        </p:nvSpPr>
        <p:spPr>
          <a:xfrm>
            <a:off x="6619774" y="3907845"/>
            <a:ext cx="552251" cy="10750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sp>
        <p:nvSpPr>
          <p:cNvPr id="2500" name="TextBox 2499">
            <a:extLst>
              <a:ext uri="{FF2B5EF4-FFF2-40B4-BE49-F238E27FC236}">
                <a16:creationId xmlns:a16="http://schemas.microsoft.com/office/drawing/2014/main" id="{B5F9F74D-832C-4AEB-8C8A-09B9653A5442}"/>
              </a:ext>
            </a:extLst>
          </p:cNvPr>
          <p:cNvSpPr txBox="1"/>
          <p:nvPr/>
        </p:nvSpPr>
        <p:spPr>
          <a:xfrm>
            <a:off x="7522052" y="3945119"/>
            <a:ext cx="1340499" cy="507831"/>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Axis for deaths / day, usually 1/10</a:t>
            </a:r>
            <a:r>
              <a:rPr lang="en-US" sz="675" baseline="30000" dirty="0">
                <a:solidFill>
                  <a:prstClr val="black"/>
                </a:solidFill>
                <a:latin typeface="Arial" panose="020B0604020202020204" pitchFamily="34" charset="0"/>
                <a:cs typeface="Arial" panose="020B0604020202020204" pitchFamily="34" charset="0"/>
              </a:rPr>
              <a:t>th</a:t>
            </a:r>
            <a:r>
              <a:rPr lang="en-US" sz="675" dirty="0">
                <a:solidFill>
                  <a:prstClr val="black"/>
                </a:solidFill>
                <a:latin typeface="Arial" panose="020B0604020202020204" pitchFamily="34" charset="0"/>
                <a:cs typeface="Arial" panose="020B0604020202020204" pitchFamily="34" charset="0"/>
              </a:rPr>
              <a:t> of the axis for cases / day on the left side of the figure. </a:t>
            </a:r>
            <a:endParaRPr lang="en-US" sz="675" b="1" dirty="0">
              <a:solidFill>
                <a:prstClr val="black"/>
              </a:solidFill>
              <a:latin typeface="Arial" panose="020B0604020202020204" pitchFamily="34" charset="0"/>
              <a:cs typeface="Arial" panose="020B0604020202020204" pitchFamily="34" charset="0"/>
            </a:endParaRPr>
          </a:p>
        </p:txBody>
      </p:sp>
      <p:cxnSp>
        <p:nvCxnSpPr>
          <p:cNvPr id="2501" name="Straight Arrow Connector 2500">
            <a:extLst>
              <a:ext uri="{FF2B5EF4-FFF2-40B4-BE49-F238E27FC236}">
                <a16:creationId xmlns:a16="http://schemas.microsoft.com/office/drawing/2014/main" id="{BC65328D-883E-49BE-83FE-E189D4809985}"/>
              </a:ext>
            </a:extLst>
          </p:cNvPr>
          <p:cNvCxnSpPr>
            <a:cxnSpLocks/>
            <a:stCxn id="2500" idx="1"/>
          </p:cNvCxnSpPr>
          <p:nvPr/>
        </p:nvCxnSpPr>
        <p:spPr>
          <a:xfrm flipH="1">
            <a:off x="7172027" y="4199035"/>
            <a:ext cx="350025" cy="173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22" name="TextBox 2521">
            <a:extLst>
              <a:ext uri="{FF2B5EF4-FFF2-40B4-BE49-F238E27FC236}">
                <a16:creationId xmlns:a16="http://schemas.microsoft.com/office/drawing/2014/main" id="{36469096-C41C-444B-AA32-51899CCF3CE8}"/>
              </a:ext>
            </a:extLst>
          </p:cNvPr>
          <p:cNvSpPr txBox="1"/>
          <p:nvPr/>
        </p:nvSpPr>
        <p:spPr>
          <a:xfrm>
            <a:off x="4493610" y="3475665"/>
            <a:ext cx="1057696" cy="383182"/>
          </a:xfrm>
          <a:prstGeom prst="rect">
            <a:avLst/>
          </a:prstGeom>
          <a:solidFill>
            <a:schemeClr val="bg1"/>
          </a:solidFill>
          <a:ln>
            <a:solidFill>
              <a:schemeClr val="tx1"/>
            </a:solidFill>
          </a:ln>
        </p:spPr>
        <p:txBody>
          <a:bodyPr wrap="square" lIns="6858" tIns="6858" rIns="6858" bIns="6858" rtlCol="0">
            <a:spAutoFit/>
          </a:bodyPr>
          <a:lstStyle/>
          <a:p>
            <a:pPr defTabSz="685800"/>
            <a:r>
              <a:rPr lang="en-US" sz="600" dirty="0">
                <a:solidFill>
                  <a:prstClr val="black"/>
                </a:solidFill>
                <a:latin typeface="Arial" panose="020B0604020202020204" pitchFamily="34" charset="0"/>
                <a:cs typeface="Arial" panose="020B0604020202020204" pitchFamily="34" charset="0"/>
              </a:rPr>
              <a:t>Green line: linear regression over 8 days, used to calculate  percent increase / decrease (see below)</a:t>
            </a:r>
            <a:endParaRPr lang="en-US" sz="600" b="1" dirty="0">
              <a:solidFill>
                <a:prstClr val="black"/>
              </a:solidFill>
              <a:latin typeface="Arial" panose="020B0604020202020204" pitchFamily="34" charset="0"/>
              <a:cs typeface="Arial" panose="020B0604020202020204" pitchFamily="34" charset="0"/>
            </a:endParaRPr>
          </a:p>
        </p:txBody>
      </p:sp>
      <p:sp>
        <p:nvSpPr>
          <p:cNvPr id="2525" name="Oval 2524">
            <a:extLst>
              <a:ext uri="{FF2B5EF4-FFF2-40B4-BE49-F238E27FC236}">
                <a16:creationId xmlns:a16="http://schemas.microsoft.com/office/drawing/2014/main" id="{C24BC9AF-77ED-4707-B067-21AD22FC979B}"/>
              </a:ext>
            </a:extLst>
          </p:cNvPr>
          <p:cNvSpPr/>
          <p:nvPr/>
        </p:nvSpPr>
        <p:spPr>
          <a:xfrm>
            <a:off x="5364088" y="5230864"/>
            <a:ext cx="1451139" cy="21435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sp>
        <p:nvSpPr>
          <p:cNvPr id="2526" name="TextBox 2525">
            <a:extLst>
              <a:ext uri="{FF2B5EF4-FFF2-40B4-BE49-F238E27FC236}">
                <a16:creationId xmlns:a16="http://schemas.microsoft.com/office/drawing/2014/main" id="{F6E90C0C-1341-4EBA-B7FD-3CBE5885E7A5}"/>
              </a:ext>
            </a:extLst>
          </p:cNvPr>
          <p:cNvSpPr txBox="1"/>
          <p:nvPr/>
        </p:nvSpPr>
        <p:spPr>
          <a:xfrm>
            <a:off x="7328815" y="4810740"/>
            <a:ext cx="1340499" cy="611706"/>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Daily change in cases, calculated as the slope of the green line (above left) / number of new cases yesterday.</a:t>
            </a:r>
            <a:endParaRPr lang="en-US" sz="675" b="1" dirty="0">
              <a:solidFill>
                <a:prstClr val="black"/>
              </a:solidFill>
              <a:latin typeface="Arial" panose="020B0604020202020204" pitchFamily="34" charset="0"/>
              <a:cs typeface="Arial" panose="020B0604020202020204" pitchFamily="34" charset="0"/>
            </a:endParaRPr>
          </a:p>
        </p:txBody>
      </p:sp>
      <p:cxnSp>
        <p:nvCxnSpPr>
          <p:cNvPr id="2527" name="Straight Arrow Connector 2526">
            <a:extLst>
              <a:ext uri="{FF2B5EF4-FFF2-40B4-BE49-F238E27FC236}">
                <a16:creationId xmlns:a16="http://schemas.microsoft.com/office/drawing/2014/main" id="{0B589888-81F0-474F-80B3-B6537C201A49}"/>
              </a:ext>
            </a:extLst>
          </p:cNvPr>
          <p:cNvCxnSpPr>
            <a:cxnSpLocks/>
            <a:stCxn id="2526" idx="1"/>
          </p:cNvCxnSpPr>
          <p:nvPr/>
        </p:nvCxnSpPr>
        <p:spPr>
          <a:xfrm flipH="1">
            <a:off x="6815227" y="5116593"/>
            <a:ext cx="513588" cy="1788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31" name="Oval 2530">
            <a:extLst>
              <a:ext uri="{FF2B5EF4-FFF2-40B4-BE49-F238E27FC236}">
                <a16:creationId xmlns:a16="http://schemas.microsoft.com/office/drawing/2014/main" id="{FED4B65A-37BB-43DB-85BD-D1FA0319D7DD}"/>
              </a:ext>
            </a:extLst>
          </p:cNvPr>
          <p:cNvSpPr/>
          <p:nvPr/>
        </p:nvSpPr>
        <p:spPr>
          <a:xfrm>
            <a:off x="4425217" y="5230864"/>
            <a:ext cx="929896" cy="2266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sp>
        <p:nvSpPr>
          <p:cNvPr id="2532" name="TextBox 2531">
            <a:extLst>
              <a:ext uri="{FF2B5EF4-FFF2-40B4-BE49-F238E27FC236}">
                <a16:creationId xmlns:a16="http://schemas.microsoft.com/office/drawing/2014/main" id="{C999CD29-B1AB-4D15-98D0-91602DD7498E}"/>
              </a:ext>
            </a:extLst>
          </p:cNvPr>
          <p:cNvSpPr txBox="1"/>
          <p:nvPr/>
        </p:nvSpPr>
        <p:spPr>
          <a:xfrm>
            <a:off x="4624920" y="5673805"/>
            <a:ext cx="918473" cy="403957"/>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Case mortality: cumulative deaths / </a:t>
            </a:r>
            <a:r>
              <a:rPr lang="en-US" sz="675">
                <a:solidFill>
                  <a:prstClr val="black"/>
                </a:solidFill>
                <a:latin typeface="Arial" panose="020B0604020202020204" pitchFamily="34" charset="0"/>
                <a:cs typeface="Arial" panose="020B0604020202020204" pitchFamily="34" charset="0"/>
              </a:rPr>
              <a:t>cumulative cases</a:t>
            </a:r>
            <a:r>
              <a:rPr lang="en-US" sz="675" dirty="0">
                <a:solidFill>
                  <a:prstClr val="black"/>
                </a:solidFill>
                <a:latin typeface="Arial" panose="020B0604020202020204" pitchFamily="34" charset="0"/>
                <a:cs typeface="Arial" panose="020B0604020202020204" pitchFamily="34" charset="0"/>
              </a:rPr>
              <a:t>.</a:t>
            </a:r>
            <a:endParaRPr lang="en-US" sz="675" b="1" dirty="0">
              <a:solidFill>
                <a:prstClr val="black"/>
              </a:solidFill>
              <a:latin typeface="Arial" panose="020B0604020202020204" pitchFamily="34" charset="0"/>
              <a:cs typeface="Arial" panose="020B0604020202020204" pitchFamily="34" charset="0"/>
            </a:endParaRPr>
          </a:p>
        </p:txBody>
      </p:sp>
      <p:sp>
        <p:nvSpPr>
          <p:cNvPr id="2537" name="TextBox 2536">
            <a:extLst>
              <a:ext uri="{FF2B5EF4-FFF2-40B4-BE49-F238E27FC236}">
                <a16:creationId xmlns:a16="http://schemas.microsoft.com/office/drawing/2014/main" id="{608138BB-7EC0-40E4-8595-9FDA9BF324B1}"/>
              </a:ext>
            </a:extLst>
          </p:cNvPr>
          <p:cNvSpPr txBox="1"/>
          <p:nvPr/>
        </p:nvSpPr>
        <p:spPr>
          <a:xfrm>
            <a:off x="4218171" y="4185698"/>
            <a:ext cx="734784" cy="337015"/>
          </a:xfrm>
          <a:prstGeom prst="rect">
            <a:avLst/>
          </a:prstGeom>
          <a:solidFill>
            <a:schemeClr val="bg1"/>
          </a:solidFill>
          <a:ln>
            <a:solidFill>
              <a:schemeClr val="tx1"/>
            </a:solidFill>
          </a:ln>
        </p:spPr>
        <p:txBody>
          <a:bodyPr wrap="square" lIns="6858" tIns="6858" rIns="6858" bIns="6858" rtlCol="0">
            <a:spAutoFit/>
          </a:bodyPr>
          <a:lstStyle/>
          <a:p>
            <a:pPr defTabSz="685800"/>
            <a:r>
              <a:rPr lang="en-US" sz="525" dirty="0">
                <a:solidFill>
                  <a:prstClr val="black"/>
                </a:solidFill>
                <a:latin typeface="Arial" panose="020B0604020202020204" pitchFamily="34" charset="0"/>
                <a:cs typeface="Arial" panose="020B0604020202020204" pitchFamily="34" charset="0"/>
              </a:rPr>
              <a:t>Cases / day calculated from cumulative cases used to estimate the Gompertz function</a:t>
            </a:r>
            <a:endParaRPr lang="en-US" sz="525" b="1" dirty="0">
              <a:solidFill>
                <a:prstClr val="black"/>
              </a:solidFill>
              <a:latin typeface="Arial" panose="020B0604020202020204" pitchFamily="34" charset="0"/>
              <a:cs typeface="Arial" panose="020B0604020202020204" pitchFamily="34" charset="0"/>
            </a:endParaRPr>
          </a:p>
        </p:txBody>
      </p:sp>
      <p:sp>
        <p:nvSpPr>
          <p:cNvPr id="2541" name="TextBox 2540">
            <a:extLst>
              <a:ext uri="{FF2B5EF4-FFF2-40B4-BE49-F238E27FC236}">
                <a16:creationId xmlns:a16="http://schemas.microsoft.com/office/drawing/2014/main" id="{BBC61E56-7B33-4A60-8C6E-1BE616BBD5A6}"/>
              </a:ext>
            </a:extLst>
          </p:cNvPr>
          <p:cNvSpPr txBox="1"/>
          <p:nvPr/>
        </p:nvSpPr>
        <p:spPr>
          <a:xfrm>
            <a:off x="3081963" y="4149719"/>
            <a:ext cx="734784" cy="337015"/>
          </a:xfrm>
          <a:prstGeom prst="rect">
            <a:avLst/>
          </a:prstGeom>
          <a:solidFill>
            <a:schemeClr val="bg1"/>
          </a:solidFill>
          <a:ln>
            <a:solidFill>
              <a:schemeClr val="tx1"/>
            </a:solidFill>
          </a:ln>
        </p:spPr>
        <p:txBody>
          <a:bodyPr wrap="square" lIns="6858" tIns="6858" rIns="6858" bIns="6858" rtlCol="0">
            <a:spAutoFit/>
          </a:bodyPr>
          <a:lstStyle/>
          <a:p>
            <a:pPr defTabSz="685800"/>
            <a:r>
              <a:rPr lang="en-US" sz="525" dirty="0">
                <a:solidFill>
                  <a:prstClr val="black"/>
                </a:solidFill>
                <a:latin typeface="Arial" panose="020B0604020202020204" pitchFamily="34" charset="0"/>
                <a:cs typeface="Arial" panose="020B0604020202020204" pitchFamily="34" charset="0"/>
              </a:rPr>
              <a:t>Cases / day calculated from cumulative cases not used to estimate the Gompertz function</a:t>
            </a:r>
            <a:endParaRPr lang="en-US" sz="525" b="1" dirty="0">
              <a:solidFill>
                <a:prstClr val="black"/>
              </a:solidFill>
              <a:latin typeface="Arial" panose="020B0604020202020204" pitchFamily="34" charset="0"/>
              <a:cs typeface="Arial" panose="020B0604020202020204" pitchFamily="34" charset="0"/>
            </a:endParaRPr>
          </a:p>
        </p:txBody>
      </p:sp>
      <p:cxnSp>
        <p:nvCxnSpPr>
          <p:cNvPr id="2543" name="Straight Arrow Connector 2542">
            <a:extLst>
              <a:ext uri="{FF2B5EF4-FFF2-40B4-BE49-F238E27FC236}">
                <a16:creationId xmlns:a16="http://schemas.microsoft.com/office/drawing/2014/main" id="{E3BE3BD9-9B22-4FC7-A4C2-1DD303D7CA4F}"/>
              </a:ext>
            </a:extLst>
          </p:cNvPr>
          <p:cNvCxnSpPr>
            <a:cxnSpLocks/>
          </p:cNvCxnSpPr>
          <p:nvPr/>
        </p:nvCxnSpPr>
        <p:spPr>
          <a:xfrm flipV="1">
            <a:off x="3823727" y="4318227"/>
            <a:ext cx="271013" cy="77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45" name="TextBox 2544">
            <a:extLst>
              <a:ext uri="{FF2B5EF4-FFF2-40B4-BE49-F238E27FC236}">
                <a16:creationId xmlns:a16="http://schemas.microsoft.com/office/drawing/2014/main" id="{1A2FCD27-CE68-47D8-A7DB-EB74936509EE}"/>
              </a:ext>
            </a:extLst>
          </p:cNvPr>
          <p:cNvSpPr txBox="1"/>
          <p:nvPr/>
        </p:nvSpPr>
        <p:spPr>
          <a:xfrm>
            <a:off x="4386219" y="4838048"/>
            <a:ext cx="514565" cy="175433"/>
          </a:xfrm>
          <a:prstGeom prst="rect">
            <a:avLst/>
          </a:prstGeom>
          <a:solidFill>
            <a:schemeClr val="bg1"/>
          </a:solidFill>
          <a:ln>
            <a:solidFill>
              <a:schemeClr val="tx1"/>
            </a:solidFill>
          </a:ln>
        </p:spPr>
        <p:txBody>
          <a:bodyPr wrap="square" lIns="6858" tIns="6858" rIns="6858" bIns="6858" rtlCol="0">
            <a:spAutoFit/>
          </a:bodyPr>
          <a:lstStyle/>
          <a:p>
            <a:pPr defTabSz="685800"/>
            <a:r>
              <a:rPr lang="en-US" sz="525" dirty="0">
                <a:solidFill>
                  <a:prstClr val="black"/>
                </a:solidFill>
                <a:latin typeface="Arial" panose="020B0604020202020204" pitchFamily="34" charset="0"/>
                <a:cs typeface="Arial" panose="020B0604020202020204" pitchFamily="34" charset="0"/>
              </a:rPr>
              <a:t>Deaths / day, axis is on the left</a:t>
            </a:r>
            <a:endParaRPr lang="en-US" sz="525" b="1" dirty="0">
              <a:solidFill>
                <a:prstClr val="black"/>
              </a:solidFill>
              <a:latin typeface="Arial" panose="020B0604020202020204" pitchFamily="34" charset="0"/>
              <a:cs typeface="Arial" panose="020B0604020202020204" pitchFamily="34" charset="0"/>
            </a:endParaRPr>
          </a:p>
        </p:txBody>
      </p:sp>
      <p:cxnSp>
        <p:nvCxnSpPr>
          <p:cNvPr id="2547" name="Straight Arrow Connector 2546">
            <a:extLst>
              <a:ext uri="{FF2B5EF4-FFF2-40B4-BE49-F238E27FC236}">
                <a16:creationId xmlns:a16="http://schemas.microsoft.com/office/drawing/2014/main" id="{6676E627-48DF-4950-BEA6-8D2F89D16FE1}"/>
              </a:ext>
            </a:extLst>
          </p:cNvPr>
          <p:cNvCxnSpPr>
            <a:cxnSpLocks/>
            <a:stCxn id="2545" idx="0"/>
          </p:cNvCxnSpPr>
          <p:nvPr/>
        </p:nvCxnSpPr>
        <p:spPr>
          <a:xfrm flipH="1" flipV="1">
            <a:off x="4425216" y="4629926"/>
            <a:ext cx="218286" cy="2081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2" name="Straight Arrow Connector 2551">
            <a:extLst>
              <a:ext uri="{FF2B5EF4-FFF2-40B4-BE49-F238E27FC236}">
                <a16:creationId xmlns:a16="http://schemas.microsoft.com/office/drawing/2014/main" id="{78F3777E-1801-4F63-8CBC-30820A1D2035}"/>
              </a:ext>
            </a:extLst>
          </p:cNvPr>
          <p:cNvCxnSpPr>
            <a:cxnSpLocks/>
            <a:stCxn id="2532" idx="0"/>
            <a:endCxn id="2531" idx="3"/>
          </p:cNvCxnSpPr>
          <p:nvPr/>
        </p:nvCxnSpPr>
        <p:spPr>
          <a:xfrm flipH="1" flipV="1">
            <a:off x="4561397" y="5424289"/>
            <a:ext cx="522760" cy="2495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56" name="TextBox 2555">
            <a:extLst>
              <a:ext uri="{FF2B5EF4-FFF2-40B4-BE49-F238E27FC236}">
                <a16:creationId xmlns:a16="http://schemas.microsoft.com/office/drawing/2014/main" id="{3211EE9A-E29F-4AD1-B66B-91D1E0D4D26D}"/>
              </a:ext>
            </a:extLst>
          </p:cNvPr>
          <p:cNvSpPr txBox="1"/>
          <p:nvPr/>
        </p:nvSpPr>
        <p:spPr>
          <a:xfrm>
            <a:off x="4741422" y="3078065"/>
            <a:ext cx="560291" cy="106183"/>
          </a:xfrm>
          <a:prstGeom prst="rect">
            <a:avLst/>
          </a:prstGeom>
          <a:solidFill>
            <a:schemeClr val="bg1"/>
          </a:solidFill>
          <a:ln>
            <a:solidFill>
              <a:schemeClr val="tx1"/>
            </a:solidFill>
          </a:ln>
        </p:spPr>
        <p:txBody>
          <a:bodyPr wrap="square" lIns="6858" tIns="6858" rIns="6858" bIns="6858" rtlCol="0">
            <a:spAutoFit/>
          </a:bodyPr>
          <a:lstStyle/>
          <a:p>
            <a:pPr defTabSz="685800"/>
            <a:r>
              <a:rPr lang="en-US" sz="600" dirty="0">
                <a:solidFill>
                  <a:prstClr val="black"/>
                </a:solidFill>
                <a:latin typeface="Arial" panose="020B0604020202020204" pitchFamily="34" charset="0"/>
                <a:cs typeface="Arial" panose="020B0604020202020204" pitchFamily="34" charset="0"/>
              </a:rPr>
              <a:t>Blue line: today</a:t>
            </a:r>
            <a:endParaRPr lang="en-US" sz="600" b="1" dirty="0">
              <a:solidFill>
                <a:prstClr val="black"/>
              </a:solidFill>
              <a:latin typeface="Arial" panose="020B0604020202020204" pitchFamily="34" charset="0"/>
              <a:cs typeface="Arial" panose="020B0604020202020204" pitchFamily="34" charset="0"/>
            </a:endParaRPr>
          </a:p>
        </p:txBody>
      </p:sp>
      <p:cxnSp>
        <p:nvCxnSpPr>
          <p:cNvPr id="2557" name="Straight Arrow Connector 2556">
            <a:extLst>
              <a:ext uri="{FF2B5EF4-FFF2-40B4-BE49-F238E27FC236}">
                <a16:creationId xmlns:a16="http://schemas.microsoft.com/office/drawing/2014/main" id="{0B91290D-D38A-4796-A475-31E37D78E9C6}"/>
              </a:ext>
            </a:extLst>
          </p:cNvPr>
          <p:cNvCxnSpPr>
            <a:cxnSpLocks/>
          </p:cNvCxnSpPr>
          <p:nvPr/>
        </p:nvCxnSpPr>
        <p:spPr>
          <a:xfrm flipV="1">
            <a:off x="5301713" y="3006283"/>
            <a:ext cx="345117" cy="1201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61" name="TextBox 2560">
            <a:extLst>
              <a:ext uri="{FF2B5EF4-FFF2-40B4-BE49-F238E27FC236}">
                <a16:creationId xmlns:a16="http://schemas.microsoft.com/office/drawing/2014/main" id="{EE22C99A-32B2-4AED-8D74-88E589A0F83F}"/>
              </a:ext>
            </a:extLst>
          </p:cNvPr>
          <p:cNvSpPr txBox="1"/>
          <p:nvPr/>
        </p:nvSpPr>
        <p:spPr>
          <a:xfrm>
            <a:off x="2605034" y="2313133"/>
            <a:ext cx="1408785" cy="403957"/>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Blue dots: cumulative cases </a:t>
            </a:r>
            <a:r>
              <a:rPr lang="en-US" sz="675" b="1" u="sng" dirty="0">
                <a:solidFill>
                  <a:prstClr val="black"/>
                </a:solidFill>
                <a:latin typeface="Arial" panose="020B0604020202020204" pitchFamily="34" charset="0"/>
                <a:cs typeface="Arial" panose="020B0604020202020204" pitchFamily="34" charset="0"/>
              </a:rPr>
              <a:t>not </a:t>
            </a:r>
            <a:r>
              <a:rPr lang="en-US" sz="675" b="1" dirty="0">
                <a:solidFill>
                  <a:prstClr val="black"/>
                </a:solidFill>
                <a:latin typeface="Arial" panose="020B0604020202020204" pitchFamily="34" charset="0"/>
                <a:cs typeface="Arial" panose="020B0604020202020204" pitchFamily="34" charset="0"/>
              </a:rPr>
              <a:t>used to estimate Gompertz function</a:t>
            </a:r>
          </a:p>
        </p:txBody>
      </p:sp>
      <p:sp>
        <p:nvSpPr>
          <p:cNvPr id="2566" name="Oval 2565">
            <a:extLst>
              <a:ext uri="{FF2B5EF4-FFF2-40B4-BE49-F238E27FC236}">
                <a16:creationId xmlns:a16="http://schemas.microsoft.com/office/drawing/2014/main" id="{3D0177BB-8CC4-4F56-975B-675F25C195E7}"/>
              </a:ext>
            </a:extLst>
          </p:cNvPr>
          <p:cNvSpPr/>
          <p:nvPr/>
        </p:nvSpPr>
        <p:spPr>
          <a:xfrm>
            <a:off x="2322369" y="5234564"/>
            <a:ext cx="2105615" cy="2106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sp>
        <p:nvSpPr>
          <p:cNvPr id="2567" name="TextBox 2566">
            <a:extLst>
              <a:ext uri="{FF2B5EF4-FFF2-40B4-BE49-F238E27FC236}">
                <a16:creationId xmlns:a16="http://schemas.microsoft.com/office/drawing/2014/main" id="{F4687A24-F4D5-4357-9FD0-20F221A8BB61}"/>
              </a:ext>
            </a:extLst>
          </p:cNvPr>
          <p:cNvSpPr txBox="1"/>
          <p:nvPr/>
        </p:nvSpPr>
        <p:spPr>
          <a:xfrm>
            <a:off x="882919" y="5085978"/>
            <a:ext cx="1042334" cy="507831"/>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Cumulative cases (yesterday’s cases) and cumulative deaths (yesterday’s deaths)</a:t>
            </a:r>
            <a:endParaRPr lang="en-US" sz="675" b="1" dirty="0">
              <a:solidFill>
                <a:prstClr val="black"/>
              </a:solidFill>
              <a:latin typeface="Arial" panose="020B0604020202020204" pitchFamily="34" charset="0"/>
              <a:cs typeface="Arial" panose="020B0604020202020204" pitchFamily="34" charset="0"/>
            </a:endParaRPr>
          </a:p>
        </p:txBody>
      </p:sp>
      <p:cxnSp>
        <p:nvCxnSpPr>
          <p:cNvPr id="2568" name="Straight Arrow Connector 2567">
            <a:extLst>
              <a:ext uri="{FF2B5EF4-FFF2-40B4-BE49-F238E27FC236}">
                <a16:creationId xmlns:a16="http://schemas.microsoft.com/office/drawing/2014/main" id="{F5B1B59A-40A8-4393-B337-5120E6972A18}"/>
              </a:ext>
            </a:extLst>
          </p:cNvPr>
          <p:cNvCxnSpPr>
            <a:cxnSpLocks/>
            <a:stCxn id="2567" idx="3"/>
            <a:endCxn id="2566" idx="2"/>
          </p:cNvCxnSpPr>
          <p:nvPr/>
        </p:nvCxnSpPr>
        <p:spPr>
          <a:xfrm>
            <a:off x="1925253" y="5339894"/>
            <a:ext cx="397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70" name="Oval 2569">
            <a:extLst>
              <a:ext uri="{FF2B5EF4-FFF2-40B4-BE49-F238E27FC236}">
                <a16:creationId xmlns:a16="http://schemas.microsoft.com/office/drawing/2014/main" id="{78DA2937-F334-45E3-B39B-7AF831F9CBC3}"/>
              </a:ext>
            </a:extLst>
          </p:cNvPr>
          <p:cNvSpPr/>
          <p:nvPr/>
        </p:nvSpPr>
        <p:spPr>
          <a:xfrm>
            <a:off x="1710118" y="3817019"/>
            <a:ext cx="660546" cy="11271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panose="020F0502020204030204"/>
            </a:endParaRPr>
          </a:p>
        </p:txBody>
      </p:sp>
      <p:sp>
        <p:nvSpPr>
          <p:cNvPr id="2571" name="TextBox 2570">
            <a:extLst>
              <a:ext uri="{FF2B5EF4-FFF2-40B4-BE49-F238E27FC236}">
                <a16:creationId xmlns:a16="http://schemas.microsoft.com/office/drawing/2014/main" id="{93632FBF-F4B4-4BEB-8AD7-F20847321374}"/>
              </a:ext>
            </a:extLst>
          </p:cNvPr>
          <p:cNvSpPr txBox="1"/>
          <p:nvPr/>
        </p:nvSpPr>
        <p:spPr>
          <a:xfrm>
            <a:off x="308320" y="3564245"/>
            <a:ext cx="1095766" cy="403957"/>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Axis for cases / day. Axis for deaths / day appears to the right. </a:t>
            </a:r>
            <a:endParaRPr lang="en-US" sz="675" b="1" dirty="0">
              <a:solidFill>
                <a:prstClr val="black"/>
              </a:solidFill>
              <a:latin typeface="Arial" panose="020B0604020202020204" pitchFamily="34" charset="0"/>
              <a:cs typeface="Arial" panose="020B0604020202020204" pitchFamily="34" charset="0"/>
            </a:endParaRPr>
          </a:p>
        </p:txBody>
      </p:sp>
      <p:cxnSp>
        <p:nvCxnSpPr>
          <p:cNvPr id="2572" name="Straight Arrow Connector 2571">
            <a:extLst>
              <a:ext uri="{FF2B5EF4-FFF2-40B4-BE49-F238E27FC236}">
                <a16:creationId xmlns:a16="http://schemas.microsoft.com/office/drawing/2014/main" id="{9E154DAC-0B01-454C-B92A-B6A88B89EFE7}"/>
              </a:ext>
            </a:extLst>
          </p:cNvPr>
          <p:cNvCxnSpPr>
            <a:cxnSpLocks/>
            <a:stCxn id="2571" idx="2"/>
          </p:cNvCxnSpPr>
          <p:nvPr/>
        </p:nvCxnSpPr>
        <p:spPr>
          <a:xfrm>
            <a:off x="856203" y="3968202"/>
            <a:ext cx="846935" cy="2857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74" name="TextBox 2573">
            <a:extLst>
              <a:ext uri="{FF2B5EF4-FFF2-40B4-BE49-F238E27FC236}">
                <a16:creationId xmlns:a16="http://schemas.microsoft.com/office/drawing/2014/main" id="{C76551F5-44AA-4C6A-85C9-9BAA4289BF19}"/>
              </a:ext>
            </a:extLst>
          </p:cNvPr>
          <p:cNvSpPr txBox="1"/>
          <p:nvPr/>
        </p:nvSpPr>
        <p:spPr>
          <a:xfrm>
            <a:off x="1954075" y="1530154"/>
            <a:ext cx="747208" cy="300082"/>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Geographic location</a:t>
            </a:r>
            <a:endParaRPr lang="en-US" sz="675" b="1" dirty="0">
              <a:solidFill>
                <a:prstClr val="black"/>
              </a:solidFill>
              <a:latin typeface="Arial" panose="020B0604020202020204" pitchFamily="34" charset="0"/>
              <a:cs typeface="Arial" panose="020B0604020202020204" pitchFamily="34" charset="0"/>
            </a:endParaRPr>
          </a:p>
        </p:txBody>
      </p:sp>
      <p:cxnSp>
        <p:nvCxnSpPr>
          <p:cNvPr id="2575" name="Straight Arrow Connector 2574">
            <a:extLst>
              <a:ext uri="{FF2B5EF4-FFF2-40B4-BE49-F238E27FC236}">
                <a16:creationId xmlns:a16="http://schemas.microsoft.com/office/drawing/2014/main" id="{29BBE537-D794-4005-8BBA-E0911A0C0787}"/>
              </a:ext>
            </a:extLst>
          </p:cNvPr>
          <p:cNvCxnSpPr>
            <a:cxnSpLocks/>
            <a:stCxn id="2574" idx="2"/>
          </p:cNvCxnSpPr>
          <p:nvPr/>
        </p:nvCxnSpPr>
        <p:spPr>
          <a:xfrm flipH="1">
            <a:off x="2307731" y="1830236"/>
            <a:ext cx="19948" cy="2434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77" name="TextBox 2576">
            <a:extLst>
              <a:ext uri="{FF2B5EF4-FFF2-40B4-BE49-F238E27FC236}">
                <a16:creationId xmlns:a16="http://schemas.microsoft.com/office/drawing/2014/main" id="{3776B74A-3C05-4B3D-9575-BD653014839F}"/>
              </a:ext>
            </a:extLst>
          </p:cNvPr>
          <p:cNvSpPr txBox="1"/>
          <p:nvPr/>
        </p:nvSpPr>
        <p:spPr>
          <a:xfrm>
            <a:off x="3041495" y="1314299"/>
            <a:ext cx="899816" cy="507831"/>
          </a:xfrm>
          <a:prstGeom prst="rect">
            <a:avLst/>
          </a:prstGeom>
          <a:solidFill>
            <a:schemeClr val="bg1"/>
          </a:solidFill>
          <a:ln>
            <a:solidFill>
              <a:schemeClr val="tx1"/>
            </a:solidFill>
          </a:ln>
        </p:spPr>
        <p:txBody>
          <a:bodyPr wrap="square" rtlCol="0">
            <a:spAutoFit/>
          </a:bodyPr>
          <a:lstStyle/>
          <a:p>
            <a:pPr defTabSz="685800"/>
            <a:r>
              <a:rPr lang="en-US" sz="675" dirty="0">
                <a:solidFill>
                  <a:prstClr val="black"/>
                </a:solidFill>
                <a:latin typeface="Arial" panose="020B0604020202020204" pitchFamily="34" charset="0"/>
                <a:cs typeface="Arial" panose="020B0604020202020204" pitchFamily="34" charset="0"/>
              </a:rPr>
              <a:t>Date of analysis, also shown as blue vertical line below</a:t>
            </a:r>
            <a:endParaRPr lang="en-US" sz="675" b="1" dirty="0">
              <a:solidFill>
                <a:prstClr val="black"/>
              </a:solidFill>
              <a:latin typeface="Arial" panose="020B0604020202020204" pitchFamily="34" charset="0"/>
              <a:cs typeface="Arial" panose="020B0604020202020204" pitchFamily="34" charset="0"/>
            </a:endParaRPr>
          </a:p>
        </p:txBody>
      </p:sp>
      <p:cxnSp>
        <p:nvCxnSpPr>
          <p:cNvPr id="2578" name="Straight Arrow Connector 2577">
            <a:extLst>
              <a:ext uri="{FF2B5EF4-FFF2-40B4-BE49-F238E27FC236}">
                <a16:creationId xmlns:a16="http://schemas.microsoft.com/office/drawing/2014/main" id="{E255A49B-0BBC-493D-8F52-A26AB75F46D7}"/>
              </a:ext>
            </a:extLst>
          </p:cNvPr>
          <p:cNvCxnSpPr>
            <a:cxnSpLocks/>
            <a:stCxn id="2577" idx="2"/>
          </p:cNvCxnSpPr>
          <p:nvPr/>
        </p:nvCxnSpPr>
        <p:spPr>
          <a:xfrm>
            <a:off x="3491403" y="1822130"/>
            <a:ext cx="113960" cy="2515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3" name="Straight Connector 2432">
            <a:extLst>
              <a:ext uri="{FF2B5EF4-FFF2-40B4-BE49-F238E27FC236}">
                <a16:creationId xmlns:a16="http://schemas.microsoft.com/office/drawing/2014/main" id="{D61E529E-FF03-4417-BE58-94B6773A4FF0}"/>
              </a:ext>
            </a:extLst>
          </p:cNvPr>
          <p:cNvCxnSpPr>
            <a:cxnSpLocks/>
          </p:cNvCxnSpPr>
          <p:nvPr/>
        </p:nvCxnSpPr>
        <p:spPr>
          <a:xfrm>
            <a:off x="5338127" y="4653136"/>
            <a:ext cx="277555" cy="144016"/>
          </a:xfrm>
          <a:prstGeom prst="line">
            <a:avLst/>
          </a:prstGeom>
          <a:ln w="41275">
            <a:solidFill>
              <a:srgbClr val="00FF00"/>
            </a:solidFill>
          </a:ln>
        </p:spPr>
        <p:style>
          <a:lnRef idx="1">
            <a:schemeClr val="accent1"/>
          </a:lnRef>
          <a:fillRef idx="0">
            <a:schemeClr val="accent1"/>
          </a:fillRef>
          <a:effectRef idx="0">
            <a:schemeClr val="accent1"/>
          </a:effectRef>
          <a:fontRef idx="minor">
            <a:schemeClr val="tx1"/>
          </a:fontRef>
        </p:style>
      </p:cxnSp>
      <p:sp>
        <p:nvSpPr>
          <p:cNvPr id="2432" name="Isosceles Triangle 2431">
            <a:extLst>
              <a:ext uri="{FF2B5EF4-FFF2-40B4-BE49-F238E27FC236}">
                <a16:creationId xmlns:a16="http://schemas.microsoft.com/office/drawing/2014/main" id="{0B1E9F60-1438-47F1-9F57-4E3E0EB76BBA}"/>
              </a:ext>
            </a:extLst>
          </p:cNvPr>
          <p:cNvSpPr/>
          <p:nvPr/>
        </p:nvSpPr>
        <p:spPr>
          <a:xfrm rot="158677">
            <a:off x="5647271" y="2696041"/>
            <a:ext cx="972504" cy="159953"/>
          </a:xfrm>
          <a:prstGeom prst="triangle">
            <a:avLst>
              <a:gd name="adj" fmla="val 99374"/>
            </a:avLst>
          </a:prstGeom>
          <a:solidFill>
            <a:schemeClr val="accent4">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7" name="Straight Arrow Connector 2486">
            <a:extLst>
              <a:ext uri="{FF2B5EF4-FFF2-40B4-BE49-F238E27FC236}">
                <a16:creationId xmlns:a16="http://schemas.microsoft.com/office/drawing/2014/main" id="{70DE740C-FEAF-4E4D-8353-CF46C518576B}"/>
              </a:ext>
            </a:extLst>
          </p:cNvPr>
          <p:cNvCxnSpPr>
            <a:cxnSpLocks/>
            <a:stCxn id="2490" idx="1"/>
          </p:cNvCxnSpPr>
          <p:nvPr/>
        </p:nvCxnSpPr>
        <p:spPr>
          <a:xfrm flipH="1" flipV="1">
            <a:off x="6553176" y="2869208"/>
            <a:ext cx="618849" cy="7705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0" name="TextBox 2489">
            <a:extLst>
              <a:ext uri="{FF2B5EF4-FFF2-40B4-BE49-F238E27FC236}">
                <a16:creationId xmlns:a16="http://schemas.microsoft.com/office/drawing/2014/main" id="{993A49B1-3932-418A-AEA6-685166AAD01F}"/>
              </a:ext>
            </a:extLst>
          </p:cNvPr>
          <p:cNvSpPr txBox="1"/>
          <p:nvPr/>
        </p:nvSpPr>
        <p:spPr>
          <a:xfrm>
            <a:off x="7172025" y="3441215"/>
            <a:ext cx="1181289" cy="397032"/>
          </a:xfrm>
          <a:prstGeom prst="rect">
            <a:avLst/>
          </a:prstGeom>
          <a:solidFill>
            <a:schemeClr val="bg1"/>
          </a:solidFill>
          <a:ln>
            <a:solidFill>
              <a:schemeClr val="tx1"/>
            </a:solidFill>
          </a:ln>
        </p:spPr>
        <p:txBody>
          <a:bodyPr wrap="square" lIns="13716" tIns="13716" rIns="13716" bIns="13716" rtlCol="0">
            <a:spAutoFit/>
          </a:bodyPr>
          <a:lstStyle/>
          <a:p>
            <a:pPr defTabSz="685800"/>
            <a:r>
              <a:rPr lang="en-US" sz="600" dirty="0">
                <a:solidFill>
                  <a:prstClr val="black"/>
                </a:solidFill>
                <a:latin typeface="Arial" panose="020B0604020202020204" pitchFamily="34" charset="0"/>
                <a:cs typeface="Arial" panose="020B0604020202020204" pitchFamily="34" charset="0"/>
              </a:rPr>
              <a:t>Purple wedge: 98% ensemble prediction interval from COVID-19 Forecast Hub (USA and US States only)</a:t>
            </a:r>
            <a:endParaRPr lang="en-US" sz="600" b="1" dirty="0">
              <a:solidFill>
                <a:prstClr val="black"/>
              </a:solidFill>
              <a:latin typeface="Arial" panose="020B0604020202020204" pitchFamily="34" charset="0"/>
              <a:cs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1187</Words>
  <Application>Microsoft Office PowerPoint</Application>
  <PresentationFormat>On-screen Show (4:3)</PresentationFormat>
  <Paragraphs>108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Cambria Math</vt:lpstr>
      <vt:lpstr>Times New Roman</vt:lpstr>
      <vt:lpstr>Office Theme</vt:lpstr>
      <vt:lpstr>Caveats and Comments</vt:lpstr>
      <vt:lpstr>Explanation of the Figures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Caveats and Comments</dc:title>
  <dc:subject/>
  <dc:creator>Steve</dc:creator>
  <cp:keywords/>
  <dc:description/>
  <cp:lastModifiedBy>Steven Shafer</cp:lastModifiedBy>
  <cp:revision>47</cp:revision>
  <dcterms:created xsi:type="dcterms:W3CDTF">2017-02-13T16:18:36Z</dcterms:created>
  <dcterms:modified xsi:type="dcterms:W3CDTF">2020-07-28T15:13:00Z</dcterms:modified>
  <cp:category/>
</cp:coreProperties>
</file>