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11" r:id="rId1"/>
  </p:sldMasterIdLst>
  <p:notesMasterIdLst>
    <p:notesMasterId r:id="rId14"/>
  </p:notesMasterIdLst>
  <p:sldIdLst>
    <p:sldId id="256" r:id="rId2"/>
    <p:sldId id="257" r:id="rId3"/>
    <p:sldId id="258" r:id="rId4"/>
    <p:sldId id="259" r:id="rId5"/>
    <p:sldId id="260" r:id="rId6"/>
    <p:sldId id="261" r:id="rId7"/>
    <p:sldId id="270" r:id="rId8"/>
    <p:sldId id="265" r:id="rId9"/>
    <p:sldId id="269" r:id="rId10"/>
    <p:sldId id="272" r:id="rId11"/>
    <p:sldId id="263" r:id="rId12"/>
    <p:sldId id="264"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120" y="31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E81E7C-43A7-4428-BB22-64F2121270F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AE47C09-C452-40B5-8D97-9A1392FA7148}">
      <dgm:prSet/>
      <dgm:spPr/>
      <dgm:t>
        <a:bodyPr/>
        <a:lstStyle/>
        <a:p>
          <a:pPr>
            <a:lnSpc>
              <a:spcPct val="100000"/>
            </a:lnSpc>
            <a:defRPr cap="all"/>
          </a:pPr>
          <a:r>
            <a:rPr lang="en-US" b="0" i="0"/>
            <a:t>Business Problem</a:t>
          </a:r>
          <a:endParaRPr lang="en-US"/>
        </a:p>
      </dgm:t>
    </dgm:pt>
    <dgm:pt modelId="{14A6E472-D7C7-43E2-9195-C0C78E9747F1}" type="parTrans" cxnId="{E59201D2-CD85-4868-8E5A-B4DAFE0D9C1C}">
      <dgm:prSet/>
      <dgm:spPr/>
      <dgm:t>
        <a:bodyPr/>
        <a:lstStyle/>
        <a:p>
          <a:endParaRPr lang="en-US"/>
        </a:p>
      </dgm:t>
    </dgm:pt>
    <dgm:pt modelId="{87FC01F1-0AF9-419F-ABA3-2553047D990A}" type="sibTrans" cxnId="{E59201D2-CD85-4868-8E5A-B4DAFE0D9C1C}">
      <dgm:prSet/>
      <dgm:spPr/>
      <dgm:t>
        <a:bodyPr/>
        <a:lstStyle/>
        <a:p>
          <a:endParaRPr lang="en-US"/>
        </a:p>
      </dgm:t>
    </dgm:pt>
    <dgm:pt modelId="{E300E133-5058-4820-8E06-E7D0F54CA0B1}">
      <dgm:prSet/>
      <dgm:spPr/>
      <dgm:t>
        <a:bodyPr/>
        <a:lstStyle/>
        <a:p>
          <a:pPr>
            <a:lnSpc>
              <a:spcPct val="100000"/>
            </a:lnSpc>
            <a:defRPr cap="all"/>
          </a:pPr>
          <a:r>
            <a:rPr lang="en-US" b="0" i="0"/>
            <a:t>Data</a:t>
          </a:r>
          <a:endParaRPr lang="en-US"/>
        </a:p>
      </dgm:t>
    </dgm:pt>
    <dgm:pt modelId="{2911CE1A-66A8-44F9-B948-CDB8C99E78C6}" type="parTrans" cxnId="{4A5AE8F7-CD72-4D42-9A00-177F7E4E3E22}">
      <dgm:prSet/>
      <dgm:spPr/>
      <dgm:t>
        <a:bodyPr/>
        <a:lstStyle/>
        <a:p>
          <a:endParaRPr lang="en-US"/>
        </a:p>
      </dgm:t>
    </dgm:pt>
    <dgm:pt modelId="{3BDD51FC-197D-4C94-B548-0B27646EA5B0}" type="sibTrans" cxnId="{4A5AE8F7-CD72-4D42-9A00-177F7E4E3E22}">
      <dgm:prSet/>
      <dgm:spPr/>
      <dgm:t>
        <a:bodyPr/>
        <a:lstStyle/>
        <a:p>
          <a:endParaRPr lang="en-US"/>
        </a:p>
      </dgm:t>
    </dgm:pt>
    <dgm:pt modelId="{A02DEA38-9004-4B99-9412-590DD46E52AE}">
      <dgm:prSet/>
      <dgm:spPr/>
      <dgm:t>
        <a:bodyPr/>
        <a:lstStyle/>
        <a:p>
          <a:pPr>
            <a:lnSpc>
              <a:spcPct val="100000"/>
            </a:lnSpc>
            <a:defRPr cap="all"/>
          </a:pPr>
          <a:r>
            <a:rPr lang="en-US" b="0" i="0"/>
            <a:t>Methods</a:t>
          </a:r>
          <a:endParaRPr lang="en-US"/>
        </a:p>
      </dgm:t>
    </dgm:pt>
    <dgm:pt modelId="{7774B18F-7A95-443B-B02F-EA437FF6703E}" type="parTrans" cxnId="{02DB6F43-89E8-4C9C-90F8-796AF3B3074A}">
      <dgm:prSet/>
      <dgm:spPr/>
      <dgm:t>
        <a:bodyPr/>
        <a:lstStyle/>
        <a:p>
          <a:endParaRPr lang="en-US"/>
        </a:p>
      </dgm:t>
    </dgm:pt>
    <dgm:pt modelId="{2D523EBC-6E5F-4BCC-A447-8246F8972CDB}" type="sibTrans" cxnId="{02DB6F43-89E8-4C9C-90F8-796AF3B3074A}">
      <dgm:prSet/>
      <dgm:spPr/>
      <dgm:t>
        <a:bodyPr/>
        <a:lstStyle/>
        <a:p>
          <a:endParaRPr lang="en-US"/>
        </a:p>
      </dgm:t>
    </dgm:pt>
    <dgm:pt modelId="{1031C47A-0CEA-44A1-813C-AF426E42E090}">
      <dgm:prSet/>
      <dgm:spPr/>
      <dgm:t>
        <a:bodyPr/>
        <a:lstStyle/>
        <a:p>
          <a:pPr>
            <a:lnSpc>
              <a:spcPct val="100000"/>
            </a:lnSpc>
            <a:defRPr cap="all"/>
          </a:pPr>
          <a:r>
            <a:rPr lang="en-US" b="0" i="0"/>
            <a:t>Results</a:t>
          </a:r>
          <a:endParaRPr lang="en-US"/>
        </a:p>
      </dgm:t>
    </dgm:pt>
    <dgm:pt modelId="{5E139825-AA24-41D5-9B15-8D1313C845AD}" type="parTrans" cxnId="{B106582E-4CA5-47A8-88ED-8C60A0651E73}">
      <dgm:prSet/>
      <dgm:spPr/>
      <dgm:t>
        <a:bodyPr/>
        <a:lstStyle/>
        <a:p>
          <a:endParaRPr lang="en-US"/>
        </a:p>
      </dgm:t>
    </dgm:pt>
    <dgm:pt modelId="{0BE42C2E-9356-4783-8C12-29BE6AEEAE5B}" type="sibTrans" cxnId="{B106582E-4CA5-47A8-88ED-8C60A0651E73}">
      <dgm:prSet/>
      <dgm:spPr/>
      <dgm:t>
        <a:bodyPr/>
        <a:lstStyle/>
        <a:p>
          <a:endParaRPr lang="en-US"/>
        </a:p>
      </dgm:t>
    </dgm:pt>
    <dgm:pt modelId="{D1B05029-D7CB-4654-975B-626B8205EF10}">
      <dgm:prSet/>
      <dgm:spPr/>
      <dgm:t>
        <a:bodyPr/>
        <a:lstStyle/>
        <a:p>
          <a:pPr>
            <a:lnSpc>
              <a:spcPct val="100000"/>
            </a:lnSpc>
            <a:defRPr cap="all"/>
          </a:pPr>
          <a:r>
            <a:rPr lang="en-US" b="0" i="0"/>
            <a:t>Conclusions</a:t>
          </a:r>
          <a:endParaRPr lang="en-US"/>
        </a:p>
      </dgm:t>
    </dgm:pt>
    <dgm:pt modelId="{8AE9DEF0-6BDF-4E03-BC7F-0D918FE3B3A9}" type="parTrans" cxnId="{0B454739-1FFB-4560-9CDC-9AA7AD48A7DE}">
      <dgm:prSet/>
      <dgm:spPr/>
      <dgm:t>
        <a:bodyPr/>
        <a:lstStyle/>
        <a:p>
          <a:endParaRPr lang="en-US"/>
        </a:p>
      </dgm:t>
    </dgm:pt>
    <dgm:pt modelId="{1E65BC70-E5B8-4278-B344-9183272127B1}" type="sibTrans" cxnId="{0B454739-1FFB-4560-9CDC-9AA7AD48A7DE}">
      <dgm:prSet/>
      <dgm:spPr/>
      <dgm:t>
        <a:bodyPr/>
        <a:lstStyle/>
        <a:p>
          <a:endParaRPr lang="en-US"/>
        </a:p>
      </dgm:t>
    </dgm:pt>
    <dgm:pt modelId="{897D46A3-5217-4FF0-846B-A172C7632539}" type="pres">
      <dgm:prSet presAssocID="{7EE81E7C-43A7-4428-BB22-64F2121270FE}" presName="root" presStyleCnt="0">
        <dgm:presLayoutVars>
          <dgm:dir/>
          <dgm:resizeHandles val="exact"/>
        </dgm:presLayoutVars>
      </dgm:prSet>
      <dgm:spPr/>
    </dgm:pt>
    <dgm:pt modelId="{DC38959C-E6AD-4755-90EC-0273A7BB91BE}" type="pres">
      <dgm:prSet presAssocID="{2AE47C09-C452-40B5-8D97-9A1392FA7148}" presName="compNode" presStyleCnt="0"/>
      <dgm:spPr/>
    </dgm:pt>
    <dgm:pt modelId="{8A6DFBD9-8751-4644-88FC-9D888BF09C43}" type="pres">
      <dgm:prSet presAssocID="{2AE47C09-C452-40B5-8D97-9A1392FA7148}" presName="iconBgRect" presStyleLbl="bgShp" presStyleIdx="0" presStyleCnt="5"/>
      <dgm:spPr>
        <a:prstGeom prst="round2DiagRect">
          <a:avLst>
            <a:gd name="adj1" fmla="val 29727"/>
            <a:gd name="adj2" fmla="val 0"/>
          </a:avLst>
        </a:prstGeom>
      </dgm:spPr>
    </dgm:pt>
    <dgm:pt modelId="{E92EDBCD-2C24-41CE-B19D-9D65F6470424}" type="pres">
      <dgm:prSet presAssocID="{2AE47C09-C452-40B5-8D97-9A1392FA71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47A6B70D-AE4E-4C01-89E8-A0F329245248}" type="pres">
      <dgm:prSet presAssocID="{2AE47C09-C452-40B5-8D97-9A1392FA7148}" presName="spaceRect" presStyleCnt="0"/>
      <dgm:spPr/>
    </dgm:pt>
    <dgm:pt modelId="{CA755F2A-0556-44E3-8E8E-15C26EED075F}" type="pres">
      <dgm:prSet presAssocID="{2AE47C09-C452-40B5-8D97-9A1392FA7148}" presName="textRect" presStyleLbl="revTx" presStyleIdx="0" presStyleCnt="5">
        <dgm:presLayoutVars>
          <dgm:chMax val="1"/>
          <dgm:chPref val="1"/>
        </dgm:presLayoutVars>
      </dgm:prSet>
      <dgm:spPr/>
    </dgm:pt>
    <dgm:pt modelId="{1988DDAC-A8AF-44C3-B9F6-2E8B6B043A8C}" type="pres">
      <dgm:prSet presAssocID="{87FC01F1-0AF9-419F-ABA3-2553047D990A}" presName="sibTrans" presStyleCnt="0"/>
      <dgm:spPr/>
    </dgm:pt>
    <dgm:pt modelId="{5A952A61-A495-4A59-8546-F0C3A4EB493B}" type="pres">
      <dgm:prSet presAssocID="{E300E133-5058-4820-8E06-E7D0F54CA0B1}" presName="compNode" presStyleCnt="0"/>
      <dgm:spPr/>
    </dgm:pt>
    <dgm:pt modelId="{0E0951A4-0C7C-4D9D-8CC2-AADE41B5CE23}" type="pres">
      <dgm:prSet presAssocID="{E300E133-5058-4820-8E06-E7D0F54CA0B1}" presName="iconBgRect" presStyleLbl="bgShp" presStyleIdx="1" presStyleCnt="5"/>
      <dgm:spPr>
        <a:prstGeom prst="round2DiagRect">
          <a:avLst>
            <a:gd name="adj1" fmla="val 29727"/>
            <a:gd name="adj2" fmla="val 0"/>
          </a:avLst>
        </a:prstGeom>
      </dgm:spPr>
    </dgm:pt>
    <dgm:pt modelId="{6DB84221-F268-4D51-AD5D-0D022F885851}" type="pres">
      <dgm:prSet presAssocID="{E300E133-5058-4820-8E06-E7D0F54CA0B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7D44C56-44B2-4607-BCE8-121F0DADDEF1}" type="pres">
      <dgm:prSet presAssocID="{E300E133-5058-4820-8E06-E7D0F54CA0B1}" presName="spaceRect" presStyleCnt="0"/>
      <dgm:spPr/>
    </dgm:pt>
    <dgm:pt modelId="{1C0D1B0D-B9FF-4ADC-86DE-821A872DD7D4}" type="pres">
      <dgm:prSet presAssocID="{E300E133-5058-4820-8E06-E7D0F54CA0B1}" presName="textRect" presStyleLbl="revTx" presStyleIdx="1" presStyleCnt="5">
        <dgm:presLayoutVars>
          <dgm:chMax val="1"/>
          <dgm:chPref val="1"/>
        </dgm:presLayoutVars>
      </dgm:prSet>
      <dgm:spPr/>
    </dgm:pt>
    <dgm:pt modelId="{D6B4A49C-9463-474E-99B2-6E7D62DB7F20}" type="pres">
      <dgm:prSet presAssocID="{3BDD51FC-197D-4C94-B548-0B27646EA5B0}" presName="sibTrans" presStyleCnt="0"/>
      <dgm:spPr/>
    </dgm:pt>
    <dgm:pt modelId="{236B05BF-0FF7-4D57-B8FD-8191E1E27FBC}" type="pres">
      <dgm:prSet presAssocID="{A02DEA38-9004-4B99-9412-590DD46E52AE}" presName="compNode" presStyleCnt="0"/>
      <dgm:spPr/>
    </dgm:pt>
    <dgm:pt modelId="{87F73BBF-144B-4C3A-A586-D055EDF82033}" type="pres">
      <dgm:prSet presAssocID="{A02DEA38-9004-4B99-9412-590DD46E52AE}" presName="iconBgRect" presStyleLbl="bgShp" presStyleIdx="2" presStyleCnt="5"/>
      <dgm:spPr>
        <a:prstGeom prst="round2DiagRect">
          <a:avLst>
            <a:gd name="adj1" fmla="val 29727"/>
            <a:gd name="adj2" fmla="val 0"/>
          </a:avLst>
        </a:prstGeom>
      </dgm:spPr>
    </dgm:pt>
    <dgm:pt modelId="{20269E5A-5A2C-41FD-B955-B5CC07B5BA25}" type="pres">
      <dgm:prSet presAssocID="{A02DEA38-9004-4B99-9412-590DD46E52A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2E586B48-ACE2-425F-ABAD-20AE55EA73B3}" type="pres">
      <dgm:prSet presAssocID="{A02DEA38-9004-4B99-9412-590DD46E52AE}" presName="spaceRect" presStyleCnt="0"/>
      <dgm:spPr/>
    </dgm:pt>
    <dgm:pt modelId="{F4205ACC-797A-45CC-855B-623EE839BC6C}" type="pres">
      <dgm:prSet presAssocID="{A02DEA38-9004-4B99-9412-590DD46E52AE}" presName="textRect" presStyleLbl="revTx" presStyleIdx="2" presStyleCnt="5">
        <dgm:presLayoutVars>
          <dgm:chMax val="1"/>
          <dgm:chPref val="1"/>
        </dgm:presLayoutVars>
      </dgm:prSet>
      <dgm:spPr/>
    </dgm:pt>
    <dgm:pt modelId="{1B290810-8FA4-408B-BE39-96E0360D19D0}" type="pres">
      <dgm:prSet presAssocID="{2D523EBC-6E5F-4BCC-A447-8246F8972CDB}" presName="sibTrans" presStyleCnt="0"/>
      <dgm:spPr/>
    </dgm:pt>
    <dgm:pt modelId="{F3360759-7709-404D-9E5A-58AC64744846}" type="pres">
      <dgm:prSet presAssocID="{1031C47A-0CEA-44A1-813C-AF426E42E090}" presName="compNode" presStyleCnt="0"/>
      <dgm:spPr/>
    </dgm:pt>
    <dgm:pt modelId="{97E32F41-E249-487B-80D4-F3CF93218824}" type="pres">
      <dgm:prSet presAssocID="{1031C47A-0CEA-44A1-813C-AF426E42E090}" presName="iconBgRect" presStyleLbl="bgShp" presStyleIdx="3" presStyleCnt="5"/>
      <dgm:spPr>
        <a:prstGeom prst="round2DiagRect">
          <a:avLst>
            <a:gd name="adj1" fmla="val 29727"/>
            <a:gd name="adj2" fmla="val 0"/>
          </a:avLst>
        </a:prstGeom>
      </dgm:spPr>
    </dgm:pt>
    <dgm:pt modelId="{3CFB017A-4284-4C14-807F-EAFD0785CD3D}" type="pres">
      <dgm:prSet presAssocID="{1031C47A-0CEA-44A1-813C-AF426E42E09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36DC7EF-5D62-4DA3-96F7-F93E12D922E6}" type="pres">
      <dgm:prSet presAssocID="{1031C47A-0CEA-44A1-813C-AF426E42E090}" presName="spaceRect" presStyleCnt="0"/>
      <dgm:spPr/>
    </dgm:pt>
    <dgm:pt modelId="{FAE2B0BE-9DCF-410F-BC22-05F97C326708}" type="pres">
      <dgm:prSet presAssocID="{1031C47A-0CEA-44A1-813C-AF426E42E090}" presName="textRect" presStyleLbl="revTx" presStyleIdx="3" presStyleCnt="5">
        <dgm:presLayoutVars>
          <dgm:chMax val="1"/>
          <dgm:chPref val="1"/>
        </dgm:presLayoutVars>
      </dgm:prSet>
      <dgm:spPr/>
    </dgm:pt>
    <dgm:pt modelId="{1B3743BD-5396-4B6D-8FFE-33CA9AD859B2}" type="pres">
      <dgm:prSet presAssocID="{0BE42C2E-9356-4783-8C12-29BE6AEEAE5B}" presName="sibTrans" presStyleCnt="0"/>
      <dgm:spPr/>
    </dgm:pt>
    <dgm:pt modelId="{9437FB35-F6E3-43F5-8882-C55F7F0CACAA}" type="pres">
      <dgm:prSet presAssocID="{D1B05029-D7CB-4654-975B-626B8205EF10}" presName="compNode" presStyleCnt="0"/>
      <dgm:spPr/>
    </dgm:pt>
    <dgm:pt modelId="{1D912EF7-9CB9-47E3-B38C-F93562B7B194}" type="pres">
      <dgm:prSet presAssocID="{D1B05029-D7CB-4654-975B-626B8205EF10}" presName="iconBgRect" presStyleLbl="bgShp" presStyleIdx="4" presStyleCnt="5"/>
      <dgm:spPr>
        <a:prstGeom prst="round2DiagRect">
          <a:avLst>
            <a:gd name="adj1" fmla="val 29727"/>
            <a:gd name="adj2" fmla="val 0"/>
          </a:avLst>
        </a:prstGeom>
      </dgm:spPr>
    </dgm:pt>
    <dgm:pt modelId="{2084F599-5B4E-4BB8-8A21-7ABFE177B16F}" type="pres">
      <dgm:prSet presAssocID="{D1B05029-D7CB-4654-975B-626B8205EF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7B51F136-5364-45F0-82CD-B3435656E450}" type="pres">
      <dgm:prSet presAssocID="{D1B05029-D7CB-4654-975B-626B8205EF10}" presName="spaceRect" presStyleCnt="0"/>
      <dgm:spPr/>
    </dgm:pt>
    <dgm:pt modelId="{6AD65708-8264-4D03-AAD5-DAE96FE9B3A7}" type="pres">
      <dgm:prSet presAssocID="{D1B05029-D7CB-4654-975B-626B8205EF10}" presName="textRect" presStyleLbl="revTx" presStyleIdx="4" presStyleCnt="5">
        <dgm:presLayoutVars>
          <dgm:chMax val="1"/>
          <dgm:chPref val="1"/>
        </dgm:presLayoutVars>
      </dgm:prSet>
      <dgm:spPr/>
    </dgm:pt>
  </dgm:ptLst>
  <dgm:cxnLst>
    <dgm:cxn modelId="{79B8681F-C4E8-4559-852D-B40BC0AAAFE3}" type="presOf" srcId="{E300E133-5058-4820-8E06-E7D0F54CA0B1}" destId="{1C0D1B0D-B9FF-4ADC-86DE-821A872DD7D4}" srcOrd="0" destOrd="0" presId="urn:microsoft.com/office/officeart/2018/5/layout/IconLeafLabelList"/>
    <dgm:cxn modelId="{F1713328-0659-47AA-8D55-D6E7D20C2B6C}" type="presOf" srcId="{1031C47A-0CEA-44A1-813C-AF426E42E090}" destId="{FAE2B0BE-9DCF-410F-BC22-05F97C326708}" srcOrd="0" destOrd="0" presId="urn:microsoft.com/office/officeart/2018/5/layout/IconLeafLabelList"/>
    <dgm:cxn modelId="{B106582E-4CA5-47A8-88ED-8C60A0651E73}" srcId="{7EE81E7C-43A7-4428-BB22-64F2121270FE}" destId="{1031C47A-0CEA-44A1-813C-AF426E42E090}" srcOrd="3" destOrd="0" parTransId="{5E139825-AA24-41D5-9B15-8D1313C845AD}" sibTransId="{0BE42C2E-9356-4783-8C12-29BE6AEEAE5B}"/>
    <dgm:cxn modelId="{0B454739-1FFB-4560-9CDC-9AA7AD48A7DE}" srcId="{7EE81E7C-43A7-4428-BB22-64F2121270FE}" destId="{D1B05029-D7CB-4654-975B-626B8205EF10}" srcOrd="4" destOrd="0" parTransId="{8AE9DEF0-6BDF-4E03-BC7F-0D918FE3B3A9}" sibTransId="{1E65BC70-E5B8-4278-B344-9183272127B1}"/>
    <dgm:cxn modelId="{02DB6F43-89E8-4C9C-90F8-796AF3B3074A}" srcId="{7EE81E7C-43A7-4428-BB22-64F2121270FE}" destId="{A02DEA38-9004-4B99-9412-590DD46E52AE}" srcOrd="2" destOrd="0" parTransId="{7774B18F-7A95-443B-B02F-EA437FF6703E}" sibTransId="{2D523EBC-6E5F-4BCC-A447-8246F8972CDB}"/>
    <dgm:cxn modelId="{A3C2F346-9B37-4EC2-816B-32DD69AEC948}" type="presOf" srcId="{2AE47C09-C452-40B5-8D97-9A1392FA7148}" destId="{CA755F2A-0556-44E3-8E8E-15C26EED075F}" srcOrd="0" destOrd="0" presId="urn:microsoft.com/office/officeart/2018/5/layout/IconLeafLabelList"/>
    <dgm:cxn modelId="{C81C838B-E540-4D18-8AEB-0605851979E9}" type="presOf" srcId="{A02DEA38-9004-4B99-9412-590DD46E52AE}" destId="{F4205ACC-797A-45CC-855B-623EE839BC6C}" srcOrd="0" destOrd="0" presId="urn:microsoft.com/office/officeart/2018/5/layout/IconLeafLabelList"/>
    <dgm:cxn modelId="{37CBE0B4-6E23-471A-96E0-B98091AB575E}" type="presOf" srcId="{7EE81E7C-43A7-4428-BB22-64F2121270FE}" destId="{897D46A3-5217-4FF0-846B-A172C7632539}" srcOrd="0" destOrd="0" presId="urn:microsoft.com/office/officeart/2018/5/layout/IconLeafLabelList"/>
    <dgm:cxn modelId="{E59201D2-CD85-4868-8E5A-B4DAFE0D9C1C}" srcId="{7EE81E7C-43A7-4428-BB22-64F2121270FE}" destId="{2AE47C09-C452-40B5-8D97-9A1392FA7148}" srcOrd="0" destOrd="0" parTransId="{14A6E472-D7C7-43E2-9195-C0C78E9747F1}" sibTransId="{87FC01F1-0AF9-419F-ABA3-2553047D990A}"/>
    <dgm:cxn modelId="{C26124D6-1889-48BA-A574-70CA9B960553}" type="presOf" srcId="{D1B05029-D7CB-4654-975B-626B8205EF10}" destId="{6AD65708-8264-4D03-AAD5-DAE96FE9B3A7}" srcOrd="0" destOrd="0" presId="urn:microsoft.com/office/officeart/2018/5/layout/IconLeafLabelList"/>
    <dgm:cxn modelId="{4A5AE8F7-CD72-4D42-9A00-177F7E4E3E22}" srcId="{7EE81E7C-43A7-4428-BB22-64F2121270FE}" destId="{E300E133-5058-4820-8E06-E7D0F54CA0B1}" srcOrd="1" destOrd="0" parTransId="{2911CE1A-66A8-44F9-B948-CDB8C99E78C6}" sibTransId="{3BDD51FC-197D-4C94-B548-0B27646EA5B0}"/>
    <dgm:cxn modelId="{9B163C97-24DA-4464-8258-C0E9823A1347}" type="presParOf" srcId="{897D46A3-5217-4FF0-846B-A172C7632539}" destId="{DC38959C-E6AD-4755-90EC-0273A7BB91BE}" srcOrd="0" destOrd="0" presId="urn:microsoft.com/office/officeart/2018/5/layout/IconLeafLabelList"/>
    <dgm:cxn modelId="{2336CAD7-2C9D-4333-885A-F636D95DBEEC}" type="presParOf" srcId="{DC38959C-E6AD-4755-90EC-0273A7BB91BE}" destId="{8A6DFBD9-8751-4644-88FC-9D888BF09C43}" srcOrd="0" destOrd="0" presId="urn:microsoft.com/office/officeart/2018/5/layout/IconLeafLabelList"/>
    <dgm:cxn modelId="{D7BDDD45-48C4-4A78-B4B7-D1A7CBC2B3F5}" type="presParOf" srcId="{DC38959C-E6AD-4755-90EC-0273A7BB91BE}" destId="{E92EDBCD-2C24-41CE-B19D-9D65F6470424}" srcOrd="1" destOrd="0" presId="urn:microsoft.com/office/officeart/2018/5/layout/IconLeafLabelList"/>
    <dgm:cxn modelId="{F00B15BC-D5EC-4064-AD8A-6750290025D3}" type="presParOf" srcId="{DC38959C-E6AD-4755-90EC-0273A7BB91BE}" destId="{47A6B70D-AE4E-4C01-89E8-A0F329245248}" srcOrd="2" destOrd="0" presId="urn:microsoft.com/office/officeart/2018/5/layout/IconLeafLabelList"/>
    <dgm:cxn modelId="{22B046DA-1EA5-4BDF-90FF-5262E694497C}" type="presParOf" srcId="{DC38959C-E6AD-4755-90EC-0273A7BB91BE}" destId="{CA755F2A-0556-44E3-8E8E-15C26EED075F}" srcOrd="3" destOrd="0" presId="urn:microsoft.com/office/officeart/2018/5/layout/IconLeafLabelList"/>
    <dgm:cxn modelId="{8FF9A688-B717-4421-9BB6-D2CD8AAC5493}" type="presParOf" srcId="{897D46A3-5217-4FF0-846B-A172C7632539}" destId="{1988DDAC-A8AF-44C3-B9F6-2E8B6B043A8C}" srcOrd="1" destOrd="0" presId="urn:microsoft.com/office/officeart/2018/5/layout/IconLeafLabelList"/>
    <dgm:cxn modelId="{CBEF5419-756C-4797-BE53-438FABE2840E}" type="presParOf" srcId="{897D46A3-5217-4FF0-846B-A172C7632539}" destId="{5A952A61-A495-4A59-8546-F0C3A4EB493B}" srcOrd="2" destOrd="0" presId="urn:microsoft.com/office/officeart/2018/5/layout/IconLeafLabelList"/>
    <dgm:cxn modelId="{E6E1B727-0FD9-4E9A-BF99-80627C6A89E6}" type="presParOf" srcId="{5A952A61-A495-4A59-8546-F0C3A4EB493B}" destId="{0E0951A4-0C7C-4D9D-8CC2-AADE41B5CE23}" srcOrd="0" destOrd="0" presId="urn:microsoft.com/office/officeart/2018/5/layout/IconLeafLabelList"/>
    <dgm:cxn modelId="{9991C9AD-940A-4AA9-9AB4-4FDC018FD45B}" type="presParOf" srcId="{5A952A61-A495-4A59-8546-F0C3A4EB493B}" destId="{6DB84221-F268-4D51-AD5D-0D022F885851}" srcOrd="1" destOrd="0" presId="urn:microsoft.com/office/officeart/2018/5/layout/IconLeafLabelList"/>
    <dgm:cxn modelId="{DA36EFF0-87CE-408A-BFD2-3279BFD3C538}" type="presParOf" srcId="{5A952A61-A495-4A59-8546-F0C3A4EB493B}" destId="{B7D44C56-44B2-4607-BCE8-121F0DADDEF1}" srcOrd="2" destOrd="0" presId="urn:microsoft.com/office/officeart/2018/5/layout/IconLeafLabelList"/>
    <dgm:cxn modelId="{7686C60E-4B81-4D4F-9486-B68CBD879450}" type="presParOf" srcId="{5A952A61-A495-4A59-8546-F0C3A4EB493B}" destId="{1C0D1B0D-B9FF-4ADC-86DE-821A872DD7D4}" srcOrd="3" destOrd="0" presId="urn:microsoft.com/office/officeart/2018/5/layout/IconLeafLabelList"/>
    <dgm:cxn modelId="{72408E94-17AC-4BE6-8DBA-DA8A2AD91FDD}" type="presParOf" srcId="{897D46A3-5217-4FF0-846B-A172C7632539}" destId="{D6B4A49C-9463-474E-99B2-6E7D62DB7F20}" srcOrd="3" destOrd="0" presId="urn:microsoft.com/office/officeart/2018/5/layout/IconLeafLabelList"/>
    <dgm:cxn modelId="{20EECD82-F144-4DB5-838E-D10C9D6628A6}" type="presParOf" srcId="{897D46A3-5217-4FF0-846B-A172C7632539}" destId="{236B05BF-0FF7-4D57-B8FD-8191E1E27FBC}" srcOrd="4" destOrd="0" presId="urn:microsoft.com/office/officeart/2018/5/layout/IconLeafLabelList"/>
    <dgm:cxn modelId="{74482C14-D0C9-4E80-A5F3-A89752442486}" type="presParOf" srcId="{236B05BF-0FF7-4D57-B8FD-8191E1E27FBC}" destId="{87F73BBF-144B-4C3A-A586-D055EDF82033}" srcOrd="0" destOrd="0" presId="urn:microsoft.com/office/officeart/2018/5/layout/IconLeafLabelList"/>
    <dgm:cxn modelId="{C38A6415-49AF-44AE-AE91-5A2A78E43813}" type="presParOf" srcId="{236B05BF-0FF7-4D57-B8FD-8191E1E27FBC}" destId="{20269E5A-5A2C-41FD-B955-B5CC07B5BA25}" srcOrd="1" destOrd="0" presId="urn:microsoft.com/office/officeart/2018/5/layout/IconLeafLabelList"/>
    <dgm:cxn modelId="{596ED589-05BA-4BCB-9C5E-D86DBF7371D6}" type="presParOf" srcId="{236B05BF-0FF7-4D57-B8FD-8191E1E27FBC}" destId="{2E586B48-ACE2-425F-ABAD-20AE55EA73B3}" srcOrd="2" destOrd="0" presId="urn:microsoft.com/office/officeart/2018/5/layout/IconLeafLabelList"/>
    <dgm:cxn modelId="{877FFF9D-137B-4621-BBB4-6397C5257D87}" type="presParOf" srcId="{236B05BF-0FF7-4D57-B8FD-8191E1E27FBC}" destId="{F4205ACC-797A-45CC-855B-623EE839BC6C}" srcOrd="3" destOrd="0" presId="urn:microsoft.com/office/officeart/2018/5/layout/IconLeafLabelList"/>
    <dgm:cxn modelId="{127BF21D-E6F2-4096-B857-3FC764E9B9ED}" type="presParOf" srcId="{897D46A3-5217-4FF0-846B-A172C7632539}" destId="{1B290810-8FA4-408B-BE39-96E0360D19D0}" srcOrd="5" destOrd="0" presId="urn:microsoft.com/office/officeart/2018/5/layout/IconLeafLabelList"/>
    <dgm:cxn modelId="{9DB14193-745B-4E38-A4D4-E87CCC88356C}" type="presParOf" srcId="{897D46A3-5217-4FF0-846B-A172C7632539}" destId="{F3360759-7709-404D-9E5A-58AC64744846}" srcOrd="6" destOrd="0" presId="urn:microsoft.com/office/officeart/2018/5/layout/IconLeafLabelList"/>
    <dgm:cxn modelId="{13FE51E4-7534-436C-99FA-7A3514E1F971}" type="presParOf" srcId="{F3360759-7709-404D-9E5A-58AC64744846}" destId="{97E32F41-E249-487B-80D4-F3CF93218824}" srcOrd="0" destOrd="0" presId="urn:microsoft.com/office/officeart/2018/5/layout/IconLeafLabelList"/>
    <dgm:cxn modelId="{BC45DFBE-1F48-49C8-BEC2-C70163F22F3E}" type="presParOf" srcId="{F3360759-7709-404D-9E5A-58AC64744846}" destId="{3CFB017A-4284-4C14-807F-EAFD0785CD3D}" srcOrd="1" destOrd="0" presId="urn:microsoft.com/office/officeart/2018/5/layout/IconLeafLabelList"/>
    <dgm:cxn modelId="{0FCDB401-5972-48E7-B3CC-82C989F4D63C}" type="presParOf" srcId="{F3360759-7709-404D-9E5A-58AC64744846}" destId="{436DC7EF-5D62-4DA3-96F7-F93E12D922E6}" srcOrd="2" destOrd="0" presId="urn:microsoft.com/office/officeart/2018/5/layout/IconLeafLabelList"/>
    <dgm:cxn modelId="{AFDEA30B-0606-4AD1-93B2-A1CC9CE2F377}" type="presParOf" srcId="{F3360759-7709-404D-9E5A-58AC64744846}" destId="{FAE2B0BE-9DCF-410F-BC22-05F97C326708}" srcOrd="3" destOrd="0" presId="urn:microsoft.com/office/officeart/2018/5/layout/IconLeafLabelList"/>
    <dgm:cxn modelId="{A4E03606-4B08-418C-BD74-29FD39A6F34A}" type="presParOf" srcId="{897D46A3-5217-4FF0-846B-A172C7632539}" destId="{1B3743BD-5396-4B6D-8FFE-33CA9AD859B2}" srcOrd="7" destOrd="0" presId="urn:microsoft.com/office/officeart/2018/5/layout/IconLeafLabelList"/>
    <dgm:cxn modelId="{F2A2464A-DD83-4922-9CAF-68DDE645BF0E}" type="presParOf" srcId="{897D46A3-5217-4FF0-846B-A172C7632539}" destId="{9437FB35-F6E3-43F5-8882-C55F7F0CACAA}" srcOrd="8" destOrd="0" presId="urn:microsoft.com/office/officeart/2018/5/layout/IconLeafLabelList"/>
    <dgm:cxn modelId="{AD7DDDAA-A900-4FF9-947A-37A448B46EE3}" type="presParOf" srcId="{9437FB35-F6E3-43F5-8882-C55F7F0CACAA}" destId="{1D912EF7-9CB9-47E3-B38C-F93562B7B194}" srcOrd="0" destOrd="0" presId="urn:microsoft.com/office/officeart/2018/5/layout/IconLeafLabelList"/>
    <dgm:cxn modelId="{FCFFA262-099E-4AFC-904F-78710EB3B4C2}" type="presParOf" srcId="{9437FB35-F6E3-43F5-8882-C55F7F0CACAA}" destId="{2084F599-5B4E-4BB8-8A21-7ABFE177B16F}" srcOrd="1" destOrd="0" presId="urn:microsoft.com/office/officeart/2018/5/layout/IconLeafLabelList"/>
    <dgm:cxn modelId="{205E1306-E47B-4360-A2DF-CAB5F8A4AFB4}" type="presParOf" srcId="{9437FB35-F6E3-43F5-8882-C55F7F0CACAA}" destId="{7B51F136-5364-45F0-82CD-B3435656E450}" srcOrd="2" destOrd="0" presId="urn:microsoft.com/office/officeart/2018/5/layout/IconLeafLabelList"/>
    <dgm:cxn modelId="{AF2A88C0-F7FB-44D8-8240-60C22B0040C4}" type="presParOf" srcId="{9437FB35-F6E3-43F5-8882-C55F7F0CACAA}" destId="{6AD65708-8264-4D03-AAD5-DAE96FE9B3A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DFBD9-8751-4644-88FC-9D888BF09C43}">
      <dsp:nvSpPr>
        <dsp:cNvPr id="0" name=""/>
        <dsp:cNvSpPr/>
      </dsp:nvSpPr>
      <dsp:spPr>
        <a:xfrm>
          <a:off x="262321" y="563567"/>
          <a:ext cx="806343" cy="80634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2EDBCD-2C24-41CE-B19D-9D65F6470424}">
      <dsp:nvSpPr>
        <dsp:cNvPr id="0" name=""/>
        <dsp:cNvSpPr/>
      </dsp:nvSpPr>
      <dsp:spPr>
        <a:xfrm>
          <a:off x="434165" y="735410"/>
          <a:ext cx="462656" cy="462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755F2A-0556-44E3-8E8E-15C26EED075F}">
      <dsp:nvSpPr>
        <dsp:cNvPr id="0" name=""/>
        <dsp:cNvSpPr/>
      </dsp:nvSpPr>
      <dsp:spPr>
        <a:xfrm>
          <a:off x="4556" y="1621067"/>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0" i="0" kern="1200"/>
            <a:t>Business Problem</a:t>
          </a:r>
          <a:endParaRPr lang="en-US" sz="1700" kern="1200"/>
        </a:p>
      </dsp:txBody>
      <dsp:txXfrm>
        <a:off x="4556" y="1621067"/>
        <a:ext cx="1321874" cy="528750"/>
      </dsp:txXfrm>
    </dsp:sp>
    <dsp:sp modelId="{0E0951A4-0C7C-4D9D-8CC2-AADE41B5CE23}">
      <dsp:nvSpPr>
        <dsp:cNvPr id="0" name=""/>
        <dsp:cNvSpPr/>
      </dsp:nvSpPr>
      <dsp:spPr>
        <a:xfrm>
          <a:off x="1815525" y="563567"/>
          <a:ext cx="806343" cy="80634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B84221-F268-4D51-AD5D-0D022F885851}">
      <dsp:nvSpPr>
        <dsp:cNvPr id="0" name=""/>
        <dsp:cNvSpPr/>
      </dsp:nvSpPr>
      <dsp:spPr>
        <a:xfrm>
          <a:off x="1987368" y="735410"/>
          <a:ext cx="462656" cy="462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0D1B0D-B9FF-4ADC-86DE-821A872DD7D4}">
      <dsp:nvSpPr>
        <dsp:cNvPr id="0" name=""/>
        <dsp:cNvSpPr/>
      </dsp:nvSpPr>
      <dsp:spPr>
        <a:xfrm>
          <a:off x="1557759" y="1621067"/>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0" i="0" kern="1200"/>
            <a:t>Data</a:t>
          </a:r>
          <a:endParaRPr lang="en-US" sz="1700" kern="1200"/>
        </a:p>
      </dsp:txBody>
      <dsp:txXfrm>
        <a:off x="1557759" y="1621067"/>
        <a:ext cx="1321874" cy="528750"/>
      </dsp:txXfrm>
    </dsp:sp>
    <dsp:sp modelId="{87F73BBF-144B-4C3A-A586-D055EDF82033}">
      <dsp:nvSpPr>
        <dsp:cNvPr id="0" name=""/>
        <dsp:cNvSpPr/>
      </dsp:nvSpPr>
      <dsp:spPr>
        <a:xfrm>
          <a:off x="3368728" y="563567"/>
          <a:ext cx="806343" cy="80634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69E5A-5A2C-41FD-B955-B5CC07B5BA25}">
      <dsp:nvSpPr>
        <dsp:cNvPr id="0" name=""/>
        <dsp:cNvSpPr/>
      </dsp:nvSpPr>
      <dsp:spPr>
        <a:xfrm>
          <a:off x="3540571" y="735410"/>
          <a:ext cx="462656" cy="4626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205ACC-797A-45CC-855B-623EE839BC6C}">
      <dsp:nvSpPr>
        <dsp:cNvPr id="0" name=""/>
        <dsp:cNvSpPr/>
      </dsp:nvSpPr>
      <dsp:spPr>
        <a:xfrm>
          <a:off x="3110962" y="1621067"/>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0" i="0" kern="1200"/>
            <a:t>Methods</a:t>
          </a:r>
          <a:endParaRPr lang="en-US" sz="1700" kern="1200"/>
        </a:p>
      </dsp:txBody>
      <dsp:txXfrm>
        <a:off x="3110962" y="1621067"/>
        <a:ext cx="1321874" cy="528750"/>
      </dsp:txXfrm>
    </dsp:sp>
    <dsp:sp modelId="{97E32F41-E249-487B-80D4-F3CF93218824}">
      <dsp:nvSpPr>
        <dsp:cNvPr id="0" name=""/>
        <dsp:cNvSpPr/>
      </dsp:nvSpPr>
      <dsp:spPr>
        <a:xfrm>
          <a:off x="4921931" y="563567"/>
          <a:ext cx="806343" cy="80634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B017A-4284-4C14-807F-EAFD0785CD3D}">
      <dsp:nvSpPr>
        <dsp:cNvPr id="0" name=""/>
        <dsp:cNvSpPr/>
      </dsp:nvSpPr>
      <dsp:spPr>
        <a:xfrm>
          <a:off x="5093774" y="735410"/>
          <a:ext cx="462656" cy="4626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E2B0BE-9DCF-410F-BC22-05F97C326708}">
      <dsp:nvSpPr>
        <dsp:cNvPr id="0" name=""/>
        <dsp:cNvSpPr/>
      </dsp:nvSpPr>
      <dsp:spPr>
        <a:xfrm>
          <a:off x="4664165" y="1621067"/>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0" i="0" kern="1200"/>
            <a:t>Results</a:t>
          </a:r>
          <a:endParaRPr lang="en-US" sz="1700" kern="1200"/>
        </a:p>
      </dsp:txBody>
      <dsp:txXfrm>
        <a:off x="4664165" y="1621067"/>
        <a:ext cx="1321874" cy="528750"/>
      </dsp:txXfrm>
    </dsp:sp>
    <dsp:sp modelId="{1D912EF7-9CB9-47E3-B38C-F93562B7B194}">
      <dsp:nvSpPr>
        <dsp:cNvPr id="0" name=""/>
        <dsp:cNvSpPr/>
      </dsp:nvSpPr>
      <dsp:spPr>
        <a:xfrm>
          <a:off x="6475134" y="563567"/>
          <a:ext cx="806343" cy="806343"/>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4F599-5B4E-4BB8-8A21-7ABFE177B16F}">
      <dsp:nvSpPr>
        <dsp:cNvPr id="0" name=""/>
        <dsp:cNvSpPr/>
      </dsp:nvSpPr>
      <dsp:spPr>
        <a:xfrm>
          <a:off x="6646978" y="735410"/>
          <a:ext cx="462656" cy="4626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D65708-8264-4D03-AAD5-DAE96FE9B3A7}">
      <dsp:nvSpPr>
        <dsp:cNvPr id="0" name=""/>
        <dsp:cNvSpPr/>
      </dsp:nvSpPr>
      <dsp:spPr>
        <a:xfrm>
          <a:off x="6217368" y="1621067"/>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b="0" i="0" kern="1200"/>
            <a:t>Conclusions</a:t>
          </a:r>
          <a:endParaRPr lang="en-US" sz="1700" kern="1200"/>
        </a:p>
      </dsp:txBody>
      <dsp:txXfrm>
        <a:off x="6217368" y="1621067"/>
        <a:ext cx="1321874" cy="52875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4/20/2024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12778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26313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40311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14932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8344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16159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8895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09845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39153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81578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330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19565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pPr/>
              <a:t>4/20/2024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2864013"/>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48A87A34-81AB-432B-8DAE-1953F412C126}" type="datetimeFigureOut">
              <a:rPr lang="en-US" smtClean="0"/>
              <a:pPr/>
              <a:t>4/20/2024</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1012277"/>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152316" y="335103"/>
            <a:ext cx="4614243" cy="2423988"/>
          </a:xfrm>
          <a:prstGeom prst="rect">
            <a:avLst/>
          </a:prstGeom>
        </p:spPr>
        <p:txBody>
          <a:bodyPr spcFirstLastPara="1" lIns="91425" tIns="91425" rIns="91425" bIns="91425" anchor="ctr" anchorCtr="0">
            <a:normAutofit/>
          </a:bodyPr>
          <a:lstStyle/>
          <a:p>
            <a:pPr marL="0" lvl="0" indent="0" algn="ctr" rtl="0">
              <a:spcBef>
                <a:spcPts val="0"/>
              </a:spcBef>
              <a:spcAft>
                <a:spcPts val="0"/>
              </a:spcAft>
              <a:buNone/>
            </a:pPr>
            <a:r>
              <a:rPr lang="en-AU" sz="6000" dirty="0"/>
              <a:t>Project Phase 1</a:t>
            </a:r>
          </a:p>
        </p:txBody>
      </p:sp>
      <p:sp>
        <p:nvSpPr>
          <p:cNvPr id="60" name="Google Shape;60;p13"/>
          <p:cNvSpPr txBox="1">
            <a:spLocks noGrp="1"/>
          </p:cNvSpPr>
          <p:nvPr>
            <p:ph type="subTitle" idx="1"/>
          </p:nvPr>
        </p:nvSpPr>
        <p:spPr>
          <a:xfrm>
            <a:off x="3009285" y="2640820"/>
            <a:ext cx="2900304" cy="802386"/>
          </a:xfrm>
          <a:prstGeom prst="rect">
            <a:avLst/>
          </a:prstGeom>
        </p:spPr>
        <p:txBody>
          <a:bodyPr spcFirstLastPara="1" lIns="91425" tIns="91425" rIns="91425" bIns="91425" anchorCtr="0">
            <a:normAutofit fontScale="92500" lnSpcReduction="20000"/>
          </a:bodyPr>
          <a:lstStyle/>
          <a:p>
            <a:pPr marL="0" lvl="0" indent="0" algn="ctr" rtl="0">
              <a:spcBef>
                <a:spcPts val="0"/>
              </a:spcBef>
              <a:spcAft>
                <a:spcPts val="0"/>
              </a:spcAft>
              <a:buNone/>
            </a:pPr>
            <a:r>
              <a:rPr lang="en-US" sz="3200" dirty="0"/>
              <a:t>Data Analysis for Microsoft </a:t>
            </a:r>
            <a:endParaRPr lang="en-AU" sz="3200" dirty="0"/>
          </a:p>
        </p:txBody>
      </p:sp>
      <p:pic>
        <p:nvPicPr>
          <p:cNvPr id="2" name="Google Shape;147;p1">
            <a:extLst>
              <a:ext uri="{FF2B5EF4-FFF2-40B4-BE49-F238E27FC236}">
                <a16:creationId xmlns:a16="http://schemas.microsoft.com/office/drawing/2014/main" id="{AD7417C5-AF08-9628-27D6-B27E5F5A1421}"/>
              </a:ext>
            </a:extLst>
          </p:cNvPr>
          <p:cNvPicPr preferRelativeResize="0"/>
          <p:nvPr/>
        </p:nvPicPr>
        <p:blipFill rotWithShape="1">
          <a:blip r:embed="rId3"/>
          <a:srcRect t="624" r="4" b="4"/>
          <a:stretch/>
        </p:blipFill>
        <p:spPr>
          <a:xfrm>
            <a:off x="7670713" y="-229428"/>
            <a:ext cx="1218562" cy="103279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886F-5ADA-4559-6C78-A38E2B48F090}"/>
              </a:ext>
            </a:extLst>
          </p:cNvPr>
          <p:cNvSpPr>
            <a:spLocks noGrp="1"/>
          </p:cNvSpPr>
          <p:nvPr>
            <p:ph type="title"/>
          </p:nvPr>
        </p:nvSpPr>
        <p:spPr>
          <a:xfrm>
            <a:off x="5877232" y="374649"/>
            <a:ext cx="2780071" cy="1243649"/>
          </a:xfrm>
        </p:spPr>
        <p:txBody>
          <a:bodyPr vert="horz" lIns="91440" tIns="45720" rIns="91440" bIns="45720" rtlCol="0" anchor="ctr">
            <a:normAutofit/>
          </a:bodyPr>
          <a:lstStyle/>
          <a:p>
            <a:pPr algn="ctr" defTabSz="914400"/>
            <a:r>
              <a:rPr lang="en-US" sz="3300" spc="-120" dirty="0"/>
              <a:t>Results</a:t>
            </a:r>
          </a:p>
        </p:txBody>
      </p:sp>
      <p:pic>
        <p:nvPicPr>
          <p:cNvPr id="3" name="Picture 2">
            <a:extLst>
              <a:ext uri="{FF2B5EF4-FFF2-40B4-BE49-F238E27FC236}">
                <a16:creationId xmlns:a16="http://schemas.microsoft.com/office/drawing/2014/main" id="{E7BD3449-BA27-E958-BBE5-2092C14A778C}"/>
              </a:ext>
            </a:extLst>
          </p:cNvPr>
          <p:cNvPicPr>
            <a:picLocks noChangeAspect="1"/>
          </p:cNvPicPr>
          <p:nvPr/>
        </p:nvPicPr>
        <p:blipFill>
          <a:blip r:embed="rId2"/>
          <a:stretch>
            <a:fillRect/>
          </a:stretch>
        </p:blipFill>
        <p:spPr>
          <a:xfrm>
            <a:off x="475499" y="1169393"/>
            <a:ext cx="5184163" cy="2812408"/>
          </a:xfrm>
          <a:prstGeom prst="rect">
            <a:avLst/>
          </a:prstGeom>
        </p:spPr>
      </p:pic>
      <p:sp>
        <p:nvSpPr>
          <p:cNvPr id="8" name="TextBox 7">
            <a:extLst>
              <a:ext uri="{FF2B5EF4-FFF2-40B4-BE49-F238E27FC236}">
                <a16:creationId xmlns:a16="http://schemas.microsoft.com/office/drawing/2014/main" id="{F65A795A-3CB1-8246-7B50-5254BE998BB2}"/>
              </a:ext>
            </a:extLst>
          </p:cNvPr>
          <p:cNvSpPr txBox="1"/>
          <p:nvPr/>
        </p:nvSpPr>
        <p:spPr>
          <a:xfrm>
            <a:off x="5877232" y="1508760"/>
            <a:ext cx="2780071" cy="2898549"/>
          </a:xfrm>
          <a:prstGeom prst="rect">
            <a:avLst/>
          </a:prstGeom>
        </p:spPr>
        <p:txBody>
          <a:bodyPr vert="horz" lIns="91440" tIns="45720" rIns="91440" bIns="45720" rtlCol="0">
            <a:normAutofit/>
          </a:bodyPr>
          <a:lstStyle/>
          <a:p>
            <a:pPr defTabSz="914400">
              <a:lnSpc>
                <a:spcPct val="85000"/>
              </a:lnSpc>
              <a:spcBef>
                <a:spcPts val="1200"/>
              </a:spcBef>
              <a:buClr>
                <a:schemeClr val="accent1"/>
              </a:buClr>
              <a:buSzPct val="85000"/>
            </a:pPr>
            <a:r>
              <a:rPr lang="en-US" sz="1500" dirty="0">
                <a:solidFill>
                  <a:schemeClr val="tx1">
                    <a:lumMod val="85000"/>
                    <a:lumOff val="15000"/>
                  </a:schemeClr>
                </a:solidFill>
              </a:rPr>
              <a:t>The graph illustrates the profit (measured in billions) of five movie producers, with Buena Vista ranking highest and Universal Studios at the bottom of the list.</a:t>
            </a:r>
          </a:p>
        </p:txBody>
      </p:sp>
    </p:spTree>
    <p:extLst>
      <p:ext uri="{BB962C8B-B14F-4D97-AF65-F5344CB8AC3E}">
        <p14:creationId xmlns:p14="http://schemas.microsoft.com/office/powerpoint/2010/main" val="405428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dirty="0"/>
              <a:t>Conclusions</a:t>
            </a:r>
          </a:p>
        </p:txBody>
      </p:sp>
      <p:sp>
        <p:nvSpPr>
          <p:cNvPr id="102" name="Google Shape;102;p20"/>
          <p:cNvSpPr txBox="1">
            <a:spLocks noGrp="1"/>
          </p:cNvSpPr>
          <p:nvPr>
            <p:ph type="body" idx="1"/>
          </p:nvPr>
        </p:nvSpPr>
        <p:spPr>
          <a:xfrm>
            <a:off x="802386" y="1740309"/>
            <a:ext cx="7543800" cy="2888840"/>
          </a:xfrm>
          <a:prstGeom prst="rect">
            <a:avLst/>
          </a:prstGeom>
        </p:spPr>
        <p:txBody>
          <a:bodyPr spcFirstLastPara="1" vert="horz" lIns="91440" tIns="45720" rIns="91440" bIns="45720" rtlCol="0" anchorCtr="0">
            <a:normAutofit/>
          </a:bodyPr>
          <a:lstStyle/>
          <a:p>
            <a:pPr marL="0" lvl="0" indent="0" defTabSz="914400">
              <a:spcBef>
                <a:spcPts val="0"/>
              </a:spcBef>
              <a:spcAft>
                <a:spcPts val="1600"/>
              </a:spcAft>
              <a:buSzPct val="85000"/>
              <a:buNone/>
            </a:pPr>
            <a:r>
              <a:rPr lang="en-US" dirty="0"/>
              <a:t>In conclusion, Adventure, action, and Sci-Fi are the most profitable movie genres, with the highest revenue generated. Additionally, movies with a runtime between 141 to 149 minutes receive the most votes from viewers. Lastly, among the five movie producers depicted, Buena Vista leads in profit, while Universal Studios trails at the bottom.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t>Email:</a:t>
            </a:r>
            <a:r>
              <a:rPr lang="en" sz="2000" dirty="0"/>
              <a:t> </a:t>
            </a:r>
            <a:r>
              <a:rPr lang="en-US" sz="2000" u="sng" dirty="0">
                <a:solidFill>
                  <a:schemeClr val="tx1"/>
                </a:solidFill>
              </a:rPr>
              <a:t>ben_</a:t>
            </a:r>
            <a:r>
              <a:rPr lang="en-US" sz="2000" u="sng" dirty="0">
                <a:solidFill>
                  <a:schemeClr val="tx1"/>
                </a:solidFill>
                <a:latin typeface="+mn-lt"/>
              </a:rPr>
              <a:t>valencia12</a:t>
            </a:r>
            <a:r>
              <a:rPr lang="en-US" sz="2000" u="sng" dirty="0">
                <a:solidFill>
                  <a:schemeClr val="tx1"/>
                </a:solidFill>
              </a:rPr>
              <a:t>@yahoo.com.au</a:t>
            </a:r>
            <a:endParaRPr sz="2000" dirty="0">
              <a:solidFill>
                <a:schemeClr val="tx1"/>
              </a:solidFill>
            </a:endParaRPr>
          </a:p>
          <a:p>
            <a:pPr marL="0" lvl="0" indent="0" algn="l" rtl="0">
              <a:spcBef>
                <a:spcPts val="0"/>
              </a:spcBef>
              <a:spcAft>
                <a:spcPts val="0"/>
              </a:spcAft>
              <a:buNone/>
            </a:pPr>
            <a:r>
              <a:rPr lang="en" sz="2000" b="1" dirty="0"/>
              <a:t>GitHub:</a:t>
            </a:r>
            <a:r>
              <a:rPr lang="en" sz="2000" dirty="0"/>
              <a:t> </a:t>
            </a:r>
            <a:r>
              <a:rPr lang="en" sz="2000" dirty="0">
                <a:solidFill>
                  <a:schemeClr val="tx1"/>
                </a:solidFill>
              </a:rPr>
              <a:t>@</a:t>
            </a:r>
            <a:r>
              <a:rPr lang="en-AU" sz="2000" dirty="0">
                <a:solidFill>
                  <a:schemeClr val="tx1"/>
                </a:solidFill>
              </a:rPr>
              <a:t>ben </a:t>
            </a:r>
            <a:r>
              <a:rPr lang="en-AU" sz="2000" dirty="0" err="1">
                <a:solidFill>
                  <a:schemeClr val="tx1"/>
                </a:solidFill>
              </a:rPr>
              <a:t>valencia</a:t>
            </a:r>
            <a:endParaRPr lang="en-AU" sz="2000" dirty="0">
              <a:solidFill>
                <a:schemeClr val="tx1"/>
              </a:solidFill>
            </a:endParaRPr>
          </a:p>
          <a:p>
            <a:pPr marL="0" lvl="0" indent="0" algn="l" rtl="0">
              <a:spcBef>
                <a:spcPts val="0"/>
              </a:spcBef>
              <a:spcAft>
                <a:spcPts val="0"/>
              </a:spcAft>
              <a:buNone/>
            </a:pPr>
            <a:r>
              <a:rPr lang="en-AU" sz="2000" b="1" dirty="0"/>
              <a:t>LinkedIn:</a:t>
            </a:r>
            <a:r>
              <a:rPr lang="en-AU" sz="2000" dirty="0"/>
              <a:t> </a:t>
            </a:r>
            <a:r>
              <a:rPr lang="en-AU" sz="2000" u="sng" dirty="0">
                <a:solidFill>
                  <a:schemeClr val="tx1"/>
                </a:solidFill>
              </a:rPr>
              <a:t>https://www.linkedin.com/in/benvalencia/</a:t>
            </a:r>
            <a:endParaRPr lang="en-AU"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dirty="0"/>
              <a:t>Summary</a:t>
            </a:r>
          </a:p>
        </p:txBody>
      </p:sp>
      <p:sp>
        <p:nvSpPr>
          <p:cNvPr id="66" name="Google Shape;66;p14"/>
          <p:cNvSpPr txBox="1">
            <a:spLocks noGrp="1"/>
          </p:cNvSpPr>
          <p:nvPr>
            <p:ph type="body" idx="1"/>
          </p:nvPr>
        </p:nvSpPr>
        <p:spPr>
          <a:xfrm>
            <a:off x="802386" y="1740309"/>
            <a:ext cx="7543800" cy="2888840"/>
          </a:xfrm>
          <a:prstGeom prst="rect">
            <a:avLst/>
          </a:prstGeom>
        </p:spPr>
        <p:txBody>
          <a:bodyPr spcFirstLastPara="1" vert="horz" lIns="91440" tIns="45720" rIns="91440" bIns="45720" rtlCol="0" anchorCtr="0">
            <a:normAutofit/>
          </a:bodyPr>
          <a:lstStyle/>
          <a:p>
            <a:pPr marL="0" lvl="0" indent="0" defTabSz="914400">
              <a:spcBef>
                <a:spcPts val="0"/>
              </a:spcBef>
              <a:spcAft>
                <a:spcPts val="1600"/>
              </a:spcAft>
              <a:buSzPct val="85000"/>
              <a:buNone/>
            </a:pPr>
            <a:r>
              <a:rPr lang="en-US" dirty="0">
                <a:effectLst/>
              </a:rPr>
              <a:t>Microsoft aims to venture into the world of original video content creation by establishing a new movie studio. Despite lacking experience in the film industry, Microsoft is eager to capitalize on the success seen by major companies in the movie sector. To make informed decisions and establish a successful entry strategy, there is a need to analyze the current trends and preferences in the film industry.</a:t>
            </a:r>
          </a:p>
          <a:p>
            <a:pPr marL="0" lvl="0" indent="0" defTabSz="914400">
              <a:spcBef>
                <a:spcPts val="0"/>
              </a:spcBef>
              <a:spcAft>
                <a:spcPts val="1600"/>
              </a:spcAft>
              <a:buSzPct val="85000"/>
              <a:buNone/>
            </a:pPr>
            <a:r>
              <a:rPr lang="en-US" dirty="0">
                <a:effectLst/>
              </a:rPr>
              <a:t>The task involves researching and identifying the types of films that are currently performing well at the box office. This research will be crucial in providing actionable insights to guide Microsoft's new movie studio in selecting the right genres or themes for their upcoming productions</a:t>
            </a:r>
            <a:r>
              <a:rPr lang="en-US" dirty="0"/>
              <a:t>.</a:t>
            </a:r>
            <a:endParaRPr lang="en-US" dirty="0">
              <a:effectLst/>
            </a:endParaRPr>
          </a:p>
          <a:p>
            <a:pPr marL="0" lvl="0" indent="-182880" defTabSz="914400">
              <a:spcBef>
                <a:spcPts val="0"/>
              </a:spcBef>
              <a:spcAft>
                <a:spcPts val="1600"/>
              </a:spcAft>
              <a:buSzPct val="85000"/>
              <a:buFont typeface="Wingdings" pitchFamily="2" charset="2"/>
              <a:buChar char="§"/>
            </a:pPr>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dirty="0"/>
              <a:t>Outline</a:t>
            </a:r>
          </a:p>
        </p:txBody>
      </p:sp>
      <p:graphicFrame>
        <p:nvGraphicFramePr>
          <p:cNvPr id="106" name="Google Shape;72;p15">
            <a:extLst>
              <a:ext uri="{FF2B5EF4-FFF2-40B4-BE49-F238E27FC236}">
                <a16:creationId xmlns:a16="http://schemas.microsoft.com/office/drawing/2014/main" id="{0EFE67D4-707D-1D38-D90B-C7FCCB3164DB}"/>
              </a:ext>
            </a:extLst>
          </p:cNvPr>
          <p:cNvGraphicFramePr/>
          <p:nvPr>
            <p:extLst>
              <p:ext uri="{D42A27DB-BD31-4B8C-83A1-F6EECF244321}">
                <p14:modId xmlns:p14="http://schemas.microsoft.com/office/powerpoint/2010/main" val="803638329"/>
              </p:ext>
            </p:extLst>
          </p:nvPr>
        </p:nvGraphicFramePr>
        <p:xfrm>
          <a:off x="802481" y="1789042"/>
          <a:ext cx="7543800" cy="2713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b="0" i="0" dirty="0"/>
              <a:t>Business Problem</a:t>
            </a:r>
          </a:p>
        </p:txBody>
      </p:sp>
      <p:sp>
        <p:nvSpPr>
          <p:cNvPr id="78" name="Google Shape;78;p16"/>
          <p:cNvSpPr txBox="1">
            <a:spLocks noGrp="1"/>
          </p:cNvSpPr>
          <p:nvPr>
            <p:ph type="body" idx="1"/>
          </p:nvPr>
        </p:nvSpPr>
        <p:spPr>
          <a:xfrm>
            <a:off x="802386" y="1740309"/>
            <a:ext cx="7543800" cy="2888840"/>
          </a:xfrm>
          <a:prstGeom prst="rect">
            <a:avLst/>
          </a:prstGeom>
        </p:spPr>
        <p:txBody>
          <a:bodyPr spcFirstLastPara="1" vert="horz" lIns="91440" tIns="45720" rIns="91440" bIns="45720" rtlCol="0" anchorCtr="0">
            <a:normAutofit/>
          </a:bodyPr>
          <a:lstStyle/>
          <a:p>
            <a:pPr marL="274320" indent="0" defTabSz="914400">
              <a:spcAft>
                <a:spcPts val="800"/>
              </a:spcAft>
              <a:buSzPct val="85000"/>
              <a:buNone/>
            </a:pPr>
            <a:r>
              <a:rPr lang="en-US" dirty="0">
                <a:effectLst/>
              </a:rPr>
              <a:t>Microsoft recognizes the success of major companies in the creation of original video content and aims to venture into this domain by establishing its own movie studio. Despite </a:t>
            </a:r>
            <a:r>
              <a:rPr lang="en-US" b="1" dirty="0">
                <a:effectLst/>
              </a:rPr>
              <a:t>lacking expertise in the film industry</a:t>
            </a:r>
            <a:r>
              <a:rPr lang="en-US" dirty="0">
                <a:effectLst/>
              </a:rPr>
              <a:t>, Microsoft is enthusiastic about entering this competitive market. The challenge lies in understanding the current trends in the film industry and identifying the types of films that are garnering success at the box office. </a:t>
            </a:r>
          </a:p>
          <a:p>
            <a:pPr marL="274320" indent="0" defTabSz="914400">
              <a:spcAft>
                <a:spcPts val="800"/>
              </a:spcAft>
              <a:buSzPct val="85000"/>
              <a:buNone/>
            </a:pPr>
            <a:r>
              <a:rPr lang="en-US" dirty="0">
                <a:effectLst/>
              </a:rPr>
              <a:t>The task at hand is to conduct research on top-performing films, analyze their characteristics, and translate these findings into actionable insights. These insights will guide the head of Microsoft's new movie studio in making informed decisions on the types of films to produce, ensuring a competitive edge in the market.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dirty="0"/>
              <a:t>Data</a:t>
            </a:r>
          </a:p>
        </p:txBody>
      </p:sp>
      <p:sp>
        <p:nvSpPr>
          <p:cNvPr id="84" name="Google Shape;84;p17"/>
          <p:cNvSpPr txBox="1">
            <a:spLocks noGrp="1"/>
          </p:cNvSpPr>
          <p:nvPr>
            <p:ph type="body" idx="1"/>
          </p:nvPr>
        </p:nvSpPr>
        <p:spPr>
          <a:xfrm>
            <a:off x="802386" y="1740309"/>
            <a:ext cx="7543800" cy="2888840"/>
          </a:xfrm>
          <a:prstGeom prst="rect">
            <a:avLst/>
          </a:prstGeom>
        </p:spPr>
        <p:txBody>
          <a:bodyPr spcFirstLastPara="1" vert="horz" lIns="91440" tIns="45720" rIns="91440" bIns="45720" rtlCol="0" anchorCtr="0">
            <a:normAutofit/>
          </a:bodyPr>
          <a:lstStyle/>
          <a:p>
            <a:pPr marL="274320" indent="0" defTabSz="914400">
              <a:spcAft>
                <a:spcPts val="800"/>
              </a:spcAft>
              <a:buSzPct val="85000"/>
              <a:buNone/>
            </a:pPr>
            <a:r>
              <a:rPr lang="en-US" dirty="0">
                <a:effectLst/>
              </a:rPr>
              <a:t>The project utilizes three CSV files for data analysis, which need to be merged to form a comprehensive data frame. Data sets 1 and 2 share a common primary key, facilitating their straightforward merging. However, Data set 3 necessitates the creation of a new primary key to enable its integration with the other data sets for a complete analysis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dirty="0"/>
              <a:t>Methods</a:t>
            </a:r>
          </a:p>
        </p:txBody>
      </p:sp>
      <p:sp>
        <p:nvSpPr>
          <p:cNvPr id="90" name="Google Shape;90;p18"/>
          <p:cNvSpPr txBox="1">
            <a:spLocks noGrp="1"/>
          </p:cNvSpPr>
          <p:nvPr>
            <p:ph type="body" idx="1"/>
          </p:nvPr>
        </p:nvSpPr>
        <p:spPr>
          <a:xfrm>
            <a:off x="802386" y="1740309"/>
            <a:ext cx="7543800" cy="2888840"/>
          </a:xfrm>
          <a:prstGeom prst="rect">
            <a:avLst/>
          </a:prstGeom>
        </p:spPr>
        <p:txBody>
          <a:bodyPr spcFirstLastPara="1" vert="horz" lIns="91440" tIns="45720" rIns="91440" bIns="45720" rtlCol="0" anchorCtr="0">
            <a:normAutofit/>
          </a:bodyPr>
          <a:lstStyle/>
          <a:p>
            <a:pPr marL="285750" indent="-285750" defTabSz="914400">
              <a:spcAft>
                <a:spcPts val="1600"/>
              </a:spcAft>
              <a:buSzPct val="85000"/>
            </a:pPr>
            <a:r>
              <a:rPr lang="en-US" dirty="0">
                <a:effectLst/>
              </a:rPr>
              <a:t>The project begins by importing essential libraries like Pandas, NumPy, Matplotlib, and Seaborn in a Jupyter notebook and uploading the CSV files. </a:t>
            </a:r>
          </a:p>
          <a:p>
            <a:pPr marL="285750" indent="-285750" defTabSz="914400">
              <a:spcAft>
                <a:spcPts val="1600"/>
              </a:spcAft>
              <a:buSzPct val="85000"/>
            </a:pPr>
            <a:r>
              <a:rPr lang="en-US" dirty="0">
                <a:effectLst/>
              </a:rPr>
              <a:t>The next phase involves merging data sets using their respective primary keys.</a:t>
            </a:r>
          </a:p>
          <a:p>
            <a:pPr marL="285750" indent="-285750" defTabSz="914400">
              <a:spcAft>
                <a:spcPts val="1600"/>
              </a:spcAft>
              <a:buSzPct val="85000"/>
            </a:pPr>
            <a:r>
              <a:rPr lang="en-US" dirty="0">
                <a:effectLst/>
              </a:rPr>
              <a:t>Following the merging process, the data undergoes a thorough inspection for null values, duplicates, and statistical analysis. </a:t>
            </a:r>
          </a:p>
          <a:p>
            <a:pPr marL="285750" indent="-285750" defTabSz="914400">
              <a:spcAft>
                <a:spcPts val="1600"/>
              </a:spcAft>
              <a:buSzPct val="85000"/>
            </a:pPr>
            <a:r>
              <a:rPr lang="en-US" dirty="0">
                <a:effectLst/>
              </a:rPr>
              <a:t>Finally, the findings are visually presented using graphs and statistics to offer clear insights from the merged data sets.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3CEFA7-8A45-6670-7A18-74FDBA48DAC1}"/>
              </a:ext>
            </a:extLst>
          </p:cNvPr>
          <p:cNvSpPr>
            <a:spLocks noGrp="1"/>
          </p:cNvSpPr>
          <p:nvPr>
            <p:ph type="ctrTitle"/>
          </p:nvPr>
        </p:nvSpPr>
        <p:spPr>
          <a:xfrm>
            <a:off x="1144959" y="460284"/>
            <a:ext cx="8086725" cy="2514600"/>
          </a:xfrm>
        </p:spPr>
        <p:txBody>
          <a:bodyPr>
            <a:normAutofit/>
          </a:bodyPr>
          <a:lstStyle/>
          <a:p>
            <a:r>
              <a:rPr lang="en-US" dirty="0">
                <a:solidFill>
                  <a:srgbClr val="FFFFFF"/>
                </a:solidFill>
              </a:rPr>
              <a:t>Visua</a:t>
            </a:r>
            <a:r>
              <a:rPr lang="en-US" dirty="0"/>
              <a:t>l Presentation</a:t>
            </a:r>
            <a:endParaRPr lang="en-AU" dirty="0">
              <a:solidFill>
                <a:srgbClr val="FFFFFF"/>
              </a:solidFill>
            </a:endParaRPr>
          </a:p>
        </p:txBody>
      </p:sp>
    </p:spTree>
    <p:extLst>
      <p:ext uri="{BB962C8B-B14F-4D97-AF65-F5344CB8AC3E}">
        <p14:creationId xmlns:p14="http://schemas.microsoft.com/office/powerpoint/2010/main" val="1594752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886F-5ADA-4559-6C78-A38E2B48F090}"/>
              </a:ext>
            </a:extLst>
          </p:cNvPr>
          <p:cNvSpPr>
            <a:spLocks noGrp="1"/>
          </p:cNvSpPr>
          <p:nvPr>
            <p:ph type="title"/>
          </p:nvPr>
        </p:nvSpPr>
        <p:spPr>
          <a:xfrm>
            <a:off x="5877232" y="374649"/>
            <a:ext cx="2780071" cy="1243649"/>
          </a:xfrm>
        </p:spPr>
        <p:txBody>
          <a:bodyPr vert="horz" lIns="91440" tIns="45720" rIns="91440" bIns="45720" rtlCol="0" anchor="ctr">
            <a:normAutofit/>
          </a:bodyPr>
          <a:lstStyle/>
          <a:p>
            <a:pPr algn="ctr" defTabSz="914400"/>
            <a:r>
              <a:rPr lang="en-US" sz="3300" spc="-120" dirty="0"/>
              <a:t>Results</a:t>
            </a:r>
          </a:p>
        </p:txBody>
      </p:sp>
      <p:pic>
        <p:nvPicPr>
          <p:cNvPr id="6" name="Picture 5">
            <a:extLst>
              <a:ext uri="{FF2B5EF4-FFF2-40B4-BE49-F238E27FC236}">
                <a16:creationId xmlns:a16="http://schemas.microsoft.com/office/drawing/2014/main" id="{B224BD9C-28A0-E260-9ADD-873A8DE77B6C}"/>
              </a:ext>
            </a:extLst>
          </p:cNvPr>
          <p:cNvPicPr>
            <a:picLocks noChangeAspect="1"/>
          </p:cNvPicPr>
          <p:nvPr/>
        </p:nvPicPr>
        <p:blipFill>
          <a:blip r:embed="rId2"/>
          <a:stretch>
            <a:fillRect/>
          </a:stretch>
        </p:blipFill>
        <p:spPr>
          <a:xfrm>
            <a:off x="475499" y="793542"/>
            <a:ext cx="5184163" cy="3564111"/>
          </a:xfrm>
          <a:prstGeom prst="rect">
            <a:avLst/>
          </a:prstGeom>
        </p:spPr>
      </p:pic>
      <p:sp>
        <p:nvSpPr>
          <p:cNvPr id="8" name="TextBox 7">
            <a:extLst>
              <a:ext uri="{FF2B5EF4-FFF2-40B4-BE49-F238E27FC236}">
                <a16:creationId xmlns:a16="http://schemas.microsoft.com/office/drawing/2014/main" id="{F65A795A-3CB1-8246-7B50-5254BE998BB2}"/>
              </a:ext>
            </a:extLst>
          </p:cNvPr>
          <p:cNvSpPr txBox="1"/>
          <p:nvPr/>
        </p:nvSpPr>
        <p:spPr>
          <a:xfrm>
            <a:off x="5877232" y="1508760"/>
            <a:ext cx="2780071" cy="2898549"/>
          </a:xfrm>
          <a:prstGeom prst="rect">
            <a:avLst/>
          </a:prstGeom>
        </p:spPr>
        <p:txBody>
          <a:bodyPr vert="horz" lIns="91440" tIns="45720" rIns="91440" bIns="45720" rtlCol="0">
            <a:normAutofit/>
          </a:bodyPr>
          <a:lstStyle/>
          <a:p>
            <a:pPr defTabSz="914400">
              <a:lnSpc>
                <a:spcPct val="85000"/>
              </a:lnSpc>
              <a:spcBef>
                <a:spcPts val="1200"/>
              </a:spcBef>
              <a:buClr>
                <a:schemeClr val="accent1"/>
              </a:buClr>
              <a:buSzPct val="85000"/>
            </a:pPr>
            <a:r>
              <a:rPr lang="en-US" sz="1500" dirty="0">
                <a:solidFill>
                  <a:schemeClr val="tx1">
                    <a:lumMod val="85000"/>
                    <a:lumOff val="15000"/>
                  </a:schemeClr>
                </a:solidFill>
              </a:rPr>
              <a:t>The graph depicts the relationship between genres and their profit in millions. Adventure, action, and Sci-Fi are the top three genres in terms of revenue.</a:t>
            </a:r>
          </a:p>
        </p:txBody>
      </p:sp>
    </p:spTree>
    <p:extLst>
      <p:ext uri="{BB962C8B-B14F-4D97-AF65-F5344CB8AC3E}">
        <p14:creationId xmlns:p14="http://schemas.microsoft.com/office/powerpoint/2010/main" val="37528290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886F-5ADA-4559-6C78-A38E2B48F090}"/>
              </a:ext>
            </a:extLst>
          </p:cNvPr>
          <p:cNvSpPr>
            <a:spLocks noGrp="1"/>
          </p:cNvSpPr>
          <p:nvPr>
            <p:ph type="title"/>
          </p:nvPr>
        </p:nvSpPr>
        <p:spPr>
          <a:xfrm>
            <a:off x="5877232" y="374649"/>
            <a:ext cx="2780071" cy="1243649"/>
          </a:xfrm>
        </p:spPr>
        <p:txBody>
          <a:bodyPr vert="horz" lIns="91440" tIns="45720" rIns="91440" bIns="45720" rtlCol="0" anchor="ctr">
            <a:normAutofit/>
          </a:bodyPr>
          <a:lstStyle/>
          <a:p>
            <a:pPr algn="ctr" defTabSz="914400"/>
            <a:r>
              <a:rPr lang="en-US" sz="3300" spc="-120" dirty="0"/>
              <a:t>Results</a:t>
            </a:r>
          </a:p>
        </p:txBody>
      </p:sp>
      <p:pic>
        <p:nvPicPr>
          <p:cNvPr id="5" name="Picture 4">
            <a:extLst>
              <a:ext uri="{FF2B5EF4-FFF2-40B4-BE49-F238E27FC236}">
                <a16:creationId xmlns:a16="http://schemas.microsoft.com/office/drawing/2014/main" id="{24DCB6F2-42F5-D048-AD13-3969F1D16C5A}"/>
              </a:ext>
            </a:extLst>
          </p:cNvPr>
          <p:cNvPicPr>
            <a:picLocks noChangeAspect="1"/>
          </p:cNvPicPr>
          <p:nvPr/>
        </p:nvPicPr>
        <p:blipFill>
          <a:blip r:embed="rId2"/>
          <a:stretch>
            <a:fillRect/>
          </a:stretch>
        </p:blipFill>
        <p:spPr>
          <a:xfrm>
            <a:off x="475499" y="780582"/>
            <a:ext cx="5184163" cy="3590031"/>
          </a:xfrm>
          <a:prstGeom prst="rect">
            <a:avLst/>
          </a:prstGeom>
        </p:spPr>
      </p:pic>
      <p:sp>
        <p:nvSpPr>
          <p:cNvPr id="8" name="TextBox 7">
            <a:extLst>
              <a:ext uri="{FF2B5EF4-FFF2-40B4-BE49-F238E27FC236}">
                <a16:creationId xmlns:a16="http://schemas.microsoft.com/office/drawing/2014/main" id="{F65A795A-3CB1-8246-7B50-5254BE998BB2}"/>
              </a:ext>
            </a:extLst>
          </p:cNvPr>
          <p:cNvSpPr txBox="1"/>
          <p:nvPr/>
        </p:nvSpPr>
        <p:spPr>
          <a:xfrm>
            <a:off x="5877232" y="1508760"/>
            <a:ext cx="2780071" cy="2898549"/>
          </a:xfrm>
          <a:prstGeom prst="rect">
            <a:avLst/>
          </a:prstGeom>
        </p:spPr>
        <p:txBody>
          <a:bodyPr vert="horz" lIns="91440" tIns="45720" rIns="91440" bIns="45720" rtlCol="0">
            <a:normAutofit/>
          </a:bodyPr>
          <a:lstStyle/>
          <a:p>
            <a:pPr defTabSz="914400">
              <a:lnSpc>
                <a:spcPct val="85000"/>
              </a:lnSpc>
              <a:spcBef>
                <a:spcPts val="1200"/>
              </a:spcBef>
              <a:buClr>
                <a:schemeClr val="accent1"/>
              </a:buClr>
              <a:buSzPct val="85000"/>
            </a:pPr>
            <a:r>
              <a:rPr lang="en-US" sz="1500" dirty="0">
                <a:solidFill>
                  <a:schemeClr val="tx1">
                    <a:lumMod val="85000"/>
                    <a:lumOff val="15000"/>
                  </a:schemeClr>
                </a:solidFill>
              </a:rPr>
              <a:t>The graph displays the distribution of votes according to the movie's runtime in minutes. The highest number of votes falls within the 141 to 149-minute range.</a:t>
            </a:r>
          </a:p>
        </p:txBody>
      </p:sp>
    </p:spTree>
    <p:extLst>
      <p:ext uri="{BB962C8B-B14F-4D97-AF65-F5344CB8AC3E}">
        <p14:creationId xmlns:p14="http://schemas.microsoft.com/office/powerpoint/2010/main" val="289530599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5506</TotalTime>
  <Words>598</Words>
  <Application>Microsoft Office PowerPoint</Application>
  <PresentationFormat>On-screen Show (16:9)</PresentationFormat>
  <Paragraphs>35</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Wingdings</vt:lpstr>
      <vt:lpstr>Calibri Light</vt:lpstr>
      <vt:lpstr>Arial</vt:lpstr>
      <vt:lpstr>Metropolitan</vt:lpstr>
      <vt:lpstr>Project Phase 1</vt:lpstr>
      <vt:lpstr>Summary</vt:lpstr>
      <vt:lpstr>Outline</vt:lpstr>
      <vt:lpstr>Business Problem</vt:lpstr>
      <vt:lpstr>Data</vt:lpstr>
      <vt:lpstr>Methods</vt:lpstr>
      <vt:lpstr>Visual Presentation</vt:lpstr>
      <vt:lpstr>Results</vt:lpstr>
      <vt:lpstr>Results</vt:lpstr>
      <vt:lpstr>Results</vt:lpstr>
      <vt:lpstr>Conclusions</vt:lpstr>
      <vt:lpstr>Thank You!  Email: ben_valencia12@yahoo.com.au GitHub: @ben valencia LinkedIn: https://www.linkedin.com/in/benvalencia/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phase 1</dc:title>
  <dc:creator>Ben Valencia</dc:creator>
  <cp:lastModifiedBy>Ben Valencia</cp:lastModifiedBy>
  <cp:revision>22</cp:revision>
  <dcterms:modified xsi:type="dcterms:W3CDTF">2024-04-20T11:54:38Z</dcterms:modified>
</cp:coreProperties>
</file>