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drawings/drawing1.xml" ContentType="application/vnd.openxmlformats-officedocument.drawingml.chartshapes+xml"/>
  <Override PartName="/ppt/notesSlides/notesSlide6.xml" ContentType="application/vnd.openxmlformats-officedocument.presentationml.notesSlide+xml"/>
  <Override PartName="/ppt/charts/chart3.xml" ContentType="application/vnd.openxmlformats-officedocument.drawingml.chart+xml"/>
  <Override PartName="/ppt/notesSlides/notesSlide7.xml" ContentType="application/vnd.openxmlformats-officedocument.presentationml.notesSlide+xml"/>
  <Override PartName="/ppt/charts/chart4.xml" ContentType="application/vnd.openxmlformats-officedocument.drawingml.chart+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258" r:id="rId3"/>
    <p:sldId id="350" r:id="rId4"/>
    <p:sldId id="351" r:id="rId5"/>
    <p:sldId id="352" r:id="rId6"/>
    <p:sldId id="354" r:id="rId7"/>
    <p:sldId id="382" r:id="rId8"/>
    <p:sldId id="300" r:id="rId9"/>
    <p:sldId id="355" r:id="rId10"/>
    <p:sldId id="330" r:id="rId11"/>
    <p:sldId id="356" r:id="rId12"/>
    <p:sldId id="327" r:id="rId13"/>
    <p:sldId id="328" r:id="rId14"/>
    <p:sldId id="329" r:id="rId15"/>
    <p:sldId id="357" r:id="rId16"/>
    <p:sldId id="358" r:id="rId17"/>
    <p:sldId id="303" r:id="rId18"/>
    <p:sldId id="359" r:id="rId19"/>
    <p:sldId id="360" r:id="rId20"/>
    <p:sldId id="361" r:id="rId21"/>
    <p:sldId id="331" r:id="rId22"/>
    <p:sldId id="383" r:id="rId23"/>
    <p:sldId id="386" r:id="rId24"/>
    <p:sldId id="385" r:id="rId25"/>
    <p:sldId id="387" r:id="rId26"/>
    <p:sldId id="388" r:id="rId27"/>
    <p:sldId id="332" r:id="rId28"/>
    <p:sldId id="365" r:id="rId29"/>
    <p:sldId id="333" r:id="rId30"/>
    <p:sldId id="334" r:id="rId31"/>
    <p:sldId id="366" r:id="rId32"/>
    <p:sldId id="368" r:id="rId33"/>
    <p:sldId id="369" r:id="rId34"/>
    <p:sldId id="335" r:id="rId35"/>
    <p:sldId id="340" r:id="rId36"/>
    <p:sldId id="336" r:id="rId37"/>
    <p:sldId id="337" r:id="rId38"/>
    <p:sldId id="338" r:id="rId39"/>
    <p:sldId id="339" r:id="rId40"/>
    <p:sldId id="392" r:id="rId41"/>
    <p:sldId id="393" r:id="rId42"/>
    <p:sldId id="313" r:id="rId43"/>
    <p:sldId id="378" r:id="rId44"/>
    <p:sldId id="391" r:id="rId45"/>
    <p:sldId id="344" r:id="rId46"/>
    <p:sldId id="345" r:id="rId47"/>
    <p:sldId id="346" r:id="rId48"/>
    <p:sldId id="343" r:id="rId49"/>
    <p:sldId id="390"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nrad Lochovsky" initials="CL" lastIdx="6" clrIdx="0">
    <p:extLst>
      <p:ext uri="{19B8F6BF-5375-455C-9EA6-DF929625EA0E}">
        <p15:presenceInfo xmlns:p15="http://schemas.microsoft.com/office/powerpoint/2012/main" userId="Conrad Lochovsky"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1" autoAdjust="0"/>
    <p:restoredTop sz="86067" autoAdjust="0"/>
  </p:normalViewPr>
  <p:slideViewPr>
    <p:cSldViewPr>
      <p:cViewPr varScale="1">
        <p:scale>
          <a:sx n="76" d="100"/>
          <a:sy n="76" d="100"/>
        </p:scale>
        <p:origin x="1680" y="78"/>
      </p:cViewPr>
      <p:guideLst>
        <p:guide orient="horz" pos="2160"/>
        <p:guide pos="2880"/>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lex\Desktop\Public%20Support%20for%20Diabetes%20Associations%20-%20edit%20by%20RL.xlsx" TargetMode="External"/></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lex\Desktop\Public%20Support%20for%20Diabetes%20Associations%20-%20edit%20by%20RL.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lex\Desktop\Public%20Support%20for%20Diabetes%20Associations%20-%20edit%20by%20RL.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lex\Desktop\Public%20Support%20for%20Diabetes%20Associations%20-%20edit%20by%20RL.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pieChart>
        <c:varyColors val="1"/>
        <c:ser>
          <c:idx val="0"/>
          <c:order val="0"/>
          <c:tx>
            <c:strRef>
              <c:f>JDRF!$C$26</c:f>
              <c:strCache>
                <c:ptCount val="1"/>
                <c:pt idx="0">
                  <c:v>JDFR ($1000s)</c:v>
                </c:pt>
              </c:strCache>
            </c:strRef>
          </c:tx>
          <c:dLbls>
            <c:dLbl>
              <c:idx val="0"/>
              <c:tx>
                <c:rich>
                  <a:bodyPr/>
                  <a:lstStyle/>
                  <a:p>
                    <a:r>
                      <a:rPr lang="en-US" dirty="0"/>
                      <a:t>Individual/Family, </a:t>
                    </a:r>
                    <a:r>
                      <a:rPr lang="en-US" dirty="0" smtClean="0"/>
                      <a:t>7.4M, </a:t>
                    </a:r>
                    <a:r>
                      <a:rPr lang="en-US" dirty="0"/>
                      <a:t>35%</a:t>
                    </a:r>
                  </a:p>
                </c:rich>
              </c:tx>
              <c:dLblPos val="ctr"/>
              <c:showLegendKey val="0"/>
              <c:showVal val="1"/>
              <c:showCatName val="1"/>
              <c:showSerName val="0"/>
              <c:showPercent val="1"/>
              <c:showBubbleSize val="0"/>
              <c:extLst>
                <c:ext xmlns:c15="http://schemas.microsoft.com/office/drawing/2012/chart" uri="{CE6537A1-D6FC-4f65-9D91-7224C49458BB}"/>
              </c:extLst>
            </c:dLbl>
            <c:dLbl>
              <c:idx val="1"/>
              <c:tx>
                <c:rich>
                  <a:bodyPr/>
                  <a:lstStyle/>
                  <a:p>
                    <a:r>
                      <a:rPr lang="en-US"/>
                      <a:t>Foundation, </a:t>
                    </a:r>
                    <a:r>
                      <a:rPr lang="en-US" smtClean="0"/>
                      <a:t>5.1M, </a:t>
                    </a:r>
                    <a:r>
                      <a:rPr lang="en-US"/>
                      <a:t>25%</a:t>
                    </a:r>
                  </a:p>
                </c:rich>
              </c:tx>
              <c:dLblPos val="ctr"/>
              <c:showLegendKey val="0"/>
              <c:showVal val="1"/>
              <c:showCatName val="1"/>
              <c:showSerName val="0"/>
              <c:showPercent val="1"/>
              <c:showBubbleSize val="0"/>
              <c:extLst>
                <c:ext xmlns:c15="http://schemas.microsoft.com/office/drawing/2012/chart" uri="{CE6537A1-D6FC-4f65-9D91-7224C49458BB}"/>
              </c:extLst>
            </c:dLbl>
            <c:dLbl>
              <c:idx val="2"/>
              <c:tx>
                <c:rich>
                  <a:bodyPr/>
                  <a:lstStyle/>
                  <a:p>
                    <a:r>
                      <a:rPr lang="en-US" dirty="0"/>
                      <a:t>Corporate Giving / </a:t>
                    </a:r>
                    <a:r>
                      <a:rPr lang="en-US" dirty="0" err="1"/>
                      <a:t>Gov't</a:t>
                    </a:r>
                    <a:r>
                      <a:rPr lang="en-US"/>
                      <a:t>, </a:t>
                    </a:r>
                    <a:r>
                      <a:rPr lang="en-US" smtClean="0"/>
                      <a:t>8.2M, </a:t>
                    </a:r>
                    <a:r>
                      <a:rPr lang="en-US"/>
                      <a:t>40%</a:t>
                    </a:r>
                  </a:p>
                </c:rich>
              </c:tx>
              <c:dLblPos val="ctr"/>
              <c:showLegendKey val="0"/>
              <c:showVal val="1"/>
              <c:showCatName val="1"/>
              <c:showSerName val="0"/>
              <c:showPercent val="1"/>
              <c:showBubbleSize val="0"/>
              <c:extLst>
                <c:ext xmlns:c15="http://schemas.microsoft.com/office/drawing/2012/chart" uri="{CE6537A1-D6FC-4f65-9D91-7224C49458BB}"/>
              </c:extLst>
            </c:dLbl>
            <c:spPr>
              <a:noFill/>
              <a:ln>
                <a:noFill/>
              </a:ln>
              <a:effectLst/>
            </c:spPr>
            <c:dLblPos val="ctr"/>
            <c:showLegendKey val="0"/>
            <c:showVal val="1"/>
            <c:showCatName val="1"/>
            <c:showSerName val="0"/>
            <c:showPercent val="1"/>
            <c:showBubbleSize val="0"/>
            <c:showLeaderLines val="0"/>
            <c:extLst>
              <c:ext xmlns:c15="http://schemas.microsoft.com/office/drawing/2012/chart" uri="{CE6537A1-D6FC-4f65-9D91-7224C49458BB}"/>
            </c:extLst>
          </c:dLbls>
          <c:cat>
            <c:strRef>
              <c:f>JDRF!$A$52:$A$54</c:f>
              <c:strCache>
                <c:ptCount val="3"/>
                <c:pt idx="0">
                  <c:v>Individual/Family</c:v>
                </c:pt>
                <c:pt idx="1">
                  <c:v>Foundation</c:v>
                </c:pt>
                <c:pt idx="2">
                  <c:v>Corporate Giving / Gov't</c:v>
                </c:pt>
              </c:strCache>
            </c:strRef>
          </c:cat>
          <c:val>
            <c:numRef>
              <c:f>JDRF!$C$52:$C$54</c:f>
              <c:numCache>
                <c:formatCode>General</c:formatCode>
                <c:ptCount val="3"/>
                <c:pt idx="0">
                  <c:v>7350</c:v>
                </c:pt>
                <c:pt idx="1">
                  <c:v>5085</c:v>
                </c:pt>
                <c:pt idx="2">
                  <c:v>8205</c:v>
                </c:pt>
              </c:numCache>
            </c:numRef>
          </c:val>
        </c:ser>
        <c:dLbls>
          <c:showLegendKey val="0"/>
          <c:showVal val="0"/>
          <c:showCatName val="1"/>
          <c:showSerName val="0"/>
          <c:showPercent val="1"/>
          <c:showBubbleSize val="0"/>
          <c:showLeaderLines val="0"/>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7.9407376709490288E-2"/>
          <c:y val="0.14971757051495324"/>
          <c:w val="0.5289556568586824"/>
          <c:h val="0.84930908284351792"/>
        </c:manualLayout>
      </c:layout>
      <c:pieChart>
        <c:varyColors val="1"/>
        <c:ser>
          <c:idx val="0"/>
          <c:order val="0"/>
          <c:tx>
            <c:strRef>
              <c:f>JDRF!$C$26</c:f>
              <c:strCache>
                <c:ptCount val="1"/>
                <c:pt idx="0">
                  <c:v>JDFR ($1000s)</c:v>
                </c:pt>
              </c:strCache>
            </c:strRef>
          </c:tx>
          <c:dPt>
            <c:idx val="8"/>
            <c:bubble3D val="0"/>
            <c:explosion val="22"/>
          </c:dPt>
          <c:dPt>
            <c:idx val="11"/>
            <c:bubble3D val="0"/>
            <c:explosion val="20"/>
          </c:dPt>
          <c:dLbls>
            <c:dLbl>
              <c:idx val="0"/>
              <c:tx>
                <c:rich>
                  <a:bodyPr rot="0" vert="horz"/>
                  <a:lstStyle/>
                  <a:p>
                    <a:pPr>
                      <a:defRPr sz="1100" baseline="0">
                        <a:solidFill>
                          <a:schemeClr val="bg1"/>
                        </a:solidFill>
                      </a:defRPr>
                    </a:pPr>
                    <a:r>
                      <a:rPr lang="en-US" sz="1100" dirty="0" smtClean="0">
                        <a:solidFill>
                          <a:schemeClr val="bg1"/>
                        </a:solidFill>
                      </a:rPr>
                      <a:t>B</a:t>
                    </a:r>
                    <a:r>
                      <a:rPr lang="en-US" dirty="0" smtClean="0">
                        <a:solidFill>
                          <a:schemeClr val="bg1"/>
                        </a:solidFill>
                      </a:rPr>
                      <a:t>ank,</a:t>
                    </a:r>
                    <a:r>
                      <a:rPr lang="en-US" baseline="0" dirty="0" smtClean="0">
                        <a:solidFill>
                          <a:schemeClr val="bg1"/>
                        </a:solidFill>
                      </a:rPr>
                      <a:t> </a:t>
                    </a:r>
                    <a:r>
                      <a:rPr lang="en-US" dirty="0" smtClean="0">
                        <a:solidFill>
                          <a:schemeClr val="bg1"/>
                        </a:solidFill>
                      </a:rPr>
                      <a:t>1.5M, 19%</a:t>
                    </a:r>
                    <a:endParaRPr lang="en-US" dirty="0">
                      <a:solidFill>
                        <a:schemeClr val="bg1"/>
                      </a:solidFill>
                    </a:endParaRP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1"/>
              <c:tx>
                <c:rich>
                  <a:bodyPr rot="0" vert="horz"/>
                  <a:lstStyle/>
                  <a:p>
                    <a:pPr>
                      <a:defRPr sz="1100" baseline="0">
                        <a:solidFill>
                          <a:schemeClr val="bg1"/>
                        </a:solidFill>
                      </a:defRPr>
                    </a:pPr>
                    <a:r>
                      <a:rPr lang="en-US" sz="1100" dirty="0" smtClean="0">
                        <a:solidFill>
                          <a:schemeClr val="bg1"/>
                        </a:solidFill>
                      </a:rPr>
                      <a:t>E</a:t>
                    </a:r>
                    <a:r>
                      <a:rPr lang="en-US" dirty="0" smtClean="0">
                        <a:solidFill>
                          <a:schemeClr val="bg1"/>
                        </a:solidFill>
                      </a:rPr>
                      <a:t>vent-Based, 1.4M, </a:t>
                    </a:r>
                    <a:r>
                      <a:rPr lang="en-US" dirty="0">
                        <a:solidFill>
                          <a:schemeClr val="bg1"/>
                        </a:solidFill>
                      </a:rPr>
                      <a:t>17%</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2"/>
              <c:tx>
                <c:rich>
                  <a:bodyPr rot="0" vert="horz"/>
                  <a:lstStyle/>
                  <a:p>
                    <a:pPr>
                      <a:defRPr sz="1100" baseline="0">
                        <a:solidFill>
                          <a:schemeClr val="bg1"/>
                        </a:solidFill>
                      </a:defRPr>
                    </a:pPr>
                    <a:r>
                      <a:rPr lang="en-US" sz="1100" dirty="0" smtClean="0">
                        <a:solidFill>
                          <a:schemeClr val="bg1"/>
                        </a:solidFill>
                      </a:rPr>
                      <a:t>F</a:t>
                    </a:r>
                    <a:r>
                      <a:rPr lang="en-US" dirty="0" smtClean="0">
                        <a:solidFill>
                          <a:schemeClr val="bg1"/>
                        </a:solidFill>
                      </a:rPr>
                      <a:t>ood, 1.3M, </a:t>
                    </a:r>
                    <a:r>
                      <a:rPr lang="en-US" dirty="0">
                        <a:solidFill>
                          <a:schemeClr val="bg1"/>
                        </a:solidFill>
                      </a:rPr>
                      <a:t>16%</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3"/>
              <c:tx>
                <c:rich>
                  <a:bodyPr rot="0" vert="horz"/>
                  <a:lstStyle/>
                  <a:p>
                    <a:pPr>
                      <a:defRPr sz="1100" baseline="0">
                        <a:solidFill>
                          <a:schemeClr val="bg1"/>
                        </a:solidFill>
                      </a:defRPr>
                    </a:pPr>
                    <a:r>
                      <a:rPr lang="en-US" sz="1100" dirty="0" smtClean="0">
                        <a:solidFill>
                          <a:schemeClr val="bg1"/>
                        </a:solidFill>
                      </a:rPr>
                      <a:t>T</a:t>
                    </a:r>
                    <a:r>
                      <a:rPr lang="en-US" dirty="0" smtClean="0">
                        <a:solidFill>
                          <a:schemeClr val="bg1"/>
                        </a:solidFill>
                      </a:rPr>
                      <a:t>elecommunications, 1.3M, </a:t>
                    </a:r>
                    <a:r>
                      <a:rPr lang="en-US" dirty="0">
                        <a:solidFill>
                          <a:schemeClr val="bg1"/>
                        </a:solidFill>
                      </a:rPr>
                      <a:t>16%</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4"/>
              <c:tx>
                <c:rich>
                  <a:bodyPr rot="0" vert="horz"/>
                  <a:lstStyle/>
                  <a:p>
                    <a:pPr>
                      <a:defRPr sz="1100" baseline="0">
                        <a:solidFill>
                          <a:schemeClr val="bg1"/>
                        </a:solidFill>
                      </a:defRPr>
                    </a:pPr>
                    <a:r>
                      <a:rPr lang="en-US" sz="1100" dirty="0" smtClean="0">
                        <a:solidFill>
                          <a:schemeClr val="bg1"/>
                        </a:solidFill>
                      </a:rPr>
                      <a:t>M</a:t>
                    </a:r>
                    <a:r>
                      <a:rPr lang="en-US" dirty="0" smtClean="0">
                        <a:solidFill>
                          <a:schemeClr val="bg1"/>
                        </a:solidFill>
                      </a:rPr>
                      <a:t>edia, 0.7M, </a:t>
                    </a:r>
                    <a:r>
                      <a:rPr lang="en-US" dirty="0">
                        <a:solidFill>
                          <a:schemeClr val="bg1"/>
                        </a:solidFill>
                      </a:rPr>
                      <a:t>9%</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5"/>
              <c:tx>
                <c:rich>
                  <a:bodyPr rot="0" vert="horz"/>
                  <a:lstStyle/>
                  <a:p>
                    <a:pPr>
                      <a:defRPr sz="1100" baseline="0">
                        <a:solidFill>
                          <a:schemeClr val="bg1"/>
                        </a:solidFill>
                      </a:defRPr>
                    </a:pPr>
                    <a:r>
                      <a:rPr lang="en-US" sz="1100" dirty="0" smtClean="0">
                        <a:solidFill>
                          <a:schemeClr val="bg1"/>
                        </a:solidFill>
                      </a:rPr>
                      <a:t>I</a:t>
                    </a:r>
                    <a:r>
                      <a:rPr lang="en-US" dirty="0" smtClean="0">
                        <a:solidFill>
                          <a:schemeClr val="bg1"/>
                        </a:solidFill>
                      </a:rPr>
                      <a:t>nvestment, 0.345M, </a:t>
                    </a:r>
                    <a:r>
                      <a:rPr lang="en-US" dirty="0">
                        <a:solidFill>
                          <a:schemeClr val="bg1"/>
                        </a:solidFill>
                      </a:rPr>
                      <a:t>4%</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6"/>
              <c:tx>
                <c:rich>
                  <a:bodyPr rot="0" vert="horz"/>
                  <a:lstStyle/>
                  <a:p>
                    <a:pPr>
                      <a:defRPr sz="1100" baseline="0">
                        <a:solidFill>
                          <a:schemeClr val="bg1"/>
                        </a:solidFill>
                      </a:defRPr>
                    </a:pPr>
                    <a:r>
                      <a:rPr lang="en-US" sz="1100" dirty="0" smtClean="0">
                        <a:solidFill>
                          <a:schemeClr val="tx1"/>
                        </a:solidFill>
                      </a:rPr>
                      <a:t>O</a:t>
                    </a:r>
                    <a:r>
                      <a:rPr lang="en-US" dirty="0" smtClean="0">
                        <a:solidFill>
                          <a:schemeClr val="tx1"/>
                        </a:solidFill>
                      </a:rPr>
                      <a:t>ther, 0.3M, </a:t>
                    </a:r>
                    <a:r>
                      <a:rPr lang="en-US" dirty="0">
                        <a:solidFill>
                          <a:schemeClr val="tx1"/>
                        </a:solidFill>
                      </a:rPr>
                      <a:t>4%</a:t>
                    </a:r>
                  </a:p>
                </c:rich>
              </c:tx>
              <c:numFmt formatCode="General" sourceLinked="0"/>
              <c:spPr/>
              <c:dLblPos val="bestFit"/>
              <c:showLegendKey val="0"/>
              <c:showVal val="1"/>
              <c:showCatName val="0"/>
              <c:showSerName val="0"/>
              <c:showPercent val="1"/>
              <c:showBubbleSize val="0"/>
              <c:extLst>
                <c:ext xmlns:c15="http://schemas.microsoft.com/office/drawing/2012/chart" uri="{CE6537A1-D6FC-4f65-9D91-7224C49458BB}"/>
              </c:extLst>
            </c:dLbl>
            <c:dLbl>
              <c:idx val="7"/>
              <c:tx>
                <c:rich>
                  <a:bodyPr/>
                  <a:lstStyle/>
                  <a:p>
                    <a:r>
                      <a:rPr lang="en-US" sz="1100" dirty="0" smtClean="0"/>
                      <a:t>E</a:t>
                    </a:r>
                    <a:r>
                      <a:rPr lang="en-US" dirty="0" smtClean="0"/>
                      <a:t>nergy, 0.275M, </a:t>
                    </a:r>
                    <a:r>
                      <a:rPr lang="en-US" dirty="0"/>
                      <a:t>3%</a:t>
                    </a:r>
                  </a:p>
                </c:rich>
              </c:tx>
              <c:dLblPos val="bestFit"/>
              <c:showLegendKey val="0"/>
              <c:showVal val="1"/>
              <c:showCatName val="0"/>
              <c:showSerName val="0"/>
              <c:showPercent val="1"/>
              <c:showBubbleSize val="0"/>
              <c:extLst>
                <c:ext xmlns:c15="http://schemas.microsoft.com/office/drawing/2012/chart" uri="{CE6537A1-D6FC-4f65-9D91-7224C49458BB}"/>
              </c:extLst>
            </c:dLbl>
            <c:dLbl>
              <c:idx val="8"/>
              <c:tx>
                <c:rich>
                  <a:bodyPr/>
                  <a:lstStyle/>
                  <a:p>
                    <a:r>
                      <a:rPr lang="en-US" sz="1100" dirty="0" smtClean="0"/>
                      <a:t>M</a:t>
                    </a:r>
                    <a:r>
                      <a:rPr lang="en-US" dirty="0" smtClean="0"/>
                      <a:t>edical, 0.235M, </a:t>
                    </a:r>
                    <a:r>
                      <a:rPr lang="en-US" dirty="0"/>
                      <a:t>3%</a:t>
                    </a:r>
                  </a:p>
                </c:rich>
              </c:tx>
              <c:dLblPos val="bestFit"/>
              <c:showLegendKey val="0"/>
              <c:showVal val="1"/>
              <c:showCatName val="0"/>
              <c:showSerName val="0"/>
              <c:showPercent val="1"/>
              <c:showBubbleSize val="0"/>
              <c:extLst>
                <c:ext xmlns:c15="http://schemas.microsoft.com/office/drawing/2012/chart" uri="{CE6537A1-D6FC-4f65-9D91-7224C49458BB}"/>
              </c:extLst>
            </c:dLbl>
            <c:dLbl>
              <c:idx val="9"/>
              <c:tx>
                <c:rich>
                  <a:bodyPr/>
                  <a:lstStyle/>
                  <a:p>
                    <a:r>
                      <a:rPr lang="en-US" sz="1100" dirty="0" smtClean="0"/>
                      <a:t>R</a:t>
                    </a:r>
                    <a:r>
                      <a:rPr lang="en-US" dirty="0" smtClean="0"/>
                      <a:t>eal Estate, 0.175M, </a:t>
                    </a:r>
                    <a:r>
                      <a:rPr lang="en-US" dirty="0"/>
                      <a:t>2%</a:t>
                    </a:r>
                  </a:p>
                </c:rich>
              </c:tx>
              <c:dLblPos val="bestFit"/>
              <c:showLegendKey val="0"/>
              <c:showVal val="1"/>
              <c:showCatName val="0"/>
              <c:showSerName val="0"/>
              <c:showPercent val="1"/>
              <c:showBubbleSize val="0"/>
              <c:extLst>
                <c:ext xmlns:c15="http://schemas.microsoft.com/office/drawing/2012/chart" uri="{CE6537A1-D6FC-4f65-9D91-7224C49458BB}"/>
              </c:extLst>
            </c:dLbl>
            <c:dLbl>
              <c:idx val="10"/>
              <c:tx>
                <c:rich>
                  <a:bodyPr/>
                  <a:lstStyle/>
                  <a:p>
                    <a:r>
                      <a:rPr lang="en-US" sz="1100" dirty="0" smtClean="0"/>
                      <a:t>C</a:t>
                    </a:r>
                    <a:r>
                      <a:rPr lang="en-US" dirty="0" smtClean="0"/>
                      <a:t>onsulting, 0.145M, </a:t>
                    </a:r>
                    <a:r>
                      <a:rPr lang="en-US" dirty="0"/>
                      <a:t>2%</a:t>
                    </a:r>
                  </a:p>
                </c:rich>
              </c:tx>
              <c:dLblPos val="bestFit"/>
              <c:showLegendKey val="0"/>
              <c:showVal val="1"/>
              <c:showCatName val="0"/>
              <c:showSerName val="0"/>
              <c:showPercent val="1"/>
              <c:showBubbleSize val="0"/>
              <c:extLst>
                <c:ext xmlns:c15="http://schemas.microsoft.com/office/drawing/2012/chart" uri="{CE6537A1-D6FC-4f65-9D91-7224C49458BB}"/>
              </c:extLst>
            </c:dLbl>
            <c:dLbl>
              <c:idx val="11"/>
              <c:tx>
                <c:rich>
                  <a:bodyPr/>
                  <a:lstStyle/>
                  <a:p>
                    <a:r>
                      <a:rPr lang="en-US" sz="1100" dirty="0" err="1" smtClean="0"/>
                      <a:t>P</a:t>
                    </a:r>
                    <a:r>
                      <a:rPr lang="en-US" dirty="0" err="1" smtClean="0"/>
                      <a:t>harma</a:t>
                    </a:r>
                    <a:r>
                      <a:rPr lang="en-US" dirty="0" smtClean="0"/>
                      <a:t>, 0.14M, </a:t>
                    </a:r>
                    <a:r>
                      <a:rPr lang="en-US" dirty="0"/>
                      <a:t>2%</a:t>
                    </a:r>
                  </a:p>
                </c:rich>
              </c:tx>
              <c:dLblPos val="bestFit"/>
              <c:showLegendKey val="0"/>
              <c:showVal val="1"/>
              <c:showCatName val="0"/>
              <c:showSerName val="0"/>
              <c:showPercent val="1"/>
              <c:showBubbleSize val="0"/>
              <c:extLst>
                <c:ext xmlns:c15="http://schemas.microsoft.com/office/drawing/2012/chart" uri="{CE6537A1-D6FC-4f65-9D91-7224C49458BB}"/>
              </c:extLst>
            </c:dLbl>
            <c:dLbl>
              <c:idx val="12"/>
              <c:delete val="1"/>
              <c:extLst>
                <c:ext xmlns:c15="http://schemas.microsoft.com/office/drawing/2012/chart" uri="{CE6537A1-D6FC-4f65-9D91-7224C49458BB}"/>
              </c:extLst>
            </c:dLbl>
            <c:dLbl>
              <c:idx val="13"/>
              <c:delete val="1"/>
              <c:extLst>
                <c:ext xmlns:c15="http://schemas.microsoft.com/office/drawing/2012/chart" uri="{CE6537A1-D6FC-4f65-9D91-7224C49458BB}"/>
              </c:extLst>
            </c:dLbl>
            <c:dLbl>
              <c:idx val="14"/>
              <c:delete val="1"/>
              <c:extLst>
                <c:ext xmlns:c15="http://schemas.microsoft.com/office/drawing/2012/chart" uri="{CE6537A1-D6FC-4f65-9D91-7224C49458BB}"/>
              </c:extLst>
            </c:dLbl>
            <c:dLbl>
              <c:idx val="15"/>
              <c:delete val="1"/>
              <c:extLst>
                <c:ext xmlns:c15="http://schemas.microsoft.com/office/drawing/2012/chart" uri="{CE6537A1-D6FC-4f65-9D91-7224C49458BB}"/>
              </c:extLst>
            </c:dLbl>
            <c:dLbl>
              <c:idx val="16"/>
              <c:delete val="1"/>
              <c:extLst>
                <c:ext xmlns:c15="http://schemas.microsoft.com/office/drawing/2012/chart" uri="{CE6537A1-D6FC-4f65-9D91-7224C49458BB}"/>
              </c:extLst>
            </c:dLbl>
            <c:dLbl>
              <c:idx val="17"/>
              <c:delete val="1"/>
              <c:extLst>
                <c:ext xmlns:c15="http://schemas.microsoft.com/office/drawing/2012/chart" uri="{CE6537A1-D6FC-4f65-9D91-7224C49458BB}"/>
              </c:extLst>
            </c:dLbl>
            <c:dLbl>
              <c:idx val="18"/>
              <c:delete val="1"/>
              <c:extLst>
                <c:ext xmlns:c15="http://schemas.microsoft.com/office/drawing/2012/chart" uri="{CE6537A1-D6FC-4f65-9D91-7224C49458BB}"/>
              </c:extLst>
            </c:dLbl>
            <c:numFmt formatCode="General" sourceLinked="0"/>
            <c:spPr>
              <a:noFill/>
              <a:ln>
                <a:noFill/>
              </a:ln>
              <a:effectLst/>
            </c:spPr>
            <c:txPr>
              <a:bodyPr rot="0" vert="horz"/>
              <a:lstStyle/>
              <a:p>
                <a:pPr>
                  <a:defRPr sz="1100" baseline="0"/>
                </a:pPr>
                <a:endParaRPr lang="en-US"/>
              </a:p>
            </c:txPr>
            <c:dLblPos val="bestFit"/>
            <c:showLegendKey val="0"/>
            <c:showVal val="1"/>
            <c:showCatName val="0"/>
            <c:showSerName val="0"/>
            <c:showPercent val="1"/>
            <c:showBubbleSize val="0"/>
            <c:showLeaderLines val="1"/>
            <c:extLst>
              <c:ext xmlns:c15="http://schemas.microsoft.com/office/drawing/2012/chart" uri="{CE6537A1-D6FC-4f65-9D91-7224C49458BB}"/>
            </c:extLst>
          </c:dLbls>
          <c:cat>
            <c:strRef>
              <c:f>JDRF!$A$29:$A$47</c:f>
              <c:strCache>
                <c:ptCount val="19"/>
                <c:pt idx="0">
                  <c:v>Bank</c:v>
                </c:pt>
                <c:pt idx="1">
                  <c:v>Event-Based</c:v>
                </c:pt>
                <c:pt idx="2">
                  <c:v>Food</c:v>
                </c:pt>
                <c:pt idx="3">
                  <c:v>Telecommunications</c:v>
                </c:pt>
                <c:pt idx="4">
                  <c:v>Media</c:v>
                </c:pt>
                <c:pt idx="5">
                  <c:v>Investment</c:v>
                </c:pt>
                <c:pt idx="6">
                  <c:v>Other</c:v>
                </c:pt>
                <c:pt idx="7">
                  <c:v>Energy and Resources</c:v>
                </c:pt>
                <c:pt idx="8">
                  <c:v>Medical</c:v>
                </c:pt>
                <c:pt idx="9">
                  <c:v>Real Estate</c:v>
                </c:pt>
                <c:pt idx="10">
                  <c:v>Consulting</c:v>
                </c:pt>
                <c:pt idx="11">
                  <c:v>Pharmaceutical </c:v>
                </c:pt>
                <c:pt idx="12">
                  <c:v>Insurance</c:v>
                </c:pt>
                <c:pt idx="13">
                  <c:v>Retail</c:v>
                </c:pt>
                <c:pt idx="14">
                  <c:v>Consumer Products</c:v>
                </c:pt>
                <c:pt idx="15">
                  <c:v>Automotive</c:v>
                </c:pt>
                <c:pt idx="16">
                  <c:v>Government</c:v>
                </c:pt>
                <c:pt idx="17">
                  <c:v>Legal</c:v>
                </c:pt>
                <c:pt idx="18">
                  <c:v>IT</c:v>
                </c:pt>
              </c:strCache>
            </c:strRef>
          </c:cat>
          <c:val>
            <c:numRef>
              <c:f>JDRF!$C$29:$C$47</c:f>
              <c:numCache>
                <c:formatCode>General</c:formatCode>
                <c:ptCount val="19"/>
                <c:pt idx="0">
                  <c:v>1525</c:v>
                </c:pt>
                <c:pt idx="1">
                  <c:v>1400</c:v>
                </c:pt>
                <c:pt idx="2">
                  <c:v>1300</c:v>
                </c:pt>
                <c:pt idx="3">
                  <c:v>1300</c:v>
                </c:pt>
                <c:pt idx="4">
                  <c:v>700</c:v>
                </c:pt>
                <c:pt idx="5">
                  <c:v>345</c:v>
                </c:pt>
                <c:pt idx="6">
                  <c:v>300</c:v>
                </c:pt>
                <c:pt idx="7">
                  <c:v>275</c:v>
                </c:pt>
                <c:pt idx="8">
                  <c:v>235</c:v>
                </c:pt>
                <c:pt idx="9">
                  <c:v>175</c:v>
                </c:pt>
                <c:pt idx="10">
                  <c:v>145</c:v>
                </c:pt>
                <c:pt idx="11">
                  <c:v>140</c:v>
                </c:pt>
                <c:pt idx="12">
                  <c:v>110</c:v>
                </c:pt>
                <c:pt idx="13">
                  <c:v>100</c:v>
                </c:pt>
                <c:pt idx="14">
                  <c:v>50</c:v>
                </c:pt>
                <c:pt idx="15">
                  <c:v>45</c:v>
                </c:pt>
                <c:pt idx="16">
                  <c:v>25</c:v>
                </c:pt>
                <c:pt idx="17">
                  <c:v>25</c:v>
                </c:pt>
                <c:pt idx="18">
                  <c:v>10</c:v>
                </c:pt>
              </c:numCache>
            </c:numRef>
          </c:val>
        </c:ser>
        <c:dLbls>
          <c:showLegendKey val="0"/>
          <c:showVal val="0"/>
          <c:showCatName val="0"/>
          <c:showSerName val="0"/>
          <c:showPercent val="1"/>
          <c:showBubbleSize val="0"/>
          <c:showLeaderLines val="1"/>
        </c:dLbls>
        <c:firstSliceAng val="0"/>
      </c:pieChart>
    </c:plotArea>
    <c:legend>
      <c:legendPos val="r"/>
      <c:legendEntry>
        <c:idx val="8"/>
        <c:txPr>
          <a:bodyPr rot="0" vert="horz"/>
          <a:lstStyle/>
          <a:p>
            <a:pPr>
              <a:defRPr sz="1800" baseline="0"/>
            </a:pPr>
            <a:endParaRPr lang="en-US"/>
          </a:p>
        </c:txPr>
      </c:legendEntry>
      <c:legendEntry>
        <c:idx val="11"/>
        <c:txPr>
          <a:bodyPr rot="0" vert="horz"/>
          <a:lstStyle/>
          <a:p>
            <a:pPr>
              <a:defRPr sz="1800" baseline="0"/>
            </a:pPr>
            <a:endParaRPr lang="en-US"/>
          </a:p>
        </c:txPr>
      </c:legendEntry>
      <c:layout>
        <c:manualLayout>
          <c:xMode val="edge"/>
          <c:yMode val="edge"/>
          <c:x val="0.60736105355251679"/>
          <c:y val="9.9536061513437621E-2"/>
          <c:w val="0.38386701662292222"/>
          <c:h val="0.88629163432035785"/>
        </c:manualLayout>
      </c:layout>
      <c:overlay val="0"/>
      <c:txPr>
        <a:bodyPr rot="0" vert="horz"/>
        <a:lstStyle/>
        <a:p>
          <a:pPr>
            <a:defRPr sz="1800" baseline="0"/>
          </a:pPr>
          <a:endParaRPr lang="en-US"/>
        </a:p>
      </c:txPr>
    </c:legend>
    <c:plotVisOnly val="1"/>
    <c:dispBlanksAs val="zero"/>
    <c:showDLblsOverMax val="0"/>
  </c:chart>
  <c:txPr>
    <a:bodyPr/>
    <a:lstStyle/>
    <a:p>
      <a:pPr>
        <a:defRPr sz="1800"/>
      </a:pPr>
      <a:endParaRPr lang="en-US"/>
    </a:p>
  </c:txPr>
  <c:externalData r:id="rId1">
    <c:autoUpdate val="0"/>
  </c:externalData>
  <c:userShapes r:id="rId2"/>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0.19773391812865496"/>
          <c:y val="9.821411665056555E-2"/>
          <c:w val="0.55336268821660439"/>
          <c:h val="0.90119083261920385"/>
        </c:manualLayout>
      </c:layout>
      <c:pieChart>
        <c:varyColors val="1"/>
        <c:ser>
          <c:idx val="0"/>
          <c:order val="0"/>
          <c:dLbls>
            <c:dLbl>
              <c:idx val="0"/>
              <c:tx>
                <c:rich>
                  <a:bodyPr/>
                  <a:lstStyle/>
                  <a:p>
                    <a:r>
                      <a:rPr lang="en-US" smtClean="0"/>
                      <a:t>Government grants &amp; programs</a:t>
                    </a:r>
                    <a:r>
                      <a:rPr lang="en-US" dirty="0"/>
                      <a:t>
12%</a:t>
                    </a:r>
                  </a:p>
                </c:rich>
              </c:tx>
              <c:showLegendKey val="0"/>
              <c:showVal val="0"/>
              <c:showCatName val="1"/>
              <c:showSerName val="0"/>
              <c:showPercent val="1"/>
              <c:showBubbleSize val="0"/>
              <c:extLst>
                <c:ext xmlns:c15="http://schemas.microsoft.com/office/drawing/2012/chart" uri="{CE6537A1-D6FC-4f65-9D91-7224C49458BB}"/>
              </c:extLst>
            </c:dLbl>
            <c:dLbl>
              <c:idx val="2"/>
              <c:tx>
                <c:rich>
                  <a:bodyPr/>
                  <a:lstStyle/>
                  <a:p>
                    <a:r>
                      <a:rPr lang="en-US" smtClean="0"/>
                      <a:t>Charities / foundations</a:t>
                    </a:r>
                    <a:r>
                      <a:rPr lang="en-US"/>
                      <a:t>
5%</a:t>
                    </a:r>
                  </a:p>
                </c:rich>
              </c:tx>
              <c:showLegendKey val="0"/>
              <c:showVal val="0"/>
              <c:showCatName val="1"/>
              <c:showSerName val="0"/>
              <c:showPercent val="1"/>
              <c:showBubbleSize val="0"/>
              <c:extLst>
                <c:ext xmlns:c15="http://schemas.microsoft.com/office/drawing/2012/chart" uri="{CE6537A1-D6FC-4f65-9D91-7224C49458BB}"/>
              </c:extLst>
            </c:dLbl>
            <c:dLbl>
              <c:idx val="10"/>
              <c:tx>
                <c:rich>
                  <a:bodyPr/>
                  <a:lstStyle/>
                  <a:p>
                    <a:r>
                      <a:rPr lang="en-US" dirty="0"/>
                      <a:t>Other public support</a:t>
                    </a:r>
                    <a:r>
                      <a:rPr lang="en-US"/>
                      <a:t>
</a:t>
                    </a:r>
                    <a:r>
                      <a:rPr lang="en-US" smtClean="0"/>
                      <a:t>0.5%</a:t>
                    </a:r>
                    <a:endParaRPr lang="en-US" dirty="0"/>
                  </a:p>
                </c:rich>
              </c:tx>
              <c:showLegendKey val="0"/>
              <c:showVal val="0"/>
              <c:showCatName val="1"/>
              <c:showSerName val="0"/>
              <c:showPercent val="1"/>
              <c:showBubbleSize val="0"/>
              <c:extLst>
                <c:ext xmlns:c15="http://schemas.microsoft.com/office/drawing/2012/chart" uri="{CE6537A1-D6FC-4f65-9D91-7224C49458BB}"/>
              </c:extLst>
            </c:dLbl>
            <c:spPr>
              <a:noFill/>
              <a:ln>
                <a:noFill/>
              </a:ln>
              <a:effectLst/>
            </c:spPr>
            <c:showLegendKey val="0"/>
            <c:showVal val="0"/>
            <c:showCatName val="1"/>
            <c:showSerName val="0"/>
            <c:showPercent val="1"/>
            <c:showBubbleSize val="0"/>
            <c:showLeaderLines val="1"/>
            <c:extLst>
              <c:ext xmlns:c15="http://schemas.microsoft.com/office/drawing/2012/chart" uri="{CE6537A1-D6FC-4f65-9D91-7224C49458BB}"/>
            </c:extLst>
          </c:dLbls>
          <c:cat>
            <c:strRef>
              <c:f>CDA!$A$95:$A$105</c:f>
              <c:strCache>
                <c:ptCount val="11"/>
                <c:pt idx="0">
                  <c:v>Gov't grants&amp;programs</c:v>
                </c:pt>
                <c:pt idx="1">
                  <c:v>Services</c:v>
                </c:pt>
                <c:pt idx="2">
                  <c:v>Charities/foundations</c:v>
                </c:pt>
                <c:pt idx="3">
                  <c:v>Admin. Services</c:v>
                </c:pt>
                <c:pt idx="4">
                  <c:v>Other income</c:v>
                </c:pt>
                <c:pt idx="5">
                  <c:v>Individual giving</c:v>
                </c:pt>
                <c:pt idx="6">
                  <c:v>Corporate Giving</c:v>
                </c:pt>
                <c:pt idx="7">
                  <c:v>National Diabetes Trust</c:v>
                </c:pt>
                <c:pt idx="8">
                  <c:v>Bequests</c:v>
                </c:pt>
                <c:pt idx="9">
                  <c:v>Events</c:v>
                </c:pt>
                <c:pt idx="10">
                  <c:v>Other public support</c:v>
                </c:pt>
              </c:strCache>
            </c:strRef>
          </c:cat>
          <c:val>
            <c:numRef>
              <c:f>CDA!$B$95:$B$105</c:f>
              <c:numCache>
                <c:formatCode>General</c:formatCode>
                <c:ptCount val="11"/>
                <c:pt idx="0">
                  <c:v>5975</c:v>
                </c:pt>
                <c:pt idx="1">
                  <c:v>3563</c:v>
                </c:pt>
                <c:pt idx="2">
                  <c:v>2558</c:v>
                </c:pt>
                <c:pt idx="3">
                  <c:v>1348</c:v>
                </c:pt>
                <c:pt idx="4">
                  <c:v>795</c:v>
                </c:pt>
                <c:pt idx="5">
                  <c:v>10213</c:v>
                </c:pt>
                <c:pt idx="6">
                  <c:v>5794</c:v>
                </c:pt>
                <c:pt idx="7">
                  <c:v>8859</c:v>
                </c:pt>
                <c:pt idx="8">
                  <c:v>8103</c:v>
                </c:pt>
                <c:pt idx="9">
                  <c:v>4287</c:v>
                </c:pt>
                <c:pt idx="10">
                  <c:v>252</c:v>
                </c:pt>
              </c:numCache>
            </c:numRef>
          </c:val>
        </c:ser>
        <c:dLbls>
          <c:showLegendKey val="0"/>
          <c:showVal val="0"/>
          <c:showCatName val="1"/>
          <c:showSerName val="0"/>
          <c:showPercent val="1"/>
          <c:showBubbleSize val="0"/>
          <c:showLeaderLines val="1"/>
        </c:dLbls>
        <c:firstSliceAng val="0"/>
      </c:pieChart>
    </c:plotArea>
    <c:plotVisOnly val="1"/>
    <c:dispBlanksAs val="zero"/>
    <c:showDLblsOverMax val="0"/>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manualLayout>
          <c:layoutTarget val="inner"/>
          <c:xMode val="edge"/>
          <c:yMode val="edge"/>
          <c:x val="6.937377047632852E-2"/>
          <c:y val="4.0595440793191148E-2"/>
          <c:w val="0.56891750344401892"/>
          <c:h val="0.9265230320671286"/>
        </c:manualLayout>
      </c:layout>
      <c:pieChart>
        <c:varyColors val="1"/>
        <c:ser>
          <c:idx val="0"/>
          <c:order val="0"/>
          <c:dLbls>
            <c:dLbl>
              <c:idx val="0"/>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1"/>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2"/>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3"/>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4"/>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5"/>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6"/>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7"/>
              <c:spPr/>
              <c:txPr>
                <a:bodyPr rot="0" vert="horz"/>
                <a:lstStyle/>
                <a:p>
                  <a:pPr>
                    <a:defRPr sz="1100">
                      <a:solidFill>
                        <a:schemeClr val="bg1"/>
                      </a:solidFill>
                    </a:defRPr>
                  </a:pPr>
                  <a:endParaRPr lang="en-US"/>
                </a:p>
              </c:txPr>
              <c:dLblPos val="bestFit"/>
              <c:showLegendKey val="0"/>
              <c:showVal val="1"/>
              <c:showCatName val="1"/>
              <c:showSerName val="0"/>
              <c:showPercent val="0"/>
              <c:showBubbleSize val="0"/>
            </c:dLbl>
            <c:dLbl>
              <c:idx val="8"/>
              <c:layout>
                <c:manualLayout>
                  <c:x val="1.0380118153994354E-3"/>
                  <c:y val="2.6674925637392443E-2"/>
                </c:manualLayout>
              </c:layout>
              <c:dLblPos val="bestFit"/>
              <c:showLegendKey val="0"/>
              <c:showVal val="1"/>
              <c:showCatName val="1"/>
              <c:showSerName val="0"/>
              <c:showPercent val="0"/>
              <c:showBubbleSize val="0"/>
              <c:extLst>
                <c:ext xmlns:c15="http://schemas.microsoft.com/office/drawing/2012/chart" uri="{CE6537A1-D6FC-4f65-9D91-7224C49458BB}"/>
              </c:extLst>
            </c:dLbl>
            <c:spPr>
              <a:noFill/>
              <a:ln>
                <a:noFill/>
              </a:ln>
              <a:effectLst/>
            </c:spPr>
            <c:txPr>
              <a:bodyPr rot="0" vert="horz"/>
              <a:lstStyle/>
              <a:p>
                <a:pPr>
                  <a:defRPr sz="1100"/>
                </a:pPr>
                <a:endParaRPr lang="en-US"/>
              </a:p>
            </c:txPr>
            <c:dLblPos val="bestFit"/>
            <c:showLegendKey val="0"/>
            <c:showVal val="1"/>
            <c:showCatName val="1"/>
            <c:showSerName val="0"/>
            <c:showPercent val="0"/>
            <c:showBubbleSize val="0"/>
            <c:showLeaderLines val="1"/>
            <c:extLst>
              <c:ext xmlns:c15="http://schemas.microsoft.com/office/drawing/2012/chart" uri="{CE6537A1-D6FC-4f65-9D91-7224C49458BB}"/>
            </c:extLst>
          </c:dLbls>
          <c:cat>
            <c:strRef>
              <c:f>CDA!$A$29:$A$43</c:f>
              <c:strCache>
                <c:ptCount val="15"/>
                <c:pt idx="0">
                  <c:v>Food</c:v>
                </c:pt>
                <c:pt idx="1">
                  <c:v>Pharmaceutical </c:v>
                </c:pt>
                <c:pt idx="2">
                  <c:v>Medical</c:v>
                </c:pt>
                <c:pt idx="3">
                  <c:v>Energy and Resources</c:v>
                </c:pt>
                <c:pt idx="4">
                  <c:v>Retail</c:v>
                </c:pt>
                <c:pt idx="5">
                  <c:v>Bank</c:v>
                </c:pt>
                <c:pt idx="6">
                  <c:v>Insurance</c:v>
                </c:pt>
                <c:pt idx="7">
                  <c:v>Event-Based</c:v>
                </c:pt>
                <c:pt idx="8">
                  <c:v>Telecommunications</c:v>
                </c:pt>
                <c:pt idx="9">
                  <c:v>Real Estate</c:v>
                </c:pt>
                <c:pt idx="10">
                  <c:v>Consulting</c:v>
                </c:pt>
                <c:pt idx="11">
                  <c:v>Media</c:v>
                </c:pt>
                <c:pt idx="12">
                  <c:v>Investment</c:v>
                </c:pt>
                <c:pt idx="13">
                  <c:v>Legal</c:v>
                </c:pt>
                <c:pt idx="14">
                  <c:v>Other</c:v>
                </c:pt>
              </c:strCache>
            </c:strRef>
          </c:cat>
          <c:val>
            <c:numRef>
              <c:f>CDA!$B$29:$B$43</c:f>
              <c:numCache>
                <c:formatCode>General</c:formatCode>
                <c:ptCount val="15"/>
                <c:pt idx="0">
                  <c:v>16</c:v>
                </c:pt>
                <c:pt idx="1">
                  <c:v>11</c:v>
                </c:pt>
                <c:pt idx="2">
                  <c:v>9</c:v>
                </c:pt>
                <c:pt idx="3">
                  <c:v>7</c:v>
                </c:pt>
                <c:pt idx="4">
                  <c:v>7</c:v>
                </c:pt>
                <c:pt idx="5">
                  <c:v>6</c:v>
                </c:pt>
                <c:pt idx="6">
                  <c:v>5</c:v>
                </c:pt>
                <c:pt idx="7">
                  <c:v>2</c:v>
                </c:pt>
                <c:pt idx="8">
                  <c:v>2</c:v>
                </c:pt>
                <c:pt idx="9">
                  <c:v>2</c:v>
                </c:pt>
                <c:pt idx="10">
                  <c:v>2</c:v>
                </c:pt>
                <c:pt idx="11">
                  <c:v>1</c:v>
                </c:pt>
                <c:pt idx="12">
                  <c:v>1</c:v>
                </c:pt>
                <c:pt idx="13">
                  <c:v>1</c:v>
                </c:pt>
                <c:pt idx="14">
                  <c:v>9</c:v>
                </c:pt>
              </c:numCache>
            </c:numRef>
          </c:val>
        </c:ser>
        <c:dLbls>
          <c:showLegendKey val="0"/>
          <c:showVal val="0"/>
          <c:showCatName val="0"/>
          <c:showSerName val="0"/>
          <c:showPercent val="0"/>
          <c:showBubbleSize val="0"/>
          <c:showLeaderLines val="1"/>
        </c:dLbls>
        <c:firstSliceAng val="0"/>
      </c:pieChart>
    </c:plotArea>
    <c:legend>
      <c:legendPos val="r"/>
      <c:legendEntry>
        <c:idx val="1"/>
        <c:txPr>
          <a:bodyPr rot="0" vert="horz"/>
          <a:lstStyle/>
          <a:p>
            <a:pPr>
              <a:defRPr/>
            </a:pPr>
            <a:endParaRPr lang="en-US"/>
          </a:p>
        </c:txPr>
      </c:legendEntry>
      <c:legendEntry>
        <c:idx val="2"/>
        <c:txPr>
          <a:bodyPr rot="0" vert="horz"/>
          <a:lstStyle/>
          <a:p>
            <a:pPr>
              <a:defRPr/>
            </a:pPr>
            <a:endParaRPr lang="en-US"/>
          </a:p>
        </c:txPr>
      </c:legendEntry>
      <c:legendEntry>
        <c:idx val="3"/>
        <c:txPr>
          <a:bodyPr rot="0" vert="horz"/>
          <a:lstStyle/>
          <a:p>
            <a:pPr>
              <a:defRPr/>
            </a:pPr>
            <a:endParaRPr lang="en-US"/>
          </a:p>
        </c:txPr>
      </c:legendEntry>
      <c:layout>
        <c:manualLayout>
          <c:xMode val="edge"/>
          <c:yMode val="edge"/>
          <c:x val="0.70123241023534677"/>
          <c:y val="2.8972264331557678E-2"/>
          <c:w val="0.27861666880976538"/>
          <c:h val="0.97020340090116253"/>
        </c:manualLayout>
      </c:layout>
      <c:overlay val="0"/>
      <c:txPr>
        <a:bodyPr rot="0" vert="horz"/>
        <a:lstStyle/>
        <a:p>
          <a:pPr>
            <a:defRPr/>
          </a:pPr>
          <a:endParaRPr lang="en-US"/>
        </a:p>
      </c:txPr>
    </c:legend>
    <c:plotVisOnly val="1"/>
    <c:dispBlanksAs val="zero"/>
    <c:showDLblsOverMax val="0"/>
  </c:chart>
  <c:txPr>
    <a:bodyPr/>
    <a:lstStyle/>
    <a:p>
      <a:pPr>
        <a:defRPr sz="1800"/>
      </a:pPr>
      <a:endParaRPr lang="en-US"/>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DB7D1F2-99FA-488F-BBCD-330A456A27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08159D-D4AB-4430-ADC0-460BD4D8EA89}">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Use framework(s) in conducting strategic planning</a:t>
          </a:r>
          <a:endParaRPr lang="en-US" sz="1400" dirty="0"/>
        </a:p>
      </dgm:t>
    </dgm:pt>
    <dgm:pt modelId="{3AF0E9B7-24A5-486F-8BB2-15CAFC681061}" type="parTrans" cxnId="{074736A0-BB5D-4CC9-8F0C-0D60023D863D}">
      <dgm:prSet/>
      <dgm:spPr/>
      <dgm:t>
        <a:bodyPr/>
        <a:lstStyle/>
        <a:p>
          <a:endParaRPr lang="en-US"/>
        </a:p>
      </dgm:t>
    </dgm:pt>
    <dgm:pt modelId="{527C224E-0D4C-4E9A-B5C5-864B54F3C9F3}" type="sibTrans" cxnId="{074736A0-BB5D-4CC9-8F0C-0D60023D863D}">
      <dgm:prSet/>
      <dgm:spPr/>
      <dgm:t>
        <a:bodyPr/>
        <a:lstStyle/>
        <a:p>
          <a:endParaRPr lang="en-US"/>
        </a:p>
      </dgm:t>
    </dgm:pt>
    <dgm:pt modelId="{CD59FB90-BC8A-41A0-B3D3-9BC6130E8BF9}">
      <dgm:prSet phldrT="[Text]" custT="1"/>
      <dgm:spPr/>
      <dgm:t>
        <a:bodyPr/>
        <a:lstStyle/>
        <a:p>
          <a:r>
            <a:rPr lang="en-US" sz="1200" dirty="0" smtClean="0"/>
            <a:t>Strategic Planning process should be conducted in organized and structure format; the use of frameworks help identify major stakeholders, obstacles, and components that must be addressed in developing a strategic plan</a:t>
          </a:r>
          <a:endParaRPr lang="en-US" sz="1200" dirty="0"/>
        </a:p>
      </dgm:t>
    </dgm:pt>
    <dgm:pt modelId="{8AAC38F4-B619-4C27-9080-7D8E4F09F688}" type="parTrans" cxnId="{BF23F85B-A529-4151-AC5E-1E982F70FC9B}">
      <dgm:prSet/>
      <dgm:spPr/>
      <dgm:t>
        <a:bodyPr/>
        <a:lstStyle/>
        <a:p>
          <a:endParaRPr lang="en-US"/>
        </a:p>
      </dgm:t>
    </dgm:pt>
    <dgm:pt modelId="{A09B957A-99E3-45C5-84EF-C91BD1379634}" type="sibTrans" cxnId="{BF23F85B-A529-4151-AC5E-1E982F70FC9B}">
      <dgm:prSet/>
      <dgm:spPr/>
      <dgm:t>
        <a:bodyPr/>
        <a:lstStyle/>
        <a:p>
          <a:endParaRPr lang="en-US"/>
        </a:p>
      </dgm:t>
    </dgm:pt>
    <dgm:pt modelId="{4E199C6C-60E8-4A98-8075-DE0E4103FA4F}">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Strategic Planning is an iterative process</a:t>
          </a:r>
          <a:endParaRPr lang="en-US" sz="1400" dirty="0"/>
        </a:p>
      </dgm:t>
    </dgm:pt>
    <dgm:pt modelId="{EB63F8B3-612F-4AAE-951C-6BBF5FB10F76}" type="parTrans" cxnId="{157A0169-0A0F-45EB-BDA2-47AFC2859E32}">
      <dgm:prSet/>
      <dgm:spPr/>
      <dgm:t>
        <a:bodyPr/>
        <a:lstStyle/>
        <a:p>
          <a:endParaRPr lang="en-US"/>
        </a:p>
      </dgm:t>
    </dgm:pt>
    <dgm:pt modelId="{E4C396E6-8F6A-4BC3-97C5-B5715529D9E7}" type="sibTrans" cxnId="{157A0169-0A0F-45EB-BDA2-47AFC2859E32}">
      <dgm:prSet/>
      <dgm:spPr/>
      <dgm:t>
        <a:bodyPr/>
        <a:lstStyle/>
        <a:p>
          <a:endParaRPr lang="en-US"/>
        </a:p>
      </dgm:t>
    </dgm:pt>
    <dgm:pt modelId="{AF03A1AD-EFA7-4A8A-B85E-C83A7982FFFB}">
      <dgm:prSet phldrT="[Text]" custT="1"/>
      <dgm:spPr/>
      <dgm:t>
        <a:bodyPr/>
        <a:lstStyle/>
        <a:p>
          <a:r>
            <a:rPr lang="en-US" sz="1200" dirty="0" smtClean="0"/>
            <a:t>Strategic Plans change and should be updated to reflect changes in the organization</a:t>
          </a:r>
          <a:endParaRPr lang="en-US" sz="1200" dirty="0"/>
        </a:p>
      </dgm:t>
    </dgm:pt>
    <dgm:pt modelId="{86F86401-4E7E-4670-85E2-21F7BFEFAE25}" type="parTrans" cxnId="{6B8A7D84-326F-4E38-9E36-30CA35E8710A}">
      <dgm:prSet/>
      <dgm:spPr/>
      <dgm:t>
        <a:bodyPr/>
        <a:lstStyle/>
        <a:p>
          <a:endParaRPr lang="en-US"/>
        </a:p>
      </dgm:t>
    </dgm:pt>
    <dgm:pt modelId="{04A308FD-0DF2-4B28-B7D4-C203508B821D}" type="sibTrans" cxnId="{6B8A7D84-326F-4E38-9E36-30CA35E8710A}">
      <dgm:prSet/>
      <dgm:spPr/>
      <dgm:t>
        <a:bodyPr/>
        <a:lstStyle/>
        <a:p>
          <a:endParaRPr lang="en-US"/>
        </a:p>
      </dgm:t>
    </dgm:pt>
    <dgm:pt modelId="{CF011F2C-0FDC-446F-AAFA-E2B9A89B0E1B}">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High-Level Strategic Plan should be developed and shared with donors</a:t>
          </a:r>
          <a:endParaRPr lang="en-US" sz="1400" dirty="0"/>
        </a:p>
      </dgm:t>
    </dgm:pt>
    <dgm:pt modelId="{BE8D85A8-9119-4A91-8E04-9F1A5BFCBEFE}" type="parTrans" cxnId="{1CF900F4-15D3-480E-97DA-C5CCB73420D5}">
      <dgm:prSet/>
      <dgm:spPr/>
      <dgm:t>
        <a:bodyPr/>
        <a:lstStyle/>
        <a:p>
          <a:endParaRPr lang="en-US"/>
        </a:p>
      </dgm:t>
    </dgm:pt>
    <dgm:pt modelId="{62254571-3802-4C18-9EC2-8FC05FEC9025}" type="sibTrans" cxnId="{1CF900F4-15D3-480E-97DA-C5CCB73420D5}">
      <dgm:prSet/>
      <dgm:spPr/>
      <dgm:t>
        <a:bodyPr/>
        <a:lstStyle/>
        <a:p>
          <a:endParaRPr lang="en-US"/>
        </a:p>
      </dgm:t>
    </dgm:pt>
    <dgm:pt modelId="{4A9DB5E8-CFEE-4C0F-BF88-DD9D913502C6}">
      <dgm:prSet phldrT="[Text]" custT="1"/>
      <dgm:spPr/>
      <dgm:t>
        <a:bodyPr/>
        <a:lstStyle/>
        <a:p>
          <a:r>
            <a:rPr lang="en-US" sz="1200" dirty="0" smtClean="0"/>
            <a:t>The previous strategic plan outline was used to attract funding support in the previous fiscal year</a:t>
          </a:r>
          <a:endParaRPr lang="en-US" sz="1200" dirty="0"/>
        </a:p>
      </dgm:t>
    </dgm:pt>
    <dgm:pt modelId="{FF5F8053-F49C-487C-AF55-CDE39D6AB6E0}" type="parTrans" cxnId="{F75135C8-632E-425D-A757-2291EFA69283}">
      <dgm:prSet/>
      <dgm:spPr/>
      <dgm:t>
        <a:bodyPr/>
        <a:lstStyle/>
        <a:p>
          <a:endParaRPr lang="en-US"/>
        </a:p>
      </dgm:t>
    </dgm:pt>
    <dgm:pt modelId="{6406C1E3-4FE9-499B-A462-5E4CA1AF68D6}" type="sibTrans" cxnId="{F75135C8-632E-425D-A757-2291EFA69283}">
      <dgm:prSet/>
      <dgm:spPr/>
      <dgm:t>
        <a:bodyPr/>
        <a:lstStyle/>
        <a:p>
          <a:endParaRPr lang="en-US"/>
        </a:p>
      </dgm:t>
    </dgm:pt>
    <dgm:pt modelId="{0342B0E0-AA73-4879-BB70-8FB334C371FE}">
      <dgm:prSet phldrT="[Text]" custT="1"/>
      <dgm:spPr/>
      <dgm:t>
        <a:bodyPr/>
        <a:lstStyle/>
        <a:p>
          <a:r>
            <a:rPr lang="en-US" sz="1200" dirty="0" smtClean="0"/>
            <a:t>Strategic planning exercise identified customers &amp; financing as major components – however other elements (e.g. programming) may be relevant in future. Mind-mapping new frameworks should be integral to strategic planning exercises</a:t>
          </a:r>
          <a:endParaRPr lang="en-US" sz="1200" dirty="0"/>
        </a:p>
      </dgm:t>
    </dgm:pt>
    <dgm:pt modelId="{75805FD3-5B79-448B-9A12-D6C8EE7C8E74}" type="parTrans" cxnId="{52CD668C-553A-48DD-9694-238BD4510E42}">
      <dgm:prSet/>
      <dgm:spPr/>
      <dgm:t>
        <a:bodyPr/>
        <a:lstStyle/>
        <a:p>
          <a:endParaRPr lang="en-US"/>
        </a:p>
      </dgm:t>
    </dgm:pt>
    <dgm:pt modelId="{FEC4DEC7-C141-422A-A2BA-1157925974E7}" type="sibTrans" cxnId="{52CD668C-553A-48DD-9694-238BD4510E42}">
      <dgm:prSet/>
      <dgm:spPr/>
      <dgm:t>
        <a:bodyPr/>
        <a:lstStyle/>
        <a:p>
          <a:endParaRPr lang="en-US"/>
        </a:p>
      </dgm:t>
    </dgm:pt>
    <dgm:pt modelId="{B1A31FC0-363A-41CD-88ED-8DED323A5E71}">
      <dgm:prSet phldrT="[Text]" custT="1"/>
      <dgm:spPr/>
      <dgm:t>
        <a:bodyPr/>
        <a:lstStyle/>
        <a:p>
          <a:r>
            <a:rPr lang="en-US" sz="1200" dirty="0" smtClean="0"/>
            <a:t>An abbreviated strategic plan provides comfort to donors by providing visibility into intended uses of funds, long-term objectives for short-term projects/actions, metrics for success, and overall organization of CIM</a:t>
          </a:r>
          <a:endParaRPr lang="en-US" sz="1200" dirty="0"/>
        </a:p>
      </dgm:t>
    </dgm:pt>
    <dgm:pt modelId="{09B4F314-C7F6-4455-9765-7573AF7606CB}" type="parTrans" cxnId="{09462C79-3BDF-4211-9E2D-1B03EA7CA726}">
      <dgm:prSet/>
      <dgm:spPr/>
      <dgm:t>
        <a:bodyPr/>
        <a:lstStyle/>
        <a:p>
          <a:endParaRPr lang="en-US"/>
        </a:p>
      </dgm:t>
    </dgm:pt>
    <dgm:pt modelId="{4EF83F4E-E0DF-44D2-B120-DDB7DAF19D8E}" type="sibTrans" cxnId="{09462C79-3BDF-4211-9E2D-1B03EA7CA726}">
      <dgm:prSet/>
      <dgm:spPr/>
      <dgm:t>
        <a:bodyPr/>
        <a:lstStyle/>
        <a:p>
          <a:endParaRPr lang="en-US"/>
        </a:p>
      </dgm:t>
    </dgm:pt>
    <dgm:pt modelId="{99A46D4B-8821-4953-A520-42726BC7336E}">
      <dgm:prSet phldrT="[Text]" custT="1"/>
      <dgm:spPr/>
      <dgm:t>
        <a:bodyPr/>
        <a:lstStyle/>
        <a:p>
          <a:r>
            <a:rPr lang="en-US" sz="1200" dirty="0" smtClean="0"/>
            <a:t>An ongoing process promotes evaluation and accountability of the plan against selected goals and milestones is critical to ensuring that strategic plans evolve and remain relevant to the organization</a:t>
          </a:r>
          <a:endParaRPr lang="en-US" sz="1200" dirty="0"/>
        </a:p>
      </dgm:t>
    </dgm:pt>
    <dgm:pt modelId="{4A8A6B03-5B3C-49B2-899F-87656978B2C3}" type="parTrans" cxnId="{F562A92A-1F52-4D1C-98B3-85C9F97CD942}">
      <dgm:prSet/>
      <dgm:spPr/>
      <dgm:t>
        <a:bodyPr/>
        <a:lstStyle/>
        <a:p>
          <a:endParaRPr lang="en-US"/>
        </a:p>
      </dgm:t>
    </dgm:pt>
    <dgm:pt modelId="{9E6D844F-C496-47FC-9730-CE2270A81E9D}" type="sibTrans" cxnId="{F562A92A-1F52-4D1C-98B3-85C9F97CD942}">
      <dgm:prSet/>
      <dgm:spPr/>
      <dgm:t>
        <a:bodyPr/>
        <a:lstStyle/>
        <a:p>
          <a:endParaRPr lang="en-US"/>
        </a:p>
      </dgm:t>
    </dgm:pt>
    <dgm:pt modelId="{6EF0070A-3018-4FF1-940C-914A39241033}" type="pres">
      <dgm:prSet presAssocID="{FDB7D1F2-99FA-488F-BBCD-330A456A274C}" presName="Name0" presStyleCnt="0">
        <dgm:presLayoutVars>
          <dgm:dir/>
          <dgm:animLvl val="lvl"/>
          <dgm:resizeHandles val="exact"/>
        </dgm:presLayoutVars>
      </dgm:prSet>
      <dgm:spPr/>
      <dgm:t>
        <a:bodyPr/>
        <a:lstStyle/>
        <a:p>
          <a:endParaRPr lang="en-US"/>
        </a:p>
      </dgm:t>
    </dgm:pt>
    <dgm:pt modelId="{5EE4ADB2-E7D9-4943-B837-F02C51D1488A}" type="pres">
      <dgm:prSet presAssocID="{7308159D-D4AB-4430-ADC0-460BD4D8EA89}" presName="linNode" presStyleCnt="0"/>
      <dgm:spPr/>
    </dgm:pt>
    <dgm:pt modelId="{CC4FF694-4B15-4D91-8528-0C713ADAF677}" type="pres">
      <dgm:prSet presAssocID="{7308159D-D4AB-4430-ADC0-460BD4D8EA89}" presName="parentText" presStyleLbl="node1" presStyleIdx="0" presStyleCnt="3" custScaleX="71308" custLinFactNeighborX="-8651" custLinFactNeighborY="224">
        <dgm:presLayoutVars>
          <dgm:chMax val="1"/>
          <dgm:bulletEnabled val="1"/>
        </dgm:presLayoutVars>
      </dgm:prSet>
      <dgm:spPr/>
      <dgm:t>
        <a:bodyPr/>
        <a:lstStyle/>
        <a:p>
          <a:endParaRPr lang="en-US"/>
        </a:p>
      </dgm:t>
    </dgm:pt>
    <dgm:pt modelId="{367BFE6E-C029-446F-9756-18B97618FBA7}" type="pres">
      <dgm:prSet presAssocID="{7308159D-D4AB-4430-ADC0-460BD4D8EA89}" presName="descendantText" presStyleLbl="alignAccFollowNode1" presStyleIdx="0" presStyleCnt="3" custScaleX="107719" custLinFactNeighborX="-5518" custLinFactNeighborY="810">
        <dgm:presLayoutVars>
          <dgm:bulletEnabled val="1"/>
        </dgm:presLayoutVars>
      </dgm:prSet>
      <dgm:spPr/>
      <dgm:t>
        <a:bodyPr/>
        <a:lstStyle/>
        <a:p>
          <a:endParaRPr lang="en-US"/>
        </a:p>
      </dgm:t>
    </dgm:pt>
    <dgm:pt modelId="{4DEEE510-EBC0-43C7-ACAE-B6D94BFA9DA2}" type="pres">
      <dgm:prSet presAssocID="{527C224E-0D4C-4E9A-B5C5-864B54F3C9F3}" presName="sp" presStyleCnt="0"/>
      <dgm:spPr/>
    </dgm:pt>
    <dgm:pt modelId="{72AA919C-6AEE-47AB-B856-46674F299567}" type="pres">
      <dgm:prSet presAssocID="{CF011F2C-0FDC-446F-AAFA-E2B9A89B0E1B}" presName="linNode" presStyleCnt="0"/>
      <dgm:spPr/>
    </dgm:pt>
    <dgm:pt modelId="{22BE82BF-92B5-4024-A26A-75A044FBE633}" type="pres">
      <dgm:prSet presAssocID="{CF011F2C-0FDC-446F-AAFA-E2B9A89B0E1B}" presName="parentText" presStyleLbl="node1" presStyleIdx="1" presStyleCnt="3" custScaleX="71308" custLinFactNeighborX="-8651" custLinFactNeighborY="224">
        <dgm:presLayoutVars>
          <dgm:chMax val="1"/>
          <dgm:bulletEnabled val="1"/>
        </dgm:presLayoutVars>
      </dgm:prSet>
      <dgm:spPr/>
      <dgm:t>
        <a:bodyPr/>
        <a:lstStyle/>
        <a:p>
          <a:endParaRPr lang="en-US"/>
        </a:p>
      </dgm:t>
    </dgm:pt>
    <dgm:pt modelId="{85DC6163-4E20-4C10-BD2E-D415E2AD503C}" type="pres">
      <dgm:prSet presAssocID="{CF011F2C-0FDC-446F-AAFA-E2B9A89B0E1B}" presName="descendantText" presStyleLbl="alignAccFollowNode1" presStyleIdx="1" presStyleCnt="3" custScaleX="107719" custLinFactNeighborX="-5518" custLinFactNeighborY="810">
        <dgm:presLayoutVars>
          <dgm:bulletEnabled val="1"/>
        </dgm:presLayoutVars>
      </dgm:prSet>
      <dgm:spPr/>
      <dgm:t>
        <a:bodyPr/>
        <a:lstStyle/>
        <a:p>
          <a:endParaRPr lang="en-US"/>
        </a:p>
      </dgm:t>
    </dgm:pt>
    <dgm:pt modelId="{AF0A44B8-0410-443C-B21F-BA3507536011}" type="pres">
      <dgm:prSet presAssocID="{62254571-3802-4C18-9EC2-8FC05FEC9025}" presName="sp" presStyleCnt="0"/>
      <dgm:spPr/>
    </dgm:pt>
    <dgm:pt modelId="{1A8F00CA-0715-4E7C-8D0F-630B1263C6AD}" type="pres">
      <dgm:prSet presAssocID="{4E199C6C-60E8-4A98-8075-DE0E4103FA4F}" presName="linNode" presStyleCnt="0"/>
      <dgm:spPr/>
    </dgm:pt>
    <dgm:pt modelId="{8DA7EA89-1CF6-4148-8250-9ADDBCFCFEBD}" type="pres">
      <dgm:prSet presAssocID="{4E199C6C-60E8-4A98-8075-DE0E4103FA4F}" presName="parentText" presStyleLbl="node1" presStyleIdx="2" presStyleCnt="3" custScaleX="71308" custLinFactNeighborX="-8651" custLinFactNeighborY="224">
        <dgm:presLayoutVars>
          <dgm:chMax val="1"/>
          <dgm:bulletEnabled val="1"/>
        </dgm:presLayoutVars>
      </dgm:prSet>
      <dgm:spPr/>
      <dgm:t>
        <a:bodyPr/>
        <a:lstStyle/>
        <a:p>
          <a:endParaRPr lang="en-US"/>
        </a:p>
      </dgm:t>
    </dgm:pt>
    <dgm:pt modelId="{B9B13C53-DB79-4B27-A699-B88FE602A639}" type="pres">
      <dgm:prSet presAssocID="{4E199C6C-60E8-4A98-8075-DE0E4103FA4F}" presName="descendantText" presStyleLbl="alignAccFollowNode1" presStyleIdx="2" presStyleCnt="3" custScaleX="107719" custLinFactNeighborX="-5518" custLinFactNeighborY="-1790">
        <dgm:presLayoutVars>
          <dgm:bulletEnabled val="1"/>
        </dgm:presLayoutVars>
      </dgm:prSet>
      <dgm:spPr/>
      <dgm:t>
        <a:bodyPr/>
        <a:lstStyle/>
        <a:p>
          <a:endParaRPr lang="en-US"/>
        </a:p>
      </dgm:t>
    </dgm:pt>
  </dgm:ptLst>
  <dgm:cxnLst>
    <dgm:cxn modelId="{450D8422-1FD7-4FB7-997C-93E482526AEC}" type="presOf" srcId="{B1A31FC0-363A-41CD-88ED-8DED323A5E71}" destId="{85DC6163-4E20-4C10-BD2E-D415E2AD503C}" srcOrd="0" destOrd="1" presId="urn:microsoft.com/office/officeart/2005/8/layout/vList5"/>
    <dgm:cxn modelId="{3C8D073C-E8D5-47A1-8379-D59D3E2D4017}" type="presOf" srcId="{CF011F2C-0FDC-446F-AAFA-E2B9A89B0E1B}" destId="{22BE82BF-92B5-4024-A26A-75A044FBE633}" srcOrd="0" destOrd="0" presId="urn:microsoft.com/office/officeart/2005/8/layout/vList5"/>
    <dgm:cxn modelId="{BE234EF9-E885-4D93-B2A8-6838DE57F0A8}" type="presOf" srcId="{4E199C6C-60E8-4A98-8075-DE0E4103FA4F}" destId="{8DA7EA89-1CF6-4148-8250-9ADDBCFCFEBD}" srcOrd="0" destOrd="0" presId="urn:microsoft.com/office/officeart/2005/8/layout/vList5"/>
    <dgm:cxn modelId="{CDD03BC8-875D-47EC-8D6B-D0E76B10DF69}" type="presOf" srcId="{7308159D-D4AB-4430-ADC0-460BD4D8EA89}" destId="{CC4FF694-4B15-4D91-8528-0C713ADAF677}" srcOrd="0" destOrd="0" presId="urn:microsoft.com/office/officeart/2005/8/layout/vList5"/>
    <dgm:cxn modelId="{6B8A7D84-326F-4E38-9E36-30CA35E8710A}" srcId="{4E199C6C-60E8-4A98-8075-DE0E4103FA4F}" destId="{AF03A1AD-EFA7-4A8A-B85E-C83A7982FFFB}" srcOrd="0" destOrd="0" parTransId="{86F86401-4E7E-4670-85E2-21F7BFEFAE25}" sibTransId="{04A308FD-0DF2-4B28-B7D4-C203508B821D}"/>
    <dgm:cxn modelId="{BF23F85B-A529-4151-AC5E-1E982F70FC9B}" srcId="{7308159D-D4AB-4430-ADC0-460BD4D8EA89}" destId="{CD59FB90-BC8A-41A0-B3D3-9BC6130E8BF9}" srcOrd="0" destOrd="0" parTransId="{8AAC38F4-B619-4C27-9080-7D8E4F09F688}" sibTransId="{A09B957A-99E3-45C5-84EF-C91BD1379634}"/>
    <dgm:cxn modelId="{D27F5E7E-81C5-4B6A-8D9A-9705F494F7A7}" type="presOf" srcId="{4A9DB5E8-CFEE-4C0F-BF88-DD9D913502C6}" destId="{85DC6163-4E20-4C10-BD2E-D415E2AD503C}" srcOrd="0" destOrd="0" presId="urn:microsoft.com/office/officeart/2005/8/layout/vList5"/>
    <dgm:cxn modelId="{EBD37C33-0E09-40C2-B4D4-3C92CA5B2E3E}" type="presOf" srcId="{99A46D4B-8821-4953-A520-42726BC7336E}" destId="{B9B13C53-DB79-4B27-A699-B88FE602A639}" srcOrd="0" destOrd="1" presId="urn:microsoft.com/office/officeart/2005/8/layout/vList5"/>
    <dgm:cxn modelId="{52CD668C-553A-48DD-9694-238BD4510E42}" srcId="{7308159D-D4AB-4430-ADC0-460BD4D8EA89}" destId="{0342B0E0-AA73-4879-BB70-8FB334C371FE}" srcOrd="1" destOrd="0" parTransId="{75805FD3-5B79-448B-9A12-D6C8EE7C8E74}" sibTransId="{FEC4DEC7-C141-422A-A2BA-1157925974E7}"/>
    <dgm:cxn modelId="{0BF7337B-512E-4753-A119-D2295769E842}" type="presOf" srcId="{0342B0E0-AA73-4879-BB70-8FB334C371FE}" destId="{367BFE6E-C029-446F-9756-18B97618FBA7}" srcOrd="0" destOrd="1" presId="urn:microsoft.com/office/officeart/2005/8/layout/vList5"/>
    <dgm:cxn modelId="{9D50FF85-9610-4DF6-B62D-01B8675A36A3}" type="presOf" srcId="{CD59FB90-BC8A-41A0-B3D3-9BC6130E8BF9}" destId="{367BFE6E-C029-446F-9756-18B97618FBA7}" srcOrd="0" destOrd="0" presId="urn:microsoft.com/office/officeart/2005/8/layout/vList5"/>
    <dgm:cxn modelId="{7CBA7FB3-6918-44B4-AD3B-7000F9CDD733}" type="presOf" srcId="{FDB7D1F2-99FA-488F-BBCD-330A456A274C}" destId="{6EF0070A-3018-4FF1-940C-914A39241033}" srcOrd="0" destOrd="0" presId="urn:microsoft.com/office/officeart/2005/8/layout/vList5"/>
    <dgm:cxn modelId="{074736A0-BB5D-4CC9-8F0C-0D60023D863D}" srcId="{FDB7D1F2-99FA-488F-BBCD-330A456A274C}" destId="{7308159D-D4AB-4430-ADC0-460BD4D8EA89}" srcOrd="0" destOrd="0" parTransId="{3AF0E9B7-24A5-486F-8BB2-15CAFC681061}" sibTransId="{527C224E-0D4C-4E9A-B5C5-864B54F3C9F3}"/>
    <dgm:cxn modelId="{09462C79-3BDF-4211-9E2D-1B03EA7CA726}" srcId="{CF011F2C-0FDC-446F-AAFA-E2B9A89B0E1B}" destId="{B1A31FC0-363A-41CD-88ED-8DED323A5E71}" srcOrd="1" destOrd="0" parTransId="{09B4F314-C7F6-4455-9765-7573AF7606CB}" sibTransId="{4EF83F4E-E0DF-44D2-B120-DDB7DAF19D8E}"/>
    <dgm:cxn modelId="{1CF900F4-15D3-480E-97DA-C5CCB73420D5}" srcId="{FDB7D1F2-99FA-488F-BBCD-330A456A274C}" destId="{CF011F2C-0FDC-446F-AAFA-E2B9A89B0E1B}" srcOrd="1" destOrd="0" parTransId="{BE8D85A8-9119-4A91-8E04-9F1A5BFCBEFE}" sibTransId="{62254571-3802-4C18-9EC2-8FC05FEC9025}"/>
    <dgm:cxn modelId="{F562A92A-1F52-4D1C-98B3-85C9F97CD942}" srcId="{4E199C6C-60E8-4A98-8075-DE0E4103FA4F}" destId="{99A46D4B-8821-4953-A520-42726BC7336E}" srcOrd="1" destOrd="0" parTransId="{4A8A6B03-5B3C-49B2-899F-87656978B2C3}" sibTransId="{9E6D844F-C496-47FC-9730-CE2270A81E9D}"/>
    <dgm:cxn modelId="{F75135C8-632E-425D-A757-2291EFA69283}" srcId="{CF011F2C-0FDC-446F-AAFA-E2B9A89B0E1B}" destId="{4A9DB5E8-CFEE-4C0F-BF88-DD9D913502C6}" srcOrd="0" destOrd="0" parTransId="{FF5F8053-F49C-487C-AF55-CDE39D6AB6E0}" sibTransId="{6406C1E3-4FE9-499B-A462-5E4CA1AF68D6}"/>
    <dgm:cxn modelId="{157A0169-0A0F-45EB-BDA2-47AFC2859E32}" srcId="{FDB7D1F2-99FA-488F-BBCD-330A456A274C}" destId="{4E199C6C-60E8-4A98-8075-DE0E4103FA4F}" srcOrd="2" destOrd="0" parTransId="{EB63F8B3-612F-4AAE-951C-6BBF5FB10F76}" sibTransId="{E4C396E6-8F6A-4BC3-97C5-B5715529D9E7}"/>
    <dgm:cxn modelId="{C8FF56EA-050E-4B30-A153-5FA5D31C2225}" type="presOf" srcId="{AF03A1AD-EFA7-4A8A-B85E-C83A7982FFFB}" destId="{B9B13C53-DB79-4B27-A699-B88FE602A639}" srcOrd="0" destOrd="0" presId="urn:microsoft.com/office/officeart/2005/8/layout/vList5"/>
    <dgm:cxn modelId="{CBE9540D-DBCE-4C93-A17B-CB7F295F4169}" type="presParOf" srcId="{6EF0070A-3018-4FF1-940C-914A39241033}" destId="{5EE4ADB2-E7D9-4943-B837-F02C51D1488A}" srcOrd="0" destOrd="0" presId="urn:microsoft.com/office/officeart/2005/8/layout/vList5"/>
    <dgm:cxn modelId="{4425BA3C-C558-4575-AA10-E751DF57F4EC}" type="presParOf" srcId="{5EE4ADB2-E7D9-4943-B837-F02C51D1488A}" destId="{CC4FF694-4B15-4D91-8528-0C713ADAF677}" srcOrd="0" destOrd="0" presId="urn:microsoft.com/office/officeart/2005/8/layout/vList5"/>
    <dgm:cxn modelId="{012B1837-AA43-40D1-AB4C-5985ED53649E}" type="presParOf" srcId="{5EE4ADB2-E7D9-4943-B837-F02C51D1488A}" destId="{367BFE6E-C029-446F-9756-18B97618FBA7}" srcOrd="1" destOrd="0" presId="urn:microsoft.com/office/officeart/2005/8/layout/vList5"/>
    <dgm:cxn modelId="{00F43586-A536-4E8E-AA06-F92B424BBCA3}" type="presParOf" srcId="{6EF0070A-3018-4FF1-940C-914A39241033}" destId="{4DEEE510-EBC0-43C7-ACAE-B6D94BFA9DA2}" srcOrd="1" destOrd="0" presId="urn:microsoft.com/office/officeart/2005/8/layout/vList5"/>
    <dgm:cxn modelId="{27AA9B79-BFCC-4159-9315-39FB6EC2AF34}" type="presParOf" srcId="{6EF0070A-3018-4FF1-940C-914A39241033}" destId="{72AA919C-6AEE-47AB-B856-46674F299567}" srcOrd="2" destOrd="0" presId="urn:microsoft.com/office/officeart/2005/8/layout/vList5"/>
    <dgm:cxn modelId="{AB8CA2E3-CDD8-436D-91D8-A3A082A8FA93}" type="presParOf" srcId="{72AA919C-6AEE-47AB-B856-46674F299567}" destId="{22BE82BF-92B5-4024-A26A-75A044FBE633}" srcOrd="0" destOrd="0" presId="urn:microsoft.com/office/officeart/2005/8/layout/vList5"/>
    <dgm:cxn modelId="{3709C33A-6722-4D2F-942B-FEB8C124D655}" type="presParOf" srcId="{72AA919C-6AEE-47AB-B856-46674F299567}" destId="{85DC6163-4E20-4C10-BD2E-D415E2AD503C}" srcOrd="1" destOrd="0" presId="urn:microsoft.com/office/officeart/2005/8/layout/vList5"/>
    <dgm:cxn modelId="{915A3BEF-0273-4F76-8662-F3C4295D85C0}" type="presParOf" srcId="{6EF0070A-3018-4FF1-940C-914A39241033}" destId="{AF0A44B8-0410-443C-B21F-BA3507536011}" srcOrd="3" destOrd="0" presId="urn:microsoft.com/office/officeart/2005/8/layout/vList5"/>
    <dgm:cxn modelId="{466F734A-55F0-47B6-B591-B06408C1AEB8}" type="presParOf" srcId="{6EF0070A-3018-4FF1-940C-914A39241033}" destId="{1A8F00CA-0715-4E7C-8D0F-630B1263C6AD}" srcOrd="4" destOrd="0" presId="urn:microsoft.com/office/officeart/2005/8/layout/vList5"/>
    <dgm:cxn modelId="{94DFBD9F-9AE6-4EFF-819F-9C4E2E847697}" type="presParOf" srcId="{1A8F00CA-0715-4E7C-8D0F-630B1263C6AD}" destId="{8DA7EA89-1CF6-4148-8250-9ADDBCFCFEBD}" srcOrd="0" destOrd="0" presId="urn:microsoft.com/office/officeart/2005/8/layout/vList5"/>
    <dgm:cxn modelId="{303F1959-3699-4111-BCC0-3DD5A260815A}" type="presParOf" srcId="{1A8F00CA-0715-4E7C-8D0F-630B1263C6AD}" destId="{B9B13C53-DB79-4B27-A699-B88FE602A63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B7D1F2-99FA-488F-BBCD-330A456A27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08159D-D4AB-4430-ADC0-460BD4D8EA89}">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Develop assumptions based on strategic objectives to forecast costs</a:t>
          </a:r>
          <a:endParaRPr lang="en-US" sz="1400" dirty="0"/>
        </a:p>
      </dgm:t>
    </dgm:pt>
    <dgm:pt modelId="{3AF0E9B7-24A5-486F-8BB2-15CAFC681061}" type="parTrans" cxnId="{074736A0-BB5D-4CC9-8F0C-0D60023D863D}">
      <dgm:prSet/>
      <dgm:spPr/>
      <dgm:t>
        <a:bodyPr/>
        <a:lstStyle/>
        <a:p>
          <a:endParaRPr lang="en-US"/>
        </a:p>
      </dgm:t>
    </dgm:pt>
    <dgm:pt modelId="{527C224E-0D4C-4E9A-B5C5-864B54F3C9F3}" type="sibTrans" cxnId="{074736A0-BB5D-4CC9-8F0C-0D60023D863D}">
      <dgm:prSet/>
      <dgm:spPr/>
      <dgm:t>
        <a:bodyPr/>
        <a:lstStyle/>
        <a:p>
          <a:endParaRPr lang="en-US"/>
        </a:p>
      </dgm:t>
    </dgm:pt>
    <dgm:pt modelId="{CD59FB90-BC8A-41A0-B3D3-9BC6130E8BF9}">
      <dgm:prSet phldrT="[Text]" custT="1"/>
      <dgm:spPr/>
      <dgm:t>
        <a:bodyPr/>
        <a:lstStyle/>
        <a:p>
          <a:r>
            <a:rPr lang="en-US" sz="1200" dirty="0" smtClean="0"/>
            <a:t>Once major actions and goals are identified through the strategic planning process, determine the resources required to achieve these goals (e.g. increased staffing, travel costs, administrative)</a:t>
          </a:r>
          <a:endParaRPr lang="en-US" sz="1200" dirty="0"/>
        </a:p>
      </dgm:t>
    </dgm:pt>
    <dgm:pt modelId="{8AAC38F4-B619-4C27-9080-7D8E4F09F688}" type="parTrans" cxnId="{BF23F85B-A529-4151-AC5E-1E982F70FC9B}">
      <dgm:prSet/>
      <dgm:spPr/>
      <dgm:t>
        <a:bodyPr/>
        <a:lstStyle/>
        <a:p>
          <a:endParaRPr lang="en-US"/>
        </a:p>
      </dgm:t>
    </dgm:pt>
    <dgm:pt modelId="{A09B957A-99E3-45C5-84EF-C91BD1379634}" type="sibTrans" cxnId="{BF23F85B-A529-4151-AC5E-1E982F70FC9B}">
      <dgm:prSet/>
      <dgm:spPr/>
      <dgm:t>
        <a:bodyPr/>
        <a:lstStyle/>
        <a:p>
          <a:endParaRPr lang="en-US"/>
        </a:p>
      </dgm:t>
    </dgm:pt>
    <dgm:pt modelId="{4E199C6C-60E8-4A98-8075-DE0E4103FA4F}">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Consider timing of events and revenues</a:t>
          </a:r>
          <a:endParaRPr lang="en-US" sz="1400" dirty="0"/>
        </a:p>
      </dgm:t>
    </dgm:pt>
    <dgm:pt modelId="{EB63F8B3-612F-4AAE-951C-6BBF5FB10F76}" type="parTrans" cxnId="{157A0169-0A0F-45EB-BDA2-47AFC2859E32}">
      <dgm:prSet/>
      <dgm:spPr/>
      <dgm:t>
        <a:bodyPr/>
        <a:lstStyle/>
        <a:p>
          <a:endParaRPr lang="en-US"/>
        </a:p>
      </dgm:t>
    </dgm:pt>
    <dgm:pt modelId="{E4C396E6-8F6A-4BC3-97C5-B5715529D9E7}" type="sibTrans" cxnId="{157A0169-0A0F-45EB-BDA2-47AFC2859E32}">
      <dgm:prSet/>
      <dgm:spPr/>
      <dgm:t>
        <a:bodyPr/>
        <a:lstStyle/>
        <a:p>
          <a:endParaRPr lang="en-US"/>
        </a:p>
      </dgm:t>
    </dgm:pt>
    <dgm:pt modelId="{AF03A1AD-EFA7-4A8A-B85E-C83A7982FFFB}">
      <dgm:prSet phldrT="[Text]" custT="1"/>
      <dgm:spPr/>
      <dgm:t>
        <a:bodyPr/>
        <a:lstStyle/>
        <a:p>
          <a:r>
            <a:rPr lang="en-US" sz="1200" dirty="0" smtClean="0"/>
            <a:t>Revenues and costs are incurred at different time-points throughout the year</a:t>
          </a:r>
          <a:endParaRPr lang="en-US" sz="1200" dirty="0"/>
        </a:p>
      </dgm:t>
    </dgm:pt>
    <dgm:pt modelId="{86F86401-4E7E-4670-85E2-21F7BFEFAE25}" type="parTrans" cxnId="{6B8A7D84-326F-4E38-9E36-30CA35E8710A}">
      <dgm:prSet/>
      <dgm:spPr/>
      <dgm:t>
        <a:bodyPr/>
        <a:lstStyle/>
        <a:p>
          <a:endParaRPr lang="en-US"/>
        </a:p>
      </dgm:t>
    </dgm:pt>
    <dgm:pt modelId="{04A308FD-0DF2-4B28-B7D4-C203508B821D}" type="sibTrans" cxnId="{6B8A7D84-326F-4E38-9E36-30CA35E8710A}">
      <dgm:prSet/>
      <dgm:spPr/>
      <dgm:t>
        <a:bodyPr/>
        <a:lstStyle/>
        <a:p>
          <a:endParaRPr lang="en-US"/>
        </a:p>
      </dgm:t>
    </dgm:pt>
    <dgm:pt modelId="{CF011F2C-0FDC-446F-AAFA-E2B9A89B0E1B}">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Compare annual budgets against actuals as part of annual strategic planning process</a:t>
          </a:r>
          <a:endParaRPr lang="en-US" sz="1400" dirty="0"/>
        </a:p>
      </dgm:t>
    </dgm:pt>
    <dgm:pt modelId="{BE8D85A8-9119-4A91-8E04-9F1A5BFCBEFE}" type="parTrans" cxnId="{1CF900F4-15D3-480E-97DA-C5CCB73420D5}">
      <dgm:prSet/>
      <dgm:spPr/>
      <dgm:t>
        <a:bodyPr/>
        <a:lstStyle/>
        <a:p>
          <a:endParaRPr lang="en-US"/>
        </a:p>
      </dgm:t>
    </dgm:pt>
    <dgm:pt modelId="{62254571-3802-4C18-9EC2-8FC05FEC9025}" type="sibTrans" cxnId="{1CF900F4-15D3-480E-97DA-C5CCB73420D5}">
      <dgm:prSet/>
      <dgm:spPr/>
      <dgm:t>
        <a:bodyPr/>
        <a:lstStyle/>
        <a:p>
          <a:endParaRPr lang="en-US"/>
        </a:p>
      </dgm:t>
    </dgm:pt>
    <dgm:pt modelId="{4A9DB5E8-CFEE-4C0F-BF88-DD9D913502C6}">
      <dgm:prSet phldrT="[Text]" custT="1"/>
      <dgm:spPr/>
      <dgm:t>
        <a:bodyPr/>
        <a:lstStyle/>
        <a:p>
          <a:r>
            <a:rPr lang="en-US" sz="1200" dirty="0" smtClean="0"/>
            <a:t>Forecasting is only as good as its model and the ability to predict costs. Utilize the strategic planning process to analyze prior year budgets and identify reasons why costs are over or under estimated</a:t>
          </a:r>
          <a:endParaRPr lang="en-US" sz="1200" dirty="0"/>
        </a:p>
      </dgm:t>
    </dgm:pt>
    <dgm:pt modelId="{FF5F8053-F49C-487C-AF55-CDE39D6AB6E0}" type="parTrans" cxnId="{F75135C8-632E-425D-A757-2291EFA69283}">
      <dgm:prSet/>
      <dgm:spPr/>
      <dgm:t>
        <a:bodyPr/>
        <a:lstStyle/>
        <a:p>
          <a:endParaRPr lang="en-US"/>
        </a:p>
      </dgm:t>
    </dgm:pt>
    <dgm:pt modelId="{6406C1E3-4FE9-499B-A462-5E4CA1AF68D6}" type="sibTrans" cxnId="{F75135C8-632E-425D-A757-2291EFA69283}">
      <dgm:prSet/>
      <dgm:spPr/>
      <dgm:t>
        <a:bodyPr/>
        <a:lstStyle/>
        <a:p>
          <a:endParaRPr lang="en-US"/>
        </a:p>
      </dgm:t>
    </dgm:pt>
    <dgm:pt modelId="{9A81BACE-ACF3-4023-80C0-34EC308C665B}">
      <dgm:prSet phldrT="[Text]" custT="1"/>
      <dgm:spPr/>
      <dgm:t>
        <a:bodyPr/>
        <a:lstStyle/>
        <a:p>
          <a:r>
            <a:rPr lang="en-US" sz="1200" dirty="0" smtClean="0"/>
            <a:t>Utilize forecast model to estimate costs of increased activity and strategic objectives to CIM, a precursor to setting sponsorship goals and targets</a:t>
          </a:r>
          <a:endParaRPr lang="en-US" sz="1200" dirty="0"/>
        </a:p>
      </dgm:t>
    </dgm:pt>
    <dgm:pt modelId="{CCE0B9C7-0B49-406E-9B25-4EF53DCD8A9F}" type="parTrans" cxnId="{5E499653-8CF5-461E-930B-BA81CFE8EC64}">
      <dgm:prSet/>
      <dgm:spPr/>
    </dgm:pt>
    <dgm:pt modelId="{3E88846B-AC9F-48B7-B621-7BD5AC932AF9}" type="sibTrans" cxnId="{5E499653-8CF5-461E-930B-BA81CFE8EC64}">
      <dgm:prSet/>
      <dgm:spPr/>
    </dgm:pt>
    <dgm:pt modelId="{5B2A6E7D-A42B-49BC-A81B-9D2E27694DE8}">
      <dgm:prSet phldrT="[Text]" custT="1"/>
      <dgm:spPr/>
      <dgm:t>
        <a:bodyPr/>
        <a:lstStyle/>
        <a:p>
          <a:r>
            <a:rPr lang="en-US" sz="1200" dirty="0" smtClean="0"/>
            <a:t>Apply learnings from process into next year’s forecast, as well as into longer-term 5-year budgeting exercise</a:t>
          </a:r>
          <a:endParaRPr lang="en-US" sz="1200" dirty="0"/>
        </a:p>
      </dgm:t>
    </dgm:pt>
    <dgm:pt modelId="{87EF1B82-B771-4498-8AB1-8355461DE60D}" type="parTrans" cxnId="{6B8C252B-548A-43AF-9333-DC6B8943605A}">
      <dgm:prSet/>
      <dgm:spPr/>
    </dgm:pt>
    <dgm:pt modelId="{C76AE0FF-F390-42EE-AD55-70B40AC257F0}" type="sibTrans" cxnId="{6B8C252B-548A-43AF-9333-DC6B8943605A}">
      <dgm:prSet/>
      <dgm:spPr/>
    </dgm:pt>
    <dgm:pt modelId="{87003611-ACF1-4A42-AF07-595BEE53D359}">
      <dgm:prSet phldrT="[Text]" custT="1"/>
      <dgm:spPr/>
      <dgm:t>
        <a:bodyPr/>
        <a:lstStyle/>
        <a:p>
          <a:r>
            <a:rPr lang="en-US" sz="1200" dirty="0" smtClean="0"/>
            <a:t>Consider timing of cash inflows and outflows into CIM in order to maintain sufficient cash-on-hand to avoid programming disruption</a:t>
          </a:r>
          <a:endParaRPr lang="en-US" sz="1200" dirty="0"/>
        </a:p>
      </dgm:t>
    </dgm:pt>
    <dgm:pt modelId="{B4A7D0C7-A016-405B-89EA-290DFC9D460E}" type="parTrans" cxnId="{C5FCC07D-D792-4DE6-8BCB-AC01FCCAB3FA}">
      <dgm:prSet/>
      <dgm:spPr/>
    </dgm:pt>
    <dgm:pt modelId="{0EB02D59-0710-4A9D-BDB2-7B7559CD028D}" type="sibTrans" cxnId="{C5FCC07D-D792-4DE6-8BCB-AC01FCCAB3FA}">
      <dgm:prSet/>
      <dgm:spPr/>
    </dgm:pt>
    <dgm:pt modelId="{6EF0070A-3018-4FF1-940C-914A39241033}" type="pres">
      <dgm:prSet presAssocID="{FDB7D1F2-99FA-488F-BBCD-330A456A274C}" presName="Name0" presStyleCnt="0">
        <dgm:presLayoutVars>
          <dgm:dir/>
          <dgm:animLvl val="lvl"/>
          <dgm:resizeHandles val="exact"/>
        </dgm:presLayoutVars>
      </dgm:prSet>
      <dgm:spPr/>
      <dgm:t>
        <a:bodyPr/>
        <a:lstStyle/>
        <a:p>
          <a:endParaRPr lang="en-US"/>
        </a:p>
      </dgm:t>
    </dgm:pt>
    <dgm:pt modelId="{5EE4ADB2-E7D9-4943-B837-F02C51D1488A}" type="pres">
      <dgm:prSet presAssocID="{7308159D-D4AB-4430-ADC0-460BD4D8EA89}" presName="linNode" presStyleCnt="0"/>
      <dgm:spPr/>
    </dgm:pt>
    <dgm:pt modelId="{CC4FF694-4B15-4D91-8528-0C713ADAF677}" type="pres">
      <dgm:prSet presAssocID="{7308159D-D4AB-4430-ADC0-460BD4D8EA89}" presName="parentText" presStyleLbl="node1" presStyleIdx="0" presStyleCnt="3" custScaleX="71308" custLinFactNeighborX="-8651" custLinFactNeighborY="224">
        <dgm:presLayoutVars>
          <dgm:chMax val="1"/>
          <dgm:bulletEnabled val="1"/>
        </dgm:presLayoutVars>
      </dgm:prSet>
      <dgm:spPr/>
      <dgm:t>
        <a:bodyPr/>
        <a:lstStyle/>
        <a:p>
          <a:endParaRPr lang="en-US"/>
        </a:p>
      </dgm:t>
    </dgm:pt>
    <dgm:pt modelId="{367BFE6E-C029-446F-9756-18B97618FBA7}" type="pres">
      <dgm:prSet presAssocID="{7308159D-D4AB-4430-ADC0-460BD4D8EA89}" presName="descendantText" presStyleLbl="alignAccFollowNode1" presStyleIdx="0" presStyleCnt="3" custScaleX="107719" custLinFactNeighborX="-5518" custLinFactNeighborY="810">
        <dgm:presLayoutVars>
          <dgm:bulletEnabled val="1"/>
        </dgm:presLayoutVars>
      </dgm:prSet>
      <dgm:spPr/>
      <dgm:t>
        <a:bodyPr/>
        <a:lstStyle/>
        <a:p>
          <a:endParaRPr lang="en-US"/>
        </a:p>
      </dgm:t>
    </dgm:pt>
    <dgm:pt modelId="{4DEEE510-EBC0-43C7-ACAE-B6D94BFA9DA2}" type="pres">
      <dgm:prSet presAssocID="{527C224E-0D4C-4E9A-B5C5-864B54F3C9F3}" presName="sp" presStyleCnt="0"/>
      <dgm:spPr/>
    </dgm:pt>
    <dgm:pt modelId="{72AA919C-6AEE-47AB-B856-46674F299567}" type="pres">
      <dgm:prSet presAssocID="{CF011F2C-0FDC-446F-AAFA-E2B9A89B0E1B}" presName="linNode" presStyleCnt="0"/>
      <dgm:spPr/>
    </dgm:pt>
    <dgm:pt modelId="{22BE82BF-92B5-4024-A26A-75A044FBE633}" type="pres">
      <dgm:prSet presAssocID="{CF011F2C-0FDC-446F-AAFA-E2B9A89B0E1B}" presName="parentText" presStyleLbl="node1" presStyleIdx="1" presStyleCnt="3" custScaleX="71308" custLinFactNeighborX="-8651" custLinFactNeighborY="224">
        <dgm:presLayoutVars>
          <dgm:chMax val="1"/>
          <dgm:bulletEnabled val="1"/>
        </dgm:presLayoutVars>
      </dgm:prSet>
      <dgm:spPr/>
      <dgm:t>
        <a:bodyPr/>
        <a:lstStyle/>
        <a:p>
          <a:endParaRPr lang="en-US"/>
        </a:p>
      </dgm:t>
    </dgm:pt>
    <dgm:pt modelId="{85DC6163-4E20-4C10-BD2E-D415E2AD503C}" type="pres">
      <dgm:prSet presAssocID="{CF011F2C-0FDC-446F-AAFA-E2B9A89B0E1B}" presName="descendantText" presStyleLbl="alignAccFollowNode1" presStyleIdx="1" presStyleCnt="3" custScaleX="107719" custLinFactNeighborX="-5518" custLinFactNeighborY="810">
        <dgm:presLayoutVars>
          <dgm:bulletEnabled val="1"/>
        </dgm:presLayoutVars>
      </dgm:prSet>
      <dgm:spPr/>
      <dgm:t>
        <a:bodyPr/>
        <a:lstStyle/>
        <a:p>
          <a:endParaRPr lang="en-US"/>
        </a:p>
      </dgm:t>
    </dgm:pt>
    <dgm:pt modelId="{AF0A44B8-0410-443C-B21F-BA3507536011}" type="pres">
      <dgm:prSet presAssocID="{62254571-3802-4C18-9EC2-8FC05FEC9025}" presName="sp" presStyleCnt="0"/>
      <dgm:spPr/>
    </dgm:pt>
    <dgm:pt modelId="{1A8F00CA-0715-4E7C-8D0F-630B1263C6AD}" type="pres">
      <dgm:prSet presAssocID="{4E199C6C-60E8-4A98-8075-DE0E4103FA4F}" presName="linNode" presStyleCnt="0"/>
      <dgm:spPr/>
    </dgm:pt>
    <dgm:pt modelId="{8DA7EA89-1CF6-4148-8250-9ADDBCFCFEBD}" type="pres">
      <dgm:prSet presAssocID="{4E199C6C-60E8-4A98-8075-DE0E4103FA4F}" presName="parentText" presStyleLbl="node1" presStyleIdx="2" presStyleCnt="3" custScaleX="71308" custLinFactNeighborX="-8651" custLinFactNeighborY="224">
        <dgm:presLayoutVars>
          <dgm:chMax val="1"/>
          <dgm:bulletEnabled val="1"/>
        </dgm:presLayoutVars>
      </dgm:prSet>
      <dgm:spPr/>
      <dgm:t>
        <a:bodyPr/>
        <a:lstStyle/>
        <a:p>
          <a:endParaRPr lang="en-US"/>
        </a:p>
      </dgm:t>
    </dgm:pt>
    <dgm:pt modelId="{B9B13C53-DB79-4B27-A699-B88FE602A639}" type="pres">
      <dgm:prSet presAssocID="{4E199C6C-60E8-4A98-8075-DE0E4103FA4F}" presName="descendantText" presStyleLbl="alignAccFollowNode1" presStyleIdx="2" presStyleCnt="3" custScaleX="107719" custLinFactNeighborX="-5518" custLinFactNeighborY="-1790">
        <dgm:presLayoutVars>
          <dgm:bulletEnabled val="1"/>
        </dgm:presLayoutVars>
      </dgm:prSet>
      <dgm:spPr/>
      <dgm:t>
        <a:bodyPr/>
        <a:lstStyle/>
        <a:p>
          <a:endParaRPr lang="en-US"/>
        </a:p>
      </dgm:t>
    </dgm:pt>
  </dgm:ptLst>
  <dgm:cxnLst>
    <dgm:cxn modelId="{6F60E644-17D5-434C-B6D5-98D2E5C7FA79}" type="presOf" srcId="{CF011F2C-0FDC-446F-AAFA-E2B9A89B0E1B}" destId="{22BE82BF-92B5-4024-A26A-75A044FBE633}" srcOrd="0" destOrd="0" presId="urn:microsoft.com/office/officeart/2005/8/layout/vList5"/>
    <dgm:cxn modelId="{6B8A7D84-326F-4E38-9E36-30CA35E8710A}" srcId="{4E199C6C-60E8-4A98-8075-DE0E4103FA4F}" destId="{AF03A1AD-EFA7-4A8A-B85E-C83A7982FFFB}" srcOrd="0" destOrd="0" parTransId="{86F86401-4E7E-4670-85E2-21F7BFEFAE25}" sibTransId="{04A308FD-0DF2-4B28-B7D4-C203508B821D}"/>
    <dgm:cxn modelId="{70433E1F-9B10-43FE-AFFC-214F59E5CD7B}" type="presOf" srcId="{5B2A6E7D-A42B-49BC-A81B-9D2E27694DE8}" destId="{85DC6163-4E20-4C10-BD2E-D415E2AD503C}" srcOrd="0" destOrd="1" presId="urn:microsoft.com/office/officeart/2005/8/layout/vList5"/>
    <dgm:cxn modelId="{BACD4A35-4164-4CAC-9DB8-2C41CD124AA8}" type="presOf" srcId="{87003611-ACF1-4A42-AF07-595BEE53D359}" destId="{B9B13C53-DB79-4B27-A699-B88FE602A639}" srcOrd="0" destOrd="1" presId="urn:microsoft.com/office/officeart/2005/8/layout/vList5"/>
    <dgm:cxn modelId="{5E499653-8CF5-461E-930B-BA81CFE8EC64}" srcId="{7308159D-D4AB-4430-ADC0-460BD4D8EA89}" destId="{9A81BACE-ACF3-4023-80C0-34EC308C665B}" srcOrd="1" destOrd="0" parTransId="{CCE0B9C7-0B49-406E-9B25-4EF53DCD8A9F}" sibTransId="{3E88846B-AC9F-48B7-B621-7BD5AC932AF9}"/>
    <dgm:cxn modelId="{BF23F85B-A529-4151-AC5E-1E982F70FC9B}" srcId="{7308159D-D4AB-4430-ADC0-460BD4D8EA89}" destId="{CD59FB90-BC8A-41A0-B3D3-9BC6130E8BF9}" srcOrd="0" destOrd="0" parTransId="{8AAC38F4-B619-4C27-9080-7D8E4F09F688}" sibTransId="{A09B957A-99E3-45C5-84EF-C91BD1379634}"/>
    <dgm:cxn modelId="{73739F15-CC9B-42ED-91D3-C4456E575028}" type="presOf" srcId="{CD59FB90-BC8A-41A0-B3D3-9BC6130E8BF9}" destId="{367BFE6E-C029-446F-9756-18B97618FBA7}" srcOrd="0" destOrd="0" presId="urn:microsoft.com/office/officeart/2005/8/layout/vList5"/>
    <dgm:cxn modelId="{6B8C252B-548A-43AF-9333-DC6B8943605A}" srcId="{CF011F2C-0FDC-446F-AAFA-E2B9A89B0E1B}" destId="{5B2A6E7D-A42B-49BC-A81B-9D2E27694DE8}" srcOrd="1" destOrd="0" parTransId="{87EF1B82-B771-4498-8AB1-8355461DE60D}" sibTransId="{C76AE0FF-F390-42EE-AD55-70B40AC257F0}"/>
    <dgm:cxn modelId="{074736A0-BB5D-4CC9-8F0C-0D60023D863D}" srcId="{FDB7D1F2-99FA-488F-BBCD-330A456A274C}" destId="{7308159D-D4AB-4430-ADC0-460BD4D8EA89}" srcOrd="0" destOrd="0" parTransId="{3AF0E9B7-24A5-486F-8BB2-15CAFC681061}" sibTransId="{527C224E-0D4C-4E9A-B5C5-864B54F3C9F3}"/>
    <dgm:cxn modelId="{1CF900F4-15D3-480E-97DA-C5CCB73420D5}" srcId="{FDB7D1F2-99FA-488F-BBCD-330A456A274C}" destId="{CF011F2C-0FDC-446F-AAFA-E2B9A89B0E1B}" srcOrd="1" destOrd="0" parTransId="{BE8D85A8-9119-4A91-8E04-9F1A5BFCBEFE}" sibTransId="{62254571-3802-4C18-9EC2-8FC05FEC9025}"/>
    <dgm:cxn modelId="{987EA551-A07B-43E3-AA0E-8735D6D669AB}" type="presOf" srcId="{FDB7D1F2-99FA-488F-BBCD-330A456A274C}" destId="{6EF0070A-3018-4FF1-940C-914A39241033}" srcOrd="0" destOrd="0" presId="urn:microsoft.com/office/officeart/2005/8/layout/vList5"/>
    <dgm:cxn modelId="{21BE46E7-44AF-4563-8233-F46AC94F27B4}" type="presOf" srcId="{AF03A1AD-EFA7-4A8A-B85E-C83A7982FFFB}" destId="{B9B13C53-DB79-4B27-A699-B88FE602A639}" srcOrd="0" destOrd="0" presId="urn:microsoft.com/office/officeart/2005/8/layout/vList5"/>
    <dgm:cxn modelId="{C5FCC07D-D792-4DE6-8BCB-AC01FCCAB3FA}" srcId="{4E199C6C-60E8-4A98-8075-DE0E4103FA4F}" destId="{87003611-ACF1-4A42-AF07-595BEE53D359}" srcOrd="1" destOrd="0" parTransId="{B4A7D0C7-A016-405B-89EA-290DFC9D460E}" sibTransId="{0EB02D59-0710-4A9D-BDB2-7B7559CD028D}"/>
    <dgm:cxn modelId="{F75135C8-632E-425D-A757-2291EFA69283}" srcId="{CF011F2C-0FDC-446F-AAFA-E2B9A89B0E1B}" destId="{4A9DB5E8-CFEE-4C0F-BF88-DD9D913502C6}" srcOrd="0" destOrd="0" parTransId="{FF5F8053-F49C-487C-AF55-CDE39D6AB6E0}" sibTransId="{6406C1E3-4FE9-499B-A462-5E4CA1AF68D6}"/>
    <dgm:cxn modelId="{BEC46C7E-68E9-4D3C-8392-AD8F0EDE1D33}" type="presOf" srcId="{7308159D-D4AB-4430-ADC0-460BD4D8EA89}" destId="{CC4FF694-4B15-4D91-8528-0C713ADAF677}" srcOrd="0" destOrd="0" presId="urn:microsoft.com/office/officeart/2005/8/layout/vList5"/>
    <dgm:cxn modelId="{CB96EB99-1F32-4E8D-A925-950F1D609885}" type="presOf" srcId="{9A81BACE-ACF3-4023-80C0-34EC308C665B}" destId="{367BFE6E-C029-446F-9756-18B97618FBA7}" srcOrd="0" destOrd="1" presId="urn:microsoft.com/office/officeart/2005/8/layout/vList5"/>
    <dgm:cxn modelId="{157A0169-0A0F-45EB-BDA2-47AFC2859E32}" srcId="{FDB7D1F2-99FA-488F-BBCD-330A456A274C}" destId="{4E199C6C-60E8-4A98-8075-DE0E4103FA4F}" srcOrd="2" destOrd="0" parTransId="{EB63F8B3-612F-4AAE-951C-6BBF5FB10F76}" sibTransId="{E4C396E6-8F6A-4BC3-97C5-B5715529D9E7}"/>
    <dgm:cxn modelId="{3DDF31CF-CBEE-4EC3-9488-8DA2A203B5D6}" type="presOf" srcId="{4A9DB5E8-CFEE-4C0F-BF88-DD9D913502C6}" destId="{85DC6163-4E20-4C10-BD2E-D415E2AD503C}" srcOrd="0" destOrd="0" presId="urn:microsoft.com/office/officeart/2005/8/layout/vList5"/>
    <dgm:cxn modelId="{122A3149-46CA-4E9B-9B94-9C92140693A0}" type="presOf" srcId="{4E199C6C-60E8-4A98-8075-DE0E4103FA4F}" destId="{8DA7EA89-1CF6-4148-8250-9ADDBCFCFEBD}" srcOrd="0" destOrd="0" presId="urn:microsoft.com/office/officeart/2005/8/layout/vList5"/>
    <dgm:cxn modelId="{3A359877-A174-477B-A2D3-0291B555B444}" type="presParOf" srcId="{6EF0070A-3018-4FF1-940C-914A39241033}" destId="{5EE4ADB2-E7D9-4943-B837-F02C51D1488A}" srcOrd="0" destOrd="0" presId="urn:microsoft.com/office/officeart/2005/8/layout/vList5"/>
    <dgm:cxn modelId="{A29CB1C0-8A62-40E4-BC91-8CDEF4F3566F}" type="presParOf" srcId="{5EE4ADB2-E7D9-4943-B837-F02C51D1488A}" destId="{CC4FF694-4B15-4D91-8528-0C713ADAF677}" srcOrd="0" destOrd="0" presId="urn:microsoft.com/office/officeart/2005/8/layout/vList5"/>
    <dgm:cxn modelId="{D0ABA6A0-16B6-4E3A-8C20-8771F5375841}" type="presParOf" srcId="{5EE4ADB2-E7D9-4943-B837-F02C51D1488A}" destId="{367BFE6E-C029-446F-9756-18B97618FBA7}" srcOrd="1" destOrd="0" presId="urn:microsoft.com/office/officeart/2005/8/layout/vList5"/>
    <dgm:cxn modelId="{701D45C8-51B7-412A-933B-B9BBB4B6A5CB}" type="presParOf" srcId="{6EF0070A-3018-4FF1-940C-914A39241033}" destId="{4DEEE510-EBC0-43C7-ACAE-B6D94BFA9DA2}" srcOrd="1" destOrd="0" presId="urn:microsoft.com/office/officeart/2005/8/layout/vList5"/>
    <dgm:cxn modelId="{8CAD7069-764A-4BE9-B1F2-103BF00374A3}" type="presParOf" srcId="{6EF0070A-3018-4FF1-940C-914A39241033}" destId="{72AA919C-6AEE-47AB-B856-46674F299567}" srcOrd="2" destOrd="0" presId="urn:microsoft.com/office/officeart/2005/8/layout/vList5"/>
    <dgm:cxn modelId="{F71E73C2-9A53-4681-B984-84EE44ECD7B1}" type="presParOf" srcId="{72AA919C-6AEE-47AB-B856-46674F299567}" destId="{22BE82BF-92B5-4024-A26A-75A044FBE633}" srcOrd="0" destOrd="0" presId="urn:microsoft.com/office/officeart/2005/8/layout/vList5"/>
    <dgm:cxn modelId="{F690DAFE-0479-4B1D-9E47-D16354F3419A}" type="presParOf" srcId="{72AA919C-6AEE-47AB-B856-46674F299567}" destId="{85DC6163-4E20-4C10-BD2E-D415E2AD503C}" srcOrd="1" destOrd="0" presId="urn:microsoft.com/office/officeart/2005/8/layout/vList5"/>
    <dgm:cxn modelId="{C4A3FE4B-132F-4CE0-9C60-2213E2247CCB}" type="presParOf" srcId="{6EF0070A-3018-4FF1-940C-914A39241033}" destId="{AF0A44B8-0410-443C-B21F-BA3507536011}" srcOrd="3" destOrd="0" presId="urn:microsoft.com/office/officeart/2005/8/layout/vList5"/>
    <dgm:cxn modelId="{1FAD4CF4-7316-4188-986D-65731830C9BF}" type="presParOf" srcId="{6EF0070A-3018-4FF1-940C-914A39241033}" destId="{1A8F00CA-0715-4E7C-8D0F-630B1263C6AD}" srcOrd="4" destOrd="0" presId="urn:microsoft.com/office/officeart/2005/8/layout/vList5"/>
    <dgm:cxn modelId="{F65E3535-E24D-43E8-AFB3-7DBA46C6EDA1}" type="presParOf" srcId="{1A8F00CA-0715-4E7C-8D0F-630B1263C6AD}" destId="{8DA7EA89-1CF6-4148-8250-9ADDBCFCFEBD}" srcOrd="0" destOrd="0" presId="urn:microsoft.com/office/officeart/2005/8/layout/vList5"/>
    <dgm:cxn modelId="{D58ABF29-FF41-418C-854B-F665DA86C13C}" type="presParOf" srcId="{1A8F00CA-0715-4E7C-8D0F-630B1263C6AD}" destId="{B9B13C53-DB79-4B27-A699-B88FE602A63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DB7D1F2-99FA-488F-BBCD-330A456A274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7308159D-D4AB-4430-ADC0-460BD4D8EA89}">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One Size Does Not Fit All</a:t>
          </a:r>
          <a:endParaRPr lang="en-US" sz="1400" dirty="0"/>
        </a:p>
      </dgm:t>
    </dgm:pt>
    <dgm:pt modelId="{3AF0E9B7-24A5-486F-8BB2-15CAFC681061}" type="parTrans" cxnId="{074736A0-BB5D-4CC9-8F0C-0D60023D863D}">
      <dgm:prSet/>
      <dgm:spPr/>
      <dgm:t>
        <a:bodyPr/>
        <a:lstStyle/>
        <a:p>
          <a:endParaRPr lang="en-US"/>
        </a:p>
      </dgm:t>
    </dgm:pt>
    <dgm:pt modelId="{527C224E-0D4C-4E9A-B5C5-864B54F3C9F3}" type="sibTrans" cxnId="{074736A0-BB5D-4CC9-8F0C-0D60023D863D}">
      <dgm:prSet/>
      <dgm:spPr/>
      <dgm:t>
        <a:bodyPr/>
        <a:lstStyle/>
        <a:p>
          <a:endParaRPr lang="en-US"/>
        </a:p>
      </dgm:t>
    </dgm:pt>
    <dgm:pt modelId="{CD59FB90-BC8A-41A0-B3D3-9BC6130E8BF9}">
      <dgm:prSet phldrT="[Text]" custT="1"/>
      <dgm:spPr/>
      <dgm:t>
        <a:bodyPr/>
        <a:lstStyle/>
        <a:p>
          <a:r>
            <a:rPr lang="en-US" sz="1200" dirty="0" smtClean="0"/>
            <a:t>Increased tailoring of proposals to match corporate donors</a:t>
          </a:r>
          <a:endParaRPr lang="en-US" sz="1200" dirty="0"/>
        </a:p>
      </dgm:t>
    </dgm:pt>
    <dgm:pt modelId="{8AAC38F4-B619-4C27-9080-7D8E4F09F688}" type="parTrans" cxnId="{BF23F85B-A529-4151-AC5E-1E982F70FC9B}">
      <dgm:prSet/>
      <dgm:spPr/>
      <dgm:t>
        <a:bodyPr/>
        <a:lstStyle/>
        <a:p>
          <a:endParaRPr lang="en-US"/>
        </a:p>
      </dgm:t>
    </dgm:pt>
    <dgm:pt modelId="{A09B957A-99E3-45C5-84EF-C91BD1379634}" type="sibTrans" cxnId="{BF23F85B-A529-4151-AC5E-1E982F70FC9B}">
      <dgm:prSet/>
      <dgm:spPr/>
      <dgm:t>
        <a:bodyPr/>
        <a:lstStyle/>
        <a:p>
          <a:endParaRPr lang="en-US"/>
        </a:p>
      </dgm:t>
    </dgm:pt>
    <dgm:pt modelId="{4E199C6C-60E8-4A98-8075-DE0E4103FA4F}">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Regurgitate more</a:t>
          </a:r>
          <a:endParaRPr lang="en-US" sz="1400" dirty="0"/>
        </a:p>
      </dgm:t>
    </dgm:pt>
    <dgm:pt modelId="{EB63F8B3-612F-4AAE-951C-6BBF5FB10F76}" type="parTrans" cxnId="{157A0169-0A0F-45EB-BDA2-47AFC2859E32}">
      <dgm:prSet/>
      <dgm:spPr/>
      <dgm:t>
        <a:bodyPr/>
        <a:lstStyle/>
        <a:p>
          <a:endParaRPr lang="en-US"/>
        </a:p>
      </dgm:t>
    </dgm:pt>
    <dgm:pt modelId="{E4C396E6-8F6A-4BC3-97C5-B5715529D9E7}" type="sibTrans" cxnId="{157A0169-0A0F-45EB-BDA2-47AFC2859E32}">
      <dgm:prSet/>
      <dgm:spPr/>
      <dgm:t>
        <a:bodyPr/>
        <a:lstStyle/>
        <a:p>
          <a:endParaRPr lang="en-US"/>
        </a:p>
      </dgm:t>
    </dgm:pt>
    <dgm:pt modelId="{AF03A1AD-EFA7-4A8A-B85E-C83A7982FFFB}">
      <dgm:prSet phldrT="[Text]" custT="1"/>
      <dgm:spPr/>
      <dgm:t>
        <a:bodyPr/>
        <a:lstStyle/>
        <a:p>
          <a:endParaRPr lang="en-US" sz="1200" dirty="0"/>
        </a:p>
      </dgm:t>
    </dgm:pt>
    <dgm:pt modelId="{86F86401-4E7E-4670-85E2-21F7BFEFAE25}" type="parTrans" cxnId="{6B8A7D84-326F-4E38-9E36-30CA35E8710A}">
      <dgm:prSet/>
      <dgm:spPr/>
      <dgm:t>
        <a:bodyPr/>
        <a:lstStyle/>
        <a:p>
          <a:endParaRPr lang="en-US"/>
        </a:p>
      </dgm:t>
    </dgm:pt>
    <dgm:pt modelId="{04A308FD-0DF2-4B28-B7D4-C203508B821D}" type="sibTrans" cxnId="{6B8A7D84-326F-4E38-9E36-30CA35E8710A}">
      <dgm:prSet/>
      <dgm:spPr/>
      <dgm:t>
        <a:bodyPr/>
        <a:lstStyle/>
        <a:p>
          <a:endParaRPr lang="en-US"/>
        </a:p>
      </dgm:t>
    </dgm:pt>
    <dgm:pt modelId="{CF011F2C-0FDC-446F-AAFA-E2B9A89B0E1B}">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Increased Use of Data and Research</a:t>
          </a:r>
          <a:endParaRPr lang="en-US" sz="1400" dirty="0"/>
        </a:p>
      </dgm:t>
    </dgm:pt>
    <dgm:pt modelId="{BE8D85A8-9119-4A91-8E04-9F1A5BFCBEFE}" type="parTrans" cxnId="{1CF900F4-15D3-480E-97DA-C5CCB73420D5}">
      <dgm:prSet/>
      <dgm:spPr/>
      <dgm:t>
        <a:bodyPr/>
        <a:lstStyle/>
        <a:p>
          <a:endParaRPr lang="en-US"/>
        </a:p>
      </dgm:t>
    </dgm:pt>
    <dgm:pt modelId="{62254571-3802-4C18-9EC2-8FC05FEC9025}" type="sibTrans" cxnId="{1CF900F4-15D3-480E-97DA-C5CCB73420D5}">
      <dgm:prSet/>
      <dgm:spPr/>
      <dgm:t>
        <a:bodyPr/>
        <a:lstStyle/>
        <a:p>
          <a:endParaRPr lang="en-US"/>
        </a:p>
      </dgm:t>
    </dgm:pt>
    <dgm:pt modelId="{4A9DB5E8-CFEE-4C0F-BF88-DD9D913502C6}">
      <dgm:prSet phldrT="[Text]" custT="1"/>
      <dgm:spPr/>
      <dgm:t>
        <a:bodyPr/>
        <a:lstStyle/>
        <a:p>
          <a:r>
            <a:rPr lang="en-US" sz="1100" dirty="0" smtClean="0"/>
            <a:t>Increased surveying and gathering of data and stories from CIM participants</a:t>
          </a:r>
          <a:endParaRPr lang="en-US" sz="1100" dirty="0"/>
        </a:p>
      </dgm:t>
    </dgm:pt>
    <dgm:pt modelId="{FF5F8053-F49C-487C-AF55-CDE39D6AB6E0}" type="parTrans" cxnId="{F75135C8-632E-425D-A757-2291EFA69283}">
      <dgm:prSet/>
      <dgm:spPr/>
      <dgm:t>
        <a:bodyPr/>
        <a:lstStyle/>
        <a:p>
          <a:endParaRPr lang="en-US"/>
        </a:p>
      </dgm:t>
    </dgm:pt>
    <dgm:pt modelId="{6406C1E3-4FE9-499B-A462-5E4CA1AF68D6}" type="sibTrans" cxnId="{F75135C8-632E-425D-A757-2291EFA69283}">
      <dgm:prSet/>
      <dgm:spPr/>
      <dgm:t>
        <a:bodyPr/>
        <a:lstStyle/>
        <a:p>
          <a:endParaRPr lang="en-US"/>
        </a:p>
      </dgm:t>
    </dgm:pt>
    <dgm:pt modelId="{F4DD9EA1-B264-4ECF-A3D7-CA10CD07839F}">
      <dgm:prSet phldrT="[Text]" custT="1"/>
      <dgm:spPr/>
      <dgm:t>
        <a:bodyPr/>
        <a:lstStyle/>
        <a:p>
          <a:r>
            <a:rPr lang="en-US" sz="1200" dirty="0" smtClean="0"/>
            <a:t>Identify ROI and business benefit to them to associate with CIM</a:t>
          </a:r>
          <a:endParaRPr lang="en-US" sz="1200" dirty="0"/>
        </a:p>
      </dgm:t>
    </dgm:pt>
    <dgm:pt modelId="{704229A0-B12B-45B6-AAD2-52693372B0B3}" type="parTrans" cxnId="{59D84E31-31A4-4FEF-A658-C6D0B33B0940}">
      <dgm:prSet/>
      <dgm:spPr/>
      <dgm:t>
        <a:bodyPr/>
        <a:lstStyle/>
        <a:p>
          <a:endParaRPr lang="en-US"/>
        </a:p>
      </dgm:t>
    </dgm:pt>
    <dgm:pt modelId="{29CA974A-E4DE-4709-9291-94D86AE3FACA}" type="sibTrans" cxnId="{59D84E31-31A4-4FEF-A658-C6D0B33B0940}">
      <dgm:prSet/>
      <dgm:spPr/>
      <dgm:t>
        <a:bodyPr/>
        <a:lstStyle/>
        <a:p>
          <a:endParaRPr lang="en-US"/>
        </a:p>
      </dgm:t>
    </dgm:pt>
    <dgm:pt modelId="{7E1C9743-658A-45F3-BF96-BB0A5CC964CA}">
      <dgm:prSet phldrT="[Text]" custT="1"/>
      <dgm:spPr/>
      <dgm:t>
        <a:bodyPr/>
        <a:lstStyle/>
        <a:p>
          <a:r>
            <a:rPr lang="en-US" sz="1100" dirty="0" smtClean="0"/>
            <a:t>Leverage data and research in proposals as storytelling tool</a:t>
          </a:r>
          <a:endParaRPr lang="en-US" sz="1100" dirty="0"/>
        </a:p>
      </dgm:t>
    </dgm:pt>
    <dgm:pt modelId="{4D8F58C2-3E24-466D-946D-29B844324343}" type="parTrans" cxnId="{7B0D9AAF-330B-4BE4-A4F6-5182700D2E83}">
      <dgm:prSet/>
      <dgm:spPr/>
      <dgm:t>
        <a:bodyPr/>
        <a:lstStyle/>
        <a:p>
          <a:endParaRPr lang="en-US"/>
        </a:p>
      </dgm:t>
    </dgm:pt>
    <dgm:pt modelId="{22952E99-087E-4973-9A9C-FAC2AE05F61F}" type="sibTrans" cxnId="{7B0D9AAF-330B-4BE4-A4F6-5182700D2E83}">
      <dgm:prSet/>
      <dgm:spPr/>
      <dgm:t>
        <a:bodyPr/>
        <a:lstStyle/>
        <a:p>
          <a:endParaRPr lang="en-US"/>
        </a:p>
      </dgm:t>
    </dgm:pt>
    <dgm:pt modelId="{AB65602D-3470-4D25-B106-50703104886C}">
      <dgm:prSet phldrT="[Text]" custT="1"/>
      <dgm:spPr/>
      <dgm:t>
        <a:bodyPr/>
        <a:lstStyle/>
        <a:p>
          <a:r>
            <a:rPr lang="en-US" sz="1100" dirty="0" smtClean="0"/>
            <a:t>Gather survey data at events and of overall participation (iPad)</a:t>
          </a:r>
          <a:endParaRPr lang="en-US" sz="1100" dirty="0"/>
        </a:p>
      </dgm:t>
    </dgm:pt>
    <dgm:pt modelId="{653AC849-A34D-4115-93B0-2F3C0A115661}" type="parTrans" cxnId="{AD682B30-6A36-41F8-B435-AB217446ADB4}">
      <dgm:prSet/>
      <dgm:spPr/>
      <dgm:t>
        <a:bodyPr/>
        <a:lstStyle/>
        <a:p>
          <a:endParaRPr lang="en-US"/>
        </a:p>
      </dgm:t>
    </dgm:pt>
    <dgm:pt modelId="{D6EAC4B8-8FDA-4B18-8042-98B38A9D2629}" type="sibTrans" cxnId="{AD682B30-6A36-41F8-B435-AB217446ADB4}">
      <dgm:prSet/>
      <dgm:spPr/>
      <dgm:t>
        <a:bodyPr/>
        <a:lstStyle/>
        <a:p>
          <a:endParaRPr lang="en-US"/>
        </a:p>
      </dgm:t>
    </dgm:pt>
    <dgm:pt modelId="{A7CA9C85-54E2-4814-AFAA-B5E10795010D}">
      <dgm:prSet phldrT="[Text]" custT="1"/>
      <dgm:spPr/>
      <dgm:t>
        <a:bodyPr/>
        <a:lstStyle/>
        <a:p>
          <a:r>
            <a:rPr lang="en-US" sz="1100" dirty="0" smtClean="0"/>
            <a:t>Need to use data to draw out the positive outcomes related to disease management, i.e. increased happiness of participants </a:t>
          </a:r>
          <a:endParaRPr lang="en-US" sz="1100" dirty="0"/>
        </a:p>
      </dgm:t>
    </dgm:pt>
    <dgm:pt modelId="{F03ED026-A031-47C1-AA76-A7B64B8FF046}" type="parTrans" cxnId="{726417D4-A297-416C-AC48-635CADDC9F06}">
      <dgm:prSet/>
      <dgm:spPr/>
      <dgm:t>
        <a:bodyPr/>
        <a:lstStyle/>
        <a:p>
          <a:endParaRPr lang="en-US"/>
        </a:p>
      </dgm:t>
    </dgm:pt>
    <dgm:pt modelId="{2D2AC086-248C-472B-B554-0AF26121A3C0}" type="sibTrans" cxnId="{726417D4-A297-416C-AC48-635CADDC9F06}">
      <dgm:prSet/>
      <dgm:spPr/>
      <dgm:t>
        <a:bodyPr/>
        <a:lstStyle/>
        <a:p>
          <a:endParaRPr lang="en-US"/>
        </a:p>
      </dgm:t>
    </dgm:pt>
    <dgm:pt modelId="{D88C0AD2-7D18-40AA-939D-7C184AA2B443}">
      <dgm:prSet phldrT="[Text]" custT="1"/>
      <dgm:spPr/>
      <dgm:t>
        <a:bodyPr/>
        <a:lstStyle/>
        <a:p>
          <a:r>
            <a:rPr lang="en-US" sz="1100" dirty="0" smtClean="0"/>
            <a:t>Gather more compelling testimonials that demonstrate the need for CIM programs</a:t>
          </a:r>
          <a:endParaRPr lang="en-US" sz="1100" dirty="0"/>
        </a:p>
      </dgm:t>
    </dgm:pt>
    <dgm:pt modelId="{86231C2A-307E-4471-B089-84193521115C}" type="parTrans" cxnId="{8E9093EA-6256-43CC-B490-2336A3C2565D}">
      <dgm:prSet/>
      <dgm:spPr/>
      <dgm:t>
        <a:bodyPr/>
        <a:lstStyle/>
        <a:p>
          <a:endParaRPr lang="en-US"/>
        </a:p>
      </dgm:t>
    </dgm:pt>
    <dgm:pt modelId="{5BFB1281-6AB3-4130-99D0-195CCA20A149}" type="sibTrans" cxnId="{8E9093EA-6256-43CC-B490-2336A3C2565D}">
      <dgm:prSet/>
      <dgm:spPr/>
      <dgm:t>
        <a:bodyPr/>
        <a:lstStyle/>
        <a:p>
          <a:endParaRPr lang="en-US"/>
        </a:p>
      </dgm:t>
    </dgm:pt>
    <dgm:pt modelId="{589309DF-7F3C-4692-A2F4-602BFD6634A1}">
      <dgm:prSet phldrT="[Text]" custT="1"/>
      <dgm:spPr/>
      <dgm:t>
        <a:bodyPr/>
        <a:lstStyle/>
        <a:p>
          <a:r>
            <a:rPr lang="en-US" sz="1200" dirty="0" smtClean="0"/>
            <a:t>Proposals should demonstrate understanding of company and their stats (re customers)</a:t>
          </a:r>
          <a:endParaRPr lang="en-US" sz="1200" dirty="0"/>
        </a:p>
      </dgm:t>
    </dgm:pt>
    <dgm:pt modelId="{21541BD1-9358-4FE7-8AB8-A90839DB37F1}" type="parTrans" cxnId="{8E9B22FF-8C89-4FD8-AD72-005B178AD3FF}">
      <dgm:prSet/>
      <dgm:spPr/>
      <dgm:t>
        <a:bodyPr/>
        <a:lstStyle/>
        <a:p>
          <a:endParaRPr lang="en-US"/>
        </a:p>
      </dgm:t>
    </dgm:pt>
    <dgm:pt modelId="{FEDE0F78-069E-4B04-B52F-CFC1FA630AE7}" type="sibTrans" cxnId="{8E9B22FF-8C89-4FD8-AD72-005B178AD3FF}">
      <dgm:prSet/>
      <dgm:spPr/>
      <dgm:t>
        <a:bodyPr/>
        <a:lstStyle/>
        <a:p>
          <a:endParaRPr lang="en-US"/>
        </a:p>
      </dgm:t>
    </dgm:pt>
    <dgm:pt modelId="{43DD6B56-5010-4284-ADAC-FF45D8F802DD}">
      <dgm:prSet phldrT="[Text]" custT="1"/>
      <dgm:spPr/>
      <dgm:t>
        <a:bodyPr/>
        <a:lstStyle/>
        <a:p>
          <a:r>
            <a:rPr lang="en-US" sz="1200" dirty="0" smtClean="0"/>
            <a:t>List of options and benefits to corporate sponsors should be explicitly stated and placed prominently within proposal</a:t>
          </a:r>
          <a:endParaRPr lang="en-US" sz="1200" dirty="0"/>
        </a:p>
      </dgm:t>
    </dgm:pt>
    <dgm:pt modelId="{64515685-2366-4858-922E-1958FBFA690E}" type="parTrans" cxnId="{209668E1-ED3E-432C-9492-5A91CC95C3DD}">
      <dgm:prSet/>
      <dgm:spPr/>
      <dgm:t>
        <a:bodyPr/>
        <a:lstStyle/>
        <a:p>
          <a:endParaRPr lang="en-US"/>
        </a:p>
      </dgm:t>
    </dgm:pt>
    <dgm:pt modelId="{0E464507-2ED0-41C1-95AD-F00A3EEC7BCB}" type="sibTrans" cxnId="{209668E1-ED3E-432C-9492-5A91CC95C3DD}">
      <dgm:prSet/>
      <dgm:spPr/>
      <dgm:t>
        <a:bodyPr/>
        <a:lstStyle/>
        <a:p>
          <a:endParaRPr lang="en-US"/>
        </a:p>
      </dgm:t>
    </dgm:pt>
    <dgm:pt modelId="{B3C81B00-1B64-4753-9C5D-8C6C3579B9CD}">
      <dgm:prSet phldrT="[Text]" custT="1">
        <dgm:style>
          <a:lnRef idx="1">
            <a:schemeClr val="accent1"/>
          </a:lnRef>
          <a:fillRef idx="3">
            <a:schemeClr val="accent1"/>
          </a:fillRef>
          <a:effectRef idx="2">
            <a:schemeClr val="accent1"/>
          </a:effectRef>
          <a:fontRef idx="minor">
            <a:schemeClr val="lt1"/>
          </a:fontRef>
        </dgm:style>
      </dgm:prSet>
      <dgm:spPr/>
      <dgm:t>
        <a:bodyPr/>
        <a:lstStyle/>
        <a:p>
          <a:r>
            <a:rPr lang="en-US" sz="1400" dirty="0" smtClean="0"/>
            <a:t>Clearly identify options and benefits to corporate donors</a:t>
          </a:r>
          <a:endParaRPr lang="en-US" sz="1400" dirty="0"/>
        </a:p>
      </dgm:t>
    </dgm:pt>
    <dgm:pt modelId="{AF4DB420-B4D9-434D-846A-8B11779B4551}" type="parTrans" cxnId="{16FA20AC-0658-45D5-9686-F731017F2D91}">
      <dgm:prSet/>
      <dgm:spPr/>
      <dgm:t>
        <a:bodyPr/>
        <a:lstStyle/>
        <a:p>
          <a:endParaRPr lang="en-US"/>
        </a:p>
      </dgm:t>
    </dgm:pt>
    <dgm:pt modelId="{65C16207-7CF0-4257-AAE0-927B1227B91D}" type="sibTrans" cxnId="{16FA20AC-0658-45D5-9686-F731017F2D91}">
      <dgm:prSet/>
      <dgm:spPr/>
      <dgm:t>
        <a:bodyPr/>
        <a:lstStyle/>
        <a:p>
          <a:endParaRPr lang="en-US"/>
        </a:p>
      </dgm:t>
    </dgm:pt>
    <dgm:pt modelId="{4FFD8218-1F94-4A6D-82E1-A494B48257C4}">
      <dgm:prSet phldrT="[Text]" custT="1"/>
      <dgm:spPr/>
      <dgm:t>
        <a:bodyPr/>
        <a:lstStyle/>
        <a:p>
          <a:r>
            <a:rPr lang="en-US" sz="1200" dirty="0" smtClean="0"/>
            <a:t>Frame your answers in the same language and categories used by the granting agency. </a:t>
          </a:r>
          <a:endParaRPr lang="en-US" sz="1200" dirty="0"/>
        </a:p>
      </dgm:t>
    </dgm:pt>
    <dgm:pt modelId="{05B101CC-28F4-4BA6-AE9A-14848D223F9C}" type="parTrans" cxnId="{05D34CB3-39B0-4632-85CC-EF5CFA811D23}">
      <dgm:prSet/>
      <dgm:spPr/>
      <dgm:t>
        <a:bodyPr/>
        <a:lstStyle/>
        <a:p>
          <a:endParaRPr lang="en-US"/>
        </a:p>
      </dgm:t>
    </dgm:pt>
    <dgm:pt modelId="{B8B0E02B-112B-442F-A03F-7133BA57F096}" type="sibTrans" cxnId="{05D34CB3-39B0-4632-85CC-EF5CFA811D23}">
      <dgm:prSet/>
      <dgm:spPr/>
      <dgm:t>
        <a:bodyPr/>
        <a:lstStyle/>
        <a:p>
          <a:endParaRPr lang="en-US"/>
        </a:p>
      </dgm:t>
    </dgm:pt>
    <dgm:pt modelId="{7E8A5F8C-B7BC-4D6D-9507-7F75B44132B9}">
      <dgm:prSet phldrT="[Text]" custT="1"/>
      <dgm:spPr/>
      <dgm:t>
        <a:bodyPr/>
        <a:lstStyle/>
        <a:p>
          <a:r>
            <a:rPr lang="en-US" sz="1200" dirty="0" smtClean="0"/>
            <a:t>Your job is to make the proposal evaluator's life easy by explicitly demonstrating how you match the exact criteria</a:t>
          </a:r>
          <a:endParaRPr lang="en-US" sz="1200" dirty="0"/>
        </a:p>
      </dgm:t>
    </dgm:pt>
    <dgm:pt modelId="{ECB09625-076A-4A99-BCF8-5D292E5B64C9}" type="parTrans" cxnId="{F2CDFCA5-EB9A-4789-B2A3-13DBE12F104A}">
      <dgm:prSet/>
      <dgm:spPr/>
      <dgm:t>
        <a:bodyPr/>
        <a:lstStyle/>
        <a:p>
          <a:endParaRPr lang="en-US"/>
        </a:p>
      </dgm:t>
    </dgm:pt>
    <dgm:pt modelId="{12B0046B-D241-4700-A929-1A40A1F28605}" type="sibTrans" cxnId="{F2CDFCA5-EB9A-4789-B2A3-13DBE12F104A}">
      <dgm:prSet/>
      <dgm:spPr/>
      <dgm:t>
        <a:bodyPr/>
        <a:lstStyle/>
        <a:p>
          <a:endParaRPr lang="en-US"/>
        </a:p>
      </dgm:t>
    </dgm:pt>
    <dgm:pt modelId="{6EF0070A-3018-4FF1-940C-914A39241033}" type="pres">
      <dgm:prSet presAssocID="{FDB7D1F2-99FA-488F-BBCD-330A456A274C}" presName="Name0" presStyleCnt="0">
        <dgm:presLayoutVars>
          <dgm:dir/>
          <dgm:animLvl val="lvl"/>
          <dgm:resizeHandles val="exact"/>
        </dgm:presLayoutVars>
      </dgm:prSet>
      <dgm:spPr/>
      <dgm:t>
        <a:bodyPr/>
        <a:lstStyle/>
        <a:p>
          <a:endParaRPr lang="en-US"/>
        </a:p>
      </dgm:t>
    </dgm:pt>
    <dgm:pt modelId="{5EE4ADB2-E7D9-4943-B837-F02C51D1488A}" type="pres">
      <dgm:prSet presAssocID="{7308159D-D4AB-4430-ADC0-460BD4D8EA89}" presName="linNode" presStyleCnt="0"/>
      <dgm:spPr/>
    </dgm:pt>
    <dgm:pt modelId="{CC4FF694-4B15-4D91-8528-0C713ADAF677}" type="pres">
      <dgm:prSet presAssocID="{7308159D-D4AB-4430-ADC0-460BD4D8EA89}" presName="parentText" presStyleLbl="node1" presStyleIdx="0" presStyleCnt="4" custScaleX="109809" custLinFactNeighborX="-8651" custLinFactNeighborY="224">
        <dgm:presLayoutVars>
          <dgm:chMax val="1"/>
          <dgm:bulletEnabled val="1"/>
        </dgm:presLayoutVars>
      </dgm:prSet>
      <dgm:spPr/>
      <dgm:t>
        <a:bodyPr/>
        <a:lstStyle/>
        <a:p>
          <a:endParaRPr lang="en-US"/>
        </a:p>
      </dgm:t>
    </dgm:pt>
    <dgm:pt modelId="{367BFE6E-C029-446F-9756-18B97618FBA7}" type="pres">
      <dgm:prSet presAssocID="{7308159D-D4AB-4430-ADC0-460BD4D8EA89}" presName="descendantText" presStyleLbl="alignAccFollowNode1" presStyleIdx="0" presStyleCnt="4" custScaleX="107719" custLinFactNeighborX="-5518" custLinFactNeighborY="810">
        <dgm:presLayoutVars>
          <dgm:bulletEnabled val="1"/>
        </dgm:presLayoutVars>
      </dgm:prSet>
      <dgm:spPr/>
      <dgm:t>
        <a:bodyPr/>
        <a:lstStyle/>
        <a:p>
          <a:endParaRPr lang="en-US"/>
        </a:p>
      </dgm:t>
    </dgm:pt>
    <dgm:pt modelId="{4DEEE510-EBC0-43C7-ACAE-B6D94BFA9DA2}" type="pres">
      <dgm:prSet presAssocID="{527C224E-0D4C-4E9A-B5C5-864B54F3C9F3}" presName="sp" presStyleCnt="0"/>
      <dgm:spPr/>
    </dgm:pt>
    <dgm:pt modelId="{72AA919C-6AEE-47AB-B856-46674F299567}" type="pres">
      <dgm:prSet presAssocID="{CF011F2C-0FDC-446F-AAFA-E2B9A89B0E1B}" presName="linNode" presStyleCnt="0"/>
      <dgm:spPr/>
    </dgm:pt>
    <dgm:pt modelId="{22BE82BF-92B5-4024-A26A-75A044FBE633}" type="pres">
      <dgm:prSet presAssocID="{CF011F2C-0FDC-446F-AAFA-E2B9A89B0E1B}" presName="parentText" presStyleLbl="node1" presStyleIdx="1" presStyleCnt="4" custScaleX="109809" custLinFactNeighborX="-8651" custLinFactNeighborY="224">
        <dgm:presLayoutVars>
          <dgm:chMax val="1"/>
          <dgm:bulletEnabled val="1"/>
        </dgm:presLayoutVars>
      </dgm:prSet>
      <dgm:spPr/>
      <dgm:t>
        <a:bodyPr/>
        <a:lstStyle/>
        <a:p>
          <a:endParaRPr lang="en-US"/>
        </a:p>
      </dgm:t>
    </dgm:pt>
    <dgm:pt modelId="{85DC6163-4E20-4C10-BD2E-D415E2AD503C}" type="pres">
      <dgm:prSet presAssocID="{CF011F2C-0FDC-446F-AAFA-E2B9A89B0E1B}" presName="descendantText" presStyleLbl="alignAccFollowNode1" presStyleIdx="1" presStyleCnt="4" custScaleX="107719" custLinFactNeighborX="-5518" custLinFactNeighborY="810">
        <dgm:presLayoutVars>
          <dgm:bulletEnabled val="1"/>
        </dgm:presLayoutVars>
      </dgm:prSet>
      <dgm:spPr/>
      <dgm:t>
        <a:bodyPr/>
        <a:lstStyle/>
        <a:p>
          <a:endParaRPr lang="en-US"/>
        </a:p>
      </dgm:t>
    </dgm:pt>
    <dgm:pt modelId="{AF0A44B8-0410-443C-B21F-BA3507536011}" type="pres">
      <dgm:prSet presAssocID="{62254571-3802-4C18-9EC2-8FC05FEC9025}" presName="sp" presStyleCnt="0"/>
      <dgm:spPr/>
    </dgm:pt>
    <dgm:pt modelId="{1A8F00CA-0715-4E7C-8D0F-630B1263C6AD}" type="pres">
      <dgm:prSet presAssocID="{4E199C6C-60E8-4A98-8075-DE0E4103FA4F}" presName="linNode" presStyleCnt="0"/>
      <dgm:spPr/>
    </dgm:pt>
    <dgm:pt modelId="{8DA7EA89-1CF6-4148-8250-9ADDBCFCFEBD}" type="pres">
      <dgm:prSet presAssocID="{4E199C6C-60E8-4A98-8075-DE0E4103FA4F}" presName="parentText" presStyleLbl="node1" presStyleIdx="2" presStyleCnt="4" custScaleX="109809" custLinFactNeighborX="-8651" custLinFactNeighborY="224">
        <dgm:presLayoutVars>
          <dgm:chMax val="1"/>
          <dgm:bulletEnabled val="1"/>
        </dgm:presLayoutVars>
      </dgm:prSet>
      <dgm:spPr/>
      <dgm:t>
        <a:bodyPr/>
        <a:lstStyle/>
        <a:p>
          <a:endParaRPr lang="en-US"/>
        </a:p>
      </dgm:t>
    </dgm:pt>
    <dgm:pt modelId="{B9B13C53-DB79-4B27-A699-B88FE602A639}" type="pres">
      <dgm:prSet presAssocID="{4E199C6C-60E8-4A98-8075-DE0E4103FA4F}" presName="descendantText" presStyleLbl="alignAccFollowNode1" presStyleIdx="2" presStyleCnt="4" custScaleX="107719" custLinFactNeighborX="-5518" custLinFactNeighborY="-1790">
        <dgm:presLayoutVars>
          <dgm:bulletEnabled val="1"/>
        </dgm:presLayoutVars>
      </dgm:prSet>
      <dgm:spPr/>
      <dgm:t>
        <a:bodyPr/>
        <a:lstStyle/>
        <a:p>
          <a:endParaRPr lang="en-US"/>
        </a:p>
      </dgm:t>
    </dgm:pt>
    <dgm:pt modelId="{53795481-9DFA-4170-B7EF-E20B10CAAABD}" type="pres">
      <dgm:prSet presAssocID="{E4C396E6-8F6A-4BC3-97C5-B5715529D9E7}" presName="sp" presStyleCnt="0"/>
      <dgm:spPr/>
    </dgm:pt>
    <dgm:pt modelId="{00D8D76F-9B02-49D5-8ECA-D9A175E6FD49}" type="pres">
      <dgm:prSet presAssocID="{B3C81B00-1B64-4753-9C5D-8C6C3579B9CD}" presName="linNode" presStyleCnt="0"/>
      <dgm:spPr/>
    </dgm:pt>
    <dgm:pt modelId="{B5ED25FE-5D1A-45D8-812B-89C51E134EBF}" type="pres">
      <dgm:prSet presAssocID="{B3C81B00-1B64-4753-9C5D-8C6C3579B9CD}" presName="parentText" presStyleLbl="node1" presStyleIdx="3" presStyleCnt="4">
        <dgm:presLayoutVars>
          <dgm:chMax val="1"/>
          <dgm:bulletEnabled val="1"/>
        </dgm:presLayoutVars>
      </dgm:prSet>
      <dgm:spPr/>
      <dgm:t>
        <a:bodyPr/>
        <a:lstStyle/>
        <a:p>
          <a:endParaRPr lang="en-US"/>
        </a:p>
      </dgm:t>
    </dgm:pt>
    <dgm:pt modelId="{F0E89F89-4F09-4DA1-AB6E-645F58D90209}" type="pres">
      <dgm:prSet presAssocID="{B3C81B00-1B64-4753-9C5D-8C6C3579B9CD}" presName="descendantText" presStyleLbl="alignAccFollowNode1" presStyleIdx="3" presStyleCnt="4">
        <dgm:presLayoutVars>
          <dgm:bulletEnabled val="1"/>
        </dgm:presLayoutVars>
      </dgm:prSet>
      <dgm:spPr/>
      <dgm:t>
        <a:bodyPr/>
        <a:lstStyle/>
        <a:p>
          <a:endParaRPr lang="en-US"/>
        </a:p>
      </dgm:t>
    </dgm:pt>
  </dgm:ptLst>
  <dgm:cxnLst>
    <dgm:cxn modelId="{A1B724D5-2000-4B4A-8467-C52EDABD53FD}" type="presOf" srcId="{589309DF-7F3C-4692-A2F4-602BFD6634A1}" destId="{367BFE6E-C029-446F-9756-18B97618FBA7}" srcOrd="0" destOrd="2" presId="urn:microsoft.com/office/officeart/2005/8/layout/vList5"/>
    <dgm:cxn modelId="{A12A668D-3C04-45FE-861B-FC135CC4608D}" type="presOf" srcId="{AF03A1AD-EFA7-4A8A-B85E-C83A7982FFFB}" destId="{F0E89F89-4F09-4DA1-AB6E-645F58D90209}" srcOrd="0" destOrd="0" presId="urn:microsoft.com/office/officeart/2005/8/layout/vList5"/>
    <dgm:cxn modelId="{D39F9A7A-5B81-408E-BE2C-9993CB09718D}" type="presOf" srcId="{43DD6B56-5010-4284-ADAC-FF45D8F802DD}" destId="{F0E89F89-4F09-4DA1-AB6E-645F58D90209}" srcOrd="0" destOrd="1" presId="urn:microsoft.com/office/officeart/2005/8/layout/vList5"/>
    <dgm:cxn modelId="{49556224-B50C-44ED-B722-DF5BFB2E5CB6}" type="presOf" srcId="{4FFD8218-1F94-4A6D-82E1-A494B48257C4}" destId="{B9B13C53-DB79-4B27-A699-B88FE602A639}" srcOrd="0" destOrd="0" presId="urn:microsoft.com/office/officeart/2005/8/layout/vList5"/>
    <dgm:cxn modelId="{F8C1C7CA-70CC-4381-A46A-F95E31D74A44}" type="presOf" srcId="{AB65602D-3470-4D25-B106-50703104886C}" destId="{85DC6163-4E20-4C10-BD2E-D415E2AD503C}" srcOrd="0" destOrd="1" presId="urn:microsoft.com/office/officeart/2005/8/layout/vList5"/>
    <dgm:cxn modelId="{F75135C8-632E-425D-A757-2291EFA69283}" srcId="{CF011F2C-0FDC-446F-AAFA-E2B9A89B0E1B}" destId="{4A9DB5E8-CFEE-4C0F-BF88-DD9D913502C6}" srcOrd="0" destOrd="0" parTransId="{FF5F8053-F49C-487C-AF55-CDE39D6AB6E0}" sibTransId="{6406C1E3-4FE9-499B-A462-5E4CA1AF68D6}"/>
    <dgm:cxn modelId="{3437F896-76DA-45CD-8619-8D3433B3D4B6}" type="presOf" srcId="{A7CA9C85-54E2-4814-AFAA-B5E10795010D}" destId="{85DC6163-4E20-4C10-BD2E-D415E2AD503C}" srcOrd="0" destOrd="4" presId="urn:microsoft.com/office/officeart/2005/8/layout/vList5"/>
    <dgm:cxn modelId="{1CF27861-2D27-4E54-89DB-4D24F0AB3CDE}" type="presOf" srcId="{F4DD9EA1-B264-4ECF-A3D7-CA10CD07839F}" destId="{367BFE6E-C029-446F-9756-18B97618FBA7}" srcOrd="0" destOrd="1" presId="urn:microsoft.com/office/officeart/2005/8/layout/vList5"/>
    <dgm:cxn modelId="{C214EE34-EDAA-479A-9093-C6453EE5CDB9}" type="presOf" srcId="{D88C0AD2-7D18-40AA-939D-7C184AA2B443}" destId="{85DC6163-4E20-4C10-BD2E-D415E2AD503C}" srcOrd="0" destOrd="2" presId="urn:microsoft.com/office/officeart/2005/8/layout/vList5"/>
    <dgm:cxn modelId="{726417D4-A297-416C-AC48-635CADDC9F06}" srcId="{CF011F2C-0FDC-446F-AAFA-E2B9A89B0E1B}" destId="{A7CA9C85-54E2-4814-AFAA-B5E10795010D}" srcOrd="4" destOrd="0" parTransId="{F03ED026-A031-47C1-AA76-A7B64B8FF046}" sibTransId="{2D2AC086-248C-472B-B554-0AF26121A3C0}"/>
    <dgm:cxn modelId="{F2CDFCA5-EB9A-4789-B2A3-13DBE12F104A}" srcId="{4E199C6C-60E8-4A98-8075-DE0E4103FA4F}" destId="{7E8A5F8C-B7BC-4D6D-9507-7F75B44132B9}" srcOrd="1" destOrd="0" parTransId="{ECB09625-076A-4A99-BCF8-5D292E5B64C9}" sibTransId="{12B0046B-D241-4700-A929-1A40A1F28605}"/>
    <dgm:cxn modelId="{E6A99004-F42F-4322-990C-442F0B142499}" type="presOf" srcId="{CD59FB90-BC8A-41A0-B3D3-9BC6130E8BF9}" destId="{367BFE6E-C029-446F-9756-18B97618FBA7}" srcOrd="0" destOrd="0" presId="urn:microsoft.com/office/officeart/2005/8/layout/vList5"/>
    <dgm:cxn modelId="{7023121E-0842-4307-8307-5EAEBFD0ABEB}" type="presOf" srcId="{7E8A5F8C-B7BC-4D6D-9507-7F75B44132B9}" destId="{B9B13C53-DB79-4B27-A699-B88FE602A639}" srcOrd="0" destOrd="1" presId="urn:microsoft.com/office/officeart/2005/8/layout/vList5"/>
    <dgm:cxn modelId="{65394220-CA19-43CF-A274-C7B030A82638}" type="presOf" srcId="{7E1C9743-658A-45F3-BF96-BB0A5CC964CA}" destId="{85DC6163-4E20-4C10-BD2E-D415E2AD503C}" srcOrd="0" destOrd="3" presId="urn:microsoft.com/office/officeart/2005/8/layout/vList5"/>
    <dgm:cxn modelId="{16FA20AC-0658-45D5-9686-F731017F2D91}" srcId="{FDB7D1F2-99FA-488F-BBCD-330A456A274C}" destId="{B3C81B00-1B64-4753-9C5D-8C6C3579B9CD}" srcOrd="3" destOrd="0" parTransId="{AF4DB420-B4D9-434D-846A-8B11779B4551}" sibTransId="{65C16207-7CF0-4257-AAE0-927B1227B91D}"/>
    <dgm:cxn modelId="{157A0169-0A0F-45EB-BDA2-47AFC2859E32}" srcId="{FDB7D1F2-99FA-488F-BBCD-330A456A274C}" destId="{4E199C6C-60E8-4A98-8075-DE0E4103FA4F}" srcOrd="2" destOrd="0" parTransId="{EB63F8B3-612F-4AAE-951C-6BBF5FB10F76}" sibTransId="{E4C396E6-8F6A-4BC3-97C5-B5715529D9E7}"/>
    <dgm:cxn modelId="{8E9093EA-6256-43CC-B490-2336A3C2565D}" srcId="{CF011F2C-0FDC-446F-AAFA-E2B9A89B0E1B}" destId="{D88C0AD2-7D18-40AA-939D-7C184AA2B443}" srcOrd="2" destOrd="0" parTransId="{86231C2A-307E-4471-B089-84193521115C}" sibTransId="{5BFB1281-6AB3-4130-99D0-195CCA20A149}"/>
    <dgm:cxn modelId="{AD682B30-6A36-41F8-B435-AB217446ADB4}" srcId="{CF011F2C-0FDC-446F-AAFA-E2B9A89B0E1B}" destId="{AB65602D-3470-4D25-B106-50703104886C}" srcOrd="1" destOrd="0" parTransId="{653AC849-A34D-4115-93B0-2F3C0A115661}" sibTransId="{D6EAC4B8-8FDA-4B18-8042-98B38A9D2629}"/>
    <dgm:cxn modelId="{B90FDC23-901B-4FBD-9714-94F3C71E4220}" type="presOf" srcId="{4A9DB5E8-CFEE-4C0F-BF88-DD9D913502C6}" destId="{85DC6163-4E20-4C10-BD2E-D415E2AD503C}" srcOrd="0" destOrd="0" presId="urn:microsoft.com/office/officeart/2005/8/layout/vList5"/>
    <dgm:cxn modelId="{05D34CB3-39B0-4632-85CC-EF5CFA811D23}" srcId="{4E199C6C-60E8-4A98-8075-DE0E4103FA4F}" destId="{4FFD8218-1F94-4A6D-82E1-A494B48257C4}" srcOrd="0" destOrd="0" parTransId="{05B101CC-28F4-4BA6-AE9A-14848D223F9C}" sibTransId="{B8B0E02B-112B-442F-A03F-7133BA57F096}"/>
    <dgm:cxn modelId="{209668E1-ED3E-432C-9492-5A91CC95C3DD}" srcId="{B3C81B00-1B64-4753-9C5D-8C6C3579B9CD}" destId="{43DD6B56-5010-4284-ADAC-FF45D8F802DD}" srcOrd="1" destOrd="0" parTransId="{64515685-2366-4858-922E-1958FBFA690E}" sibTransId="{0E464507-2ED0-41C1-95AD-F00A3EEC7BCB}"/>
    <dgm:cxn modelId="{074736A0-BB5D-4CC9-8F0C-0D60023D863D}" srcId="{FDB7D1F2-99FA-488F-BBCD-330A456A274C}" destId="{7308159D-D4AB-4430-ADC0-460BD4D8EA89}" srcOrd="0" destOrd="0" parTransId="{3AF0E9B7-24A5-486F-8BB2-15CAFC681061}" sibTransId="{527C224E-0D4C-4E9A-B5C5-864B54F3C9F3}"/>
    <dgm:cxn modelId="{C2FE77AB-12A4-42BD-9C24-0D95B7C3871F}" type="presOf" srcId="{4E199C6C-60E8-4A98-8075-DE0E4103FA4F}" destId="{8DA7EA89-1CF6-4148-8250-9ADDBCFCFEBD}" srcOrd="0" destOrd="0" presId="urn:microsoft.com/office/officeart/2005/8/layout/vList5"/>
    <dgm:cxn modelId="{4C608357-E366-4577-9133-347FBDCEB954}" type="presOf" srcId="{7308159D-D4AB-4430-ADC0-460BD4D8EA89}" destId="{CC4FF694-4B15-4D91-8528-0C713ADAF677}" srcOrd="0" destOrd="0" presId="urn:microsoft.com/office/officeart/2005/8/layout/vList5"/>
    <dgm:cxn modelId="{8E9B22FF-8C89-4FD8-AD72-005B178AD3FF}" srcId="{7308159D-D4AB-4430-ADC0-460BD4D8EA89}" destId="{589309DF-7F3C-4692-A2F4-602BFD6634A1}" srcOrd="2" destOrd="0" parTransId="{21541BD1-9358-4FE7-8AB8-A90839DB37F1}" sibTransId="{FEDE0F78-069E-4B04-B52F-CFC1FA630AE7}"/>
    <dgm:cxn modelId="{59D84E31-31A4-4FEF-A658-C6D0B33B0940}" srcId="{7308159D-D4AB-4430-ADC0-460BD4D8EA89}" destId="{F4DD9EA1-B264-4ECF-A3D7-CA10CD07839F}" srcOrd="1" destOrd="0" parTransId="{704229A0-B12B-45B6-AAD2-52693372B0B3}" sibTransId="{29CA974A-E4DE-4709-9291-94D86AE3FACA}"/>
    <dgm:cxn modelId="{7B0D9AAF-330B-4BE4-A4F6-5182700D2E83}" srcId="{CF011F2C-0FDC-446F-AAFA-E2B9A89B0E1B}" destId="{7E1C9743-658A-45F3-BF96-BB0A5CC964CA}" srcOrd="3" destOrd="0" parTransId="{4D8F58C2-3E24-466D-946D-29B844324343}" sibTransId="{22952E99-087E-4973-9A9C-FAC2AE05F61F}"/>
    <dgm:cxn modelId="{6B8A7D84-326F-4E38-9E36-30CA35E8710A}" srcId="{B3C81B00-1B64-4753-9C5D-8C6C3579B9CD}" destId="{AF03A1AD-EFA7-4A8A-B85E-C83A7982FFFB}" srcOrd="0" destOrd="0" parTransId="{86F86401-4E7E-4670-85E2-21F7BFEFAE25}" sibTransId="{04A308FD-0DF2-4B28-B7D4-C203508B821D}"/>
    <dgm:cxn modelId="{1CF900F4-15D3-480E-97DA-C5CCB73420D5}" srcId="{FDB7D1F2-99FA-488F-BBCD-330A456A274C}" destId="{CF011F2C-0FDC-446F-AAFA-E2B9A89B0E1B}" srcOrd="1" destOrd="0" parTransId="{BE8D85A8-9119-4A91-8E04-9F1A5BFCBEFE}" sibTransId="{62254571-3802-4C18-9EC2-8FC05FEC9025}"/>
    <dgm:cxn modelId="{E2F28F1E-5C78-4E36-B502-2BAC7CD0E173}" type="presOf" srcId="{B3C81B00-1B64-4753-9C5D-8C6C3579B9CD}" destId="{B5ED25FE-5D1A-45D8-812B-89C51E134EBF}" srcOrd="0" destOrd="0" presId="urn:microsoft.com/office/officeart/2005/8/layout/vList5"/>
    <dgm:cxn modelId="{5AAD1A16-A733-41D2-BB72-27F2F6250608}" type="presOf" srcId="{FDB7D1F2-99FA-488F-BBCD-330A456A274C}" destId="{6EF0070A-3018-4FF1-940C-914A39241033}" srcOrd="0" destOrd="0" presId="urn:microsoft.com/office/officeart/2005/8/layout/vList5"/>
    <dgm:cxn modelId="{94D4960F-C54C-4AC7-ADD0-8B184CD33F09}" type="presOf" srcId="{CF011F2C-0FDC-446F-AAFA-E2B9A89B0E1B}" destId="{22BE82BF-92B5-4024-A26A-75A044FBE633}" srcOrd="0" destOrd="0" presId="urn:microsoft.com/office/officeart/2005/8/layout/vList5"/>
    <dgm:cxn modelId="{BF23F85B-A529-4151-AC5E-1E982F70FC9B}" srcId="{7308159D-D4AB-4430-ADC0-460BD4D8EA89}" destId="{CD59FB90-BC8A-41A0-B3D3-9BC6130E8BF9}" srcOrd="0" destOrd="0" parTransId="{8AAC38F4-B619-4C27-9080-7D8E4F09F688}" sibTransId="{A09B957A-99E3-45C5-84EF-C91BD1379634}"/>
    <dgm:cxn modelId="{8594B92B-802D-4E9E-8122-05F818ADA829}" type="presParOf" srcId="{6EF0070A-3018-4FF1-940C-914A39241033}" destId="{5EE4ADB2-E7D9-4943-B837-F02C51D1488A}" srcOrd="0" destOrd="0" presId="urn:microsoft.com/office/officeart/2005/8/layout/vList5"/>
    <dgm:cxn modelId="{062398C6-225C-460A-B6D0-99B4A2451645}" type="presParOf" srcId="{5EE4ADB2-E7D9-4943-B837-F02C51D1488A}" destId="{CC4FF694-4B15-4D91-8528-0C713ADAF677}" srcOrd="0" destOrd="0" presId="urn:microsoft.com/office/officeart/2005/8/layout/vList5"/>
    <dgm:cxn modelId="{8AB12FD3-16CA-49CF-9731-78F2D5D7DCE1}" type="presParOf" srcId="{5EE4ADB2-E7D9-4943-B837-F02C51D1488A}" destId="{367BFE6E-C029-446F-9756-18B97618FBA7}" srcOrd="1" destOrd="0" presId="urn:microsoft.com/office/officeart/2005/8/layout/vList5"/>
    <dgm:cxn modelId="{9B4AD398-91B7-4132-8454-7DCC2C89D3CD}" type="presParOf" srcId="{6EF0070A-3018-4FF1-940C-914A39241033}" destId="{4DEEE510-EBC0-43C7-ACAE-B6D94BFA9DA2}" srcOrd="1" destOrd="0" presId="urn:microsoft.com/office/officeart/2005/8/layout/vList5"/>
    <dgm:cxn modelId="{A4E6F46E-9F9F-4D3A-AEE3-C5EFBDD41B22}" type="presParOf" srcId="{6EF0070A-3018-4FF1-940C-914A39241033}" destId="{72AA919C-6AEE-47AB-B856-46674F299567}" srcOrd="2" destOrd="0" presId="urn:microsoft.com/office/officeart/2005/8/layout/vList5"/>
    <dgm:cxn modelId="{70A05ED7-7649-4BD0-A214-161A7C9BB40D}" type="presParOf" srcId="{72AA919C-6AEE-47AB-B856-46674F299567}" destId="{22BE82BF-92B5-4024-A26A-75A044FBE633}" srcOrd="0" destOrd="0" presId="urn:microsoft.com/office/officeart/2005/8/layout/vList5"/>
    <dgm:cxn modelId="{0C7E0005-AB0C-45B5-908A-4332A8A26290}" type="presParOf" srcId="{72AA919C-6AEE-47AB-B856-46674F299567}" destId="{85DC6163-4E20-4C10-BD2E-D415E2AD503C}" srcOrd="1" destOrd="0" presId="urn:microsoft.com/office/officeart/2005/8/layout/vList5"/>
    <dgm:cxn modelId="{09E9985A-2DC3-403C-B523-E35792CFC076}" type="presParOf" srcId="{6EF0070A-3018-4FF1-940C-914A39241033}" destId="{AF0A44B8-0410-443C-B21F-BA3507536011}" srcOrd="3" destOrd="0" presId="urn:microsoft.com/office/officeart/2005/8/layout/vList5"/>
    <dgm:cxn modelId="{6CAC7AB2-E14D-4D6D-A2F1-3A57788CF42D}" type="presParOf" srcId="{6EF0070A-3018-4FF1-940C-914A39241033}" destId="{1A8F00CA-0715-4E7C-8D0F-630B1263C6AD}" srcOrd="4" destOrd="0" presId="urn:microsoft.com/office/officeart/2005/8/layout/vList5"/>
    <dgm:cxn modelId="{4721576E-584C-46BC-9D09-AF262FC605BE}" type="presParOf" srcId="{1A8F00CA-0715-4E7C-8D0F-630B1263C6AD}" destId="{8DA7EA89-1CF6-4148-8250-9ADDBCFCFEBD}" srcOrd="0" destOrd="0" presId="urn:microsoft.com/office/officeart/2005/8/layout/vList5"/>
    <dgm:cxn modelId="{50EE77DF-E801-4D8F-82B8-037AE0611B2F}" type="presParOf" srcId="{1A8F00CA-0715-4E7C-8D0F-630B1263C6AD}" destId="{B9B13C53-DB79-4B27-A699-B88FE602A639}" srcOrd="1" destOrd="0" presId="urn:microsoft.com/office/officeart/2005/8/layout/vList5"/>
    <dgm:cxn modelId="{6ED6BB1F-E4B0-4E40-BBF7-5A72491068E8}" type="presParOf" srcId="{6EF0070A-3018-4FF1-940C-914A39241033}" destId="{53795481-9DFA-4170-B7EF-E20B10CAAABD}" srcOrd="5" destOrd="0" presId="urn:microsoft.com/office/officeart/2005/8/layout/vList5"/>
    <dgm:cxn modelId="{410FE4AE-AA93-4859-994C-1CEE68DCF133}" type="presParOf" srcId="{6EF0070A-3018-4FF1-940C-914A39241033}" destId="{00D8D76F-9B02-49D5-8ECA-D9A175E6FD49}" srcOrd="6" destOrd="0" presId="urn:microsoft.com/office/officeart/2005/8/layout/vList5"/>
    <dgm:cxn modelId="{FD73A2B2-B0CD-4A94-98BB-36763B7178EA}" type="presParOf" srcId="{00D8D76F-9B02-49D5-8ECA-D9A175E6FD49}" destId="{B5ED25FE-5D1A-45D8-812B-89C51E134EBF}" srcOrd="0" destOrd="0" presId="urn:microsoft.com/office/officeart/2005/8/layout/vList5"/>
    <dgm:cxn modelId="{F0667599-DB74-4EE8-A56D-6264F042A301}" type="presParOf" srcId="{00D8D76F-9B02-49D5-8ECA-D9A175E6FD49}" destId="{F0E89F89-4F09-4DA1-AB6E-645F58D9020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7CA188-C881-43D6-B342-E96FAFD12B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2529709-FDAE-4798-B77F-A8CFDE035941}">
      <dgm:prSet phldrT="[Text]"/>
      <dgm:spPr/>
      <dgm:t>
        <a:bodyPr/>
        <a:lstStyle/>
        <a:p>
          <a:r>
            <a:rPr lang="en-US" dirty="0" smtClean="0"/>
            <a:t>Define philanthropic objectives clearly.</a:t>
          </a:r>
          <a:endParaRPr lang="en-US" dirty="0"/>
        </a:p>
      </dgm:t>
    </dgm:pt>
    <dgm:pt modelId="{28B50755-21FE-4790-968E-67F1741AFFA6}" type="parTrans" cxnId="{3A7534AD-FF7F-45F1-BC5E-CFD91670B3AA}">
      <dgm:prSet/>
      <dgm:spPr/>
      <dgm:t>
        <a:bodyPr/>
        <a:lstStyle/>
        <a:p>
          <a:endParaRPr lang="en-US"/>
        </a:p>
      </dgm:t>
    </dgm:pt>
    <dgm:pt modelId="{19B498D5-BC90-4652-B039-6B14B39BE418}" type="sibTrans" cxnId="{3A7534AD-FF7F-45F1-BC5E-CFD91670B3AA}">
      <dgm:prSet/>
      <dgm:spPr/>
      <dgm:t>
        <a:bodyPr/>
        <a:lstStyle/>
        <a:p>
          <a:endParaRPr lang="en-US"/>
        </a:p>
      </dgm:t>
    </dgm:pt>
    <dgm:pt modelId="{35B93CEF-B329-4808-87D2-2D95C16C7A50}">
      <dgm:prSet/>
      <dgm:spPr/>
      <dgm:t>
        <a:bodyPr/>
        <a:lstStyle/>
        <a:p>
          <a:r>
            <a:rPr lang="en-US" dirty="0" smtClean="0"/>
            <a:t>Donors who choose to make large gifts generally have specific objectives they want to accomplish through their philanthropy.</a:t>
          </a:r>
          <a:endParaRPr lang="en-US" dirty="0"/>
        </a:p>
      </dgm:t>
    </dgm:pt>
    <dgm:pt modelId="{F45EB2A7-D79C-4F74-8793-425190FE5CF9}" type="parTrans" cxnId="{FAD4C9E6-DCCA-4C1B-BEFE-7319A4964914}">
      <dgm:prSet/>
      <dgm:spPr/>
      <dgm:t>
        <a:bodyPr/>
        <a:lstStyle/>
        <a:p>
          <a:endParaRPr lang="en-US"/>
        </a:p>
      </dgm:t>
    </dgm:pt>
    <dgm:pt modelId="{2A85E9F3-94C7-43D2-B65A-6F2541EDD195}" type="sibTrans" cxnId="{FAD4C9E6-DCCA-4C1B-BEFE-7319A4964914}">
      <dgm:prSet/>
      <dgm:spPr/>
      <dgm:t>
        <a:bodyPr/>
        <a:lstStyle/>
        <a:p>
          <a:endParaRPr lang="en-US"/>
        </a:p>
      </dgm:t>
    </dgm:pt>
    <dgm:pt modelId="{CDFE8803-2ADD-49C2-884B-159E7E49A61C}">
      <dgm:prSet/>
      <dgm:spPr/>
      <dgm:t>
        <a:bodyPr/>
        <a:lstStyle/>
        <a:p>
          <a:r>
            <a:rPr lang="en-US" dirty="0" smtClean="0"/>
            <a:t>Be flexible in how gifts are used.</a:t>
          </a:r>
          <a:endParaRPr lang="en-US" dirty="0"/>
        </a:p>
      </dgm:t>
    </dgm:pt>
    <dgm:pt modelId="{E67EDC81-A7CB-42BE-8DEA-077537522ACB}" type="parTrans" cxnId="{8382D5B7-926C-40BB-8EC7-B5E13176A566}">
      <dgm:prSet/>
      <dgm:spPr/>
      <dgm:t>
        <a:bodyPr/>
        <a:lstStyle/>
        <a:p>
          <a:endParaRPr lang="en-US"/>
        </a:p>
      </dgm:t>
    </dgm:pt>
    <dgm:pt modelId="{147BFD37-CB44-4BF6-ADF7-83BC8E7ECBD6}" type="sibTrans" cxnId="{8382D5B7-926C-40BB-8EC7-B5E13176A566}">
      <dgm:prSet/>
      <dgm:spPr/>
      <dgm:t>
        <a:bodyPr/>
        <a:lstStyle/>
        <a:p>
          <a:endParaRPr lang="en-US"/>
        </a:p>
      </dgm:t>
    </dgm:pt>
    <dgm:pt modelId="{6287C3E7-559A-4596-9165-F1245744869D}">
      <dgm:prSet/>
      <dgm:spPr/>
      <dgm:t>
        <a:bodyPr/>
        <a:lstStyle/>
        <a:p>
          <a:r>
            <a:rPr lang="en-US" dirty="0" smtClean="0"/>
            <a:t>Rigorously track progress and assess results.</a:t>
          </a:r>
          <a:endParaRPr lang="en-US" dirty="0"/>
        </a:p>
      </dgm:t>
    </dgm:pt>
    <dgm:pt modelId="{9CE5AE01-6474-4CE3-AD1E-E15715C83DBC}" type="parTrans" cxnId="{DB9DCE1F-09E8-414F-885A-7B063CE56D29}">
      <dgm:prSet/>
      <dgm:spPr/>
      <dgm:t>
        <a:bodyPr/>
        <a:lstStyle/>
        <a:p>
          <a:endParaRPr lang="en-US"/>
        </a:p>
      </dgm:t>
    </dgm:pt>
    <dgm:pt modelId="{4D0F2C6D-3CFF-4F66-BD05-459FCA65D8FF}" type="sibTrans" cxnId="{DB9DCE1F-09E8-414F-885A-7B063CE56D29}">
      <dgm:prSet/>
      <dgm:spPr/>
      <dgm:t>
        <a:bodyPr/>
        <a:lstStyle/>
        <a:p>
          <a:endParaRPr lang="en-US"/>
        </a:p>
      </dgm:t>
    </dgm:pt>
    <dgm:pt modelId="{4560873F-EC87-4D84-852A-25DAA00BBCFA}">
      <dgm:prSet/>
      <dgm:spPr/>
      <dgm:t>
        <a:bodyPr/>
        <a:lstStyle/>
        <a:p>
          <a:r>
            <a:rPr lang="en-US" dirty="0" smtClean="0"/>
            <a:t>Donors are looking for more assurance and detail around projects and priorities. </a:t>
          </a:r>
          <a:endParaRPr lang="en-US" dirty="0"/>
        </a:p>
      </dgm:t>
    </dgm:pt>
    <dgm:pt modelId="{0F063DA9-EFCC-4789-A77C-1BAE244BC93D}" type="parTrans" cxnId="{4EB52011-D3A7-4F90-B038-A27C6F1CF28D}">
      <dgm:prSet/>
      <dgm:spPr/>
      <dgm:t>
        <a:bodyPr/>
        <a:lstStyle/>
        <a:p>
          <a:endParaRPr lang="en-US"/>
        </a:p>
      </dgm:t>
    </dgm:pt>
    <dgm:pt modelId="{B95C481B-2440-45B1-B095-6ADDE75A47E0}" type="sibTrans" cxnId="{4EB52011-D3A7-4F90-B038-A27C6F1CF28D}">
      <dgm:prSet/>
      <dgm:spPr/>
      <dgm:t>
        <a:bodyPr/>
        <a:lstStyle/>
        <a:p>
          <a:endParaRPr lang="en-US"/>
        </a:p>
      </dgm:t>
    </dgm:pt>
    <dgm:pt modelId="{933C4F75-E9F2-4B3B-ADB2-35448E32A3A2}">
      <dgm:prSet/>
      <dgm:spPr/>
      <dgm:t>
        <a:bodyPr/>
        <a:lstStyle/>
        <a:p>
          <a:r>
            <a:rPr lang="en-US" dirty="0" smtClean="0"/>
            <a:t>Network and develop relationships at all levels of an organization.</a:t>
          </a:r>
          <a:endParaRPr lang="en-US" dirty="0"/>
        </a:p>
      </dgm:t>
    </dgm:pt>
    <dgm:pt modelId="{4AC7A7A6-33AF-488F-9483-9E5DC4CDA741}" type="parTrans" cxnId="{FD8C24B0-B7AD-4576-BE53-DB6F3F3120AC}">
      <dgm:prSet/>
      <dgm:spPr/>
      <dgm:t>
        <a:bodyPr/>
        <a:lstStyle/>
        <a:p>
          <a:endParaRPr lang="en-US"/>
        </a:p>
      </dgm:t>
    </dgm:pt>
    <dgm:pt modelId="{0A46BF01-72D0-4012-82D8-EC9A18EC3908}" type="sibTrans" cxnId="{FD8C24B0-B7AD-4576-BE53-DB6F3F3120AC}">
      <dgm:prSet/>
      <dgm:spPr/>
      <dgm:t>
        <a:bodyPr/>
        <a:lstStyle/>
        <a:p>
          <a:endParaRPr lang="en-US"/>
        </a:p>
      </dgm:t>
    </dgm:pt>
    <dgm:pt modelId="{864DBD3B-AA91-4B71-88F5-D844B82249FE}">
      <dgm:prSet/>
      <dgm:spPr/>
      <dgm:t>
        <a:bodyPr/>
        <a:lstStyle/>
        <a:p>
          <a:r>
            <a:rPr lang="en-US" dirty="0" smtClean="0"/>
            <a:t>Major gift philanthropy has moved from single decision maker model to “family decision” involving multiple generations.</a:t>
          </a:r>
          <a:endParaRPr lang="en-US" dirty="0"/>
        </a:p>
      </dgm:t>
    </dgm:pt>
    <dgm:pt modelId="{50364404-9E80-45D4-9D97-CDA54EA1BE0D}" type="parTrans" cxnId="{BAA19638-DA99-4D0E-9E10-11325074FC70}">
      <dgm:prSet/>
      <dgm:spPr/>
      <dgm:t>
        <a:bodyPr/>
        <a:lstStyle/>
        <a:p>
          <a:endParaRPr lang="en-US"/>
        </a:p>
      </dgm:t>
    </dgm:pt>
    <dgm:pt modelId="{41B9F2A2-ABEC-4411-94D9-9A5F58510754}" type="sibTrans" cxnId="{BAA19638-DA99-4D0E-9E10-11325074FC70}">
      <dgm:prSet/>
      <dgm:spPr/>
      <dgm:t>
        <a:bodyPr/>
        <a:lstStyle/>
        <a:p>
          <a:endParaRPr lang="en-US"/>
        </a:p>
      </dgm:t>
    </dgm:pt>
    <dgm:pt modelId="{D5202C70-9630-4343-A0F4-09B6F76E04E9}">
      <dgm:prSet/>
      <dgm:spPr/>
      <dgm:t>
        <a:bodyPr/>
        <a:lstStyle/>
        <a:p>
          <a:r>
            <a:rPr lang="en-US" dirty="0" smtClean="0"/>
            <a:t>Organizations are finding an increasing level of specificity in the use of gifts. The bigger the gift, the more specific the donor generally is.</a:t>
          </a:r>
          <a:endParaRPr lang="en-US" dirty="0"/>
        </a:p>
      </dgm:t>
    </dgm:pt>
    <dgm:pt modelId="{A7813B54-DB5D-468B-869B-4DFE25788355}" type="parTrans" cxnId="{0D5ED208-0BEA-4868-9F8B-0EFEE57F266D}">
      <dgm:prSet/>
      <dgm:spPr/>
      <dgm:t>
        <a:bodyPr/>
        <a:lstStyle/>
        <a:p>
          <a:endParaRPr lang="en-US"/>
        </a:p>
      </dgm:t>
    </dgm:pt>
    <dgm:pt modelId="{62072C7E-9374-49FC-9F29-F1315F450E1D}" type="sibTrans" cxnId="{0D5ED208-0BEA-4868-9F8B-0EFEE57F266D}">
      <dgm:prSet/>
      <dgm:spPr/>
      <dgm:t>
        <a:bodyPr/>
        <a:lstStyle/>
        <a:p>
          <a:endParaRPr lang="en-US"/>
        </a:p>
      </dgm:t>
    </dgm:pt>
    <dgm:pt modelId="{1C3D7FA9-FAAD-4B97-85EC-28E2ED9D837B}">
      <dgm:prSet/>
      <dgm:spPr/>
      <dgm:t>
        <a:bodyPr/>
        <a:lstStyle/>
        <a:p>
          <a:r>
            <a:rPr lang="en-US" dirty="0" smtClean="0"/>
            <a:t>Treat donors like partners.</a:t>
          </a:r>
          <a:endParaRPr lang="en-US" dirty="0"/>
        </a:p>
      </dgm:t>
    </dgm:pt>
    <dgm:pt modelId="{F648A7EE-1639-41F7-959B-878CFF8A7619}" type="parTrans" cxnId="{F09FD6E4-663E-42CC-B555-471FB018C4B8}">
      <dgm:prSet/>
      <dgm:spPr/>
    </dgm:pt>
    <dgm:pt modelId="{6FC4A5B3-A198-440F-A79F-78B60C2E34A6}" type="sibTrans" cxnId="{F09FD6E4-663E-42CC-B555-471FB018C4B8}">
      <dgm:prSet/>
      <dgm:spPr/>
    </dgm:pt>
    <dgm:pt modelId="{B1F52ADA-640D-4952-A7BC-EA139B1C5E6A}">
      <dgm:prSet/>
      <dgm:spPr/>
      <dgm:t>
        <a:bodyPr/>
        <a:lstStyle/>
        <a:p>
          <a:r>
            <a:rPr lang="en-US" dirty="0" smtClean="0"/>
            <a:t>Corporate Canada wants to be a partner with the charitable sector – not just be a source of funds for projects, programs and services.</a:t>
          </a:r>
          <a:endParaRPr lang="en-US" dirty="0"/>
        </a:p>
      </dgm:t>
    </dgm:pt>
    <dgm:pt modelId="{A0C2A233-689C-4D6B-A7E0-A9F9266EB0DE}" type="parTrans" cxnId="{0A9F36F1-C1F1-4567-8516-77D8843107D4}">
      <dgm:prSet/>
      <dgm:spPr/>
      <dgm:t>
        <a:bodyPr/>
        <a:lstStyle/>
        <a:p>
          <a:endParaRPr lang="en-US"/>
        </a:p>
      </dgm:t>
    </dgm:pt>
    <dgm:pt modelId="{BF5BD7A6-5648-46F4-9D11-EEEB7751F137}" type="sibTrans" cxnId="{0A9F36F1-C1F1-4567-8516-77D8843107D4}">
      <dgm:prSet/>
      <dgm:spPr/>
      <dgm:t>
        <a:bodyPr/>
        <a:lstStyle/>
        <a:p>
          <a:endParaRPr lang="en-US"/>
        </a:p>
      </dgm:t>
    </dgm:pt>
    <dgm:pt modelId="{2507FB5A-7CFD-42C1-9DF8-93118567624B}">
      <dgm:prSet/>
      <dgm:spPr/>
      <dgm:t>
        <a:bodyPr/>
        <a:lstStyle/>
        <a:p>
          <a:r>
            <a:rPr lang="en-US" dirty="0" smtClean="0"/>
            <a:t>Organizations should not think of corporations as simply a “pot of money” from which to apply for donations, but rather as a potential partner in the achievement of goals.</a:t>
          </a:r>
          <a:endParaRPr lang="en-US" dirty="0"/>
        </a:p>
      </dgm:t>
    </dgm:pt>
    <dgm:pt modelId="{4716BD8C-0793-45F2-A246-3E6AA9085D7C}" type="parTrans" cxnId="{BB8DE904-830E-4CCB-BAA5-6618C6D297B7}">
      <dgm:prSet/>
      <dgm:spPr/>
      <dgm:t>
        <a:bodyPr/>
        <a:lstStyle/>
        <a:p>
          <a:endParaRPr lang="en-US"/>
        </a:p>
      </dgm:t>
    </dgm:pt>
    <dgm:pt modelId="{330B832F-DEB7-4CEB-BB47-1205D0DA5B88}" type="sibTrans" cxnId="{BB8DE904-830E-4CCB-BAA5-6618C6D297B7}">
      <dgm:prSet/>
      <dgm:spPr/>
      <dgm:t>
        <a:bodyPr/>
        <a:lstStyle/>
        <a:p>
          <a:endParaRPr lang="en-US"/>
        </a:p>
      </dgm:t>
    </dgm:pt>
    <dgm:pt modelId="{D6721779-7186-48A5-9194-AA1F8828B6FF}" type="pres">
      <dgm:prSet presAssocID="{B17CA188-C881-43D6-B342-E96FAFD12B9C}" presName="linear" presStyleCnt="0">
        <dgm:presLayoutVars>
          <dgm:animLvl val="lvl"/>
          <dgm:resizeHandles val="exact"/>
        </dgm:presLayoutVars>
      </dgm:prSet>
      <dgm:spPr/>
      <dgm:t>
        <a:bodyPr/>
        <a:lstStyle/>
        <a:p>
          <a:endParaRPr lang="en-US"/>
        </a:p>
      </dgm:t>
    </dgm:pt>
    <dgm:pt modelId="{5F1E68BE-3385-4569-94CB-AE5DE7CA9077}" type="pres">
      <dgm:prSet presAssocID="{02529709-FDAE-4798-B77F-A8CFDE035941}" presName="parentText" presStyleLbl="node1" presStyleIdx="0" presStyleCnt="5">
        <dgm:presLayoutVars>
          <dgm:chMax val="0"/>
          <dgm:bulletEnabled val="1"/>
        </dgm:presLayoutVars>
      </dgm:prSet>
      <dgm:spPr/>
      <dgm:t>
        <a:bodyPr/>
        <a:lstStyle/>
        <a:p>
          <a:endParaRPr lang="en-US"/>
        </a:p>
      </dgm:t>
    </dgm:pt>
    <dgm:pt modelId="{6DCB4718-F3DF-4357-AD7A-97AEA050E7B0}" type="pres">
      <dgm:prSet presAssocID="{02529709-FDAE-4798-B77F-A8CFDE035941}" presName="childText" presStyleLbl="revTx" presStyleIdx="0" presStyleCnt="5">
        <dgm:presLayoutVars>
          <dgm:bulletEnabled val="1"/>
        </dgm:presLayoutVars>
      </dgm:prSet>
      <dgm:spPr/>
      <dgm:t>
        <a:bodyPr/>
        <a:lstStyle/>
        <a:p>
          <a:endParaRPr lang="en-US"/>
        </a:p>
      </dgm:t>
    </dgm:pt>
    <dgm:pt modelId="{B2C457F1-52C6-43F1-A751-FD83CEDAA4F3}" type="pres">
      <dgm:prSet presAssocID="{CDFE8803-2ADD-49C2-884B-159E7E49A61C}" presName="parentText" presStyleLbl="node1" presStyleIdx="1" presStyleCnt="5">
        <dgm:presLayoutVars>
          <dgm:chMax val="0"/>
          <dgm:bulletEnabled val="1"/>
        </dgm:presLayoutVars>
      </dgm:prSet>
      <dgm:spPr/>
      <dgm:t>
        <a:bodyPr/>
        <a:lstStyle/>
        <a:p>
          <a:endParaRPr lang="en-US"/>
        </a:p>
      </dgm:t>
    </dgm:pt>
    <dgm:pt modelId="{37CB5A33-797E-4EA1-9816-81557631919D}" type="pres">
      <dgm:prSet presAssocID="{CDFE8803-2ADD-49C2-884B-159E7E49A61C}" presName="childText" presStyleLbl="revTx" presStyleIdx="1" presStyleCnt="5">
        <dgm:presLayoutVars>
          <dgm:bulletEnabled val="1"/>
        </dgm:presLayoutVars>
      </dgm:prSet>
      <dgm:spPr/>
      <dgm:t>
        <a:bodyPr/>
        <a:lstStyle/>
        <a:p>
          <a:endParaRPr lang="en-US"/>
        </a:p>
      </dgm:t>
    </dgm:pt>
    <dgm:pt modelId="{E1AAEF47-24D2-430B-A243-371ACAD22C0B}" type="pres">
      <dgm:prSet presAssocID="{6287C3E7-559A-4596-9165-F1245744869D}" presName="parentText" presStyleLbl="node1" presStyleIdx="2" presStyleCnt="5">
        <dgm:presLayoutVars>
          <dgm:chMax val="0"/>
          <dgm:bulletEnabled val="1"/>
        </dgm:presLayoutVars>
      </dgm:prSet>
      <dgm:spPr/>
      <dgm:t>
        <a:bodyPr/>
        <a:lstStyle/>
        <a:p>
          <a:endParaRPr lang="en-US"/>
        </a:p>
      </dgm:t>
    </dgm:pt>
    <dgm:pt modelId="{40393FB9-3C91-4A57-A273-9F26FCF4DE2F}" type="pres">
      <dgm:prSet presAssocID="{6287C3E7-559A-4596-9165-F1245744869D}" presName="childText" presStyleLbl="revTx" presStyleIdx="2" presStyleCnt="5">
        <dgm:presLayoutVars>
          <dgm:bulletEnabled val="1"/>
        </dgm:presLayoutVars>
      </dgm:prSet>
      <dgm:spPr/>
      <dgm:t>
        <a:bodyPr/>
        <a:lstStyle/>
        <a:p>
          <a:endParaRPr lang="en-US"/>
        </a:p>
      </dgm:t>
    </dgm:pt>
    <dgm:pt modelId="{0DFE7651-DAD6-4377-8127-FCC338C0BB0E}" type="pres">
      <dgm:prSet presAssocID="{933C4F75-E9F2-4B3B-ADB2-35448E32A3A2}" presName="parentText" presStyleLbl="node1" presStyleIdx="3" presStyleCnt="5">
        <dgm:presLayoutVars>
          <dgm:chMax val="0"/>
          <dgm:bulletEnabled val="1"/>
        </dgm:presLayoutVars>
      </dgm:prSet>
      <dgm:spPr/>
      <dgm:t>
        <a:bodyPr/>
        <a:lstStyle/>
        <a:p>
          <a:endParaRPr lang="en-US"/>
        </a:p>
      </dgm:t>
    </dgm:pt>
    <dgm:pt modelId="{BCA0A419-4366-4DE8-9889-4908E6A4B8A8}" type="pres">
      <dgm:prSet presAssocID="{933C4F75-E9F2-4B3B-ADB2-35448E32A3A2}" presName="childText" presStyleLbl="revTx" presStyleIdx="3" presStyleCnt="5">
        <dgm:presLayoutVars>
          <dgm:bulletEnabled val="1"/>
        </dgm:presLayoutVars>
      </dgm:prSet>
      <dgm:spPr/>
      <dgm:t>
        <a:bodyPr/>
        <a:lstStyle/>
        <a:p>
          <a:endParaRPr lang="en-US"/>
        </a:p>
      </dgm:t>
    </dgm:pt>
    <dgm:pt modelId="{FB809DB8-11F1-4D8C-B861-88C4E8367269}" type="pres">
      <dgm:prSet presAssocID="{1C3D7FA9-FAAD-4B97-85EC-28E2ED9D837B}" presName="parentText" presStyleLbl="node1" presStyleIdx="4" presStyleCnt="5">
        <dgm:presLayoutVars>
          <dgm:chMax val="0"/>
          <dgm:bulletEnabled val="1"/>
        </dgm:presLayoutVars>
      </dgm:prSet>
      <dgm:spPr/>
      <dgm:t>
        <a:bodyPr/>
        <a:lstStyle/>
        <a:p>
          <a:endParaRPr lang="en-US"/>
        </a:p>
      </dgm:t>
    </dgm:pt>
    <dgm:pt modelId="{1E552DA6-92EA-4009-9EFB-444C8FD49732}" type="pres">
      <dgm:prSet presAssocID="{1C3D7FA9-FAAD-4B97-85EC-28E2ED9D837B}" presName="childText" presStyleLbl="revTx" presStyleIdx="4" presStyleCnt="5">
        <dgm:presLayoutVars>
          <dgm:bulletEnabled val="1"/>
        </dgm:presLayoutVars>
      </dgm:prSet>
      <dgm:spPr/>
      <dgm:t>
        <a:bodyPr/>
        <a:lstStyle/>
        <a:p>
          <a:endParaRPr lang="en-US"/>
        </a:p>
      </dgm:t>
    </dgm:pt>
  </dgm:ptLst>
  <dgm:cxnLst>
    <dgm:cxn modelId="{DB9DCE1F-09E8-414F-885A-7B063CE56D29}" srcId="{B17CA188-C881-43D6-B342-E96FAFD12B9C}" destId="{6287C3E7-559A-4596-9165-F1245744869D}" srcOrd="2" destOrd="0" parTransId="{9CE5AE01-6474-4CE3-AD1E-E15715C83DBC}" sibTransId="{4D0F2C6D-3CFF-4F66-BD05-459FCA65D8FF}"/>
    <dgm:cxn modelId="{0A9F36F1-C1F1-4567-8516-77D8843107D4}" srcId="{1C3D7FA9-FAAD-4B97-85EC-28E2ED9D837B}" destId="{B1F52ADA-640D-4952-A7BC-EA139B1C5E6A}" srcOrd="0" destOrd="0" parTransId="{A0C2A233-689C-4D6B-A7E0-A9F9266EB0DE}" sibTransId="{BF5BD7A6-5648-46F4-9D11-EEEB7751F137}"/>
    <dgm:cxn modelId="{8382D5B7-926C-40BB-8EC7-B5E13176A566}" srcId="{B17CA188-C881-43D6-B342-E96FAFD12B9C}" destId="{CDFE8803-2ADD-49C2-884B-159E7E49A61C}" srcOrd="1" destOrd="0" parTransId="{E67EDC81-A7CB-42BE-8DEA-077537522ACB}" sibTransId="{147BFD37-CB44-4BF6-ADF7-83BC8E7ECBD6}"/>
    <dgm:cxn modelId="{7E1DE2BC-B8E9-47D5-B158-3A56CB6E9A01}" type="presOf" srcId="{2507FB5A-7CFD-42C1-9DF8-93118567624B}" destId="{1E552DA6-92EA-4009-9EFB-444C8FD49732}" srcOrd="0" destOrd="1" presId="urn:microsoft.com/office/officeart/2005/8/layout/vList2"/>
    <dgm:cxn modelId="{582FBAF8-EE91-4E9A-911F-E3A27ACC8DEC}" type="presOf" srcId="{CDFE8803-2ADD-49C2-884B-159E7E49A61C}" destId="{B2C457F1-52C6-43F1-A751-FD83CEDAA4F3}" srcOrd="0" destOrd="0" presId="urn:microsoft.com/office/officeart/2005/8/layout/vList2"/>
    <dgm:cxn modelId="{20727F91-252A-46DF-AC16-E96E50F55BF2}" type="presOf" srcId="{B17CA188-C881-43D6-B342-E96FAFD12B9C}" destId="{D6721779-7186-48A5-9194-AA1F8828B6FF}" srcOrd="0" destOrd="0" presId="urn:microsoft.com/office/officeart/2005/8/layout/vList2"/>
    <dgm:cxn modelId="{FAD4C9E6-DCCA-4C1B-BEFE-7319A4964914}" srcId="{02529709-FDAE-4798-B77F-A8CFDE035941}" destId="{35B93CEF-B329-4808-87D2-2D95C16C7A50}" srcOrd="0" destOrd="0" parTransId="{F45EB2A7-D79C-4F74-8793-425190FE5CF9}" sibTransId="{2A85E9F3-94C7-43D2-B65A-6F2541EDD195}"/>
    <dgm:cxn modelId="{4EB52011-D3A7-4F90-B038-A27C6F1CF28D}" srcId="{6287C3E7-559A-4596-9165-F1245744869D}" destId="{4560873F-EC87-4D84-852A-25DAA00BBCFA}" srcOrd="0" destOrd="0" parTransId="{0F063DA9-EFCC-4789-A77C-1BAE244BC93D}" sibTransId="{B95C481B-2440-45B1-B095-6ADDE75A47E0}"/>
    <dgm:cxn modelId="{9CC16807-F388-4718-BB14-9591C6533DD1}" type="presOf" srcId="{B1F52ADA-640D-4952-A7BC-EA139B1C5E6A}" destId="{1E552DA6-92EA-4009-9EFB-444C8FD49732}" srcOrd="0" destOrd="0" presId="urn:microsoft.com/office/officeart/2005/8/layout/vList2"/>
    <dgm:cxn modelId="{3F471F24-127E-4606-8C5D-4D535469F5D6}" type="presOf" srcId="{02529709-FDAE-4798-B77F-A8CFDE035941}" destId="{5F1E68BE-3385-4569-94CB-AE5DE7CA9077}" srcOrd="0" destOrd="0" presId="urn:microsoft.com/office/officeart/2005/8/layout/vList2"/>
    <dgm:cxn modelId="{FD8C24B0-B7AD-4576-BE53-DB6F3F3120AC}" srcId="{B17CA188-C881-43D6-B342-E96FAFD12B9C}" destId="{933C4F75-E9F2-4B3B-ADB2-35448E32A3A2}" srcOrd="3" destOrd="0" parTransId="{4AC7A7A6-33AF-488F-9483-9E5DC4CDA741}" sibTransId="{0A46BF01-72D0-4012-82D8-EC9A18EC3908}"/>
    <dgm:cxn modelId="{F09FD6E4-663E-42CC-B555-471FB018C4B8}" srcId="{B17CA188-C881-43D6-B342-E96FAFD12B9C}" destId="{1C3D7FA9-FAAD-4B97-85EC-28E2ED9D837B}" srcOrd="4" destOrd="0" parTransId="{F648A7EE-1639-41F7-959B-878CFF8A7619}" sibTransId="{6FC4A5B3-A198-440F-A79F-78B60C2E34A6}"/>
    <dgm:cxn modelId="{BB8DE904-830E-4CCB-BAA5-6618C6D297B7}" srcId="{1C3D7FA9-FAAD-4B97-85EC-28E2ED9D837B}" destId="{2507FB5A-7CFD-42C1-9DF8-93118567624B}" srcOrd="1" destOrd="0" parTransId="{4716BD8C-0793-45F2-A246-3E6AA9085D7C}" sibTransId="{330B832F-DEB7-4CEB-BB47-1205D0DA5B88}"/>
    <dgm:cxn modelId="{405B733D-FE6C-4F5B-A874-E6BDCD114558}" type="presOf" srcId="{35B93CEF-B329-4808-87D2-2D95C16C7A50}" destId="{6DCB4718-F3DF-4357-AD7A-97AEA050E7B0}" srcOrd="0" destOrd="0" presId="urn:microsoft.com/office/officeart/2005/8/layout/vList2"/>
    <dgm:cxn modelId="{BAA19638-DA99-4D0E-9E10-11325074FC70}" srcId="{933C4F75-E9F2-4B3B-ADB2-35448E32A3A2}" destId="{864DBD3B-AA91-4B71-88F5-D844B82249FE}" srcOrd="0" destOrd="0" parTransId="{50364404-9E80-45D4-9D97-CDA54EA1BE0D}" sibTransId="{41B9F2A2-ABEC-4411-94D9-9A5F58510754}"/>
    <dgm:cxn modelId="{3A7534AD-FF7F-45F1-BC5E-CFD91670B3AA}" srcId="{B17CA188-C881-43D6-B342-E96FAFD12B9C}" destId="{02529709-FDAE-4798-B77F-A8CFDE035941}" srcOrd="0" destOrd="0" parTransId="{28B50755-21FE-4790-968E-67F1741AFFA6}" sibTransId="{19B498D5-BC90-4652-B039-6B14B39BE418}"/>
    <dgm:cxn modelId="{1B07EE32-3B5F-430E-8841-14A5B90060C5}" type="presOf" srcId="{D5202C70-9630-4343-A0F4-09B6F76E04E9}" destId="{37CB5A33-797E-4EA1-9816-81557631919D}" srcOrd="0" destOrd="0" presId="urn:microsoft.com/office/officeart/2005/8/layout/vList2"/>
    <dgm:cxn modelId="{0D5ED208-0BEA-4868-9F8B-0EFEE57F266D}" srcId="{CDFE8803-2ADD-49C2-884B-159E7E49A61C}" destId="{D5202C70-9630-4343-A0F4-09B6F76E04E9}" srcOrd="0" destOrd="0" parTransId="{A7813B54-DB5D-468B-869B-4DFE25788355}" sibTransId="{62072C7E-9374-49FC-9F29-F1315F450E1D}"/>
    <dgm:cxn modelId="{0AE657E3-5A95-4E61-ADE0-FDA44949E481}" type="presOf" srcId="{6287C3E7-559A-4596-9165-F1245744869D}" destId="{E1AAEF47-24D2-430B-A243-371ACAD22C0B}" srcOrd="0" destOrd="0" presId="urn:microsoft.com/office/officeart/2005/8/layout/vList2"/>
    <dgm:cxn modelId="{9638B92F-D901-4852-BA34-029CE47D7E7C}" type="presOf" srcId="{933C4F75-E9F2-4B3B-ADB2-35448E32A3A2}" destId="{0DFE7651-DAD6-4377-8127-FCC338C0BB0E}" srcOrd="0" destOrd="0" presId="urn:microsoft.com/office/officeart/2005/8/layout/vList2"/>
    <dgm:cxn modelId="{B75BB375-9ED2-4582-A5E8-A51F33CE9C83}" type="presOf" srcId="{864DBD3B-AA91-4B71-88F5-D844B82249FE}" destId="{BCA0A419-4366-4DE8-9889-4908E6A4B8A8}" srcOrd="0" destOrd="0" presId="urn:microsoft.com/office/officeart/2005/8/layout/vList2"/>
    <dgm:cxn modelId="{344EEBDE-8319-48A3-8425-0C630B9A6B03}" type="presOf" srcId="{1C3D7FA9-FAAD-4B97-85EC-28E2ED9D837B}" destId="{FB809DB8-11F1-4D8C-B861-88C4E8367269}" srcOrd="0" destOrd="0" presId="urn:microsoft.com/office/officeart/2005/8/layout/vList2"/>
    <dgm:cxn modelId="{BDF075DC-665E-47AB-9F62-D2BAF4B00E63}" type="presOf" srcId="{4560873F-EC87-4D84-852A-25DAA00BBCFA}" destId="{40393FB9-3C91-4A57-A273-9F26FCF4DE2F}" srcOrd="0" destOrd="0" presId="urn:microsoft.com/office/officeart/2005/8/layout/vList2"/>
    <dgm:cxn modelId="{67EF8E11-7AB2-4359-8F21-913115E40D68}" type="presParOf" srcId="{D6721779-7186-48A5-9194-AA1F8828B6FF}" destId="{5F1E68BE-3385-4569-94CB-AE5DE7CA9077}" srcOrd="0" destOrd="0" presId="urn:microsoft.com/office/officeart/2005/8/layout/vList2"/>
    <dgm:cxn modelId="{195D3A73-3A11-46CF-AB45-DDDA1372116C}" type="presParOf" srcId="{D6721779-7186-48A5-9194-AA1F8828B6FF}" destId="{6DCB4718-F3DF-4357-AD7A-97AEA050E7B0}" srcOrd="1" destOrd="0" presId="urn:microsoft.com/office/officeart/2005/8/layout/vList2"/>
    <dgm:cxn modelId="{FBDB5C53-3D8F-40BC-88EC-79BF5BB5B838}" type="presParOf" srcId="{D6721779-7186-48A5-9194-AA1F8828B6FF}" destId="{B2C457F1-52C6-43F1-A751-FD83CEDAA4F3}" srcOrd="2" destOrd="0" presId="urn:microsoft.com/office/officeart/2005/8/layout/vList2"/>
    <dgm:cxn modelId="{2942ADB1-3907-4215-8D88-D47F7128B8A6}" type="presParOf" srcId="{D6721779-7186-48A5-9194-AA1F8828B6FF}" destId="{37CB5A33-797E-4EA1-9816-81557631919D}" srcOrd="3" destOrd="0" presId="urn:microsoft.com/office/officeart/2005/8/layout/vList2"/>
    <dgm:cxn modelId="{78FE6668-0D44-4BAA-A361-0854D5EE60E9}" type="presParOf" srcId="{D6721779-7186-48A5-9194-AA1F8828B6FF}" destId="{E1AAEF47-24D2-430B-A243-371ACAD22C0B}" srcOrd="4" destOrd="0" presId="urn:microsoft.com/office/officeart/2005/8/layout/vList2"/>
    <dgm:cxn modelId="{A2F7C712-39ED-4B7A-8CD7-E7D9F02BE662}" type="presParOf" srcId="{D6721779-7186-48A5-9194-AA1F8828B6FF}" destId="{40393FB9-3C91-4A57-A273-9F26FCF4DE2F}" srcOrd="5" destOrd="0" presId="urn:microsoft.com/office/officeart/2005/8/layout/vList2"/>
    <dgm:cxn modelId="{3418421C-08E3-40BA-A614-69EF481F7689}" type="presParOf" srcId="{D6721779-7186-48A5-9194-AA1F8828B6FF}" destId="{0DFE7651-DAD6-4377-8127-FCC338C0BB0E}" srcOrd="6" destOrd="0" presId="urn:microsoft.com/office/officeart/2005/8/layout/vList2"/>
    <dgm:cxn modelId="{60445A30-F032-486A-9EDB-6912494FF957}" type="presParOf" srcId="{D6721779-7186-48A5-9194-AA1F8828B6FF}" destId="{BCA0A419-4366-4DE8-9889-4908E6A4B8A8}" srcOrd="7" destOrd="0" presId="urn:microsoft.com/office/officeart/2005/8/layout/vList2"/>
    <dgm:cxn modelId="{C7D48930-C5F6-41ED-8D9D-1A93CA1D2E3B}" type="presParOf" srcId="{D6721779-7186-48A5-9194-AA1F8828B6FF}" destId="{FB809DB8-11F1-4D8C-B861-88C4E8367269}" srcOrd="8" destOrd="0" presId="urn:microsoft.com/office/officeart/2005/8/layout/vList2"/>
    <dgm:cxn modelId="{E622D894-AFBA-4AE1-BBD6-5FF4BD5A9C7A}" type="presParOf" srcId="{D6721779-7186-48A5-9194-AA1F8828B6FF}" destId="{1E552DA6-92EA-4009-9EFB-444C8FD49732}" srcOrd="9"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17CA188-C881-43D6-B342-E96FAFD12B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C421A63-3CFB-4E18-AE33-66DC71DA9468}">
      <dgm:prSet/>
      <dgm:spPr/>
      <dgm:t>
        <a:bodyPr/>
        <a:lstStyle/>
        <a:p>
          <a:r>
            <a:rPr lang="en-US" dirty="0" smtClean="0"/>
            <a:t>Too many charities seeking support underestimate what corporations can (and want) to bring to the table and as a result, underestimate the potential to harness it.</a:t>
          </a:r>
          <a:endParaRPr lang="en-US" dirty="0"/>
        </a:p>
      </dgm:t>
    </dgm:pt>
    <dgm:pt modelId="{E11E502D-36C8-4665-82AC-2B38CE5F93DD}" type="parTrans" cxnId="{49CFCC22-F656-4E4B-A369-FAF8BA3A8845}">
      <dgm:prSet/>
      <dgm:spPr/>
      <dgm:t>
        <a:bodyPr/>
        <a:lstStyle/>
        <a:p>
          <a:endParaRPr lang="en-US"/>
        </a:p>
      </dgm:t>
    </dgm:pt>
    <dgm:pt modelId="{D92A6885-F083-4009-B58F-6498B62A5242}" type="sibTrans" cxnId="{49CFCC22-F656-4E4B-A369-FAF8BA3A8845}">
      <dgm:prSet/>
      <dgm:spPr/>
      <dgm:t>
        <a:bodyPr/>
        <a:lstStyle/>
        <a:p>
          <a:endParaRPr lang="en-US"/>
        </a:p>
      </dgm:t>
    </dgm:pt>
    <dgm:pt modelId="{4EBB5647-5193-4994-9DC2-DE81A5B4F52B}">
      <dgm:prSet/>
      <dgm:spPr/>
      <dgm:t>
        <a:bodyPr/>
        <a:lstStyle/>
        <a:p>
          <a:r>
            <a:rPr lang="en-US" dirty="0" smtClean="0"/>
            <a:t>As businesses become more “business-like” with their giving strategies, so too must the sector become more “business-like” in formulating its asking strategies.</a:t>
          </a:r>
          <a:endParaRPr lang="en-US" dirty="0"/>
        </a:p>
      </dgm:t>
    </dgm:pt>
    <dgm:pt modelId="{0032BDF8-CF72-415C-9790-F339902BB54C}" type="parTrans" cxnId="{6C9CCE08-11AE-42E2-82AD-3F6DF28F6FFD}">
      <dgm:prSet/>
      <dgm:spPr/>
      <dgm:t>
        <a:bodyPr/>
        <a:lstStyle/>
        <a:p>
          <a:endParaRPr lang="en-US"/>
        </a:p>
      </dgm:t>
    </dgm:pt>
    <dgm:pt modelId="{16A5302A-47E4-4B4E-B3D7-22EE17C03B3D}" type="sibTrans" cxnId="{6C9CCE08-11AE-42E2-82AD-3F6DF28F6FFD}">
      <dgm:prSet/>
      <dgm:spPr/>
      <dgm:t>
        <a:bodyPr/>
        <a:lstStyle/>
        <a:p>
          <a:endParaRPr lang="en-US"/>
        </a:p>
      </dgm:t>
    </dgm:pt>
    <dgm:pt modelId="{9C7FC7F4-1E79-455A-9F87-47CAD0E77826}">
      <dgm:prSet/>
      <dgm:spPr/>
      <dgm:t>
        <a:bodyPr/>
        <a:lstStyle/>
        <a:p>
          <a:r>
            <a:rPr lang="en-US" dirty="0" smtClean="0"/>
            <a:t>Formalize the asking process.</a:t>
          </a:r>
          <a:endParaRPr lang="en-US" dirty="0"/>
        </a:p>
      </dgm:t>
    </dgm:pt>
    <dgm:pt modelId="{C2EB088F-C6EF-4168-8AF3-6FC3EA188CBC}" type="parTrans" cxnId="{424473A2-7C02-4BA1-8999-B9AED8AC6B0F}">
      <dgm:prSet/>
      <dgm:spPr/>
      <dgm:t>
        <a:bodyPr/>
        <a:lstStyle/>
        <a:p>
          <a:endParaRPr lang="en-US"/>
        </a:p>
      </dgm:t>
    </dgm:pt>
    <dgm:pt modelId="{930C5C23-3A19-4763-BD59-C3B0E6F5C8A8}" type="sibTrans" cxnId="{424473A2-7C02-4BA1-8999-B9AED8AC6B0F}">
      <dgm:prSet/>
      <dgm:spPr/>
      <dgm:t>
        <a:bodyPr/>
        <a:lstStyle/>
        <a:p>
          <a:endParaRPr lang="en-US"/>
        </a:p>
      </dgm:t>
    </dgm:pt>
    <dgm:pt modelId="{D8E2E762-DA26-490D-8746-BF72937C994D}">
      <dgm:prSet/>
      <dgm:spPr/>
      <dgm:t>
        <a:bodyPr/>
        <a:lstStyle/>
        <a:p>
          <a:r>
            <a:rPr lang="en-US" dirty="0" smtClean="0"/>
            <a:t>Ask less. </a:t>
          </a:r>
          <a:endParaRPr lang="en-US" dirty="0"/>
        </a:p>
      </dgm:t>
    </dgm:pt>
    <dgm:pt modelId="{56570972-9951-4890-8445-BC4BFC523584}" type="parTrans" cxnId="{787FAAED-5F76-4180-BBCA-0B63D083F3DB}">
      <dgm:prSet/>
      <dgm:spPr/>
      <dgm:t>
        <a:bodyPr/>
        <a:lstStyle/>
        <a:p>
          <a:endParaRPr lang="en-US"/>
        </a:p>
      </dgm:t>
    </dgm:pt>
    <dgm:pt modelId="{29837B13-23F1-41BD-A605-5519C21BC3C7}" type="sibTrans" cxnId="{787FAAED-5F76-4180-BBCA-0B63D083F3DB}">
      <dgm:prSet/>
      <dgm:spPr/>
      <dgm:t>
        <a:bodyPr/>
        <a:lstStyle/>
        <a:p>
          <a:endParaRPr lang="en-US"/>
        </a:p>
      </dgm:t>
    </dgm:pt>
    <dgm:pt modelId="{661FDE44-8B52-43ED-971D-EFD3947EBD04}">
      <dgm:prSet/>
      <dgm:spPr/>
      <dgm:t>
        <a:bodyPr/>
        <a:lstStyle/>
        <a:p>
          <a:r>
            <a:rPr lang="en-US" dirty="0" smtClean="0"/>
            <a:t>With more involved in decision making, time to make decision is becoming longer.</a:t>
          </a:r>
          <a:endParaRPr lang="en-US" dirty="0"/>
        </a:p>
      </dgm:t>
    </dgm:pt>
    <dgm:pt modelId="{0DC915BF-F818-42E7-BF98-2A1B59A1FE4C}" type="parTrans" cxnId="{A8A243B2-B0B4-40C0-AB19-91CD4A789FBF}">
      <dgm:prSet/>
      <dgm:spPr/>
      <dgm:t>
        <a:bodyPr/>
        <a:lstStyle/>
        <a:p>
          <a:endParaRPr lang="en-US"/>
        </a:p>
      </dgm:t>
    </dgm:pt>
    <dgm:pt modelId="{AE827C52-6B8F-464D-87CA-1B8D97D72DA5}" type="sibTrans" cxnId="{A8A243B2-B0B4-40C0-AB19-91CD4A789FBF}">
      <dgm:prSet/>
      <dgm:spPr/>
      <dgm:t>
        <a:bodyPr/>
        <a:lstStyle/>
        <a:p>
          <a:endParaRPr lang="en-US"/>
        </a:p>
      </dgm:t>
    </dgm:pt>
    <dgm:pt modelId="{9FAEDA83-608E-401C-ACB4-01501268AC08}">
      <dgm:prSet/>
      <dgm:spPr/>
      <dgm:t>
        <a:bodyPr/>
        <a:lstStyle/>
        <a:p>
          <a:r>
            <a:rPr lang="en-US" dirty="0" smtClean="0"/>
            <a:t>Have a long-term plan for funding. </a:t>
          </a:r>
          <a:endParaRPr lang="en-US" dirty="0"/>
        </a:p>
      </dgm:t>
    </dgm:pt>
    <dgm:pt modelId="{2066D666-D02E-4926-AAB4-FD0FBDE39CA3}" type="parTrans" cxnId="{110B2583-0A10-4E45-B1B1-61F52567001B}">
      <dgm:prSet/>
      <dgm:spPr/>
      <dgm:t>
        <a:bodyPr/>
        <a:lstStyle/>
        <a:p>
          <a:endParaRPr lang="en-US"/>
        </a:p>
      </dgm:t>
    </dgm:pt>
    <dgm:pt modelId="{0DBFBDF3-11F0-41EF-99C5-C5E8D8CA1B0D}" type="sibTrans" cxnId="{110B2583-0A10-4E45-B1B1-61F52567001B}">
      <dgm:prSet/>
      <dgm:spPr/>
      <dgm:t>
        <a:bodyPr/>
        <a:lstStyle/>
        <a:p>
          <a:endParaRPr lang="en-US"/>
        </a:p>
      </dgm:t>
    </dgm:pt>
    <dgm:pt modelId="{029B6E29-1CA8-4F41-9DA1-FDDDEEAF7093}">
      <dgm:prSet/>
      <dgm:spPr/>
      <dgm:t>
        <a:bodyPr/>
        <a:lstStyle/>
        <a:p>
          <a:r>
            <a:rPr lang="en-US" dirty="0" smtClean="0"/>
            <a:t>Donors are tending to choose longer pledge payment periods. From 5 year standard to 10+ years.</a:t>
          </a:r>
          <a:endParaRPr lang="en-US" dirty="0"/>
        </a:p>
      </dgm:t>
    </dgm:pt>
    <dgm:pt modelId="{2C65652C-BC76-4BB8-9041-E7A0AD67DEA6}" type="parTrans" cxnId="{F830112F-8351-4382-AF36-46C83DBDF59B}">
      <dgm:prSet/>
      <dgm:spPr/>
      <dgm:t>
        <a:bodyPr/>
        <a:lstStyle/>
        <a:p>
          <a:endParaRPr lang="en-US"/>
        </a:p>
      </dgm:t>
    </dgm:pt>
    <dgm:pt modelId="{167E9986-524C-4383-8AEA-F802B08A0D46}" type="sibTrans" cxnId="{F830112F-8351-4382-AF36-46C83DBDF59B}">
      <dgm:prSet/>
      <dgm:spPr/>
      <dgm:t>
        <a:bodyPr/>
        <a:lstStyle/>
        <a:p>
          <a:endParaRPr lang="en-US"/>
        </a:p>
      </dgm:t>
    </dgm:pt>
    <dgm:pt modelId="{452FA34E-0C8B-4B79-B84C-CD87D443FC7A}">
      <dgm:prSet/>
      <dgm:spPr/>
      <dgm:t>
        <a:bodyPr/>
        <a:lstStyle/>
        <a:p>
          <a:r>
            <a:rPr lang="en-US" dirty="0" smtClean="0"/>
            <a:t>Over-solicitation is one of the most commonly cited reasons for ceasing to give to a charity.</a:t>
          </a:r>
          <a:endParaRPr lang="en-US" dirty="0"/>
        </a:p>
      </dgm:t>
    </dgm:pt>
    <dgm:pt modelId="{6438D0E1-C85C-46DF-954F-3143E79307A5}" type="parTrans" cxnId="{C2F0DFC9-55E6-49EE-BFDB-4A519B1F08E5}">
      <dgm:prSet/>
      <dgm:spPr/>
      <dgm:t>
        <a:bodyPr/>
        <a:lstStyle/>
        <a:p>
          <a:endParaRPr lang="en-US"/>
        </a:p>
      </dgm:t>
    </dgm:pt>
    <dgm:pt modelId="{9F8908A7-2ADB-405A-AC9C-56063D5D31CE}" type="sibTrans" cxnId="{C2F0DFC9-55E6-49EE-BFDB-4A519B1F08E5}">
      <dgm:prSet/>
      <dgm:spPr/>
      <dgm:t>
        <a:bodyPr/>
        <a:lstStyle/>
        <a:p>
          <a:endParaRPr lang="en-US"/>
        </a:p>
      </dgm:t>
    </dgm:pt>
    <dgm:pt modelId="{6DD769E4-1B59-4F32-9308-585A02E4D165}">
      <dgm:prSet/>
      <dgm:spPr/>
      <dgm:t>
        <a:bodyPr/>
        <a:lstStyle/>
        <a:p>
          <a:r>
            <a:rPr lang="en-US" dirty="0" smtClean="0"/>
            <a:t>In national survey, 62% of respondents indicated their preferred frequency of ask is “once a year or less”.</a:t>
          </a:r>
          <a:endParaRPr lang="en-US" dirty="0"/>
        </a:p>
      </dgm:t>
    </dgm:pt>
    <dgm:pt modelId="{2C4342A4-6566-4170-99F2-9C1A9292960C}" type="parTrans" cxnId="{A6AE68D7-6416-4CA5-A64D-78E984271151}">
      <dgm:prSet/>
      <dgm:spPr/>
      <dgm:t>
        <a:bodyPr/>
        <a:lstStyle/>
        <a:p>
          <a:endParaRPr lang="en-US"/>
        </a:p>
      </dgm:t>
    </dgm:pt>
    <dgm:pt modelId="{AE127280-335A-4068-8DFC-69E2D8FC5E2E}" type="sibTrans" cxnId="{A6AE68D7-6416-4CA5-A64D-78E984271151}">
      <dgm:prSet/>
      <dgm:spPr/>
      <dgm:t>
        <a:bodyPr/>
        <a:lstStyle/>
        <a:p>
          <a:endParaRPr lang="en-US"/>
        </a:p>
      </dgm:t>
    </dgm:pt>
    <dgm:pt modelId="{1E021EE4-8A2F-4965-9991-84B744D65DA4}">
      <dgm:prSet/>
      <dgm:spPr/>
      <dgm:t>
        <a:bodyPr/>
        <a:lstStyle/>
        <a:p>
          <a:r>
            <a:rPr lang="en-US" dirty="0" smtClean="0"/>
            <a:t>Be patient and plan for long lead times. </a:t>
          </a:r>
          <a:endParaRPr lang="en-US" dirty="0"/>
        </a:p>
      </dgm:t>
    </dgm:pt>
    <dgm:pt modelId="{7BA23F0D-BA40-441B-9BF6-D36035A5EA8D}" type="parTrans" cxnId="{F6C5B97A-5C62-48BD-BBBF-24C687C4DAC4}">
      <dgm:prSet/>
      <dgm:spPr/>
      <dgm:t>
        <a:bodyPr/>
        <a:lstStyle/>
        <a:p>
          <a:endParaRPr lang="en-US"/>
        </a:p>
      </dgm:t>
    </dgm:pt>
    <dgm:pt modelId="{686EA399-9635-40C9-BB7D-600C9C09B74C}" type="sibTrans" cxnId="{F6C5B97A-5C62-48BD-BBBF-24C687C4DAC4}">
      <dgm:prSet/>
      <dgm:spPr/>
      <dgm:t>
        <a:bodyPr/>
        <a:lstStyle/>
        <a:p>
          <a:endParaRPr lang="en-US"/>
        </a:p>
      </dgm:t>
    </dgm:pt>
    <dgm:pt modelId="{D6721779-7186-48A5-9194-AA1F8828B6FF}" type="pres">
      <dgm:prSet presAssocID="{B17CA188-C881-43D6-B342-E96FAFD12B9C}" presName="linear" presStyleCnt="0">
        <dgm:presLayoutVars>
          <dgm:animLvl val="lvl"/>
          <dgm:resizeHandles val="exact"/>
        </dgm:presLayoutVars>
      </dgm:prSet>
      <dgm:spPr/>
      <dgm:t>
        <a:bodyPr/>
        <a:lstStyle/>
        <a:p>
          <a:endParaRPr lang="en-US"/>
        </a:p>
      </dgm:t>
    </dgm:pt>
    <dgm:pt modelId="{1D0D864A-86EF-4E0B-B1D4-9C1A694A3662}" type="pres">
      <dgm:prSet presAssocID="{9C7FC7F4-1E79-455A-9F87-47CAD0E77826}" presName="parentText" presStyleLbl="node1" presStyleIdx="0" presStyleCnt="4">
        <dgm:presLayoutVars>
          <dgm:chMax val="0"/>
          <dgm:bulletEnabled val="1"/>
        </dgm:presLayoutVars>
      </dgm:prSet>
      <dgm:spPr/>
      <dgm:t>
        <a:bodyPr/>
        <a:lstStyle/>
        <a:p>
          <a:endParaRPr lang="en-US"/>
        </a:p>
      </dgm:t>
    </dgm:pt>
    <dgm:pt modelId="{67794AF3-0131-449C-A9AB-FD1F0791FAA2}" type="pres">
      <dgm:prSet presAssocID="{9C7FC7F4-1E79-455A-9F87-47CAD0E77826}" presName="childText" presStyleLbl="revTx" presStyleIdx="0" presStyleCnt="4">
        <dgm:presLayoutVars>
          <dgm:bulletEnabled val="1"/>
        </dgm:presLayoutVars>
      </dgm:prSet>
      <dgm:spPr/>
      <dgm:t>
        <a:bodyPr/>
        <a:lstStyle/>
        <a:p>
          <a:endParaRPr lang="en-US"/>
        </a:p>
      </dgm:t>
    </dgm:pt>
    <dgm:pt modelId="{34B0D50A-3022-4EDB-8B39-756F448AF209}" type="pres">
      <dgm:prSet presAssocID="{D8E2E762-DA26-490D-8746-BF72937C994D}" presName="parentText" presStyleLbl="node1" presStyleIdx="1" presStyleCnt="4">
        <dgm:presLayoutVars>
          <dgm:chMax val="0"/>
          <dgm:bulletEnabled val="1"/>
        </dgm:presLayoutVars>
      </dgm:prSet>
      <dgm:spPr/>
      <dgm:t>
        <a:bodyPr/>
        <a:lstStyle/>
        <a:p>
          <a:endParaRPr lang="en-US"/>
        </a:p>
      </dgm:t>
    </dgm:pt>
    <dgm:pt modelId="{24C51F09-2946-42ED-9D96-C994EFD6593D}" type="pres">
      <dgm:prSet presAssocID="{D8E2E762-DA26-490D-8746-BF72937C994D}" presName="childText" presStyleLbl="revTx" presStyleIdx="1" presStyleCnt="4">
        <dgm:presLayoutVars>
          <dgm:bulletEnabled val="1"/>
        </dgm:presLayoutVars>
      </dgm:prSet>
      <dgm:spPr/>
      <dgm:t>
        <a:bodyPr/>
        <a:lstStyle/>
        <a:p>
          <a:endParaRPr lang="en-US"/>
        </a:p>
      </dgm:t>
    </dgm:pt>
    <dgm:pt modelId="{535BC3DE-5866-4655-8806-4DAAA694C314}" type="pres">
      <dgm:prSet presAssocID="{1E021EE4-8A2F-4965-9991-84B744D65DA4}" presName="parentText" presStyleLbl="node1" presStyleIdx="2" presStyleCnt="4">
        <dgm:presLayoutVars>
          <dgm:chMax val="0"/>
          <dgm:bulletEnabled val="1"/>
        </dgm:presLayoutVars>
      </dgm:prSet>
      <dgm:spPr/>
      <dgm:t>
        <a:bodyPr/>
        <a:lstStyle/>
        <a:p>
          <a:endParaRPr lang="en-US"/>
        </a:p>
      </dgm:t>
    </dgm:pt>
    <dgm:pt modelId="{A0995212-259E-458A-988A-73C93CFA41FD}" type="pres">
      <dgm:prSet presAssocID="{1E021EE4-8A2F-4965-9991-84B744D65DA4}" presName="childText" presStyleLbl="revTx" presStyleIdx="2" presStyleCnt="4">
        <dgm:presLayoutVars>
          <dgm:bulletEnabled val="1"/>
        </dgm:presLayoutVars>
      </dgm:prSet>
      <dgm:spPr/>
      <dgm:t>
        <a:bodyPr/>
        <a:lstStyle/>
        <a:p>
          <a:endParaRPr lang="en-US"/>
        </a:p>
      </dgm:t>
    </dgm:pt>
    <dgm:pt modelId="{68B22224-32A0-4BDF-9685-4E84E2B2D785}" type="pres">
      <dgm:prSet presAssocID="{9FAEDA83-608E-401C-ACB4-01501268AC08}" presName="parentText" presStyleLbl="node1" presStyleIdx="3" presStyleCnt="4">
        <dgm:presLayoutVars>
          <dgm:chMax val="0"/>
          <dgm:bulletEnabled val="1"/>
        </dgm:presLayoutVars>
      </dgm:prSet>
      <dgm:spPr/>
      <dgm:t>
        <a:bodyPr/>
        <a:lstStyle/>
        <a:p>
          <a:endParaRPr lang="en-US"/>
        </a:p>
      </dgm:t>
    </dgm:pt>
    <dgm:pt modelId="{EC9CF925-A513-4A5F-BD9F-1FF3F5DD6FFF}" type="pres">
      <dgm:prSet presAssocID="{9FAEDA83-608E-401C-ACB4-01501268AC08}" presName="childText" presStyleLbl="revTx" presStyleIdx="3" presStyleCnt="4">
        <dgm:presLayoutVars>
          <dgm:bulletEnabled val="1"/>
        </dgm:presLayoutVars>
      </dgm:prSet>
      <dgm:spPr/>
      <dgm:t>
        <a:bodyPr/>
        <a:lstStyle/>
        <a:p>
          <a:endParaRPr lang="en-US"/>
        </a:p>
      </dgm:t>
    </dgm:pt>
  </dgm:ptLst>
  <dgm:cxnLst>
    <dgm:cxn modelId="{9DBF8D2C-3DE6-4860-BA4F-16C9FAC2D790}" type="presOf" srcId="{B17CA188-C881-43D6-B342-E96FAFD12B9C}" destId="{D6721779-7186-48A5-9194-AA1F8828B6FF}" srcOrd="0" destOrd="0" presId="urn:microsoft.com/office/officeart/2005/8/layout/vList2"/>
    <dgm:cxn modelId="{6C9CCE08-11AE-42E2-82AD-3F6DF28F6FFD}" srcId="{9C7FC7F4-1E79-455A-9F87-47CAD0E77826}" destId="{4EBB5647-5193-4994-9DC2-DE81A5B4F52B}" srcOrd="0" destOrd="0" parTransId="{0032BDF8-CF72-415C-9790-F339902BB54C}" sibTransId="{16A5302A-47E4-4B4E-B3D7-22EE17C03B3D}"/>
    <dgm:cxn modelId="{787FAAED-5F76-4180-BBCA-0B63D083F3DB}" srcId="{B17CA188-C881-43D6-B342-E96FAFD12B9C}" destId="{D8E2E762-DA26-490D-8746-BF72937C994D}" srcOrd="1" destOrd="0" parTransId="{56570972-9951-4890-8445-BC4BFC523584}" sibTransId="{29837B13-23F1-41BD-A605-5519C21BC3C7}"/>
    <dgm:cxn modelId="{388F6E64-A58D-4BE0-804C-20DE8D3C3B07}" type="presOf" srcId="{4EBB5647-5193-4994-9DC2-DE81A5B4F52B}" destId="{67794AF3-0131-449C-A9AB-FD1F0791FAA2}" srcOrd="0" destOrd="0" presId="urn:microsoft.com/office/officeart/2005/8/layout/vList2"/>
    <dgm:cxn modelId="{9C8444AE-5897-485B-A4F5-0C3DC4516654}" type="presOf" srcId="{1E021EE4-8A2F-4965-9991-84B744D65DA4}" destId="{535BC3DE-5866-4655-8806-4DAAA694C314}" srcOrd="0" destOrd="0" presId="urn:microsoft.com/office/officeart/2005/8/layout/vList2"/>
    <dgm:cxn modelId="{81E309BF-627D-4820-9B6F-2FB13034924A}" type="presOf" srcId="{2C421A63-3CFB-4E18-AE33-66DC71DA9468}" destId="{67794AF3-0131-449C-A9AB-FD1F0791FAA2}" srcOrd="0" destOrd="1" presId="urn:microsoft.com/office/officeart/2005/8/layout/vList2"/>
    <dgm:cxn modelId="{110B2583-0A10-4E45-B1B1-61F52567001B}" srcId="{B17CA188-C881-43D6-B342-E96FAFD12B9C}" destId="{9FAEDA83-608E-401C-ACB4-01501268AC08}" srcOrd="3" destOrd="0" parTransId="{2066D666-D02E-4926-AAB4-FD0FBDE39CA3}" sibTransId="{0DBFBDF3-11F0-41EF-99C5-C5E8D8CA1B0D}"/>
    <dgm:cxn modelId="{20BFADC3-84B5-4326-97B4-703FD497AE51}" type="presOf" srcId="{661FDE44-8B52-43ED-971D-EFD3947EBD04}" destId="{A0995212-259E-458A-988A-73C93CFA41FD}" srcOrd="0" destOrd="0" presId="urn:microsoft.com/office/officeart/2005/8/layout/vList2"/>
    <dgm:cxn modelId="{21474505-3476-4AA0-A031-1E47B3CFFB2B}" type="presOf" srcId="{029B6E29-1CA8-4F41-9DA1-FDDDEEAF7093}" destId="{EC9CF925-A513-4A5F-BD9F-1FF3F5DD6FFF}" srcOrd="0" destOrd="0" presId="urn:microsoft.com/office/officeart/2005/8/layout/vList2"/>
    <dgm:cxn modelId="{424473A2-7C02-4BA1-8999-B9AED8AC6B0F}" srcId="{B17CA188-C881-43D6-B342-E96FAFD12B9C}" destId="{9C7FC7F4-1E79-455A-9F87-47CAD0E77826}" srcOrd="0" destOrd="0" parTransId="{C2EB088F-C6EF-4168-8AF3-6FC3EA188CBC}" sibTransId="{930C5C23-3A19-4763-BD59-C3B0E6F5C8A8}"/>
    <dgm:cxn modelId="{A6AE68D7-6416-4CA5-A64D-78E984271151}" srcId="{D8E2E762-DA26-490D-8746-BF72937C994D}" destId="{6DD769E4-1B59-4F32-9308-585A02E4D165}" srcOrd="1" destOrd="0" parTransId="{2C4342A4-6566-4170-99F2-9C1A9292960C}" sibTransId="{AE127280-335A-4068-8DFC-69E2D8FC5E2E}"/>
    <dgm:cxn modelId="{C2F0DFC9-55E6-49EE-BFDB-4A519B1F08E5}" srcId="{D8E2E762-DA26-490D-8746-BF72937C994D}" destId="{452FA34E-0C8B-4B79-B84C-CD87D443FC7A}" srcOrd="0" destOrd="0" parTransId="{6438D0E1-C85C-46DF-954F-3143E79307A5}" sibTransId="{9F8908A7-2ADB-405A-AC9C-56063D5D31CE}"/>
    <dgm:cxn modelId="{C892107D-6BBE-4654-91FC-2CEA8D75CFF4}" type="presOf" srcId="{6DD769E4-1B59-4F32-9308-585A02E4D165}" destId="{24C51F09-2946-42ED-9D96-C994EFD6593D}" srcOrd="0" destOrd="1" presId="urn:microsoft.com/office/officeart/2005/8/layout/vList2"/>
    <dgm:cxn modelId="{F830112F-8351-4382-AF36-46C83DBDF59B}" srcId="{9FAEDA83-608E-401C-ACB4-01501268AC08}" destId="{029B6E29-1CA8-4F41-9DA1-FDDDEEAF7093}" srcOrd="0" destOrd="0" parTransId="{2C65652C-BC76-4BB8-9041-E7A0AD67DEA6}" sibTransId="{167E9986-524C-4383-8AEA-F802B08A0D46}"/>
    <dgm:cxn modelId="{B6EF970C-3CE6-450C-90AE-4FC9BDD46DCF}" type="presOf" srcId="{D8E2E762-DA26-490D-8746-BF72937C994D}" destId="{34B0D50A-3022-4EDB-8B39-756F448AF209}" srcOrd="0" destOrd="0" presId="urn:microsoft.com/office/officeart/2005/8/layout/vList2"/>
    <dgm:cxn modelId="{F6C5B97A-5C62-48BD-BBBF-24C687C4DAC4}" srcId="{B17CA188-C881-43D6-B342-E96FAFD12B9C}" destId="{1E021EE4-8A2F-4965-9991-84B744D65DA4}" srcOrd="2" destOrd="0" parTransId="{7BA23F0D-BA40-441B-9BF6-D36035A5EA8D}" sibTransId="{686EA399-9635-40C9-BB7D-600C9C09B74C}"/>
    <dgm:cxn modelId="{02CD4691-DEC5-4FFC-8FA3-77B205D22A59}" type="presOf" srcId="{9C7FC7F4-1E79-455A-9F87-47CAD0E77826}" destId="{1D0D864A-86EF-4E0B-B1D4-9C1A694A3662}" srcOrd="0" destOrd="0" presId="urn:microsoft.com/office/officeart/2005/8/layout/vList2"/>
    <dgm:cxn modelId="{512BF1B0-C040-4243-903F-5B77AC37198A}" type="presOf" srcId="{452FA34E-0C8B-4B79-B84C-CD87D443FC7A}" destId="{24C51F09-2946-42ED-9D96-C994EFD6593D}" srcOrd="0" destOrd="0" presId="urn:microsoft.com/office/officeart/2005/8/layout/vList2"/>
    <dgm:cxn modelId="{A8A243B2-B0B4-40C0-AB19-91CD4A789FBF}" srcId="{1E021EE4-8A2F-4965-9991-84B744D65DA4}" destId="{661FDE44-8B52-43ED-971D-EFD3947EBD04}" srcOrd="0" destOrd="0" parTransId="{0DC915BF-F818-42E7-BF98-2A1B59A1FE4C}" sibTransId="{AE827C52-6B8F-464D-87CA-1B8D97D72DA5}"/>
    <dgm:cxn modelId="{1AF6AFDA-66BD-4EA7-9DFD-305A33219D47}" type="presOf" srcId="{9FAEDA83-608E-401C-ACB4-01501268AC08}" destId="{68B22224-32A0-4BDF-9685-4E84E2B2D785}" srcOrd="0" destOrd="0" presId="urn:microsoft.com/office/officeart/2005/8/layout/vList2"/>
    <dgm:cxn modelId="{49CFCC22-F656-4E4B-A369-FAF8BA3A8845}" srcId="{9C7FC7F4-1E79-455A-9F87-47CAD0E77826}" destId="{2C421A63-3CFB-4E18-AE33-66DC71DA9468}" srcOrd="1" destOrd="0" parTransId="{E11E502D-36C8-4665-82AC-2B38CE5F93DD}" sibTransId="{D92A6885-F083-4009-B58F-6498B62A5242}"/>
    <dgm:cxn modelId="{BE2D4226-CD5B-45E1-88FD-3043BBA93818}" type="presParOf" srcId="{D6721779-7186-48A5-9194-AA1F8828B6FF}" destId="{1D0D864A-86EF-4E0B-B1D4-9C1A694A3662}" srcOrd="0" destOrd="0" presId="urn:microsoft.com/office/officeart/2005/8/layout/vList2"/>
    <dgm:cxn modelId="{E97AF561-6D3D-4927-8609-3D80C3D8AC52}" type="presParOf" srcId="{D6721779-7186-48A5-9194-AA1F8828B6FF}" destId="{67794AF3-0131-449C-A9AB-FD1F0791FAA2}" srcOrd="1" destOrd="0" presId="urn:microsoft.com/office/officeart/2005/8/layout/vList2"/>
    <dgm:cxn modelId="{B26975D8-C47E-462A-8759-A8087D7FE4C9}" type="presParOf" srcId="{D6721779-7186-48A5-9194-AA1F8828B6FF}" destId="{34B0D50A-3022-4EDB-8B39-756F448AF209}" srcOrd="2" destOrd="0" presId="urn:microsoft.com/office/officeart/2005/8/layout/vList2"/>
    <dgm:cxn modelId="{B153CAFA-2DC9-4163-85CB-B3A06EDAC8CE}" type="presParOf" srcId="{D6721779-7186-48A5-9194-AA1F8828B6FF}" destId="{24C51F09-2946-42ED-9D96-C994EFD6593D}" srcOrd="3" destOrd="0" presId="urn:microsoft.com/office/officeart/2005/8/layout/vList2"/>
    <dgm:cxn modelId="{DB65FFF5-3528-4DBB-9330-5B5AB824BFB8}" type="presParOf" srcId="{D6721779-7186-48A5-9194-AA1F8828B6FF}" destId="{535BC3DE-5866-4655-8806-4DAAA694C314}" srcOrd="4" destOrd="0" presId="urn:microsoft.com/office/officeart/2005/8/layout/vList2"/>
    <dgm:cxn modelId="{55091E54-DAC0-46B8-86EF-E38AEA804ACE}" type="presParOf" srcId="{D6721779-7186-48A5-9194-AA1F8828B6FF}" destId="{A0995212-259E-458A-988A-73C93CFA41FD}" srcOrd="5" destOrd="0" presId="urn:microsoft.com/office/officeart/2005/8/layout/vList2"/>
    <dgm:cxn modelId="{5E524CFF-9CBF-405B-BD73-FF94E6A1675D}" type="presParOf" srcId="{D6721779-7186-48A5-9194-AA1F8828B6FF}" destId="{68B22224-32A0-4BDF-9685-4E84E2B2D785}" srcOrd="6" destOrd="0" presId="urn:microsoft.com/office/officeart/2005/8/layout/vList2"/>
    <dgm:cxn modelId="{6E60002D-F0F6-4087-AC3B-E4EABCAA1170}" type="presParOf" srcId="{D6721779-7186-48A5-9194-AA1F8828B6FF}" destId="{EC9CF925-A513-4A5F-BD9F-1FF3F5DD6FFF}"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17CA188-C881-43D6-B342-E96FAFD12B9C}" type="doc">
      <dgm:prSet loTypeId="urn:microsoft.com/office/officeart/2005/8/layout/vList6" loCatId="list" qsTypeId="urn:microsoft.com/office/officeart/2005/8/quickstyle/simple1" qsCatId="simple" csTypeId="urn:microsoft.com/office/officeart/2005/8/colors/accent1_2" csCatId="accent1" phldr="1"/>
      <dgm:spPr/>
      <dgm:t>
        <a:bodyPr/>
        <a:lstStyle/>
        <a:p>
          <a:endParaRPr lang="en-US"/>
        </a:p>
      </dgm:t>
    </dgm:pt>
    <dgm:pt modelId="{78E5BC4F-CBA9-4957-BDAC-D65122175F5F}">
      <dgm:prSet/>
      <dgm:spPr/>
      <dgm:t>
        <a:bodyPr/>
        <a:lstStyle/>
        <a:p>
          <a:r>
            <a:rPr lang="en-US" dirty="0" smtClean="0"/>
            <a:t>Business Benefits</a:t>
          </a:r>
          <a:endParaRPr lang="en-US" dirty="0"/>
        </a:p>
      </dgm:t>
    </dgm:pt>
    <dgm:pt modelId="{404619FA-C0EE-4807-BC7D-0BDA5F27DAA9}" type="parTrans" cxnId="{D378DA8E-C029-4F83-A99C-3E4FC49179E0}">
      <dgm:prSet/>
      <dgm:spPr/>
      <dgm:t>
        <a:bodyPr/>
        <a:lstStyle/>
        <a:p>
          <a:endParaRPr lang="en-US"/>
        </a:p>
      </dgm:t>
    </dgm:pt>
    <dgm:pt modelId="{E21B2001-ECB3-4584-BE73-9DB22D555FBD}" type="sibTrans" cxnId="{D378DA8E-C029-4F83-A99C-3E4FC49179E0}">
      <dgm:prSet/>
      <dgm:spPr/>
      <dgm:t>
        <a:bodyPr/>
        <a:lstStyle/>
        <a:p>
          <a:endParaRPr lang="en-US"/>
        </a:p>
      </dgm:t>
    </dgm:pt>
    <dgm:pt modelId="{20F69B5E-6BA7-463C-B07C-9DED5E99CB77}">
      <dgm:prSet/>
      <dgm:spPr/>
      <dgm:t>
        <a:bodyPr/>
        <a:lstStyle/>
        <a:p>
          <a:r>
            <a:rPr lang="en-US" dirty="0" smtClean="0"/>
            <a:t>Most companies now seek evidence of business benefits in addition to fulfillment of charitable goals.</a:t>
          </a:r>
          <a:endParaRPr lang="en-US" dirty="0"/>
        </a:p>
      </dgm:t>
    </dgm:pt>
    <dgm:pt modelId="{DE32B4F1-03DA-4EB3-9908-833E09264942}" type="parTrans" cxnId="{483010CA-B051-4EA9-9A30-9869494A6FA5}">
      <dgm:prSet/>
      <dgm:spPr/>
      <dgm:t>
        <a:bodyPr/>
        <a:lstStyle/>
        <a:p>
          <a:endParaRPr lang="en-US"/>
        </a:p>
      </dgm:t>
    </dgm:pt>
    <dgm:pt modelId="{91D73EA5-6BC7-4190-A35C-96921D697497}" type="sibTrans" cxnId="{483010CA-B051-4EA9-9A30-9869494A6FA5}">
      <dgm:prSet/>
      <dgm:spPr/>
      <dgm:t>
        <a:bodyPr/>
        <a:lstStyle/>
        <a:p>
          <a:endParaRPr lang="en-US"/>
        </a:p>
      </dgm:t>
    </dgm:pt>
    <dgm:pt modelId="{64C805DB-1967-4C94-81B1-F28EC61245D3}">
      <dgm:prSet/>
      <dgm:spPr/>
      <dgm:t>
        <a:bodyPr/>
        <a:lstStyle/>
        <a:p>
          <a:r>
            <a:rPr lang="en-US" dirty="0" smtClean="0"/>
            <a:t>Corporations looking for “good fit” with their business and community investment objectives.</a:t>
          </a:r>
          <a:endParaRPr lang="en-US" dirty="0"/>
        </a:p>
      </dgm:t>
    </dgm:pt>
    <dgm:pt modelId="{CF09930A-3152-4AEF-BD53-9979FF6BEA7C}" type="parTrans" cxnId="{5E851A8F-FCC0-4D9A-9DFF-772D897660CB}">
      <dgm:prSet/>
      <dgm:spPr/>
      <dgm:t>
        <a:bodyPr/>
        <a:lstStyle/>
        <a:p>
          <a:endParaRPr lang="en-US"/>
        </a:p>
      </dgm:t>
    </dgm:pt>
    <dgm:pt modelId="{30663179-2667-4000-ABAB-746A1109EDAF}" type="sibTrans" cxnId="{5E851A8F-FCC0-4D9A-9DFF-772D897660CB}">
      <dgm:prSet/>
      <dgm:spPr/>
      <dgm:t>
        <a:bodyPr/>
        <a:lstStyle/>
        <a:p>
          <a:endParaRPr lang="en-US"/>
        </a:p>
      </dgm:t>
    </dgm:pt>
    <dgm:pt modelId="{1834106E-BE44-488E-90B1-C81FEE6F1768}">
      <dgm:prSet/>
      <dgm:spPr/>
      <dgm:t>
        <a:bodyPr/>
        <a:lstStyle/>
        <a:p>
          <a:r>
            <a:rPr lang="en-US" dirty="0" smtClean="0"/>
            <a:t>Good Fit</a:t>
          </a:r>
          <a:endParaRPr lang="en-US" dirty="0"/>
        </a:p>
      </dgm:t>
    </dgm:pt>
    <dgm:pt modelId="{9BE30F9B-D9B5-4B32-BE58-D0405A9B0539}" type="parTrans" cxnId="{6D0324A3-6974-4549-A1C9-DBF0E3870E1B}">
      <dgm:prSet/>
      <dgm:spPr/>
      <dgm:t>
        <a:bodyPr/>
        <a:lstStyle/>
        <a:p>
          <a:endParaRPr lang="en-US"/>
        </a:p>
      </dgm:t>
    </dgm:pt>
    <dgm:pt modelId="{6E540433-BA24-425D-B75C-1249B7D69FC9}" type="sibTrans" cxnId="{6D0324A3-6974-4549-A1C9-DBF0E3870E1B}">
      <dgm:prSet/>
      <dgm:spPr/>
      <dgm:t>
        <a:bodyPr/>
        <a:lstStyle/>
        <a:p>
          <a:endParaRPr lang="en-US"/>
        </a:p>
      </dgm:t>
    </dgm:pt>
    <dgm:pt modelId="{75695F0C-9963-4B5C-93B4-C90E7994415E}">
      <dgm:prSet/>
      <dgm:spPr/>
      <dgm:t>
        <a:bodyPr/>
        <a:lstStyle/>
        <a:p>
          <a:r>
            <a:rPr lang="en-US" dirty="0" smtClean="0"/>
            <a:t>Ability to demonstrate impact of charitable gifts, accountability and performance measurement are important to companies.</a:t>
          </a:r>
          <a:endParaRPr lang="en-US" dirty="0"/>
        </a:p>
      </dgm:t>
    </dgm:pt>
    <dgm:pt modelId="{34B3D5A0-41D6-4BAD-8C9A-48EF0FC0BF81}" type="parTrans" cxnId="{C43DB3AB-72CD-4660-897E-65C8B503B219}">
      <dgm:prSet/>
      <dgm:spPr/>
      <dgm:t>
        <a:bodyPr/>
        <a:lstStyle/>
        <a:p>
          <a:endParaRPr lang="en-US"/>
        </a:p>
      </dgm:t>
    </dgm:pt>
    <dgm:pt modelId="{C3527FAB-75E0-432F-A37B-BE0A6381E65F}" type="sibTrans" cxnId="{C43DB3AB-72CD-4660-897E-65C8B503B219}">
      <dgm:prSet/>
      <dgm:spPr/>
      <dgm:t>
        <a:bodyPr/>
        <a:lstStyle/>
        <a:p>
          <a:endParaRPr lang="en-US"/>
        </a:p>
      </dgm:t>
    </dgm:pt>
    <dgm:pt modelId="{34EFA023-9E44-40F5-8A12-767CE515C4B2}">
      <dgm:prSet/>
      <dgm:spPr/>
      <dgm:t>
        <a:bodyPr/>
        <a:lstStyle/>
        <a:p>
          <a:r>
            <a:rPr lang="en-US" dirty="0" smtClean="0"/>
            <a:t>Performance Measurement</a:t>
          </a:r>
          <a:endParaRPr lang="en-US" dirty="0"/>
        </a:p>
      </dgm:t>
    </dgm:pt>
    <dgm:pt modelId="{30C49492-7547-4089-909E-0209ADFD4B0C}" type="parTrans" cxnId="{440DBA1E-2656-4348-8364-4759C72DC340}">
      <dgm:prSet/>
      <dgm:spPr/>
      <dgm:t>
        <a:bodyPr/>
        <a:lstStyle/>
        <a:p>
          <a:endParaRPr lang="en-US"/>
        </a:p>
      </dgm:t>
    </dgm:pt>
    <dgm:pt modelId="{35BA0ACD-0D28-4C03-9000-DA2F28951A07}" type="sibTrans" cxnId="{440DBA1E-2656-4348-8364-4759C72DC340}">
      <dgm:prSet/>
      <dgm:spPr/>
      <dgm:t>
        <a:bodyPr/>
        <a:lstStyle/>
        <a:p>
          <a:endParaRPr lang="en-US"/>
        </a:p>
      </dgm:t>
    </dgm:pt>
    <dgm:pt modelId="{FA06BD8C-C9A3-4031-8D27-DE8BD0C966A5}">
      <dgm:prSet/>
      <dgm:spPr/>
      <dgm:t>
        <a:bodyPr/>
        <a:lstStyle/>
        <a:p>
          <a:r>
            <a:rPr lang="en-US" dirty="0" smtClean="0"/>
            <a:t>“We’re a good organization and we need money” will not be good enough as a pitch.</a:t>
          </a:r>
          <a:endParaRPr lang="en-US" dirty="0"/>
        </a:p>
      </dgm:t>
    </dgm:pt>
    <dgm:pt modelId="{3C26E718-6514-4ABB-B713-CF68DC16A4D3}" type="parTrans" cxnId="{FBCED746-571E-4DC5-8C87-0D1A2CC9A7AB}">
      <dgm:prSet/>
      <dgm:spPr/>
      <dgm:t>
        <a:bodyPr/>
        <a:lstStyle/>
        <a:p>
          <a:endParaRPr lang="en-US"/>
        </a:p>
      </dgm:t>
    </dgm:pt>
    <dgm:pt modelId="{A88C16CA-842F-4236-A9B5-CDDB93537D54}" type="sibTrans" cxnId="{FBCED746-571E-4DC5-8C87-0D1A2CC9A7AB}">
      <dgm:prSet/>
      <dgm:spPr/>
      <dgm:t>
        <a:bodyPr/>
        <a:lstStyle/>
        <a:p>
          <a:endParaRPr lang="en-US"/>
        </a:p>
      </dgm:t>
    </dgm:pt>
    <dgm:pt modelId="{F2BCAB4B-E71C-4FA5-AC94-A0E825C8B012}">
      <dgm:prSet/>
      <dgm:spPr/>
      <dgm:t>
        <a:bodyPr/>
        <a:lstStyle/>
        <a:p>
          <a:r>
            <a:rPr lang="en-US" dirty="0" smtClean="0"/>
            <a:t>Examples include distinguishing the organization from competitors, enhancing its corporate reputation and enhancing its brand. </a:t>
          </a:r>
          <a:endParaRPr lang="en-US" dirty="0"/>
        </a:p>
      </dgm:t>
    </dgm:pt>
    <dgm:pt modelId="{7F4E6B19-625C-4A5D-921B-CA0EA9D29E8B}" type="parTrans" cxnId="{AC7B796C-0558-4684-B630-F1D69036D14B}">
      <dgm:prSet/>
      <dgm:spPr/>
      <dgm:t>
        <a:bodyPr/>
        <a:lstStyle/>
        <a:p>
          <a:endParaRPr lang="en-US"/>
        </a:p>
      </dgm:t>
    </dgm:pt>
    <dgm:pt modelId="{04434546-6E4B-4AE2-9412-AD8DB9D087FB}" type="sibTrans" cxnId="{AC7B796C-0558-4684-B630-F1D69036D14B}">
      <dgm:prSet/>
      <dgm:spPr/>
      <dgm:t>
        <a:bodyPr/>
        <a:lstStyle/>
        <a:p>
          <a:endParaRPr lang="en-US"/>
        </a:p>
      </dgm:t>
    </dgm:pt>
    <dgm:pt modelId="{D1E8FE72-9671-4DE9-8EEA-C40C1A596BC0}">
      <dgm:prSet/>
      <dgm:spPr/>
      <dgm:t>
        <a:bodyPr/>
        <a:lstStyle/>
        <a:p>
          <a:endParaRPr lang="en-US" dirty="0"/>
        </a:p>
      </dgm:t>
    </dgm:pt>
    <dgm:pt modelId="{3393BE84-853C-44B2-91EC-127DE14C9E50}" type="parTrans" cxnId="{06DD4E61-9D0B-4928-B13E-693FA818B831}">
      <dgm:prSet/>
      <dgm:spPr/>
      <dgm:t>
        <a:bodyPr/>
        <a:lstStyle/>
        <a:p>
          <a:endParaRPr lang="en-US"/>
        </a:p>
      </dgm:t>
    </dgm:pt>
    <dgm:pt modelId="{726375C5-9504-4FE0-BC80-A6C3D799DCFE}" type="sibTrans" cxnId="{06DD4E61-9D0B-4928-B13E-693FA818B831}">
      <dgm:prSet/>
      <dgm:spPr/>
      <dgm:t>
        <a:bodyPr/>
        <a:lstStyle/>
        <a:p>
          <a:endParaRPr lang="en-US"/>
        </a:p>
      </dgm:t>
    </dgm:pt>
    <dgm:pt modelId="{5476F60C-46A4-4F5F-88CA-5D9F729656E5}">
      <dgm:prSet/>
      <dgm:spPr/>
      <dgm:t>
        <a:bodyPr/>
        <a:lstStyle/>
        <a:p>
          <a:r>
            <a:rPr lang="en-US" dirty="0" smtClean="0"/>
            <a:t>Those that can demonstrate how a contribution achieves measureable outcomes will have a distinct advantage in the corporate giving marketplace.</a:t>
          </a:r>
          <a:endParaRPr lang="en-US" dirty="0"/>
        </a:p>
      </dgm:t>
    </dgm:pt>
    <dgm:pt modelId="{CDA178AE-9B80-4B0B-8179-7CA1B855A31C}" type="sibTrans" cxnId="{DE76739A-D512-4BBC-917B-F0773FE206AF}">
      <dgm:prSet/>
      <dgm:spPr/>
      <dgm:t>
        <a:bodyPr/>
        <a:lstStyle/>
        <a:p>
          <a:endParaRPr lang="en-US"/>
        </a:p>
      </dgm:t>
    </dgm:pt>
    <dgm:pt modelId="{BA378140-AB09-43CB-B81E-53AD2FBFEBA4}" type="parTrans" cxnId="{DE76739A-D512-4BBC-917B-F0773FE206AF}">
      <dgm:prSet/>
      <dgm:spPr/>
      <dgm:t>
        <a:bodyPr/>
        <a:lstStyle/>
        <a:p>
          <a:endParaRPr lang="en-US"/>
        </a:p>
      </dgm:t>
    </dgm:pt>
    <dgm:pt modelId="{BD31EE18-B991-466C-BCCE-3784287D8D80}" type="pres">
      <dgm:prSet presAssocID="{B17CA188-C881-43D6-B342-E96FAFD12B9C}" presName="Name0" presStyleCnt="0">
        <dgm:presLayoutVars>
          <dgm:dir/>
          <dgm:animLvl val="lvl"/>
          <dgm:resizeHandles/>
        </dgm:presLayoutVars>
      </dgm:prSet>
      <dgm:spPr/>
      <dgm:t>
        <a:bodyPr/>
        <a:lstStyle/>
        <a:p>
          <a:endParaRPr lang="en-US"/>
        </a:p>
      </dgm:t>
    </dgm:pt>
    <dgm:pt modelId="{B2D869E7-A09D-458D-A131-21A91588D13F}" type="pres">
      <dgm:prSet presAssocID="{78E5BC4F-CBA9-4957-BDAC-D65122175F5F}" presName="linNode" presStyleCnt="0"/>
      <dgm:spPr/>
    </dgm:pt>
    <dgm:pt modelId="{13E7421E-4789-4428-B897-2B9448193960}" type="pres">
      <dgm:prSet presAssocID="{78E5BC4F-CBA9-4957-BDAC-D65122175F5F}" presName="parentShp" presStyleLbl="node1" presStyleIdx="0" presStyleCnt="3">
        <dgm:presLayoutVars>
          <dgm:bulletEnabled val="1"/>
        </dgm:presLayoutVars>
      </dgm:prSet>
      <dgm:spPr/>
      <dgm:t>
        <a:bodyPr/>
        <a:lstStyle/>
        <a:p>
          <a:endParaRPr lang="en-US"/>
        </a:p>
      </dgm:t>
    </dgm:pt>
    <dgm:pt modelId="{FDBE7E34-2578-4F95-A8A0-8A1F5B5BA47A}" type="pres">
      <dgm:prSet presAssocID="{78E5BC4F-CBA9-4957-BDAC-D65122175F5F}" presName="childShp" presStyleLbl="bgAccFollowNode1" presStyleIdx="0" presStyleCnt="3">
        <dgm:presLayoutVars>
          <dgm:bulletEnabled val="1"/>
        </dgm:presLayoutVars>
      </dgm:prSet>
      <dgm:spPr/>
      <dgm:t>
        <a:bodyPr/>
        <a:lstStyle/>
        <a:p>
          <a:endParaRPr lang="en-US"/>
        </a:p>
      </dgm:t>
    </dgm:pt>
    <dgm:pt modelId="{5117930F-A81E-41FE-B535-2D078987C328}" type="pres">
      <dgm:prSet presAssocID="{E21B2001-ECB3-4584-BE73-9DB22D555FBD}" presName="spacing" presStyleCnt="0"/>
      <dgm:spPr/>
    </dgm:pt>
    <dgm:pt modelId="{FA5FC921-F927-4DE2-B18E-E157C2E058F4}" type="pres">
      <dgm:prSet presAssocID="{1834106E-BE44-488E-90B1-C81FEE6F1768}" presName="linNode" presStyleCnt="0"/>
      <dgm:spPr/>
    </dgm:pt>
    <dgm:pt modelId="{7F6B7DE6-9986-4D03-BB64-DC3E45512EB8}" type="pres">
      <dgm:prSet presAssocID="{1834106E-BE44-488E-90B1-C81FEE6F1768}" presName="parentShp" presStyleLbl="node1" presStyleIdx="1" presStyleCnt="3">
        <dgm:presLayoutVars>
          <dgm:bulletEnabled val="1"/>
        </dgm:presLayoutVars>
      </dgm:prSet>
      <dgm:spPr/>
      <dgm:t>
        <a:bodyPr/>
        <a:lstStyle/>
        <a:p>
          <a:endParaRPr lang="en-US"/>
        </a:p>
      </dgm:t>
    </dgm:pt>
    <dgm:pt modelId="{4C01D914-751F-4153-B1C0-906B5A0BA518}" type="pres">
      <dgm:prSet presAssocID="{1834106E-BE44-488E-90B1-C81FEE6F1768}" presName="childShp" presStyleLbl="bgAccFollowNode1" presStyleIdx="1" presStyleCnt="3">
        <dgm:presLayoutVars>
          <dgm:bulletEnabled val="1"/>
        </dgm:presLayoutVars>
      </dgm:prSet>
      <dgm:spPr/>
      <dgm:t>
        <a:bodyPr/>
        <a:lstStyle/>
        <a:p>
          <a:endParaRPr lang="en-US"/>
        </a:p>
      </dgm:t>
    </dgm:pt>
    <dgm:pt modelId="{26E1ACD5-CC92-4231-9779-D05300D5E96D}" type="pres">
      <dgm:prSet presAssocID="{6E540433-BA24-425D-B75C-1249B7D69FC9}" presName="spacing" presStyleCnt="0"/>
      <dgm:spPr/>
    </dgm:pt>
    <dgm:pt modelId="{A410138C-6088-4177-BAF1-B739727AC55B}" type="pres">
      <dgm:prSet presAssocID="{34EFA023-9E44-40F5-8A12-767CE515C4B2}" presName="linNode" presStyleCnt="0"/>
      <dgm:spPr/>
    </dgm:pt>
    <dgm:pt modelId="{2DA44837-32B8-4BFC-B1BC-9F4D9C7AEA9D}" type="pres">
      <dgm:prSet presAssocID="{34EFA023-9E44-40F5-8A12-767CE515C4B2}" presName="parentShp" presStyleLbl="node1" presStyleIdx="2" presStyleCnt="3">
        <dgm:presLayoutVars>
          <dgm:bulletEnabled val="1"/>
        </dgm:presLayoutVars>
      </dgm:prSet>
      <dgm:spPr/>
      <dgm:t>
        <a:bodyPr/>
        <a:lstStyle/>
        <a:p>
          <a:endParaRPr lang="en-US"/>
        </a:p>
      </dgm:t>
    </dgm:pt>
    <dgm:pt modelId="{4CAE4478-FBC1-47A0-81BA-FA4725675361}" type="pres">
      <dgm:prSet presAssocID="{34EFA023-9E44-40F5-8A12-767CE515C4B2}" presName="childShp" presStyleLbl="bgAccFollowNode1" presStyleIdx="2" presStyleCnt="3">
        <dgm:presLayoutVars>
          <dgm:bulletEnabled val="1"/>
        </dgm:presLayoutVars>
      </dgm:prSet>
      <dgm:spPr/>
      <dgm:t>
        <a:bodyPr/>
        <a:lstStyle/>
        <a:p>
          <a:endParaRPr lang="en-US"/>
        </a:p>
      </dgm:t>
    </dgm:pt>
  </dgm:ptLst>
  <dgm:cxnLst>
    <dgm:cxn modelId="{5E851A8F-FCC0-4D9A-9DFF-772D897660CB}" srcId="{1834106E-BE44-488E-90B1-C81FEE6F1768}" destId="{64C805DB-1967-4C94-81B1-F28EC61245D3}" srcOrd="0" destOrd="0" parTransId="{CF09930A-3152-4AEF-BD53-9979FF6BEA7C}" sibTransId="{30663179-2667-4000-ABAB-746A1109EDAF}"/>
    <dgm:cxn modelId="{483010CA-B051-4EA9-9A30-9869494A6FA5}" srcId="{78E5BC4F-CBA9-4957-BDAC-D65122175F5F}" destId="{20F69B5E-6BA7-463C-B07C-9DED5E99CB77}" srcOrd="0" destOrd="0" parTransId="{DE32B4F1-03DA-4EB3-9908-833E09264942}" sibTransId="{91D73EA5-6BC7-4190-A35C-96921D697497}"/>
    <dgm:cxn modelId="{D378DA8E-C029-4F83-A99C-3E4FC49179E0}" srcId="{B17CA188-C881-43D6-B342-E96FAFD12B9C}" destId="{78E5BC4F-CBA9-4957-BDAC-D65122175F5F}" srcOrd="0" destOrd="0" parTransId="{404619FA-C0EE-4807-BC7D-0BDA5F27DAA9}" sibTransId="{E21B2001-ECB3-4584-BE73-9DB22D555FBD}"/>
    <dgm:cxn modelId="{06DD4E61-9D0B-4928-B13E-693FA818B831}" srcId="{34EFA023-9E44-40F5-8A12-767CE515C4B2}" destId="{D1E8FE72-9671-4DE9-8EEA-C40C1A596BC0}" srcOrd="2" destOrd="0" parTransId="{3393BE84-853C-44B2-91EC-127DE14C9E50}" sibTransId="{726375C5-9504-4FE0-BC80-A6C3D799DCFE}"/>
    <dgm:cxn modelId="{FBCED746-571E-4DC5-8C87-0D1A2CC9A7AB}" srcId="{78E5BC4F-CBA9-4957-BDAC-D65122175F5F}" destId="{FA06BD8C-C9A3-4031-8D27-DE8BD0C966A5}" srcOrd="2" destOrd="0" parTransId="{3C26E718-6514-4ABB-B713-CF68DC16A4D3}" sibTransId="{A88C16CA-842F-4236-A9B5-CDDB93537D54}"/>
    <dgm:cxn modelId="{6D0324A3-6974-4549-A1C9-DBF0E3870E1B}" srcId="{B17CA188-C881-43D6-B342-E96FAFD12B9C}" destId="{1834106E-BE44-488E-90B1-C81FEE6F1768}" srcOrd="1" destOrd="0" parTransId="{9BE30F9B-D9B5-4B32-BE58-D0405A9B0539}" sibTransId="{6E540433-BA24-425D-B75C-1249B7D69FC9}"/>
    <dgm:cxn modelId="{264B056F-9268-48F2-B639-03AAA0B82B84}" type="presOf" srcId="{64C805DB-1967-4C94-81B1-F28EC61245D3}" destId="{4C01D914-751F-4153-B1C0-906B5A0BA518}" srcOrd="0" destOrd="0" presId="urn:microsoft.com/office/officeart/2005/8/layout/vList6"/>
    <dgm:cxn modelId="{F89F1647-3878-4B80-8E20-AC04019E1087}" type="presOf" srcId="{20F69B5E-6BA7-463C-B07C-9DED5E99CB77}" destId="{FDBE7E34-2578-4F95-A8A0-8A1F5B5BA47A}" srcOrd="0" destOrd="0" presId="urn:microsoft.com/office/officeart/2005/8/layout/vList6"/>
    <dgm:cxn modelId="{AC7B796C-0558-4684-B630-F1D69036D14B}" srcId="{78E5BC4F-CBA9-4957-BDAC-D65122175F5F}" destId="{F2BCAB4B-E71C-4FA5-AC94-A0E825C8B012}" srcOrd="1" destOrd="0" parTransId="{7F4E6B19-625C-4A5D-921B-CA0EA9D29E8B}" sibTransId="{04434546-6E4B-4AE2-9412-AD8DB9D087FB}"/>
    <dgm:cxn modelId="{9EC6F9A9-348F-4085-806A-1D760867EEF7}" type="presOf" srcId="{1834106E-BE44-488E-90B1-C81FEE6F1768}" destId="{7F6B7DE6-9986-4D03-BB64-DC3E45512EB8}" srcOrd="0" destOrd="0" presId="urn:microsoft.com/office/officeart/2005/8/layout/vList6"/>
    <dgm:cxn modelId="{86A7B78D-E726-441C-808D-18DD08D65F64}" type="presOf" srcId="{F2BCAB4B-E71C-4FA5-AC94-A0E825C8B012}" destId="{FDBE7E34-2578-4F95-A8A0-8A1F5B5BA47A}" srcOrd="0" destOrd="1" presId="urn:microsoft.com/office/officeart/2005/8/layout/vList6"/>
    <dgm:cxn modelId="{97F35551-6945-45D7-A26C-7C367A3D59BA}" type="presOf" srcId="{D1E8FE72-9671-4DE9-8EEA-C40C1A596BC0}" destId="{4CAE4478-FBC1-47A0-81BA-FA4725675361}" srcOrd="0" destOrd="2" presId="urn:microsoft.com/office/officeart/2005/8/layout/vList6"/>
    <dgm:cxn modelId="{440DBA1E-2656-4348-8364-4759C72DC340}" srcId="{B17CA188-C881-43D6-B342-E96FAFD12B9C}" destId="{34EFA023-9E44-40F5-8A12-767CE515C4B2}" srcOrd="2" destOrd="0" parTransId="{30C49492-7547-4089-909E-0209ADFD4B0C}" sibTransId="{35BA0ACD-0D28-4C03-9000-DA2F28951A07}"/>
    <dgm:cxn modelId="{39F3A130-B4B6-405E-A79A-63E990E83EDD}" type="presOf" srcId="{34EFA023-9E44-40F5-8A12-767CE515C4B2}" destId="{2DA44837-32B8-4BFC-B1BC-9F4D9C7AEA9D}" srcOrd="0" destOrd="0" presId="urn:microsoft.com/office/officeart/2005/8/layout/vList6"/>
    <dgm:cxn modelId="{96B41728-6FBA-4567-9A09-1EDA76836B0F}" type="presOf" srcId="{5476F60C-46A4-4F5F-88CA-5D9F729656E5}" destId="{4CAE4478-FBC1-47A0-81BA-FA4725675361}" srcOrd="0" destOrd="1" presId="urn:microsoft.com/office/officeart/2005/8/layout/vList6"/>
    <dgm:cxn modelId="{C43DB3AB-72CD-4660-897E-65C8B503B219}" srcId="{34EFA023-9E44-40F5-8A12-767CE515C4B2}" destId="{75695F0C-9963-4B5C-93B4-C90E7994415E}" srcOrd="0" destOrd="0" parTransId="{34B3D5A0-41D6-4BAD-8C9A-48EF0FC0BF81}" sibTransId="{C3527FAB-75E0-432F-A37B-BE0A6381E65F}"/>
    <dgm:cxn modelId="{8153F03A-9FEB-49C5-957E-C9D70C72166E}" type="presOf" srcId="{78E5BC4F-CBA9-4957-BDAC-D65122175F5F}" destId="{13E7421E-4789-4428-B897-2B9448193960}" srcOrd="0" destOrd="0" presId="urn:microsoft.com/office/officeart/2005/8/layout/vList6"/>
    <dgm:cxn modelId="{FFB474D7-DCD6-42C6-B0E2-173352394B3A}" type="presOf" srcId="{B17CA188-C881-43D6-B342-E96FAFD12B9C}" destId="{BD31EE18-B991-466C-BCCE-3784287D8D80}" srcOrd="0" destOrd="0" presId="urn:microsoft.com/office/officeart/2005/8/layout/vList6"/>
    <dgm:cxn modelId="{9CD38642-1120-4E72-BAD0-4B81F39DD31D}" type="presOf" srcId="{FA06BD8C-C9A3-4031-8D27-DE8BD0C966A5}" destId="{FDBE7E34-2578-4F95-A8A0-8A1F5B5BA47A}" srcOrd="0" destOrd="2" presId="urn:microsoft.com/office/officeart/2005/8/layout/vList6"/>
    <dgm:cxn modelId="{DE76739A-D512-4BBC-917B-F0773FE206AF}" srcId="{34EFA023-9E44-40F5-8A12-767CE515C4B2}" destId="{5476F60C-46A4-4F5F-88CA-5D9F729656E5}" srcOrd="1" destOrd="0" parTransId="{BA378140-AB09-43CB-B81E-53AD2FBFEBA4}" sibTransId="{CDA178AE-9B80-4B0B-8179-7CA1B855A31C}"/>
    <dgm:cxn modelId="{8A4E813C-78B1-42F4-8446-EFCDBEDB8CB4}" type="presOf" srcId="{75695F0C-9963-4B5C-93B4-C90E7994415E}" destId="{4CAE4478-FBC1-47A0-81BA-FA4725675361}" srcOrd="0" destOrd="0" presId="urn:microsoft.com/office/officeart/2005/8/layout/vList6"/>
    <dgm:cxn modelId="{A12AF61A-DBA5-4BC5-909E-817E52FD6EBC}" type="presParOf" srcId="{BD31EE18-B991-466C-BCCE-3784287D8D80}" destId="{B2D869E7-A09D-458D-A131-21A91588D13F}" srcOrd="0" destOrd="0" presId="urn:microsoft.com/office/officeart/2005/8/layout/vList6"/>
    <dgm:cxn modelId="{7D4EC6D1-CA86-4425-BB16-C8BB9D795B05}" type="presParOf" srcId="{B2D869E7-A09D-458D-A131-21A91588D13F}" destId="{13E7421E-4789-4428-B897-2B9448193960}" srcOrd="0" destOrd="0" presId="urn:microsoft.com/office/officeart/2005/8/layout/vList6"/>
    <dgm:cxn modelId="{3164030D-24EA-4FF4-B5C1-D76C17B35BC8}" type="presParOf" srcId="{B2D869E7-A09D-458D-A131-21A91588D13F}" destId="{FDBE7E34-2578-4F95-A8A0-8A1F5B5BA47A}" srcOrd="1" destOrd="0" presId="urn:microsoft.com/office/officeart/2005/8/layout/vList6"/>
    <dgm:cxn modelId="{AD4DFE8E-6CF3-4AA2-810F-623BE3D28A47}" type="presParOf" srcId="{BD31EE18-B991-466C-BCCE-3784287D8D80}" destId="{5117930F-A81E-41FE-B535-2D078987C328}" srcOrd="1" destOrd="0" presId="urn:microsoft.com/office/officeart/2005/8/layout/vList6"/>
    <dgm:cxn modelId="{5E64AD73-7EDA-44A9-8D48-111B977F5339}" type="presParOf" srcId="{BD31EE18-B991-466C-BCCE-3784287D8D80}" destId="{FA5FC921-F927-4DE2-B18E-E157C2E058F4}" srcOrd="2" destOrd="0" presId="urn:microsoft.com/office/officeart/2005/8/layout/vList6"/>
    <dgm:cxn modelId="{CCD0BDA8-8649-4C65-96C8-FE504A869FC4}" type="presParOf" srcId="{FA5FC921-F927-4DE2-B18E-E157C2E058F4}" destId="{7F6B7DE6-9986-4D03-BB64-DC3E45512EB8}" srcOrd="0" destOrd="0" presId="urn:microsoft.com/office/officeart/2005/8/layout/vList6"/>
    <dgm:cxn modelId="{B244E586-5935-4EC1-A7CB-E487D1E1D9B6}" type="presParOf" srcId="{FA5FC921-F927-4DE2-B18E-E157C2E058F4}" destId="{4C01D914-751F-4153-B1C0-906B5A0BA518}" srcOrd="1" destOrd="0" presId="urn:microsoft.com/office/officeart/2005/8/layout/vList6"/>
    <dgm:cxn modelId="{60C2A5C9-D232-46EA-BE39-DC4AF441C054}" type="presParOf" srcId="{BD31EE18-B991-466C-BCCE-3784287D8D80}" destId="{26E1ACD5-CC92-4231-9779-D05300D5E96D}" srcOrd="3" destOrd="0" presId="urn:microsoft.com/office/officeart/2005/8/layout/vList6"/>
    <dgm:cxn modelId="{823AFCB1-C605-435A-B79C-FD128E4C8F59}" type="presParOf" srcId="{BD31EE18-B991-466C-BCCE-3784287D8D80}" destId="{A410138C-6088-4177-BAF1-B739727AC55B}" srcOrd="4" destOrd="0" presId="urn:microsoft.com/office/officeart/2005/8/layout/vList6"/>
    <dgm:cxn modelId="{EF9BE13D-79DE-4D1C-9576-7DF4CB84B0A0}" type="presParOf" srcId="{A410138C-6088-4177-BAF1-B739727AC55B}" destId="{2DA44837-32B8-4BFC-B1BC-9F4D9C7AEA9D}" srcOrd="0" destOrd="0" presId="urn:microsoft.com/office/officeart/2005/8/layout/vList6"/>
    <dgm:cxn modelId="{4A79BCAF-152D-4F80-9DF1-E9976918688A}" type="presParOf" srcId="{A410138C-6088-4177-BAF1-B739727AC55B}" destId="{4CAE4478-FBC1-47A0-81BA-FA4725675361}"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7BFE6E-C029-446F-9756-18B97618FBA7}">
      <dsp:nvSpPr>
        <dsp:cNvPr id="0" name=""/>
        <dsp:cNvSpPr/>
      </dsp:nvSpPr>
      <dsp:spPr>
        <a:xfrm rot="5400000">
          <a:off x="4693273" y="-2269971"/>
          <a:ext cx="1105048" cy="594334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Strategic Planning process should be conducted in organized and structure format; the use of frameworks help identify major stakeholders, obstacles, and components that must be addressed in developing a strategic plan</a:t>
          </a:r>
          <a:endParaRPr lang="en-US" sz="1200" kern="1200" dirty="0"/>
        </a:p>
        <a:p>
          <a:pPr marL="114300" lvl="1" indent="-114300" algn="l" defTabSz="533400">
            <a:lnSpc>
              <a:spcPct val="90000"/>
            </a:lnSpc>
            <a:spcBef>
              <a:spcPct val="0"/>
            </a:spcBef>
            <a:spcAft>
              <a:spcPct val="15000"/>
            </a:spcAft>
            <a:buChar char="••"/>
          </a:pPr>
          <a:r>
            <a:rPr lang="en-US" sz="1200" kern="1200" dirty="0" smtClean="0"/>
            <a:t>Strategic planning exercise identified customers &amp; financing as major components – however other elements (e.g. programming) may be relevant in future. Mind-mapping new frameworks should be integral to strategic planning exercises</a:t>
          </a:r>
          <a:endParaRPr lang="en-US" sz="1200" kern="1200" dirty="0"/>
        </a:p>
      </dsp:txBody>
      <dsp:txXfrm rot="-5400000">
        <a:off x="2274127" y="203119"/>
        <a:ext cx="5889397" cy="997160"/>
      </dsp:txXfrm>
    </dsp:sp>
    <dsp:sp modelId="{CC4FF694-4B15-4D91-8528-0C713ADAF677}">
      <dsp:nvSpPr>
        <dsp:cNvPr id="0" name=""/>
        <dsp:cNvSpPr/>
      </dsp:nvSpPr>
      <dsp:spPr>
        <a:xfrm>
          <a:off x="0" y="5187"/>
          <a:ext cx="2213090" cy="1381311"/>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Use framework(s) in conducting strategic planning</a:t>
          </a:r>
          <a:endParaRPr lang="en-US" sz="1400" kern="1200" dirty="0"/>
        </a:p>
      </dsp:txBody>
      <dsp:txXfrm>
        <a:off x="67430" y="72617"/>
        <a:ext cx="2078230" cy="1246451"/>
      </dsp:txXfrm>
    </dsp:sp>
    <dsp:sp modelId="{85DC6163-4E20-4C10-BD2E-D415E2AD503C}">
      <dsp:nvSpPr>
        <dsp:cNvPr id="0" name=""/>
        <dsp:cNvSpPr/>
      </dsp:nvSpPr>
      <dsp:spPr>
        <a:xfrm rot="5400000">
          <a:off x="4693273" y="-819594"/>
          <a:ext cx="1105048" cy="594334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The previous strategic plan outline was used to attract funding support in the previous fiscal year</a:t>
          </a:r>
          <a:endParaRPr lang="en-US" sz="1200" kern="1200" dirty="0"/>
        </a:p>
        <a:p>
          <a:pPr marL="114300" lvl="1" indent="-114300" algn="l" defTabSz="533400">
            <a:lnSpc>
              <a:spcPct val="90000"/>
            </a:lnSpc>
            <a:spcBef>
              <a:spcPct val="0"/>
            </a:spcBef>
            <a:spcAft>
              <a:spcPct val="15000"/>
            </a:spcAft>
            <a:buChar char="••"/>
          </a:pPr>
          <a:r>
            <a:rPr lang="en-US" sz="1200" kern="1200" dirty="0" smtClean="0"/>
            <a:t>An abbreviated strategic plan provides comfort to donors by providing visibility into intended uses of funds, long-term objectives for short-term projects/actions, metrics for success, and overall organization of CIM</a:t>
          </a:r>
          <a:endParaRPr lang="en-US" sz="1200" kern="1200" dirty="0"/>
        </a:p>
      </dsp:txBody>
      <dsp:txXfrm rot="-5400000">
        <a:off x="2274127" y="1653496"/>
        <a:ext cx="5889397" cy="997160"/>
      </dsp:txXfrm>
    </dsp:sp>
    <dsp:sp modelId="{22BE82BF-92B5-4024-A26A-75A044FBE633}">
      <dsp:nvSpPr>
        <dsp:cNvPr id="0" name=""/>
        <dsp:cNvSpPr/>
      </dsp:nvSpPr>
      <dsp:spPr>
        <a:xfrm>
          <a:off x="0" y="1455563"/>
          <a:ext cx="2213090" cy="1381311"/>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High-Level Strategic Plan should be developed and shared with donors</a:t>
          </a:r>
          <a:endParaRPr lang="en-US" sz="1400" kern="1200" dirty="0"/>
        </a:p>
      </dsp:txBody>
      <dsp:txXfrm>
        <a:off x="67430" y="1522993"/>
        <a:ext cx="2078230" cy="1246451"/>
      </dsp:txXfrm>
    </dsp:sp>
    <dsp:sp modelId="{B9B13C53-DB79-4B27-A699-B88FE602A639}">
      <dsp:nvSpPr>
        <dsp:cNvPr id="0" name=""/>
        <dsp:cNvSpPr/>
      </dsp:nvSpPr>
      <dsp:spPr>
        <a:xfrm rot="5400000">
          <a:off x="4693273" y="602050"/>
          <a:ext cx="1105048" cy="5943341"/>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smtClean="0"/>
            <a:t>Strategic Plans change and should be updated to reflect changes in the organization</a:t>
          </a:r>
          <a:endParaRPr lang="en-US" sz="1200" kern="1200" dirty="0"/>
        </a:p>
        <a:p>
          <a:pPr marL="114300" lvl="1" indent="-114300" algn="l" defTabSz="533400">
            <a:lnSpc>
              <a:spcPct val="90000"/>
            </a:lnSpc>
            <a:spcBef>
              <a:spcPct val="0"/>
            </a:spcBef>
            <a:spcAft>
              <a:spcPct val="15000"/>
            </a:spcAft>
            <a:buChar char="••"/>
          </a:pPr>
          <a:r>
            <a:rPr lang="en-US" sz="1200" kern="1200" dirty="0" smtClean="0"/>
            <a:t>An ongoing process promotes evaluation and accountability of the plan against selected goals and milestones is critical to ensuring that strategic plans evolve and remain relevant to the organization</a:t>
          </a:r>
          <a:endParaRPr lang="en-US" sz="1200" kern="1200" dirty="0"/>
        </a:p>
      </dsp:txBody>
      <dsp:txXfrm rot="-5400000">
        <a:off x="2274127" y="3075140"/>
        <a:ext cx="5889397" cy="997160"/>
      </dsp:txXfrm>
    </dsp:sp>
    <dsp:sp modelId="{8DA7EA89-1CF6-4148-8250-9ADDBCFCFEBD}">
      <dsp:nvSpPr>
        <dsp:cNvPr id="0" name=""/>
        <dsp:cNvSpPr/>
      </dsp:nvSpPr>
      <dsp:spPr>
        <a:xfrm>
          <a:off x="0" y="2904938"/>
          <a:ext cx="2213090" cy="1381311"/>
        </a:xfrm>
        <a:prstGeom prst="roundRect">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w="9525" cap="flat" cmpd="sng" algn="ctr">
          <a:solidFill>
            <a:schemeClr val="accent1">
              <a:shade val="95000"/>
              <a:satMod val="105000"/>
            </a:schemeClr>
          </a:solidFill>
          <a:prstDash val="solid"/>
        </a:ln>
        <a:effectLst>
          <a:outerShdw blurRad="40000" dist="23000" dir="5400000" rotWithShape="0">
            <a:srgbClr val="000000">
              <a:alpha val="35000"/>
            </a:srgbClr>
          </a:outerShdw>
        </a:effectLst>
      </dsp:spPr>
      <dsp:style>
        <a:lnRef idx="1">
          <a:schemeClr val="accent1"/>
        </a:lnRef>
        <a:fillRef idx="3">
          <a:schemeClr val="accent1"/>
        </a:fillRef>
        <a:effectRef idx="2">
          <a:schemeClr val="accent1"/>
        </a:effectRef>
        <a:fontRef idx="minor">
          <a:schemeClr val="lt1"/>
        </a:fontRef>
      </dsp:style>
      <dsp:txBody>
        <a:bodyPr spcFirstLastPara="0" vert="horz" wrap="square" lIns="53340" tIns="26670" rIns="53340" bIns="26670" numCol="1" spcCol="1270" anchor="ctr" anchorCtr="0">
          <a:noAutofit/>
        </a:bodyPr>
        <a:lstStyle/>
        <a:p>
          <a:pPr lvl="0" algn="ctr" defTabSz="622300">
            <a:lnSpc>
              <a:spcPct val="90000"/>
            </a:lnSpc>
            <a:spcBef>
              <a:spcPct val="0"/>
            </a:spcBef>
            <a:spcAft>
              <a:spcPct val="35000"/>
            </a:spcAft>
          </a:pPr>
          <a:r>
            <a:rPr lang="en-US" sz="1400" kern="1200" dirty="0" smtClean="0"/>
            <a:t>Strategic Planning is an iterative process</a:t>
          </a:r>
          <a:endParaRPr lang="en-US" sz="1400" kern="1200" dirty="0"/>
        </a:p>
      </dsp:txBody>
      <dsp:txXfrm>
        <a:off x="67430" y="2972368"/>
        <a:ext cx="2078230" cy="12464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drawing1.xml><?xml version="1.0" encoding="utf-8"?>
<c:userShapes xmlns:c="http://schemas.openxmlformats.org/drawingml/2006/chart">
  <cdr:relSizeAnchor xmlns:cdr="http://schemas.openxmlformats.org/drawingml/2006/chartDrawing">
    <cdr:from>
      <cdr:x>0.26316</cdr:x>
      <cdr:y>0.08451</cdr:y>
    </cdr:from>
    <cdr:to>
      <cdr:x>0.36843</cdr:x>
      <cdr:y>0.12676</cdr:y>
    </cdr:to>
    <cdr:sp macro="" textlink="">
      <cdr:nvSpPr>
        <cdr:cNvPr id="2" name="TextBox 1"/>
        <cdr:cNvSpPr txBox="1"/>
      </cdr:nvSpPr>
      <cdr:spPr>
        <a:xfrm xmlns:a="http://schemas.openxmlformats.org/drawingml/2006/main">
          <a:off x="2286000" y="457200"/>
          <a:ext cx="914459" cy="22858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dirty="0" smtClean="0"/>
            <a:t>0.365M, 4%</a:t>
          </a:r>
          <a:endParaRPr lang="en-US" sz="1100" dirty="0"/>
        </a:p>
      </cdr:txBody>
    </cdr:sp>
  </cdr:relSizeAnchor>
  <cdr:relSizeAnchor xmlns:cdr="http://schemas.openxmlformats.org/drawingml/2006/chartDrawing">
    <cdr:from>
      <cdr:x>0.27265</cdr:x>
      <cdr:y>0.12148</cdr:y>
    </cdr:from>
    <cdr:to>
      <cdr:x>0.33502</cdr:x>
      <cdr:y>0.14871</cdr:y>
    </cdr:to>
    <cdr:sp macro="" textlink="">
      <cdr:nvSpPr>
        <cdr:cNvPr id="3" name="Left Brace 2"/>
        <cdr:cNvSpPr/>
      </cdr:nvSpPr>
      <cdr:spPr>
        <a:xfrm xmlns:a="http://schemas.openxmlformats.org/drawingml/2006/main" rot="5041672">
          <a:off x="2565675" y="459977"/>
          <a:ext cx="147319" cy="541796"/>
        </a:xfrm>
        <a:prstGeom xmlns:a="http://schemas.openxmlformats.org/drawingml/2006/main" prst="leftBrace">
          <a:avLst>
            <a:gd name="adj1" fmla="val 39786"/>
            <a:gd name="adj2" fmla="val 53247"/>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7FE259-B7B3-41C5-AED8-A85BB98668B0}" type="datetimeFigureOut">
              <a:rPr lang="en-US" smtClean="0"/>
              <a:t>12/18/2015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66BA1-6399-41B8-9F71-CF215164ABC6}" type="slidenum">
              <a:rPr lang="en-US" smtClean="0"/>
              <a:t>‹#›</a:t>
            </a:fld>
            <a:endParaRPr lang="en-US"/>
          </a:p>
        </p:txBody>
      </p:sp>
    </p:spTree>
    <p:extLst>
      <p:ext uri="{BB962C8B-B14F-4D97-AF65-F5344CB8AC3E}">
        <p14:creationId xmlns:p14="http://schemas.microsoft.com/office/powerpoint/2010/main" val="2956920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BC0C35-BA50-485A-8721-3DBA7CBE6070}" type="slidenum">
              <a:rPr lang="en-US" smtClean="0"/>
              <a:t>3</a:t>
            </a:fld>
            <a:endParaRPr lang="en-US"/>
          </a:p>
        </p:txBody>
      </p:sp>
    </p:spTree>
    <p:extLst>
      <p:ext uri="{BB962C8B-B14F-4D97-AF65-F5344CB8AC3E}">
        <p14:creationId xmlns:p14="http://schemas.microsoft.com/office/powerpoint/2010/main" val="1018520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BC0C35-BA50-485A-8721-3DBA7CBE6070}" type="slidenum">
              <a:rPr lang="en-US" smtClean="0"/>
              <a:t>8</a:t>
            </a:fld>
            <a:endParaRPr lang="en-US"/>
          </a:p>
        </p:txBody>
      </p:sp>
    </p:spTree>
    <p:extLst>
      <p:ext uri="{BB962C8B-B14F-4D97-AF65-F5344CB8AC3E}">
        <p14:creationId xmlns:p14="http://schemas.microsoft.com/office/powerpoint/2010/main" val="4164155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BC0C35-BA50-485A-8721-3DBA7CBE6070}" type="slidenum">
              <a:rPr lang="en-US" smtClean="0"/>
              <a:t>34</a:t>
            </a:fld>
            <a:endParaRPr lang="en-US"/>
          </a:p>
        </p:txBody>
      </p:sp>
    </p:spTree>
    <p:extLst>
      <p:ext uri="{BB962C8B-B14F-4D97-AF65-F5344CB8AC3E}">
        <p14:creationId xmlns:p14="http://schemas.microsoft.com/office/powerpoint/2010/main" val="199752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http://www.diabetes.ca/getmedia/633ff02f-3ab3-4359-903b-b66dec35d19a/2013-cda-annual-report.pdf.aspx</a:t>
            </a:r>
          </a:p>
        </p:txBody>
      </p:sp>
      <p:sp>
        <p:nvSpPr>
          <p:cNvPr id="4" name="Slide Number Placeholder 3"/>
          <p:cNvSpPr>
            <a:spLocks noGrp="1"/>
          </p:cNvSpPr>
          <p:nvPr>
            <p:ph type="sldNum" sz="quarter" idx="10"/>
          </p:nvPr>
        </p:nvSpPr>
        <p:spPr/>
        <p:txBody>
          <a:bodyPr/>
          <a:lstStyle/>
          <a:p>
            <a:fld id="{F3566BA1-6399-41B8-9F71-CF215164ABC6}" type="slidenum">
              <a:rPr lang="en-US" smtClean="0"/>
              <a:pPr/>
              <a:t>36</a:t>
            </a:fld>
            <a:endParaRPr lang="en-US"/>
          </a:p>
        </p:txBody>
      </p:sp>
    </p:spTree>
    <p:extLst>
      <p:ext uri="{BB962C8B-B14F-4D97-AF65-F5344CB8AC3E}">
        <p14:creationId xmlns:p14="http://schemas.microsoft.com/office/powerpoint/2010/main" val="31835081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http://www.diabetes.ca/getmedia/633ff02f-3ab3-4359-903b-b66dec35d19a/2013-cda-annual-report.pdf.aspx</a:t>
            </a:r>
          </a:p>
        </p:txBody>
      </p:sp>
      <p:sp>
        <p:nvSpPr>
          <p:cNvPr id="4" name="Slide Number Placeholder 3"/>
          <p:cNvSpPr>
            <a:spLocks noGrp="1"/>
          </p:cNvSpPr>
          <p:nvPr>
            <p:ph type="sldNum" sz="quarter" idx="10"/>
          </p:nvPr>
        </p:nvSpPr>
        <p:spPr/>
        <p:txBody>
          <a:bodyPr/>
          <a:lstStyle/>
          <a:p>
            <a:fld id="{F3566BA1-6399-41B8-9F71-CF215164ABC6}" type="slidenum">
              <a:rPr lang="en-US" smtClean="0"/>
              <a:pPr/>
              <a:t>37</a:t>
            </a:fld>
            <a:endParaRPr lang="en-US"/>
          </a:p>
        </p:txBody>
      </p:sp>
    </p:spTree>
    <p:extLst>
      <p:ext uri="{BB962C8B-B14F-4D97-AF65-F5344CB8AC3E}">
        <p14:creationId xmlns:p14="http://schemas.microsoft.com/office/powerpoint/2010/main" val="3658415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http://www.diabetes.ca/getmedia/633ff02f-3ab3-4359-903b-b66dec35d19a/2013-cda-annual-report.pdf.aspx</a:t>
            </a:r>
          </a:p>
        </p:txBody>
      </p:sp>
      <p:sp>
        <p:nvSpPr>
          <p:cNvPr id="4" name="Slide Number Placeholder 3"/>
          <p:cNvSpPr>
            <a:spLocks noGrp="1"/>
          </p:cNvSpPr>
          <p:nvPr>
            <p:ph type="sldNum" sz="quarter" idx="10"/>
          </p:nvPr>
        </p:nvSpPr>
        <p:spPr/>
        <p:txBody>
          <a:bodyPr/>
          <a:lstStyle/>
          <a:p>
            <a:fld id="{F3566BA1-6399-41B8-9F71-CF215164ABC6}" type="slidenum">
              <a:rPr lang="en-US" smtClean="0"/>
              <a:pPr/>
              <a:t>38</a:t>
            </a:fld>
            <a:endParaRPr lang="en-US"/>
          </a:p>
        </p:txBody>
      </p:sp>
    </p:spTree>
    <p:extLst>
      <p:ext uri="{BB962C8B-B14F-4D97-AF65-F5344CB8AC3E}">
        <p14:creationId xmlns:p14="http://schemas.microsoft.com/office/powerpoint/2010/main" val="3097934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http://www.diabetes.ca/getmedia/633ff02f-3ab3-4359-903b-b66dec35d19a/2013-cda-annual-report.pdf.aspx</a:t>
            </a:r>
          </a:p>
        </p:txBody>
      </p:sp>
      <p:sp>
        <p:nvSpPr>
          <p:cNvPr id="4" name="Slide Number Placeholder 3"/>
          <p:cNvSpPr>
            <a:spLocks noGrp="1"/>
          </p:cNvSpPr>
          <p:nvPr>
            <p:ph type="sldNum" sz="quarter" idx="10"/>
          </p:nvPr>
        </p:nvSpPr>
        <p:spPr/>
        <p:txBody>
          <a:bodyPr/>
          <a:lstStyle/>
          <a:p>
            <a:fld id="{F3566BA1-6399-41B8-9F71-CF215164ABC6}" type="slidenum">
              <a:rPr lang="en-US" smtClean="0"/>
              <a:pPr/>
              <a:t>39</a:t>
            </a:fld>
            <a:endParaRPr lang="en-US"/>
          </a:p>
        </p:txBody>
      </p:sp>
    </p:spTree>
    <p:extLst>
      <p:ext uri="{BB962C8B-B14F-4D97-AF65-F5344CB8AC3E}">
        <p14:creationId xmlns:p14="http://schemas.microsoft.com/office/powerpoint/2010/main" val="4013298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9BC0C35-BA50-485A-8721-3DBA7CBE6070}" type="slidenum">
              <a:rPr lang="en-US" smtClean="0"/>
              <a:t>42</a:t>
            </a:fld>
            <a:endParaRPr lang="en-US"/>
          </a:p>
        </p:txBody>
      </p:sp>
    </p:spTree>
    <p:extLst>
      <p:ext uri="{BB962C8B-B14F-4D97-AF65-F5344CB8AC3E}">
        <p14:creationId xmlns:p14="http://schemas.microsoft.com/office/powerpoint/2010/main" val="3317987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prstGeom prst="rect">
            <a:avLst/>
          </a:prstGeo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Divider Layout">
    <p:spTree>
      <p:nvGrpSpPr>
        <p:cNvPr id="1" name=""/>
        <p:cNvGrpSpPr/>
        <p:nvPr/>
      </p:nvGrpSpPr>
      <p:grpSpPr>
        <a:xfrm>
          <a:off x="0" y="0"/>
          <a:ext cx="0" cy="0"/>
          <a:chOff x="0" y="0"/>
          <a:chExt cx="0" cy="0"/>
        </a:xfrm>
      </p:grpSpPr>
      <p:sp>
        <p:nvSpPr>
          <p:cNvPr id="2" name="Title 1"/>
          <p:cNvSpPr>
            <a:spLocks noGrp="1"/>
          </p:cNvSpPr>
          <p:nvPr>
            <p:ph type="title"/>
          </p:nvPr>
        </p:nvSpPr>
        <p:spPr>
          <a:xfrm>
            <a:off x="1261872" y="2438400"/>
            <a:ext cx="6720840" cy="1280160"/>
          </a:xfrm>
          <a:prstGeom prst="rect">
            <a:avLst/>
          </a:prstGeom>
        </p:spPr>
        <p:txBody>
          <a:bodyPr>
            <a:noAutofit/>
          </a:bodyPr>
          <a:lstStyle>
            <a:lvl1pPr>
              <a:lnSpc>
                <a:spcPts val="5113"/>
              </a:lnSpc>
              <a:defRPr sz="4588" b="0">
                <a:latin typeface="+mj-lt"/>
              </a:defRPr>
            </a:lvl1pPr>
          </a:lstStyle>
          <a:p>
            <a:r>
              <a:rPr lang="en-US" smtClean="0"/>
              <a:t>Click to edit Master title style</a:t>
            </a:r>
            <a:endParaRPr lang="en-US" dirty="0"/>
          </a:p>
        </p:txBody>
      </p:sp>
      <p:sp>
        <p:nvSpPr>
          <p:cNvPr id="7" name="Slide Number Placeholder 6"/>
          <p:cNvSpPr>
            <a:spLocks noGrp="1"/>
          </p:cNvSpPr>
          <p:nvPr>
            <p:ph type="sldNum" sz="quarter" idx="10"/>
          </p:nvPr>
        </p:nvSpPr>
        <p:spPr>
          <a:xfrm>
            <a:off x="8451273" y="6600361"/>
            <a:ext cx="311150" cy="163513"/>
          </a:xfrm>
          <a:prstGeom prst="rect">
            <a:avLst/>
          </a:prstGeom>
        </p:spPr>
        <p:txBody>
          <a:bodyPr/>
          <a:lstStyle/>
          <a:p>
            <a:pPr>
              <a:defRPr/>
            </a:pPr>
            <a:fld id="{664B4472-A98D-4867-A850-DC019789AC36}" type="slidenum">
              <a:rPr lang="en-US" sz="971" b="1" smtClean="0">
                <a:solidFill>
                  <a:srgbClr val="002776"/>
                </a:solidFill>
                <a:cs typeface="Arial" charset="0"/>
              </a:rPr>
              <a:pPr>
                <a:defRPr/>
              </a:pPr>
              <a:t>‹#›</a:t>
            </a:fld>
            <a:endParaRPr lang="en-US" sz="971" b="1" dirty="0">
              <a:solidFill>
                <a:srgbClr val="002776"/>
              </a:solidFill>
              <a:cs typeface="Arial" charset="0"/>
            </a:endParaRPr>
          </a:p>
        </p:txBody>
      </p:sp>
      <p:sp>
        <p:nvSpPr>
          <p:cNvPr id="8" name="Footer Placeholder 7"/>
          <p:cNvSpPr>
            <a:spLocks noGrp="1"/>
          </p:cNvSpPr>
          <p:nvPr>
            <p:ph type="ftr" sz="quarter" idx="11"/>
          </p:nvPr>
        </p:nvSpPr>
        <p:spPr>
          <a:xfrm>
            <a:off x="756485" y="6542088"/>
            <a:ext cx="4749800" cy="163513"/>
          </a:xfrm>
          <a:prstGeom prst="rect">
            <a:avLst/>
          </a:prstGeom>
        </p:spPr>
        <p:txBody>
          <a:bodyPr/>
          <a:lstStyle/>
          <a:p>
            <a:pPr>
              <a:defRPr/>
            </a:pPr>
            <a:r>
              <a:rPr lang="en-US" sz="971" smtClean="0">
                <a:solidFill>
                  <a:srgbClr val="002776"/>
                </a:solidFill>
                <a:cs typeface="Arial" charset="0"/>
              </a:rPr>
              <a:t>Footer</a:t>
            </a:r>
            <a:endParaRPr lang="en-US" sz="971" dirty="0">
              <a:solidFill>
                <a:srgbClr val="002776"/>
              </a:solidFill>
              <a:cs typeface="Arial" charset="0"/>
            </a:endParaRPr>
          </a:p>
        </p:txBody>
      </p:sp>
    </p:spTree>
    <p:extLst>
      <p:ext uri="{BB962C8B-B14F-4D97-AF65-F5344CB8AC3E}">
        <p14:creationId xmlns:p14="http://schemas.microsoft.com/office/powerpoint/2010/main" val="24922151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pic>
        <p:nvPicPr>
          <p:cNvPr id="7" name="Picture 6" descr="Endeavour footer.png"/>
          <p:cNvPicPr>
            <a:picLocks noChangeAspect="1"/>
          </p:cNvPicPr>
          <p:nvPr userDrawn="1"/>
        </p:nvPicPr>
        <p:blipFill>
          <a:blip r:embed="rId2" cstate="print"/>
          <a:stretch>
            <a:fillRect/>
          </a:stretch>
        </p:blipFill>
        <p:spPr>
          <a:xfrm flipV="1">
            <a:off x="1828800" y="6736083"/>
            <a:ext cx="5943600" cy="121917"/>
          </a:xfrm>
          <a:prstGeom prst="rect">
            <a:avLst/>
          </a:prstGeom>
        </p:spPr>
      </p:pic>
      <p:pic>
        <p:nvPicPr>
          <p:cNvPr id="8" name="Picture 7" descr="Endeavourlogo.png"/>
          <p:cNvPicPr>
            <a:picLocks noChangeAspect="1"/>
          </p:cNvPicPr>
          <p:nvPr userDrawn="1"/>
        </p:nvPicPr>
        <p:blipFill>
          <a:blip r:embed="rId3" cstate="print"/>
          <a:srcRect b="27983"/>
          <a:stretch>
            <a:fillRect/>
          </a:stretch>
        </p:blipFill>
        <p:spPr>
          <a:xfrm>
            <a:off x="152400" y="6193270"/>
            <a:ext cx="1676400" cy="606430"/>
          </a:xfrm>
          <a:prstGeom prst="rect">
            <a:avLst/>
          </a:prstGeom>
        </p:spPr>
      </p:pic>
      <p:sp>
        <p:nvSpPr>
          <p:cNvPr id="6" name="Slide Number Placeholder 1"/>
          <p:cNvSpPr txBox="1">
            <a:spLocks/>
          </p:cNvSpPr>
          <p:nvPr userDrawn="1"/>
        </p:nvSpPr>
        <p:spPr>
          <a:xfrm>
            <a:off x="8337177" y="6600362"/>
            <a:ext cx="349623" cy="13572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5ABCE7B4-778A-41F9-9928-4E6B10D309E9}" type="slidenum">
              <a:rPr lang="en-US" sz="971" b="1" smtClean="0">
                <a:solidFill>
                  <a:srgbClr val="002776"/>
                </a:solidFill>
                <a:cs typeface="Arial" charset="0"/>
              </a:rPr>
              <a:t>‹#›</a:t>
            </a:fld>
            <a:endParaRPr lang="en-US" sz="971" b="1" dirty="0">
              <a:solidFill>
                <a:srgbClr val="002776"/>
              </a:solidFill>
              <a:cs typeface="Arial"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GB"/>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smtClean="0"/>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GB"/>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a:prstGeom prst="rect">
            <a:avLst/>
          </a:prstGeo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fld id="{FB5CFB3D-8E2A-4A9B-8F94-F7B72DFD830D}" type="datetimeFigureOut">
              <a:rPr lang="en-GB" smtClean="0"/>
              <a:pPr/>
              <a:t>18/12/2015</a:t>
            </a:fld>
            <a:endParaRPr lang="en-GB"/>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604CF508-4106-40C3-BCE6-369B7F7FFD7C}"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None/>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image" Target="../media/image9.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Alex\Desktop\Logo_CIM_Regular_1400x440.png"/>
          <p:cNvPicPr>
            <a:picLocks noChangeAspect="1" noChangeArrowheads="1"/>
          </p:cNvPicPr>
          <p:nvPr/>
        </p:nvPicPr>
        <p:blipFill>
          <a:blip r:embed="rId2" cstate="print"/>
          <a:srcRect/>
          <a:stretch>
            <a:fillRect/>
          </a:stretch>
        </p:blipFill>
        <p:spPr bwMode="auto">
          <a:xfrm>
            <a:off x="4876800" y="5029200"/>
            <a:ext cx="3505200" cy="1101634"/>
          </a:xfrm>
          <a:prstGeom prst="rect">
            <a:avLst/>
          </a:prstGeom>
          <a:noFill/>
        </p:spPr>
      </p:pic>
      <p:sp>
        <p:nvSpPr>
          <p:cNvPr id="2" name="Title 1"/>
          <p:cNvSpPr>
            <a:spLocks noGrp="1"/>
          </p:cNvSpPr>
          <p:nvPr>
            <p:ph type="ctrTitle"/>
          </p:nvPr>
        </p:nvSpPr>
        <p:spPr>
          <a:xfrm>
            <a:off x="1828800" y="3355777"/>
            <a:ext cx="5181600" cy="457200"/>
          </a:xfrm>
        </p:spPr>
        <p:txBody>
          <a:bodyPr>
            <a:noAutofit/>
          </a:bodyPr>
          <a:lstStyle/>
          <a:p>
            <a:pPr algn="l"/>
            <a:r>
              <a:rPr lang="en-US" sz="2400" b="1" dirty="0" smtClean="0">
                <a:latin typeface="Cambria" pitchFamily="18" charset="0"/>
              </a:rPr>
              <a:t>Connected In Motion</a:t>
            </a:r>
            <a:br>
              <a:rPr lang="en-US" sz="2400" b="1" dirty="0" smtClean="0">
                <a:latin typeface="Cambria" pitchFamily="18" charset="0"/>
              </a:rPr>
            </a:br>
            <a:r>
              <a:rPr lang="en-US" sz="2400" b="1" dirty="0" smtClean="0">
                <a:latin typeface="Cambria" pitchFamily="18" charset="0"/>
              </a:rPr>
              <a:t/>
            </a:r>
            <a:br>
              <a:rPr lang="en-US" sz="2400" b="1" dirty="0" smtClean="0">
                <a:latin typeface="Cambria" pitchFamily="18" charset="0"/>
              </a:rPr>
            </a:br>
            <a:r>
              <a:rPr lang="en-US" sz="2000" b="1" dirty="0" smtClean="0">
                <a:latin typeface="Cambria" pitchFamily="18" charset="0"/>
              </a:rPr>
              <a:t/>
            </a:r>
            <a:br>
              <a:rPr lang="en-US" sz="2000" b="1" dirty="0" smtClean="0">
                <a:latin typeface="Cambria" pitchFamily="18" charset="0"/>
              </a:rPr>
            </a:br>
            <a:endParaRPr lang="en-GB" sz="2000" b="1" dirty="0">
              <a:latin typeface="Cambria" pitchFamily="18" charset="0"/>
            </a:endParaRPr>
          </a:p>
        </p:txBody>
      </p:sp>
      <p:pic>
        <p:nvPicPr>
          <p:cNvPr id="3" name="Picture 2" descr="Endeavour footer.png"/>
          <p:cNvPicPr>
            <a:picLocks noChangeAspect="1"/>
          </p:cNvPicPr>
          <p:nvPr/>
        </p:nvPicPr>
        <p:blipFill>
          <a:blip r:embed="rId3" cstate="print"/>
          <a:stretch>
            <a:fillRect/>
          </a:stretch>
        </p:blipFill>
        <p:spPr>
          <a:xfrm flipV="1">
            <a:off x="0" y="6740770"/>
            <a:ext cx="9144000" cy="117230"/>
          </a:xfrm>
          <a:prstGeom prst="rect">
            <a:avLst/>
          </a:prstGeom>
        </p:spPr>
      </p:pic>
      <p:pic>
        <p:nvPicPr>
          <p:cNvPr id="4" name="Picture 3" descr="Endeavourlogo.png"/>
          <p:cNvPicPr>
            <a:picLocks noChangeAspect="1"/>
          </p:cNvPicPr>
          <p:nvPr/>
        </p:nvPicPr>
        <p:blipFill>
          <a:blip r:embed="rId4" cstate="print"/>
          <a:srcRect b="27983"/>
          <a:stretch>
            <a:fillRect/>
          </a:stretch>
        </p:blipFill>
        <p:spPr>
          <a:xfrm>
            <a:off x="609600" y="609600"/>
            <a:ext cx="4002262" cy="1447800"/>
          </a:xfrm>
          <a:prstGeom prst="rect">
            <a:avLst/>
          </a:prstGeom>
        </p:spPr>
      </p:pic>
      <p:sp>
        <p:nvSpPr>
          <p:cNvPr id="5" name="TextBox 4"/>
          <p:cNvSpPr txBox="1"/>
          <p:nvPr/>
        </p:nvSpPr>
        <p:spPr>
          <a:xfrm>
            <a:off x="1828800" y="3962400"/>
            <a:ext cx="6324600" cy="307777"/>
          </a:xfrm>
          <a:prstGeom prst="rect">
            <a:avLst/>
          </a:prstGeom>
          <a:noFill/>
        </p:spPr>
        <p:txBody>
          <a:bodyPr wrap="square" rtlCol="0">
            <a:spAutoFit/>
          </a:bodyPr>
          <a:lstStyle/>
          <a:p>
            <a:r>
              <a:rPr lang="en-US" sz="1400" b="1" dirty="0" smtClean="0">
                <a:latin typeface="Arial" pitchFamily="34" charset="0"/>
                <a:cs typeface="Arial" pitchFamily="34" charset="0"/>
              </a:rPr>
              <a:t>Final Deliverable - DRAFT </a:t>
            </a:r>
            <a:endParaRPr lang="en-US" sz="1400" dirty="0" smtClean="0">
              <a:latin typeface="Arial" pitchFamily="34" charset="0"/>
              <a:cs typeface="Arial" pitchFamily="34" charset="0"/>
            </a:endParaRPr>
          </a:p>
        </p:txBody>
      </p:sp>
      <p:cxnSp>
        <p:nvCxnSpPr>
          <p:cNvPr id="6" name="Straight Connector 5"/>
          <p:cNvCxnSpPr/>
          <p:nvPr/>
        </p:nvCxnSpPr>
        <p:spPr>
          <a:xfrm>
            <a:off x="0" y="3812977"/>
            <a:ext cx="68580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828800" y="4191000"/>
            <a:ext cx="1797030" cy="307777"/>
          </a:xfrm>
          <a:prstGeom prst="rect">
            <a:avLst/>
          </a:prstGeom>
        </p:spPr>
        <p:txBody>
          <a:bodyPr wrap="none">
            <a:spAutoFit/>
          </a:bodyPr>
          <a:lstStyle/>
          <a:p>
            <a:r>
              <a:rPr lang="en-US" sz="1400" b="1" dirty="0" smtClean="0">
                <a:latin typeface="Arial" pitchFamily="34" charset="0"/>
                <a:cs typeface="Arial" pitchFamily="34" charset="0"/>
              </a:rPr>
              <a:t>November 11, 2015</a:t>
            </a:r>
            <a:endParaRPr lang="en-GB" sz="1400" b="1"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a:xfrm>
            <a:off x="4824787" y="1298907"/>
            <a:ext cx="4090613" cy="31836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50408" y="1276320"/>
            <a:ext cx="4433074" cy="31836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28600" y="152400"/>
            <a:ext cx="7166962" cy="400110"/>
          </a:xfrm>
          <a:prstGeom prst="rect">
            <a:avLst/>
          </a:prstGeom>
          <a:noFill/>
        </p:spPr>
        <p:txBody>
          <a:bodyPr wrap="none" rtlCol="0">
            <a:spAutoFit/>
          </a:bodyPr>
          <a:lstStyle/>
          <a:p>
            <a:r>
              <a:rPr lang="en-US" sz="2000" dirty="0" smtClean="0">
                <a:latin typeface="Cambria" pitchFamily="18" charset="0"/>
              </a:rPr>
              <a:t>High-Level Observations from the Strategic Framework Exercise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250409" y="4691942"/>
            <a:ext cx="8664991" cy="1066800"/>
          </a:xfrm>
          <a:prstGeom prst="roundRect">
            <a:avLst/>
          </a:prstGeom>
          <a:noFill/>
          <a:ln>
            <a:solidFill>
              <a:srgbClr val="FFC000"/>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marL="171450" lvl="1" indent="-171450" defTabSz="533400">
              <a:lnSpc>
                <a:spcPct val="90000"/>
              </a:lnSpc>
              <a:spcBef>
                <a:spcPct val="0"/>
              </a:spcBef>
              <a:spcAft>
                <a:spcPct val="15000"/>
              </a:spcAft>
              <a:buFont typeface="Arial" panose="020B0604020202020204" pitchFamily="34" charset="0"/>
              <a:buChar char="•"/>
            </a:pPr>
            <a:r>
              <a:rPr lang="en-US" sz="1400" dirty="0" smtClean="0">
                <a:solidFill>
                  <a:schemeClr val="tx1"/>
                </a:solidFill>
              </a:rPr>
              <a:t>Current </a:t>
            </a:r>
            <a:r>
              <a:rPr lang="en-US" sz="1400" dirty="0">
                <a:solidFill>
                  <a:schemeClr val="tx1"/>
                </a:solidFill>
              </a:rPr>
              <a:t>processes around strategic planning are generally “ad-hoc”</a:t>
            </a:r>
          </a:p>
          <a:p>
            <a:pPr marL="182880" lvl="1" indent="-182880" defTabSz="533400">
              <a:lnSpc>
                <a:spcPct val="90000"/>
              </a:lnSpc>
              <a:spcBef>
                <a:spcPct val="0"/>
              </a:spcBef>
              <a:spcAft>
                <a:spcPct val="15000"/>
              </a:spcAft>
              <a:buFont typeface="Arial" pitchFamily="34" charset="0"/>
              <a:buChar char="•"/>
            </a:pPr>
            <a:r>
              <a:rPr lang="en-US" sz="1400" dirty="0">
                <a:solidFill>
                  <a:schemeClr val="tx1"/>
                </a:solidFill>
              </a:rPr>
              <a:t>In addition to uncertainty with respect to sponsorship, CIM has limited knowledge or planning around how to grow customer base (for example CIM identified </a:t>
            </a:r>
            <a:r>
              <a:rPr lang="en-US" sz="1400" dirty="0" smtClean="0">
                <a:solidFill>
                  <a:schemeClr val="tx1"/>
                </a:solidFill>
              </a:rPr>
              <a:t>uncertainty </a:t>
            </a:r>
            <a:r>
              <a:rPr lang="en-US" sz="1400" dirty="0">
                <a:solidFill>
                  <a:schemeClr val="tx1"/>
                </a:solidFill>
              </a:rPr>
              <a:t>with respect to which regions to target and how to generate uptake in those regions</a:t>
            </a:r>
            <a:r>
              <a:rPr lang="en-US" sz="1400" dirty="0" smtClean="0">
                <a:solidFill>
                  <a:schemeClr val="tx1"/>
                </a:solidFill>
              </a:rPr>
              <a:t>)</a:t>
            </a:r>
            <a:endParaRPr lang="en-US" sz="1400" dirty="0">
              <a:solidFill>
                <a:schemeClr val="tx1"/>
              </a:solidFill>
            </a:endParaRPr>
          </a:p>
        </p:txBody>
      </p:sp>
      <p:sp>
        <p:nvSpPr>
          <p:cNvPr id="14" name="AutoShape 3"/>
          <p:cNvSpPr>
            <a:spLocks noChangeArrowheads="1"/>
          </p:cNvSpPr>
          <p:nvPr/>
        </p:nvSpPr>
        <p:spPr bwMode="auto">
          <a:xfrm>
            <a:off x="496470" y="1550385"/>
            <a:ext cx="1887537" cy="925513"/>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100" dirty="0">
                <a:solidFill>
                  <a:schemeClr val="bg1"/>
                </a:solidFill>
              </a:rPr>
              <a:t>CIM laying the pathway for experiential chronic disease management around the world</a:t>
            </a:r>
            <a:endParaRPr lang="en-US" sz="1100" b="1" dirty="0">
              <a:solidFill>
                <a:schemeClr val="bg1"/>
              </a:solidFill>
              <a:ea typeface="ＭＳ Ｐゴシック" pitchFamily="50" charset="-128"/>
            </a:endParaRPr>
          </a:p>
        </p:txBody>
      </p:sp>
      <p:sp>
        <p:nvSpPr>
          <p:cNvPr id="15" name="AutoShape 4"/>
          <p:cNvSpPr>
            <a:spLocks noChangeArrowheads="1"/>
          </p:cNvSpPr>
          <p:nvPr/>
        </p:nvSpPr>
        <p:spPr bwMode="auto">
          <a:xfrm>
            <a:off x="5118101" y="2803406"/>
            <a:ext cx="1671203" cy="538171"/>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r>
              <a:rPr lang="en-US" sz="1200" dirty="0">
                <a:solidFill>
                  <a:schemeClr val="bg1"/>
                </a:solidFill>
              </a:rPr>
              <a:t>Specific about type 1 </a:t>
            </a:r>
            <a:r>
              <a:rPr lang="en-US" sz="1200" dirty="0" smtClean="0">
                <a:solidFill>
                  <a:schemeClr val="bg1"/>
                </a:solidFill>
              </a:rPr>
              <a:t>diabetes and </a:t>
            </a:r>
            <a:r>
              <a:rPr lang="en-US" sz="1200" dirty="0">
                <a:solidFill>
                  <a:schemeClr val="bg1"/>
                </a:solidFill>
              </a:rPr>
              <a:t>adults </a:t>
            </a:r>
          </a:p>
        </p:txBody>
      </p:sp>
      <p:sp>
        <p:nvSpPr>
          <p:cNvPr id="16" name="AutoShape 5"/>
          <p:cNvSpPr>
            <a:spLocks noChangeArrowheads="1"/>
          </p:cNvSpPr>
          <p:nvPr/>
        </p:nvSpPr>
        <p:spPr bwMode="auto">
          <a:xfrm>
            <a:off x="2587605" y="1648558"/>
            <a:ext cx="1867337" cy="690816"/>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000" dirty="0">
                <a:solidFill>
                  <a:schemeClr val="bg1"/>
                </a:solidFill>
              </a:rPr>
              <a:t>strong community of people living with t1 diabetes through strong support and adventure</a:t>
            </a:r>
            <a:endParaRPr lang="en-US" sz="1000" b="1" dirty="0">
              <a:solidFill>
                <a:schemeClr val="bg1"/>
              </a:solidFill>
              <a:ea typeface="ＭＳ Ｐゴシック" pitchFamily="50" charset="-128"/>
            </a:endParaRPr>
          </a:p>
        </p:txBody>
      </p:sp>
      <p:sp>
        <p:nvSpPr>
          <p:cNvPr id="17" name="AutoShape 6"/>
          <p:cNvSpPr>
            <a:spLocks noChangeArrowheads="1"/>
          </p:cNvSpPr>
          <p:nvPr/>
        </p:nvSpPr>
        <p:spPr bwMode="auto">
          <a:xfrm>
            <a:off x="2415149" y="2803406"/>
            <a:ext cx="2087562" cy="1203325"/>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050" dirty="0">
                <a:solidFill>
                  <a:schemeClr val="bg1"/>
                </a:solidFill>
              </a:rPr>
              <a:t>Model that can be leveraged through other organizations – or how over all health care is managed</a:t>
            </a:r>
            <a:endParaRPr lang="en-US" sz="1050" b="1" dirty="0">
              <a:solidFill>
                <a:schemeClr val="bg1"/>
              </a:solidFill>
              <a:ea typeface="ＭＳ Ｐゴシック" pitchFamily="50" charset="-128"/>
            </a:endParaRPr>
          </a:p>
        </p:txBody>
      </p:sp>
      <p:sp>
        <p:nvSpPr>
          <p:cNvPr id="18" name="AutoShape 7"/>
          <p:cNvSpPr>
            <a:spLocks noChangeArrowheads="1"/>
          </p:cNvSpPr>
          <p:nvPr/>
        </p:nvSpPr>
        <p:spPr bwMode="auto">
          <a:xfrm>
            <a:off x="6930609" y="2913245"/>
            <a:ext cx="1639887" cy="1011254"/>
          </a:xfrm>
          <a:prstGeom prst="wedgeRoundRectCallout">
            <a:avLst>
              <a:gd name="adj1" fmla="val -36898"/>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100" dirty="0">
                <a:solidFill>
                  <a:schemeClr val="bg1"/>
                </a:solidFill>
              </a:rPr>
              <a:t>“helping people live well while someone else finds the cure</a:t>
            </a:r>
            <a:r>
              <a:rPr lang="en-US" sz="1100" dirty="0" smtClean="0">
                <a:solidFill>
                  <a:schemeClr val="bg1"/>
                </a:solidFill>
              </a:rPr>
              <a:t>”</a:t>
            </a:r>
            <a:endParaRPr lang="en-US" sz="1100" dirty="0">
              <a:solidFill>
                <a:schemeClr val="bg1"/>
              </a:solidFill>
            </a:endParaRPr>
          </a:p>
        </p:txBody>
      </p:sp>
      <p:sp>
        <p:nvSpPr>
          <p:cNvPr id="19" name="AutoShape 8"/>
          <p:cNvSpPr>
            <a:spLocks noChangeArrowheads="1"/>
          </p:cNvSpPr>
          <p:nvPr/>
        </p:nvSpPr>
        <p:spPr bwMode="auto">
          <a:xfrm>
            <a:off x="5252630" y="1765398"/>
            <a:ext cx="3105892" cy="763588"/>
          </a:xfrm>
          <a:prstGeom prst="wedgeRoundRectCallout">
            <a:avLst>
              <a:gd name="adj1" fmla="val -31741"/>
              <a:gd name="adj2" fmla="val 66667"/>
              <a:gd name="adj3" fmla="val 16667"/>
            </a:avLst>
          </a:prstGeom>
          <a:solidFill>
            <a:srgbClr val="002060"/>
          </a:solidFill>
          <a:ln w="12700" algn="ctr">
            <a:solidFill>
              <a:schemeClr val="bg1"/>
            </a:solidFill>
            <a:miter lim="800000"/>
            <a:headEnd/>
            <a:tailEnd/>
          </a:ln>
        </p:spPr>
        <p:txBody>
          <a:bodyPr wrap="square" lIns="36000" tIns="36000" rIns="36000" bIns="36000" anchor="ctr" anchorCtr="1"/>
          <a:lstStyle/>
          <a:p>
            <a:pPr>
              <a:defRPr/>
            </a:pPr>
            <a:r>
              <a:rPr lang="en-US" sz="1200" dirty="0">
                <a:solidFill>
                  <a:schemeClr val="bg1"/>
                </a:solidFill>
              </a:rPr>
              <a:t> social media and media presence – brand image through the diabetes </a:t>
            </a:r>
            <a:r>
              <a:rPr lang="en-US" sz="1200" dirty="0" smtClean="0">
                <a:solidFill>
                  <a:schemeClr val="bg1"/>
                </a:solidFill>
              </a:rPr>
              <a:t>community</a:t>
            </a:r>
            <a:endParaRPr lang="en-US" sz="1200" dirty="0">
              <a:solidFill>
                <a:schemeClr val="bg1"/>
              </a:solidFill>
            </a:endParaRPr>
          </a:p>
        </p:txBody>
      </p:sp>
      <p:sp>
        <p:nvSpPr>
          <p:cNvPr id="22" name="AutoShape 11"/>
          <p:cNvSpPr>
            <a:spLocks noChangeArrowheads="1"/>
          </p:cNvSpPr>
          <p:nvPr/>
        </p:nvSpPr>
        <p:spPr bwMode="auto">
          <a:xfrm>
            <a:off x="402808" y="2817210"/>
            <a:ext cx="1479550" cy="1128712"/>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050" dirty="0">
                <a:solidFill>
                  <a:schemeClr val="bg1"/>
                </a:solidFill>
              </a:rPr>
              <a:t>Helping people to live well so there are going to be people around for when there is a cure</a:t>
            </a:r>
            <a:endParaRPr lang="en-US" sz="1050" b="1" dirty="0">
              <a:solidFill>
                <a:schemeClr val="bg1"/>
              </a:solidFill>
              <a:ea typeface="ＭＳ Ｐゴシック" pitchFamily="50" charset="-128"/>
            </a:endParaRPr>
          </a:p>
        </p:txBody>
      </p:sp>
      <p:sp>
        <p:nvSpPr>
          <p:cNvPr id="23" name="AutoShape 12"/>
          <p:cNvSpPr>
            <a:spLocks noChangeArrowheads="1"/>
          </p:cNvSpPr>
          <p:nvPr/>
        </p:nvSpPr>
        <p:spPr bwMode="auto">
          <a:xfrm>
            <a:off x="5118101" y="3478469"/>
            <a:ext cx="1600200" cy="695325"/>
          </a:xfrm>
          <a:prstGeom prst="wedgeRoundRectCallout">
            <a:avLst>
              <a:gd name="adj1" fmla="val -40102"/>
              <a:gd name="adj2" fmla="val 66667"/>
              <a:gd name="adj3" fmla="val 16667"/>
            </a:avLst>
          </a:prstGeom>
          <a:solidFill>
            <a:srgbClr val="002060"/>
          </a:solidFill>
          <a:ln w="12700">
            <a:solidFill>
              <a:schemeClr val="bg1"/>
            </a:solidFill>
            <a:miter lim="800000"/>
            <a:headEnd/>
            <a:tailEnd/>
          </a:ln>
        </p:spPr>
        <p:txBody>
          <a:bodyPr wrap="square" lIns="36000" tIns="36000" rIns="36000" bIns="36000" anchor="ctr" anchorCtr="1"/>
          <a:lstStyle/>
          <a:p>
            <a:pPr>
              <a:defRPr/>
            </a:pPr>
            <a:r>
              <a:rPr lang="en-US" sz="1100" dirty="0">
                <a:solidFill>
                  <a:schemeClr val="bg1"/>
                </a:solidFill>
              </a:rPr>
              <a:t>A very lean organization, quick to move from idea to execution </a:t>
            </a:r>
          </a:p>
        </p:txBody>
      </p:sp>
      <p:sp>
        <p:nvSpPr>
          <p:cNvPr id="3" name="Rectangle 2"/>
          <p:cNvSpPr/>
          <p:nvPr/>
        </p:nvSpPr>
        <p:spPr>
          <a:xfrm>
            <a:off x="496470" y="1143000"/>
            <a:ext cx="3182938" cy="1911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533400">
              <a:lnSpc>
                <a:spcPct val="90000"/>
              </a:lnSpc>
              <a:spcBef>
                <a:spcPct val="0"/>
              </a:spcBef>
              <a:spcAft>
                <a:spcPct val="15000"/>
              </a:spcAft>
            </a:pPr>
            <a:r>
              <a:rPr lang="en-US" sz="1200" dirty="0" smtClean="0">
                <a:solidFill>
                  <a:schemeClr val="tx1"/>
                </a:solidFill>
              </a:rPr>
              <a:t>Overarching long-term </a:t>
            </a:r>
            <a:r>
              <a:rPr lang="en-US" sz="1200" dirty="0">
                <a:solidFill>
                  <a:schemeClr val="tx1"/>
                </a:solidFill>
              </a:rPr>
              <a:t>goal </a:t>
            </a:r>
            <a:r>
              <a:rPr lang="en-US" sz="1200" dirty="0" smtClean="0">
                <a:solidFill>
                  <a:schemeClr val="tx1"/>
                </a:solidFill>
              </a:rPr>
              <a:t>to </a:t>
            </a:r>
            <a:r>
              <a:rPr lang="en-US" sz="1200" dirty="0">
                <a:solidFill>
                  <a:schemeClr val="tx1"/>
                </a:solidFill>
              </a:rPr>
              <a:t>translate current experiential methodology to other indications</a:t>
            </a:r>
          </a:p>
        </p:txBody>
      </p:sp>
      <p:sp>
        <p:nvSpPr>
          <p:cNvPr id="26" name="Rectangle 25"/>
          <p:cNvSpPr/>
          <p:nvPr/>
        </p:nvSpPr>
        <p:spPr>
          <a:xfrm>
            <a:off x="5830428" y="1148939"/>
            <a:ext cx="2528094" cy="1900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533400">
              <a:lnSpc>
                <a:spcPct val="90000"/>
              </a:lnSpc>
              <a:spcBef>
                <a:spcPct val="0"/>
              </a:spcBef>
              <a:spcAft>
                <a:spcPct val="15000"/>
              </a:spcAft>
            </a:pPr>
            <a:r>
              <a:rPr lang="en-US" sz="1200" dirty="0" smtClean="0">
                <a:solidFill>
                  <a:schemeClr val="tx1"/>
                </a:solidFill>
              </a:rPr>
              <a:t>Strong understanding of niche and competitive advantages in its space</a:t>
            </a:r>
            <a:endParaRPr lang="en-US" sz="1200" dirty="0">
              <a:solidFill>
                <a:schemeClr val="tx1"/>
              </a:solidFill>
            </a:endParaRPr>
          </a:p>
        </p:txBody>
      </p:sp>
    </p:spTree>
    <p:extLst>
      <p:ext uri="{BB962C8B-B14F-4D97-AF65-F5344CB8AC3E}">
        <p14:creationId xmlns:p14="http://schemas.microsoft.com/office/powerpoint/2010/main" val="41904747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348691" cy="400110"/>
          </a:xfrm>
          <a:prstGeom prst="rect">
            <a:avLst/>
          </a:prstGeom>
          <a:noFill/>
        </p:spPr>
        <p:txBody>
          <a:bodyPr wrap="none" rtlCol="0">
            <a:spAutoFit/>
          </a:bodyPr>
          <a:lstStyle/>
          <a:p>
            <a:r>
              <a:rPr lang="en-US" sz="2000" dirty="0" smtClean="0">
                <a:latin typeface="Cambria" pitchFamily="18" charset="0"/>
              </a:rPr>
              <a:t>“Burning Questions” Identified by CIM</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533400" y="5102597"/>
            <a:ext cx="8077200" cy="914400"/>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r>
              <a:rPr lang="en-US" sz="1600" b="1" dirty="0" smtClean="0"/>
              <a:t>Funding</a:t>
            </a:r>
            <a:endParaRPr lang="en-US" sz="1600" b="1" dirty="0"/>
          </a:p>
          <a:p>
            <a:pPr>
              <a:buFont typeface="+mj-lt"/>
              <a:buAutoNum type="arabicPeriod"/>
            </a:pPr>
            <a:r>
              <a:rPr lang="en-US" sz="1600" dirty="0"/>
              <a:t>State of the diabetes industry and expectations of diabetes funding?</a:t>
            </a:r>
          </a:p>
          <a:p>
            <a:pPr>
              <a:buFont typeface="+mj-lt"/>
              <a:buAutoNum type="arabicPeriod"/>
            </a:pPr>
            <a:r>
              <a:rPr lang="en-US" sz="1600" dirty="0"/>
              <a:t>How to market and explain group to non-Diabetes funding sources?</a:t>
            </a:r>
          </a:p>
        </p:txBody>
      </p:sp>
      <p:sp>
        <p:nvSpPr>
          <p:cNvPr id="7" name="Rounded Rectangle 6"/>
          <p:cNvSpPr/>
          <p:nvPr/>
        </p:nvSpPr>
        <p:spPr>
          <a:xfrm>
            <a:off x="533400" y="2155776"/>
            <a:ext cx="8077200" cy="2875051"/>
          </a:xfrm>
          <a:prstGeom prst="roundRect">
            <a:avLst>
              <a:gd name="adj" fmla="val 4929"/>
            </a:avLst>
          </a:prstGeom>
          <a:solidFill>
            <a:srgbClr val="EAB2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r>
              <a:rPr lang="en-US" sz="1600" b="1" dirty="0" smtClean="0"/>
              <a:t>Customers</a:t>
            </a:r>
          </a:p>
          <a:p>
            <a:pPr>
              <a:buFont typeface="+mj-lt"/>
              <a:buAutoNum type="arabicPeriod"/>
            </a:pPr>
            <a:r>
              <a:rPr lang="en-US" sz="1600" dirty="0" smtClean="0"/>
              <a:t>How can CIM engage newcomers or “non-hardcore” people who attend CIM events less frequently?</a:t>
            </a:r>
          </a:p>
          <a:p>
            <a:pPr>
              <a:buFont typeface="+mj-lt"/>
              <a:buAutoNum type="arabicPeriod"/>
            </a:pPr>
            <a:r>
              <a:rPr lang="en-US" sz="1600" dirty="0" smtClean="0"/>
              <a:t>How should CIM market to different market segments, particularly with respect to different regions?</a:t>
            </a:r>
          </a:p>
          <a:p>
            <a:pPr>
              <a:buFont typeface="+mj-lt"/>
              <a:buAutoNum type="arabicPeriod"/>
            </a:pPr>
            <a:r>
              <a:rPr lang="en-US" sz="1600" dirty="0" smtClean="0"/>
              <a:t>What is the expected level of uptake in each region? What markets would be the best for CIM to expand to at this time?</a:t>
            </a:r>
          </a:p>
          <a:p>
            <a:pPr>
              <a:buFont typeface="+mj-lt"/>
              <a:buAutoNum type="arabicPeriod"/>
            </a:pPr>
            <a:r>
              <a:rPr lang="en-US" sz="1600" dirty="0" smtClean="0"/>
              <a:t>What survey styles should they be using to gather customer sentiment? Should CIM utilize full surveys or focus groups, or a combination?</a:t>
            </a:r>
          </a:p>
          <a:p>
            <a:pPr>
              <a:buFont typeface="+mj-lt"/>
              <a:buAutoNum type="arabicPeriod"/>
            </a:pPr>
            <a:r>
              <a:rPr lang="en-US" sz="1600" dirty="0" smtClean="0"/>
              <a:t>How does CIM get into clinics and get clinicians to market our group? How does CIM demonstrate credibility to clinicians?</a:t>
            </a:r>
          </a:p>
        </p:txBody>
      </p:sp>
      <p:sp>
        <p:nvSpPr>
          <p:cNvPr id="8" name="Rounded Rectangle 7"/>
          <p:cNvSpPr/>
          <p:nvPr/>
        </p:nvSpPr>
        <p:spPr>
          <a:xfrm>
            <a:off x="533400" y="990600"/>
            <a:ext cx="8077200" cy="1093406"/>
          </a:xfrm>
          <a:prstGeom prst="roundRect">
            <a:avLst>
              <a:gd name="adj" fmla="val 14169"/>
            </a:avLst>
          </a:prstGeom>
          <a:solidFill>
            <a:srgbClr val="00B05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r>
              <a:rPr lang="en-US" sz="1600" b="1" dirty="0" smtClean="0"/>
              <a:t>Strategy</a:t>
            </a:r>
            <a:endParaRPr lang="en-US" sz="1600" b="1" dirty="0"/>
          </a:p>
          <a:p>
            <a:pPr>
              <a:buFont typeface="+mj-lt"/>
              <a:buAutoNum type="arabicPeriod"/>
            </a:pPr>
            <a:r>
              <a:rPr lang="en-US" sz="1600" dirty="0"/>
              <a:t>How to incorporate CIM’s desire to expand its experiential education framework to other chronic diseases within its strategic plan</a:t>
            </a:r>
          </a:p>
          <a:p>
            <a:pPr>
              <a:buFont typeface="+mj-lt"/>
              <a:buAutoNum type="arabicPeriod"/>
            </a:pPr>
            <a:r>
              <a:rPr lang="en-US" sz="1600" dirty="0"/>
              <a:t>Should CIM expand or revise Board membership</a:t>
            </a:r>
            <a:r>
              <a:rPr lang="en-US" sz="1600" dirty="0" smtClean="0"/>
              <a:t>?</a:t>
            </a:r>
            <a:endParaRPr lang="en-US" sz="1600" dirty="0"/>
          </a:p>
        </p:txBody>
      </p:sp>
    </p:spTree>
    <p:extLst>
      <p:ext uri="{BB962C8B-B14F-4D97-AF65-F5344CB8AC3E}">
        <p14:creationId xmlns:p14="http://schemas.microsoft.com/office/powerpoint/2010/main" val="8205497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469266" cy="400110"/>
          </a:xfrm>
          <a:prstGeom prst="rect">
            <a:avLst/>
          </a:prstGeom>
          <a:noFill/>
        </p:spPr>
        <p:txBody>
          <a:bodyPr wrap="none" rtlCol="0">
            <a:spAutoFit/>
          </a:bodyPr>
          <a:lstStyle/>
          <a:p>
            <a:r>
              <a:rPr lang="en-US" sz="2000" dirty="0" smtClean="0">
                <a:latin typeface="Cambria" pitchFamily="18" charset="0"/>
              </a:rPr>
              <a:t>Strategic Framework</a:t>
            </a:r>
            <a:endParaRPr lang="en-GB" sz="2000" dirty="0">
              <a:latin typeface="Cambria" pitchFamily="18" charset="0"/>
            </a:endParaRPr>
          </a:p>
        </p:txBody>
      </p:sp>
      <p:sp>
        <p:nvSpPr>
          <p:cNvPr id="2" name="Rounded Rectangle 1"/>
          <p:cNvSpPr/>
          <p:nvPr/>
        </p:nvSpPr>
        <p:spPr>
          <a:xfrm>
            <a:off x="3581400" y="990600"/>
            <a:ext cx="1981200" cy="53339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t>Geographic Expansion</a:t>
            </a:r>
            <a:endParaRPr lang="en-US" sz="1400" b="1" dirty="0"/>
          </a:p>
        </p:txBody>
      </p:sp>
      <p:sp>
        <p:nvSpPr>
          <p:cNvPr id="3" name="Rounded Rectangle 2"/>
          <p:cNvSpPr/>
          <p:nvPr/>
        </p:nvSpPr>
        <p:spPr>
          <a:xfrm>
            <a:off x="1752600" y="2133600"/>
            <a:ext cx="15240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Customers</a:t>
            </a:r>
            <a:endParaRPr lang="en-US" sz="1400" b="1" dirty="0"/>
          </a:p>
        </p:txBody>
      </p:sp>
      <p:sp>
        <p:nvSpPr>
          <p:cNvPr id="8" name="Rounded Rectangle 7"/>
          <p:cNvSpPr/>
          <p:nvPr/>
        </p:nvSpPr>
        <p:spPr>
          <a:xfrm>
            <a:off x="6096000" y="21336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Financing</a:t>
            </a:r>
            <a:endParaRPr lang="en-US" sz="1400" b="1" dirty="0"/>
          </a:p>
        </p:txBody>
      </p:sp>
      <p:sp>
        <p:nvSpPr>
          <p:cNvPr id="9" name="Rounded Rectangle 8"/>
          <p:cNvSpPr/>
          <p:nvPr/>
        </p:nvSpPr>
        <p:spPr>
          <a:xfrm>
            <a:off x="4953000" y="33528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Costs</a:t>
            </a:r>
            <a:endParaRPr lang="en-US" sz="1400" b="1" dirty="0"/>
          </a:p>
        </p:txBody>
      </p:sp>
      <p:sp>
        <p:nvSpPr>
          <p:cNvPr id="11" name="Rounded Rectangle 10"/>
          <p:cNvSpPr/>
          <p:nvPr/>
        </p:nvSpPr>
        <p:spPr>
          <a:xfrm>
            <a:off x="7239000" y="33528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Revenue</a:t>
            </a:r>
            <a:endParaRPr lang="en-US" sz="1400" b="1" dirty="0"/>
          </a:p>
        </p:txBody>
      </p:sp>
      <p:sp>
        <p:nvSpPr>
          <p:cNvPr id="12" name="Rounded Rectangle 11"/>
          <p:cNvSpPr/>
          <p:nvPr/>
        </p:nvSpPr>
        <p:spPr>
          <a:xfrm>
            <a:off x="7239000" y="46482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Messaging</a:t>
            </a:r>
            <a:endParaRPr lang="en-US" sz="1400" b="1" dirty="0"/>
          </a:p>
        </p:txBody>
      </p:sp>
      <p:cxnSp>
        <p:nvCxnSpPr>
          <p:cNvPr id="7" name="Straight Arrow Connector 6"/>
          <p:cNvCxnSpPr>
            <a:stCxn id="2" idx="2"/>
            <a:endCxn id="3" idx="0"/>
          </p:cNvCxnSpPr>
          <p:nvPr/>
        </p:nvCxnSpPr>
        <p:spPr>
          <a:xfrm flipH="1">
            <a:off x="2514600" y="1523999"/>
            <a:ext cx="2057400" cy="609601"/>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 idx="2"/>
            <a:endCxn id="8" idx="0"/>
          </p:cNvCxnSpPr>
          <p:nvPr/>
        </p:nvCxnSpPr>
        <p:spPr>
          <a:xfrm>
            <a:off x="4572000" y="1523999"/>
            <a:ext cx="2228850" cy="609601"/>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1" idx="0"/>
          </p:cNvCxnSpPr>
          <p:nvPr/>
        </p:nvCxnSpPr>
        <p:spPr>
          <a:xfrm>
            <a:off x="6800850" y="2819400"/>
            <a:ext cx="1143000"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5657850" y="2819400"/>
            <a:ext cx="1143000"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2" idx="0"/>
          </p:cNvCxnSpPr>
          <p:nvPr/>
        </p:nvCxnSpPr>
        <p:spPr>
          <a:xfrm>
            <a:off x="7943850" y="4038600"/>
            <a:ext cx="0" cy="6096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381000" y="3352800"/>
            <a:ext cx="14097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New</a:t>
            </a:r>
            <a:r>
              <a:rPr lang="en-US" sz="1400" dirty="0" smtClean="0"/>
              <a:t> </a:t>
            </a:r>
            <a:r>
              <a:rPr lang="en-US" sz="1400" b="1" dirty="0" smtClean="0"/>
              <a:t>Regions</a:t>
            </a:r>
            <a:endParaRPr lang="en-US" sz="1400" b="1" dirty="0"/>
          </a:p>
        </p:txBody>
      </p:sp>
      <p:sp>
        <p:nvSpPr>
          <p:cNvPr id="28" name="Rounded Rectangle 27"/>
          <p:cNvSpPr/>
          <p:nvPr/>
        </p:nvSpPr>
        <p:spPr>
          <a:xfrm>
            <a:off x="1752600" y="4648200"/>
            <a:ext cx="15240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Same Customers, Same Region</a:t>
            </a:r>
            <a:endParaRPr lang="en-US" sz="1400" b="1" dirty="0"/>
          </a:p>
        </p:txBody>
      </p:sp>
      <p:sp>
        <p:nvSpPr>
          <p:cNvPr id="29" name="Rounded Rectangle 28"/>
          <p:cNvSpPr/>
          <p:nvPr/>
        </p:nvSpPr>
        <p:spPr>
          <a:xfrm>
            <a:off x="3140636" y="3352800"/>
            <a:ext cx="1485900" cy="69266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New Customers, Same Region</a:t>
            </a:r>
            <a:endParaRPr lang="en-US" sz="1400" b="1" dirty="0"/>
          </a:p>
        </p:txBody>
      </p:sp>
      <p:cxnSp>
        <p:nvCxnSpPr>
          <p:cNvPr id="30" name="Straight Arrow Connector 29"/>
          <p:cNvCxnSpPr>
            <a:stCxn id="3" idx="2"/>
            <a:endCxn id="28" idx="0"/>
          </p:cNvCxnSpPr>
          <p:nvPr/>
        </p:nvCxnSpPr>
        <p:spPr>
          <a:xfrm>
            <a:off x="2514600" y="2819400"/>
            <a:ext cx="0" cy="18288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2"/>
            <a:endCxn id="29" idx="0"/>
          </p:cNvCxnSpPr>
          <p:nvPr/>
        </p:nvCxnSpPr>
        <p:spPr>
          <a:xfrm>
            <a:off x="2514600" y="2819400"/>
            <a:ext cx="1368986"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 idx="2"/>
            <a:endCxn id="27" idx="0"/>
          </p:cNvCxnSpPr>
          <p:nvPr/>
        </p:nvCxnSpPr>
        <p:spPr>
          <a:xfrm flipH="1">
            <a:off x="1085850" y="2819400"/>
            <a:ext cx="1428750"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1524000" y="5334000"/>
            <a:ext cx="1957844" cy="307777"/>
          </a:xfrm>
          <a:prstGeom prst="rect">
            <a:avLst/>
          </a:prstGeom>
          <a:noFill/>
          <a:effectLst/>
        </p:spPr>
        <p:txBody>
          <a:bodyPr wrap="none" rtlCol="0">
            <a:spAutoFit/>
          </a:bodyPr>
          <a:lstStyle/>
          <a:p>
            <a:r>
              <a:rPr lang="en-US" sz="1400" i="1" dirty="0" smtClean="0"/>
              <a:t>Retention / Engagement</a:t>
            </a:r>
            <a:endParaRPr lang="en-US" sz="1400" i="1" dirty="0"/>
          </a:p>
        </p:txBody>
      </p:sp>
      <p:sp>
        <p:nvSpPr>
          <p:cNvPr id="46" name="TextBox 45"/>
          <p:cNvSpPr txBox="1"/>
          <p:nvPr/>
        </p:nvSpPr>
        <p:spPr>
          <a:xfrm>
            <a:off x="152400" y="4038600"/>
            <a:ext cx="1883336" cy="307777"/>
          </a:xfrm>
          <a:prstGeom prst="rect">
            <a:avLst/>
          </a:prstGeom>
          <a:noFill/>
          <a:effectLst/>
        </p:spPr>
        <p:txBody>
          <a:bodyPr wrap="none" rtlCol="0">
            <a:spAutoFit/>
          </a:bodyPr>
          <a:lstStyle/>
          <a:p>
            <a:r>
              <a:rPr lang="en-US" sz="1400" i="1" dirty="0" smtClean="0"/>
              <a:t>Marketing / Messaging</a:t>
            </a:r>
            <a:endParaRPr lang="en-US" sz="1400" i="1" dirty="0"/>
          </a:p>
        </p:txBody>
      </p:sp>
      <p:sp>
        <p:nvSpPr>
          <p:cNvPr id="47" name="TextBox 46"/>
          <p:cNvSpPr txBox="1"/>
          <p:nvPr/>
        </p:nvSpPr>
        <p:spPr>
          <a:xfrm>
            <a:off x="2941918" y="4038600"/>
            <a:ext cx="1883336" cy="307777"/>
          </a:xfrm>
          <a:prstGeom prst="rect">
            <a:avLst/>
          </a:prstGeom>
          <a:noFill/>
          <a:effectLst/>
        </p:spPr>
        <p:txBody>
          <a:bodyPr wrap="none" rtlCol="0">
            <a:spAutoFit/>
          </a:bodyPr>
          <a:lstStyle/>
          <a:p>
            <a:r>
              <a:rPr lang="en-US" sz="1400" i="1" dirty="0" smtClean="0"/>
              <a:t>Marketing / Messaging</a:t>
            </a:r>
            <a:endParaRPr lang="en-US" sz="1400" i="1" dirty="0"/>
          </a:p>
        </p:txBody>
      </p:sp>
      <p:cxnSp>
        <p:nvCxnSpPr>
          <p:cNvPr id="24" name="Straight Connector 23"/>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1283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581669" cy="400110"/>
          </a:xfrm>
          <a:prstGeom prst="rect">
            <a:avLst/>
          </a:prstGeom>
          <a:noFill/>
        </p:spPr>
        <p:txBody>
          <a:bodyPr wrap="none" rtlCol="0">
            <a:spAutoFit/>
          </a:bodyPr>
          <a:lstStyle/>
          <a:p>
            <a:r>
              <a:rPr lang="en-US" sz="2000" dirty="0" smtClean="0">
                <a:latin typeface="Cambria" pitchFamily="18" charset="0"/>
              </a:rPr>
              <a:t>Financing Framework</a:t>
            </a:r>
            <a:endParaRPr lang="en-GB" sz="2000" dirty="0">
              <a:latin typeface="Cambria" pitchFamily="18" charset="0"/>
            </a:endParaRPr>
          </a:p>
        </p:txBody>
      </p:sp>
      <p:sp>
        <p:nvSpPr>
          <p:cNvPr id="2" name="Rounded Rectangle 1"/>
          <p:cNvSpPr/>
          <p:nvPr/>
        </p:nvSpPr>
        <p:spPr>
          <a:xfrm>
            <a:off x="2762258" y="990600"/>
            <a:ext cx="1981200" cy="53339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t>Geographic Expansion</a:t>
            </a:r>
            <a:endParaRPr lang="en-US" sz="1400" b="1" dirty="0"/>
          </a:p>
        </p:txBody>
      </p:sp>
      <p:sp>
        <p:nvSpPr>
          <p:cNvPr id="8" name="Rounded Rectangle 7"/>
          <p:cNvSpPr/>
          <p:nvPr/>
        </p:nvSpPr>
        <p:spPr>
          <a:xfrm>
            <a:off x="3067058" y="2133600"/>
            <a:ext cx="13716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Financing</a:t>
            </a:r>
            <a:endParaRPr lang="en-US" sz="1400" b="1" dirty="0"/>
          </a:p>
        </p:txBody>
      </p:sp>
      <p:sp>
        <p:nvSpPr>
          <p:cNvPr id="9" name="Rounded Rectangle 8"/>
          <p:cNvSpPr/>
          <p:nvPr/>
        </p:nvSpPr>
        <p:spPr>
          <a:xfrm>
            <a:off x="990600" y="33528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Costs</a:t>
            </a:r>
            <a:endParaRPr lang="en-US" sz="1400" b="1" dirty="0"/>
          </a:p>
        </p:txBody>
      </p:sp>
      <p:sp>
        <p:nvSpPr>
          <p:cNvPr id="11" name="Rounded Rectangle 10"/>
          <p:cNvSpPr/>
          <p:nvPr/>
        </p:nvSpPr>
        <p:spPr>
          <a:xfrm>
            <a:off x="5029200" y="33528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Revenue</a:t>
            </a:r>
            <a:endParaRPr lang="en-US" sz="1400" b="1" dirty="0"/>
          </a:p>
        </p:txBody>
      </p:sp>
      <p:sp>
        <p:nvSpPr>
          <p:cNvPr id="12" name="Rounded Rectangle 11"/>
          <p:cNvSpPr/>
          <p:nvPr/>
        </p:nvSpPr>
        <p:spPr>
          <a:xfrm>
            <a:off x="5029200" y="4648200"/>
            <a:ext cx="1409700" cy="685800"/>
          </a:xfrm>
          <a:prstGeom prst="roundRect">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6200000" scaled="1"/>
            <a:tileRect/>
          </a:gradFill>
          <a:effectLst/>
        </p:spPr>
        <p:style>
          <a:lnRef idx="3">
            <a:schemeClr val="lt1"/>
          </a:lnRef>
          <a:fillRef idx="1">
            <a:schemeClr val="accent3"/>
          </a:fillRef>
          <a:effectRef idx="1">
            <a:schemeClr val="accent3"/>
          </a:effectRef>
          <a:fontRef idx="minor">
            <a:schemeClr val="lt1"/>
          </a:fontRef>
        </p:style>
        <p:txBody>
          <a:bodyPr rtlCol="0" anchor="ctr"/>
          <a:lstStyle/>
          <a:p>
            <a:pPr algn="ctr"/>
            <a:r>
              <a:rPr lang="en-US" sz="1400" b="1" dirty="0" smtClean="0"/>
              <a:t>Messaging</a:t>
            </a:r>
            <a:endParaRPr lang="en-US" sz="1400" b="1" dirty="0"/>
          </a:p>
        </p:txBody>
      </p:sp>
      <p:cxnSp>
        <p:nvCxnSpPr>
          <p:cNvPr id="14" name="Straight Arrow Connector 13"/>
          <p:cNvCxnSpPr>
            <a:stCxn id="2" idx="2"/>
            <a:endCxn id="8" idx="0"/>
          </p:cNvCxnSpPr>
          <p:nvPr/>
        </p:nvCxnSpPr>
        <p:spPr>
          <a:xfrm>
            <a:off x="3752858" y="1523999"/>
            <a:ext cx="0" cy="609601"/>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8" idx="2"/>
            <a:endCxn id="11" idx="0"/>
          </p:cNvCxnSpPr>
          <p:nvPr/>
        </p:nvCxnSpPr>
        <p:spPr>
          <a:xfrm>
            <a:off x="3752858" y="2819400"/>
            <a:ext cx="1981192"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8" idx="2"/>
            <a:endCxn id="9" idx="0"/>
          </p:cNvCxnSpPr>
          <p:nvPr/>
        </p:nvCxnSpPr>
        <p:spPr>
          <a:xfrm flipH="1">
            <a:off x="1695450" y="2819400"/>
            <a:ext cx="2057408"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1" idx="2"/>
            <a:endCxn id="12" idx="0"/>
          </p:cNvCxnSpPr>
          <p:nvPr/>
        </p:nvCxnSpPr>
        <p:spPr>
          <a:xfrm>
            <a:off x="5734050" y="4038600"/>
            <a:ext cx="0" cy="6096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400300" y="3352800"/>
            <a:ext cx="1676400" cy="1061829"/>
          </a:xfrm>
          <a:prstGeom prst="rect">
            <a:avLst/>
          </a:prstGeom>
          <a:noFill/>
        </p:spPr>
        <p:txBody>
          <a:bodyPr wrap="square" rtlCol="0">
            <a:spAutoFit/>
          </a:bodyPr>
          <a:lstStyle/>
          <a:p>
            <a:pPr marL="171450" indent="-171450">
              <a:lnSpc>
                <a:spcPct val="90000"/>
              </a:lnSpc>
              <a:buFont typeface="Arial" panose="020B0604020202020204" pitchFamily="34" charset="0"/>
              <a:buChar char="•"/>
            </a:pPr>
            <a:r>
              <a:rPr lang="en-US" sz="1400" i="1" dirty="0" smtClean="0"/>
              <a:t>Slipstream</a:t>
            </a:r>
          </a:p>
          <a:p>
            <a:pPr marL="171450" indent="-171450">
              <a:lnSpc>
                <a:spcPct val="90000"/>
              </a:lnSpc>
              <a:buFont typeface="Arial" panose="020B0604020202020204" pitchFamily="34" charset="0"/>
              <a:buChar char="•"/>
            </a:pPr>
            <a:r>
              <a:rPr lang="en-US" sz="1400" i="1" dirty="0" smtClean="0"/>
              <a:t>Day Programs</a:t>
            </a:r>
          </a:p>
          <a:p>
            <a:pPr marL="171450" indent="-171450">
              <a:lnSpc>
                <a:spcPct val="90000"/>
              </a:lnSpc>
              <a:buFont typeface="Arial" panose="020B0604020202020204" pitchFamily="34" charset="0"/>
              <a:buChar char="•"/>
            </a:pPr>
            <a:r>
              <a:rPr lang="en-US" sz="1400" i="1" dirty="0" smtClean="0"/>
              <a:t>Adventure Program</a:t>
            </a:r>
          </a:p>
          <a:p>
            <a:pPr marL="171450" indent="-171450">
              <a:lnSpc>
                <a:spcPct val="90000"/>
              </a:lnSpc>
              <a:buFont typeface="Arial" panose="020B0604020202020204" pitchFamily="34" charset="0"/>
              <a:buChar char="•"/>
            </a:pPr>
            <a:r>
              <a:rPr lang="en-US" sz="1400" i="1" dirty="0" smtClean="0"/>
              <a:t>Operational</a:t>
            </a:r>
            <a:endParaRPr lang="en-US" sz="1400" i="1" dirty="0"/>
          </a:p>
        </p:txBody>
      </p:sp>
      <p:sp>
        <p:nvSpPr>
          <p:cNvPr id="39" name="TextBox 38"/>
          <p:cNvSpPr txBox="1"/>
          <p:nvPr/>
        </p:nvSpPr>
        <p:spPr>
          <a:xfrm>
            <a:off x="4943471" y="5334000"/>
            <a:ext cx="3067058" cy="867930"/>
          </a:xfrm>
          <a:prstGeom prst="rect">
            <a:avLst/>
          </a:prstGeom>
          <a:noFill/>
        </p:spPr>
        <p:txBody>
          <a:bodyPr wrap="none" rtlCol="0">
            <a:spAutoFit/>
          </a:bodyPr>
          <a:lstStyle/>
          <a:p>
            <a:pPr>
              <a:lnSpc>
                <a:spcPct val="90000"/>
              </a:lnSpc>
            </a:pPr>
            <a:r>
              <a:rPr lang="en-US" sz="1400" i="1" dirty="0" smtClean="0"/>
              <a:t>Best Practices</a:t>
            </a:r>
          </a:p>
          <a:p>
            <a:pPr>
              <a:lnSpc>
                <a:spcPct val="90000"/>
              </a:lnSpc>
            </a:pPr>
            <a:r>
              <a:rPr lang="en-US" sz="1400" i="1" dirty="0" smtClean="0"/>
              <a:t>Individual sources</a:t>
            </a:r>
          </a:p>
          <a:p>
            <a:pPr>
              <a:lnSpc>
                <a:spcPct val="90000"/>
              </a:lnSpc>
            </a:pPr>
            <a:r>
              <a:rPr lang="en-US" sz="1400" i="1" dirty="0" smtClean="0"/>
              <a:t>Breakdown of other similar org. sources</a:t>
            </a:r>
          </a:p>
          <a:p>
            <a:pPr>
              <a:lnSpc>
                <a:spcPct val="90000"/>
              </a:lnSpc>
            </a:pPr>
            <a:r>
              <a:rPr lang="en-US" sz="1400" i="1" dirty="0" smtClean="0"/>
              <a:t>Trends</a:t>
            </a:r>
            <a:endParaRPr lang="en-US" sz="1400" i="1" dirty="0"/>
          </a:p>
        </p:txBody>
      </p:sp>
      <p:sp>
        <p:nvSpPr>
          <p:cNvPr id="40" name="TextBox 39"/>
          <p:cNvSpPr txBox="1"/>
          <p:nvPr/>
        </p:nvSpPr>
        <p:spPr>
          <a:xfrm>
            <a:off x="6477000" y="3352800"/>
            <a:ext cx="1773562" cy="1255728"/>
          </a:xfrm>
          <a:prstGeom prst="rect">
            <a:avLst/>
          </a:prstGeom>
          <a:noFill/>
        </p:spPr>
        <p:txBody>
          <a:bodyPr wrap="none" rtlCol="0">
            <a:spAutoFit/>
          </a:bodyPr>
          <a:lstStyle/>
          <a:p>
            <a:pPr>
              <a:lnSpc>
                <a:spcPct val="90000"/>
              </a:lnSpc>
            </a:pPr>
            <a:r>
              <a:rPr lang="en-US" sz="1400" i="1" dirty="0" smtClean="0"/>
              <a:t>Sources</a:t>
            </a:r>
          </a:p>
          <a:p>
            <a:pPr marL="171450" indent="-171450">
              <a:lnSpc>
                <a:spcPct val="90000"/>
              </a:lnSpc>
              <a:buFont typeface="Arial" panose="020B0604020202020204" pitchFamily="34" charset="0"/>
              <a:buChar char="•"/>
            </a:pPr>
            <a:r>
              <a:rPr lang="en-US" sz="1400" i="1" dirty="0" smtClean="0"/>
              <a:t>Foundations</a:t>
            </a:r>
          </a:p>
          <a:p>
            <a:pPr marL="171450" indent="-171450">
              <a:lnSpc>
                <a:spcPct val="90000"/>
              </a:lnSpc>
              <a:buFont typeface="Arial" panose="020B0604020202020204" pitchFamily="34" charset="0"/>
              <a:buChar char="•"/>
            </a:pPr>
            <a:r>
              <a:rPr lang="en-US" sz="1400" i="1" dirty="0" smtClean="0"/>
              <a:t>Government</a:t>
            </a:r>
          </a:p>
          <a:p>
            <a:pPr marL="171450" indent="-171450">
              <a:lnSpc>
                <a:spcPct val="90000"/>
              </a:lnSpc>
              <a:buFont typeface="Arial" panose="020B0604020202020204" pitchFamily="34" charset="0"/>
              <a:buChar char="•"/>
            </a:pPr>
            <a:r>
              <a:rPr lang="en-US" sz="1400" i="1" dirty="0" smtClean="0"/>
              <a:t>Private Donors</a:t>
            </a:r>
          </a:p>
          <a:p>
            <a:pPr marL="171450" indent="-171450">
              <a:lnSpc>
                <a:spcPct val="90000"/>
              </a:lnSpc>
              <a:buFont typeface="Arial" panose="020B0604020202020204" pitchFamily="34" charset="0"/>
              <a:buChar char="•"/>
            </a:pPr>
            <a:r>
              <a:rPr lang="en-US" sz="1400" i="1" dirty="0" smtClean="0"/>
              <a:t>Diabetes Corp.</a:t>
            </a:r>
          </a:p>
          <a:p>
            <a:pPr marL="171450" indent="-171450">
              <a:lnSpc>
                <a:spcPct val="90000"/>
              </a:lnSpc>
              <a:buFont typeface="Arial" panose="020B0604020202020204" pitchFamily="34" charset="0"/>
              <a:buChar char="•"/>
            </a:pPr>
            <a:r>
              <a:rPr lang="en-US" sz="1400" i="1" dirty="0" smtClean="0"/>
              <a:t>Non-Diabetes Corp.</a:t>
            </a:r>
            <a:endParaRPr lang="en-US" sz="1400" i="1" dirty="0"/>
          </a:p>
        </p:txBody>
      </p:sp>
      <p:cxnSp>
        <p:nvCxnSpPr>
          <p:cNvPr id="15" name="Straight Connector 14"/>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1649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567947" cy="400110"/>
          </a:xfrm>
          <a:prstGeom prst="rect">
            <a:avLst/>
          </a:prstGeom>
          <a:noFill/>
        </p:spPr>
        <p:txBody>
          <a:bodyPr wrap="none" rtlCol="0">
            <a:spAutoFit/>
          </a:bodyPr>
          <a:lstStyle/>
          <a:p>
            <a:r>
              <a:rPr lang="en-US" sz="2000" dirty="0" smtClean="0">
                <a:latin typeface="Cambria" pitchFamily="18" charset="0"/>
              </a:rPr>
              <a:t>Customer Framework</a:t>
            </a:r>
            <a:endParaRPr lang="en-GB" sz="2000" dirty="0">
              <a:latin typeface="Cambria" pitchFamily="18" charset="0"/>
            </a:endParaRPr>
          </a:p>
        </p:txBody>
      </p:sp>
      <p:sp>
        <p:nvSpPr>
          <p:cNvPr id="2" name="Rounded Rectangle 1"/>
          <p:cNvSpPr/>
          <p:nvPr/>
        </p:nvSpPr>
        <p:spPr>
          <a:xfrm>
            <a:off x="3581400" y="990600"/>
            <a:ext cx="1981200" cy="533399"/>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effectLst/>
        </p:spPr>
        <p:style>
          <a:lnRef idx="3">
            <a:schemeClr val="lt1"/>
          </a:lnRef>
          <a:fillRef idx="1">
            <a:schemeClr val="accent1"/>
          </a:fillRef>
          <a:effectRef idx="1">
            <a:schemeClr val="accent1"/>
          </a:effectRef>
          <a:fontRef idx="minor">
            <a:schemeClr val="lt1"/>
          </a:fontRef>
        </p:style>
        <p:txBody>
          <a:bodyPr rtlCol="0" anchor="ctr"/>
          <a:lstStyle/>
          <a:p>
            <a:pPr algn="ctr"/>
            <a:r>
              <a:rPr lang="en-US" sz="1400" b="1" dirty="0" smtClean="0"/>
              <a:t>Geographic Expansion</a:t>
            </a:r>
            <a:endParaRPr lang="en-US" sz="1400" b="1" dirty="0"/>
          </a:p>
        </p:txBody>
      </p:sp>
      <p:sp>
        <p:nvSpPr>
          <p:cNvPr id="3" name="Rounded Rectangle 2"/>
          <p:cNvSpPr/>
          <p:nvPr/>
        </p:nvSpPr>
        <p:spPr>
          <a:xfrm>
            <a:off x="3810000" y="2133600"/>
            <a:ext cx="15240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Customers</a:t>
            </a:r>
            <a:endParaRPr lang="en-US" sz="1400" b="1" dirty="0"/>
          </a:p>
        </p:txBody>
      </p:sp>
      <p:cxnSp>
        <p:nvCxnSpPr>
          <p:cNvPr id="7" name="Straight Arrow Connector 6"/>
          <p:cNvCxnSpPr>
            <a:stCxn id="2" idx="2"/>
            <a:endCxn id="3" idx="0"/>
          </p:cNvCxnSpPr>
          <p:nvPr/>
        </p:nvCxnSpPr>
        <p:spPr>
          <a:xfrm>
            <a:off x="4572000" y="1523999"/>
            <a:ext cx="0" cy="609601"/>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sp>
        <p:nvSpPr>
          <p:cNvPr id="27" name="Rounded Rectangle 26"/>
          <p:cNvSpPr/>
          <p:nvPr/>
        </p:nvSpPr>
        <p:spPr>
          <a:xfrm>
            <a:off x="1752600" y="3352800"/>
            <a:ext cx="14097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New</a:t>
            </a:r>
            <a:r>
              <a:rPr lang="en-US" sz="1400" dirty="0" smtClean="0"/>
              <a:t> </a:t>
            </a:r>
            <a:r>
              <a:rPr lang="en-US" sz="1400" b="1" dirty="0" smtClean="0"/>
              <a:t>Regions</a:t>
            </a:r>
            <a:endParaRPr lang="en-US" sz="1400" b="1" dirty="0"/>
          </a:p>
        </p:txBody>
      </p:sp>
      <p:sp>
        <p:nvSpPr>
          <p:cNvPr id="28" name="Rounded Rectangle 27"/>
          <p:cNvSpPr/>
          <p:nvPr/>
        </p:nvSpPr>
        <p:spPr>
          <a:xfrm>
            <a:off x="3810000" y="3359667"/>
            <a:ext cx="1524000" cy="685800"/>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Same Customers, Same Region</a:t>
            </a:r>
            <a:endParaRPr lang="en-US" sz="1400" b="1" dirty="0"/>
          </a:p>
        </p:txBody>
      </p:sp>
      <p:sp>
        <p:nvSpPr>
          <p:cNvPr id="29" name="Rounded Rectangle 28"/>
          <p:cNvSpPr/>
          <p:nvPr/>
        </p:nvSpPr>
        <p:spPr>
          <a:xfrm>
            <a:off x="5867400" y="3352800"/>
            <a:ext cx="1485900" cy="692667"/>
          </a:xfrm>
          <a:prstGeom prst="roundRect">
            <a:avLst/>
          </a:prstGeom>
          <a:gradFill flip="none" rotWithShape="1">
            <a:gsLst>
              <a:gs pos="0">
                <a:schemeClr val="accent6">
                  <a:lumMod val="75000"/>
                  <a:shade val="30000"/>
                  <a:satMod val="115000"/>
                </a:schemeClr>
              </a:gs>
              <a:gs pos="50000">
                <a:schemeClr val="accent6">
                  <a:lumMod val="75000"/>
                  <a:shade val="67500"/>
                  <a:satMod val="115000"/>
                </a:schemeClr>
              </a:gs>
              <a:gs pos="100000">
                <a:schemeClr val="accent6">
                  <a:lumMod val="75000"/>
                  <a:shade val="100000"/>
                  <a:satMod val="115000"/>
                </a:schemeClr>
              </a:gs>
            </a:gsLst>
            <a:lin ang="16200000" scaled="1"/>
            <a:tileRect/>
          </a:gradFill>
          <a:effectLst/>
        </p:spPr>
        <p:style>
          <a:lnRef idx="3">
            <a:schemeClr val="lt1"/>
          </a:lnRef>
          <a:fillRef idx="1">
            <a:schemeClr val="accent6"/>
          </a:fillRef>
          <a:effectRef idx="1">
            <a:schemeClr val="accent6"/>
          </a:effectRef>
          <a:fontRef idx="minor">
            <a:schemeClr val="lt1"/>
          </a:fontRef>
        </p:style>
        <p:txBody>
          <a:bodyPr rtlCol="0" anchor="ctr"/>
          <a:lstStyle/>
          <a:p>
            <a:pPr algn="ctr"/>
            <a:r>
              <a:rPr lang="en-US" sz="1400" b="1" dirty="0" smtClean="0"/>
              <a:t>New Customers, Same Region</a:t>
            </a:r>
            <a:endParaRPr lang="en-US" sz="1400" b="1" dirty="0"/>
          </a:p>
        </p:txBody>
      </p:sp>
      <p:cxnSp>
        <p:nvCxnSpPr>
          <p:cNvPr id="30" name="Straight Arrow Connector 29"/>
          <p:cNvCxnSpPr>
            <a:stCxn id="3" idx="2"/>
            <a:endCxn id="28" idx="0"/>
          </p:cNvCxnSpPr>
          <p:nvPr/>
        </p:nvCxnSpPr>
        <p:spPr>
          <a:xfrm>
            <a:off x="4572000" y="2819400"/>
            <a:ext cx="0" cy="540267"/>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3" idx="2"/>
            <a:endCxn id="29" idx="0"/>
          </p:cNvCxnSpPr>
          <p:nvPr/>
        </p:nvCxnSpPr>
        <p:spPr>
          <a:xfrm>
            <a:off x="4572000" y="2819400"/>
            <a:ext cx="2038350"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a:stCxn id="3" idx="2"/>
            <a:endCxn id="27" idx="0"/>
          </p:cNvCxnSpPr>
          <p:nvPr/>
        </p:nvCxnSpPr>
        <p:spPr>
          <a:xfrm flipH="1">
            <a:off x="2457450" y="2819400"/>
            <a:ext cx="2114550" cy="533400"/>
          </a:xfrm>
          <a:prstGeom prst="straightConnector1">
            <a:avLst/>
          </a:prstGeom>
          <a:ln>
            <a:tailEnd type="triangle"/>
          </a:ln>
          <a:effectLst/>
        </p:spPr>
        <p:style>
          <a:lnRef idx="1">
            <a:schemeClr val="accent1"/>
          </a:lnRef>
          <a:fillRef idx="0">
            <a:schemeClr val="accent1"/>
          </a:fillRef>
          <a:effectRef idx="0">
            <a:schemeClr val="accent1"/>
          </a:effectRef>
          <a:fontRef idx="minor">
            <a:schemeClr val="tx1"/>
          </a:fontRef>
        </p:style>
      </p:cxnSp>
      <p:sp>
        <p:nvSpPr>
          <p:cNvPr id="1035" name="TextBox 1034"/>
          <p:cNvSpPr txBox="1"/>
          <p:nvPr/>
        </p:nvSpPr>
        <p:spPr>
          <a:xfrm>
            <a:off x="3810000" y="4038600"/>
            <a:ext cx="2057400" cy="954107"/>
          </a:xfrm>
          <a:prstGeom prst="rect">
            <a:avLst/>
          </a:prstGeom>
          <a:noFill/>
          <a:effectLst/>
        </p:spPr>
        <p:txBody>
          <a:bodyPr wrap="square" rtlCol="0">
            <a:spAutoFit/>
          </a:bodyPr>
          <a:lstStyle/>
          <a:p>
            <a:r>
              <a:rPr lang="fr-FR" sz="1400" i="1" dirty="0" err="1" smtClean="0"/>
              <a:t>Retention</a:t>
            </a:r>
            <a:r>
              <a:rPr lang="fr-FR" sz="1400" i="1" dirty="0" smtClean="0"/>
              <a:t> / Engagement</a:t>
            </a:r>
          </a:p>
          <a:p>
            <a:pPr>
              <a:buFont typeface="Arial" pitchFamily="34" charset="0"/>
              <a:buChar char="•"/>
            </a:pPr>
            <a:r>
              <a:rPr lang="fr-FR" sz="1400" i="1" dirty="0" smtClean="0"/>
              <a:t>  </a:t>
            </a:r>
            <a:r>
              <a:rPr lang="fr-FR" sz="1400" i="1" dirty="0" err="1" smtClean="0"/>
              <a:t>Surveys</a:t>
            </a:r>
            <a:endParaRPr lang="fr-FR" sz="1400" i="1" dirty="0" smtClean="0"/>
          </a:p>
          <a:p>
            <a:pPr>
              <a:buFont typeface="Arial" pitchFamily="34" charset="0"/>
              <a:buChar char="•"/>
            </a:pPr>
            <a:r>
              <a:rPr lang="fr-FR" sz="1400" i="1" dirty="0" smtClean="0"/>
              <a:t>  </a:t>
            </a:r>
            <a:r>
              <a:rPr lang="fr-FR" sz="1400" i="1" dirty="0" err="1" smtClean="0"/>
              <a:t>Metrics</a:t>
            </a:r>
            <a:endParaRPr lang="fr-FR" sz="1400" i="1" dirty="0" smtClean="0"/>
          </a:p>
          <a:p>
            <a:pPr>
              <a:buFont typeface="Arial" pitchFamily="34" charset="0"/>
              <a:buChar char="•"/>
            </a:pPr>
            <a:r>
              <a:rPr lang="fr-FR" sz="1400" i="1" dirty="0" smtClean="0"/>
              <a:t>  CRM</a:t>
            </a:r>
            <a:endParaRPr lang="en-US" sz="1400" i="1" dirty="0"/>
          </a:p>
        </p:txBody>
      </p:sp>
      <p:sp>
        <p:nvSpPr>
          <p:cNvPr id="46" name="TextBox 45"/>
          <p:cNvSpPr txBox="1"/>
          <p:nvPr/>
        </p:nvSpPr>
        <p:spPr>
          <a:xfrm>
            <a:off x="1752600" y="4038600"/>
            <a:ext cx="1981200" cy="1384995"/>
          </a:xfrm>
          <a:prstGeom prst="rect">
            <a:avLst/>
          </a:prstGeom>
          <a:noFill/>
          <a:effectLst/>
        </p:spPr>
        <p:txBody>
          <a:bodyPr wrap="square" rtlCol="0">
            <a:spAutoFit/>
          </a:bodyPr>
          <a:lstStyle/>
          <a:p>
            <a:r>
              <a:rPr lang="en-US" sz="1400" i="1" dirty="0" smtClean="0"/>
              <a:t>Marketing / Messaging</a:t>
            </a:r>
          </a:p>
          <a:p>
            <a:pPr>
              <a:buFont typeface="Arial" pitchFamily="34" charset="0"/>
              <a:buChar char="•"/>
            </a:pPr>
            <a:r>
              <a:rPr lang="en-US" sz="1400" i="1" dirty="0" smtClean="0"/>
              <a:t>  How to market to different regions</a:t>
            </a:r>
          </a:p>
          <a:p>
            <a:pPr>
              <a:buFont typeface="Arial" pitchFamily="34" charset="0"/>
              <a:buChar char="•"/>
            </a:pPr>
            <a:r>
              <a:rPr lang="en-US" sz="1400" i="1" dirty="0" smtClean="0"/>
              <a:t>  Demographic research by market</a:t>
            </a:r>
          </a:p>
          <a:p>
            <a:endParaRPr lang="en-US" sz="1400" i="1" dirty="0"/>
          </a:p>
        </p:txBody>
      </p:sp>
      <p:sp>
        <p:nvSpPr>
          <p:cNvPr id="47" name="TextBox 46"/>
          <p:cNvSpPr txBox="1"/>
          <p:nvPr/>
        </p:nvSpPr>
        <p:spPr>
          <a:xfrm>
            <a:off x="5867400" y="4045467"/>
            <a:ext cx="1883336" cy="738664"/>
          </a:xfrm>
          <a:prstGeom prst="rect">
            <a:avLst/>
          </a:prstGeom>
          <a:noFill/>
          <a:effectLst/>
        </p:spPr>
        <p:txBody>
          <a:bodyPr wrap="none" rtlCol="0">
            <a:spAutoFit/>
          </a:bodyPr>
          <a:lstStyle/>
          <a:p>
            <a:r>
              <a:rPr lang="en-US" sz="1400" i="1" dirty="0" smtClean="0"/>
              <a:t>Marketing / Messaging</a:t>
            </a:r>
          </a:p>
          <a:p>
            <a:pPr>
              <a:buFont typeface="Arial" pitchFamily="34" charset="0"/>
              <a:buChar char="•"/>
            </a:pPr>
            <a:r>
              <a:rPr lang="en-US" sz="1400" i="1" dirty="0" smtClean="0"/>
              <a:t>  Feeder programs</a:t>
            </a:r>
          </a:p>
          <a:p>
            <a:pPr>
              <a:buFont typeface="Arial" pitchFamily="34" charset="0"/>
              <a:buChar char="•"/>
            </a:pPr>
            <a:r>
              <a:rPr lang="en-US" sz="1400" i="1" dirty="0" smtClean="0"/>
              <a:t>  Entry into Clinics</a:t>
            </a:r>
          </a:p>
        </p:txBody>
      </p:sp>
      <p:cxnSp>
        <p:nvCxnSpPr>
          <p:cNvPr id="15" name="Straight Connector 14"/>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89830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391780" cy="400110"/>
          </a:xfrm>
          <a:prstGeom prst="rect">
            <a:avLst/>
          </a:prstGeom>
          <a:noFill/>
        </p:spPr>
        <p:txBody>
          <a:bodyPr wrap="none" rtlCol="0">
            <a:spAutoFit/>
          </a:bodyPr>
          <a:lstStyle/>
          <a:p>
            <a:r>
              <a:rPr lang="en-US" sz="2000" dirty="0" smtClean="0">
                <a:latin typeface="Cambria" pitchFamily="18" charset="0"/>
              </a:rPr>
              <a:t>Strategic Planning Process and Outline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4" name="Content Placeholder 1"/>
          <p:cNvSpPr>
            <a:spLocks noGrp="1"/>
          </p:cNvSpPr>
          <p:nvPr>
            <p:ph idx="1"/>
          </p:nvPr>
        </p:nvSpPr>
        <p:spPr>
          <a:xfrm>
            <a:off x="409860" y="1230665"/>
            <a:ext cx="4519825" cy="5307072"/>
          </a:xfrm>
        </p:spPr>
        <p:txBody>
          <a:bodyPr/>
          <a:lstStyle/>
          <a:p>
            <a:pPr marL="0" indent="0"/>
            <a:r>
              <a:rPr lang="en-US" sz="1600" b="1" dirty="0"/>
              <a:t>Executive Summary</a:t>
            </a:r>
          </a:p>
          <a:p>
            <a:pPr marL="0" indent="0"/>
            <a:r>
              <a:rPr lang="en-US" sz="1600" b="1" dirty="0"/>
              <a:t>Guiding Principles</a:t>
            </a:r>
          </a:p>
          <a:p>
            <a:pPr>
              <a:buFontTx/>
              <a:buChar char="-"/>
            </a:pPr>
            <a:r>
              <a:rPr lang="en-US" sz="1600" dirty="0"/>
              <a:t>Mission </a:t>
            </a:r>
          </a:p>
          <a:p>
            <a:pPr>
              <a:buFontTx/>
              <a:buChar char="-"/>
            </a:pPr>
            <a:r>
              <a:rPr lang="en-US" sz="1600" dirty="0"/>
              <a:t>Mission Goals</a:t>
            </a:r>
          </a:p>
          <a:p>
            <a:pPr marL="0" indent="0"/>
            <a:r>
              <a:rPr lang="en-US" sz="1600" b="1" dirty="0" smtClean="0"/>
              <a:t>Current State Analysis: Where </a:t>
            </a:r>
            <a:r>
              <a:rPr lang="en-US" sz="1600" b="1" dirty="0"/>
              <a:t>are we now?</a:t>
            </a:r>
          </a:p>
          <a:p>
            <a:pPr>
              <a:buFontTx/>
              <a:buChar char="-"/>
            </a:pPr>
            <a:r>
              <a:rPr lang="en-US" sz="1600" dirty="0"/>
              <a:t>5 forces</a:t>
            </a:r>
          </a:p>
          <a:p>
            <a:pPr>
              <a:buFontTx/>
              <a:buChar char="-"/>
            </a:pPr>
            <a:r>
              <a:rPr lang="en-US" sz="1600" dirty="0"/>
              <a:t>Financials</a:t>
            </a:r>
          </a:p>
          <a:p>
            <a:pPr>
              <a:buFontTx/>
              <a:buChar char="-"/>
            </a:pPr>
            <a:r>
              <a:rPr lang="en-US" sz="1600" dirty="0"/>
              <a:t>SWOT</a:t>
            </a:r>
          </a:p>
          <a:p>
            <a:pPr>
              <a:buFontTx/>
              <a:buChar char="-"/>
            </a:pPr>
            <a:r>
              <a:rPr lang="en-US" sz="1600" dirty="0"/>
              <a:t>Sustainable competitive advantage</a:t>
            </a:r>
          </a:p>
          <a:p>
            <a:pPr marL="0" indent="0"/>
            <a:r>
              <a:rPr lang="en-US" sz="1600" b="1" dirty="0" smtClean="0"/>
              <a:t>Visioning: Where </a:t>
            </a:r>
            <a:r>
              <a:rPr lang="en-US" sz="1600" b="1" dirty="0"/>
              <a:t>do we want to go?</a:t>
            </a:r>
          </a:p>
          <a:p>
            <a:pPr marL="0" indent="0"/>
            <a:r>
              <a:rPr lang="en-US" sz="1600" b="1" dirty="0" smtClean="0"/>
              <a:t>Strategic Plan: How </a:t>
            </a:r>
            <a:r>
              <a:rPr lang="en-US" sz="1600" b="1" dirty="0"/>
              <a:t>are we going to get there?</a:t>
            </a:r>
          </a:p>
          <a:p>
            <a:pPr>
              <a:buFontTx/>
              <a:buChar char="-"/>
            </a:pPr>
            <a:r>
              <a:rPr lang="en-US" sz="1600" dirty="0"/>
              <a:t>Objective </a:t>
            </a:r>
          </a:p>
          <a:p>
            <a:pPr>
              <a:buFontTx/>
              <a:buChar char="-"/>
            </a:pPr>
            <a:r>
              <a:rPr lang="en-US" sz="1600" dirty="0"/>
              <a:t>Strategy </a:t>
            </a:r>
          </a:p>
          <a:p>
            <a:pPr>
              <a:buFontTx/>
              <a:buChar char="-"/>
            </a:pPr>
            <a:r>
              <a:rPr lang="en-US" sz="1600" dirty="0"/>
              <a:t>Goals</a:t>
            </a:r>
          </a:p>
          <a:p>
            <a:pPr>
              <a:buFontTx/>
              <a:buChar char="-"/>
            </a:pPr>
            <a:r>
              <a:rPr lang="en-US" sz="1600" dirty="0"/>
              <a:t>Action Items </a:t>
            </a:r>
          </a:p>
          <a:p>
            <a:pPr marL="285750" indent="-285750">
              <a:buFont typeface="Arial" panose="020B0604020202020204" pitchFamily="34" charset="0"/>
              <a:buChar char="•"/>
            </a:pPr>
            <a:endParaRPr lang="en-US" sz="1600" dirty="0" smtClean="0"/>
          </a:p>
          <a:p>
            <a:pPr marL="0" indent="0"/>
            <a:endParaRPr lang="en-US" sz="1600" dirty="0"/>
          </a:p>
        </p:txBody>
      </p:sp>
      <p:sp>
        <p:nvSpPr>
          <p:cNvPr id="6" name="Rectangle 41"/>
          <p:cNvSpPr>
            <a:spLocks noChangeArrowheads="1"/>
          </p:cNvSpPr>
          <p:nvPr/>
        </p:nvSpPr>
        <p:spPr bwMode="auto">
          <a:xfrm>
            <a:off x="7473902" y="3960016"/>
            <a:ext cx="1237134" cy="418576"/>
          </a:xfrm>
          <a:prstGeom prst="rect">
            <a:avLst/>
          </a:prstGeom>
          <a:noFill/>
          <a:ln w="12700">
            <a:noFill/>
            <a:miter lim="800000"/>
            <a:headEnd/>
            <a:tailEnd/>
          </a:ln>
        </p:spPr>
        <p:txBody>
          <a:bodyPr wrap="none" lIns="0" tIns="0" rIns="0" bIns="0">
            <a:spAutoFit/>
          </a:bodyPr>
          <a:lstStyle/>
          <a:p>
            <a:pPr algn="ctr" defTabSz="903288">
              <a:lnSpc>
                <a:spcPct val="85000"/>
              </a:lnSpc>
            </a:pPr>
            <a:r>
              <a:rPr lang="en-US" altLang="ja-JP" sz="1600" dirty="0" smtClean="0">
                <a:solidFill>
                  <a:srgbClr val="313131"/>
                </a:solidFill>
                <a:ea typeface="ＭＳ Ｐゴシック" charset="-128"/>
              </a:rPr>
              <a:t>Actions driven </a:t>
            </a:r>
            <a:br>
              <a:rPr lang="en-US" altLang="ja-JP" sz="1600" dirty="0" smtClean="0">
                <a:solidFill>
                  <a:srgbClr val="313131"/>
                </a:solidFill>
                <a:ea typeface="ＭＳ Ｐゴシック" charset="-128"/>
              </a:rPr>
            </a:br>
            <a:r>
              <a:rPr lang="en-US" altLang="ja-JP" sz="1600" dirty="0" smtClean="0">
                <a:solidFill>
                  <a:srgbClr val="313131"/>
                </a:solidFill>
                <a:ea typeface="ＭＳ Ｐゴシック" charset="-128"/>
              </a:rPr>
              <a:t>by strategy</a:t>
            </a:r>
            <a:endParaRPr lang="en-US" altLang="ja-JP" sz="1600" dirty="0">
              <a:solidFill>
                <a:srgbClr val="313131"/>
              </a:solidFill>
              <a:ea typeface="ＭＳ Ｐゴシック" charset="-128"/>
            </a:endParaRPr>
          </a:p>
        </p:txBody>
      </p:sp>
      <p:sp>
        <p:nvSpPr>
          <p:cNvPr id="7" name="Arc 42"/>
          <p:cNvSpPr>
            <a:spLocks/>
          </p:cNvSpPr>
          <p:nvPr/>
        </p:nvSpPr>
        <p:spPr bwMode="auto">
          <a:xfrm>
            <a:off x="5989031" y="2635251"/>
            <a:ext cx="1997075" cy="1573213"/>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76"/>
                  <a:pt x="9661" y="8"/>
                  <a:pt x="21585" y="0"/>
                </a:cubicBezTo>
              </a:path>
              <a:path w="21600" h="21600" stroke="0" extrusionOk="0">
                <a:moveTo>
                  <a:pt x="0" y="21600"/>
                </a:moveTo>
                <a:cubicBezTo>
                  <a:pt x="0" y="9676"/>
                  <a:pt x="9661" y="8"/>
                  <a:pt x="21585" y="0"/>
                </a:cubicBezTo>
                <a:lnTo>
                  <a:pt x="21600" y="21600"/>
                </a:lnTo>
                <a:close/>
              </a:path>
            </a:pathLst>
          </a:custGeom>
          <a:noFill/>
          <a:ln w="19050" cap="rnd">
            <a:solidFill>
              <a:srgbClr val="B4B4B4"/>
            </a:solidFill>
            <a:round/>
            <a:headEnd/>
            <a:tailEnd type="triangle" w="lg" len="lg"/>
          </a:ln>
          <a:effectLst/>
        </p:spPr>
        <p:txBody>
          <a:bodyPr wrap="square" lIns="36000" tIns="36000" rIns="36000" bIns="36000" anchor="ctr">
            <a:noAutofit/>
          </a:bodyPr>
          <a:lstStyle/>
          <a:p>
            <a:pPr algn="ctr">
              <a:defRPr/>
            </a:pPr>
            <a:endParaRPr lang="en-US" sz="1600" dirty="0"/>
          </a:p>
        </p:txBody>
      </p:sp>
      <p:sp>
        <p:nvSpPr>
          <p:cNvPr id="8" name="Rectangle 46"/>
          <p:cNvSpPr>
            <a:spLocks noChangeArrowheads="1"/>
          </p:cNvSpPr>
          <p:nvPr/>
        </p:nvSpPr>
        <p:spPr bwMode="auto">
          <a:xfrm>
            <a:off x="4965913" y="4845575"/>
            <a:ext cx="881075" cy="418576"/>
          </a:xfrm>
          <a:prstGeom prst="rect">
            <a:avLst/>
          </a:prstGeom>
          <a:noFill/>
          <a:ln w="12700">
            <a:noFill/>
            <a:miter lim="800000"/>
            <a:headEnd/>
            <a:tailEnd/>
          </a:ln>
        </p:spPr>
        <p:txBody>
          <a:bodyPr wrap="none" lIns="0" tIns="0" rIns="0" bIns="0">
            <a:spAutoFit/>
          </a:bodyPr>
          <a:lstStyle/>
          <a:p>
            <a:pPr algn="ctr" defTabSz="903288">
              <a:lnSpc>
                <a:spcPct val="85000"/>
              </a:lnSpc>
            </a:pPr>
            <a:r>
              <a:rPr lang="en-US" altLang="ja-JP" sz="1600" dirty="0" smtClean="0">
                <a:solidFill>
                  <a:srgbClr val="313131"/>
                </a:solidFill>
                <a:ea typeface="ＭＳ Ｐゴシック" charset="-128"/>
              </a:rPr>
              <a:t>Where are</a:t>
            </a:r>
            <a:br>
              <a:rPr lang="en-US" altLang="ja-JP" sz="1600" dirty="0" smtClean="0">
                <a:solidFill>
                  <a:srgbClr val="313131"/>
                </a:solidFill>
                <a:ea typeface="ＭＳ Ｐゴシック" charset="-128"/>
              </a:rPr>
            </a:br>
            <a:r>
              <a:rPr lang="en-US" altLang="ja-JP" sz="1600" dirty="0" smtClean="0">
                <a:solidFill>
                  <a:srgbClr val="313131"/>
                </a:solidFill>
                <a:ea typeface="ＭＳ Ｐゴシック" charset="-128"/>
              </a:rPr>
              <a:t> we now? </a:t>
            </a:r>
            <a:endParaRPr lang="en-US" altLang="ja-JP" sz="1600" dirty="0">
              <a:solidFill>
                <a:srgbClr val="313131"/>
              </a:solidFill>
              <a:ea typeface="ＭＳ Ｐゴシック" charset="-128"/>
            </a:endParaRPr>
          </a:p>
        </p:txBody>
      </p:sp>
      <p:sp>
        <p:nvSpPr>
          <p:cNvPr id="9" name="Oval 47"/>
          <p:cNvSpPr>
            <a:spLocks noChangeArrowheads="1"/>
          </p:cNvSpPr>
          <p:nvPr/>
        </p:nvSpPr>
        <p:spPr bwMode="auto">
          <a:xfrm>
            <a:off x="5946169" y="4108451"/>
            <a:ext cx="134937" cy="138113"/>
          </a:xfrm>
          <a:prstGeom prst="ellipse">
            <a:avLst/>
          </a:prstGeom>
          <a:solidFill>
            <a:srgbClr val="002060"/>
          </a:solidFill>
          <a:ln w="12700" algn="ctr">
            <a:solidFill>
              <a:schemeClr val="bg1"/>
            </a:solidFill>
            <a:round/>
            <a:headEnd/>
            <a:tailEnd/>
          </a:ln>
        </p:spPr>
        <p:txBody>
          <a:bodyPr wrap="square" lIns="36000" tIns="36000" rIns="36000" bIns="36000" anchor="ctr">
            <a:noAutofit/>
          </a:bodyPr>
          <a:lstStyle/>
          <a:p>
            <a:pPr algn="ctr"/>
            <a:endParaRPr lang="en-US" sz="1600"/>
          </a:p>
        </p:txBody>
      </p:sp>
      <p:sp>
        <p:nvSpPr>
          <p:cNvPr id="11" name="Oval 10"/>
          <p:cNvSpPr>
            <a:spLocks noChangeArrowheads="1"/>
          </p:cNvSpPr>
          <p:nvPr/>
        </p:nvSpPr>
        <p:spPr bwMode="auto">
          <a:xfrm>
            <a:off x="6716106" y="3594101"/>
            <a:ext cx="136525" cy="130175"/>
          </a:xfrm>
          <a:prstGeom prst="ellipse">
            <a:avLst/>
          </a:prstGeom>
          <a:noFill/>
          <a:ln w="38100">
            <a:solidFill>
              <a:srgbClr val="FFC000"/>
            </a:solidFill>
            <a:round/>
            <a:headEnd/>
            <a:tailEnd/>
          </a:ln>
          <a:effectLst/>
        </p:spPr>
        <p:txBody>
          <a:bodyPr wrap="square" lIns="36000" tIns="36000" rIns="36000" bIns="36000" anchor="ctr">
            <a:noAutofit/>
          </a:bodyPr>
          <a:lstStyle/>
          <a:p>
            <a:pPr algn="ctr">
              <a:defRPr/>
            </a:pPr>
            <a:endParaRPr lang="en-US" sz="1600" dirty="0"/>
          </a:p>
        </p:txBody>
      </p:sp>
      <p:sp>
        <p:nvSpPr>
          <p:cNvPr id="12" name="Oval 11"/>
          <p:cNvSpPr>
            <a:spLocks noChangeArrowheads="1"/>
          </p:cNvSpPr>
          <p:nvPr/>
        </p:nvSpPr>
        <p:spPr bwMode="auto">
          <a:xfrm>
            <a:off x="7408256" y="3076576"/>
            <a:ext cx="133350" cy="139700"/>
          </a:xfrm>
          <a:prstGeom prst="ellipse">
            <a:avLst/>
          </a:prstGeom>
          <a:noFill/>
          <a:ln w="38100">
            <a:solidFill>
              <a:srgbClr val="FFC000"/>
            </a:solidFill>
            <a:round/>
            <a:headEnd/>
            <a:tailEnd/>
          </a:ln>
          <a:effectLst/>
        </p:spPr>
        <p:txBody>
          <a:bodyPr wrap="square" lIns="36000" tIns="36000" rIns="36000" bIns="36000" anchor="ctr">
            <a:noAutofit/>
          </a:bodyPr>
          <a:lstStyle/>
          <a:p>
            <a:pPr algn="ctr">
              <a:defRPr/>
            </a:pPr>
            <a:endParaRPr lang="en-US" sz="1600" dirty="0"/>
          </a:p>
        </p:txBody>
      </p:sp>
      <p:sp>
        <p:nvSpPr>
          <p:cNvPr id="13" name="Oval 50"/>
          <p:cNvSpPr>
            <a:spLocks noChangeArrowheads="1"/>
          </p:cNvSpPr>
          <p:nvPr/>
        </p:nvSpPr>
        <p:spPr bwMode="auto">
          <a:xfrm>
            <a:off x="8057544" y="2603501"/>
            <a:ext cx="134937" cy="141288"/>
          </a:xfrm>
          <a:prstGeom prst="ellipse">
            <a:avLst/>
          </a:prstGeom>
          <a:solidFill>
            <a:srgbClr val="00B050"/>
          </a:solidFill>
          <a:ln w="12700" algn="ctr">
            <a:solidFill>
              <a:schemeClr val="bg1"/>
            </a:solidFill>
            <a:round/>
            <a:headEnd/>
            <a:tailEnd/>
          </a:ln>
        </p:spPr>
        <p:txBody>
          <a:bodyPr wrap="square" lIns="36000" tIns="36000" rIns="36000" bIns="36000" anchor="ctr">
            <a:noAutofit/>
          </a:bodyPr>
          <a:lstStyle/>
          <a:p>
            <a:pPr algn="ctr"/>
            <a:endParaRPr lang="en-US" sz="1600"/>
          </a:p>
        </p:txBody>
      </p:sp>
      <p:sp>
        <p:nvSpPr>
          <p:cNvPr id="14" name="Rectangle 61"/>
          <p:cNvSpPr>
            <a:spLocks noChangeArrowheads="1"/>
          </p:cNvSpPr>
          <p:nvPr/>
        </p:nvSpPr>
        <p:spPr bwMode="auto">
          <a:xfrm>
            <a:off x="5895538" y="2074597"/>
            <a:ext cx="2587183" cy="418576"/>
          </a:xfrm>
          <a:prstGeom prst="rect">
            <a:avLst/>
          </a:prstGeom>
          <a:noFill/>
          <a:ln w="12700" algn="ctr">
            <a:noFill/>
            <a:miter lim="800000"/>
            <a:headEnd/>
            <a:tailEnd/>
          </a:ln>
        </p:spPr>
        <p:txBody>
          <a:bodyPr wrap="none" lIns="0" tIns="0" rIns="0" bIns="0">
            <a:spAutoFit/>
          </a:bodyPr>
          <a:lstStyle/>
          <a:p>
            <a:pPr algn="ctr" defTabSz="903288">
              <a:lnSpc>
                <a:spcPct val="85000"/>
              </a:lnSpc>
            </a:pPr>
            <a:r>
              <a:rPr lang="en-US" altLang="ja-JP" sz="1600" dirty="0" smtClean="0">
                <a:solidFill>
                  <a:srgbClr val="313131"/>
                </a:solidFill>
                <a:ea typeface="ＭＳ Ｐゴシック" charset="-128"/>
              </a:rPr>
              <a:t>Vision of where we need to be </a:t>
            </a:r>
            <a:br>
              <a:rPr lang="en-US" altLang="ja-JP" sz="1600" dirty="0" smtClean="0">
                <a:solidFill>
                  <a:srgbClr val="313131"/>
                </a:solidFill>
                <a:ea typeface="ＭＳ Ｐゴシック" charset="-128"/>
              </a:rPr>
            </a:br>
            <a:r>
              <a:rPr lang="en-US" altLang="ja-JP" sz="1600" dirty="0" smtClean="0">
                <a:solidFill>
                  <a:srgbClr val="313131"/>
                </a:solidFill>
                <a:ea typeface="ＭＳ Ｐゴシック" charset="-128"/>
              </a:rPr>
              <a:t>five years from now</a:t>
            </a:r>
            <a:endParaRPr lang="en-US" altLang="ja-JP" sz="1600" dirty="0">
              <a:solidFill>
                <a:srgbClr val="313131"/>
              </a:solidFill>
              <a:ea typeface="ＭＳ Ｐゴシック" charset="-128"/>
            </a:endParaRPr>
          </a:p>
        </p:txBody>
      </p:sp>
      <p:sp>
        <p:nvSpPr>
          <p:cNvPr id="15" name="Arc 66"/>
          <p:cNvSpPr>
            <a:spLocks/>
          </p:cNvSpPr>
          <p:nvPr/>
        </p:nvSpPr>
        <p:spPr bwMode="auto">
          <a:xfrm>
            <a:off x="7021288" y="3292476"/>
            <a:ext cx="499681" cy="4547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cap="rnd">
            <a:solidFill>
              <a:srgbClr val="B4B4B4"/>
            </a:solidFill>
            <a:round/>
            <a:headEnd/>
            <a:tailEnd type="triangle" w="lg" len="lg"/>
          </a:ln>
        </p:spPr>
        <p:txBody>
          <a:bodyPr wrap="square" lIns="36000" tIns="36000" rIns="36000" bIns="36000" anchor="ctr">
            <a:noAutofit/>
          </a:bodyPr>
          <a:lstStyle/>
          <a:p>
            <a:pPr algn="ctr">
              <a:defRPr/>
            </a:pPr>
            <a:endParaRPr lang="en-US" sz="1600" dirty="0"/>
          </a:p>
        </p:txBody>
      </p:sp>
      <p:sp>
        <p:nvSpPr>
          <p:cNvPr id="16" name="Arc 71"/>
          <p:cNvSpPr>
            <a:spLocks/>
          </p:cNvSpPr>
          <p:nvPr/>
        </p:nvSpPr>
        <p:spPr bwMode="auto">
          <a:xfrm>
            <a:off x="6269989" y="3806826"/>
            <a:ext cx="498505" cy="45313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cap="rnd">
            <a:solidFill>
              <a:srgbClr val="B4B4B4"/>
            </a:solidFill>
            <a:round/>
            <a:headEnd/>
            <a:tailEnd type="triangle" w="lg" len="lg"/>
          </a:ln>
        </p:spPr>
        <p:txBody>
          <a:bodyPr wrap="square" lIns="36000" tIns="36000" rIns="36000" bIns="36000" anchor="ctr">
            <a:noAutofit/>
          </a:bodyPr>
          <a:lstStyle/>
          <a:p>
            <a:pPr algn="ctr">
              <a:defRPr/>
            </a:pPr>
            <a:endParaRPr lang="en-US" sz="1600" dirty="0"/>
          </a:p>
        </p:txBody>
      </p:sp>
      <p:sp>
        <p:nvSpPr>
          <p:cNvPr id="17" name="Arc 76"/>
          <p:cNvSpPr>
            <a:spLocks/>
          </p:cNvSpPr>
          <p:nvPr/>
        </p:nvSpPr>
        <p:spPr bwMode="auto">
          <a:xfrm>
            <a:off x="7699151" y="2811464"/>
            <a:ext cx="499680" cy="45470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19050" cap="rnd">
            <a:solidFill>
              <a:srgbClr val="B4B4B4"/>
            </a:solidFill>
            <a:round/>
            <a:headEnd/>
            <a:tailEnd type="triangle" w="lg" len="lg"/>
          </a:ln>
        </p:spPr>
        <p:txBody>
          <a:bodyPr wrap="square" lIns="36000" tIns="36000" rIns="36000" bIns="36000" anchor="ctr">
            <a:noAutofit/>
          </a:bodyPr>
          <a:lstStyle/>
          <a:p>
            <a:pPr algn="ctr">
              <a:defRPr/>
            </a:pPr>
            <a:endParaRPr lang="en-US" sz="1600" dirty="0"/>
          </a:p>
        </p:txBody>
      </p:sp>
      <p:sp>
        <p:nvSpPr>
          <p:cNvPr id="18" name="Text Placeholder 12"/>
          <p:cNvSpPr>
            <a:spLocks/>
          </p:cNvSpPr>
          <p:nvPr>
            <p:custDataLst>
              <p:tags r:id="rId1"/>
            </p:custDataLst>
          </p:nvPr>
        </p:nvSpPr>
        <p:spPr bwMode="auto">
          <a:xfrm>
            <a:off x="5492415" y="1688308"/>
            <a:ext cx="2990306" cy="221599"/>
          </a:xfrm>
          <a:prstGeom prst="rect">
            <a:avLst/>
          </a:prstGeom>
          <a:noFill/>
          <a:ln w="9525">
            <a:noFill/>
            <a:miter lim="800000"/>
            <a:headEnd/>
            <a:tailEnd/>
          </a:ln>
        </p:spPr>
        <p:txBody>
          <a:bodyPr wrap="none" lIns="0" tIns="0" rIns="0" bIns="0">
            <a:spAutoFit/>
          </a:bodyPr>
          <a:lstStyle/>
          <a:p>
            <a:pPr defTabSz="903288">
              <a:lnSpc>
                <a:spcPct val="90000"/>
              </a:lnSpc>
            </a:pPr>
            <a:r>
              <a:rPr lang="en-US" altLang="ja-JP" sz="1600" b="1" dirty="0" smtClean="0">
                <a:solidFill>
                  <a:srgbClr val="313131"/>
                </a:solidFill>
                <a:ea typeface="ＭＳ Ｐゴシック" charset="-128"/>
              </a:rPr>
              <a:t>Dynamic strategic planning process</a:t>
            </a:r>
            <a:endParaRPr lang="en-US" altLang="ja-JP" sz="1600" b="1" dirty="0">
              <a:solidFill>
                <a:srgbClr val="313131"/>
              </a:solidFill>
              <a:ea typeface="ＭＳ Ｐゴシック" charset="-128"/>
            </a:endParaRPr>
          </a:p>
        </p:txBody>
      </p:sp>
      <p:sp>
        <p:nvSpPr>
          <p:cNvPr id="19" name="Rectangle 9"/>
          <p:cNvSpPr>
            <a:spLocks noChangeArrowheads="1"/>
          </p:cNvSpPr>
          <p:nvPr/>
        </p:nvSpPr>
        <p:spPr bwMode="auto">
          <a:xfrm>
            <a:off x="6642637" y="4930466"/>
            <a:ext cx="419988" cy="209288"/>
          </a:xfrm>
          <a:prstGeom prst="rect">
            <a:avLst/>
          </a:prstGeom>
          <a:noFill/>
          <a:ln w="12700">
            <a:noFill/>
            <a:miter lim="800000"/>
            <a:headEnd/>
            <a:tailEnd/>
          </a:ln>
        </p:spPr>
        <p:txBody>
          <a:bodyPr wrap="none" lIns="0" tIns="0" rIns="0" bIns="0">
            <a:spAutoFit/>
          </a:bodyPr>
          <a:lstStyle/>
          <a:p>
            <a:pPr algn="ctr" defTabSz="903288">
              <a:lnSpc>
                <a:spcPct val="85000"/>
              </a:lnSpc>
            </a:pPr>
            <a:r>
              <a:rPr lang="en-US" altLang="ja-JP" sz="1600" b="1" dirty="0" smtClean="0">
                <a:solidFill>
                  <a:srgbClr val="313131"/>
                </a:solidFill>
                <a:ea typeface="ＭＳ Ｐゴシック" charset="-128"/>
              </a:rPr>
              <a:t>Time</a:t>
            </a:r>
            <a:endParaRPr lang="en-US" altLang="ja-JP" sz="1600" b="1" dirty="0">
              <a:solidFill>
                <a:srgbClr val="313131"/>
              </a:solidFill>
              <a:ea typeface="ＭＳ Ｐゴシック" charset="-128"/>
            </a:endParaRPr>
          </a:p>
        </p:txBody>
      </p:sp>
      <p:sp>
        <p:nvSpPr>
          <p:cNvPr id="20" name="Rectangle 10"/>
          <p:cNvSpPr>
            <a:spLocks noChangeArrowheads="1"/>
          </p:cNvSpPr>
          <p:nvPr/>
        </p:nvSpPr>
        <p:spPr bwMode="auto">
          <a:xfrm rot="-5400000">
            <a:off x="4837961" y="3467185"/>
            <a:ext cx="392736" cy="209288"/>
          </a:xfrm>
          <a:prstGeom prst="rect">
            <a:avLst/>
          </a:prstGeom>
          <a:noFill/>
          <a:ln w="12700">
            <a:noFill/>
            <a:miter lim="800000"/>
            <a:headEnd/>
            <a:tailEnd/>
          </a:ln>
        </p:spPr>
        <p:txBody>
          <a:bodyPr wrap="none" lIns="0" tIns="0" rIns="0" bIns="0">
            <a:spAutoFit/>
          </a:bodyPr>
          <a:lstStyle/>
          <a:p>
            <a:pPr algn="ctr" defTabSz="903288">
              <a:lnSpc>
                <a:spcPct val="85000"/>
              </a:lnSpc>
            </a:pPr>
            <a:r>
              <a:rPr lang="en-US" altLang="ja-JP" sz="1600" b="1" dirty="0" smtClean="0">
                <a:solidFill>
                  <a:srgbClr val="313131"/>
                </a:solidFill>
                <a:ea typeface="ＭＳ Ｐゴシック" charset="-128"/>
              </a:rPr>
              <a:t>Goal</a:t>
            </a:r>
            <a:endParaRPr lang="en-US" altLang="ja-JP" sz="1600" b="1" dirty="0">
              <a:solidFill>
                <a:srgbClr val="313131"/>
              </a:solidFill>
              <a:ea typeface="ＭＳ Ｐゴシック" charset="-128"/>
            </a:endParaRPr>
          </a:p>
        </p:txBody>
      </p:sp>
      <p:sp>
        <p:nvSpPr>
          <p:cNvPr id="21" name="Line 17"/>
          <p:cNvSpPr>
            <a:spLocks noChangeShapeType="1"/>
          </p:cNvSpPr>
          <p:nvPr/>
        </p:nvSpPr>
        <p:spPr bwMode="auto">
          <a:xfrm flipH="1">
            <a:off x="5422324" y="4724400"/>
            <a:ext cx="279238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2" name="Line 18"/>
          <p:cNvSpPr>
            <a:spLocks noChangeShapeType="1"/>
          </p:cNvSpPr>
          <p:nvPr/>
        </p:nvSpPr>
        <p:spPr bwMode="auto">
          <a:xfrm>
            <a:off x="5422325" y="2513013"/>
            <a:ext cx="0" cy="2211387"/>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3" name="Line 19"/>
          <p:cNvSpPr>
            <a:spLocks noChangeShapeType="1"/>
          </p:cNvSpPr>
          <p:nvPr/>
        </p:nvSpPr>
        <p:spPr bwMode="auto">
          <a:xfrm>
            <a:off x="5422324" y="2826809"/>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4" name="Line 20"/>
          <p:cNvSpPr>
            <a:spLocks noChangeShapeType="1"/>
          </p:cNvSpPr>
          <p:nvPr/>
        </p:nvSpPr>
        <p:spPr bwMode="auto">
          <a:xfrm>
            <a:off x="5422324" y="3140605"/>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5" name="Line 21"/>
          <p:cNvSpPr>
            <a:spLocks noChangeShapeType="1"/>
          </p:cNvSpPr>
          <p:nvPr/>
        </p:nvSpPr>
        <p:spPr bwMode="auto">
          <a:xfrm>
            <a:off x="5422325" y="3454401"/>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6" name="Line 22"/>
          <p:cNvSpPr>
            <a:spLocks noChangeShapeType="1"/>
          </p:cNvSpPr>
          <p:nvPr/>
        </p:nvSpPr>
        <p:spPr bwMode="auto">
          <a:xfrm>
            <a:off x="5422325" y="3768197"/>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7" name="Line 23"/>
          <p:cNvSpPr>
            <a:spLocks noChangeShapeType="1"/>
          </p:cNvSpPr>
          <p:nvPr/>
        </p:nvSpPr>
        <p:spPr bwMode="auto">
          <a:xfrm>
            <a:off x="5422325" y="4081993"/>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8" name="Line 24"/>
          <p:cNvSpPr>
            <a:spLocks noChangeShapeType="1"/>
          </p:cNvSpPr>
          <p:nvPr/>
        </p:nvSpPr>
        <p:spPr bwMode="auto">
          <a:xfrm>
            <a:off x="5422325" y="4395789"/>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
        <p:nvSpPr>
          <p:cNvPr id="29" name="Line 25"/>
          <p:cNvSpPr>
            <a:spLocks noChangeShapeType="1"/>
          </p:cNvSpPr>
          <p:nvPr/>
        </p:nvSpPr>
        <p:spPr bwMode="auto">
          <a:xfrm>
            <a:off x="5422324" y="2513013"/>
            <a:ext cx="54000" cy="0"/>
          </a:xfrm>
          <a:prstGeom prst="line">
            <a:avLst/>
          </a:prstGeom>
          <a:noFill/>
          <a:ln w="12700">
            <a:solidFill>
              <a:srgbClr val="B4B4B4"/>
            </a:solidFill>
            <a:round/>
            <a:headEnd/>
            <a:tailEnd/>
          </a:ln>
        </p:spPr>
        <p:txBody>
          <a:bodyPr wrap="square" lIns="36000" tIns="36000" rIns="36000" bIns="36000" anchor="ctr">
            <a:noAutofit/>
          </a:bodyPr>
          <a:lstStyle/>
          <a:p>
            <a:endParaRPr lang="en-US" sz="1600"/>
          </a:p>
        </p:txBody>
      </p:sp>
    </p:spTree>
    <p:extLst>
      <p:ext uri="{BB962C8B-B14F-4D97-AF65-F5344CB8AC3E}">
        <p14:creationId xmlns:p14="http://schemas.microsoft.com/office/powerpoint/2010/main" val="9314722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4" name="Diagram 33"/>
          <p:cNvGraphicFramePr/>
          <p:nvPr>
            <p:extLst>
              <p:ext uri="{D42A27DB-BD31-4B8C-83A1-F6EECF244321}">
                <p14:modId xmlns:p14="http://schemas.microsoft.com/office/powerpoint/2010/main" val="2163533367"/>
              </p:ext>
            </p:extLst>
          </p:nvPr>
        </p:nvGraphicFramePr>
        <p:xfrm>
          <a:off x="370585" y="1143000"/>
          <a:ext cx="8621015" cy="4286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p:cNvSpPr txBox="1"/>
          <p:nvPr/>
        </p:nvSpPr>
        <p:spPr>
          <a:xfrm>
            <a:off x="228600" y="152400"/>
            <a:ext cx="5760936" cy="400110"/>
          </a:xfrm>
          <a:prstGeom prst="rect">
            <a:avLst/>
          </a:prstGeom>
          <a:noFill/>
        </p:spPr>
        <p:txBody>
          <a:bodyPr wrap="none" rtlCol="0">
            <a:spAutoFit/>
          </a:bodyPr>
          <a:lstStyle/>
          <a:p>
            <a:r>
              <a:rPr lang="en-US" sz="2000" dirty="0" smtClean="0">
                <a:latin typeface="Cambria" pitchFamily="18" charset="0"/>
              </a:rPr>
              <a:t>Strategic Planning Process Final Recommendations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8917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a:latin typeface="+mn-lt"/>
                <a:cs typeface="Calibri" panose="020F0502020204030204" pitchFamily="34" charset="0"/>
              </a:rPr>
              <a:t>3</a:t>
            </a:r>
            <a:r>
              <a:rPr lang="en-US" sz="2824" b="1" dirty="0" smtClean="0">
                <a:latin typeface="+mn-lt"/>
                <a:cs typeface="Calibri" panose="020F0502020204030204" pitchFamily="34" charset="0"/>
              </a:rPr>
              <a:t>. Cost Model</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27701722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934586" cy="400110"/>
          </a:xfrm>
          <a:prstGeom prst="rect">
            <a:avLst/>
          </a:prstGeom>
          <a:noFill/>
        </p:spPr>
        <p:txBody>
          <a:bodyPr wrap="none" rtlCol="0">
            <a:spAutoFit/>
          </a:bodyPr>
          <a:lstStyle/>
          <a:p>
            <a:r>
              <a:rPr lang="en-US" sz="2000" dirty="0" smtClean="0">
                <a:latin typeface="Cambria" pitchFamily="18" charset="0"/>
              </a:rPr>
              <a:t>Background and Purpose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28600" y="721057"/>
            <a:ext cx="8594334" cy="3519197"/>
          </a:xfrm>
          <a:prstGeom prst="rect">
            <a:avLst/>
          </a:prstGeom>
          <a:noFill/>
        </p:spPr>
        <p:txBody>
          <a:bodyPr wrap="square" lIns="101882" tIns="50941" rIns="101882" bIns="50941" rtlCol="0">
            <a:spAutoFit/>
          </a:bodyPr>
          <a:lstStyle/>
          <a:p>
            <a:r>
              <a:rPr lang="en-US" sz="1600" b="1" u="sng" dirty="0" smtClean="0">
                <a:latin typeface="Calibri" panose="020F0502020204030204" pitchFamily="34" charset="0"/>
                <a:cs typeface="Arial" pitchFamily="34" charset="0"/>
              </a:rPr>
              <a:t>Purpose</a:t>
            </a:r>
          </a:p>
          <a:p>
            <a:r>
              <a:rPr lang="en-US" sz="1600" dirty="0" smtClean="0">
                <a:latin typeface="Calibri" panose="020F0502020204030204" pitchFamily="34" charset="0"/>
                <a:cs typeface="Arial" pitchFamily="34" charset="0"/>
              </a:rPr>
              <a:t>Based on the strategic recommendations and objectives determined as part of the strategic planning process, CIM should conduct an assessment of the cost requirements to grow operations. The estimated increase in operational growth is critical in determining the sponsorship strategy and amount of sponsorship funding that should be targeted.</a:t>
            </a:r>
            <a:endParaRPr lang="en-US" sz="1600" b="1" u="sng" dirty="0" smtClean="0">
              <a:latin typeface="Calibri" panose="020F0502020204030204" pitchFamily="34" charset="0"/>
              <a:cs typeface="Arial" pitchFamily="34" charset="0"/>
            </a:endParaRPr>
          </a:p>
          <a:p>
            <a:endParaRPr lang="en-US" sz="1600" b="1" u="sng" dirty="0">
              <a:latin typeface="Calibri" panose="020F0502020204030204" pitchFamily="34" charset="0"/>
              <a:cs typeface="Arial" pitchFamily="34" charset="0"/>
            </a:endParaRPr>
          </a:p>
          <a:p>
            <a:r>
              <a:rPr lang="en-US" sz="1600" b="1" u="sng" dirty="0" smtClean="0">
                <a:latin typeface="Calibri" panose="020F0502020204030204" pitchFamily="34" charset="0"/>
                <a:cs typeface="Arial" pitchFamily="34" charset="0"/>
              </a:rPr>
              <a:t>Objectives</a:t>
            </a:r>
          </a:p>
          <a:p>
            <a:pPr marL="342900" indent="-342900">
              <a:buFont typeface="+mj-lt"/>
              <a:buAutoNum type="arabicPeriod"/>
            </a:pPr>
            <a:r>
              <a:rPr lang="en-US" sz="1600" dirty="0" smtClean="0">
                <a:latin typeface="Calibri" panose="020F0502020204030204" pitchFamily="34" charset="0"/>
                <a:cs typeface="Arial" pitchFamily="34" charset="0"/>
              </a:rPr>
              <a:t>Analyze CIM’s current financial state</a:t>
            </a:r>
          </a:p>
          <a:p>
            <a:pPr marL="342900" indent="-342900">
              <a:buFont typeface="+mj-lt"/>
              <a:buAutoNum type="arabicPeriod"/>
            </a:pPr>
            <a:r>
              <a:rPr lang="en-US" sz="1600" dirty="0" smtClean="0">
                <a:latin typeface="Calibri" panose="020F0502020204030204" pitchFamily="34" charset="0"/>
                <a:cs typeface="Arial" pitchFamily="34" charset="0"/>
              </a:rPr>
              <a:t>Develop workable methodologies and tools for CIM to evaluate ability to meet budget targets in order to improve forecasting capability and triage areas of concern</a:t>
            </a:r>
          </a:p>
          <a:p>
            <a:pPr marL="342900" indent="-342900">
              <a:buFont typeface="+mj-lt"/>
              <a:buAutoNum type="arabicPeriod"/>
            </a:pPr>
            <a:r>
              <a:rPr lang="en-US" sz="1600" dirty="0" smtClean="0">
                <a:latin typeface="Calibri" panose="020F0502020204030204" pitchFamily="34" charset="0"/>
                <a:cs typeface="Arial" pitchFamily="34" charset="0"/>
              </a:rPr>
              <a:t>Develop workable methodologies and tools for CIM to forecast increases in operating expenditures based on the implications of strategic recommendations resulting from strategic planning process</a:t>
            </a:r>
            <a:endParaRPr lang="en-US" sz="1600" dirty="0">
              <a:latin typeface="Calibri" panose="020F0502020204030204" pitchFamily="34" charset="0"/>
            </a:endParaRPr>
          </a:p>
          <a:p>
            <a:endParaRPr lang="en-US" sz="1400" dirty="0"/>
          </a:p>
        </p:txBody>
      </p:sp>
      <p:sp>
        <p:nvSpPr>
          <p:cNvPr id="6" name="Oval 5"/>
          <p:cNvSpPr/>
          <p:nvPr/>
        </p:nvSpPr>
        <p:spPr>
          <a:xfrm>
            <a:off x="1905000" y="4265654"/>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Strategy</a:t>
            </a:r>
            <a:endParaRPr lang="en-US" b="1" dirty="0">
              <a:solidFill>
                <a:schemeClr val="tx1"/>
              </a:solidFill>
            </a:endParaRPr>
          </a:p>
        </p:txBody>
      </p:sp>
      <p:sp>
        <p:nvSpPr>
          <p:cNvPr id="7" name="Oval 6"/>
          <p:cNvSpPr/>
          <p:nvPr/>
        </p:nvSpPr>
        <p:spPr>
          <a:xfrm>
            <a:off x="3962400" y="4265654"/>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Costs</a:t>
            </a:r>
            <a:endParaRPr lang="en-US" b="1" dirty="0">
              <a:solidFill>
                <a:schemeClr val="tx1"/>
              </a:solidFill>
            </a:endParaRPr>
          </a:p>
        </p:txBody>
      </p:sp>
      <p:sp>
        <p:nvSpPr>
          <p:cNvPr id="8" name="Oval 7"/>
          <p:cNvSpPr/>
          <p:nvPr/>
        </p:nvSpPr>
        <p:spPr>
          <a:xfrm>
            <a:off x="6019800" y="4265654"/>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Funding</a:t>
            </a:r>
            <a:endParaRPr lang="en-US" b="1" dirty="0">
              <a:solidFill>
                <a:schemeClr val="tx1"/>
              </a:solidFill>
            </a:endParaRPr>
          </a:p>
        </p:txBody>
      </p:sp>
      <p:sp>
        <p:nvSpPr>
          <p:cNvPr id="11" name="Left-Right Arrow 10"/>
          <p:cNvSpPr/>
          <p:nvPr/>
        </p:nvSpPr>
        <p:spPr>
          <a:xfrm>
            <a:off x="2946187" y="4722854"/>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Left-Right Arrow 11"/>
          <p:cNvSpPr/>
          <p:nvPr/>
        </p:nvSpPr>
        <p:spPr>
          <a:xfrm>
            <a:off x="4965489" y="4703804"/>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7668793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266728" cy="400110"/>
          </a:xfrm>
          <a:prstGeom prst="rect">
            <a:avLst/>
          </a:prstGeom>
          <a:noFill/>
        </p:spPr>
        <p:txBody>
          <a:bodyPr wrap="none" rtlCol="0">
            <a:spAutoFit/>
          </a:bodyPr>
          <a:lstStyle/>
          <a:p>
            <a:r>
              <a:rPr lang="en-US" sz="2000" dirty="0" smtClean="0">
                <a:latin typeface="Cambria" pitchFamily="18" charset="0"/>
              </a:rPr>
              <a:t>Historical Financial Analysis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1534976" y="842935"/>
            <a:ext cx="5351067" cy="2547861"/>
          </a:xfrm>
          <a:prstGeom prst="rect">
            <a:avLst/>
          </a:prstGeom>
        </p:spPr>
      </p:pic>
      <p:pic>
        <p:nvPicPr>
          <p:cNvPr id="4" name="Picture 3"/>
          <p:cNvPicPr>
            <a:picLocks noChangeAspect="1"/>
          </p:cNvPicPr>
          <p:nvPr/>
        </p:nvPicPr>
        <p:blipFill>
          <a:blip r:embed="rId3"/>
          <a:stretch>
            <a:fillRect/>
          </a:stretch>
        </p:blipFill>
        <p:spPr>
          <a:xfrm>
            <a:off x="381000" y="3631741"/>
            <a:ext cx="6542574" cy="2556341"/>
          </a:xfrm>
          <a:prstGeom prst="rect">
            <a:avLst/>
          </a:prstGeom>
        </p:spPr>
      </p:pic>
      <p:pic>
        <p:nvPicPr>
          <p:cNvPr id="7" name="Picture 6"/>
          <p:cNvPicPr>
            <a:picLocks noChangeAspect="1"/>
          </p:cNvPicPr>
          <p:nvPr/>
        </p:nvPicPr>
        <p:blipFill>
          <a:blip r:embed="rId4"/>
          <a:stretch>
            <a:fillRect/>
          </a:stretch>
        </p:blipFill>
        <p:spPr>
          <a:xfrm>
            <a:off x="382137" y="838200"/>
            <a:ext cx="1153976" cy="2530483"/>
          </a:xfrm>
          <a:prstGeom prst="rect">
            <a:avLst/>
          </a:prstGeom>
        </p:spPr>
      </p:pic>
    </p:spTree>
    <p:extLst>
      <p:ext uri="{BB962C8B-B14F-4D97-AF65-F5344CB8AC3E}">
        <p14:creationId xmlns:p14="http://schemas.microsoft.com/office/powerpoint/2010/main" val="36078170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074735" cy="400110"/>
          </a:xfrm>
          <a:prstGeom prst="rect">
            <a:avLst/>
          </a:prstGeom>
          <a:noFill/>
        </p:spPr>
        <p:txBody>
          <a:bodyPr wrap="none" rtlCol="0">
            <a:spAutoFit/>
          </a:bodyPr>
          <a:lstStyle/>
          <a:p>
            <a:r>
              <a:rPr lang="en-US" sz="2000" dirty="0" smtClean="0">
                <a:latin typeface="Cambria" pitchFamily="18" charset="0"/>
              </a:rPr>
              <a:t>Table of Contents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793189832"/>
              </p:ext>
            </p:extLst>
          </p:nvPr>
        </p:nvGraphicFramePr>
        <p:xfrm>
          <a:off x="457201" y="1143000"/>
          <a:ext cx="8229600" cy="2494518"/>
        </p:xfrm>
        <a:graphic>
          <a:graphicData uri="http://schemas.openxmlformats.org/drawingml/2006/table">
            <a:tbl>
              <a:tblPr firstRow="1" bandRow="1">
                <a:tableStyleId>{6E25E649-3F16-4E02-A733-19D2CDBF48F0}</a:tableStyleId>
              </a:tblPr>
              <a:tblGrid>
                <a:gridCol w="411480"/>
                <a:gridCol w="6995161"/>
                <a:gridCol w="822959"/>
              </a:tblGrid>
              <a:tr h="354793">
                <a:tc gridSpan="2">
                  <a:txBody>
                    <a:bodyPr/>
                    <a:lstStyle/>
                    <a:p>
                      <a:pPr algn="l"/>
                      <a:r>
                        <a:rPr lang="en-US" sz="1800" dirty="0" smtClean="0"/>
                        <a:t>Section</a:t>
                      </a:r>
                      <a:endParaRPr lang="en-US" sz="1800" dirty="0"/>
                    </a:p>
                  </a:txBody>
                  <a:tcPr/>
                </a:tc>
                <a:tc hMerge="1">
                  <a:txBody>
                    <a:bodyPr/>
                    <a:lstStyle/>
                    <a:p>
                      <a:endParaRPr lang="en-US" dirty="0"/>
                    </a:p>
                  </a:txBody>
                  <a:tcPr/>
                </a:tc>
                <a:tc>
                  <a:txBody>
                    <a:bodyPr/>
                    <a:lstStyle/>
                    <a:p>
                      <a:pPr algn="ctr"/>
                      <a:r>
                        <a:rPr lang="en-US" sz="1800" dirty="0" smtClean="0"/>
                        <a:t>Slide</a:t>
                      </a:r>
                      <a:endParaRPr lang="en-US" sz="1800" dirty="0"/>
                    </a:p>
                  </a:txBody>
                  <a:tcPr/>
                </a:tc>
              </a:tr>
              <a:tr h="354793">
                <a:tc>
                  <a:txBody>
                    <a:bodyPr/>
                    <a:lstStyle/>
                    <a:p>
                      <a:pPr algn="r"/>
                      <a:r>
                        <a:rPr lang="en-US" sz="1600" b="1" dirty="0" smtClean="0"/>
                        <a:t>1</a:t>
                      </a:r>
                      <a:endParaRPr lang="en-US" sz="1600" b="1" dirty="0"/>
                    </a:p>
                  </a:txBody>
                  <a:tcPr/>
                </a:tc>
                <a:tc>
                  <a:txBody>
                    <a:bodyPr/>
                    <a:lstStyle/>
                    <a:p>
                      <a:r>
                        <a:rPr lang="en-US" sz="1600" b="1" dirty="0" smtClean="0"/>
                        <a:t>Executive Summary</a:t>
                      </a:r>
                      <a:endParaRPr lang="en-US" sz="1600" b="1" dirty="0"/>
                    </a:p>
                  </a:txBody>
                  <a:tcPr/>
                </a:tc>
                <a:tc>
                  <a:txBody>
                    <a:bodyPr/>
                    <a:lstStyle/>
                    <a:p>
                      <a:pPr algn="ctr"/>
                      <a:r>
                        <a:rPr lang="en-US" sz="1600" b="1" dirty="0" smtClean="0"/>
                        <a:t>3</a:t>
                      </a:r>
                      <a:endParaRPr lang="en-US" sz="1600" b="1" dirty="0"/>
                    </a:p>
                  </a:txBody>
                  <a:tcPr anchor="ctr"/>
                </a:tc>
              </a:tr>
              <a:tr h="354793">
                <a:tc>
                  <a:txBody>
                    <a:bodyPr/>
                    <a:lstStyle/>
                    <a:p>
                      <a:pPr algn="r"/>
                      <a:r>
                        <a:rPr lang="en-US" sz="1600" b="1" dirty="0" smtClean="0"/>
                        <a:t>2</a:t>
                      </a:r>
                      <a:endParaRPr lang="en-US" sz="1600" b="1" dirty="0"/>
                    </a:p>
                  </a:txBody>
                  <a:tcPr/>
                </a:tc>
                <a:tc>
                  <a:txBody>
                    <a:bodyPr/>
                    <a:lstStyle/>
                    <a:p>
                      <a:r>
                        <a:rPr lang="en-US" sz="1600" b="1" dirty="0" smtClean="0"/>
                        <a:t>Strategic Framework / Plan</a:t>
                      </a:r>
                      <a:endParaRPr lang="en-US" sz="1600" b="1" dirty="0"/>
                    </a:p>
                  </a:txBody>
                  <a:tcPr/>
                </a:tc>
                <a:tc>
                  <a:txBody>
                    <a:bodyPr/>
                    <a:lstStyle/>
                    <a:p>
                      <a:pPr algn="ctr"/>
                      <a:r>
                        <a:rPr lang="en-US" sz="1600" b="1" dirty="0" smtClean="0"/>
                        <a:t>8</a:t>
                      </a:r>
                      <a:endParaRPr lang="en-US" sz="1600" b="1" dirty="0"/>
                    </a:p>
                  </a:txBody>
                  <a:tcPr anchor="ctr"/>
                </a:tc>
              </a:tr>
              <a:tr h="354793">
                <a:tc>
                  <a:txBody>
                    <a:bodyPr/>
                    <a:lstStyle/>
                    <a:p>
                      <a:pPr algn="r"/>
                      <a:r>
                        <a:rPr lang="en-US" sz="1600" b="1" dirty="0" smtClean="0"/>
                        <a:t>3</a:t>
                      </a:r>
                      <a:endParaRPr lang="en-US" sz="1600" b="1" dirty="0"/>
                    </a:p>
                  </a:txBody>
                  <a:tcPr/>
                </a:tc>
                <a:tc>
                  <a:txBody>
                    <a:bodyPr/>
                    <a:lstStyle/>
                    <a:p>
                      <a:r>
                        <a:rPr lang="en-US" sz="1600" b="1" dirty="0" smtClean="0"/>
                        <a:t>Cost Model</a:t>
                      </a:r>
                      <a:endParaRPr lang="en-US" sz="1600" b="1" dirty="0"/>
                    </a:p>
                  </a:txBody>
                  <a:tcPr/>
                </a:tc>
                <a:tc>
                  <a:txBody>
                    <a:bodyPr/>
                    <a:lstStyle/>
                    <a:p>
                      <a:pPr algn="ctr"/>
                      <a:r>
                        <a:rPr lang="en-US" sz="1600" b="1" dirty="0" smtClean="0"/>
                        <a:t>17</a:t>
                      </a:r>
                      <a:endParaRPr lang="en-US" sz="1600" b="1" dirty="0"/>
                    </a:p>
                  </a:txBody>
                  <a:tcPr anchor="ctr"/>
                </a:tc>
              </a:tr>
              <a:tr h="354793">
                <a:tc>
                  <a:txBody>
                    <a:bodyPr/>
                    <a:lstStyle/>
                    <a:p>
                      <a:pPr algn="r"/>
                      <a:r>
                        <a:rPr lang="en-US" sz="1600" b="1" dirty="0" smtClean="0"/>
                        <a:t>4</a:t>
                      </a:r>
                      <a:endParaRPr lang="en-US" sz="1600" b="1" dirty="0"/>
                    </a:p>
                  </a:txBody>
                  <a:tcPr/>
                </a:tc>
                <a:tc>
                  <a:txBody>
                    <a:bodyPr/>
                    <a:lstStyle/>
                    <a:p>
                      <a:r>
                        <a:rPr lang="en-US" sz="1600" b="1" dirty="0" smtClean="0"/>
                        <a:t>Funding Sources</a:t>
                      </a:r>
                      <a:endParaRPr lang="en-US" sz="1600" b="1" dirty="0"/>
                    </a:p>
                  </a:txBody>
                  <a:tcPr/>
                </a:tc>
                <a:tc>
                  <a:txBody>
                    <a:bodyPr/>
                    <a:lstStyle/>
                    <a:p>
                      <a:pPr algn="ctr"/>
                      <a:r>
                        <a:rPr lang="en-US" sz="1600" b="1" dirty="0" smtClean="0"/>
                        <a:t>35</a:t>
                      </a:r>
                      <a:endParaRPr lang="en-US" sz="1600" b="1" dirty="0"/>
                    </a:p>
                  </a:txBody>
                  <a:tcPr anchor="ctr"/>
                </a:tc>
              </a:tr>
              <a:tr h="354793">
                <a:tc>
                  <a:txBody>
                    <a:bodyPr/>
                    <a:lstStyle/>
                    <a:p>
                      <a:pPr algn="r"/>
                      <a:r>
                        <a:rPr lang="en-US" sz="1600" b="1" dirty="0" smtClean="0"/>
                        <a:t>5</a:t>
                      </a:r>
                      <a:endParaRPr lang="en-US" sz="1600" b="1" dirty="0"/>
                    </a:p>
                  </a:txBody>
                  <a:tcPr/>
                </a:tc>
                <a:tc>
                  <a:txBody>
                    <a:bodyPr/>
                    <a:lstStyle/>
                    <a:p>
                      <a:r>
                        <a:rPr lang="en-US" sz="1600" b="1" dirty="0" smtClean="0"/>
                        <a:t>Messaging / Communications Strategy</a:t>
                      </a:r>
                      <a:endParaRPr lang="en-US" sz="1600" b="1" dirty="0"/>
                    </a:p>
                  </a:txBody>
                  <a:tcPr/>
                </a:tc>
                <a:tc>
                  <a:txBody>
                    <a:bodyPr/>
                    <a:lstStyle/>
                    <a:p>
                      <a:pPr algn="ctr"/>
                      <a:r>
                        <a:rPr lang="en-US" sz="1600" b="1" dirty="0" smtClean="0"/>
                        <a:t>43</a:t>
                      </a:r>
                      <a:endParaRPr lang="en-US" sz="1600" b="1" dirty="0"/>
                    </a:p>
                  </a:txBody>
                  <a:tcPr anchor="ctr"/>
                </a:tc>
              </a:tr>
              <a:tr h="354793">
                <a:tc>
                  <a:txBody>
                    <a:bodyPr/>
                    <a:lstStyle/>
                    <a:p>
                      <a:pPr algn="r"/>
                      <a:r>
                        <a:rPr lang="en-US" sz="1600" b="1" dirty="0" smtClean="0"/>
                        <a:t>6</a:t>
                      </a:r>
                      <a:endParaRPr lang="en-US" sz="1600" b="1" dirty="0"/>
                    </a:p>
                  </a:txBody>
                  <a:tcPr/>
                </a:tc>
                <a:tc>
                  <a:txBody>
                    <a:bodyPr/>
                    <a:lstStyle/>
                    <a:p>
                      <a:r>
                        <a:rPr lang="en-US" sz="1600" b="1" dirty="0" smtClean="0"/>
                        <a:t>Summary of Recommendations</a:t>
                      </a:r>
                      <a:endParaRPr lang="en-US" sz="1600" b="1" dirty="0"/>
                    </a:p>
                  </a:txBody>
                  <a:tcPr/>
                </a:tc>
                <a:tc>
                  <a:txBody>
                    <a:bodyPr/>
                    <a:lstStyle/>
                    <a:p>
                      <a:pPr algn="ctr"/>
                      <a:r>
                        <a:rPr lang="en-US" sz="1600" b="1" dirty="0" smtClean="0"/>
                        <a:t>49</a:t>
                      </a:r>
                      <a:endParaRPr lang="en-US" sz="1600" b="1" dirty="0"/>
                    </a:p>
                  </a:txBody>
                  <a:tcPr anchor="ctr"/>
                </a:tc>
              </a:tr>
            </a:tbl>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p:cNvSpPr/>
          <p:nvPr/>
        </p:nvSpPr>
        <p:spPr>
          <a:xfrm>
            <a:off x="6781800" y="4238625"/>
            <a:ext cx="2133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Simplified</a:t>
            </a:r>
            <a:endParaRPr lang="en-US" dirty="0"/>
          </a:p>
        </p:txBody>
      </p:sp>
      <p:sp>
        <p:nvSpPr>
          <p:cNvPr id="13" name="Right Arrow 12"/>
          <p:cNvSpPr/>
          <p:nvPr/>
        </p:nvSpPr>
        <p:spPr>
          <a:xfrm>
            <a:off x="2618096" y="4314825"/>
            <a:ext cx="408295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891051" y="4114800"/>
            <a:ext cx="3269512" cy="8572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a:solidFill>
                  <a:schemeClr val="tx1"/>
                </a:solidFill>
              </a:rPr>
              <a:t>S</a:t>
            </a:r>
            <a:r>
              <a:rPr lang="en-US" sz="1400" dirty="0" smtClean="0">
                <a:solidFill>
                  <a:schemeClr val="tx1"/>
                </a:solidFill>
              </a:rPr>
              <a:t>eparate modules / components</a:t>
            </a:r>
          </a:p>
          <a:p>
            <a:pPr marL="285750" indent="-285750">
              <a:buFont typeface="Arial" panose="020B0604020202020204" pitchFamily="34" charset="0"/>
              <a:buChar char="•"/>
            </a:pPr>
            <a:r>
              <a:rPr lang="en-US" sz="1400" dirty="0" smtClean="0">
                <a:solidFill>
                  <a:schemeClr val="tx1"/>
                </a:solidFill>
              </a:rPr>
              <a:t>Maintenance issues (e.g. broken links)</a:t>
            </a:r>
          </a:p>
          <a:p>
            <a:pPr marL="285750" indent="-285750">
              <a:buFont typeface="Arial" panose="020B0604020202020204" pitchFamily="34" charset="0"/>
              <a:buChar char="•"/>
            </a:pPr>
            <a:r>
              <a:rPr lang="en-US" sz="1400" dirty="0" smtClean="0">
                <a:solidFill>
                  <a:schemeClr val="tx1"/>
                </a:solidFill>
              </a:rPr>
              <a:t>Rigid structure</a:t>
            </a:r>
          </a:p>
        </p:txBody>
      </p:sp>
      <p:sp>
        <p:nvSpPr>
          <p:cNvPr id="5" name="TextBox 4"/>
          <p:cNvSpPr txBox="1"/>
          <p:nvPr/>
        </p:nvSpPr>
        <p:spPr>
          <a:xfrm>
            <a:off x="228600" y="152400"/>
            <a:ext cx="5007205" cy="400110"/>
          </a:xfrm>
          <a:prstGeom prst="rect">
            <a:avLst/>
          </a:prstGeom>
          <a:noFill/>
        </p:spPr>
        <p:txBody>
          <a:bodyPr wrap="none" rtlCol="0">
            <a:spAutoFit/>
          </a:bodyPr>
          <a:lstStyle/>
          <a:p>
            <a:r>
              <a:rPr lang="en-US" sz="2000" dirty="0" smtClean="0">
                <a:latin typeface="Cambria" pitchFamily="18" charset="0"/>
              </a:rPr>
              <a:t>Observations of Current System and Process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3" name="Rounded Rectangle 2"/>
          <p:cNvSpPr/>
          <p:nvPr/>
        </p:nvSpPr>
        <p:spPr>
          <a:xfrm>
            <a:off x="375314" y="4235213"/>
            <a:ext cx="2133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Complexity</a:t>
            </a:r>
            <a:endParaRPr lang="en-US" dirty="0"/>
          </a:p>
        </p:txBody>
      </p:sp>
      <p:sp>
        <p:nvSpPr>
          <p:cNvPr id="7" name="Rounded Rectangle 6"/>
          <p:cNvSpPr/>
          <p:nvPr/>
        </p:nvSpPr>
        <p:spPr>
          <a:xfrm>
            <a:off x="375314" y="5123466"/>
            <a:ext cx="2133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Different Objective</a:t>
            </a:r>
            <a:endParaRPr lang="en-US" dirty="0"/>
          </a:p>
        </p:txBody>
      </p:sp>
      <p:sp>
        <p:nvSpPr>
          <p:cNvPr id="8" name="Rounded Rectangle 7"/>
          <p:cNvSpPr/>
          <p:nvPr/>
        </p:nvSpPr>
        <p:spPr>
          <a:xfrm>
            <a:off x="6777251" y="5123466"/>
            <a:ext cx="2133600" cy="6096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dirty="0" smtClean="0"/>
              <a:t>Specific Purpose</a:t>
            </a:r>
            <a:endParaRPr lang="en-US" dirty="0"/>
          </a:p>
        </p:txBody>
      </p:sp>
      <p:sp>
        <p:nvSpPr>
          <p:cNvPr id="14" name="Right Arrow 13"/>
          <p:cNvSpPr/>
          <p:nvPr/>
        </p:nvSpPr>
        <p:spPr>
          <a:xfrm>
            <a:off x="2618096" y="5199666"/>
            <a:ext cx="4082955" cy="4572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891051" y="5052810"/>
            <a:ext cx="3269512" cy="85725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1400" dirty="0" smtClean="0">
                <a:solidFill>
                  <a:schemeClr val="tx1"/>
                </a:solidFill>
              </a:rPr>
              <a:t>Hard to derive observations, KPIs</a:t>
            </a:r>
          </a:p>
          <a:p>
            <a:pPr marL="285750" indent="-285750">
              <a:buFont typeface="Arial" panose="020B0604020202020204" pitchFamily="34" charset="0"/>
              <a:buChar char="•"/>
            </a:pPr>
            <a:r>
              <a:rPr lang="en-US" sz="1400" dirty="0" smtClean="0">
                <a:solidFill>
                  <a:schemeClr val="tx1"/>
                </a:solidFill>
              </a:rPr>
              <a:t>Hard to compare budgets vs. actuals</a:t>
            </a:r>
          </a:p>
          <a:p>
            <a:pPr marL="285750" indent="-285750">
              <a:buFont typeface="Arial" panose="020B0604020202020204" pitchFamily="34" charset="0"/>
              <a:buChar char="•"/>
            </a:pPr>
            <a:r>
              <a:rPr lang="en-US" sz="1400" dirty="0" smtClean="0">
                <a:solidFill>
                  <a:schemeClr val="tx1"/>
                </a:solidFill>
              </a:rPr>
              <a:t>Not goal/function oriented</a:t>
            </a:r>
          </a:p>
        </p:txBody>
      </p:sp>
      <p:pic>
        <p:nvPicPr>
          <p:cNvPr id="17" name="Picture 16"/>
          <p:cNvPicPr>
            <a:picLocks noChangeAspect="1"/>
          </p:cNvPicPr>
          <p:nvPr/>
        </p:nvPicPr>
        <p:blipFill>
          <a:blip r:embed="rId2"/>
          <a:stretch>
            <a:fillRect/>
          </a:stretch>
        </p:blipFill>
        <p:spPr>
          <a:xfrm>
            <a:off x="1828800" y="1306132"/>
            <a:ext cx="3262952" cy="192222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6" name="Picture 15"/>
          <p:cNvPicPr>
            <a:picLocks noChangeAspect="1"/>
          </p:cNvPicPr>
          <p:nvPr/>
        </p:nvPicPr>
        <p:blipFill>
          <a:blip r:embed="rId3"/>
          <a:stretch>
            <a:fillRect/>
          </a:stretch>
        </p:blipFill>
        <p:spPr>
          <a:xfrm>
            <a:off x="228600" y="968532"/>
            <a:ext cx="3048000" cy="19229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Picture 17"/>
          <p:cNvPicPr>
            <a:picLocks noChangeAspect="1"/>
          </p:cNvPicPr>
          <p:nvPr/>
        </p:nvPicPr>
        <p:blipFill>
          <a:blip r:embed="rId4"/>
          <a:stretch>
            <a:fillRect/>
          </a:stretch>
        </p:blipFill>
        <p:spPr>
          <a:xfrm>
            <a:off x="3886200" y="968532"/>
            <a:ext cx="3274754" cy="1988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9" name="Picture 18"/>
          <p:cNvPicPr>
            <a:picLocks noChangeAspect="1"/>
          </p:cNvPicPr>
          <p:nvPr/>
        </p:nvPicPr>
        <p:blipFill>
          <a:blip r:embed="rId5"/>
          <a:stretch>
            <a:fillRect/>
          </a:stretch>
        </p:blipFill>
        <p:spPr>
          <a:xfrm>
            <a:off x="5651808" y="1419487"/>
            <a:ext cx="3259043" cy="20854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759202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289188" cy="400110"/>
          </a:xfrm>
          <a:prstGeom prst="rect">
            <a:avLst/>
          </a:prstGeom>
          <a:noFill/>
        </p:spPr>
        <p:txBody>
          <a:bodyPr wrap="none" rtlCol="0">
            <a:spAutoFit/>
          </a:bodyPr>
          <a:lstStyle/>
          <a:p>
            <a:r>
              <a:rPr lang="en-US" sz="2000" dirty="0" smtClean="0">
                <a:latin typeface="Cambria" pitchFamily="18" charset="0"/>
              </a:rPr>
              <a:t>Structure of Strategic Financial Model</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6858000" y="2541952"/>
            <a:ext cx="1676400" cy="1600200"/>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bg1"/>
                </a:solidFill>
              </a:rPr>
              <a:t>5 Year Outlook </a:t>
            </a:r>
            <a:endParaRPr lang="en-CA" sz="1600" b="1" dirty="0">
              <a:solidFill>
                <a:schemeClr val="bg1"/>
              </a:solidFill>
            </a:endParaRPr>
          </a:p>
        </p:txBody>
      </p:sp>
      <p:cxnSp>
        <p:nvCxnSpPr>
          <p:cNvPr id="7" name="Straight Connector 6"/>
          <p:cNvCxnSpPr/>
          <p:nvPr/>
        </p:nvCxnSpPr>
        <p:spPr>
          <a:xfrm>
            <a:off x="6172200" y="1576382"/>
            <a:ext cx="0" cy="3362819"/>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680437" y="2151551"/>
            <a:ext cx="1219201" cy="11303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accent1">
                    <a:lumMod val="20000"/>
                    <a:lumOff val="80000"/>
                  </a:schemeClr>
                </a:solidFill>
              </a:rPr>
              <a:t>Event Cost &amp; Rev</a:t>
            </a:r>
          </a:p>
        </p:txBody>
      </p:sp>
      <p:sp>
        <p:nvSpPr>
          <p:cNvPr id="16" name="Rounded Rectangle 15"/>
          <p:cNvSpPr/>
          <p:nvPr/>
        </p:nvSpPr>
        <p:spPr>
          <a:xfrm>
            <a:off x="680437" y="3529501"/>
            <a:ext cx="1219201" cy="11303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accent1">
                    <a:lumMod val="20000"/>
                    <a:lumOff val="80000"/>
                  </a:schemeClr>
                </a:solidFill>
              </a:rPr>
              <a:t>Event Info</a:t>
            </a:r>
          </a:p>
        </p:txBody>
      </p:sp>
      <p:sp>
        <p:nvSpPr>
          <p:cNvPr id="8" name="Right Brace 7"/>
          <p:cNvSpPr/>
          <p:nvPr/>
        </p:nvSpPr>
        <p:spPr>
          <a:xfrm rot="5400000">
            <a:off x="1078391" y="4394210"/>
            <a:ext cx="462563" cy="10953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7" name="TextBox 16"/>
          <p:cNvSpPr txBox="1"/>
          <p:nvPr/>
        </p:nvSpPr>
        <p:spPr>
          <a:xfrm>
            <a:off x="645481" y="5235071"/>
            <a:ext cx="1502233" cy="840230"/>
          </a:xfrm>
          <a:prstGeom prst="rect">
            <a:avLst/>
          </a:prstGeom>
          <a:noFill/>
        </p:spPr>
        <p:txBody>
          <a:bodyPr wrap="square" rtlCol="0">
            <a:spAutoFit/>
          </a:bodyPr>
          <a:lstStyle/>
          <a:p>
            <a:pPr>
              <a:lnSpc>
                <a:spcPct val="90000"/>
              </a:lnSpc>
            </a:pPr>
            <a:r>
              <a:rPr lang="en-CA" dirty="0" smtClean="0"/>
              <a:t>Cost &amp; Event Management &amp; Tracking</a:t>
            </a:r>
            <a:endParaRPr lang="en-CA" dirty="0"/>
          </a:p>
        </p:txBody>
      </p:sp>
      <p:cxnSp>
        <p:nvCxnSpPr>
          <p:cNvPr id="19" name="Straight Connector 18"/>
          <p:cNvCxnSpPr/>
          <p:nvPr/>
        </p:nvCxnSpPr>
        <p:spPr>
          <a:xfrm>
            <a:off x="4114800" y="1586401"/>
            <a:ext cx="0" cy="335280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0" name="Rounded Rectangle 19"/>
          <p:cNvSpPr/>
          <p:nvPr/>
        </p:nvSpPr>
        <p:spPr>
          <a:xfrm>
            <a:off x="2209800" y="2151551"/>
            <a:ext cx="1219201" cy="11303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accent1">
                    <a:lumMod val="20000"/>
                    <a:lumOff val="80000"/>
                  </a:schemeClr>
                </a:solidFill>
              </a:rPr>
              <a:t>Revenue Tracking</a:t>
            </a:r>
          </a:p>
        </p:txBody>
      </p:sp>
      <p:sp>
        <p:nvSpPr>
          <p:cNvPr id="21" name="Rounded Rectangle 20"/>
          <p:cNvSpPr/>
          <p:nvPr/>
        </p:nvSpPr>
        <p:spPr>
          <a:xfrm>
            <a:off x="2233629" y="3529501"/>
            <a:ext cx="1219201" cy="1130300"/>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accent1">
                    <a:lumMod val="20000"/>
                    <a:lumOff val="80000"/>
                  </a:schemeClr>
                </a:solidFill>
              </a:rPr>
              <a:t>Operation cost tracking </a:t>
            </a:r>
          </a:p>
        </p:txBody>
      </p:sp>
      <p:sp>
        <p:nvSpPr>
          <p:cNvPr id="22" name="Right Brace 21"/>
          <p:cNvSpPr/>
          <p:nvPr/>
        </p:nvSpPr>
        <p:spPr>
          <a:xfrm rot="5400000">
            <a:off x="2650046" y="4388847"/>
            <a:ext cx="462563" cy="109534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23" name="TextBox 22"/>
          <p:cNvSpPr txBox="1"/>
          <p:nvPr/>
        </p:nvSpPr>
        <p:spPr>
          <a:xfrm>
            <a:off x="2209800" y="5235071"/>
            <a:ext cx="1447800" cy="1089529"/>
          </a:xfrm>
          <a:prstGeom prst="rect">
            <a:avLst/>
          </a:prstGeom>
          <a:noFill/>
        </p:spPr>
        <p:txBody>
          <a:bodyPr wrap="square" rtlCol="0">
            <a:spAutoFit/>
          </a:bodyPr>
          <a:lstStyle/>
          <a:p>
            <a:pPr>
              <a:lnSpc>
                <a:spcPct val="90000"/>
              </a:lnSpc>
            </a:pPr>
            <a:r>
              <a:rPr lang="en-CA" dirty="0" smtClean="0"/>
              <a:t>Revenue and Overhead Management and Tracking</a:t>
            </a:r>
            <a:endParaRPr lang="en-CA" dirty="0"/>
          </a:p>
        </p:txBody>
      </p:sp>
      <p:sp>
        <p:nvSpPr>
          <p:cNvPr id="24" name="TextBox 23"/>
          <p:cNvSpPr txBox="1"/>
          <p:nvPr/>
        </p:nvSpPr>
        <p:spPr>
          <a:xfrm>
            <a:off x="1066800" y="1738801"/>
            <a:ext cx="1968500" cy="369332"/>
          </a:xfrm>
          <a:prstGeom prst="rect">
            <a:avLst/>
          </a:prstGeom>
          <a:noFill/>
        </p:spPr>
        <p:txBody>
          <a:bodyPr wrap="square" rtlCol="0">
            <a:spAutoFit/>
          </a:bodyPr>
          <a:lstStyle/>
          <a:p>
            <a:r>
              <a:rPr lang="en-CA" b="1" dirty="0" smtClean="0"/>
              <a:t>Budgeting Module</a:t>
            </a:r>
            <a:endParaRPr lang="en-CA" b="1" dirty="0"/>
          </a:p>
        </p:txBody>
      </p:sp>
      <p:sp>
        <p:nvSpPr>
          <p:cNvPr id="28" name="TextBox 27"/>
          <p:cNvSpPr txBox="1"/>
          <p:nvPr/>
        </p:nvSpPr>
        <p:spPr>
          <a:xfrm>
            <a:off x="4281471" y="1219200"/>
            <a:ext cx="1752600" cy="369332"/>
          </a:xfrm>
          <a:prstGeom prst="rect">
            <a:avLst/>
          </a:prstGeom>
          <a:noFill/>
        </p:spPr>
        <p:txBody>
          <a:bodyPr wrap="square" rtlCol="0">
            <a:spAutoFit/>
          </a:bodyPr>
          <a:lstStyle/>
          <a:p>
            <a:r>
              <a:rPr lang="en-CA" b="1" dirty="0" smtClean="0"/>
              <a:t>Outlook Module</a:t>
            </a:r>
            <a:endParaRPr lang="en-CA" b="1" dirty="0"/>
          </a:p>
        </p:txBody>
      </p:sp>
      <p:sp>
        <p:nvSpPr>
          <p:cNvPr id="29" name="Rounded Rectangle 28"/>
          <p:cNvSpPr/>
          <p:nvPr/>
        </p:nvSpPr>
        <p:spPr>
          <a:xfrm>
            <a:off x="4572000" y="2821105"/>
            <a:ext cx="1143000" cy="1060697"/>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bg1"/>
                </a:solidFill>
              </a:rPr>
              <a:t>Event #</a:t>
            </a:r>
            <a:endParaRPr lang="en-CA" sz="1600" b="1" dirty="0">
              <a:solidFill>
                <a:schemeClr val="bg1"/>
              </a:solidFill>
            </a:endParaRPr>
          </a:p>
        </p:txBody>
      </p:sp>
      <p:sp>
        <p:nvSpPr>
          <p:cNvPr id="30" name="Rounded Rectangle 29"/>
          <p:cNvSpPr/>
          <p:nvPr/>
        </p:nvSpPr>
        <p:spPr>
          <a:xfrm>
            <a:off x="4572000" y="4034202"/>
            <a:ext cx="1143000" cy="1060697"/>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200" b="1" dirty="0" smtClean="0">
                <a:solidFill>
                  <a:schemeClr val="bg1"/>
                </a:solidFill>
              </a:rPr>
              <a:t>Incremental Cost</a:t>
            </a:r>
            <a:endParaRPr lang="en-CA" sz="1200" b="1" dirty="0">
              <a:solidFill>
                <a:schemeClr val="bg1"/>
              </a:solidFill>
            </a:endParaRPr>
          </a:p>
        </p:txBody>
      </p:sp>
      <p:sp>
        <p:nvSpPr>
          <p:cNvPr id="31" name="Rounded Rectangle 30"/>
          <p:cNvSpPr/>
          <p:nvPr/>
        </p:nvSpPr>
        <p:spPr>
          <a:xfrm>
            <a:off x="4572000" y="1621202"/>
            <a:ext cx="1143000" cy="1060697"/>
          </a:xfrm>
          <a:prstGeom prst="roundRect">
            <a:avLst/>
          </a:prstGeom>
          <a:gradFill flip="none" rotWithShape="1">
            <a:gsLst>
              <a:gs pos="0">
                <a:schemeClr val="accent3">
                  <a:lumMod val="50000"/>
                  <a:shade val="30000"/>
                  <a:satMod val="115000"/>
                </a:schemeClr>
              </a:gs>
              <a:gs pos="50000">
                <a:schemeClr val="accent3">
                  <a:lumMod val="50000"/>
                  <a:shade val="67500"/>
                  <a:satMod val="115000"/>
                </a:schemeClr>
              </a:gs>
              <a:gs pos="100000">
                <a:schemeClr val="accent3">
                  <a:lumMod val="50000"/>
                  <a:shade val="100000"/>
                  <a:satMod val="115000"/>
                </a:schemeClr>
              </a:gs>
            </a:gsLst>
            <a:lin ang="16200000" scaled="1"/>
            <a:tileRect/>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600" b="1" dirty="0" smtClean="0">
                <a:solidFill>
                  <a:schemeClr val="bg1"/>
                </a:solidFill>
              </a:rPr>
              <a:t>Event Cost</a:t>
            </a:r>
            <a:endParaRPr lang="en-CA" sz="1600" b="1" dirty="0">
              <a:solidFill>
                <a:schemeClr val="bg1"/>
              </a:solidFill>
            </a:endParaRPr>
          </a:p>
        </p:txBody>
      </p:sp>
      <p:sp>
        <p:nvSpPr>
          <p:cNvPr id="34" name="Right Brace 33"/>
          <p:cNvSpPr/>
          <p:nvPr/>
        </p:nvSpPr>
        <p:spPr>
          <a:xfrm rot="5400000">
            <a:off x="6207618" y="3151184"/>
            <a:ext cx="462563" cy="419099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35" name="TextBox 34"/>
          <p:cNvSpPr txBox="1"/>
          <p:nvPr/>
        </p:nvSpPr>
        <p:spPr>
          <a:xfrm>
            <a:off x="4572000" y="5477965"/>
            <a:ext cx="3795728" cy="646331"/>
          </a:xfrm>
          <a:prstGeom prst="rect">
            <a:avLst/>
          </a:prstGeom>
          <a:noFill/>
        </p:spPr>
        <p:txBody>
          <a:bodyPr wrap="square" rtlCol="0">
            <a:spAutoFit/>
          </a:bodyPr>
          <a:lstStyle/>
          <a:p>
            <a:r>
              <a:rPr lang="en-CA" dirty="0" smtClean="0"/>
              <a:t>5 year strategic planning to determine level of revenue required</a:t>
            </a:r>
            <a:endParaRPr lang="en-CA" dirty="0"/>
          </a:p>
        </p:txBody>
      </p:sp>
      <p:sp>
        <p:nvSpPr>
          <p:cNvPr id="36" name="TextBox 35"/>
          <p:cNvSpPr txBox="1"/>
          <p:nvPr/>
        </p:nvSpPr>
        <p:spPr>
          <a:xfrm>
            <a:off x="152400" y="668635"/>
            <a:ext cx="8763000" cy="646331"/>
          </a:xfrm>
          <a:prstGeom prst="rect">
            <a:avLst/>
          </a:prstGeom>
          <a:noFill/>
        </p:spPr>
        <p:txBody>
          <a:bodyPr wrap="square" rtlCol="0">
            <a:spAutoFit/>
          </a:bodyPr>
          <a:lstStyle/>
          <a:p>
            <a:r>
              <a:rPr lang="en-CA" dirty="0" smtClean="0"/>
              <a:t>Objective is to map five year strategies of CIM to produce projected income statement and required revenue for next five years</a:t>
            </a:r>
            <a:endParaRPr lang="en-CA" dirty="0"/>
          </a:p>
        </p:txBody>
      </p:sp>
      <p:grpSp>
        <p:nvGrpSpPr>
          <p:cNvPr id="25" name="Group 24"/>
          <p:cNvGrpSpPr/>
          <p:nvPr/>
        </p:nvGrpSpPr>
        <p:grpSpPr>
          <a:xfrm>
            <a:off x="3579301" y="3124413"/>
            <a:ext cx="432855" cy="506359"/>
            <a:chOff x="2252781" y="2337620"/>
            <a:chExt cx="432855" cy="506359"/>
          </a:xfrm>
        </p:grpSpPr>
        <p:sp>
          <p:nvSpPr>
            <p:cNvPr id="26" name="Right Arrow 25"/>
            <p:cNvSpPr/>
            <p:nvPr/>
          </p:nvSpPr>
          <p:spPr>
            <a:xfrm>
              <a:off x="2252781" y="2337620"/>
              <a:ext cx="432855" cy="50635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7" name="Right Arrow 4"/>
            <p:cNvSpPr/>
            <p:nvPr/>
          </p:nvSpPr>
          <p:spPr>
            <a:xfrm>
              <a:off x="2252781" y="2438892"/>
              <a:ext cx="302999" cy="303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37" name="Group 36"/>
          <p:cNvGrpSpPr/>
          <p:nvPr/>
        </p:nvGrpSpPr>
        <p:grpSpPr>
          <a:xfrm>
            <a:off x="6324600" y="3124413"/>
            <a:ext cx="432855" cy="506359"/>
            <a:chOff x="2252781" y="2337620"/>
            <a:chExt cx="432855" cy="506359"/>
          </a:xfrm>
        </p:grpSpPr>
        <p:sp>
          <p:nvSpPr>
            <p:cNvPr id="38" name="Right Arrow 37"/>
            <p:cNvSpPr/>
            <p:nvPr/>
          </p:nvSpPr>
          <p:spPr>
            <a:xfrm>
              <a:off x="2252781" y="2337620"/>
              <a:ext cx="432855" cy="50635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39" name="Right Arrow 4"/>
            <p:cNvSpPr/>
            <p:nvPr/>
          </p:nvSpPr>
          <p:spPr>
            <a:xfrm>
              <a:off x="2252781" y="2438892"/>
              <a:ext cx="302999" cy="303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spTree>
    <p:extLst>
      <p:ext uri="{BB962C8B-B14F-4D97-AF65-F5344CB8AC3E}">
        <p14:creationId xmlns:p14="http://schemas.microsoft.com/office/powerpoint/2010/main" val="190890416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243708" cy="400110"/>
          </a:xfrm>
          <a:prstGeom prst="rect">
            <a:avLst/>
          </a:prstGeom>
          <a:noFill/>
        </p:spPr>
        <p:txBody>
          <a:bodyPr wrap="none" rtlCol="0">
            <a:spAutoFit/>
          </a:bodyPr>
          <a:lstStyle/>
          <a:p>
            <a:r>
              <a:rPr lang="en-US" sz="2000" dirty="0" smtClean="0">
                <a:latin typeface="Cambria" pitchFamily="18" charset="0"/>
              </a:rPr>
              <a:t>Financial Model Framework</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Rounded Rectangle 6"/>
          <p:cNvSpPr/>
          <p:nvPr/>
        </p:nvSpPr>
        <p:spPr>
          <a:xfrm>
            <a:off x="742950" y="3404937"/>
            <a:ext cx="7658100" cy="5159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en-US" sz="1600" b="1" dirty="0" smtClean="0"/>
              <a:t>Determine Estimated Scope of Operations (particularly, number of events, and geographic reach) at 5 year mark</a:t>
            </a:r>
            <a:endParaRPr lang="en-US" sz="1600" b="1" dirty="0"/>
          </a:p>
        </p:txBody>
      </p:sp>
      <p:sp>
        <p:nvSpPr>
          <p:cNvPr id="8" name="Rounded Rectangle 7"/>
          <p:cNvSpPr/>
          <p:nvPr/>
        </p:nvSpPr>
        <p:spPr>
          <a:xfrm>
            <a:off x="742950" y="4158204"/>
            <a:ext cx="7658100" cy="5159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en-US" sz="1600" b="1" dirty="0" smtClean="0"/>
              <a:t>Solve backward to scope operations at each year in intermediate periods</a:t>
            </a:r>
            <a:endParaRPr lang="en-US" sz="1600" b="1" dirty="0"/>
          </a:p>
        </p:txBody>
      </p:sp>
      <p:sp>
        <p:nvSpPr>
          <p:cNvPr id="9" name="Rounded Rectangle 8"/>
          <p:cNvSpPr/>
          <p:nvPr/>
        </p:nvSpPr>
        <p:spPr>
          <a:xfrm>
            <a:off x="742950" y="4948047"/>
            <a:ext cx="7658100" cy="5159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en-US" sz="1600" b="1" dirty="0" smtClean="0"/>
              <a:t>Determine Operational requirements (particularly </a:t>
            </a:r>
            <a:r>
              <a:rPr lang="en-US" sz="1600" b="1" dirty="0" err="1" smtClean="0"/>
              <a:t>labour</a:t>
            </a:r>
            <a:r>
              <a:rPr lang="en-US" sz="1600" b="1" dirty="0" smtClean="0"/>
              <a:t>) for each year based on scope of operations and events</a:t>
            </a:r>
            <a:endParaRPr lang="en-US" sz="1600" b="1" dirty="0"/>
          </a:p>
        </p:txBody>
      </p:sp>
      <p:sp>
        <p:nvSpPr>
          <p:cNvPr id="11" name="Rounded Rectangle 10"/>
          <p:cNvSpPr/>
          <p:nvPr/>
        </p:nvSpPr>
        <p:spPr>
          <a:xfrm>
            <a:off x="761238" y="5719602"/>
            <a:ext cx="7658100" cy="515933"/>
          </a:xfrm>
          <a:prstGeom prst="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en-US" sz="1600" b="1" dirty="0" smtClean="0"/>
              <a:t>Determine Operational requirements (particularly </a:t>
            </a:r>
            <a:r>
              <a:rPr lang="en-US" sz="1600" b="1" dirty="0" err="1" smtClean="0"/>
              <a:t>labour</a:t>
            </a:r>
            <a:r>
              <a:rPr lang="en-US" sz="1600" b="1" dirty="0" smtClean="0"/>
              <a:t>) for each year based on scope of operations and events</a:t>
            </a:r>
            <a:endParaRPr lang="en-US" sz="1600" b="1" dirty="0"/>
          </a:p>
        </p:txBody>
      </p:sp>
      <p:sp>
        <p:nvSpPr>
          <p:cNvPr id="12" name="TextBox 11"/>
          <p:cNvSpPr txBox="1"/>
          <p:nvPr/>
        </p:nvSpPr>
        <p:spPr>
          <a:xfrm>
            <a:off x="752094" y="1171917"/>
            <a:ext cx="7676388" cy="1815882"/>
          </a:xfrm>
          <a:prstGeom prst="rect">
            <a:avLst/>
          </a:prstGeom>
          <a:solidFill>
            <a:srgbClr val="FFC000"/>
          </a:solidFill>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marL="285750" indent="-285750">
              <a:buFont typeface="Arial" panose="020B0604020202020204" pitchFamily="34" charset="0"/>
              <a:buChar char="•"/>
            </a:pPr>
            <a:r>
              <a:rPr lang="en-CA" sz="1600" dirty="0" smtClean="0"/>
              <a:t>What should the basis of assumptions be for costs?</a:t>
            </a:r>
          </a:p>
          <a:p>
            <a:pPr marL="742950" lvl="1" indent="-285750">
              <a:buFont typeface="Arial" panose="020B0604020202020204" pitchFamily="34" charset="0"/>
              <a:buChar char="•"/>
            </a:pPr>
            <a:r>
              <a:rPr lang="en-CA" sz="1600" dirty="0" smtClean="0"/>
              <a:t>(currently is number of events for event cost)</a:t>
            </a:r>
          </a:p>
          <a:p>
            <a:pPr marL="742950" lvl="1" indent="-285750">
              <a:buFont typeface="Arial" panose="020B0604020202020204" pitchFamily="34" charset="0"/>
              <a:buChar char="•"/>
            </a:pPr>
            <a:r>
              <a:rPr lang="en-CA" sz="1600" dirty="0" smtClean="0"/>
              <a:t>(currently is incremental costs each year for operational costs)</a:t>
            </a:r>
          </a:p>
          <a:p>
            <a:pPr marL="285750" indent="-285750">
              <a:buFont typeface="Arial" panose="020B0604020202020204" pitchFamily="34" charset="0"/>
              <a:buChar char="•"/>
            </a:pPr>
            <a:r>
              <a:rPr lang="en-CA" sz="1600" dirty="0" smtClean="0"/>
              <a:t>What granularity of assumptions is needed for event and overhead costs?</a:t>
            </a:r>
          </a:p>
          <a:p>
            <a:pPr marL="285750" indent="-285750">
              <a:buFont typeface="Arial" panose="020B0604020202020204" pitchFamily="34" charset="0"/>
              <a:buChar char="•"/>
            </a:pPr>
            <a:r>
              <a:rPr lang="en-CA" sz="1600" dirty="0" smtClean="0"/>
              <a:t>What geographical factors need to be considered in differentiating events and costs?</a:t>
            </a:r>
          </a:p>
          <a:p>
            <a:pPr marL="285750" indent="-285750">
              <a:buFont typeface="Arial" panose="020B0604020202020204" pitchFamily="34" charset="0"/>
              <a:buChar char="•"/>
            </a:pPr>
            <a:r>
              <a:rPr lang="en-CA" sz="1600" dirty="0" smtClean="0"/>
              <a:t>Should we assume that events remain self-sustaining or should subsidy levels be considered?</a:t>
            </a:r>
          </a:p>
        </p:txBody>
      </p:sp>
      <p:sp>
        <p:nvSpPr>
          <p:cNvPr id="4" name="TextBox 3"/>
          <p:cNvSpPr txBox="1"/>
          <p:nvPr/>
        </p:nvSpPr>
        <p:spPr>
          <a:xfrm>
            <a:off x="706855" y="869034"/>
            <a:ext cx="1127873" cy="369332"/>
          </a:xfrm>
          <a:prstGeom prst="rect">
            <a:avLst/>
          </a:prstGeom>
          <a:noFill/>
        </p:spPr>
        <p:txBody>
          <a:bodyPr wrap="none" rtlCol="0">
            <a:spAutoFit/>
          </a:bodyPr>
          <a:lstStyle/>
          <a:p>
            <a:r>
              <a:rPr lang="en-US" b="1" i="1" dirty="0" smtClean="0"/>
              <a:t>Questions</a:t>
            </a:r>
            <a:endParaRPr lang="en-US" b="1" i="1" dirty="0"/>
          </a:p>
        </p:txBody>
      </p:sp>
      <p:sp>
        <p:nvSpPr>
          <p:cNvPr id="13" name="TextBox 12"/>
          <p:cNvSpPr txBox="1"/>
          <p:nvPr/>
        </p:nvSpPr>
        <p:spPr>
          <a:xfrm>
            <a:off x="742950" y="3092460"/>
            <a:ext cx="2226059" cy="369332"/>
          </a:xfrm>
          <a:prstGeom prst="rect">
            <a:avLst/>
          </a:prstGeom>
          <a:noFill/>
        </p:spPr>
        <p:txBody>
          <a:bodyPr wrap="none" rtlCol="0">
            <a:spAutoFit/>
          </a:bodyPr>
          <a:lstStyle/>
          <a:p>
            <a:r>
              <a:rPr lang="en-US" b="1" i="1" dirty="0" smtClean="0"/>
              <a:t>Proposed Framework</a:t>
            </a:r>
            <a:endParaRPr lang="en-US" b="1" i="1" dirty="0"/>
          </a:p>
        </p:txBody>
      </p:sp>
      <p:cxnSp>
        <p:nvCxnSpPr>
          <p:cNvPr id="14" name="Straight Arrow Connector 13"/>
          <p:cNvCxnSpPr>
            <a:stCxn id="7" idx="2"/>
            <a:endCxn id="8" idx="0"/>
          </p:cNvCxnSpPr>
          <p:nvPr/>
        </p:nvCxnSpPr>
        <p:spPr>
          <a:xfrm>
            <a:off x="4572000" y="3920870"/>
            <a:ext cx="0" cy="23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572000" y="4674137"/>
            <a:ext cx="0" cy="23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572000" y="5463980"/>
            <a:ext cx="0" cy="237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29186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990580" cy="400110"/>
          </a:xfrm>
          <a:prstGeom prst="rect">
            <a:avLst/>
          </a:prstGeom>
          <a:noFill/>
        </p:spPr>
        <p:txBody>
          <a:bodyPr wrap="none" rtlCol="0">
            <a:spAutoFit/>
          </a:bodyPr>
          <a:lstStyle/>
          <a:p>
            <a:r>
              <a:rPr lang="en-US" sz="2000" dirty="0" smtClean="0">
                <a:latin typeface="Cambria" pitchFamily="18" charset="0"/>
              </a:rPr>
              <a:t>Budget Model How To and Outputs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292293364"/>
              </p:ext>
            </p:extLst>
          </p:nvPr>
        </p:nvGraphicFramePr>
        <p:xfrm>
          <a:off x="266700" y="2126302"/>
          <a:ext cx="8305800" cy="4023360"/>
        </p:xfrm>
        <a:graphic>
          <a:graphicData uri="http://schemas.openxmlformats.org/drawingml/2006/table">
            <a:tbl>
              <a:tblPr firstRow="1" bandRow="1">
                <a:tableStyleId>{93296810-A885-4BE3-A3E7-6D5BEEA58F35}</a:tableStyleId>
              </a:tblPr>
              <a:tblGrid>
                <a:gridCol w="1866900"/>
                <a:gridCol w="4762500"/>
                <a:gridCol w="1676400"/>
              </a:tblGrid>
              <a:tr h="274320">
                <a:tc>
                  <a:txBody>
                    <a:bodyPr/>
                    <a:lstStyle/>
                    <a:p>
                      <a:r>
                        <a:rPr lang="en-US" sz="1600" dirty="0" smtClean="0"/>
                        <a:t>Header</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a:t>
                      </a:r>
                      <a:endParaRPr lang="en-US" sz="1600" dirty="0"/>
                    </a:p>
                  </a:txBody>
                  <a:tcPr/>
                </a:tc>
              </a:tr>
              <a:tr h="274320">
                <a:tc>
                  <a:txBody>
                    <a:bodyPr/>
                    <a:lstStyle/>
                    <a:p>
                      <a:r>
                        <a:rPr lang="en-US" sz="1600" b="1" dirty="0" smtClean="0"/>
                        <a:t>Event ID</a:t>
                      </a:r>
                      <a:endParaRPr lang="en-US" sz="1600" b="1" dirty="0"/>
                    </a:p>
                  </a:txBody>
                  <a:tcPr/>
                </a:tc>
                <a:tc>
                  <a:txBody>
                    <a:bodyPr/>
                    <a:lstStyle/>
                    <a:p>
                      <a:r>
                        <a:rPr lang="en-US" sz="1600" dirty="0" smtClean="0"/>
                        <a:t>Identifier for individual</a:t>
                      </a:r>
                      <a:r>
                        <a:rPr lang="en-US" sz="1600" baseline="0" dirty="0" smtClean="0"/>
                        <a:t> events</a:t>
                      </a:r>
                      <a:endParaRPr lang="en-US" sz="1600" dirty="0"/>
                    </a:p>
                  </a:txBody>
                  <a:tcPr/>
                </a:tc>
                <a:tc>
                  <a:txBody>
                    <a:bodyPr/>
                    <a:lstStyle/>
                    <a:p>
                      <a:r>
                        <a:rPr lang="en-US" sz="1600" dirty="0" smtClean="0"/>
                        <a:t>2015-SS-001</a:t>
                      </a:r>
                      <a:endParaRPr lang="en-US" sz="1600" dirty="0"/>
                    </a:p>
                  </a:txBody>
                  <a:tcPr/>
                </a:tc>
              </a:tr>
              <a:tr h="274320">
                <a:tc>
                  <a:txBody>
                    <a:bodyPr/>
                    <a:lstStyle/>
                    <a:p>
                      <a:r>
                        <a:rPr lang="en-US" sz="1600" b="1" dirty="0" smtClean="0"/>
                        <a:t>Event Type</a:t>
                      </a:r>
                      <a:endParaRPr lang="en-US" sz="1600" b="1" dirty="0"/>
                    </a:p>
                  </a:txBody>
                  <a:tcPr/>
                </a:tc>
                <a:tc>
                  <a:txBody>
                    <a:bodyPr/>
                    <a:lstStyle/>
                    <a:p>
                      <a:r>
                        <a:rPr lang="en-US" sz="1600" dirty="0" smtClean="0"/>
                        <a:t>Event category – Slipstream, Adventures, etc.</a:t>
                      </a:r>
                      <a:endParaRPr lang="en-US" sz="1600" dirty="0"/>
                    </a:p>
                  </a:txBody>
                  <a:tcPr/>
                </a:tc>
                <a:tc>
                  <a:txBody>
                    <a:bodyPr/>
                    <a:lstStyle/>
                    <a:p>
                      <a:r>
                        <a:rPr lang="en-US" sz="1600" dirty="0" smtClean="0"/>
                        <a:t>Day Programs</a:t>
                      </a:r>
                      <a:endParaRPr lang="en-US" sz="1600" dirty="0"/>
                    </a:p>
                  </a:txBody>
                  <a:tcPr/>
                </a:tc>
              </a:tr>
              <a:tr h="274320">
                <a:tc>
                  <a:txBody>
                    <a:bodyPr/>
                    <a:lstStyle/>
                    <a:p>
                      <a:r>
                        <a:rPr lang="en-US" sz="1600" dirty="0" smtClean="0"/>
                        <a:t>Event Name</a:t>
                      </a:r>
                      <a:endParaRPr lang="en-US" sz="1600" dirty="0"/>
                    </a:p>
                  </a:txBody>
                  <a:tcPr/>
                </a:tc>
                <a:tc>
                  <a:txBody>
                    <a:bodyPr/>
                    <a:lstStyle/>
                    <a:p>
                      <a:r>
                        <a:rPr lang="en-US" sz="1600" dirty="0" smtClean="0"/>
                        <a:t>Name for event</a:t>
                      </a:r>
                      <a:endParaRPr lang="en-US" sz="1600" dirty="0"/>
                    </a:p>
                  </a:txBody>
                  <a:tcPr/>
                </a:tc>
                <a:tc>
                  <a:txBody>
                    <a:bodyPr/>
                    <a:lstStyle/>
                    <a:p>
                      <a:r>
                        <a:rPr lang="en-US" sz="1600" dirty="0" err="1" smtClean="0"/>
                        <a:t>Socal</a:t>
                      </a:r>
                      <a:r>
                        <a:rPr lang="en-US" sz="1600" baseline="0" dirty="0" smtClean="0"/>
                        <a:t> Slipstream</a:t>
                      </a:r>
                      <a:endParaRPr lang="en-US" sz="1600" dirty="0"/>
                    </a:p>
                  </a:txBody>
                  <a:tcPr/>
                </a:tc>
              </a:tr>
              <a:tr h="274320">
                <a:tc>
                  <a:txBody>
                    <a:bodyPr/>
                    <a:lstStyle/>
                    <a:p>
                      <a:r>
                        <a:rPr lang="en-US" sz="1600" dirty="0" smtClean="0"/>
                        <a:t>Region</a:t>
                      </a:r>
                      <a:endParaRPr lang="en-US" sz="1600" dirty="0"/>
                    </a:p>
                  </a:txBody>
                  <a:tcPr/>
                </a:tc>
                <a:tc>
                  <a:txBody>
                    <a:bodyPr/>
                    <a:lstStyle/>
                    <a:p>
                      <a:r>
                        <a:rPr lang="en-US" sz="1600" dirty="0" smtClean="0"/>
                        <a:t>Location of event</a:t>
                      </a:r>
                      <a:endParaRPr lang="en-US" sz="1600" dirty="0"/>
                    </a:p>
                  </a:txBody>
                  <a:tcPr/>
                </a:tc>
                <a:tc>
                  <a:txBody>
                    <a:bodyPr/>
                    <a:lstStyle/>
                    <a:p>
                      <a:r>
                        <a:rPr lang="en-US" sz="1600" dirty="0" smtClean="0"/>
                        <a:t>BC</a:t>
                      </a:r>
                      <a:endParaRPr lang="en-US" sz="1600" dirty="0"/>
                    </a:p>
                  </a:txBody>
                  <a:tcPr/>
                </a:tc>
              </a:tr>
              <a:tr h="274320">
                <a:tc>
                  <a:txBody>
                    <a:bodyPr/>
                    <a:lstStyle/>
                    <a:p>
                      <a:r>
                        <a:rPr lang="en-US" sz="1600" dirty="0" smtClean="0"/>
                        <a:t>Event Status</a:t>
                      </a:r>
                      <a:endParaRPr lang="en-US" sz="1600" dirty="0"/>
                    </a:p>
                  </a:txBody>
                  <a:tcPr/>
                </a:tc>
                <a:tc>
                  <a:txBody>
                    <a:bodyPr/>
                    <a:lstStyle/>
                    <a:p>
                      <a:r>
                        <a:rPr lang="en-US" sz="1600" dirty="0" smtClean="0"/>
                        <a:t>Is</a:t>
                      </a:r>
                      <a:r>
                        <a:rPr lang="en-US" sz="1600" baseline="0" dirty="0" smtClean="0"/>
                        <a:t> event planned, confirmed, cancelled?</a:t>
                      </a:r>
                      <a:endParaRPr lang="en-US" sz="1600" dirty="0"/>
                    </a:p>
                  </a:txBody>
                  <a:tcPr/>
                </a:tc>
                <a:tc>
                  <a:txBody>
                    <a:bodyPr/>
                    <a:lstStyle/>
                    <a:p>
                      <a:r>
                        <a:rPr lang="en-US" sz="1600" dirty="0" smtClean="0"/>
                        <a:t>Active</a:t>
                      </a:r>
                      <a:endParaRPr lang="en-US" sz="1600" dirty="0"/>
                    </a:p>
                  </a:txBody>
                  <a:tcPr/>
                </a:tc>
              </a:tr>
              <a:tr h="274320">
                <a:tc>
                  <a:txBody>
                    <a:bodyPr/>
                    <a:lstStyle/>
                    <a:p>
                      <a:r>
                        <a:rPr lang="en-US" sz="1600" dirty="0" smtClean="0"/>
                        <a:t>Event length</a:t>
                      </a:r>
                      <a:endParaRPr lang="en-US" sz="1600" dirty="0"/>
                    </a:p>
                  </a:txBody>
                  <a:tcPr/>
                </a:tc>
                <a:tc>
                  <a:txBody>
                    <a:bodyPr/>
                    <a:lstStyle/>
                    <a:p>
                      <a:r>
                        <a:rPr lang="en-US" sz="1600" dirty="0" smtClean="0"/>
                        <a:t># days</a:t>
                      </a:r>
                      <a:r>
                        <a:rPr lang="en-US" sz="1600" baseline="0" dirty="0" smtClean="0"/>
                        <a:t> of event</a:t>
                      </a:r>
                      <a:endParaRPr lang="en-US" sz="1600" dirty="0"/>
                    </a:p>
                  </a:txBody>
                  <a:tcPr/>
                </a:tc>
                <a:tc>
                  <a:txBody>
                    <a:bodyPr/>
                    <a:lstStyle/>
                    <a:p>
                      <a:r>
                        <a:rPr lang="en-US" sz="1600" dirty="0" smtClean="0"/>
                        <a:t>1</a:t>
                      </a:r>
                      <a:endParaRPr lang="en-US" sz="1600" dirty="0"/>
                    </a:p>
                  </a:txBody>
                  <a:tcPr/>
                </a:tc>
              </a:tr>
              <a:tr h="274320">
                <a:tc>
                  <a:txBody>
                    <a:bodyPr/>
                    <a:lstStyle/>
                    <a:p>
                      <a:r>
                        <a:rPr lang="en-US" sz="1600" dirty="0" smtClean="0"/>
                        <a:t>Event Timing</a:t>
                      </a:r>
                      <a:endParaRPr lang="en-US" sz="1600" dirty="0"/>
                    </a:p>
                  </a:txBody>
                  <a:tcPr/>
                </a:tc>
                <a:tc>
                  <a:txBody>
                    <a:bodyPr/>
                    <a:lstStyle/>
                    <a:p>
                      <a:r>
                        <a:rPr lang="en-US" sz="1600" dirty="0" smtClean="0"/>
                        <a:t>Month and year</a:t>
                      </a:r>
                      <a:endParaRPr lang="en-US" sz="1600" dirty="0"/>
                    </a:p>
                  </a:txBody>
                  <a:tcPr/>
                </a:tc>
                <a:tc>
                  <a:txBody>
                    <a:bodyPr/>
                    <a:lstStyle/>
                    <a:p>
                      <a:r>
                        <a:rPr lang="en-US" sz="1600" dirty="0" smtClean="0"/>
                        <a:t>Aug-15</a:t>
                      </a:r>
                      <a:endParaRPr lang="en-US" sz="1600" dirty="0"/>
                    </a:p>
                  </a:txBody>
                  <a:tcPr/>
                </a:tc>
              </a:tr>
              <a:tr h="274320">
                <a:tc>
                  <a:txBody>
                    <a:bodyPr/>
                    <a:lstStyle/>
                    <a:p>
                      <a:r>
                        <a:rPr lang="en-US" sz="1600" b="1" dirty="0" smtClean="0"/>
                        <a:t>Target Participant</a:t>
                      </a:r>
                      <a:endParaRPr lang="en-US" sz="1600" b="1" dirty="0"/>
                    </a:p>
                  </a:txBody>
                  <a:tcPr/>
                </a:tc>
                <a:tc>
                  <a:txBody>
                    <a:bodyPr/>
                    <a:lstStyle/>
                    <a:p>
                      <a:r>
                        <a:rPr lang="en-US" sz="1600" dirty="0" smtClean="0"/>
                        <a:t>Target # of participants / registrants</a:t>
                      </a:r>
                      <a:endParaRPr lang="en-US" sz="1600" dirty="0"/>
                    </a:p>
                  </a:txBody>
                  <a:tcPr/>
                </a:tc>
                <a:tc>
                  <a:txBody>
                    <a:bodyPr/>
                    <a:lstStyle/>
                    <a:p>
                      <a:r>
                        <a:rPr lang="en-US" sz="1600" dirty="0" smtClean="0"/>
                        <a:t>23</a:t>
                      </a:r>
                      <a:endParaRPr lang="en-US" sz="1600" dirty="0"/>
                    </a:p>
                  </a:txBody>
                  <a:tcPr/>
                </a:tc>
              </a:tr>
              <a:tr h="274320">
                <a:tc>
                  <a:txBody>
                    <a:bodyPr/>
                    <a:lstStyle/>
                    <a:p>
                      <a:r>
                        <a:rPr lang="en-US" sz="1600" b="1" dirty="0" smtClean="0"/>
                        <a:t>Target Staffs</a:t>
                      </a:r>
                      <a:endParaRPr lang="en-US" sz="1600" b="1" dirty="0"/>
                    </a:p>
                  </a:txBody>
                  <a:tcPr/>
                </a:tc>
                <a:tc>
                  <a:txBody>
                    <a:bodyPr/>
                    <a:lstStyle/>
                    <a:p>
                      <a:r>
                        <a:rPr lang="en-US" sz="1600" dirty="0" smtClean="0"/>
                        <a:t>Target # of staff involved</a:t>
                      </a:r>
                      <a:endParaRPr lang="en-US" sz="1600" dirty="0"/>
                    </a:p>
                  </a:txBody>
                  <a:tcPr/>
                </a:tc>
                <a:tc>
                  <a:txBody>
                    <a:bodyPr/>
                    <a:lstStyle/>
                    <a:p>
                      <a:r>
                        <a:rPr lang="en-US" sz="1600" dirty="0" smtClean="0"/>
                        <a:t>4</a:t>
                      </a:r>
                      <a:endParaRPr lang="en-US" sz="1600" dirty="0"/>
                    </a:p>
                  </a:txBody>
                  <a:tcPr/>
                </a:tc>
              </a:tr>
              <a:tr h="274320">
                <a:tc>
                  <a:txBody>
                    <a:bodyPr/>
                    <a:lstStyle/>
                    <a:p>
                      <a:r>
                        <a:rPr lang="en-US" sz="1600" dirty="0" smtClean="0"/>
                        <a:t>Actual Participants</a:t>
                      </a:r>
                      <a:endParaRPr lang="en-US" sz="1600" dirty="0"/>
                    </a:p>
                  </a:txBody>
                  <a:tcPr/>
                </a:tc>
                <a:tc>
                  <a:txBody>
                    <a:bodyPr/>
                    <a:lstStyle/>
                    <a:p>
                      <a:r>
                        <a:rPr lang="en-US" sz="1600" dirty="0" smtClean="0"/>
                        <a:t>Actual # of participants / registrants</a:t>
                      </a:r>
                      <a:endParaRPr lang="en-US" sz="1600" dirty="0"/>
                    </a:p>
                  </a:txBody>
                  <a:tcPr/>
                </a:tc>
                <a:tc>
                  <a:txBody>
                    <a:bodyPr/>
                    <a:lstStyle/>
                    <a:p>
                      <a:r>
                        <a:rPr lang="en-US" sz="1600" dirty="0" smtClean="0"/>
                        <a:t>20</a:t>
                      </a:r>
                      <a:endParaRPr lang="en-US" sz="1600" dirty="0"/>
                    </a:p>
                  </a:txBody>
                  <a:tcPr/>
                </a:tc>
              </a:tr>
              <a:tr h="274320">
                <a:tc>
                  <a:txBody>
                    <a:bodyPr/>
                    <a:lstStyle/>
                    <a:p>
                      <a:r>
                        <a:rPr lang="en-US" sz="1600" dirty="0" smtClean="0"/>
                        <a:t>Actual Staffs</a:t>
                      </a:r>
                      <a:endParaRPr lang="en-US" sz="1600" dirty="0"/>
                    </a:p>
                  </a:txBody>
                  <a:tcPr/>
                </a:tc>
                <a:tc>
                  <a:txBody>
                    <a:bodyPr/>
                    <a:lstStyle/>
                    <a:p>
                      <a:r>
                        <a:rPr lang="en-US" sz="1600" dirty="0" smtClean="0"/>
                        <a:t>Actual # of staff involved</a:t>
                      </a:r>
                      <a:endParaRPr lang="en-US" sz="1600" dirty="0"/>
                    </a:p>
                  </a:txBody>
                  <a:tcPr/>
                </a:tc>
                <a:tc>
                  <a:txBody>
                    <a:bodyPr/>
                    <a:lstStyle/>
                    <a:p>
                      <a:r>
                        <a:rPr lang="en-US" sz="1600" dirty="0" smtClean="0"/>
                        <a:t>3</a:t>
                      </a:r>
                      <a:endParaRPr lang="en-US" sz="1600" dirty="0"/>
                    </a:p>
                  </a:txBody>
                  <a:tcPr/>
                </a:tc>
              </a:tr>
            </a:tbl>
          </a:graphicData>
        </a:graphic>
      </p:graphicFrame>
      <p:sp>
        <p:nvSpPr>
          <p:cNvPr id="8" name="Rectangle 7"/>
          <p:cNvSpPr/>
          <p:nvPr/>
        </p:nvSpPr>
        <p:spPr>
          <a:xfrm>
            <a:off x="228600" y="745815"/>
            <a:ext cx="8686800" cy="1388585"/>
          </a:xfrm>
          <a:prstGeom prst="rect">
            <a:avLst/>
          </a:prstGeom>
        </p:spPr>
        <p:txBody>
          <a:bodyPr wrap="square">
            <a:spAutoFit/>
          </a:bodyPr>
          <a:lstStyle/>
          <a:p>
            <a:pPr>
              <a:lnSpc>
                <a:spcPct val="115000"/>
              </a:lnSpc>
              <a:spcAft>
                <a:spcPts val="1000"/>
              </a:spcAft>
            </a:pPr>
            <a:r>
              <a:rPr lang="en-US"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Input.Event</a:t>
            </a:r>
            <a:r>
              <a:rPr lang="en-US"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Info</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Lookup table for entry of each individual event run by CIM</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One event per row</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Event ID format can be customized – current version is an example </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4" name="TextBox 3"/>
          <p:cNvSpPr txBox="1"/>
          <p:nvPr/>
        </p:nvSpPr>
        <p:spPr>
          <a:xfrm>
            <a:off x="1825925" y="6176958"/>
            <a:ext cx="4786510" cy="276999"/>
          </a:xfrm>
          <a:prstGeom prst="rect">
            <a:avLst/>
          </a:prstGeom>
          <a:noFill/>
        </p:spPr>
        <p:txBody>
          <a:bodyPr wrap="square" rtlCol="0">
            <a:spAutoFit/>
          </a:bodyPr>
          <a:lstStyle/>
          <a:p>
            <a:r>
              <a:rPr lang="en-US" sz="1200" i="1" dirty="0" smtClean="0"/>
              <a:t>* Bold are critical inputs – cannot be left blank</a:t>
            </a:r>
            <a:endParaRPr lang="en-US" sz="1200" i="1" dirty="0"/>
          </a:p>
        </p:txBody>
      </p:sp>
    </p:spTree>
    <p:extLst>
      <p:ext uri="{BB962C8B-B14F-4D97-AF65-F5344CB8AC3E}">
        <p14:creationId xmlns:p14="http://schemas.microsoft.com/office/powerpoint/2010/main" val="243266069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920321" cy="400110"/>
          </a:xfrm>
          <a:prstGeom prst="rect">
            <a:avLst/>
          </a:prstGeom>
          <a:noFill/>
        </p:spPr>
        <p:txBody>
          <a:bodyPr wrap="none" rtlCol="0">
            <a:spAutoFit/>
          </a:bodyPr>
          <a:lstStyle/>
          <a:p>
            <a:r>
              <a:rPr lang="en-US" sz="2000" dirty="0" smtClean="0">
                <a:latin typeface="Cambria" pitchFamily="18" charset="0"/>
              </a:rPr>
              <a:t>Budget Model How To and Outputs (cont’d)</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2822513419"/>
              </p:ext>
            </p:extLst>
          </p:nvPr>
        </p:nvGraphicFramePr>
        <p:xfrm>
          <a:off x="266700" y="1897612"/>
          <a:ext cx="8305800" cy="4358640"/>
        </p:xfrm>
        <a:graphic>
          <a:graphicData uri="http://schemas.openxmlformats.org/drawingml/2006/table">
            <a:tbl>
              <a:tblPr firstRow="1" bandRow="1">
                <a:tableStyleId>{5C22544A-7EE6-4342-B048-85BDC9FD1C3A}</a:tableStyleId>
              </a:tblPr>
              <a:tblGrid>
                <a:gridCol w="1524000"/>
                <a:gridCol w="5105400"/>
                <a:gridCol w="1676400"/>
              </a:tblGrid>
              <a:tr h="274320">
                <a:tc>
                  <a:txBody>
                    <a:bodyPr/>
                    <a:lstStyle/>
                    <a:p>
                      <a:r>
                        <a:rPr lang="en-US" sz="1600" dirty="0" smtClean="0"/>
                        <a:t>Header</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a:t>
                      </a:r>
                      <a:endParaRPr lang="en-US" sz="1600" dirty="0"/>
                    </a:p>
                  </a:txBody>
                  <a:tcPr/>
                </a:tc>
              </a:tr>
              <a:tr h="274320">
                <a:tc>
                  <a:txBody>
                    <a:bodyPr/>
                    <a:lstStyle/>
                    <a:p>
                      <a:r>
                        <a:rPr lang="en-US" sz="1600" b="1" dirty="0" smtClean="0"/>
                        <a:t>Event ID</a:t>
                      </a:r>
                      <a:endParaRPr lang="en-US" sz="1600" b="1" dirty="0"/>
                    </a:p>
                  </a:txBody>
                  <a:tcPr/>
                </a:tc>
                <a:tc>
                  <a:txBody>
                    <a:bodyPr/>
                    <a:lstStyle/>
                    <a:p>
                      <a:r>
                        <a:rPr lang="en-US" sz="1600" dirty="0" smtClean="0"/>
                        <a:t>Identifier for individual</a:t>
                      </a:r>
                      <a:r>
                        <a:rPr lang="en-US" sz="1600" baseline="0" dirty="0" smtClean="0"/>
                        <a:t> events</a:t>
                      </a:r>
                      <a:endParaRPr lang="en-US" sz="1600" dirty="0"/>
                    </a:p>
                  </a:txBody>
                  <a:tcPr/>
                </a:tc>
                <a:tc>
                  <a:txBody>
                    <a:bodyPr/>
                    <a:lstStyle/>
                    <a:p>
                      <a:r>
                        <a:rPr lang="en-US" sz="1600" dirty="0" smtClean="0"/>
                        <a:t>2015-SS-001</a:t>
                      </a:r>
                      <a:endParaRPr lang="en-US" sz="1600" dirty="0"/>
                    </a:p>
                  </a:txBody>
                  <a:tcPr/>
                </a:tc>
              </a:tr>
              <a:tr h="274320">
                <a:tc>
                  <a:txBody>
                    <a:bodyPr/>
                    <a:lstStyle/>
                    <a:p>
                      <a:r>
                        <a:rPr lang="en-US" sz="1600" dirty="0" smtClean="0"/>
                        <a:t>Event</a:t>
                      </a:r>
                      <a:r>
                        <a:rPr lang="en-US" sz="1600" baseline="0" dirty="0" smtClean="0"/>
                        <a:t> Type</a:t>
                      </a:r>
                      <a:endParaRPr lang="en-US" sz="1600" dirty="0"/>
                    </a:p>
                  </a:txBody>
                  <a:tcPr/>
                </a:tc>
                <a:tc>
                  <a:txBody>
                    <a:bodyPr/>
                    <a:lstStyle/>
                    <a:p>
                      <a:r>
                        <a:rPr lang="en-US" sz="1600" dirty="0" smtClean="0"/>
                        <a:t>VLOOKUP</a:t>
                      </a:r>
                      <a:r>
                        <a:rPr lang="en-US" sz="1600" baseline="0" dirty="0" smtClean="0"/>
                        <a:t> of Event Type from </a:t>
                      </a:r>
                      <a:r>
                        <a:rPr lang="en-US" sz="1600" baseline="0" dirty="0" err="1" smtClean="0"/>
                        <a:t>Input.Event</a:t>
                      </a:r>
                      <a:r>
                        <a:rPr lang="en-US" sz="1600" baseline="0" dirty="0" smtClean="0"/>
                        <a:t> Info</a:t>
                      </a:r>
                      <a:endParaRPr lang="en-US" sz="1600" dirty="0"/>
                    </a:p>
                  </a:txBody>
                  <a:tcPr/>
                </a:tc>
                <a:tc>
                  <a:txBody>
                    <a:bodyPr/>
                    <a:lstStyle/>
                    <a:p>
                      <a:r>
                        <a:rPr lang="en-US" sz="1600" dirty="0" smtClean="0"/>
                        <a:t>n/a</a:t>
                      </a:r>
                    </a:p>
                  </a:txBody>
                  <a:tcPr/>
                </a:tc>
              </a:tr>
              <a:tr h="274320">
                <a:tc>
                  <a:txBody>
                    <a:bodyPr/>
                    <a:lstStyle/>
                    <a:p>
                      <a:r>
                        <a:rPr lang="en-US" sz="1600" dirty="0" smtClean="0"/>
                        <a:t>Event</a:t>
                      </a:r>
                      <a:endParaRPr lang="en-US" sz="1600" dirty="0"/>
                    </a:p>
                  </a:txBody>
                  <a:tcPr/>
                </a:tc>
                <a:tc>
                  <a:txBody>
                    <a:bodyPr/>
                    <a:lstStyle/>
                    <a:p>
                      <a:r>
                        <a:rPr lang="en-US" sz="1600" dirty="0" smtClean="0"/>
                        <a:t>VLOOKUP</a:t>
                      </a:r>
                      <a:r>
                        <a:rPr lang="en-US" sz="1600" baseline="0" dirty="0" smtClean="0"/>
                        <a:t> of Event Name from </a:t>
                      </a:r>
                      <a:r>
                        <a:rPr lang="en-US" sz="1600" baseline="0" dirty="0" err="1" smtClean="0"/>
                        <a:t>Input.Event</a:t>
                      </a:r>
                      <a:r>
                        <a:rPr lang="en-US" sz="1600" baseline="0" dirty="0" smtClean="0"/>
                        <a:t> Info</a:t>
                      </a:r>
                      <a:endParaRPr lang="en-US" sz="1600" dirty="0"/>
                    </a:p>
                  </a:txBody>
                  <a:tcPr/>
                </a:tc>
                <a:tc>
                  <a:txBody>
                    <a:bodyPr/>
                    <a:lstStyle/>
                    <a:p>
                      <a:r>
                        <a:rPr lang="en-US" sz="1600" dirty="0" smtClean="0"/>
                        <a:t>n/a</a:t>
                      </a:r>
                      <a:endParaRPr lang="en-US" sz="1600" dirty="0"/>
                    </a:p>
                  </a:txBody>
                  <a:tcPr/>
                </a:tc>
              </a:tr>
              <a:tr h="274320">
                <a:tc>
                  <a:txBody>
                    <a:bodyPr/>
                    <a:lstStyle/>
                    <a:p>
                      <a:r>
                        <a:rPr lang="en-US" sz="1600" dirty="0" smtClean="0"/>
                        <a:t>Event Status</a:t>
                      </a:r>
                      <a:endParaRPr lang="en-US"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VLOOKUP</a:t>
                      </a:r>
                      <a:r>
                        <a:rPr lang="en-US" sz="1600" baseline="0" dirty="0" smtClean="0"/>
                        <a:t> of Event Status from </a:t>
                      </a:r>
                      <a:r>
                        <a:rPr lang="en-US" sz="1600" baseline="0" dirty="0" err="1" smtClean="0"/>
                        <a:t>Input.Event</a:t>
                      </a:r>
                      <a:r>
                        <a:rPr lang="en-US" sz="1600" baseline="0" dirty="0" smtClean="0"/>
                        <a:t> Info</a:t>
                      </a:r>
                      <a:endParaRPr lang="en-US" sz="16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n/a</a:t>
                      </a:r>
                    </a:p>
                  </a:txBody>
                  <a:tcPr/>
                </a:tc>
              </a:tr>
              <a:tr h="274320">
                <a:tc>
                  <a:txBody>
                    <a:bodyPr/>
                    <a:lstStyle/>
                    <a:p>
                      <a:r>
                        <a:rPr lang="en-US" sz="1600" b="1" dirty="0" smtClean="0"/>
                        <a:t>Cost Header</a:t>
                      </a:r>
                      <a:endParaRPr lang="en-US" sz="1600" b="1" dirty="0"/>
                    </a:p>
                  </a:txBody>
                  <a:tcPr/>
                </a:tc>
                <a:tc>
                  <a:txBody>
                    <a:bodyPr/>
                    <a:lstStyle/>
                    <a:p>
                      <a:r>
                        <a:rPr lang="en-US" sz="1600" dirty="0" smtClean="0"/>
                        <a:t>Cost primary category</a:t>
                      </a:r>
                      <a:endParaRPr lang="en-US" sz="1600" dirty="0"/>
                    </a:p>
                  </a:txBody>
                  <a:tcPr/>
                </a:tc>
                <a:tc>
                  <a:txBody>
                    <a:bodyPr/>
                    <a:lstStyle/>
                    <a:p>
                      <a:r>
                        <a:rPr lang="en-US" sz="1600" dirty="0" smtClean="0"/>
                        <a:t>Travel</a:t>
                      </a:r>
                      <a:endParaRPr lang="en-US" sz="1600" dirty="0"/>
                    </a:p>
                  </a:txBody>
                  <a:tcPr/>
                </a:tc>
              </a:tr>
              <a:tr h="274320">
                <a:tc>
                  <a:txBody>
                    <a:bodyPr/>
                    <a:lstStyle/>
                    <a:p>
                      <a:r>
                        <a:rPr lang="en-US" sz="1600" b="1" dirty="0" smtClean="0"/>
                        <a:t>Sub-category</a:t>
                      </a:r>
                      <a:endParaRPr lang="en-US" sz="1600" b="1" dirty="0"/>
                    </a:p>
                  </a:txBody>
                  <a:tcPr/>
                </a:tc>
                <a:tc>
                  <a:txBody>
                    <a:bodyPr/>
                    <a:lstStyle/>
                    <a:p>
                      <a:r>
                        <a:rPr lang="en-US" sz="1600" dirty="0" smtClean="0"/>
                        <a:t>Cost</a:t>
                      </a:r>
                      <a:r>
                        <a:rPr lang="en-US" sz="1600" baseline="0" dirty="0" smtClean="0"/>
                        <a:t> sub-category</a:t>
                      </a:r>
                      <a:endParaRPr lang="en-US" sz="1600" dirty="0"/>
                    </a:p>
                  </a:txBody>
                  <a:tcPr/>
                </a:tc>
                <a:tc>
                  <a:txBody>
                    <a:bodyPr/>
                    <a:lstStyle/>
                    <a:p>
                      <a:r>
                        <a:rPr lang="en-US" sz="1600" dirty="0" smtClean="0"/>
                        <a:t>Flights</a:t>
                      </a:r>
                      <a:endParaRPr lang="en-US" sz="1600" dirty="0"/>
                    </a:p>
                  </a:txBody>
                  <a:tcPr/>
                </a:tc>
              </a:tr>
              <a:tr h="274320">
                <a:tc>
                  <a:txBody>
                    <a:bodyPr/>
                    <a:lstStyle/>
                    <a:p>
                      <a:r>
                        <a:rPr lang="en-US" sz="1600" b="1" dirty="0" smtClean="0"/>
                        <a:t>Cost</a:t>
                      </a:r>
                      <a:r>
                        <a:rPr lang="en-US" sz="1600" b="1" baseline="0" dirty="0" smtClean="0"/>
                        <a:t> Type</a:t>
                      </a:r>
                      <a:endParaRPr lang="en-US" sz="1600" b="1" dirty="0"/>
                    </a:p>
                  </a:txBody>
                  <a:tcPr/>
                </a:tc>
                <a:tc>
                  <a:txBody>
                    <a:bodyPr/>
                    <a:lstStyle/>
                    <a:p>
                      <a:r>
                        <a:rPr lang="en-US" sz="1600" dirty="0" smtClean="0"/>
                        <a:t>Fixed or Variable</a:t>
                      </a:r>
                      <a:endParaRPr lang="en-US" sz="1600" dirty="0"/>
                    </a:p>
                  </a:txBody>
                  <a:tcPr/>
                </a:tc>
                <a:tc>
                  <a:txBody>
                    <a:bodyPr/>
                    <a:lstStyle/>
                    <a:p>
                      <a:r>
                        <a:rPr lang="en-US" sz="1600" dirty="0" smtClean="0"/>
                        <a:t>Fixed</a:t>
                      </a:r>
                      <a:endParaRPr lang="en-US" sz="1600" dirty="0"/>
                    </a:p>
                  </a:txBody>
                  <a:tcPr/>
                </a:tc>
              </a:tr>
              <a:tr h="274320">
                <a:tc>
                  <a:txBody>
                    <a:bodyPr/>
                    <a:lstStyle/>
                    <a:p>
                      <a:r>
                        <a:rPr lang="en-US" sz="1600" b="1" dirty="0" smtClean="0"/>
                        <a:t>Cost Driver</a:t>
                      </a:r>
                      <a:endParaRPr lang="en-US" sz="1600" b="1" dirty="0"/>
                    </a:p>
                  </a:txBody>
                  <a:tcPr/>
                </a:tc>
                <a:tc>
                  <a:txBody>
                    <a:bodyPr/>
                    <a:lstStyle/>
                    <a:p>
                      <a:r>
                        <a:rPr lang="en-US" sz="1600" dirty="0" smtClean="0"/>
                        <a:t>Participant</a:t>
                      </a:r>
                      <a:r>
                        <a:rPr lang="en-US" sz="1600" baseline="0" dirty="0" smtClean="0"/>
                        <a:t> or Staff – greyed out if fixed (no variable driver)</a:t>
                      </a:r>
                      <a:endParaRPr lang="en-US" sz="1600" dirty="0"/>
                    </a:p>
                  </a:txBody>
                  <a:tcPr/>
                </a:tc>
                <a:tc>
                  <a:txBody>
                    <a:bodyPr/>
                    <a:lstStyle/>
                    <a:p>
                      <a:r>
                        <a:rPr lang="en-US" sz="1600" dirty="0" smtClean="0"/>
                        <a:t>Participant</a:t>
                      </a:r>
                      <a:endParaRPr lang="en-US" sz="1600" dirty="0"/>
                    </a:p>
                  </a:txBody>
                  <a:tcPr/>
                </a:tc>
              </a:tr>
              <a:tr h="274320">
                <a:tc>
                  <a:txBody>
                    <a:bodyPr/>
                    <a:lstStyle/>
                    <a:p>
                      <a:r>
                        <a:rPr lang="en-US" sz="1600" b="1" dirty="0" smtClean="0"/>
                        <a:t>Budgeted Cost</a:t>
                      </a:r>
                      <a:endParaRPr lang="en-US" sz="1600" b="1" dirty="0"/>
                    </a:p>
                  </a:txBody>
                  <a:tcPr/>
                </a:tc>
                <a:tc>
                  <a:txBody>
                    <a:bodyPr/>
                    <a:lstStyle/>
                    <a:p>
                      <a:r>
                        <a:rPr lang="en-US" sz="1600" dirty="0" smtClean="0"/>
                        <a:t>Budgeted cost of event</a:t>
                      </a:r>
                      <a:endParaRPr lang="en-US" sz="1600" dirty="0"/>
                    </a:p>
                  </a:txBody>
                  <a:tcPr/>
                </a:tc>
                <a:tc>
                  <a:txBody>
                    <a:bodyPr/>
                    <a:lstStyle/>
                    <a:p>
                      <a:r>
                        <a:rPr lang="en-US" sz="1600" dirty="0" smtClean="0"/>
                        <a:t>$100</a:t>
                      </a:r>
                      <a:endParaRPr lang="en-US" sz="1600" dirty="0"/>
                    </a:p>
                  </a:txBody>
                  <a:tcPr/>
                </a:tc>
              </a:tr>
              <a:tr h="274320">
                <a:tc>
                  <a:txBody>
                    <a:bodyPr/>
                    <a:lstStyle/>
                    <a:p>
                      <a:r>
                        <a:rPr lang="en-US" sz="1600" dirty="0" smtClean="0"/>
                        <a:t>Actual Cost</a:t>
                      </a:r>
                      <a:endParaRPr lang="en-US" sz="1600" dirty="0"/>
                    </a:p>
                  </a:txBody>
                  <a:tcPr/>
                </a:tc>
                <a:tc>
                  <a:txBody>
                    <a:bodyPr/>
                    <a:lstStyle/>
                    <a:p>
                      <a:r>
                        <a:rPr lang="en-US" sz="1600" dirty="0" smtClean="0"/>
                        <a:t>Actual cost of event</a:t>
                      </a:r>
                      <a:endParaRPr lang="en-US" sz="1600" dirty="0"/>
                    </a:p>
                  </a:txBody>
                  <a:tcPr/>
                </a:tc>
                <a:tc>
                  <a:txBody>
                    <a:bodyPr/>
                    <a:lstStyle/>
                    <a:p>
                      <a:r>
                        <a:rPr lang="en-US" sz="1600" dirty="0" smtClean="0"/>
                        <a:t>$50</a:t>
                      </a:r>
                      <a:endParaRPr lang="en-US" sz="1600" dirty="0"/>
                    </a:p>
                  </a:txBody>
                  <a:tcPr/>
                </a:tc>
              </a:tr>
              <a:tr h="274320">
                <a:tc>
                  <a:txBody>
                    <a:bodyPr/>
                    <a:lstStyle/>
                    <a:p>
                      <a:r>
                        <a:rPr lang="en-US" sz="1600" dirty="0" smtClean="0"/>
                        <a:t>Outlay Period</a:t>
                      </a:r>
                      <a:endParaRPr lang="en-US" sz="1600" dirty="0"/>
                    </a:p>
                  </a:txBody>
                  <a:tcPr/>
                </a:tc>
                <a:tc>
                  <a:txBody>
                    <a:bodyPr/>
                    <a:lstStyle/>
                    <a:p>
                      <a:r>
                        <a:rPr lang="en-US" sz="1600" dirty="0" smtClean="0"/>
                        <a:t>Period</a:t>
                      </a:r>
                      <a:r>
                        <a:rPr lang="en-US" sz="1600" baseline="0" dirty="0" smtClean="0"/>
                        <a:t> of costs incurred</a:t>
                      </a:r>
                      <a:endParaRPr lang="en-US" sz="1600" dirty="0"/>
                    </a:p>
                  </a:txBody>
                  <a:tcPr/>
                </a:tc>
                <a:tc>
                  <a:txBody>
                    <a:bodyPr/>
                    <a:lstStyle/>
                    <a:p>
                      <a:r>
                        <a:rPr lang="en-US" sz="1600" dirty="0" smtClean="0"/>
                        <a:t>Aug-15</a:t>
                      </a:r>
                      <a:endParaRPr lang="en-US" sz="1600" dirty="0"/>
                    </a:p>
                  </a:txBody>
                  <a:tcPr/>
                </a:tc>
              </a:tr>
              <a:tr h="274320">
                <a:tc>
                  <a:txBody>
                    <a:bodyPr/>
                    <a:lstStyle/>
                    <a:p>
                      <a:r>
                        <a:rPr lang="en-US" sz="1600" dirty="0" smtClean="0"/>
                        <a:t>Comment</a:t>
                      </a:r>
                      <a:endParaRPr lang="en-US" sz="1600" dirty="0"/>
                    </a:p>
                  </a:txBody>
                  <a:tcPr/>
                </a:tc>
                <a:tc>
                  <a:txBody>
                    <a:bodyPr/>
                    <a:lstStyle/>
                    <a:p>
                      <a:r>
                        <a:rPr lang="en-US" sz="1600" dirty="0" smtClean="0"/>
                        <a:t>Notes</a:t>
                      </a:r>
                      <a:endParaRPr lang="en-US" sz="1600" dirty="0"/>
                    </a:p>
                  </a:txBody>
                  <a:tcPr/>
                </a:tc>
                <a:tc>
                  <a:txBody>
                    <a:bodyPr/>
                    <a:lstStyle/>
                    <a:p>
                      <a:endParaRPr lang="en-US" sz="1600" dirty="0"/>
                    </a:p>
                  </a:txBody>
                  <a:tcPr/>
                </a:tc>
              </a:tr>
            </a:tbl>
          </a:graphicData>
        </a:graphic>
      </p:graphicFrame>
      <p:sp>
        <p:nvSpPr>
          <p:cNvPr id="8" name="Rectangle 7"/>
          <p:cNvSpPr/>
          <p:nvPr/>
        </p:nvSpPr>
        <p:spPr>
          <a:xfrm>
            <a:off x="228600" y="745815"/>
            <a:ext cx="8686800" cy="1105431"/>
          </a:xfrm>
          <a:prstGeom prst="rect">
            <a:avLst/>
          </a:prstGeom>
        </p:spPr>
        <p:txBody>
          <a:bodyPr wrap="square">
            <a:spAutoFit/>
          </a:bodyPr>
          <a:lstStyle/>
          <a:p>
            <a:pPr>
              <a:lnSpc>
                <a:spcPct val="115000"/>
              </a:lnSpc>
              <a:spcAft>
                <a:spcPts val="1000"/>
              </a:spcAft>
            </a:pPr>
            <a:r>
              <a:rPr lang="en-US"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Input.Event</a:t>
            </a:r>
            <a:r>
              <a:rPr lang="en-US"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Cost</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Table for discrete entry of all costs related to CIM events</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For each event, enter each discrete cost for the event</a:t>
            </a:r>
            <a:endPar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p:cNvSpPr txBox="1"/>
          <p:nvPr/>
        </p:nvSpPr>
        <p:spPr>
          <a:xfrm>
            <a:off x="1825925" y="6276201"/>
            <a:ext cx="4786510" cy="276999"/>
          </a:xfrm>
          <a:prstGeom prst="rect">
            <a:avLst/>
          </a:prstGeom>
          <a:noFill/>
        </p:spPr>
        <p:txBody>
          <a:bodyPr wrap="square" rtlCol="0">
            <a:spAutoFit/>
          </a:bodyPr>
          <a:lstStyle/>
          <a:p>
            <a:r>
              <a:rPr lang="en-US" sz="1200" i="1" dirty="0" smtClean="0"/>
              <a:t>* Bold are critical inputs – cannot be left blank</a:t>
            </a:r>
            <a:endParaRPr lang="en-US" sz="1200" i="1" dirty="0"/>
          </a:p>
        </p:txBody>
      </p:sp>
    </p:spTree>
    <p:extLst>
      <p:ext uri="{BB962C8B-B14F-4D97-AF65-F5344CB8AC3E}">
        <p14:creationId xmlns:p14="http://schemas.microsoft.com/office/powerpoint/2010/main" val="15887295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920321" cy="400110"/>
          </a:xfrm>
          <a:prstGeom prst="rect">
            <a:avLst/>
          </a:prstGeom>
          <a:noFill/>
        </p:spPr>
        <p:txBody>
          <a:bodyPr wrap="none" rtlCol="0">
            <a:spAutoFit/>
          </a:bodyPr>
          <a:lstStyle/>
          <a:p>
            <a:r>
              <a:rPr lang="en-US" sz="2000" dirty="0" smtClean="0">
                <a:latin typeface="Cambria" pitchFamily="18" charset="0"/>
              </a:rPr>
              <a:t>Budget Model How To and Outputs (cont’d)</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3414295483"/>
              </p:ext>
            </p:extLst>
          </p:nvPr>
        </p:nvGraphicFramePr>
        <p:xfrm>
          <a:off x="228600" y="1723492"/>
          <a:ext cx="8305800" cy="3017520"/>
        </p:xfrm>
        <a:graphic>
          <a:graphicData uri="http://schemas.openxmlformats.org/drawingml/2006/table">
            <a:tbl>
              <a:tblPr firstRow="1" bandRow="1">
                <a:tableStyleId>{5C22544A-7EE6-4342-B048-85BDC9FD1C3A}</a:tableStyleId>
              </a:tblPr>
              <a:tblGrid>
                <a:gridCol w="1676400"/>
                <a:gridCol w="4953000"/>
                <a:gridCol w="1676400"/>
              </a:tblGrid>
              <a:tr h="274320">
                <a:tc>
                  <a:txBody>
                    <a:bodyPr/>
                    <a:lstStyle/>
                    <a:p>
                      <a:r>
                        <a:rPr lang="en-US" sz="1600" dirty="0" smtClean="0"/>
                        <a:t>Header</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a:t>
                      </a:r>
                      <a:endParaRPr lang="en-US" sz="1600" dirty="0"/>
                    </a:p>
                  </a:txBody>
                  <a:tcPr/>
                </a:tc>
              </a:tr>
              <a:tr h="274320">
                <a:tc>
                  <a:txBody>
                    <a:bodyPr/>
                    <a:lstStyle/>
                    <a:p>
                      <a:r>
                        <a:rPr lang="en-US" sz="1600" b="1" dirty="0" smtClean="0"/>
                        <a:t>Event ID</a:t>
                      </a:r>
                      <a:endParaRPr lang="en-US" sz="1600" b="1" dirty="0"/>
                    </a:p>
                  </a:txBody>
                  <a:tcPr/>
                </a:tc>
                <a:tc>
                  <a:txBody>
                    <a:bodyPr/>
                    <a:lstStyle/>
                    <a:p>
                      <a:r>
                        <a:rPr lang="en-US" sz="1600" dirty="0" smtClean="0"/>
                        <a:t>Identifier for individual</a:t>
                      </a:r>
                      <a:r>
                        <a:rPr lang="en-US" sz="1600" baseline="0" dirty="0" smtClean="0"/>
                        <a:t> events</a:t>
                      </a:r>
                      <a:endParaRPr lang="en-US" sz="1600" dirty="0"/>
                    </a:p>
                  </a:txBody>
                  <a:tcPr/>
                </a:tc>
                <a:tc>
                  <a:txBody>
                    <a:bodyPr/>
                    <a:lstStyle/>
                    <a:p>
                      <a:r>
                        <a:rPr lang="en-US" sz="1600" dirty="0" smtClean="0"/>
                        <a:t>2015-SS-001</a:t>
                      </a:r>
                      <a:endParaRPr lang="en-US" sz="1600" dirty="0"/>
                    </a:p>
                  </a:txBody>
                  <a:tcPr/>
                </a:tc>
              </a:tr>
              <a:tr h="274320">
                <a:tc>
                  <a:txBody>
                    <a:bodyPr/>
                    <a:lstStyle/>
                    <a:p>
                      <a:r>
                        <a:rPr lang="en-US" sz="1600" b="0" dirty="0" smtClean="0"/>
                        <a:t>Event</a:t>
                      </a:r>
                      <a:r>
                        <a:rPr lang="en-US" sz="1600" b="0" baseline="0" dirty="0" smtClean="0"/>
                        <a:t> Name</a:t>
                      </a:r>
                      <a:endParaRPr lang="en-US" sz="1600" b="0" dirty="0"/>
                    </a:p>
                  </a:txBody>
                  <a:tcPr/>
                </a:tc>
                <a:tc>
                  <a:txBody>
                    <a:bodyPr/>
                    <a:lstStyle/>
                    <a:p>
                      <a:r>
                        <a:rPr lang="en-US" sz="1600" dirty="0" smtClean="0"/>
                        <a:t>VLOOKUP</a:t>
                      </a:r>
                      <a:r>
                        <a:rPr lang="en-US" sz="1600" baseline="0" dirty="0" smtClean="0"/>
                        <a:t> of Event Name from </a:t>
                      </a:r>
                      <a:r>
                        <a:rPr lang="en-US" sz="1600" baseline="0" dirty="0" err="1" smtClean="0"/>
                        <a:t>Input.Event</a:t>
                      </a:r>
                      <a:r>
                        <a:rPr lang="en-US" sz="1600" baseline="0" dirty="0" smtClean="0"/>
                        <a:t> Info</a:t>
                      </a:r>
                      <a:endParaRPr lang="en-US" sz="1600" dirty="0"/>
                    </a:p>
                  </a:txBody>
                  <a:tcPr/>
                </a:tc>
                <a:tc>
                  <a:txBody>
                    <a:bodyPr/>
                    <a:lstStyle/>
                    <a:p>
                      <a:r>
                        <a:rPr lang="en-US" sz="1600" dirty="0" smtClean="0"/>
                        <a:t>n/a</a:t>
                      </a:r>
                    </a:p>
                  </a:txBody>
                  <a:tcPr/>
                </a:tc>
              </a:tr>
              <a:tr h="274320">
                <a:tc>
                  <a:txBody>
                    <a:bodyPr/>
                    <a:lstStyle/>
                    <a:p>
                      <a:r>
                        <a:rPr lang="en-US" sz="1600" b="0" dirty="0" smtClean="0"/>
                        <a:t>Revenue Type</a:t>
                      </a:r>
                      <a:endParaRPr lang="en-US" sz="1600" b="0" dirty="0"/>
                    </a:p>
                  </a:txBody>
                  <a:tcPr/>
                </a:tc>
                <a:tc>
                  <a:txBody>
                    <a:bodyPr/>
                    <a:lstStyle/>
                    <a:p>
                      <a:r>
                        <a:rPr lang="en-US" sz="1600" dirty="0" smtClean="0"/>
                        <a:t>Revenue category</a:t>
                      </a:r>
                      <a:endParaRPr lang="en-US" sz="1600" dirty="0"/>
                    </a:p>
                  </a:txBody>
                  <a:tcPr/>
                </a:tc>
                <a:tc>
                  <a:txBody>
                    <a:bodyPr/>
                    <a:lstStyle/>
                    <a:p>
                      <a:r>
                        <a:rPr lang="en-US" sz="1600" dirty="0" smtClean="0"/>
                        <a:t>Registration</a:t>
                      </a:r>
                      <a:endParaRPr lang="en-US" sz="1600" dirty="0"/>
                    </a:p>
                  </a:txBody>
                  <a:tcPr/>
                </a:tc>
              </a:tr>
              <a:tr h="274320">
                <a:tc>
                  <a:txBody>
                    <a:bodyPr/>
                    <a:lstStyle/>
                    <a:p>
                      <a:r>
                        <a:rPr lang="en-US" sz="1600" b="0" dirty="0" smtClean="0"/>
                        <a:t>Revenue Name</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Name of revenue entry</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Slipstream Fees</a:t>
                      </a:r>
                    </a:p>
                  </a:txBody>
                  <a:tcPr/>
                </a:tc>
              </a:tr>
              <a:tr h="274320">
                <a:tc>
                  <a:txBody>
                    <a:bodyPr/>
                    <a:lstStyle/>
                    <a:p>
                      <a:r>
                        <a:rPr lang="en-US" sz="1600" b="0" dirty="0" smtClean="0"/>
                        <a:t>Planned Revenue</a:t>
                      </a:r>
                      <a:endParaRPr lang="en-US" sz="1600" b="0" dirty="0"/>
                    </a:p>
                  </a:txBody>
                  <a:tcPr/>
                </a:tc>
                <a:tc>
                  <a:txBody>
                    <a:bodyPr/>
                    <a:lstStyle/>
                    <a:p>
                      <a:r>
                        <a:rPr lang="en-US" sz="1600" dirty="0" smtClean="0"/>
                        <a:t>Budgeted revenue amount</a:t>
                      </a:r>
                      <a:endParaRPr lang="en-US" sz="1600" dirty="0"/>
                    </a:p>
                  </a:txBody>
                  <a:tcPr/>
                </a:tc>
                <a:tc>
                  <a:txBody>
                    <a:bodyPr/>
                    <a:lstStyle/>
                    <a:p>
                      <a:r>
                        <a:rPr lang="en-US" sz="1600" dirty="0" smtClean="0"/>
                        <a:t>$1,000</a:t>
                      </a:r>
                      <a:endParaRPr lang="en-US" sz="1600" dirty="0"/>
                    </a:p>
                  </a:txBody>
                  <a:tcPr/>
                </a:tc>
              </a:tr>
              <a:tr h="274320">
                <a:tc>
                  <a:txBody>
                    <a:bodyPr/>
                    <a:lstStyle/>
                    <a:p>
                      <a:r>
                        <a:rPr lang="en-US" sz="1600" b="0" dirty="0" smtClean="0"/>
                        <a:t>Actual</a:t>
                      </a:r>
                      <a:r>
                        <a:rPr lang="en-US" sz="1600" b="0" baseline="0" dirty="0" smtClean="0"/>
                        <a:t> Revenue</a:t>
                      </a:r>
                      <a:endParaRPr lang="en-US" sz="1600" b="0" dirty="0"/>
                    </a:p>
                  </a:txBody>
                  <a:tcPr/>
                </a:tc>
                <a:tc>
                  <a:txBody>
                    <a:bodyPr/>
                    <a:lstStyle/>
                    <a:p>
                      <a:r>
                        <a:rPr lang="en-US" sz="1600" dirty="0" smtClean="0"/>
                        <a:t>Actual revenue amount</a:t>
                      </a:r>
                      <a:endParaRPr lang="en-US" sz="1600" dirty="0"/>
                    </a:p>
                  </a:txBody>
                  <a:tcPr/>
                </a:tc>
                <a:tc>
                  <a:txBody>
                    <a:bodyPr/>
                    <a:lstStyle/>
                    <a:p>
                      <a:r>
                        <a:rPr lang="en-US" sz="1600" dirty="0" smtClean="0"/>
                        <a:t>$200</a:t>
                      </a:r>
                      <a:endParaRPr lang="en-US" sz="1600" dirty="0"/>
                    </a:p>
                  </a:txBody>
                  <a:tcPr/>
                </a:tc>
              </a:tr>
              <a:tr h="274320">
                <a:tc>
                  <a:txBody>
                    <a:bodyPr/>
                    <a:lstStyle/>
                    <a:p>
                      <a:r>
                        <a:rPr lang="en-US" sz="1600" b="0" dirty="0" smtClean="0"/>
                        <a:t>Revenue Period</a:t>
                      </a:r>
                      <a:endParaRPr lang="en-US" sz="1600" b="0" dirty="0"/>
                    </a:p>
                  </a:txBody>
                  <a:tcPr/>
                </a:tc>
                <a:tc>
                  <a:txBody>
                    <a:bodyPr/>
                    <a:lstStyle/>
                    <a:p>
                      <a:r>
                        <a:rPr lang="en-US" sz="1600" dirty="0" smtClean="0"/>
                        <a:t>Period over which revenue is earned</a:t>
                      </a:r>
                      <a:endParaRPr lang="en-US" sz="1600" dirty="0"/>
                    </a:p>
                  </a:txBody>
                  <a:tcPr/>
                </a:tc>
                <a:tc>
                  <a:txBody>
                    <a:bodyPr/>
                    <a:lstStyle/>
                    <a:p>
                      <a:r>
                        <a:rPr lang="en-US" sz="1600" dirty="0" smtClean="0"/>
                        <a:t>Aug-15</a:t>
                      </a:r>
                      <a:endParaRPr lang="en-US" sz="1600" dirty="0"/>
                    </a:p>
                  </a:txBody>
                  <a:tcPr/>
                </a:tc>
              </a:tr>
              <a:tr h="274320">
                <a:tc>
                  <a:txBody>
                    <a:bodyPr/>
                    <a:lstStyle/>
                    <a:p>
                      <a:r>
                        <a:rPr lang="en-US" sz="1600" b="0" dirty="0" smtClean="0"/>
                        <a:t>Comment</a:t>
                      </a:r>
                      <a:endParaRPr lang="en-US" sz="1600" b="0" dirty="0"/>
                    </a:p>
                  </a:txBody>
                  <a:tcPr/>
                </a:tc>
                <a:tc>
                  <a:txBody>
                    <a:bodyPr/>
                    <a:lstStyle/>
                    <a:p>
                      <a:r>
                        <a:rPr lang="en-US" sz="1600" dirty="0" smtClean="0"/>
                        <a:t>Notes</a:t>
                      </a:r>
                      <a:endParaRPr lang="en-US" sz="1600" dirty="0"/>
                    </a:p>
                  </a:txBody>
                  <a:tcPr/>
                </a:tc>
                <a:tc>
                  <a:txBody>
                    <a:bodyPr/>
                    <a:lstStyle/>
                    <a:p>
                      <a:endParaRPr lang="en-US" sz="1600" dirty="0"/>
                    </a:p>
                  </a:txBody>
                  <a:tcPr/>
                </a:tc>
              </a:tr>
            </a:tbl>
          </a:graphicData>
        </a:graphic>
      </p:graphicFrame>
      <p:sp>
        <p:nvSpPr>
          <p:cNvPr id="8" name="Rectangle 7"/>
          <p:cNvSpPr/>
          <p:nvPr/>
        </p:nvSpPr>
        <p:spPr>
          <a:xfrm>
            <a:off x="228600" y="745815"/>
            <a:ext cx="8686800" cy="822276"/>
          </a:xfrm>
          <a:prstGeom prst="rect">
            <a:avLst/>
          </a:prstGeom>
        </p:spPr>
        <p:txBody>
          <a:bodyPr wrap="square">
            <a:spAutoFit/>
          </a:bodyPr>
          <a:lstStyle/>
          <a:p>
            <a:pPr>
              <a:lnSpc>
                <a:spcPct val="115000"/>
              </a:lnSpc>
              <a:spcAft>
                <a:spcPts val="1000"/>
              </a:spcAft>
            </a:pPr>
            <a:r>
              <a:rPr lang="en-US"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Input.Event</a:t>
            </a:r>
            <a:r>
              <a:rPr lang="en-US"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Revenue</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Table for discrete entry of all revenues generated by CIM events</a:t>
            </a:r>
            <a:endPar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p:cNvSpPr txBox="1"/>
          <p:nvPr/>
        </p:nvSpPr>
        <p:spPr>
          <a:xfrm>
            <a:off x="1143000" y="4897550"/>
            <a:ext cx="4786510" cy="276999"/>
          </a:xfrm>
          <a:prstGeom prst="rect">
            <a:avLst/>
          </a:prstGeom>
          <a:noFill/>
        </p:spPr>
        <p:txBody>
          <a:bodyPr wrap="square" rtlCol="0">
            <a:spAutoFit/>
          </a:bodyPr>
          <a:lstStyle/>
          <a:p>
            <a:r>
              <a:rPr lang="en-US" sz="1200" i="1" dirty="0" smtClean="0"/>
              <a:t>* Bold are critical inputs – cannot be left blank</a:t>
            </a:r>
            <a:endParaRPr lang="en-US" sz="1200" i="1" dirty="0"/>
          </a:p>
        </p:txBody>
      </p:sp>
    </p:spTree>
    <p:extLst>
      <p:ext uri="{BB962C8B-B14F-4D97-AF65-F5344CB8AC3E}">
        <p14:creationId xmlns:p14="http://schemas.microsoft.com/office/powerpoint/2010/main" val="25912199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920321" cy="400110"/>
          </a:xfrm>
          <a:prstGeom prst="rect">
            <a:avLst/>
          </a:prstGeom>
          <a:noFill/>
        </p:spPr>
        <p:txBody>
          <a:bodyPr wrap="none" rtlCol="0">
            <a:spAutoFit/>
          </a:bodyPr>
          <a:lstStyle/>
          <a:p>
            <a:r>
              <a:rPr lang="en-US" sz="2000" dirty="0" smtClean="0">
                <a:latin typeface="Cambria" pitchFamily="18" charset="0"/>
              </a:rPr>
              <a:t>Budget Model How To and Outputs (cont’d)</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2" name="Table 1"/>
          <p:cNvGraphicFramePr>
            <a:graphicFrameLocks noGrp="1"/>
          </p:cNvGraphicFramePr>
          <p:nvPr>
            <p:extLst>
              <p:ext uri="{D42A27DB-BD31-4B8C-83A1-F6EECF244321}">
                <p14:modId xmlns:p14="http://schemas.microsoft.com/office/powerpoint/2010/main" val="4070432428"/>
              </p:ext>
            </p:extLst>
          </p:nvPr>
        </p:nvGraphicFramePr>
        <p:xfrm>
          <a:off x="228600" y="1981200"/>
          <a:ext cx="8305800" cy="1920240"/>
        </p:xfrm>
        <a:graphic>
          <a:graphicData uri="http://schemas.openxmlformats.org/drawingml/2006/table">
            <a:tbl>
              <a:tblPr firstRow="1" bandRow="1">
                <a:tableStyleId>{F5AB1C69-6EDB-4FF4-983F-18BD219EF322}</a:tableStyleId>
              </a:tblPr>
              <a:tblGrid>
                <a:gridCol w="2667000"/>
                <a:gridCol w="3962400"/>
                <a:gridCol w="1676400"/>
              </a:tblGrid>
              <a:tr h="274320">
                <a:tc>
                  <a:txBody>
                    <a:bodyPr/>
                    <a:lstStyle/>
                    <a:p>
                      <a:r>
                        <a:rPr lang="en-US" sz="1600" dirty="0" smtClean="0"/>
                        <a:t>Header</a:t>
                      </a:r>
                      <a:endParaRPr lang="en-US" sz="1600" dirty="0"/>
                    </a:p>
                  </a:txBody>
                  <a:tcPr/>
                </a:tc>
                <a:tc>
                  <a:txBody>
                    <a:bodyPr/>
                    <a:lstStyle/>
                    <a:p>
                      <a:r>
                        <a:rPr lang="en-US" sz="1600" dirty="0" smtClean="0"/>
                        <a:t>Description</a:t>
                      </a:r>
                      <a:endParaRPr lang="en-US" sz="1600" dirty="0"/>
                    </a:p>
                  </a:txBody>
                  <a:tcPr/>
                </a:tc>
                <a:tc>
                  <a:txBody>
                    <a:bodyPr/>
                    <a:lstStyle/>
                    <a:p>
                      <a:r>
                        <a:rPr lang="en-US" sz="1600" dirty="0" smtClean="0"/>
                        <a:t>Example</a:t>
                      </a:r>
                      <a:endParaRPr lang="en-US" sz="1600" dirty="0"/>
                    </a:p>
                  </a:txBody>
                  <a:tcPr/>
                </a:tc>
              </a:tr>
              <a:tr h="274320">
                <a:tc>
                  <a:txBody>
                    <a:bodyPr/>
                    <a:lstStyle/>
                    <a:p>
                      <a:r>
                        <a:rPr lang="en-US" sz="1600" b="1" dirty="0" smtClean="0"/>
                        <a:t>Cost Type</a:t>
                      </a:r>
                      <a:endParaRPr lang="en-US" sz="1600" b="1" dirty="0"/>
                    </a:p>
                  </a:txBody>
                  <a:tcPr/>
                </a:tc>
                <a:tc>
                  <a:txBody>
                    <a:bodyPr/>
                    <a:lstStyle/>
                    <a:p>
                      <a:r>
                        <a:rPr lang="en-US" sz="1600" dirty="0" smtClean="0"/>
                        <a:t>Category</a:t>
                      </a:r>
                      <a:r>
                        <a:rPr lang="en-US" sz="1600" baseline="0" dirty="0" smtClean="0"/>
                        <a:t> of costs – see below for categories</a:t>
                      </a:r>
                      <a:endParaRPr lang="en-US" sz="1600" dirty="0"/>
                    </a:p>
                  </a:txBody>
                  <a:tcPr/>
                </a:tc>
                <a:tc>
                  <a:txBody>
                    <a:bodyPr/>
                    <a:lstStyle/>
                    <a:p>
                      <a:r>
                        <a:rPr lang="en-US" sz="1600" dirty="0" smtClean="0"/>
                        <a:t>HR Cost</a:t>
                      </a:r>
                      <a:endParaRPr lang="en-US" sz="1600" dirty="0"/>
                    </a:p>
                  </a:txBody>
                  <a:tcPr/>
                </a:tc>
              </a:tr>
              <a:tr h="274320">
                <a:tc>
                  <a:txBody>
                    <a:bodyPr/>
                    <a:lstStyle/>
                    <a:p>
                      <a:r>
                        <a:rPr lang="en-US" sz="1600" dirty="0" smtClean="0"/>
                        <a:t>Cost Name</a:t>
                      </a:r>
                      <a:endParaRPr lang="en-US" sz="1600" b="0" dirty="0"/>
                    </a:p>
                  </a:txBody>
                  <a:tcPr/>
                </a:tc>
                <a:tc>
                  <a:txBody>
                    <a:bodyPr/>
                    <a:lstStyle/>
                    <a:p>
                      <a:r>
                        <a:rPr lang="en-US" sz="1600" dirty="0" smtClean="0"/>
                        <a:t>Specific</a:t>
                      </a:r>
                      <a:r>
                        <a:rPr lang="en-US" sz="1600" baseline="0" dirty="0" smtClean="0"/>
                        <a:t> detail of cost</a:t>
                      </a:r>
                      <a:endParaRPr lang="en-US" sz="1600" dirty="0"/>
                    </a:p>
                  </a:txBody>
                  <a:tcPr/>
                </a:tc>
                <a:tc>
                  <a:txBody>
                    <a:bodyPr/>
                    <a:lstStyle/>
                    <a:p>
                      <a:r>
                        <a:rPr lang="en-US" sz="1600" dirty="0" smtClean="0"/>
                        <a:t>Staff Development</a:t>
                      </a:r>
                    </a:p>
                  </a:txBody>
                  <a:tcPr/>
                </a:tc>
              </a:tr>
              <a:tr h="274320">
                <a:tc>
                  <a:txBody>
                    <a:bodyPr/>
                    <a:lstStyle/>
                    <a:p>
                      <a:r>
                        <a:rPr lang="en-US" sz="1600" b="1" dirty="0" smtClean="0"/>
                        <a:t>Planned Cost</a:t>
                      </a:r>
                      <a:endParaRPr lang="en-US" sz="1600" b="1" dirty="0"/>
                    </a:p>
                  </a:txBody>
                  <a:tcPr/>
                </a:tc>
                <a:tc>
                  <a:txBody>
                    <a:bodyPr/>
                    <a:lstStyle/>
                    <a:p>
                      <a:r>
                        <a:rPr lang="en-US" sz="1600" dirty="0" smtClean="0"/>
                        <a:t>Budgeted cost</a:t>
                      </a:r>
                      <a:r>
                        <a:rPr lang="en-US" sz="1600" baseline="0" dirty="0" smtClean="0"/>
                        <a:t> for item</a:t>
                      </a:r>
                      <a:endParaRPr lang="en-US" sz="1600" dirty="0"/>
                    </a:p>
                  </a:txBody>
                  <a:tcPr/>
                </a:tc>
                <a:tc>
                  <a:txBody>
                    <a:bodyPr/>
                    <a:lstStyle/>
                    <a:p>
                      <a:r>
                        <a:rPr lang="en-US" sz="1600" dirty="0" smtClean="0"/>
                        <a:t>$400</a:t>
                      </a:r>
                      <a:endParaRPr lang="en-US" sz="1600" dirty="0"/>
                    </a:p>
                  </a:txBody>
                  <a:tcPr/>
                </a:tc>
              </a:tr>
              <a:tr h="274320">
                <a:tc>
                  <a:txBody>
                    <a:bodyPr/>
                    <a:lstStyle/>
                    <a:p>
                      <a:r>
                        <a:rPr lang="en-US" sz="1600" b="0" dirty="0" smtClean="0"/>
                        <a:t>Planned</a:t>
                      </a:r>
                      <a:r>
                        <a:rPr lang="en-US" sz="1600" b="0" baseline="0" dirty="0" smtClean="0"/>
                        <a:t> Disbursement Period</a:t>
                      </a:r>
                      <a:endParaRPr lang="en-US" sz="1600" b="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Period of costs incurred</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t>Aug-15</a:t>
                      </a:r>
                    </a:p>
                  </a:txBody>
                  <a:tcPr/>
                </a:tc>
              </a:tr>
            </a:tbl>
          </a:graphicData>
        </a:graphic>
      </p:graphicFrame>
      <p:sp>
        <p:nvSpPr>
          <p:cNvPr id="8" name="Rectangle 7"/>
          <p:cNvSpPr/>
          <p:nvPr/>
        </p:nvSpPr>
        <p:spPr>
          <a:xfrm>
            <a:off x="228600" y="745815"/>
            <a:ext cx="8686800" cy="1105431"/>
          </a:xfrm>
          <a:prstGeom prst="rect">
            <a:avLst/>
          </a:prstGeom>
        </p:spPr>
        <p:txBody>
          <a:bodyPr wrap="square">
            <a:spAutoFit/>
          </a:bodyPr>
          <a:lstStyle/>
          <a:p>
            <a:pPr>
              <a:lnSpc>
                <a:spcPct val="115000"/>
              </a:lnSpc>
              <a:spcAft>
                <a:spcPts val="1000"/>
              </a:spcAft>
            </a:pPr>
            <a:r>
              <a:rPr lang="en-US"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Input.Operation</a:t>
            </a:r>
            <a:r>
              <a:rPr lang="en-US"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Cost</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All operational cost items (non-event – related) are entered in this table, which rolls up the projected financial statements</a:t>
            </a:r>
            <a:endPar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9" name="TextBox 8"/>
          <p:cNvSpPr txBox="1"/>
          <p:nvPr/>
        </p:nvSpPr>
        <p:spPr>
          <a:xfrm>
            <a:off x="1143000" y="4031394"/>
            <a:ext cx="4786510" cy="276999"/>
          </a:xfrm>
          <a:prstGeom prst="rect">
            <a:avLst/>
          </a:prstGeom>
          <a:noFill/>
        </p:spPr>
        <p:txBody>
          <a:bodyPr wrap="square" rtlCol="0">
            <a:spAutoFit/>
          </a:bodyPr>
          <a:lstStyle/>
          <a:p>
            <a:r>
              <a:rPr lang="en-US" sz="1200" i="1" dirty="0" smtClean="0"/>
              <a:t>* Bold are critical inputs – cannot be left blank</a:t>
            </a:r>
            <a:endParaRPr lang="en-US" sz="1200" i="1" dirty="0"/>
          </a:p>
        </p:txBody>
      </p:sp>
      <p:graphicFrame>
        <p:nvGraphicFramePr>
          <p:cNvPr id="3" name="Table 2"/>
          <p:cNvGraphicFramePr>
            <a:graphicFrameLocks noGrp="1"/>
          </p:cNvGraphicFramePr>
          <p:nvPr>
            <p:extLst>
              <p:ext uri="{D42A27DB-BD31-4B8C-83A1-F6EECF244321}">
                <p14:modId xmlns:p14="http://schemas.microsoft.com/office/powerpoint/2010/main" val="2116311823"/>
              </p:ext>
            </p:extLst>
          </p:nvPr>
        </p:nvGraphicFramePr>
        <p:xfrm>
          <a:off x="2177355" y="4445171"/>
          <a:ext cx="1358900" cy="1560195"/>
        </p:xfrm>
        <a:graphic>
          <a:graphicData uri="http://schemas.openxmlformats.org/drawingml/2006/table">
            <a:tbl>
              <a:tblPr>
                <a:tableStyleId>{5C22544A-7EE6-4342-B048-85BDC9FD1C3A}</a:tableStyleId>
              </a:tblPr>
              <a:tblGrid>
                <a:gridCol w="1358900"/>
              </a:tblGrid>
              <a:tr h="190500">
                <a:tc>
                  <a:txBody>
                    <a:bodyPr/>
                    <a:lstStyle/>
                    <a:p>
                      <a:pPr algn="l" fontAlgn="b"/>
                      <a:r>
                        <a:rPr lang="en-US" sz="1400" u="none" strike="noStrike">
                          <a:effectLst/>
                        </a:rPr>
                        <a:t>Payroll</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HR Cost</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General Office</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Occupancy</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Software</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a:effectLst/>
                        </a:rPr>
                        <a:t>Professional Fees</a:t>
                      </a:r>
                      <a:endParaRPr lang="en-US" sz="1400" b="0" i="0" u="none" strike="noStrike">
                        <a:solidFill>
                          <a:srgbClr val="000000"/>
                        </a:solidFill>
                        <a:effectLst/>
                        <a:latin typeface="Calibri" panose="020F0502020204030204" pitchFamily="34" charset="0"/>
                      </a:endParaRPr>
                    </a:p>
                  </a:txBody>
                  <a:tcPr marL="9525" marR="9525" marT="9525" marB="0" anchor="b"/>
                </a:tc>
              </a:tr>
              <a:tr h="190500">
                <a:tc>
                  <a:txBody>
                    <a:bodyPr/>
                    <a:lstStyle/>
                    <a:p>
                      <a:pPr algn="l" fontAlgn="b"/>
                      <a:r>
                        <a:rPr lang="en-US" sz="1400" u="none" strike="noStrike" dirty="0">
                          <a:effectLst/>
                        </a:rPr>
                        <a:t>Travel</a:t>
                      </a:r>
                      <a:endParaRPr lang="en-US"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4" name="TextBox 3"/>
          <p:cNvSpPr txBox="1"/>
          <p:nvPr/>
        </p:nvSpPr>
        <p:spPr>
          <a:xfrm>
            <a:off x="914400" y="4648200"/>
            <a:ext cx="1106200" cy="369332"/>
          </a:xfrm>
          <a:prstGeom prst="rect">
            <a:avLst/>
          </a:prstGeom>
          <a:noFill/>
        </p:spPr>
        <p:txBody>
          <a:bodyPr wrap="none" rtlCol="0">
            <a:spAutoFit/>
          </a:bodyPr>
          <a:lstStyle/>
          <a:p>
            <a:r>
              <a:rPr lang="en-US" b="1" dirty="0" smtClean="0"/>
              <a:t>Cost Type</a:t>
            </a:r>
            <a:endParaRPr lang="en-US" b="1" dirty="0"/>
          </a:p>
        </p:txBody>
      </p:sp>
    </p:spTree>
    <p:extLst>
      <p:ext uri="{BB962C8B-B14F-4D97-AF65-F5344CB8AC3E}">
        <p14:creationId xmlns:p14="http://schemas.microsoft.com/office/powerpoint/2010/main" val="215472750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979936" cy="400110"/>
          </a:xfrm>
          <a:prstGeom prst="rect">
            <a:avLst/>
          </a:prstGeom>
          <a:noFill/>
        </p:spPr>
        <p:txBody>
          <a:bodyPr wrap="none" rtlCol="0">
            <a:spAutoFit/>
          </a:bodyPr>
          <a:lstStyle/>
          <a:p>
            <a:r>
              <a:rPr lang="en-US" sz="2000" dirty="0" smtClean="0">
                <a:latin typeface="Cambria" pitchFamily="18" charset="0"/>
              </a:rPr>
              <a:t>Financial Model –Estimate of Costs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838200"/>
            <a:ext cx="8001000" cy="4801314"/>
          </a:xfrm>
          <a:prstGeom prst="rect">
            <a:avLst/>
          </a:prstGeom>
          <a:noFill/>
        </p:spPr>
        <p:txBody>
          <a:bodyPr wrap="square" rtlCol="0">
            <a:spAutoFit/>
          </a:bodyPr>
          <a:lstStyle/>
          <a:p>
            <a:r>
              <a:rPr lang="en-CA" dirty="0" smtClean="0"/>
              <a:t>The model relies on key input from 2015 pipeline documents. However, CIM will need to validate assumptions of key inputs:</a:t>
            </a:r>
          </a:p>
          <a:p>
            <a:endParaRPr lang="en-CA" dirty="0"/>
          </a:p>
          <a:p>
            <a:r>
              <a:rPr lang="en-CA" dirty="0" smtClean="0"/>
              <a:t>Event Financials</a:t>
            </a:r>
          </a:p>
          <a:p>
            <a:pPr marL="285750" indent="-285750">
              <a:buFont typeface="Arial" pitchFamily="34" charset="0"/>
              <a:buChar char="•"/>
            </a:pPr>
            <a:r>
              <a:rPr lang="en-CA" dirty="0" smtClean="0"/>
              <a:t>Event Revenue</a:t>
            </a:r>
          </a:p>
          <a:p>
            <a:pPr marL="742950" lvl="1" indent="-285750">
              <a:buFont typeface="Arial" pitchFamily="34" charset="0"/>
              <a:buChar char="•"/>
            </a:pPr>
            <a:r>
              <a:rPr lang="en-CA" dirty="0" smtClean="0"/>
              <a:t>Event type</a:t>
            </a:r>
          </a:p>
          <a:p>
            <a:pPr marL="742950" lvl="1" indent="-285750">
              <a:buFont typeface="Arial" pitchFamily="34" charset="0"/>
              <a:buChar char="•"/>
            </a:pPr>
            <a:r>
              <a:rPr lang="en-CA" dirty="0" smtClean="0"/>
              <a:t>Revenue type: Registration / Other</a:t>
            </a:r>
          </a:p>
          <a:p>
            <a:pPr marL="742950" lvl="1" indent="-285750">
              <a:buFont typeface="Arial" pitchFamily="34" charset="0"/>
              <a:buChar char="•"/>
            </a:pPr>
            <a:r>
              <a:rPr lang="en-CA" dirty="0" smtClean="0"/>
              <a:t>Budgeted Revenue</a:t>
            </a:r>
          </a:p>
          <a:p>
            <a:pPr marL="285750" indent="-285750">
              <a:buFont typeface="Arial" pitchFamily="34" charset="0"/>
              <a:buChar char="•"/>
            </a:pPr>
            <a:r>
              <a:rPr lang="en-CA" dirty="0" smtClean="0"/>
              <a:t>Event Cost</a:t>
            </a:r>
          </a:p>
          <a:p>
            <a:pPr marL="742950" lvl="1" indent="-285750">
              <a:buFont typeface="Arial" pitchFamily="34" charset="0"/>
              <a:buChar char="•"/>
            </a:pPr>
            <a:r>
              <a:rPr lang="en-CA" dirty="0" smtClean="0"/>
              <a:t>Event type</a:t>
            </a:r>
          </a:p>
          <a:p>
            <a:pPr marL="742950" lvl="1" indent="-285750">
              <a:buFont typeface="Arial" pitchFamily="34" charset="0"/>
              <a:buChar char="•"/>
            </a:pPr>
            <a:r>
              <a:rPr lang="en-CA" dirty="0" smtClean="0"/>
              <a:t>Cost type: Variable / Fixed</a:t>
            </a:r>
          </a:p>
          <a:p>
            <a:pPr marL="742950" lvl="1" indent="-285750">
              <a:buFont typeface="Arial" pitchFamily="34" charset="0"/>
              <a:buChar char="•"/>
            </a:pPr>
            <a:r>
              <a:rPr lang="en-CA" dirty="0" smtClean="0"/>
              <a:t>Cost driver (variable): Participant / Staff</a:t>
            </a:r>
          </a:p>
          <a:p>
            <a:pPr marL="742950" lvl="1" indent="-285750">
              <a:buFont typeface="Arial" pitchFamily="34" charset="0"/>
              <a:buChar char="•"/>
            </a:pPr>
            <a:r>
              <a:rPr lang="en-CA" dirty="0" smtClean="0"/>
              <a:t>Budgeted cost</a:t>
            </a:r>
          </a:p>
          <a:p>
            <a:pPr marL="285750" indent="-285750">
              <a:buFont typeface="Arial" pitchFamily="34" charset="0"/>
              <a:buChar char="•"/>
            </a:pPr>
            <a:r>
              <a:rPr lang="en-CA" dirty="0" smtClean="0"/>
              <a:t>Operating Cost</a:t>
            </a:r>
          </a:p>
          <a:p>
            <a:pPr marL="742950" lvl="1" indent="-285750">
              <a:buFont typeface="Arial" pitchFamily="34" charset="0"/>
              <a:buChar char="•"/>
            </a:pPr>
            <a:r>
              <a:rPr lang="en-CA" dirty="0" smtClean="0"/>
              <a:t>Cost type: HR / Marketing / General Office / Software</a:t>
            </a:r>
          </a:p>
          <a:p>
            <a:pPr marL="742950" lvl="1" indent="-285750">
              <a:buFont typeface="Arial" pitchFamily="34" charset="0"/>
              <a:buChar char="•"/>
            </a:pPr>
            <a:r>
              <a:rPr lang="en-CA" dirty="0" smtClean="0"/>
              <a:t>Cost name: Salary / Internet / </a:t>
            </a:r>
            <a:r>
              <a:rPr lang="en-CA" dirty="0" err="1" smtClean="0"/>
              <a:t>etc</a:t>
            </a:r>
            <a:endParaRPr lang="en-CA" dirty="0" smtClean="0"/>
          </a:p>
          <a:p>
            <a:pPr marL="742950" lvl="1" indent="-285750">
              <a:buFont typeface="Arial" pitchFamily="34" charset="0"/>
              <a:buChar char="•"/>
            </a:pPr>
            <a:r>
              <a:rPr lang="en-CA" dirty="0" smtClean="0"/>
              <a:t>Planned cost</a:t>
            </a:r>
          </a:p>
        </p:txBody>
      </p:sp>
    </p:spTree>
    <p:extLst>
      <p:ext uri="{BB962C8B-B14F-4D97-AF65-F5344CB8AC3E}">
        <p14:creationId xmlns:p14="http://schemas.microsoft.com/office/powerpoint/2010/main" val="244814305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944093" cy="400110"/>
          </a:xfrm>
          <a:prstGeom prst="rect">
            <a:avLst/>
          </a:prstGeom>
          <a:noFill/>
        </p:spPr>
        <p:txBody>
          <a:bodyPr wrap="none" rtlCol="0">
            <a:spAutoFit/>
          </a:bodyPr>
          <a:lstStyle/>
          <a:p>
            <a:r>
              <a:rPr lang="en-US" sz="2000" dirty="0" smtClean="0">
                <a:latin typeface="Cambria" pitchFamily="18" charset="0"/>
              </a:rPr>
              <a:t>Outlook Model Elements – How To</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28600" y="745815"/>
            <a:ext cx="8686800" cy="3087512"/>
          </a:xfrm>
          <a:prstGeom prst="rect">
            <a:avLst/>
          </a:prstGeom>
        </p:spPr>
        <p:txBody>
          <a:bodyPr wrap="square">
            <a:spAutoFit/>
          </a:bodyPr>
          <a:lstStyle/>
          <a:p>
            <a:pPr>
              <a:lnSpc>
                <a:spcPct val="115000"/>
              </a:lnSpc>
              <a:spcAft>
                <a:spcPts val="1000"/>
              </a:spcAft>
            </a:pPr>
            <a:r>
              <a:rPr lang="en-US" b="1" dirty="0" err="1" smtClean="0">
                <a:solidFill>
                  <a:srgbClr val="000000"/>
                </a:solidFill>
                <a:latin typeface="Calibri" panose="020F0502020204030204" pitchFamily="34" charset="0"/>
                <a:ea typeface="Calibri" panose="020F0502020204030204" pitchFamily="34" charset="0"/>
                <a:cs typeface="Calibri" panose="020F0502020204030204" pitchFamily="34" charset="0"/>
              </a:rPr>
              <a:t>Output.Budget</a:t>
            </a:r>
            <a:r>
              <a:rPr lang="en-US"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 Driver</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Enter inputs for event assumptions – number of events run during a single calendar year</a:t>
            </a:r>
          </a:p>
          <a:p>
            <a:pPr>
              <a:lnSpc>
                <a:spcPct val="115000"/>
              </a:lnSpc>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285750" indent="-285750">
              <a:lnSpc>
                <a:spcPct val="115000"/>
              </a:lnSpc>
              <a:buFont typeface="Arial" panose="020B0604020202020204" pitchFamily="34" charset="0"/>
              <a:buChar char="•"/>
            </a:pPr>
            <a:r>
              <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Enter assumptions regarding cost increases – model assumes steady-state level of operational costs going forward</a:t>
            </a:r>
          </a:p>
        </p:txBody>
      </p:sp>
      <p:pic>
        <p:nvPicPr>
          <p:cNvPr id="3" name="Picture 2"/>
          <p:cNvPicPr>
            <a:picLocks noChangeAspect="1"/>
          </p:cNvPicPr>
          <p:nvPr/>
        </p:nvPicPr>
        <p:blipFill>
          <a:blip r:embed="rId2"/>
          <a:stretch>
            <a:fillRect/>
          </a:stretch>
        </p:blipFill>
        <p:spPr>
          <a:xfrm>
            <a:off x="762000" y="1719952"/>
            <a:ext cx="7025156" cy="1251847"/>
          </a:xfrm>
          <a:prstGeom prst="rect">
            <a:avLst/>
          </a:prstGeom>
        </p:spPr>
      </p:pic>
      <p:pic>
        <p:nvPicPr>
          <p:cNvPr id="4" name="Picture 3"/>
          <p:cNvPicPr>
            <a:picLocks noChangeAspect="1"/>
          </p:cNvPicPr>
          <p:nvPr/>
        </p:nvPicPr>
        <p:blipFill>
          <a:blip r:embed="rId3"/>
          <a:stretch>
            <a:fillRect/>
          </a:stretch>
        </p:blipFill>
        <p:spPr>
          <a:xfrm>
            <a:off x="762000" y="3864352"/>
            <a:ext cx="7191564" cy="1698248"/>
          </a:xfrm>
          <a:prstGeom prst="rect">
            <a:avLst/>
          </a:prstGeom>
        </p:spPr>
      </p:pic>
      <p:sp>
        <p:nvSpPr>
          <p:cNvPr id="8" name="Oval 7"/>
          <p:cNvSpPr/>
          <p:nvPr/>
        </p:nvSpPr>
        <p:spPr>
          <a:xfrm>
            <a:off x="4172693" y="4876800"/>
            <a:ext cx="3904507"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172693" y="5257800"/>
            <a:ext cx="551707" cy="3048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endCxn id="4" idx="2"/>
          </p:cNvCxnSpPr>
          <p:nvPr/>
        </p:nvCxnSpPr>
        <p:spPr>
          <a:xfrm flipV="1">
            <a:off x="3276600" y="5562600"/>
            <a:ext cx="1081182" cy="4572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1155859" y="6032816"/>
            <a:ext cx="4241482" cy="276999"/>
          </a:xfrm>
          <a:prstGeom prst="rect">
            <a:avLst/>
          </a:prstGeom>
          <a:noFill/>
        </p:spPr>
        <p:txBody>
          <a:bodyPr wrap="none" rtlCol="0">
            <a:spAutoFit/>
          </a:bodyPr>
          <a:lstStyle/>
          <a:p>
            <a:r>
              <a:rPr lang="en-US" sz="1200" dirty="0" smtClean="0"/>
              <a:t>Assume travel costs increase by $5,000 in 2016, stable thereafter</a:t>
            </a:r>
            <a:endParaRPr lang="en-US" sz="1200" dirty="0"/>
          </a:p>
        </p:txBody>
      </p:sp>
      <p:sp>
        <p:nvSpPr>
          <p:cNvPr id="16" name="TextBox 15"/>
          <p:cNvSpPr txBox="1"/>
          <p:nvPr/>
        </p:nvSpPr>
        <p:spPr>
          <a:xfrm>
            <a:off x="7909881" y="5088467"/>
            <a:ext cx="1093313" cy="461665"/>
          </a:xfrm>
          <a:prstGeom prst="rect">
            <a:avLst/>
          </a:prstGeom>
          <a:noFill/>
        </p:spPr>
        <p:txBody>
          <a:bodyPr wrap="none" rtlCol="0">
            <a:spAutoFit/>
          </a:bodyPr>
          <a:lstStyle/>
          <a:p>
            <a:r>
              <a:rPr lang="en-US" sz="1200" dirty="0" smtClean="0"/>
              <a:t>No software</a:t>
            </a:r>
          </a:p>
          <a:p>
            <a:r>
              <a:rPr lang="en-US" sz="1200" dirty="0" smtClean="0"/>
              <a:t> cost increases</a:t>
            </a:r>
            <a:endParaRPr lang="en-US" sz="1200" dirty="0"/>
          </a:p>
        </p:txBody>
      </p:sp>
    </p:spTree>
    <p:extLst>
      <p:ext uri="{BB962C8B-B14F-4D97-AF65-F5344CB8AC3E}">
        <p14:creationId xmlns:p14="http://schemas.microsoft.com/office/powerpoint/2010/main" val="23539765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749377" cy="400110"/>
          </a:xfrm>
          <a:prstGeom prst="rect">
            <a:avLst/>
          </a:prstGeom>
          <a:noFill/>
        </p:spPr>
        <p:txBody>
          <a:bodyPr wrap="none" rtlCol="0">
            <a:spAutoFit/>
          </a:bodyPr>
          <a:lstStyle/>
          <a:p>
            <a:r>
              <a:rPr lang="en-US" sz="2000" dirty="0" smtClean="0">
                <a:latin typeface="Cambria" pitchFamily="18" charset="0"/>
              </a:rPr>
              <a:t>Financial Model –Budget Driver - example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8125" y="1013832"/>
            <a:ext cx="5114925" cy="4951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ight Brace 2"/>
          <p:cNvSpPr/>
          <p:nvPr/>
        </p:nvSpPr>
        <p:spPr>
          <a:xfrm>
            <a:off x="6343650" y="1219200"/>
            <a:ext cx="346881" cy="2133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6" name="TextBox 5"/>
          <p:cNvSpPr txBox="1"/>
          <p:nvPr/>
        </p:nvSpPr>
        <p:spPr>
          <a:xfrm>
            <a:off x="6819900" y="1962834"/>
            <a:ext cx="2324100" cy="523220"/>
          </a:xfrm>
          <a:prstGeom prst="rect">
            <a:avLst/>
          </a:prstGeom>
          <a:noFill/>
        </p:spPr>
        <p:txBody>
          <a:bodyPr wrap="square" rtlCol="0">
            <a:spAutoFit/>
          </a:bodyPr>
          <a:lstStyle/>
          <a:p>
            <a:r>
              <a:rPr lang="en-CA" sz="1400" b="1" dirty="0" smtClean="0"/>
              <a:t>From input sheet of estimate cost (previous slides)</a:t>
            </a:r>
            <a:endParaRPr lang="en-CA" sz="1400" b="1" dirty="0"/>
          </a:p>
        </p:txBody>
      </p:sp>
      <p:sp>
        <p:nvSpPr>
          <p:cNvPr id="9" name="TextBox 8"/>
          <p:cNvSpPr txBox="1"/>
          <p:nvPr/>
        </p:nvSpPr>
        <p:spPr>
          <a:xfrm>
            <a:off x="7010400" y="4431268"/>
            <a:ext cx="2438400" cy="738664"/>
          </a:xfrm>
          <a:prstGeom prst="rect">
            <a:avLst/>
          </a:prstGeom>
          <a:noFill/>
        </p:spPr>
        <p:txBody>
          <a:bodyPr wrap="square" rtlCol="0">
            <a:spAutoFit/>
          </a:bodyPr>
          <a:lstStyle/>
          <a:p>
            <a:r>
              <a:rPr lang="en-CA" sz="1400" b="1" dirty="0" smtClean="0"/>
              <a:t>Event assumptions for next five years and incremental operating cost</a:t>
            </a:r>
            <a:endParaRPr lang="en-CA" sz="1400" b="1" dirty="0"/>
          </a:p>
        </p:txBody>
      </p:sp>
      <p:sp>
        <p:nvSpPr>
          <p:cNvPr id="11" name="Right Brace 10"/>
          <p:cNvSpPr/>
          <p:nvPr/>
        </p:nvSpPr>
        <p:spPr>
          <a:xfrm>
            <a:off x="6515100" y="3733800"/>
            <a:ext cx="381000" cy="2133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CA"/>
          </a:p>
        </p:txBody>
      </p:sp>
      <p:sp>
        <p:nvSpPr>
          <p:cNvPr id="12" name="TextBox 11"/>
          <p:cNvSpPr txBox="1"/>
          <p:nvPr/>
        </p:nvSpPr>
        <p:spPr>
          <a:xfrm>
            <a:off x="4453107" y="1384250"/>
            <a:ext cx="1870833" cy="646331"/>
          </a:xfrm>
          <a:prstGeom prst="rect">
            <a:avLst/>
          </a:prstGeom>
          <a:noFill/>
        </p:spPr>
        <p:txBody>
          <a:bodyPr wrap="none" rtlCol="0">
            <a:spAutoFit/>
          </a:bodyPr>
          <a:lstStyle/>
          <a:p>
            <a:r>
              <a:rPr lang="en-US" sz="1200" b="1" i="1" dirty="0" smtClean="0"/>
              <a:t>Average cost  and revenue</a:t>
            </a:r>
          </a:p>
          <a:p>
            <a:r>
              <a:rPr lang="en-US" sz="1200" b="1" i="1" dirty="0" smtClean="0"/>
              <a:t>per event type</a:t>
            </a:r>
          </a:p>
          <a:p>
            <a:r>
              <a:rPr lang="en-US" sz="1200" b="1" i="1" dirty="0" smtClean="0"/>
              <a:t>(Source: 2015 budget)</a:t>
            </a:r>
            <a:endParaRPr lang="en-US" sz="1200" b="1" i="1" dirty="0"/>
          </a:p>
        </p:txBody>
      </p:sp>
      <p:sp>
        <p:nvSpPr>
          <p:cNvPr id="13" name="TextBox 12"/>
          <p:cNvSpPr txBox="1"/>
          <p:nvPr/>
        </p:nvSpPr>
        <p:spPr>
          <a:xfrm>
            <a:off x="4459203" y="2582337"/>
            <a:ext cx="1590435" cy="461665"/>
          </a:xfrm>
          <a:prstGeom prst="rect">
            <a:avLst/>
          </a:prstGeom>
          <a:noFill/>
        </p:spPr>
        <p:txBody>
          <a:bodyPr wrap="none" rtlCol="0">
            <a:spAutoFit/>
          </a:bodyPr>
          <a:lstStyle/>
          <a:p>
            <a:r>
              <a:rPr lang="en-US" sz="1200" b="1" i="1" dirty="0" smtClean="0"/>
              <a:t>Overhead costs</a:t>
            </a:r>
          </a:p>
          <a:p>
            <a:r>
              <a:rPr lang="en-US" sz="1200" b="1" i="1" dirty="0" smtClean="0"/>
              <a:t>(Source: 2015 budget)</a:t>
            </a:r>
            <a:endParaRPr lang="en-US" sz="1200" b="1" i="1" dirty="0"/>
          </a:p>
        </p:txBody>
      </p:sp>
      <p:sp>
        <p:nvSpPr>
          <p:cNvPr id="14" name="TextBox 13"/>
          <p:cNvSpPr txBox="1"/>
          <p:nvPr/>
        </p:nvSpPr>
        <p:spPr>
          <a:xfrm>
            <a:off x="5353050" y="3803054"/>
            <a:ext cx="1330429" cy="646331"/>
          </a:xfrm>
          <a:prstGeom prst="rect">
            <a:avLst/>
          </a:prstGeom>
          <a:noFill/>
        </p:spPr>
        <p:txBody>
          <a:bodyPr wrap="none" rtlCol="0">
            <a:spAutoFit/>
          </a:bodyPr>
          <a:lstStyle/>
          <a:p>
            <a:r>
              <a:rPr lang="en-US" sz="1200" b="1" dirty="0" smtClean="0"/>
              <a:t>Number of events</a:t>
            </a:r>
          </a:p>
          <a:p>
            <a:pPr marL="171450" indent="-171450">
              <a:buFont typeface="Wingdings" panose="05000000000000000000" pitchFamily="2" charset="2"/>
              <a:buChar char="à"/>
            </a:pPr>
            <a:r>
              <a:rPr lang="en-US" sz="1200" b="1" dirty="0" err="1" smtClean="0">
                <a:sym typeface="Wingdings" panose="05000000000000000000" pitchFamily="2" charset="2"/>
              </a:rPr>
              <a:t>Avg</a:t>
            </a:r>
            <a:r>
              <a:rPr lang="en-US" sz="1200" b="1" dirty="0" smtClean="0">
                <a:sym typeface="Wingdings" panose="05000000000000000000" pitchFamily="2" charset="2"/>
              </a:rPr>
              <a:t> cost</a:t>
            </a:r>
          </a:p>
          <a:p>
            <a:pPr marL="171450" indent="-171450">
              <a:buFont typeface="Wingdings" panose="05000000000000000000" pitchFamily="2" charset="2"/>
              <a:buChar char="à"/>
            </a:pPr>
            <a:r>
              <a:rPr lang="en-US" sz="1200" b="1" dirty="0" smtClean="0">
                <a:sym typeface="Wingdings" panose="05000000000000000000" pitchFamily="2" charset="2"/>
              </a:rPr>
              <a:t> x # events</a:t>
            </a:r>
            <a:endParaRPr lang="en-US" sz="1200" b="1" dirty="0"/>
          </a:p>
        </p:txBody>
      </p:sp>
      <p:sp>
        <p:nvSpPr>
          <p:cNvPr id="15" name="TextBox 14"/>
          <p:cNvSpPr txBox="1"/>
          <p:nvPr/>
        </p:nvSpPr>
        <p:spPr>
          <a:xfrm>
            <a:off x="5353050" y="5050800"/>
            <a:ext cx="1218667" cy="646331"/>
          </a:xfrm>
          <a:prstGeom prst="rect">
            <a:avLst/>
          </a:prstGeom>
          <a:noFill/>
        </p:spPr>
        <p:txBody>
          <a:bodyPr wrap="none" rtlCol="0">
            <a:spAutoFit/>
          </a:bodyPr>
          <a:lstStyle/>
          <a:p>
            <a:r>
              <a:rPr lang="en-US" sz="1200" b="1" dirty="0" smtClean="0"/>
              <a:t>Overhead Costs </a:t>
            </a:r>
          </a:p>
          <a:p>
            <a:r>
              <a:rPr lang="en-US" sz="1200" b="1" dirty="0" smtClean="0"/>
              <a:t>= 2015 budget </a:t>
            </a:r>
          </a:p>
          <a:p>
            <a:r>
              <a:rPr lang="en-US" sz="1200" b="1" dirty="0" smtClean="0"/>
              <a:t>+ incremental</a:t>
            </a:r>
            <a:endParaRPr lang="en-US" sz="1200" b="1" dirty="0"/>
          </a:p>
        </p:txBody>
      </p:sp>
    </p:spTree>
    <p:extLst>
      <p:ext uri="{BB962C8B-B14F-4D97-AF65-F5344CB8AC3E}">
        <p14:creationId xmlns:p14="http://schemas.microsoft.com/office/powerpoint/2010/main" val="671519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a:latin typeface="+mn-lt"/>
                <a:cs typeface="Calibri" panose="020F0502020204030204" pitchFamily="34" charset="0"/>
              </a:rPr>
              <a:t>1</a:t>
            </a:r>
            <a:r>
              <a:rPr lang="en-US" sz="2824" b="1" dirty="0" smtClean="0">
                <a:latin typeface="+mn-lt"/>
                <a:cs typeface="Calibri" panose="020F0502020204030204" pitchFamily="34" charset="0"/>
              </a:rPr>
              <a:t>. Executive Summary</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163741991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657942" cy="400110"/>
          </a:xfrm>
          <a:prstGeom prst="rect">
            <a:avLst/>
          </a:prstGeom>
          <a:noFill/>
        </p:spPr>
        <p:txBody>
          <a:bodyPr wrap="none" rtlCol="0">
            <a:spAutoFit/>
          </a:bodyPr>
          <a:lstStyle/>
          <a:p>
            <a:r>
              <a:rPr lang="en-US" sz="2000" dirty="0" smtClean="0">
                <a:latin typeface="Cambria" pitchFamily="18" charset="0"/>
              </a:rPr>
              <a:t>Financial Model – Introduction - example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838200"/>
            <a:ext cx="7162800" cy="646331"/>
          </a:xfrm>
          <a:prstGeom prst="rect">
            <a:avLst/>
          </a:prstGeom>
          <a:noFill/>
        </p:spPr>
        <p:txBody>
          <a:bodyPr wrap="square" rtlCol="0">
            <a:spAutoFit/>
          </a:bodyPr>
          <a:lstStyle/>
          <a:p>
            <a:r>
              <a:rPr lang="en-CA" dirty="0" smtClean="0"/>
              <a:t>Objective is to map five year strategies of CIM to produce projected income statement and required funding for next five years</a:t>
            </a:r>
            <a:endParaRPr lang="en-CA" dirty="0"/>
          </a:p>
        </p:txBody>
      </p:sp>
      <p:pic>
        <p:nvPicPr>
          <p:cNvPr id="1026"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7518"/>
          <a:stretch/>
        </p:blipFill>
        <p:spPr bwMode="auto">
          <a:xfrm>
            <a:off x="1752600" y="1576137"/>
            <a:ext cx="4249540" cy="4215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184232" y="1612231"/>
            <a:ext cx="1219200"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CA" dirty="0" smtClean="0"/>
              <a:t>DRAFT of Financial Model</a:t>
            </a:r>
            <a:endParaRPr lang="en-CA" dirty="0"/>
          </a:p>
        </p:txBody>
      </p:sp>
    </p:spTree>
    <p:extLst>
      <p:ext uri="{BB962C8B-B14F-4D97-AF65-F5344CB8AC3E}">
        <p14:creationId xmlns:p14="http://schemas.microsoft.com/office/powerpoint/2010/main" val="326144892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071401" cy="400110"/>
          </a:xfrm>
          <a:prstGeom prst="rect">
            <a:avLst/>
          </a:prstGeom>
          <a:noFill/>
        </p:spPr>
        <p:txBody>
          <a:bodyPr wrap="none" rtlCol="0">
            <a:spAutoFit/>
          </a:bodyPr>
          <a:lstStyle/>
          <a:p>
            <a:r>
              <a:rPr lang="en-US" sz="2000" dirty="0" smtClean="0">
                <a:latin typeface="Cambria" pitchFamily="18" charset="0"/>
              </a:rPr>
              <a:t>Assumptions List</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228600" y="838200"/>
            <a:ext cx="8001000" cy="2800767"/>
          </a:xfrm>
          <a:prstGeom prst="rect">
            <a:avLst/>
          </a:prstGeom>
          <a:noFill/>
        </p:spPr>
        <p:txBody>
          <a:bodyPr wrap="square" rtlCol="0">
            <a:spAutoFit/>
          </a:bodyPr>
          <a:lstStyle/>
          <a:p>
            <a:r>
              <a:rPr lang="en-CA" sz="1600" dirty="0" smtClean="0"/>
              <a:t>We recalculated CIM financials based on the following key assumptions:</a:t>
            </a:r>
          </a:p>
          <a:p>
            <a:pPr marL="285750" indent="-285750">
              <a:buFont typeface="Arial" panose="020B0604020202020204" pitchFamily="34" charset="0"/>
              <a:buChar char="•"/>
            </a:pPr>
            <a:r>
              <a:rPr lang="en-CA" sz="1600" dirty="0" smtClean="0"/>
              <a:t>Growth in number of slipstream programs to 9 / year</a:t>
            </a:r>
          </a:p>
          <a:p>
            <a:pPr marL="285750" indent="-285750">
              <a:buFont typeface="Arial" panose="020B0604020202020204" pitchFamily="34" charset="0"/>
              <a:buChar char="•"/>
            </a:pPr>
            <a:r>
              <a:rPr lang="en-CA" sz="1600" dirty="0" smtClean="0"/>
              <a:t>Growth in adventure programs to 5 / year</a:t>
            </a:r>
          </a:p>
          <a:p>
            <a:pPr marL="285750" indent="-285750">
              <a:buFont typeface="Arial" panose="020B0604020202020204" pitchFamily="34" charset="0"/>
              <a:buChar char="•"/>
            </a:pPr>
            <a:r>
              <a:rPr lang="en-CA" sz="1600" dirty="0" smtClean="0"/>
              <a:t>Continuing growth in Day programming</a:t>
            </a:r>
          </a:p>
          <a:p>
            <a:pPr marL="285750" indent="-285750">
              <a:buFont typeface="Arial" panose="020B0604020202020204" pitchFamily="34" charset="0"/>
              <a:buChar char="•"/>
            </a:pPr>
            <a:r>
              <a:rPr lang="en-CA" sz="1600" dirty="0" smtClean="0"/>
              <a:t>Increased insurance costs of approximately $10-20K based on activities undertaken as part of slipstreams and adventure programs</a:t>
            </a:r>
          </a:p>
          <a:p>
            <a:pPr marL="285750" indent="-285750">
              <a:buFont typeface="Arial" panose="020B0604020202020204" pitchFamily="34" charset="0"/>
              <a:buChar char="•"/>
            </a:pPr>
            <a:r>
              <a:rPr lang="en-CA" sz="1600" dirty="0" smtClean="0"/>
              <a:t>Continuing level of travel of core executive staff concomitant with increases in the number of adventure programs and slipstreams</a:t>
            </a:r>
          </a:p>
          <a:p>
            <a:pPr marL="285750" indent="-285750">
              <a:buFont typeface="Arial" panose="020B0604020202020204" pitchFamily="34" charset="0"/>
              <a:buChar char="•"/>
            </a:pPr>
            <a:r>
              <a:rPr lang="en-CA" sz="1600" dirty="0" smtClean="0"/>
              <a:t>Additional staffing costs related to increased salaries for existing staff, and addition of program directors for each of the key activity streams (Day Programming, Adventure Programs, and Slipstreams)</a:t>
            </a:r>
            <a:endParaRPr lang="en-CA" sz="1600" dirty="0"/>
          </a:p>
        </p:txBody>
      </p:sp>
      <p:pic>
        <p:nvPicPr>
          <p:cNvPr id="3" name="Picture 2"/>
          <p:cNvPicPr>
            <a:picLocks noChangeAspect="1"/>
          </p:cNvPicPr>
          <p:nvPr/>
        </p:nvPicPr>
        <p:blipFill>
          <a:blip r:embed="rId2"/>
          <a:stretch>
            <a:fillRect/>
          </a:stretch>
        </p:blipFill>
        <p:spPr>
          <a:xfrm>
            <a:off x="1981200" y="3791366"/>
            <a:ext cx="5733045" cy="2533234"/>
          </a:xfrm>
          <a:prstGeom prst="rect">
            <a:avLst/>
          </a:prstGeom>
        </p:spPr>
      </p:pic>
    </p:spTree>
    <p:extLst>
      <p:ext uri="{BB962C8B-B14F-4D97-AF65-F5344CB8AC3E}">
        <p14:creationId xmlns:p14="http://schemas.microsoft.com/office/powerpoint/2010/main" val="27295398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077509" cy="400110"/>
          </a:xfrm>
          <a:prstGeom prst="rect">
            <a:avLst/>
          </a:prstGeom>
          <a:noFill/>
        </p:spPr>
        <p:txBody>
          <a:bodyPr wrap="none" rtlCol="0">
            <a:spAutoFit/>
          </a:bodyPr>
          <a:lstStyle/>
          <a:p>
            <a:r>
              <a:rPr lang="en-US" sz="2000" dirty="0" smtClean="0">
                <a:latin typeface="Cambria" pitchFamily="18" charset="0"/>
              </a:rPr>
              <a:t>Final Financial Projections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pic>
        <p:nvPicPr>
          <p:cNvPr id="3" name="Picture 2"/>
          <p:cNvPicPr>
            <a:picLocks noChangeAspect="1"/>
          </p:cNvPicPr>
          <p:nvPr/>
        </p:nvPicPr>
        <p:blipFill>
          <a:blip r:embed="rId2"/>
          <a:stretch>
            <a:fillRect/>
          </a:stretch>
        </p:blipFill>
        <p:spPr>
          <a:xfrm>
            <a:off x="2206388" y="781934"/>
            <a:ext cx="4648200" cy="4990019"/>
          </a:xfrm>
          <a:prstGeom prst="rect">
            <a:avLst/>
          </a:prstGeom>
        </p:spPr>
      </p:pic>
      <p:sp>
        <p:nvSpPr>
          <p:cNvPr id="4" name="Rectangle 3"/>
          <p:cNvSpPr/>
          <p:nvPr/>
        </p:nvSpPr>
        <p:spPr>
          <a:xfrm>
            <a:off x="834788" y="5868086"/>
            <a:ext cx="7391400" cy="4572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A rough calculation based on the assumptions suggests that CIM needs to double its sponsorship total to achieve the growth it desires over the next five years</a:t>
            </a:r>
            <a:endParaRPr lang="en-US" sz="1600" dirty="0"/>
          </a:p>
        </p:txBody>
      </p:sp>
    </p:spTree>
    <p:extLst>
      <p:ext uri="{BB962C8B-B14F-4D97-AF65-F5344CB8AC3E}">
        <p14:creationId xmlns:p14="http://schemas.microsoft.com/office/powerpoint/2010/main" val="20839008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387466" cy="400110"/>
          </a:xfrm>
          <a:prstGeom prst="rect">
            <a:avLst/>
          </a:prstGeom>
          <a:noFill/>
        </p:spPr>
        <p:txBody>
          <a:bodyPr wrap="none" rtlCol="0">
            <a:spAutoFit/>
          </a:bodyPr>
          <a:lstStyle/>
          <a:p>
            <a:r>
              <a:rPr lang="en-US" sz="2000" dirty="0" smtClean="0">
                <a:latin typeface="Cambria" pitchFamily="18" charset="0"/>
              </a:rPr>
              <a:t>Best Practices and Next Steps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7" name="Diagram 6"/>
          <p:cNvGraphicFramePr/>
          <p:nvPr>
            <p:extLst>
              <p:ext uri="{D42A27DB-BD31-4B8C-83A1-F6EECF244321}">
                <p14:modId xmlns:p14="http://schemas.microsoft.com/office/powerpoint/2010/main" val="1179265266"/>
              </p:ext>
            </p:extLst>
          </p:nvPr>
        </p:nvGraphicFramePr>
        <p:xfrm>
          <a:off x="370585" y="1143000"/>
          <a:ext cx="8621015" cy="4286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696410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a:latin typeface="+mn-lt"/>
                <a:cs typeface="Calibri" panose="020F0502020204030204" pitchFamily="34" charset="0"/>
              </a:rPr>
              <a:t>4</a:t>
            </a:r>
            <a:r>
              <a:rPr lang="en-US" sz="2824" b="1" dirty="0" smtClean="0">
                <a:latin typeface="+mn-lt"/>
                <a:cs typeface="Calibri" panose="020F0502020204030204" pitchFamily="34" charset="0"/>
              </a:rPr>
              <a:t>. Sources of Financing</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55371822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1248483" cy="400110"/>
          </a:xfrm>
          <a:prstGeom prst="rect">
            <a:avLst/>
          </a:prstGeom>
          <a:noFill/>
        </p:spPr>
        <p:txBody>
          <a:bodyPr wrap="none" rtlCol="0">
            <a:spAutoFit/>
          </a:bodyPr>
          <a:lstStyle/>
          <a:p>
            <a:r>
              <a:rPr lang="en-US" sz="2000" dirty="0" smtClean="0">
                <a:latin typeface="Cambria" pitchFamily="18" charset="0"/>
              </a:rPr>
              <a:t>Approach</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2" name="Rounded Rectangle 1"/>
          <p:cNvSpPr/>
          <p:nvPr/>
        </p:nvSpPr>
        <p:spPr>
          <a:xfrm>
            <a:off x="1676400" y="1219200"/>
            <a:ext cx="5488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1. Identify comparable organizations with accessible data for analysis</a:t>
            </a:r>
            <a:endParaRPr lang="en-US" dirty="0"/>
          </a:p>
        </p:txBody>
      </p:sp>
      <p:sp>
        <p:nvSpPr>
          <p:cNvPr id="3" name="Down Arrow 2"/>
          <p:cNvSpPr/>
          <p:nvPr/>
        </p:nvSpPr>
        <p:spPr>
          <a:xfrm>
            <a:off x="4152900" y="2035328"/>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76400" y="2563736"/>
            <a:ext cx="5488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r>
              <a:rPr lang="en-US" dirty="0" smtClean="0"/>
              <a:t>. Categorize funding sources based on organizational type</a:t>
            </a:r>
            <a:endParaRPr lang="en-US" dirty="0"/>
          </a:p>
        </p:txBody>
      </p:sp>
      <p:sp>
        <p:nvSpPr>
          <p:cNvPr id="9" name="Rounded Rectangle 8"/>
          <p:cNvSpPr/>
          <p:nvPr/>
        </p:nvSpPr>
        <p:spPr>
          <a:xfrm>
            <a:off x="1688926" y="3813907"/>
            <a:ext cx="5488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r>
              <a:rPr lang="en-US" dirty="0" smtClean="0"/>
              <a:t>. Categorize non-Diabetes corporate donations based on industry affiliation</a:t>
            </a:r>
            <a:endParaRPr lang="en-US" dirty="0"/>
          </a:p>
        </p:txBody>
      </p:sp>
      <p:sp>
        <p:nvSpPr>
          <p:cNvPr id="11" name="Rounded Rectangle 10"/>
          <p:cNvSpPr/>
          <p:nvPr/>
        </p:nvSpPr>
        <p:spPr>
          <a:xfrm>
            <a:off x="1674312" y="5118758"/>
            <a:ext cx="5488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4. Research targets within identified categories and industries for application process, eligibility, rules</a:t>
            </a:r>
            <a:endParaRPr lang="en-US" dirty="0"/>
          </a:p>
        </p:txBody>
      </p:sp>
      <p:sp>
        <p:nvSpPr>
          <p:cNvPr id="12" name="Down Arrow 11"/>
          <p:cNvSpPr/>
          <p:nvPr/>
        </p:nvSpPr>
        <p:spPr>
          <a:xfrm>
            <a:off x="4106449" y="3362297"/>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4106449" y="4666966"/>
            <a:ext cx="533400" cy="3810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9253103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7214860" cy="400110"/>
          </a:xfrm>
          <a:prstGeom prst="rect">
            <a:avLst/>
          </a:prstGeom>
          <a:noFill/>
        </p:spPr>
        <p:txBody>
          <a:bodyPr wrap="none" rtlCol="0">
            <a:spAutoFit/>
          </a:bodyPr>
          <a:lstStyle/>
          <a:p>
            <a:r>
              <a:rPr lang="en-US" sz="2000" dirty="0" smtClean="0">
                <a:latin typeface="Cambria" pitchFamily="18" charset="0"/>
              </a:rPr>
              <a:t>Analysis of Comparable Funding Sources: JDRF’s Major Sponsors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7" name="Chart 6"/>
          <p:cNvGraphicFramePr>
            <a:graphicFrameLocks/>
          </p:cNvGraphicFramePr>
          <p:nvPr/>
        </p:nvGraphicFramePr>
        <p:xfrm>
          <a:off x="228600" y="838200"/>
          <a:ext cx="8610600" cy="51816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18972426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7671524" cy="400110"/>
          </a:xfrm>
          <a:prstGeom prst="rect">
            <a:avLst/>
          </a:prstGeom>
          <a:noFill/>
        </p:spPr>
        <p:txBody>
          <a:bodyPr wrap="none" rtlCol="0">
            <a:spAutoFit/>
          </a:bodyPr>
          <a:lstStyle/>
          <a:p>
            <a:r>
              <a:rPr lang="en-US" sz="2000" dirty="0" smtClean="0">
                <a:latin typeface="Cambria" pitchFamily="18" charset="0"/>
              </a:rPr>
              <a:t>Analysis of Comparable Funding Sources: JDRF’s Corporate Sponsors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9" name="Chart 8"/>
          <p:cNvGraphicFramePr>
            <a:graphicFrameLocks/>
          </p:cNvGraphicFramePr>
          <p:nvPr/>
        </p:nvGraphicFramePr>
        <p:xfrm>
          <a:off x="228600" y="762000"/>
          <a:ext cx="8686800" cy="5410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283010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7804124" cy="400110"/>
          </a:xfrm>
          <a:prstGeom prst="rect">
            <a:avLst/>
          </a:prstGeom>
          <a:noFill/>
        </p:spPr>
        <p:txBody>
          <a:bodyPr wrap="none" rtlCol="0">
            <a:spAutoFit/>
          </a:bodyPr>
          <a:lstStyle/>
          <a:p>
            <a:r>
              <a:rPr lang="en-US" sz="2000" dirty="0" smtClean="0">
                <a:latin typeface="Cambria" pitchFamily="18" charset="0"/>
              </a:rPr>
              <a:t>Analysis of Comparable Funding Sources:  CDA Sponsorship by Source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8" name="Chart 7"/>
          <p:cNvGraphicFramePr>
            <a:graphicFrameLocks/>
          </p:cNvGraphicFramePr>
          <p:nvPr/>
        </p:nvGraphicFramePr>
        <p:xfrm>
          <a:off x="228600" y="838200"/>
          <a:ext cx="8686800" cy="533399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3137908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8867877" cy="400110"/>
          </a:xfrm>
          <a:prstGeom prst="rect">
            <a:avLst/>
          </a:prstGeom>
          <a:noFill/>
        </p:spPr>
        <p:txBody>
          <a:bodyPr wrap="none" rtlCol="0">
            <a:spAutoFit/>
          </a:bodyPr>
          <a:lstStyle/>
          <a:p>
            <a:r>
              <a:rPr lang="en-US" sz="2000" dirty="0" smtClean="0">
                <a:latin typeface="Cambria" pitchFamily="18" charset="0"/>
              </a:rPr>
              <a:t>Analysis of Comparable Funding Sources:  Number of CDA Corporate Sponsors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6" name="Chart 5"/>
          <p:cNvGraphicFramePr>
            <a:graphicFrameLocks/>
          </p:cNvGraphicFramePr>
          <p:nvPr/>
        </p:nvGraphicFramePr>
        <p:xfrm>
          <a:off x="228600" y="838201"/>
          <a:ext cx="8686799" cy="533399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44261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431773" cy="400110"/>
          </a:xfrm>
          <a:prstGeom prst="rect">
            <a:avLst/>
          </a:prstGeom>
          <a:noFill/>
        </p:spPr>
        <p:txBody>
          <a:bodyPr wrap="none" rtlCol="0">
            <a:spAutoFit/>
          </a:bodyPr>
          <a:lstStyle/>
          <a:p>
            <a:r>
              <a:rPr lang="en-US" sz="2000" dirty="0" smtClean="0">
                <a:latin typeface="Cambria" pitchFamily="18" charset="0"/>
              </a:rPr>
              <a:t>Problem Definition and Scope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228600" y="3152139"/>
            <a:ext cx="2626950" cy="2791461"/>
            <a:chOff x="6831" y="1195069"/>
            <a:chExt cx="2041773" cy="2791461"/>
          </a:xfrm>
        </p:grpSpPr>
        <p:sp>
          <p:nvSpPr>
            <p:cNvPr id="23" name="Rounded Rectangle 22"/>
            <p:cNvSpPr/>
            <p:nvPr/>
          </p:nvSpPr>
          <p:spPr>
            <a:xfrm>
              <a:off x="6831" y="1195069"/>
              <a:ext cx="2041773" cy="279146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4" name="Rounded Rectangle 4"/>
            <p:cNvSpPr/>
            <p:nvPr/>
          </p:nvSpPr>
          <p:spPr>
            <a:xfrm>
              <a:off x="66632" y="1254870"/>
              <a:ext cx="1922171" cy="2671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Goals</a:t>
              </a:r>
              <a:endParaRPr lang="en-US" sz="1600" kern="1200" dirty="0"/>
            </a:p>
            <a:p>
              <a:pPr marL="114300" lvl="1" indent="-114300" algn="l" defTabSz="533400">
                <a:lnSpc>
                  <a:spcPct val="90000"/>
                </a:lnSpc>
                <a:spcBef>
                  <a:spcPct val="0"/>
                </a:spcBef>
                <a:spcAft>
                  <a:spcPct val="15000"/>
                </a:spcAft>
                <a:buChar char="••"/>
              </a:pPr>
              <a:r>
                <a:rPr lang="en-US" sz="1200" kern="1200" dirty="0" smtClean="0"/>
                <a:t>Overall </a:t>
              </a:r>
              <a:r>
                <a:rPr lang="en-US" sz="1200" dirty="0" smtClean="0"/>
                <a:t>continued growth in programs and membership</a:t>
              </a:r>
              <a:endParaRPr lang="en-US" sz="1200" kern="1200" dirty="0"/>
            </a:p>
            <a:p>
              <a:pPr marL="114300" lvl="1" indent="-114300" algn="l" defTabSz="533400">
                <a:lnSpc>
                  <a:spcPct val="90000"/>
                </a:lnSpc>
                <a:spcBef>
                  <a:spcPct val="0"/>
                </a:spcBef>
                <a:spcAft>
                  <a:spcPct val="15000"/>
                </a:spcAft>
                <a:buChar char="••"/>
              </a:pPr>
              <a:r>
                <a:rPr lang="en-US" sz="1200" kern="1200" dirty="0" smtClean="0"/>
                <a:t>Geographic expansion across Canada and potentially to US</a:t>
              </a:r>
              <a:endParaRPr lang="en-US" sz="1200" kern="1200" dirty="0"/>
            </a:p>
            <a:p>
              <a:pPr marL="114300" lvl="1" indent="-114300" algn="l" defTabSz="533400">
                <a:lnSpc>
                  <a:spcPct val="90000"/>
                </a:lnSpc>
                <a:spcBef>
                  <a:spcPct val="0"/>
                </a:spcBef>
                <a:spcAft>
                  <a:spcPct val="15000"/>
                </a:spcAft>
                <a:buChar char="••"/>
              </a:pPr>
              <a:r>
                <a:rPr lang="en-US" sz="1200" kern="1200" dirty="0" smtClean="0"/>
                <a:t>More Consistent and Increased Revenue to support the growth-related goals</a:t>
              </a:r>
              <a:endParaRPr lang="en-US" sz="1200" kern="1200" dirty="0"/>
            </a:p>
          </p:txBody>
        </p:sp>
      </p:grpSp>
      <p:grpSp>
        <p:nvGrpSpPr>
          <p:cNvPr id="11" name="Group 10"/>
          <p:cNvGrpSpPr/>
          <p:nvPr/>
        </p:nvGrpSpPr>
        <p:grpSpPr>
          <a:xfrm>
            <a:off x="2855550" y="4294690"/>
            <a:ext cx="432855" cy="506359"/>
            <a:chOff x="2252781" y="2337620"/>
            <a:chExt cx="432855" cy="506359"/>
          </a:xfrm>
        </p:grpSpPr>
        <p:sp>
          <p:nvSpPr>
            <p:cNvPr id="21" name="Right Arrow 20"/>
            <p:cNvSpPr/>
            <p:nvPr/>
          </p:nvSpPr>
          <p:spPr>
            <a:xfrm>
              <a:off x="2252781" y="2337620"/>
              <a:ext cx="432855" cy="50635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22" name="Right Arrow 6"/>
            <p:cNvSpPr/>
            <p:nvPr/>
          </p:nvSpPr>
          <p:spPr>
            <a:xfrm>
              <a:off x="2252781" y="2438892"/>
              <a:ext cx="302999" cy="303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12" name="Group 11"/>
          <p:cNvGrpSpPr/>
          <p:nvPr/>
        </p:nvGrpSpPr>
        <p:grpSpPr>
          <a:xfrm>
            <a:off x="3352800" y="3152139"/>
            <a:ext cx="2347463" cy="2791461"/>
            <a:chOff x="2865313" y="1195069"/>
            <a:chExt cx="2041773" cy="2791461"/>
          </a:xfrm>
        </p:grpSpPr>
        <p:sp>
          <p:nvSpPr>
            <p:cNvPr id="19" name="Rounded Rectangle 18"/>
            <p:cNvSpPr/>
            <p:nvPr/>
          </p:nvSpPr>
          <p:spPr>
            <a:xfrm>
              <a:off x="2865313" y="1195069"/>
              <a:ext cx="2041773" cy="279146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20" name="Rounded Rectangle 8"/>
            <p:cNvSpPr/>
            <p:nvPr/>
          </p:nvSpPr>
          <p:spPr>
            <a:xfrm>
              <a:off x="2925114" y="1254870"/>
              <a:ext cx="1922171" cy="2671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kern="1200" dirty="0" smtClean="0"/>
                <a:t>Gaps</a:t>
              </a:r>
              <a:endParaRPr lang="en-US" sz="1600" kern="1200" dirty="0"/>
            </a:p>
            <a:p>
              <a:pPr marL="114300" lvl="1" indent="-114300" algn="l" defTabSz="533400">
                <a:lnSpc>
                  <a:spcPct val="90000"/>
                </a:lnSpc>
                <a:spcBef>
                  <a:spcPct val="0"/>
                </a:spcBef>
                <a:spcAft>
                  <a:spcPct val="15000"/>
                </a:spcAft>
                <a:buChar char="••"/>
              </a:pPr>
              <a:r>
                <a:rPr lang="en-US" sz="1200" kern="1200" dirty="0" smtClean="0"/>
                <a:t>Small and Under-resourced, particularly from staffing standpoint</a:t>
              </a:r>
              <a:endParaRPr lang="en-US" sz="1200" kern="1200" dirty="0"/>
            </a:p>
            <a:p>
              <a:pPr marL="114300" lvl="1" indent="-114300" algn="l" defTabSz="533400">
                <a:lnSpc>
                  <a:spcPct val="90000"/>
                </a:lnSpc>
                <a:spcBef>
                  <a:spcPct val="0"/>
                </a:spcBef>
                <a:spcAft>
                  <a:spcPct val="15000"/>
                </a:spcAft>
                <a:buChar char="••"/>
              </a:pPr>
              <a:r>
                <a:rPr lang="en-US" sz="1200" kern="1200" dirty="0" smtClean="0"/>
                <a:t>Lack of Strategic Plan or regular planning process</a:t>
              </a:r>
              <a:endParaRPr lang="en-US" sz="1200" kern="1200" dirty="0"/>
            </a:p>
            <a:p>
              <a:pPr marL="114300" lvl="1" indent="-114300" algn="l" defTabSz="533400">
                <a:lnSpc>
                  <a:spcPct val="90000"/>
                </a:lnSpc>
                <a:spcBef>
                  <a:spcPct val="0"/>
                </a:spcBef>
                <a:spcAft>
                  <a:spcPct val="15000"/>
                </a:spcAft>
                <a:buChar char="••"/>
              </a:pPr>
              <a:r>
                <a:rPr lang="en-US" sz="1200" kern="1200" dirty="0" smtClean="0"/>
                <a:t>Diabetes Sponsors represent majority of sponsorships but are “tapped </a:t>
              </a:r>
              <a:r>
                <a:rPr lang="en-US" sz="1200" dirty="0"/>
                <a:t>o</a:t>
              </a:r>
              <a:r>
                <a:rPr lang="en-US" sz="1200" kern="1200" dirty="0" smtClean="0"/>
                <a:t>ut”</a:t>
              </a:r>
              <a:endParaRPr lang="en-US" sz="1200" kern="1200" dirty="0"/>
            </a:p>
            <a:p>
              <a:pPr marL="114300" lvl="1" indent="-114300" algn="l" defTabSz="533400">
                <a:lnSpc>
                  <a:spcPct val="90000"/>
                </a:lnSpc>
                <a:spcBef>
                  <a:spcPct val="0"/>
                </a:spcBef>
                <a:spcAft>
                  <a:spcPct val="15000"/>
                </a:spcAft>
                <a:buChar char="••"/>
              </a:pPr>
              <a:r>
                <a:rPr lang="en-US" sz="1200" kern="1200" dirty="0" smtClean="0"/>
                <a:t>Unclear value proposition to non-Diabetes sponsors</a:t>
              </a:r>
              <a:endParaRPr lang="en-US" sz="1200" kern="1200" dirty="0"/>
            </a:p>
          </p:txBody>
        </p:sp>
      </p:grpSp>
      <p:grpSp>
        <p:nvGrpSpPr>
          <p:cNvPr id="13" name="Group 12"/>
          <p:cNvGrpSpPr/>
          <p:nvPr/>
        </p:nvGrpSpPr>
        <p:grpSpPr>
          <a:xfrm>
            <a:off x="5815545" y="4294690"/>
            <a:ext cx="432855" cy="506359"/>
            <a:chOff x="5111263" y="2337620"/>
            <a:chExt cx="432855" cy="506359"/>
          </a:xfrm>
        </p:grpSpPr>
        <p:sp>
          <p:nvSpPr>
            <p:cNvPr id="17" name="Right Arrow 16"/>
            <p:cNvSpPr/>
            <p:nvPr/>
          </p:nvSpPr>
          <p:spPr>
            <a:xfrm>
              <a:off x="5111263" y="2337620"/>
              <a:ext cx="432855" cy="506359"/>
            </a:xfrm>
            <a:prstGeom prst="rightArrow">
              <a:avLst>
                <a:gd name="adj1" fmla="val 60000"/>
                <a:gd name="adj2" fmla="val 50000"/>
              </a:avLst>
            </a:prstGeom>
          </p:spPr>
          <p:style>
            <a:lnRef idx="0">
              <a:schemeClr val="accent1">
                <a:tint val="60000"/>
                <a:hueOff val="0"/>
                <a:satOff val="0"/>
                <a:lumOff val="0"/>
                <a:alphaOff val="0"/>
              </a:schemeClr>
            </a:lnRef>
            <a:fillRef idx="3">
              <a:schemeClr val="accent1">
                <a:tint val="60000"/>
                <a:hueOff val="0"/>
                <a:satOff val="0"/>
                <a:lumOff val="0"/>
                <a:alphaOff val="0"/>
              </a:schemeClr>
            </a:fillRef>
            <a:effectRef idx="2">
              <a:schemeClr val="accent1">
                <a:tint val="60000"/>
                <a:hueOff val="0"/>
                <a:satOff val="0"/>
                <a:lumOff val="0"/>
                <a:alphaOff val="0"/>
              </a:schemeClr>
            </a:effectRef>
            <a:fontRef idx="minor">
              <a:schemeClr val="lt1"/>
            </a:fontRef>
          </p:style>
        </p:sp>
        <p:sp>
          <p:nvSpPr>
            <p:cNvPr id="18" name="Right Arrow 10"/>
            <p:cNvSpPr/>
            <p:nvPr/>
          </p:nvSpPr>
          <p:spPr>
            <a:xfrm>
              <a:off x="5111263" y="2438892"/>
              <a:ext cx="302999" cy="3038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0" tIns="0" rIns="0" bIns="0" numCol="1" spcCol="1270" anchor="ctr" anchorCtr="0">
              <a:noAutofit/>
            </a:bodyPr>
            <a:lstStyle/>
            <a:p>
              <a:pPr lvl="0" algn="ctr" defTabSz="577850">
                <a:lnSpc>
                  <a:spcPct val="90000"/>
                </a:lnSpc>
                <a:spcBef>
                  <a:spcPct val="0"/>
                </a:spcBef>
                <a:spcAft>
                  <a:spcPct val="35000"/>
                </a:spcAft>
              </a:pPr>
              <a:endParaRPr lang="en-US" sz="1300" kern="1200"/>
            </a:p>
          </p:txBody>
        </p:sp>
      </p:grpSp>
      <p:grpSp>
        <p:nvGrpSpPr>
          <p:cNvPr id="14" name="Group 13"/>
          <p:cNvGrpSpPr/>
          <p:nvPr/>
        </p:nvGrpSpPr>
        <p:grpSpPr>
          <a:xfrm>
            <a:off x="6326564" y="3152139"/>
            <a:ext cx="2512636" cy="2791461"/>
            <a:chOff x="5723795" y="1195069"/>
            <a:chExt cx="2041773" cy="2791461"/>
          </a:xfrm>
        </p:grpSpPr>
        <p:sp>
          <p:nvSpPr>
            <p:cNvPr id="15" name="Rounded Rectangle 14"/>
            <p:cNvSpPr/>
            <p:nvPr/>
          </p:nvSpPr>
          <p:spPr>
            <a:xfrm>
              <a:off x="5723795" y="1195069"/>
              <a:ext cx="2041773" cy="2791461"/>
            </a:xfrm>
            <a:prstGeom prst="roundRect">
              <a:avLst>
                <a:gd name="adj" fmla="val 1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ounded Rectangle 12"/>
            <p:cNvSpPr/>
            <p:nvPr/>
          </p:nvSpPr>
          <p:spPr>
            <a:xfrm>
              <a:off x="5783596" y="1254870"/>
              <a:ext cx="1922171" cy="267185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60960" tIns="60960" rIns="60960" bIns="60960" numCol="1" spcCol="1270" anchor="t" anchorCtr="0">
              <a:noAutofit/>
            </a:bodyPr>
            <a:lstStyle/>
            <a:p>
              <a:pPr lvl="0" algn="l" defTabSz="711200">
                <a:lnSpc>
                  <a:spcPct val="90000"/>
                </a:lnSpc>
                <a:spcBef>
                  <a:spcPct val="0"/>
                </a:spcBef>
                <a:spcAft>
                  <a:spcPct val="35000"/>
                </a:spcAft>
              </a:pPr>
              <a:r>
                <a:rPr lang="en-US" sz="1600" dirty="0" smtClean="0"/>
                <a:t>Deliverables / Objectives</a:t>
              </a:r>
              <a:endParaRPr lang="en-US" sz="1600" kern="1200" dirty="0"/>
            </a:p>
            <a:p>
              <a:pPr marL="114300" lvl="1" indent="-114300" algn="l" defTabSz="533400">
                <a:lnSpc>
                  <a:spcPct val="90000"/>
                </a:lnSpc>
                <a:spcBef>
                  <a:spcPct val="0"/>
                </a:spcBef>
                <a:spcAft>
                  <a:spcPct val="15000"/>
                </a:spcAft>
                <a:buChar char="••"/>
              </a:pPr>
              <a:r>
                <a:rPr lang="en-US" sz="1200" b="1" kern="1200" dirty="0" smtClean="0">
                  <a:solidFill>
                    <a:srgbClr val="FFC000"/>
                  </a:solidFill>
                </a:rPr>
                <a:t>Strategic Plan</a:t>
              </a:r>
              <a:endParaRPr lang="en-US" sz="1200" kern="1200" dirty="0"/>
            </a:p>
            <a:p>
              <a:pPr marL="228600" lvl="2" indent="-114300" algn="l" defTabSz="533400">
                <a:lnSpc>
                  <a:spcPct val="90000"/>
                </a:lnSpc>
                <a:spcBef>
                  <a:spcPct val="0"/>
                </a:spcBef>
                <a:spcAft>
                  <a:spcPct val="15000"/>
                </a:spcAft>
                <a:buChar char="••"/>
              </a:pPr>
              <a:r>
                <a:rPr lang="en-US" sz="1200" kern="1200" dirty="0" smtClean="0"/>
                <a:t>Strategic Messaging</a:t>
              </a:r>
              <a:endParaRPr lang="en-US" sz="1200" kern="1200" dirty="0"/>
            </a:p>
            <a:p>
              <a:pPr marL="228600" lvl="2" indent="-114300" algn="l" defTabSz="533400">
                <a:lnSpc>
                  <a:spcPct val="90000"/>
                </a:lnSpc>
                <a:spcBef>
                  <a:spcPct val="0"/>
                </a:spcBef>
                <a:spcAft>
                  <a:spcPct val="15000"/>
                </a:spcAft>
                <a:buChar char="••"/>
              </a:pPr>
              <a:r>
                <a:rPr lang="en-US" sz="1200" kern="1200" dirty="0" smtClean="0"/>
                <a:t>Goals and Targets</a:t>
              </a:r>
              <a:endParaRPr lang="en-US" sz="1200" kern="1200" dirty="0"/>
            </a:p>
            <a:p>
              <a:pPr marL="114300" lvl="1" indent="-114300" algn="l" defTabSz="533400">
                <a:lnSpc>
                  <a:spcPct val="90000"/>
                </a:lnSpc>
                <a:spcBef>
                  <a:spcPct val="0"/>
                </a:spcBef>
                <a:spcAft>
                  <a:spcPct val="15000"/>
                </a:spcAft>
                <a:buChar char="••"/>
              </a:pPr>
              <a:r>
                <a:rPr lang="en-US" sz="1200" b="1" kern="1200" dirty="0" smtClean="0">
                  <a:solidFill>
                    <a:srgbClr val="FFC000"/>
                  </a:solidFill>
                </a:rPr>
                <a:t>Revenue Stream Assessment</a:t>
              </a:r>
              <a:endParaRPr lang="en-US" sz="1200" b="1" kern="1200" dirty="0">
                <a:solidFill>
                  <a:srgbClr val="FFC000"/>
                </a:solidFill>
              </a:endParaRPr>
            </a:p>
            <a:p>
              <a:pPr marL="228600" lvl="2" indent="-114300" algn="l" defTabSz="533400">
                <a:lnSpc>
                  <a:spcPct val="90000"/>
                </a:lnSpc>
                <a:spcBef>
                  <a:spcPct val="0"/>
                </a:spcBef>
                <a:spcAft>
                  <a:spcPct val="15000"/>
                </a:spcAft>
                <a:buChar char="••"/>
              </a:pPr>
              <a:r>
                <a:rPr lang="en-US" sz="1200" kern="1200" dirty="0" smtClean="0"/>
                <a:t>Current Revenue Sources</a:t>
              </a:r>
              <a:endParaRPr lang="en-US" sz="1200" kern="1200" dirty="0"/>
            </a:p>
            <a:p>
              <a:pPr marL="228600" lvl="2" indent="-114300" algn="l" defTabSz="533400">
                <a:lnSpc>
                  <a:spcPct val="90000"/>
                </a:lnSpc>
                <a:spcBef>
                  <a:spcPct val="0"/>
                </a:spcBef>
                <a:spcAft>
                  <a:spcPct val="15000"/>
                </a:spcAft>
                <a:buChar char="••"/>
              </a:pPr>
              <a:r>
                <a:rPr lang="en-US" sz="1200" kern="1200" dirty="0" smtClean="0"/>
                <a:t>Potential Revenue Sources</a:t>
              </a:r>
              <a:endParaRPr lang="en-US" sz="1200" kern="1200" dirty="0"/>
            </a:p>
            <a:p>
              <a:pPr marL="114300" lvl="1" indent="-114300" algn="l" defTabSz="533400">
                <a:lnSpc>
                  <a:spcPct val="90000"/>
                </a:lnSpc>
                <a:spcBef>
                  <a:spcPct val="0"/>
                </a:spcBef>
                <a:spcAft>
                  <a:spcPct val="15000"/>
                </a:spcAft>
                <a:buChar char="••"/>
              </a:pPr>
              <a:r>
                <a:rPr lang="en-US" sz="1200" b="1" kern="1200" dirty="0" smtClean="0">
                  <a:solidFill>
                    <a:srgbClr val="FFC000"/>
                  </a:solidFill>
                </a:rPr>
                <a:t>Fundraising Strategy</a:t>
              </a:r>
              <a:endParaRPr lang="en-US" sz="1200" b="1" kern="1200" dirty="0">
                <a:solidFill>
                  <a:srgbClr val="FFC000"/>
                </a:solidFill>
              </a:endParaRPr>
            </a:p>
            <a:p>
              <a:pPr marL="228600" lvl="2" indent="-114300" algn="l" defTabSz="533400">
                <a:lnSpc>
                  <a:spcPct val="90000"/>
                </a:lnSpc>
                <a:spcBef>
                  <a:spcPct val="0"/>
                </a:spcBef>
                <a:spcAft>
                  <a:spcPct val="15000"/>
                </a:spcAft>
                <a:buChar char="••"/>
              </a:pPr>
              <a:r>
                <a:rPr lang="en-US" sz="1200" kern="1200" dirty="0" smtClean="0"/>
                <a:t>Messaging for Approaching Non-Diabetes Sponsors</a:t>
              </a:r>
              <a:endParaRPr lang="en-US" sz="1200" kern="1200" dirty="0"/>
            </a:p>
          </p:txBody>
        </p:sp>
      </p:grpSp>
      <p:sp>
        <p:nvSpPr>
          <p:cNvPr id="2" name="Rectangle 1"/>
          <p:cNvSpPr/>
          <p:nvPr/>
        </p:nvSpPr>
        <p:spPr>
          <a:xfrm>
            <a:off x="228600" y="860146"/>
            <a:ext cx="8610600" cy="2490169"/>
          </a:xfrm>
          <a:prstGeom prst="rect">
            <a:avLst/>
          </a:prstGeom>
        </p:spPr>
        <p:txBody>
          <a:bodyPr wrap="square">
            <a:spAutoFit/>
          </a:bodyPr>
          <a:lstStyle/>
          <a:p>
            <a:pPr algn="just">
              <a:lnSpc>
                <a:spcPct val="115000"/>
              </a:lnSpc>
            </a:pPr>
            <a:r>
              <a:rPr lang="en-CA" sz="1400" b="1" dirty="0" smtClean="0">
                <a:solidFill>
                  <a:srgbClr val="000000"/>
                </a:solidFill>
                <a:latin typeface="Calibri" panose="020F0502020204030204" pitchFamily="34" charset="0"/>
                <a:ea typeface="Calibri" panose="020F0502020204030204" pitchFamily="34" charset="0"/>
                <a:cs typeface="Calibri" panose="020F0502020204030204" pitchFamily="34" charset="0"/>
              </a:rPr>
              <a:t>Problem Definition</a:t>
            </a:r>
          </a:p>
          <a:p>
            <a:pPr algn="just">
              <a:lnSpc>
                <a:spcPct val="115000"/>
              </a:lnSpc>
              <a:spcAft>
                <a:spcPts val="1000"/>
              </a:spcAft>
            </a:pPr>
            <a:r>
              <a:rPr lang="en-CA" sz="12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After </a:t>
            </a:r>
            <a:r>
              <a:rPr lang="en-CA" sz="1200" dirty="0">
                <a:solidFill>
                  <a:srgbClr val="000000"/>
                </a:solidFill>
                <a:latin typeface="Calibri" panose="020F0502020204030204" pitchFamily="34" charset="0"/>
                <a:ea typeface="Calibri" panose="020F0502020204030204" pitchFamily="34" charset="0"/>
                <a:cs typeface="Calibri" panose="020F0502020204030204" pitchFamily="34" charset="0"/>
              </a:rPr>
              <a:t>six years of successful operation primarily in the GTA, CIM has adopted a clear long-term vision of continued growth, to be achieved through expansion of their current program offerings geographically across Canada, and also continued market penetration within existing regions.</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CA" sz="1200" dirty="0">
                <a:solidFill>
                  <a:srgbClr val="000000"/>
                </a:solidFill>
                <a:latin typeface="Calibri" panose="020F0502020204030204" pitchFamily="34" charset="0"/>
                <a:ea typeface="Calibri" panose="020F0502020204030204" pitchFamily="34" charset="0"/>
                <a:cs typeface="Calibri" panose="020F0502020204030204" pitchFamily="34" charset="0"/>
              </a:rPr>
              <a:t>However, in order to achieve this long-term vision of growth, CIM faces critical challenges related to strategic and business planning, particularly with regards to fundraising. Specifically, CIM believes that it has maximized or “tapped out” revenue derived from unreliable corporate sponsorships in the diabetes space, and that it must pursue other revenue sources, such as corporate sponsorships in the non-diabetes space, in order to ensure that their future growth is sustainable. CIM has limited resources and experience reaching into these new potential revenue streams.</a:t>
            </a:r>
            <a:endParaRPr lang="en-US" sz="12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gn="just">
              <a:lnSpc>
                <a:spcPct val="115000"/>
              </a:lnSpc>
              <a:spcAft>
                <a:spcPts val="1000"/>
              </a:spcAft>
            </a:pPr>
            <a:r>
              <a:rPr lang="en-CA" sz="1100" dirty="0">
                <a:solidFill>
                  <a:srgbClr val="000000"/>
                </a:solidFill>
                <a:latin typeface="Calibri" panose="020F0502020204030204" pitchFamily="34" charset="0"/>
                <a:ea typeface="Calibri" panose="020F0502020204030204" pitchFamily="34" charset="0"/>
                <a:cs typeface="Calibri" panose="020F0502020204030204" pitchFamily="34" charset="0"/>
              </a:rPr>
              <a:t> </a:t>
            </a:r>
            <a:endPar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886351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358868" cy="400110"/>
          </a:xfrm>
          <a:prstGeom prst="rect">
            <a:avLst/>
          </a:prstGeom>
          <a:noFill/>
        </p:spPr>
        <p:txBody>
          <a:bodyPr wrap="none" rtlCol="0">
            <a:spAutoFit/>
          </a:bodyPr>
          <a:lstStyle/>
          <a:p>
            <a:r>
              <a:rPr lang="en-US" sz="2000" dirty="0" smtClean="0">
                <a:latin typeface="Cambria" pitchFamily="18" charset="0"/>
              </a:rPr>
              <a:t>Sponsorship Target Research</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990600"/>
            <a:ext cx="8594334" cy="2072647"/>
          </a:xfrm>
          <a:prstGeom prst="rect">
            <a:avLst/>
          </a:prstGeom>
          <a:noFill/>
        </p:spPr>
        <p:txBody>
          <a:bodyPr wrap="square" lIns="101882" tIns="50941" rIns="101882" bIns="50941" rtlCol="0">
            <a:spAutoFit/>
          </a:bodyPr>
          <a:lstStyle/>
          <a:p>
            <a:pPr marL="285750" indent="-285750">
              <a:buFont typeface="Arial" panose="020B0604020202020204" pitchFamily="34" charset="0"/>
              <a:buChar char="•"/>
            </a:pPr>
            <a:r>
              <a:rPr lang="en-US" sz="1600" dirty="0" smtClean="0"/>
              <a:t>Based on our analysis of donors to comparable organizations, we identified the following donor subsectors for further research regarding sponsorship history, financials, mandate, and application process, in order to </a:t>
            </a:r>
          </a:p>
          <a:p>
            <a:pPr marL="742950" lvl="1" indent="-285750">
              <a:buFont typeface="Calibri" panose="020F0502020204030204" pitchFamily="34" charset="0"/>
              <a:buChar char="–"/>
            </a:pPr>
            <a:r>
              <a:rPr lang="en-US" sz="1600" dirty="0"/>
              <a:t>I</a:t>
            </a:r>
            <a:r>
              <a:rPr lang="en-US" sz="1600" dirty="0" smtClean="0"/>
              <a:t>dentify a theoretical sponsorship target list for CIM</a:t>
            </a:r>
          </a:p>
          <a:p>
            <a:pPr marL="742950" lvl="1" indent="-285750">
              <a:buFont typeface="Calibri" panose="020F0502020204030204" pitchFamily="34" charset="0"/>
              <a:buChar char="–"/>
            </a:pPr>
            <a:r>
              <a:rPr lang="en-US" sz="1600" dirty="0" smtClean="0"/>
              <a:t>Determine levels of funding that could be realistically requested by CIM</a:t>
            </a:r>
          </a:p>
          <a:p>
            <a:pPr marL="742950" lvl="1" indent="-285750">
              <a:buFont typeface="Calibri" panose="020F0502020204030204" pitchFamily="34" charset="0"/>
              <a:buChar char="–"/>
            </a:pPr>
            <a:r>
              <a:rPr lang="en-US" sz="1600" dirty="0" smtClean="0"/>
              <a:t>Estimate a probability of success for funding based on past application history; and,</a:t>
            </a:r>
          </a:p>
          <a:p>
            <a:pPr marL="742950" lvl="1" indent="-285750">
              <a:buFont typeface="Calibri" panose="020F0502020204030204" pitchFamily="34" charset="0"/>
              <a:buChar char="–"/>
            </a:pPr>
            <a:r>
              <a:rPr lang="en-US" sz="1600" dirty="0" smtClean="0"/>
              <a:t>Overall, calculate the levels of sponsorship that may be reasonably attained by CIM in these sectors</a:t>
            </a:r>
          </a:p>
        </p:txBody>
      </p:sp>
      <p:graphicFrame>
        <p:nvGraphicFramePr>
          <p:cNvPr id="2" name="Table 1"/>
          <p:cNvGraphicFramePr>
            <a:graphicFrameLocks noGrp="1"/>
          </p:cNvGraphicFramePr>
          <p:nvPr>
            <p:extLst>
              <p:ext uri="{D42A27DB-BD31-4B8C-83A1-F6EECF244321}">
                <p14:modId xmlns:p14="http://schemas.microsoft.com/office/powerpoint/2010/main" val="918926393"/>
              </p:ext>
            </p:extLst>
          </p:nvPr>
        </p:nvGraphicFramePr>
        <p:xfrm>
          <a:off x="1477767" y="3200400"/>
          <a:ext cx="6096000" cy="2225040"/>
        </p:xfrm>
        <a:graphic>
          <a:graphicData uri="http://schemas.openxmlformats.org/drawingml/2006/table">
            <a:tbl>
              <a:tblPr firstRow="1" bandRow="1">
                <a:tableStyleId>{5C22544A-7EE6-4342-B048-85BDC9FD1C3A}</a:tableStyleId>
              </a:tblPr>
              <a:tblGrid>
                <a:gridCol w="3048000"/>
                <a:gridCol w="3048000"/>
              </a:tblGrid>
              <a:tr h="370840">
                <a:tc>
                  <a:txBody>
                    <a:bodyPr/>
                    <a:lstStyle/>
                    <a:p>
                      <a:r>
                        <a:rPr lang="en-US" sz="1600" dirty="0" smtClean="0"/>
                        <a:t>Sector</a:t>
                      </a:r>
                      <a:endParaRPr lang="en-US" sz="1600" dirty="0"/>
                    </a:p>
                  </a:txBody>
                  <a:tcPr/>
                </a:tc>
                <a:tc>
                  <a:txBody>
                    <a:bodyPr/>
                    <a:lstStyle/>
                    <a:p>
                      <a:r>
                        <a:rPr lang="en-US" sz="1600" dirty="0" smtClean="0"/>
                        <a:t># of researched targets</a:t>
                      </a:r>
                      <a:endParaRPr lang="en-US" sz="1600" dirty="0"/>
                    </a:p>
                  </a:txBody>
                  <a:tcPr/>
                </a:tc>
              </a:tr>
              <a:tr h="370840">
                <a:tc>
                  <a:txBody>
                    <a:bodyPr/>
                    <a:lstStyle/>
                    <a:p>
                      <a:r>
                        <a:rPr lang="en-US" sz="1600" dirty="0" smtClean="0"/>
                        <a:t>Food</a:t>
                      </a:r>
                      <a:endParaRPr lang="en-US" sz="1600" dirty="0"/>
                    </a:p>
                  </a:txBody>
                  <a:tcPr/>
                </a:tc>
                <a:tc>
                  <a:txBody>
                    <a:bodyPr/>
                    <a:lstStyle/>
                    <a:p>
                      <a:r>
                        <a:rPr lang="en-US" sz="1600" dirty="0" smtClean="0"/>
                        <a:t>25</a:t>
                      </a:r>
                      <a:endParaRPr lang="en-US" sz="1600" dirty="0"/>
                    </a:p>
                  </a:txBody>
                  <a:tcPr/>
                </a:tc>
              </a:tr>
              <a:tr h="370840">
                <a:tc>
                  <a:txBody>
                    <a:bodyPr/>
                    <a:lstStyle/>
                    <a:p>
                      <a:r>
                        <a:rPr lang="en-US" sz="1600" dirty="0" smtClean="0"/>
                        <a:t>Telecom / Media</a:t>
                      </a:r>
                      <a:endParaRPr lang="en-US" sz="1600" dirty="0"/>
                    </a:p>
                  </a:txBody>
                  <a:tcPr/>
                </a:tc>
                <a:tc>
                  <a:txBody>
                    <a:bodyPr/>
                    <a:lstStyle/>
                    <a:p>
                      <a:r>
                        <a:rPr lang="en-US" sz="1600" dirty="0" smtClean="0"/>
                        <a:t>19</a:t>
                      </a:r>
                      <a:endParaRPr lang="en-US" sz="1600" dirty="0"/>
                    </a:p>
                  </a:txBody>
                  <a:tcPr/>
                </a:tc>
              </a:tr>
              <a:tr h="370840">
                <a:tc>
                  <a:txBody>
                    <a:bodyPr/>
                    <a:lstStyle/>
                    <a:p>
                      <a:r>
                        <a:rPr lang="en-US" sz="1600" dirty="0" smtClean="0"/>
                        <a:t>Banks / Financial </a:t>
                      </a:r>
                      <a:endParaRPr lang="en-US" sz="1600" dirty="0"/>
                    </a:p>
                  </a:txBody>
                  <a:tcPr/>
                </a:tc>
                <a:tc>
                  <a:txBody>
                    <a:bodyPr/>
                    <a:lstStyle/>
                    <a:p>
                      <a:r>
                        <a:rPr lang="en-US" sz="1600" dirty="0" smtClean="0"/>
                        <a:t>11</a:t>
                      </a:r>
                      <a:endParaRPr lang="en-US" sz="1600" dirty="0"/>
                    </a:p>
                  </a:txBody>
                  <a:tcPr/>
                </a:tc>
              </a:tr>
              <a:tr h="370840">
                <a:tc>
                  <a:txBody>
                    <a:bodyPr/>
                    <a:lstStyle/>
                    <a:p>
                      <a:r>
                        <a:rPr lang="en-US" sz="1600" dirty="0" smtClean="0"/>
                        <a:t>Energy and Resources</a:t>
                      </a:r>
                      <a:endParaRPr lang="en-US" sz="1600" dirty="0"/>
                    </a:p>
                  </a:txBody>
                  <a:tcPr/>
                </a:tc>
                <a:tc>
                  <a:txBody>
                    <a:bodyPr/>
                    <a:lstStyle/>
                    <a:p>
                      <a:r>
                        <a:rPr lang="en-US" sz="1600" dirty="0" smtClean="0"/>
                        <a:t>9</a:t>
                      </a:r>
                      <a:endParaRPr lang="en-US" sz="1600" dirty="0"/>
                    </a:p>
                  </a:txBody>
                  <a:tcPr/>
                </a:tc>
              </a:tr>
              <a:tr h="370840">
                <a:tc>
                  <a:txBody>
                    <a:bodyPr/>
                    <a:lstStyle/>
                    <a:p>
                      <a:r>
                        <a:rPr lang="en-US" sz="1600" dirty="0" smtClean="0"/>
                        <a:t>Foundations</a:t>
                      </a:r>
                      <a:endParaRPr lang="en-US" sz="1600" dirty="0"/>
                    </a:p>
                  </a:txBody>
                  <a:tcPr/>
                </a:tc>
                <a:tc>
                  <a:txBody>
                    <a:bodyPr/>
                    <a:lstStyle/>
                    <a:p>
                      <a:r>
                        <a:rPr lang="en-US" sz="1600" dirty="0" smtClean="0"/>
                        <a:t>67</a:t>
                      </a:r>
                      <a:endParaRPr lang="en-US" sz="1600" dirty="0"/>
                    </a:p>
                  </a:txBody>
                  <a:tcPr/>
                </a:tc>
              </a:tr>
            </a:tbl>
          </a:graphicData>
        </a:graphic>
      </p:graphicFrame>
    </p:spTree>
    <p:extLst>
      <p:ext uri="{BB962C8B-B14F-4D97-AF65-F5344CB8AC3E}">
        <p14:creationId xmlns:p14="http://schemas.microsoft.com/office/powerpoint/2010/main" val="10517754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288610" cy="400110"/>
          </a:xfrm>
          <a:prstGeom prst="rect">
            <a:avLst/>
          </a:prstGeom>
          <a:noFill/>
        </p:spPr>
        <p:txBody>
          <a:bodyPr wrap="none" rtlCol="0">
            <a:spAutoFit/>
          </a:bodyPr>
          <a:lstStyle/>
          <a:p>
            <a:r>
              <a:rPr lang="en-US" sz="2000" dirty="0" smtClean="0">
                <a:latin typeface="Cambria" pitchFamily="18" charset="0"/>
              </a:rPr>
              <a:t>Sponsorship Target Research (cont’d)</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859683"/>
            <a:ext cx="8594334" cy="1826426"/>
          </a:xfrm>
          <a:prstGeom prst="rect">
            <a:avLst/>
          </a:prstGeom>
          <a:noFill/>
        </p:spPr>
        <p:txBody>
          <a:bodyPr wrap="square" lIns="101882" tIns="50941" rIns="101882" bIns="50941" rtlCol="0">
            <a:spAutoFit/>
          </a:bodyPr>
          <a:lstStyle/>
          <a:p>
            <a:pPr marL="285750" indent="-285750">
              <a:buFont typeface="Arial" panose="020B0604020202020204" pitchFamily="34" charset="0"/>
              <a:buChar char="•"/>
            </a:pPr>
            <a:r>
              <a:rPr lang="en-US" sz="1600" dirty="0" smtClean="0"/>
              <a:t>Evaluated against the following criteria:</a:t>
            </a:r>
          </a:p>
          <a:p>
            <a:pPr marL="742950" lvl="1" indent="-285750">
              <a:buFont typeface="Arial" panose="020B0604020202020204" pitchFamily="34" charset="0"/>
              <a:buChar char="•"/>
            </a:pPr>
            <a:r>
              <a:rPr lang="en-US" sz="1600" dirty="0" smtClean="0"/>
              <a:t>Mandate / Focus – does the organization specifically state a preference for health related?</a:t>
            </a:r>
          </a:p>
          <a:p>
            <a:pPr marL="742950" lvl="1" indent="-285750">
              <a:buFont typeface="Arial" panose="020B0604020202020204" pitchFamily="34" charset="0"/>
              <a:buChar char="•"/>
            </a:pPr>
            <a:r>
              <a:rPr lang="en-US" sz="1600" dirty="0" smtClean="0"/>
              <a:t>Funding Record – does the organization deviate from its mandate? Does the organization show preference for a narrow subsector within its mandate? (e.g. research-only)</a:t>
            </a:r>
          </a:p>
          <a:p>
            <a:pPr marL="742950" lvl="1" indent="-285750">
              <a:buFont typeface="Arial" panose="020B0604020202020204" pitchFamily="34" charset="0"/>
              <a:buChar char="•"/>
            </a:pPr>
            <a:r>
              <a:rPr lang="en-US" sz="1600" dirty="0" smtClean="0"/>
              <a:t>Budget size – ability to fund</a:t>
            </a:r>
          </a:p>
          <a:p>
            <a:pPr marL="742950" lvl="1" indent="-285750">
              <a:buFont typeface="Arial" panose="020B0604020202020204" pitchFamily="34" charset="0"/>
              <a:buChar char="•"/>
            </a:pPr>
            <a:r>
              <a:rPr lang="en-US" sz="1600" dirty="0" smtClean="0"/>
              <a:t># of Recipients – funding concentration / density</a:t>
            </a:r>
          </a:p>
          <a:p>
            <a:pPr marL="742950" lvl="1" indent="-285750">
              <a:buFont typeface="Arial" panose="020B0604020202020204" pitchFamily="34" charset="0"/>
              <a:buChar char="•"/>
            </a:pPr>
            <a:r>
              <a:rPr lang="en-US" sz="1600" dirty="0" smtClean="0"/>
              <a:t>Funding Process – high/low effort? Any strategic advantage for CIM?</a:t>
            </a:r>
          </a:p>
        </p:txBody>
      </p:sp>
      <p:pic>
        <p:nvPicPr>
          <p:cNvPr id="3" name="Picture 2"/>
          <p:cNvPicPr>
            <a:picLocks noChangeAspect="1"/>
          </p:cNvPicPr>
          <p:nvPr/>
        </p:nvPicPr>
        <p:blipFill>
          <a:blip r:embed="rId2"/>
          <a:stretch>
            <a:fillRect/>
          </a:stretch>
        </p:blipFill>
        <p:spPr>
          <a:xfrm>
            <a:off x="931214" y="2819400"/>
            <a:ext cx="7171991" cy="297696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686099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a:latin typeface="+mn-lt"/>
                <a:cs typeface="Calibri" panose="020F0502020204030204" pitchFamily="34" charset="0"/>
              </a:rPr>
              <a:t>5</a:t>
            </a:r>
            <a:r>
              <a:rPr lang="en-US" sz="2824" b="1" dirty="0" smtClean="0">
                <a:latin typeface="+mn-lt"/>
                <a:cs typeface="Calibri" panose="020F0502020204030204" pitchFamily="34" charset="0"/>
              </a:rPr>
              <a:t>. Messaging / Communications</a:t>
            </a:r>
            <a:r>
              <a:rPr lang="en-US" sz="2824" b="1" dirty="0">
                <a:latin typeface="+mn-lt"/>
                <a:cs typeface="Calibri" panose="020F0502020204030204" pitchFamily="34" charset="0"/>
              </a:rPr>
              <a:t> </a:t>
            </a:r>
            <a:r>
              <a:rPr lang="en-US" sz="2824" b="1" dirty="0" smtClean="0">
                <a:latin typeface="+mn-lt"/>
                <a:cs typeface="Calibri" panose="020F0502020204030204" pitchFamily="34" charset="0"/>
              </a:rPr>
              <a:t>Strategy</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26379267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649251" cy="400110"/>
          </a:xfrm>
          <a:prstGeom prst="rect">
            <a:avLst/>
          </a:prstGeom>
          <a:noFill/>
        </p:spPr>
        <p:txBody>
          <a:bodyPr wrap="none" rtlCol="0">
            <a:spAutoFit/>
          </a:bodyPr>
          <a:lstStyle/>
          <a:p>
            <a:r>
              <a:rPr lang="en-US" sz="2000" dirty="0" smtClean="0">
                <a:latin typeface="Cambria" pitchFamily="18" charset="0"/>
              </a:rPr>
              <a:t>Purpose / Background</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228600" y="1134718"/>
            <a:ext cx="8594334" cy="4504082"/>
          </a:xfrm>
          <a:prstGeom prst="rect">
            <a:avLst/>
          </a:prstGeom>
          <a:noFill/>
        </p:spPr>
        <p:txBody>
          <a:bodyPr wrap="square" lIns="101882" tIns="50941" rIns="101882" bIns="50941" rtlCol="0">
            <a:spAutoFit/>
          </a:bodyPr>
          <a:lstStyle/>
          <a:p>
            <a:r>
              <a:rPr lang="en-US" sz="1600" b="1" u="sng" dirty="0" smtClean="0">
                <a:latin typeface="Calibri" panose="020F0502020204030204" pitchFamily="34" charset="0"/>
                <a:cs typeface="Arial" pitchFamily="34" charset="0"/>
              </a:rPr>
              <a:t>Purpose</a:t>
            </a:r>
          </a:p>
          <a:p>
            <a:r>
              <a:rPr lang="en-US" sz="1600" dirty="0" smtClean="0">
                <a:latin typeface="Calibri" panose="020F0502020204030204" pitchFamily="34" charset="0"/>
                <a:cs typeface="Arial" pitchFamily="34" charset="0"/>
              </a:rPr>
              <a:t>Based on the strategic recommendations, cost / sponsorship levels, and targeted sectors for funding, a fundraising strategy can be formulated, including messaging and communications strategies tailored to sponsor targets. In particular, CIM hypothesizes that Diabetes-related corporate sponsorships are tapped out and the organization must turn to other sources (corporate non-Diabetes, other granting agencies) for funding. In order to be successful in these new spaces, CIM must apply new tactics in order to communicate its mission and the need that it fills to these stakeholders. We have evaluated CIM’s current marketing materials and proposed new high-level recommendations for communicating with these new markets. </a:t>
            </a:r>
            <a:endParaRPr lang="en-US" sz="1600" b="1" u="sng" dirty="0" smtClean="0">
              <a:latin typeface="Calibri" panose="020F0502020204030204" pitchFamily="34" charset="0"/>
              <a:cs typeface="Arial" pitchFamily="34" charset="0"/>
            </a:endParaRPr>
          </a:p>
          <a:p>
            <a:endParaRPr lang="en-US" sz="1600" b="1" u="sng" dirty="0">
              <a:latin typeface="Calibri" panose="020F0502020204030204" pitchFamily="34" charset="0"/>
              <a:cs typeface="Arial" pitchFamily="34" charset="0"/>
            </a:endParaRPr>
          </a:p>
          <a:p>
            <a:r>
              <a:rPr lang="en-US" sz="1600" b="1" u="sng" dirty="0" smtClean="0">
                <a:latin typeface="Calibri" panose="020F0502020204030204" pitchFamily="34" charset="0"/>
                <a:cs typeface="Arial" pitchFamily="34" charset="0"/>
              </a:rPr>
              <a:t>Objectives</a:t>
            </a:r>
          </a:p>
          <a:p>
            <a:pPr marL="342900" indent="-342900">
              <a:buAutoNum type="arabicPeriod"/>
            </a:pPr>
            <a:r>
              <a:rPr lang="en-US" sz="1600" dirty="0" smtClean="0">
                <a:latin typeface="Calibri" panose="020F0502020204030204" pitchFamily="34" charset="0"/>
                <a:cs typeface="Arial" pitchFamily="34" charset="0"/>
              </a:rPr>
              <a:t>Review CIM’s current marketing material for quality, consistency, and benchmark against best practices in the non-profit space</a:t>
            </a:r>
          </a:p>
          <a:p>
            <a:pPr marL="342900" indent="-342900">
              <a:buAutoNum type="arabicPeriod"/>
            </a:pPr>
            <a:r>
              <a:rPr lang="en-US" sz="1600" dirty="0" smtClean="0">
                <a:latin typeface="Calibri" panose="020F0502020204030204" pitchFamily="34" charset="0"/>
                <a:cs typeface="Arial" pitchFamily="34" charset="0"/>
              </a:rPr>
              <a:t>Identify key issues CIM will face in communicating with corporate sponsors and other non-traditional granting agencies</a:t>
            </a:r>
          </a:p>
          <a:p>
            <a:pPr marL="342900" indent="-342900">
              <a:buAutoNum type="arabicPeriod"/>
            </a:pPr>
            <a:r>
              <a:rPr lang="en-US" sz="1600" dirty="0" smtClean="0">
                <a:latin typeface="Calibri" panose="020F0502020204030204" pitchFamily="34" charset="0"/>
                <a:cs typeface="Arial" pitchFamily="34" charset="0"/>
              </a:rPr>
              <a:t>Develop high-level recommendations regarding messaging and communication to help CIM achieve its sponsorship goals in new donor sectors. </a:t>
            </a:r>
            <a:endParaRPr lang="en-US" sz="1600" dirty="0">
              <a:latin typeface="Calibri" panose="020F0502020204030204" pitchFamily="34" charset="0"/>
            </a:endParaRPr>
          </a:p>
          <a:p>
            <a:endParaRPr lang="en-US" sz="1400" dirty="0"/>
          </a:p>
        </p:txBody>
      </p:sp>
    </p:spTree>
    <p:extLst>
      <p:ext uri="{BB962C8B-B14F-4D97-AF65-F5344CB8AC3E}">
        <p14:creationId xmlns:p14="http://schemas.microsoft.com/office/powerpoint/2010/main" val="17423684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120230" cy="400110"/>
          </a:xfrm>
          <a:prstGeom prst="rect">
            <a:avLst/>
          </a:prstGeom>
          <a:noFill/>
        </p:spPr>
        <p:txBody>
          <a:bodyPr wrap="none" rtlCol="0">
            <a:spAutoFit/>
          </a:bodyPr>
          <a:lstStyle/>
          <a:p>
            <a:r>
              <a:rPr lang="en-US" sz="2000" dirty="0" smtClean="0">
                <a:latin typeface="Cambria" pitchFamily="18" charset="0"/>
              </a:rPr>
              <a:t>Key Observations of Prior Proposals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6" name="Diagram 5"/>
          <p:cNvGraphicFramePr/>
          <p:nvPr>
            <p:extLst>
              <p:ext uri="{D42A27DB-BD31-4B8C-83A1-F6EECF244321}">
                <p14:modId xmlns:p14="http://schemas.microsoft.com/office/powerpoint/2010/main" val="4190333192"/>
              </p:ext>
            </p:extLst>
          </p:nvPr>
        </p:nvGraphicFramePr>
        <p:xfrm>
          <a:off x="370585" y="762000"/>
          <a:ext cx="8621015"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756347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140540" cy="400110"/>
          </a:xfrm>
          <a:prstGeom prst="rect">
            <a:avLst/>
          </a:prstGeom>
          <a:noFill/>
        </p:spPr>
        <p:txBody>
          <a:bodyPr wrap="none" rtlCol="0">
            <a:spAutoFit/>
          </a:bodyPr>
          <a:lstStyle/>
          <a:p>
            <a:r>
              <a:rPr lang="en-US" sz="2000" dirty="0" smtClean="0">
                <a:latin typeface="Cambria" pitchFamily="18" charset="0"/>
              </a:rPr>
              <a:t>Qualitative – Best Practices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6"/>
          <p:cNvGraphicFramePr>
            <a:graphicFrameLocks noGrp="1"/>
          </p:cNvGraphicFramePr>
          <p:nvPr>
            <p:ph idx="1"/>
          </p:nvPr>
        </p:nvGraphicFramePr>
        <p:xfrm>
          <a:off x="457200" y="819150"/>
          <a:ext cx="8229600" cy="530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9958850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140540" cy="400110"/>
          </a:xfrm>
          <a:prstGeom prst="rect">
            <a:avLst/>
          </a:prstGeom>
          <a:noFill/>
        </p:spPr>
        <p:txBody>
          <a:bodyPr wrap="none" rtlCol="0">
            <a:spAutoFit/>
          </a:bodyPr>
          <a:lstStyle/>
          <a:p>
            <a:r>
              <a:rPr lang="en-US" sz="2000" dirty="0" smtClean="0">
                <a:latin typeface="Cambria" pitchFamily="18" charset="0"/>
              </a:rPr>
              <a:t>Qualitative – Best Practices</a:t>
            </a:r>
            <a:endParaRPr lang="en-GB" sz="2000" dirty="0" smtClean="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6"/>
          <p:cNvGraphicFramePr>
            <a:graphicFrameLocks noGrp="1"/>
          </p:cNvGraphicFramePr>
          <p:nvPr>
            <p:ph idx="1"/>
          </p:nvPr>
        </p:nvGraphicFramePr>
        <p:xfrm>
          <a:off x="457200" y="819150"/>
          <a:ext cx="8229600" cy="530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592350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715295" cy="400110"/>
          </a:xfrm>
          <a:prstGeom prst="rect">
            <a:avLst/>
          </a:prstGeom>
          <a:noFill/>
        </p:spPr>
        <p:txBody>
          <a:bodyPr wrap="none" rtlCol="0">
            <a:spAutoFit/>
          </a:bodyPr>
          <a:lstStyle/>
          <a:p>
            <a:r>
              <a:rPr lang="en-US" sz="2000" dirty="0" smtClean="0">
                <a:latin typeface="Cambria" pitchFamily="18" charset="0"/>
              </a:rPr>
              <a:t>Qualitative - Messaging</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12" name="Content Placeholder 6"/>
          <p:cNvGraphicFramePr>
            <a:graphicFrameLocks noGrp="1"/>
          </p:cNvGraphicFramePr>
          <p:nvPr>
            <p:ph idx="1"/>
          </p:nvPr>
        </p:nvGraphicFramePr>
        <p:xfrm>
          <a:off x="457200" y="819150"/>
          <a:ext cx="8229600" cy="53070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102404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smtClean="0">
                <a:latin typeface="+mn-lt"/>
                <a:cs typeface="Calibri" panose="020F0502020204030204" pitchFamily="34" charset="0"/>
              </a:rPr>
              <a:t>6. Summary of Recommendations</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3535630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3602461" cy="400110"/>
          </a:xfrm>
          <a:prstGeom prst="rect">
            <a:avLst/>
          </a:prstGeom>
          <a:noFill/>
        </p:spPr>
        <p:txBody>
          <a:bodyPr wrap="none" rtlCol="0">
            <a:spAutoFit/>
          </a:bodyPr>
          <a:lstStyle/>
          <a:p>
            <a:r>
              <a:rPr lang="en-US" sz="2000" dirty="0" smtClean="0">
                <a:latin typeface="Cambria" pitchFamily="18" charset="0"/>
              </a:rPr>
              <a:t>Summary of Recommendations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959600" y="4509732"/>
            <a:ext cx="1981200" cy="111513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Messaging / </a:t>
            </a:r>
          </a:p>
          <a:p>
            <a:pPr algn="ctr"/>
            <a:r>
              <a:rPr lang="en-US" b="1" dirty="0" smtClean="0"/>
              <a:t>Communications</a:t>
            </a:r>
          </a:p>
          <a:p>
            <a:pPr algn="ctr"/>
            <a:r>
              <a:rPr lang="en-US" b="1" dirty="0" smtClean="0"/>
              <a:t>Strategy</a:t>
            </a:r>
            <a:endParaRPr lang="en-US" b="1" dirty="0"/>
          </a:p>
        </p:txBody>
      </p:sp>
      <p:sp>
        <p:nvSpPr>
          <p:cNvPr id="3" name="Right Arrow 2"/>
          <p:cNvSpPr/>
          <p:nvPr/>
        </p:nvSpPr>
        <p:spPr>
          <a:xfrm>
            <a:off x="711200" y="4191000"/>
            <a:ext cx="6324599" cy="1752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30200" y="44577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Strategy</a:t>
            </a:r>
            <a:endParaRPr lang="en-US" b="1" dirty="0">
              <a:solidFill>
                <a:schemeClr val="tx1"/>
              </a:solidFill>
            </a:endParaRPr>
          </a:p>
        </p:txBody>
      </p:sp>
      <p:sp>
        <p:nvSpPr>
          <p:cNvPr id="9" name="Oval 8"/>
          <p:cNvSpPr/>
          <p:nvPr/>
        </p:nvSpPr>
        <p:spPr>
          <a:xfrm>
            <a:off x="2387600" y="44577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Costs</a:t>
            </a:r>
            <a:endParaRPr lang="en-US" b="1" dirty="0">
              <a:solidFill>
                <a:schemeClr val="tx1"/>
              </a:solidFill>
            </a:endParaRPr>
          </a:p>
        </p:txBody>
      </p:sp>
      <p:sp>
        <p:nvSpPr>
          <p:cNvPr id="11" name="Oval 10"/>
          <p:cNvSpPr/>
          <p:nvPr/>
        </p:nvSpPr>
        <p:spPr>
          <a:xfrm>
            <a:off x="4445000" y="44577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Funding</a:t>
            </a:r>
            <a:endParaRPr lang="en-US" b="1" dirty="0">
              <a:solidFill>
                <a:schemeClr val="tx1"/>
              </a:solidFill>
            </a:endParaRPr>
          </a:p>
        </p:txBody>
      </p:sp>
      <p:sp>
        <p:nvSpPr>
          <p:cNvPr id="2" name="Left-Right Arrow 1"/>
          <p:cNvSpPr/>
          <p:nvPr/>
        </p:nvSpPr>
        <p:spPr>
          <a:xfrm>
            <a:off x="1371387" y="4914900"/>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Left-Right Arrow 11"/>
          <p:cNvSpPr/>
          <p:nvPr/>
        </p:nvSpPr>
        <p:spPr>
          <a:xfrm>
            <a:off x="3390689" y="4895850"/>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p:cNvSpPr/>
          <p:nvPr/>
        </p:nvSpPr>
        <p:spPr>
          <a:xfrm>
            <a:off x="228600" y="745815"/>
            <a:ext cx="8686800" cy="3773341"/>
          </a:xfrm>
          <a:prstGeom prst="rect">
            <a:avLst/>
          </a:prstGeom>
        </p:spPr>
        <p:txBody>
          <a:bodyPr wrap="square">
            <a:spAutoFit/>
          </a:bodyPr>
          <a:lstStyle/>
          <a:p>
            <a:pPr>
              <a:lnSpc>
                <a:spcPct val="115000"/>
              </a:lnSpc>
            </a:pP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Strategy</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Utilize strategic framework and strategic plan outline developed by Endeavour as guidelines</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Iterate and revisit the strategic planning process on an annual or semi-annual basis</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Costs</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Utilize cost tools and methodologies for budgeting activities and to forecast operational costs based on strategic planning process</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Funding</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Target industries identified as having above-average funding likelihood for CIM</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Develop staggered sponsorship approach to increase level of funding over the next five years</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r>
              <a:rPr lang="en-US" sz="1600" b="1"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Messaging / Communications Strategy</a:t>
            </a:r>
          </a:p>
          <a:p>
            <a:pPr marL="285750" indent="-285750">
              <a:lnSpc>
                <a:spcPct val="115000"/>
              </a:lnSpc>
              <a:buFont typeface="Arial" panose="020B0604020202020204" pitchFamily="34" charset="0"/>
              <a:buChar char="•"/>
            </a:pPr>
            <a:r>
              <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rPr>
              <a:t>Share and integrate versions of the strategic plan into the sponsorship </a:t>
            </a: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process</a:t>
            </a:r>
          </a:p>
          <a:p>
            <a:pPr marL="285750" indent="-285750">
              <a:lnSpc>
                <a:spcPct val="115000"/>
              </a:lnSpc>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Share goals and targets for sponsorship with partners </a:t>
            </a:r>
            <a:endParaRPr lang="en-US" sz="16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lnSpc>
                <a:spcPct val="115000"/>
              </a:lnSpc>
            </a:pP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U-Turn Arrow 14"/>
          <p:cNvSpPr/>
          <p:nvPr/>
        </p:nvSpPr>
        <p:spPr>
          <a:xfrm rot="10800000">
            <a:off x="863600" y="5817927"/>
            <a:ext cx="7213706" cy="419100"/>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3791092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345963" cy="400110"/>
          </a:xfrm>
          <a:prstGeom prst="rect">
            <a:avLst/>
          </a:prstGeom>
          <a:noFill/>
        </p:spPr>
        <p:txBody>
          <a:bodyPr wrap="none" rtlCol="0">
            <a:spAutoFit/>
          </a:bodyPr>
          <a:lstStyle/>
          <a:p>
            <a:r>
              <a:rPr lang="en-US" sz="2000" dirty="0" smtClean="0">
                <a:latin typeface="Cambria" pitchFamily="18" charset="0"/>
              </a:rPr>
              <a:t>Proposed Approach</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pSp>
        <p:nvGrpSpPr>
          <p:cNvPr id="6" name="Group 5"/>
          <p:cNvGrpSpPr/>
          <p:nvPr/>
        </p:nvGrpSpPr>
        <p:grpSpPr>
          <a:xfrm>
            <a:off x="3089574" y="1752600"/>
            <a:ext cx="3474720" cy="1115764"/>
            <a:chOff x="0" y="1406"/>
            <a:chExt cx="3474720" cy="1115764"/>
          </a:xfrm>
        </p:grpSpPr>
        <p:sp>
          <p:nvSpPr>
            <p:cNvPr id="8" name="Rounded Rectangle 7"/>
            <p:cNvSpPr/>
            <p:nvPr/>
          </p:nvSpPr>
          <p:spPr>
            <a:xfrm>
              <a:off x="0" y="1406"/>
              <a:ext cx="3474720" cy="111576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9" name="Rounded Rectangle 4"/>
            <p:cNvSpPr/>
            <p:nvPr/>
          </p:nvSpPr>
          <p:spPr>
            <a:xfrm>
              <a:off x="54467" y="55873"/>
              <a:ext cx="3365786" cy="100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Phase 1</a:t>
              </a:r>
              <a:r>
                <a:rPr lang="en-US" sz="2100" kern="1200" dirty="0" smtClean="0"/>
                <a:t>: </a:t>
              </a:r>
              <a:r>
                <a:rPr lang="en-US" sz="2100" b="1" kern="1200" dirty="0" smtClean="0">
                  <a:solidFill>
                    <a:srgbClr val="FFC000"/>
                  </a:solidFill>
                </a:rPr>
                <a:t>Organizational Review</a:t>
              </a:r>
              <a:endParaRPr lang="en-US" sz="2100" b="1" kern="1200" dirty="0">
                <a:solidFill>
                  <a:srgbClr val="FFC000"/>
                </a:solidFill>
              </a:endParaRPr>
            </a:p>
          </p:txBody>
        </p:sp>
      </p:grpSp>
      <p:grpSp>
        <p:nvGrpSpPr>
          <p:cNvPr id="11" name="Group 10"/>
          <p:cNvGrpSpPr/>
          <p:nvPr/>
        </p:nvGrpSpPr>
        <p:grpSpPr>
          <a:xfrm>
            <a:off x="3089574" y="2965384"/>
            <a:ext cx="3474720" cy="1115764"/>
            <a:chOff x="0" y="1228747"/>
            <a:chExt cx="3474720" cy="1115764"/>
          </a:xfrm>
        </p:grpSpPr>
        <p:sp>
          <p:nvSpPr>
            <p:cNvPr id="12" name="Rounded Rectangle 11"/>
            <p:cNvSpPr/>
            <p:nvPr/>
          </p:nvSpPr>
          <p:spPr>
            <a:xfrm>
              <a:off x="0" y="1228747"/>
              <a:ext cx="3474720" cy="111576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3" name="Rounded Rectangle 4"/>
            <p:cNvSpPr/>
            <p:nvPr/>
          </p:nvSpPr>
          <p:spPr>
            <a:xfrm>
              <a:off x="54467" y="1283214"/>
              <a:ext cx="3365786" cy="100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Phase 2</a:t>
              </a:r>
              <a:r>
                <a:rPr lang="en-US" sz="2100" kern="1200" dirty="0" smtClean="0"/>
                <a:t>: </a:t>
              </a:r>
              <a:r>
                <a:rPr lang="en-US" sz="2100" b="1" kern="1200" dirty="0" smtClean="0">
                  <a:solidFill>
                    <a:srgbClr val="FFC000"/>
                  </a:solidFill>
                </a:rPr>
                <a:t>Strategic Planning</a:t>
              </a:r>
              <a:endParaRPr lang="en-US" sz="2100" b="1" kern="1200" dirty="0">
                <a:solidFill>
                  <a:srgbClr val="FFC000"/>
                </a:solidFill>
              </a:endParaRPr>
            </a:p>
          </p:txBody>
        </p:sp>
      </p:grpSp>
      <p:grpSp>
        <p:nvGrpSpPr>
          <p:cNvPr id="14" name="Group 13"/>
          <p:cNvGrpSpPr/>
          <p:nvPr/>
        </p:nvGrpSpPr>
        <p:grpSpPr>
          <a:xfrm>
            <a:off x="3089574" y="4178168"/>
            <a:ext cx="3474720" cy="1115764"/>
            <a:chOff x="0" y="2456088"/>
            <a:chExt cx="3474720" cy="1115764"/>
          </a:xfrm>
        </p:grpSpPr>
        <p:sp>
          <p:nvSpPr>
            <p:cNvPr id="15" name="Rounded Rectangle 14"/>
            <p:cNvSpPr/>
            <p:nvPr/>
          </p:nvSpPr>
          <p:spPr>
            <a:xfrm>
              <a:off x="0" y="2456088"/>
              <a:ext cx="3474720" cy="111576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6" name="Rounded Rectangle 4"/>
            <p:cNvSpPr/>
            <p:nvPr/>
          </p:nvSpPr>
          <p:spPr>
            <a:xfrm>
              <a:off x="54467" y="2510555"/>
              <a:ext cx="3365786" cy="100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Phase 3</a:t>
              </a:r>
              <a:r>
                <a:rPr lang="en-US" sz="2100" kern="1200" dirty="0" smtClean="0"/>
                <a:t>: </a:t>
              </a:r>
              <a:r>
                <a:rPr lang="en-US" sz="2100" b="1" kern="1200" dirty="0" smtClean="0">
                  <a:solidFill>
                    <a:srgbClr val="FFC000"/>
                  </a:solidFill>
                </a:rPr>
                <a:t>Fundraising Formative Evaluation and Revenue Stream Assessment</a:t>
              </a:r>
              <a:endParaRPr lang="en-US" sz="2100" b="1" kern="1200" dirty="0">
                <a:solidFill>
                  <a:srgbClr val="FFC000"/>
                </a:solidFill>
              </a:endParaRPr>
            </a:p>
          </p:txBody>
        </p:sp>
      </p:grpSp>
      <p:grpSp>
        <p:nvGrpSpPr>
          <p:cNvPr id="17" name="Group 16"/>
          <p:cNvGrpSpPr/>
          <p:nvPr/>
        </p:nvGrpSpPr>
        <p:grpSpPr>
          <a:xfrm>
            <a:off x="3089574" y="5385930"/>
            <a:ext cx="3474720" cy="1115764"/>
            <a:chOff x="0" y="3683429"/>
            <a:chExt cx="3474720" cy="1115764"/>
          </a:xfrm>
        </p:grpSpPr>
        <p:sp>
          <p:nvSpPr>
            <p:cNvPr id="18" name="Rounded Rectangle 17"/>
            <p:cNvSpPr/>
            <p:nvPr/>
          </p:nvSpPr>
          <p:spPr>
            <a:xfrm>
              <a:off x="0" y="3683429"/>
              <a:ext cx="3474720" cy="1115764"/>
            </a:xfrm>
            <a:prstGeom prst="roundRect">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19" name="Rounded Rectangle 4"/>
            <p:cNvSpPr/>
            <p:nvPr/>
          </p:nvSpPr>
          <p:spPr>
            <a:xfrm>
              <a:off x="54467" y="3737896"/>
              <a:ext cx="3365786" cy="100683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0010" tIns="40005" rIns="80010" bIns="40005" numCol="1" spcCol="1270" anchor="ctr" anchorCtr="0">
              <a:noAutofit/>
            </a:bodyPr>
            <a:lstStyle/>
            <a:p>
              <a:pPr lvl="0" algn="ctr" defTabSz="933450">
                <a:lnSpc>
                  <a:spcPct val="90000"/>
                </a:lnSpc>
                <a:spcBef>
                  <a:spcPct val="0"/>
                </a:spcBef>
                <a:spcAft>
                  <a:spcPct val="35000"/>
                </a:spcAft>
              </a:pPr>
              <a:r>
                <a:rPr lang="en-US" sz="2100" b="1" kern="1200" dirty="0" smtClean="0"/>
                <a:t>Phase 4</a:t>
              </a:r>
              <a:r>
                <a:rPr lang="en-US" sz="2100" kern="1200" dirty="0" smtClean="0"/>
                <a:t>: </a:t>
              </a:r>
              <a:r>
                <a:rPr lang="en-US" sz="2100" b="1" kern="1200" dirty="0" smtClean="0">
                  <a:solidFill>
                    <a:srgbClr val="FFC000"/>
                  </a:solidFill>
                </a:rPr>
                <a:t>Strategy Recommendations and Implementation Plan</a:t>
              </a:r>
              <a:endParaRPr lang="en-US" sz="2100" b="1" kern="1200" dirty="0">
                <a:solidFill>
                  <a:srgbClr val="FFC000"/>
                </a:solidFill>
              </a:endParaRPr>
            </a:p>
          </p:txBody>
        </p:sp>
      </p:grpSp>
      <p:sp>
        <p:nvSpPr>
          <p:cNvPr id="21" name="Rectangle 20"/>
          <p:cNvSpPr/>
          <p:nvPr/>
        </p:nvSpPr>
        <p:spPr>
          <a:xfrm>
            <a:off x="228600" y="745815"/>
            <a:ext cx="8610600" cy="941796"/>
          </a:xfrm>
          <a:prstGeom prst="rect">
            <a:avLst/>
          </a:prstGeom>
        </p:spPr>
        <p:txBody>
          <a:bodyPr wrap="square">
            <a:spAutoFit/>
          </a:bodyPr>
          <a:lstStyle/>
          <a:p>
            <a:pPr algn="just">
              <a:lnSpc>
                <a:spcPct val="115000"/>
              </a:lnSpc>
              <a:spcAft>
                <a:spcPts val="1000"/>
              </a:spcAft>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The Statement of Work contemplated a four-phased approach to providing deliverables to CIM. Activities under phases 3 and 4 were dependent on the outcomes of phase 2 as agreed-upon between the Endeavour team and CIM. </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030074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2000676" cy="400110"/>
          </a:xfrm>
          <a:prstGeom prst="rect">
            <a:avLst/>
          </a:prstGeom>
          <a:noFill/>
        </p:spPr>
        <p:txBody>
          <a:bodyPr wrap="none" rtlCol="0">
            <a:spAutoFit/>
          </a:bodyPr>
          <a:lstStyle/>
          <a:p>
            <a:r>
              <a:rPr lang="en-US" sz="2000" dirty="0" smtClean="0">
                <a:latin typeface="Cambria" pitchFamily="18" charset="0"/>
              </a:rPr>
              <a:t>Key Deliverables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349346648"/>
              </p:ext>
            </p:extLst>
          </p:nvPr>
        </p:nvGraphicFramePr>
        <p:xfrm>
          <a:off x="228600" y="1524000"/>
          <a:ext cx="8633205" cy="4409440"/>
        </p:xfrm>
        <a:graphic>
          <a:graphicData uri="http://schemas.openxmlformats.org/drawingml/2006/table">
            <a:tbl>
              <a:tblPr firstRow="1" bandRow="1">
                <a:tableStyleId>{5C22544A-7EE6-4342-B048-85BDC9FD1C3A}</a:tableStyleId>
              </a:tblPr>
              <a:tblGrid>
                <a:gridCol w="8633205"/>
              </a:tblGrid>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t>A. Strategic Plan</a:t>
                      </a:r>
                    </a:p>
                  </a:txBody>
                  <a:tcPr/>
                </a:tc>
              </a:tr>
              <a:tr h="370840">
                <a:tc>
                  <a:txBody>
                    <a:bodyPr/>
                    <a:lstStyle/>
                    <a:p>
                      <a:pPr marL="285750" indent="-285750" algn="l">
                        <a:spcBef>
                          <a:spcPts val="0"/>
                        </a:spcBef>
                        <a:buFont typeface="Arial" panose="020B0604020202020204" pitchFamily="34" charset="0"/>
                        <a:buChar char="•"/>
                      </a:pPr>
                      <a:r>
                        <a:rPr lang="en-US" sz="1400" dirty="0" smtClean="0"/>
                        <a:t>Strategic Framework</a:t>
                      </a:r>
                    </a:p>
                    <a:p>
                      <a:pPr marL="285750" indent="-285750" algn="l">
                        <a:spcBef>
                          <a:spcPts val="0"/>
                        </a:spcBef>
                        <a:buFont typeface="Arial" panose="020B0604020202020204" pitchFamily="34" charset="0"/>
                        <a:buChar char="•"/>
                      </a:pPr>
                      <a:r>
                        <a:rPr lang="en-US" sz="1400" dirty="0" smtClean="0"/>
                        <a:t>Strategic Planning Document Outline</a:t>
                      </a:r>
                    </a:p>
                    <a:p>
                      <a:pPr marL="285750" indent="-285750" algn="l">
                        <a:spcBef>
                          <a:spcPts val="0"/>
                        </a:spcBef>
                        <a:buFont typeface="Arial" panose="020B0604020202020204" pitchFamily="34" charset="0"/>
                        <a:buChar char="•"/>
                      </a:pPr>
                      <a:r>
                        <a:rPr lang="en-US" sz="1400" dirty="0" smtClean="0"/>
                        <a:t>Recommendations for Strategic Planning Processes</a:t>
                      </a:r>
                    </a:p>
                    <a:p>
                      <a:pPr marL="285750" indent="-285750" algn="l">
                        <a:spcBef>
                          <a:spcPts val="0"/>
                        </a:spcBef>
                        <a:buFont typeface="Arial" panose="020B0604020202020204" pitchFamily="34" charset="0"/>
                        <a:buChar char="•"/>
                      </a:pPr>
                      <a:r>
                        <a:rPr lang="en-US" sz="1400" dirty="0" smtClean="0"/>
                        <a:t>(As available) Incorporation of Outcomes from other project components into Strategic Planning Document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chemeClr val="bg1"/>
                          </a:solidFill>
                        </a:rPr>
                        <a:t>B. Cost Model</a:t>
                      </a:r>
                    </a:p>
                  </a:txBody>
                  <a:tcPr>
                    <a:solidFill>
                      <a:schemeClr val="accent1"/>
                    </a:solidFill>
                  </a:tcPr>
                </a:tc>
              </a:tr>
              <a:tr h="370840">
                <a:tc>
                  <a:txBody>
                    <a:bodyPr/>
                    <a:lstStyle/>
                    <a:p>
                      <a:pPr marL="285750" indent="-285750" algn="l">
                        <a:spcBef>
                          <a:spcPts val="0"/>
                        </a:spcBef>
                        <a:buFont typeface="Arial" pitchFamily="34" charset="0"/>
                        <a:buChar char="•"/>
                      </a:pPr>
                      <a:r>
                        <a:rPr lang="en-US" sz="1400" dirty="0" smtClean="0"/>
                        <a:t>Packaged Cost Model in Excel</a:t>
                      </a:r>
                    </a:p>
                    <a:p>
                      <a:pPr marL="285750" indent="-285750" algn="l">
                        <a:spcBef>
                          <a:spcPts val="0"/>
                        </a:spcBef>
                        <a:buFont typeface="Arial" pitchFamily="34" charset="0"/>
                        <a:buChar char="•"/>
                      </a:pPr>
                      <a:r>
                        <a:rPr lang="en-US" sz="1400" dirty="0" smtClean="0"/>
                        <a:t>User Guide</a:t>
                      </a:r>
                    </a:p>
                    <a:p>
                      <a:pPr marL="285750" indent="-285750" algn="l">
                        <a:spcBef>
                          <a:spcPts val="0"/>
                        </a:spcBef>
                        <a:buFont typeface="Arial" pitchFamily="34" charset="0"/>
                        <a:buChar char="•"/>
                      </a:pPr>
                      <a:r>
                        <a:rPr lang="en-US" sz="1400" dirty="0" smtClean="0"/>
                        <a:t>Initial 5-year cost projections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chemeClr val="bg1"/>
                          </a:solidFill>
                        </a:rPr>
                        <a:t>C. Funding Sources</a:t>
                      </a:r>
                    </a:p>
                  </a:txBody>
                  <a:tcPr>
                    <a:solidFill>
                      <a:schemeClr val="accent1"/>
                    </a:solidFill>
                  </a:tcPr>
                </a:tc>
              </a:tr>
              <a:tr h="370840">
                <a:tc>
                  <a:txBody>
                    <a:bodyPr/>
                    <a:lstStyle/>
                    <a:p>
                      <a:pPr marL="285750" indent="-285750" algn="l">
                        <a:spcBef>
                          <a:spcPts val="0"/>
                        </a:spcBef>
                        <a:buFont typeface="Arial" panose="020B0604020202020204" pitchFamily="34" charset="0"/>
                        <a:buChar char="•"/>
                      </a:pPr>
                      <a:r>
                        <a:rPr lang="en-US" sz="1400" dirty="0" smtClean="0"/>
                        <a:t>Recommendations on funding targets for each funding category</a:t>
                      </a:r>
                    </a:p>
                    <a:p>
                      <a:pPr marL="285750" indent="-285750" algn="l">
                        <a:spcBef>
                          <a:spcPts val="0"/>
                        </a:spcBef>
                        <a:buFont typeface="Arial" panose="020B0604020202020204" pitchFamily="34" charset="0"/>
                        <a:buChar char="•"/>
                      </a:pPr>
                      <a:r>
                        <a:rPr lang="en-US" sz="1400" dirty="0" smtClean="0"/>
                        <a:t>List of specific organizations to target for funding under each funding category, information on application processes and key considerations</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b="1" u="none" dirty="0" smtClean="0">
                          <a:solidFill>
                            <a:schemeClr val="bg1"/>
                          </a:solidFill>
                        </a:rPr>
                        <a:t>D. Messaging / Communications Strategy</a:t>
                      </a:r>
                    </a:p>
                  </a:txBody>
                  <a:tcPr>
                    <a:solidFill>
                      <a:schemeClr val="accent1"/>
                    </a:solidFill>
                  </a:tcPr>
                </a:tc>
              </a:tr>
              <a:tr h="370840">
                <a:tc>
                  <a:txBody>
                    <a:bodyPr/>
                    <a:lstStyle/>
                    <a:p>
                      <a:pPr marL="285750" marR="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smtClean="0"/>
                        <a:t>Identification of Messaging Components required when approaching Non-Diabetes Corporations, with recommendations and best practices for each component</a:t>
                      </a:r>
                    </a:p>
                  </a:txBody>
                  <a:tcPr/>
                </a:tc>
              </a:tr>
            </a:tbl>
          </a:graphicData>
        </a:graphic>
      </p:graphicFrame>
      <p:sp>
        <p:nvSpPr>
          <p:cNvPr id="7" name="Rectangle 6"/>
          <p:cNvSpPr/>
          <p:nvPr/>
        </p:nvSpPr>
        <p:spPr>
          <a:xfrm>
            <a:off x="228600" y="745815"/>
            <a:ext cx="8610600" cy="641971"/>
          </a:xfrm>
          <a:prstGeom prst="rect">
            <a:avLst/>
          </a:prstGeom>
        </p:spPr>
        <p:txBody>
          <a:bodyPr wrap="square">
            <a:spAutoFit/>
          </a:bodyPr>
          <a:lstStyle/>
          <a:p>
            <a:pPr algn="just">
              <a:lnSpc>
                <a:spcPct val="115000"/>
              </a:lnSpc>
              <a:spcAft>
                <a:spcPts val="1000"/>
              </a:spcAft>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The following key deliverables were identified at the interim client meeting as the key components of the final deliverable to be provided to Connected In Motion:  </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243571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4705584" cy="400110"/>
          </a:xfrm>
          <a:prstGeom prst="rect">
            <a:avLst/>
          </a:prstGeom>
          <a:noFill/>
        </p:spPr>
        <p:txBody>
          <a:bodyPr wrap="none" rtlCol="0">
            <a:spAutoFit/>
          </a:bodyPr>
          <a:lstStyle/>
          <a:p>
            <a:r>
              <a:rPr lang="en-US" sz="2000" dirty="0" smtClean="0">
                <a:latin typeface="Cambria" pitchFamily="18" charset="0"/>
              </a:rPr>
              <a:t>Executive Summary of Recommendations</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8" name="Rounded Rectangle 7"/>
          <p:cNvSpPr/>
          <p:nvPr/>
        </p:nvSpPr>
        <p:spPr>
          <a:xfrm>
            <a:off x="6934200" y="4052532"/>
            <a:ext cx="1981200" cy="111513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b="1" dirty="0" smtClean="0"/>
              <a:t>Messaging / </a:t>
            </a:r>
          </a:p>
          <a:p>
            <a:pPr algn="ctr"/>
            <a:r>
              <a:rPr lang="en-US" b="1" dirty="0" smtClean="0"/>
              <a:t>Communications</a:t>
            </a:r>
          </a:p>
          <a:p>
            <a:pPr algn="ctr"/>
            <a:r>
              <a:rPr lang="en-US" b="1" dirty="0" smtClean="0"/>
              <a:t>Strategy</a:t>
            </a:r>
            <a:endParaRPr lang="en-US" b="1" dirty="0"/>
          </a:p>
        </p:txBody>
      </p:sp>
      <p:sp>
        <p:nvSpPr>
          <p:cNvPr id="3" name="Right Arrow 2"/>
          <p:cNvSpPr/>
          <p:nvPr/>
        </p:nvSpPr>
        <p:spPr>
          <a:xfrm>
            <a:off x="685800" y="3733800"/>
            <a:ext cx="6324599" cy="17526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304800" y="40005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Strategy</a:t>
            </a:r>
            <a:endParaRPr lang="en-US" b="1" dirty="0">
              <a:solidFill>
                <a:schemeClr val="tx1"/>
              </a:solidFill>
            </a:endParaRPr>
          </a:p>
        </p:txBody>
      </p:sp>
      <p:sp>
        <p:nvSpPr>
          <p:cNvPr id="9" name="Oval 8"/>
          <p:cNvSpPr/>
          <p:nvPr/>
        </p:nvSpPr>
        <p:spPr>
          <a:xfrm>
            <a:off x="2362200" y="40005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Costs</a:t>
            </a:r>
            <a:endParaRPr lang="en-US" b="1" dirty="0">
              <a:solidFill>
                <a:schemeClr val="tx1"/>
              </a:solidFill>
            </a:endParaRPr>
          </a:p>
        </p:txBody>
      </p:sp>
      <p:sp>
        <p:nvSpPr>
          <p:cNvPr id="11" name="Oval 10"/>
          <p:cNvSpPr/>
          <p:nvPr/>
        </p:nvSpPr>
        <p:spPr>
          <a:xfrm>
            <a:off x="4419600" y="4000500"/>
            <a:ext cx="1219200" cy="1219200"/>
          </a:xfrm>
          <a:prstGeom prst="ellipse">
            <a:avLst/>
          </a:prstGeom>
          <a:solidFill>
            <a:schemeClr val="bg1">
              <a:lumMod val="95000"/>
            </a:schemeClr>
          </a:solidFill>
          <a:ln w="28575"/>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en-US" b="1" dirty="0" smtClean="0">
                <a:solidFill>
                  <a:schemeClr val="tx1"/>
                </a:solidFill>
              </a:rPr>
              <a:t>Funding</a:t>
            </a:r>
            <a:endParaRPr lang="en-US" b="1" dirty="0">
              <a:solidFill>
                <a:schemeClr val="tx1"/>
              </a:solidFill>
            </a:endParaRPr>
          </a:p>
        </p:txBody>
      </p:sp>
      <p:sp>
        <p:nvSpPr>
          <p:cNvPr id="2" name="Left-Right Arrow 1"/>
          <p:cNvSpPr/>
          <p:nvPr/>
        </p:nvSpPr>
        <p:spPr>
          <a:xfrm>
            <a:off x="1345987" y="4457700"/>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2" name="Left-Right Arrow 11"/>
          <p:cNvSpPr/>
          <p:nvPr/>
        </p:nvSpPr>
        <p:spPr>
          <a:xfrm>
            <a:off x="3365289" y="4438650"/>
            <a:ext cx="1168611" cy="342900"/>
          </a:xfrm>
          <a:prstGeom prst="lef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en-US"/>
          </a:p>
        </p:txBody>
      </p:sp>
      <p:sp>
        <p:nvSpPr>
          <p:cNvPr id="14" name="Rectangle 13"/>
          <p:cNvSpPr/>
          <p:nvPr/>
        </p:nvSpPr>
        <p:spPr>
          <a:xfrm>
            <a:off x="228600" y="745815"/>
            <a:ext cx="8686800" cy="2614049"/>
          </a:xfrm>
          <a:prstGeom prst="rect">
            <a:avLst/>
          </a:prstGeom>
        </p:spPr>
        <p:txBody>
          <a:bodyPr wrap="square">
            <a:spAutoFit/>
          </a:bodyPr>
          <a:lstStyle/>
          <a:p>
            <a:pPr marL="285750" indent="-285750">
              <a:lnSpc>
                <a:spcPct val="115000"/>
              </a:lnSpc>
              <a:spcAft>
                <a:spcPts val="1000"/>
              </a:spcAft>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Connected In Motion’s Messaging and Communications Strategy is driven by a number of key interrelated factors / components which need to be investigated in order to determine the appropriate fundraising strategy, implementation plan, and consequent messaging and communications that need to be developed. </a:t>
            </a:r>
          </a:p>
          <a:p>
            <a:pPr marL="285750" indent="-285750">
              <a:lnSpc>
                <a:spcPct val="115000"/>
              </a:lnSpc>
              <a:spcAft>
                <a:spcPts val="1000"/>
              </a:spcAft>
              <a:buFont typeface="Arial" panose="020B0604020202020204" pitchFamily="34" charset="0"/>
              <a:buChar char="•"/>
            </a:pPr>
            <a:r>
              <a:rPr lang="en-US" sz="1600" dirty="0" smtClean="0">
                <a:solidFill>
                  <a:srgbClr val="000000"/>
                </a:solidFill>
                <a:effectLst/>
                <a:latin typeface="Calibri" panose="020F0502020204030204" pitchFamily="34" charset="0"/>
                <a:ea typeface="Calibri" panose="020F0502020204030204" pitchFamily="34" charset="0"/>
                <a:cs typeface="Calibri" panose="020F0502020204030204" pitchFamily="34" charset="0"/>
              </a:rPr>
              <a:t>An understanding of the overall strategy for CIM has associated costs and funding targets, which in turn determine which sources CIM should pursue as part of overall strategy.</a:t>
            </a:r>
          </a:p>
          <a:p>
            <a:pPr marL="285750" indent="-285750">
              <a:lnSpc>
                <a:spcPct val="115000"/>
              </a:lnSpc>
              <a:spcAft>
                <a:spcPts val="1000"/>
              </a:spcAft>
              <a:buFont typeface="Arial" panose="020B0604020202020204" pitchFamily="34" charset="0"/>
              <a:buChar char="•"/>
            </a:pPr>
            <a:r>
              <a:rPr lang="en-US" sz="1600" dirty="0" smtClean="0">
                <a:solidFill>
                  <a:srgbClr val="000000"/>
                </a:solidFill>
                <a:latin typeface="Calibri" panose="020F0502020204030204" pitchFamily="34" charset="0"/>
                <a:ea typeface="Calibri" panose="020F0502020204030204" pitchFamily="34" charset="0"/>
                <a:cs typeface="Calibri" panose="020F0502020204030204" pitchFamily="34" charset="0"/>
              </a:rPr>
              <a:t>Understanding the various sources that must be approached identifies the various communications and messaging strategies that must be employed to increase the likelihood of fundraising success. </a:t>
            </a:r>
            <a:endParaRPr lang="en-US" sz="16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U-Turn Arrow 14"/>
          <p:cNvSpPr/>
          <p:nvPr/>
        </p:nvSpPr>
        <p:spPr>
          <a:xfrm rot="10800000">
            <a:off x="838200" y="5360727"/>
            <a:ext cx="7213706" cy="419100"/>
          </a:xfrm>
          <a:prstGeom prst="utur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69539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lstStyle/>
          <a:p>
            <a:pPr algn="ctr"/>
            <a:r>
              <a:rPr lang="en-US" sz="2824" b="1" dirty="0">
                <a:latin typeface="+mn-lt"/>
                <a:cs typeface="Calibri" panose="020F0502020204030204" pitchFamily="34" charset="0"/>
              </a:rPr>
              <a:t>2</a:t>
            </a:r>
            <a:r>
              <a:rPr lang="en-US" sz="2824" b="1" dirty="0" smtClean="0">
                <a:latin typeface="+mn-lt"/>
                <a:cs typeface="Calibri" panose="020F0502020204030204" pitchFamily="34" charset="0"/>
              </a:rPr>
              <a:t>. Strategic Framework</a:t>
            </a:r>
            <a:endParaRPr lang="en-US" sz="2824" b="1" dirty="0">
              <a:latin typeface="+mn-lt"/>
              <a:cs typeface="Calibri" panose="020F0502020204030204" pitchFamily="34" charset="0"/>
            </a:endParaRPr>
          </a:p>
        </p:txBody>
      </p:sp>
      <p:sp>
        <p:nvSpPr>
          <p:cNvPr id="3" name="Rectangle 2"/>
          <p:cNvSpPr/>
          <p:nvPr/>
        </p:nvSpPr>
        <p:spPr>
          <a:xfrm>
            <a:off x="268941" y="134471"/>
            <a:ext cx="8606118" cy="6656294"/>
          </a:xfrm>
          <a:prstGeom prst="rect">
            <a:avLst/>
          </a:pr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sz="1588"/>
          </a:p>
        </p:txBody>
      </p:sp>
    </p:spTree>
    <p:extLst>
      <p:ext uri="{BB962C8B-B14F-4D97-AF65-F5344CB8AC3E}">
        <p14:creationId xmlns:p14="http://schemas.microsoft.com/office/powerpoint/2010/main" val="27852032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152400"/>
            <a:ext cx="5220019" cy="400110"/>
          </a:xfrm>
          <a:prstGeom prst="rect">
            <a:avLst/>
          </a:prstGeom>
          <a:noFill/>
        </p:spPr>
        <p:txBody>
          <a:bodyPr wrap="none" rtlCol="0">
            <a:spAutoFit/>
          </a:bodyPr>
          <a:lstStyle/>
          <a:p>
            <a:r>
              <a:rPr lang="en-US" sz="2000" dirty="0" smtClean="0">
                <a:latin typeface="Cambria" pitchFamily="18" charset="0"/>
              </a:rPr>
              <a:t>Overview of the Strategic Framework Exercise</a:t>
            </a:r>
            <a:endParaRPr lang="en-GB" sz="2000" dirty="0">
              <a:latin typeface="Cambria" pitchFamily="18" charset="0"/>
            </a:endParaRPr>
          </a:p>
        </p:txBody>
      </p:sp>
      <p:cxnSp>
        <p:nvCxnSpPr>
          <p:cNvPr id="10" name="Straight Connector 9"/>
          <p:cNvCxnSpPr/>
          <p:nvPr/>
        </p:nvCxnSpPr>
        <p:spPr>
          <a:xfrm>
            <a:off x="0" y="685800"/>
            <a:ext cx="7467600" cy="0"/>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28600" y="721057"/>
            <a:ext cx="8594334" cy="5735188"/>
          </a:xfrm>
          <a:prstGeom prst="rect">
            <a:avLst/>
          </a:prstGeom>
          <a:noFill/>
        </p:spPr>
        <p:txBody>
          <a:bodyPr wrap="square" lIns="101882" tIns="50941" rIns="101882" bIns="50941" rtlCol="0">
            <a:spAutoFit/>
          </a:bodyPr>
          <a:lstStyle/>
          <a:p>
            <a:r>
              <a:rPr lang="en-US" sz="1600" b="1" u="sng" dirty="0" smtClean="0">
                <a:latin typeface="Calibri" panose="020F0502020204030204" pitchFamily="34" charset="0"/>
                <a:cs typeface="Arial" pitchFamily="34" charset="0"/>
              </a:rPr>
              <a:t>Purpose</a:t>
            </a:r>
          </a:p>
          <a:p>
            <a:r>
              <a:rPr lang="en-US" sz="1600" dirty="0" smtClean="0">
                <a:latin typeface="Calibri" panose="020F0502020204030204" pitchFamily="34" charset="0"/>
                <a:cs typeface="Arial" pitchFamily="34" charset="0"/>
              </a:rPr>
              <a:t>In order to determine the fundraising strategy for CIM, including the communications and messaging components of this strategy, it is important that CIM have an understanding of its own aspirations, as it is the nature of these aspirations that drive costs to CIM and determine sponsorship targets; in turn the level of sponsorship required determines the sponsorship strategy required, including sponsor segment targets and activities. </a:t>
            </a:r>
            <a:endParaRPr lang="en-US" sz="1600" b="1" u="sng" dirty="0" smtClean="0">
              <a:latin typeface="Calibri" panose="020F0502020204030204" pitchFamily="34" charset="0"/>
              <a:cs typeface="Arial" pitchFamily="34" charset="0"/>
            </a:endParaRPr>
          </a:p>
          <a:p>
            <a:endParaRPr lang="en-US" sz="1600" b="1" u="sng" dirty="0">
              <a:latin typeface="Calibri" panose="020F0502020204030204" pitchFamily="34" charset="0"/>
              <a:cs typeface="Arial" pitchFamily="34" charset="0"/>
            </a:endParaRPr>
          </a:p>
          <a:p>
            <a:r>
              <a:rPr lang="en-US" sz="1600" b="1" u="sng" dirty="0" smtClean="0">
                <a:latin typeface="Calibri" panose="020F0502020204030204" pitchFamily="34" charset="0"/>
                <a:cs typeface="Arial" pitchFamily="34" charset="0"/>
              </a:rPr>
              <a:t>Objectives</a:t>
            </a:r>
          </a:p>
          <a:p>
            <a:r>
              <a:rPr lang="en-US" sz="1600" dirty="0" smtClean="0">
                <a:latin typeface="Calibri" panose="020F0502020204030204" pitchFamily="34" charset="0"/>
                <a:cs typeface="Arial" pitchFamily="34" charset="0"/>
              </a:rPr>
              <a:t>The objectives of the strategic framework exercise are to build</a:t>
            </a:r>
            <a:endParaRPr lang="en-US" sz="1600" dirty="0">
              <a:latin typeface="Calibri" panose="020F0502020204030204" pitchFamily="34" charset="0"/>
              <a:cs typeface="Arial" pitchFamily="34" charset="0"/>
            </a:endParaRPr>
          </a:p>
          <a:p>
            <a:pPr marL="342900" indent="-342900">
              <a:buFont typeface="+mj-lt"/>
              <a:buAutoNum type="arabicPeriod"/>
            </a:pPr>
            <a:r>
              <a:rPr lang="en-US" sz="1600" dirty="0" smtClean="0">
                <a:latin typeface="Calibri" panose="020F0502020204030204" pitchFamily="34" charset="0"/>
              </a:rPr>
              <a:t>Confirm the elements of the current strategic plan for CIM that appear to be consistent and well-articulated:</a:t>
            </a:r>
          </a:p>
          <a:p>
            <a:pPr marL="800100" lvl="1" indent="-342900">
              <a:buFont typeface="+mj-lt"/>
              <a:buAutoNum type="alphaLcParenR"/>
            </a:pPr>
            <a:r>
              <a:rPr lang="en-US" sz="1600" dirty="0" smtClean="0">
                <a:latin typeface="Calibri" panose="020F0502020204030204" pitchFamily="34" charset="0"/>
              </a:rPr>
              <a:t>Mission</a:t>
            </a:r>
          </a:p>
          <a:p>
            <a:pPr marL="800100" lvl="1" indent="-342900">
              <a:buFont typeface="+mj-lt"/>
              <a:buAutoNum type="alphaLcParenR"/>
            </a:pPr>
            <a:r>
              <a:rPr lang="en-US" sz="1600" dirty="0" smtClean="0">
                <a:latin typeface="Calibri" panose="020F0502020204030204" pitchFamily="34" charset="0"/>
              </a:rPr>
              <a:t>Vision</a:t>
            </a:r>
          </a:p>
          <a:p>
            <a:pPr marL="800100" lvl="1" indent="-342900">
              <a:buFont typeface="+mj-lt"/>
              <a:buAutoNum type="alphaLcParenR"/>
            </a:pPr>
            <a:r>
              <a:rPr lang="en-US" sz="1600" dirty="0" smtClean="0">
                <a:latin typeface="Calibri" panose="020F0502020204030204" pitchFamily="34" charset="0"/>
              </a:rPr>
              <a:t>Goals</a:t>
            </a:r>
          </a:p>
          <a:p>
            <a:pPr marL="342900" indent="-342900">
              <a:buFont typeface="+mj-lt"/>
              <a:buAutoNum type="arabicPeriod"/>
            </a:pPr>
            <a:r>
              <a:rPr lang="en-US" sz="1600" dirty="0" smtClean="0">
                <a:latin typeface="Calibri" panose="020F0502020204030204" pitchFamily="34" charset="0"/>
              </a:rPr>
              <a:t>Identify the competitive advantages CIM intrinsically has that should be leveraged in determining its positioning within the non-profit sector</a:t>
            </a:r>
          </a:p>
          <a:p>
            <a:pPr marL="342900" indent="-342900">
              <a:buFont typeface="+mj-lt"/>
              <a:buAutoNum type="arabicPeriod"/>
            </a:pPr>
            <a:r>
              <a:rPr lang="en-US" sz="1600" dirty="0" smtClean="0">
                <a:latin typeface="Calibri" panose="020F0502020204030204" pitchFamily="34" charset="0"/>
              </a:rPr>
              <a:t>Develop a comprehensive view of stakeholders’ view of CIM’s long-term vision and objectives via a visioning / positioning exercises (e.g. in context of 5-year strategic plan</a:t>
            </a:r>
          </a:p>
          <a:p>
            <a:pPr marL="342900" indent="-342900">
              <a:buFont typeface="+mj-lt"/>
              <a:buAutoNum type="arabicPeriod"/>
            </a:pPr>
            <a:r>
              <a:rPr lang="en-US" sz="1600" dirty="0" smtClean="0">
                <a:latin typeface="Calibri" panose="020F0502020204030204" pitchFamily="34" charset="0"/>
              </a:rPr>
              <a:t>Identify discrete objectives or goals required in order to achieve 5-year position articulated during the visioning / positioning exercise</a:t>
            </a:r>
          </a:p>
          <a:p>
            <a:pPr marL="342900" indent="-342900">
              <a:buFont typeface="+mj-lt"/>
              <a:buAutoNum type="arabicPeriod"/>
            </a:pPr>
            <a:r>
              <a:rPr lang="en-US" sz="1600" dirty="0" smtClean="0">
                <a:latin typeface="Calibri" panose="020F0502020204030204" pitchFamily="34" charset="0"/>
              </a:rPr>
              <a:t>Identify the challenges, questions, and unknowns that are impediments or barriers to detailing a 5-year strategic plan</a:t>
            </a:r>
            <a:endParaRPr lang="en-US" sz="1600" dirty="0">
              <a:latin typeface="Calibri" panose="020F0502020204030204" pitchFamily="34" charset="0"/>
            </a:endParaRPr>
          </a:p>
          <a:p>
            <a:endParaRPr lang="en-US" sz="1400" dirty="0"/>
          </a:p>
        </p:txBody>
      </p:sp>
    </p:spTree>
    <p:extLst>
      <p:ext uri="{BB962C8B-B14F-4D97-AF65-F5344CB8AC3E}">
        <p14:creationId xmlns:p14="http://schemas.microsoft.com/office/powerpoint/2010/main" val="267160223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aH4Npqag8ESMrCAv3xFb0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9208</TotalTime>
  <Words>4222</Words>
  <Application>Microsoft Office PowerPoint</Application>
  <PresentationFormat>On-screen Show (4:3)</PresentationFormat>
  <Paragraphs>606</Paragraphs>
  <Slides>49</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ＭＳ Ｐゴシック</vt:lpstr>
      <vt:lpstr>Arial</vt:lpstr>
      <vt:lpstr>Calibri</vt:lpstr>
      <vt:lpstr>Cambria</vt:lpstr>
      <vt:lpstr>Wingdings</vt:lpstr>
      <vt:lpstr>Office Theme</vt:lpstr>
      <vt:lpstr>Connected In Motion   </vt:lpstr>
      <vt:lpstr>PowerPoint Presentation</vt:lpstr>
      <vt:lpstr>1. Executive Summary</vt:lpstr>
      <vt:lpstr>PowerPoint Presentation</vt:lpstr>
      <vt:lpstr>PowerPoint Presentation</vt:lpstr>
      <vt:lpstr>PowerPoint Presentation</vt:lpstr>
      <vt:lpstr>PowerPoint Presentation</vt:lpstr>
      <vt:lpstr>2. Strategic Framework</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Cost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Sources of Financing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Messaging / Communications Strategy</vt:lpstr>
      <vt:lpstr>PowerPoint Presentation</vt:lpstr>
      <vt:lpstr>PowerPoint Presentation</vt:lpstr>
      <vt:lpstr>PowerPoint Presentation</vt:lpstr>
      <vt:lpstr>PowerPoint Presentation</vt:lpstr>
      <vt:lpstr>PowerPoint Presentation</vt:lpstr>
      <vt:lpstr>6. Summary of Recommendations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Denny Kuruvilla</dc:creator>
  <cp:lastModifiedBy>Conrad Lochovsky</cp:lastModifiedBy>
  <cp:revision>172</cp:revision>
  <dcterms:created xsi:type="dcterms:W3CDTF">2010-12-04T02:59:48Z</dcterms:created>
  <dcterms:modified xsi:type="dcterms:W3CDTF">2015-12-18T13:27:12Z</dcterms:modified>
</cp:coreProperties>
</file>