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drawingml.chart+xml" PartName="/ppt/charts/chart2.xml"/>
  <Override ContentType="application/vnd.openxmlformats-officedocument.drawingml.chart+xml" PartName="/ppt/charts/chart1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12192000"/>
  <p:notesSz cx="9167800" cy="6881800"/>
  <p:embeddedFontLst>
    <p:embeddedFont>
      <p:font typeface="Arial Black"/>
      <p:regular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ipuJQvapwLD1I3I1izayoN3Xly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9D2B0A-B672-4FE7-9117-CDF8C0A2FF15}">
  <a:tblStyle styleId="{189D2B0A-B672-4FE7-9117-CDF8C0A2FF15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753BD46A-9062-464F-B706-EB4CBC5075DC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font" Target="fonts/ArialBlack-regular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charts/_rels/chart1.xml.rels><?xml version="1.0" encoding="UTF-8" standalone="yes"?><Relationships xmlns="http://schemas.openxmlformats.org/package/2006/relationships"><Relationship Id="rId1" Type="http://schemas.openxmlformats.org/officeDocument/2006/relationships/oleObject" Target="file:///\\localhost\Users\Shahroz\Desktop\Competitive%20Analysis%20v1.xlsx" TargetMode="External"/></Relationships>
</file>

<file path=ppt/charts/_rels/chart2.xml.rels><?xml version="1.0" encoding="UTF-8" standalone="yes"?>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clustered"/>
        <c:varyColors val="0"/>
        <c:ser>
          <c:idx val="0"/>
          <c:order val="0"/>
          <c:spPr>
            <a:solidFill>
              <a:srgbClr val="128C58"/>
            </a:solidFill>
          </c:spPr>
          <c:invertIfNegative val="0"/>
          <c:cat>
            <c:strRef>
              <c:f>Sheet1!$D$6:$D$16</c:f>
              <c:strCache>
                <c:ptCount val="11"/>
                <c:pt idx="0">
                  <c:v>Community health centres</c:v>
                </c:pt>
                <c:pt idx="1">
                  <c:v>Environmental health</c:v>
                </c:pt>
                <c:pt idx="2">
                  <c:v>Health assessments</c:v>
                </c:pt>
                <c:pt idx="3">
                  <c:v>Health clinics</c:v>
                </c:pt>
                <c:pt idx="4">
                  <c:v>Health education</c:v>
                </c:pt>
                <c:pt idx="5">
                  <c:v>Health service professionals</c:v>
                </c:pt>
                <c:pt idx="6">
                  <c:v>Health services</c:v>
                </c:pt>
                <c:pt idx="7">
                  <c:v>Heart health education</c:v>
                </c:pt>
                <c:pt idx="8">
                  <c:v>Mental health</c:v>
                </c:pt>
                <c:pt idx="9">
                  <c:v>Public health</c:v>
                </c:pt>
                <c:pt idx="10">
                  <c:v>Womens health</c:v>
                </c:pt>
              </c:strCache>
            </c:strRef>
          </c:cat>
          <c:val>
            <c:numRef>
              <c:f>Sheet1!$E$6:$E$16</c:f>
              <c:numCache>
                <c:formatCode>General</c:formatCode>
                <c:ptCount val="11"/>
                <c:pt idx="0">
                  <c:v>7</c:v>
                </c:pt>
                <c:pt idx="1">
                  <c:v>4</c:v>
                </c:pt>
                <c:pt idx="2">
                  <c:v>3</c:v>
                </c:pt>
                <c:pt idx="3">
                  <c:v>5</c:v>
                </c:pt>
                <c:pt idx="4">
                  <c:v>9</c:v>
                </c:pt>
                <c:pt idx="5">
                  <c:v>4</c:v>
                </c:pt>
                <c:pt idx="6">
                  <c:v>30</c:v>
                </c:pt>
                <c:pt idx="7">
                  <c:v>2</c:v>
                </c:pt>
                <c:pt idx="8">
                  <c:v>42</c:v>
                </c:pt>
                <c:pt idx="9">
                  <c:v>9</c:v>
                </c:pt>
                <c:pt idx="10">
                  <c:v>10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5932-4B69-9573-102A8341D4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axId val="97633024"/>
        <c:axId val="97634560"/>
      </c:barChart>
      <c:catAx>
        <c:axId val="97633024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crossAx val="97634560"/>
        <c:crosses val="autoZero"/>
        <c:auto val="1"/>
        <c:lblAlgn val="ctr"/>
        <c:lblOffset val="100"/>
        <c:noMultiLvlLbl val="0"/>
      </c:catAx>
      <c:valAx>
        <c:axId val="97634560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General" sourceLinked="1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97633024"/>
        <c:crosses val="autoZero"/>
        <c:crossBetween val="between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'Total Employers'!$C$4</c:f>
              <c:strCache>
                <c:ptCount val="1"/>
                <c:pt idx="0">
                  <c:v>1-4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Employers'!$C$5:$C$24</c:f>
              <c:numCache>
                <c:formatCode>General</c:formatCode>
                <c:ptCount val="20"/>
                <c:pt idx="0">
                  <c:v>3</c:v>
                </c:pt>
                <c:pt idx="1">
                  <c:v>5</c:v>
                </c:pt>
                <c:pt idx="2">
                  <c:v>10</c:v>
                </c:pt>
                <c:pt idx="3">
                  <c:v>29</c:v>
                </c:pt>
                <c:pt idx="4">
                  <c:v>34</c:v>
                </c:pt>
                <c:pt idx="5">
                  <c:v>98</c:v>
                </c:pt>
                <c:pt idx="6">
                  <c:v>220</c:v>
                </c:pt>
                <c:pt idx="7">
                  <c:v>220</c:v>
                </c:pt>
                <c:pt idx="8">
                  <c:v>365</c:v>
                </c:pt>
                <c:pt idx="9">
                  <c:v>382</c:v>
                </c:pt>
                <c:pt idx="10">
                  <c:v>473</c:v>
                </c:pt>
                <c:pt idx="11">
                  <c:v>444</c:v>
                </c:pt>
                <c:pt idx="12">
                  <c:v>461</c:v>
                </c:pt>
                <c:pt idx="13">
                  <c:v>844</c:v>
                </c:pt>
                <c:pt idx="14">
                  <c:v>1043</c:v>
                </c:pt>
                <c:pt idx="15">
                  <c:v>1017</c:v>
                </c:pt>
                <c:pt idx="16">
                  <c:v>1445</c:v>
                </c:pt>
                <c:pt idx="17">
                  <c:v>1579</c:v>
                </c:pt>
                <c:pt idx="18">
                  <c:v>2617</c:v>
                </c:pt>
                <c:pt idx="19">
                  <c:v>2872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6AFF-4CEA-A931-F1D42DF44A57}"/>
            </c:ext>
          </c:extLst>
        </c:ser>
        <c:ser>
          <c:idx val="1"/>
          <c:order val="1"/>
          <c:tx>
            <c:strRef>
              <c:f>'Total Employers'!$D$4</c:f>
              <c:strCache>
                <c:ptCount val="1"/>
                <c:pt idx="0">
                  <c:v>5-9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Employers'!$D$5:$D$24</c:f>
              <c:numCache>
                <c:formatCode>General</c:formatCode>
                <c:ptCount val="20"/>
                <c:pt idx="0">
                  <c:v>4</c:v>
                </c:pt>
                <c:pt idx="1">
                  <c:v>5</c:v>
                </c:pt>
                <c:pt idx="2">
                  <c:v>6</c:v>
                </c:pt>
                <c:pt idx="3">
                  <c:v>29</c:v>
                </c:pt>
                <c:pt idx="4">
                  <c:v>42</c:v>
                </c:pt>
                <c:pt idx="5">
                  <c:v>85</c:v>
                </c:pt>
                <c:pt idx="6">
                  <c:v>80</c:v>
                </c:pt>
                <c:pt idx="7">
                  <c:v>136</c:v>
                </c:pt>
                <c:pt idx="8">
                  <c:v>161</c:v>
                </c:pt>
                <c:pt idx="9">
                  <c:v>243</c:v>
                </c:pt>
                <c:pt idx="10">
                  <c:v>244</c:v>
                </c:pt>
                <c:pt idx="11">
                  <c:v>269</c:v>
                </c:pt>
                <c:pt idx="12">
                  <c:v>431</c:v>
                </c:pt>
                <c:pt idx="13">
                  <c:v>765</c:v>
                </c:pt>
                <c:pt idx="14">
                  <c:v>689</c:v>
                </c:pt>
                <c:pt idx="15">
                  <c:v>615</c:v>
                </c:pt>
                <c:pt idx="16">
                  <c:v>912</c:v>
                </c:pt>
                <c:pt idx="17">
                  <c:v>850</c:v>
                </c:pt>
                <c:pt idx="18">
                  <c:v>778</c:v>
                </c:pt>
                <c:pt idx="19">
                  <c:v>1205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6AFF-4CEA-A931-F1D42DF44A57}"/>
            </c:ext>
          </c:extLst>
        </c:ser>
        <c:ser>
          <c:idx val="2"/>
          <c:order val="2"/>
          <c:tx>
            <c:strRef>
              <c:f>'Total Employers'!$E$4</c:f>
              <c:strCache>
                <c:ptCount val="1"/>
                <c:pt idx="0">
                  <c:v>10-19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Employers'!$E$5:$E$24</c:f>
              <c:numCache>
                <c:formatCode>General</c:formatCode>
                <c:ptCount val="20"/>
                <c:pt idx="0">
                  <c:v>1</c:v>
                </c:pt>
                <c:pt idx="1">
                  <c:v>5</c:v>
                </c:pt>
                <c:pt idx="2">
                  <c:v>6</c:v>
                </c:pt>
                <c:pt idx="3">
                  <c:v>18</c:v>
                </c:pt>
                <c:pt idx="4">
                  <c:v>42</c:v>
                </c:pt>
                <c:pt idx="5">
                  <c:v>64</c:v>
                </c:pt>
                <c:pt idx="6">
                  <c:v>81</c:v>
                </c:pt>
                <c:pt idx="7">
                  <c:v>89</c:v>
                </c:pt>
                <c:pt idx="8">
                  <c:v>95</c:v>
                </c:pt>
                <c:pt idx="9">
                  <c:v>168</c:v>
                </c:pt>
                <c:pt idx="10">
                  <c:v>291</c:v>
                </c:pt>
                <c:pt idx="11">
                  <c:v>194</c:v>
                </c:pt>
                <c:pt idx="12">
                  <c:v>401</c:v>
                </c:pt>
                <c:pt idx="13">
                  <c:v>490</c:v>
                </c:pt>
                <c:pt idx="14">
                  <c:v>439</c:v>
                </c:pt>
                <c:pt idx="15">
                  <c:v>485</c:v>
                </c:pt>
                <c:pt idx="16">
                  <c:v>528</c:v>
                </c:pt>
                <c:pt idx="17">
                  <c:v>471</c:v>
                </c:pt>
                <c:pt idx="18">
                  <c:v>259</c:v>
                </c:pt>
                <c:pt idx="19">
                  <c:v>595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2-6AFF-4CEA-A931-F1D42DF44A57}"/>
            </c:ext>
          </c:extLst>
        </c:ser>
        <c:ser>
          <c:idx val="3"/>
          <c:order val="3"/>
          <c:tx>
            <c:strRef>
              <c:f>'Total Employers'!$F$4</c:f>
              <c:strCache>
                <c:ptCount val="1"/>
                <c:pt idx="0">
                  <c:v>20-49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Employers'!$F$5:$F$24</c:f>
              <c:numCache>
                <c:formatCode>General</c:formatCode>
                <c:ptCount val="20"/>
                <c:pt idx="0">
                  <c:v>2</c:v>
                </c:pt>
                <c:pt idx="1">
                  <c:v>4</c:v>
                </c:pt>
                <c:pt idx="2">
                  <c:v>2</c:v>
                </c:pt>
                <c:pt idx="3">
                  <c:v>60</c:v>
                </c:pt>
                <c:pt idx="4">
                  <c:v>44</c:v>
                </c:pt>
                <c:pt idx="5">
                  <c:v>53</c:v>
                </c:pt>
                <c:pt idx="6">
                  <c:v>61</c:v>
                </c:pt>
                <c:pt idx="7">
                  <c:v>75</c:v>
                </c:pt>
                <c:pt idx="8">
                  <c:v>93</c:v>
                </c:pt>
                <c:pt idx="9">
                  <c:v>116</c:v>
                </c:pt>
                <c:pt idx="10">
                  <c:v>166</c:v>
                </c:pt>
                <c:pt idx="11">
                  <c:v>268</c:v>
                </c:pt>
                <c:pt idx="12">
                  <c:v>317</c:v>
                </c:pt>
                <c:pt idx="13">
                  <c:v>342</c:v>
                </c:pt>
                <c:pt idx="14">
                  <c:v>306</c:v>
                </c:pt>
                <c:pt idx="15">
                  <c:v>402</c:v>
                </c:pt>
                <c:pt idx="16">
                  <c:v>154</c:v>
                </c:pt>
                <c:pt idx="17">
                  <c:v>270</c:v>
                </c:pt>
                <c:pt idx="18">
                  <c:v>78</c:v>
                </c:pt>
                <c:pt idx="19">
                  <c:v>355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3-6AFF-4CEA-A931-F1D42DF44A57}"/>
            </c:ext>
          </c:extLst>
        </c:ser>
        <c:ser>
          <c:idx val="4"/>
          <c:order val="4"/>
          <c:tx>
            <c:strRef>
              <c:f>'Total Employers'!$G$4</c:f>
              <c:strCache>
                <c:ptCount val="1"/>
                <c:pt idx="0">
                  <c:v>50-99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Employers'!$G$5:$G$24</c:f>
              <c:numCache>
                <c:formatCode>General</c:formatCode>
                <c:ptCount val="20"/>
                <c:pt idx="1">
                  <c:v>1</c:v>
                </c:pt>
                <c:pt idx="2">
                  <c:v>3</c:v>
                </c:pt>
                <c:pt idx="3">
                  <c:v>25</c:v>
                </c:pt>
                <c:pt idx="4">
                  <c:v>16</c:v>
                </c:pt>
                <c:pt idx="5">
                  <c:v>27</c:v>
                </c:pt>
                <c:pt idx="6">
                  <c:v>39</c:v>
                </c:pt>
                <c:pt idx="7">
                  <c:v>47</c:v>
                </c:pt>
                <c:pt idx="8">
                  <c:v>47</c:v>
                </c:pt>
                <c:pt idx="9">
                  <c:v>39</c:v>
                </c:pt>
                <c:pt idx="10">
                  <c:v>65</c:v>
                </c:pt>
                <c:pt idx="11">
                  <c:v>139</c:v>
                </c:pt>
                <c:pt idx="12">
                  <c:v>99</c:v>
                </c:pt>
                <c:pt idx="13">
                  <c:v>106</c:v>
                </c:pt>
                <c:pt idx="14">
                  <c:v>103</c:v>
                </c:pt>
                <c:pt idx="15">
                  <c:v>197</c:v>
                </c:pt>
                <c:pt idx="16">
                  <c:v>38</c:v>
                </c:pt>
                <c:pt idx="17">
                  <c:v>91</c:v>
                </c:pt>
                <c:pt idx="18">
                  <c:v>19</c:v>
                </c:pt>
                <c:pt idx="19">
                  <c:v>151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6AFF-4CEA-A931-F1D42DF44A57}"/>
            </c:ext>
          </c:extLst>
        </c:ser>
        <c:ser>
          <c:idx val="5"/>
          <c:order val="5"/>
          <c:tx>
            <c:strRef>
              <c:f>'Total Employers'!$H$4</c:f>
              <c:strCache>
                <c:ptCount val="1"/>
                <c:pt idx="0">
                  <c:v>100-499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Employers'!$H$5:$H$24</c:f>
              <c:numCache>
                <c:formatCode>General</c:formatCode>
                <c:ptCount val="20"/>
                <c:pt idx="2">
                  <c:v>3</c:v>
                </c:pt>
                <c:pt idx="3">
                  <c:v>28</c:v>
                </c:pt>
                <c:pt idx="4">
                  <c:v>27</c:v>
                </c:pt>
                <c:pt idx="5">
                  <c:v>28</c:v>
                </c:pt>
                <c:pt idx="6">
                  <c:v>41</c:v>
                </c:pt>
                <c:pt idx="7">
                  <c:v>40</c:v>
                </c:pt>
                <c:pt idx="8">
                  <c:v>43</c:v>
                </c:pt>
                <c:pt idx="9">
                  <c:v>25</c:v>
                </c:pt>
                <c:pt idx="10">
                  <c:v>26</c:v>
                </c:pt>
                <c:pt idx="11">
                  <c:v>50</c:v>
                </c:pt>
                <c:pt idx="12">
                  <c:v>67</c:v>
                </c:pt>
                <c:pt idx="13">
                  <c:v>33</c:v>
                </c:pt>
                <c:pt idx="14">
                  <c:v>63</c:v>
                </c:pt>
                <c:pt idx="15">
                  <c:v>169</c:v>
                </c:pt>
                <c:pt idx="16">
                  <c:v>45</c:v>
                </c:pt>
                <c:pt idx="17">
                  <c:v>57</c:v>
                </c:pt>
                <c:pt idx="18">
                  <c:v>4</c:v>
                </c:pt>
                <c:pt idx="19">
                  <c:v>114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5-6AFF-4CEA-A931-F1D42DF44A57}"/>
            </c:ext>
          </c:extLst>
        </c:ser>
        <c:ser>
          <c:idx val="6"/>
          <c:order val="6"/>
          <c:tx>
            <c:strRef>
              <c:f>'Total Employers'!$I$4</c:f>
              <c:strCache>
                <c:ptCount val="1"/>
                <c:pt idx="0">
                  <c:v>500+</c:v>
                </c:pt>
              </c:strCache>
            </c:strRef>
          </c:tx>
          <c:spPr>
            <a:ln w="12700">
              <a:solidFill>
                <a:schemeClr val="bg1"/>
              </a:solidFill>
            </a:ln>
          </c:spPr>
          <c:invertIfNegative val="0"/>
          <c:cat>
            <c:strRef>
              <c:f>'Total Employers'!$B$5:$B$24</c:f>
              <c:strCache>
                <c:ptCount val="20"/>
                <c:pt idx="0">
                  <c:v>Mining and Oil and Gas Extraction</c:v>
                </c:pt>
                <c:pt idx="1">
                  <c:v>Agriculture, forestry, fishing, and hunting</c:v>
                </c:pt>
                <c:pt idx="2">
                  <c:v>Utilities</c:v>
                </c:pt>
                <c:pt idx="3">
                  <c:v>Public administration</c:v>
                </c:pt>
                <c:pt idx="4">
                  <c:v>Management of companies and enterprises</c:v>
                </c:pt>
                <c:pt idx="5">
                  <c:v>Information and cultural industries</c:v>
                </c:pt>
                <c:pt idx="6">
                  <c:v>Transportation and warehousing</c:v>
                </c:pt>
                <c:pt idx="7">
                  <c:v>Arts, entertainment and recreation</c:v>
                </c:pt>
                <c:pt idx="8">
                  <c:v>Real estate and rental and leasing</c:v>
                </c:pt>
                <c:pt idx="9">
                  <c:v>Administrative and support, waste management and remediation services</c:v>
                </c:pt>
                <c:pt idx="10">
                  <c:v>Finance and insurance</c:v>
                </c:pt>
                <c:pt idx="11">
                  <c:v>Educational services</c:v>
                </c:pt>
                <c:pt idx="12">
                  <c:v>Construction</c:v>
                </c:pt>
                <c:pt idx="13">
                  <c:v>Accommodation and food services</c:v>
                </c:pt>
                <c:pt idx="14">
                  <c:v>Wholesale trade</c:v>
                </c:pt>
                <c:pt idx="15">
                  <c:v>Manufacturing</c:v>
                </c:pt>
                <c:pt idx="16">
                  <c:v>Health care and social assistance</c:v>
                </c:pt>
                <c:pt idx="17">
                  <c:v>Professional, scientific and technical services</c:v>
                </c:pt>
                <c:pt idx="18">
                  <c:v>Other services (except public administration)</c:v>
                </c:pt>
                <c:pt idx="19">
                  <c:v>Retail Trade</c:v>
                </c:pt>
              </c:strCache>
            </c:strRef>
          </c:cat>
          <c:val>
            <c:numRef>
              <c:f>'Total Employers'!$I$5:$I$24</c:f>
              <c:numCache>
                <c:formatCode>General</c:formatCode>
                <c:ptCount val="20"/>
                <c:pt idx="3">
                  <c:v>5</c:v>
                </c:pt>
                <c:pt idx="4">
                  <c:v>1</c:v>
                </c:pt>
                <c:pt idx="5">
                  <c:v>1</c:v>
                </c:pt>
                <c:pt idx="6">
                  <c:v>4</c:v>
                </c:pt>
                <c:pt idx="7">
                  <c:v>1</c:v>
                </c:pt>
                <c:pt idx="8">
                  <c:v>2</c:v>
                </c:pt>
                <c:pt idx="9">
                  <c:v>2</c:v>
                </c:pt>
                <c:pt idx="10">
                  <c:v>5</c:v>
                </c:pt>
                <c:pt idx="11">
                  <c:v>2</c:v>
                </c:pt>
                <c:pt idx="12">
                  <c:v>6</c:v>
                </c:pt>
                <c:pt idx="14">
                  <c:v>4</c:v>
                </c:pt>
                <c:pt idx="15">
                  <c:v>10</c:v>
                </c:pt>
                <c:pt idx="16">
                  <c:v>4</c:v>
                </c:pt>
                <c:pt idx="17">
                  <c:v>7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AFF-4CEA-A931-F1D42DF44A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overlap val="100"/>
        <c:axId val="97605888"/>
        <c:axId val="97611776"/>
      </c:barChart>
      <c:catAx>
        <c:axId val="97605888"/>
        <c:scaling>
          <c:orientation val="minMax"/>
        </c:scaling>
        <c:delete val="0"/>
        <c:axPos val="l"/>
        <c:numFmt formatCode="General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b="0"/>
            </a:pPr>
            <a:endParaRPr lang="en-US"/>
          </a:p>
        </c:txPr>
        <c:crossAx val="97611776"/>
        <c:crosses val="autoZero"/>
        <c:auto val="1"/>
        <c:lblAlgn val="ctr"/>
        <c:lblOffset val="100"/>
        <c:noMultiLvlLbl val="0"/>
      </c:catAx>
      <c:valAx>
        <c:axId val="97611776"/>
        <c:scaling>
          <c:orientation val="minMax"/>
        </c:scaling>
        <c:delete val="0"/>
        <c:axPos val="b"/>
        <c:majorGridlines>
          <c:spPr>
            <a:ln>
              <a:solidFill>
                <a:schemeClr val="bg1">
                  <a:lumMod val="75000"/>
                </a:schemeClr>
              </a:solidFill>
              <a:prstDash val="sysDash"/>
            </a:ln>
          </c:spPr>
        </c:majorGridlines>
        <c:numFmt formatCode="#,##0" sourceLinked="0"/>
        <c:majorTickMark val="none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b="1"/>
            </a:pPr>
            <a:endParaRPr lang="en-US"/>
          </a:p>
        </c:txPr>
        <c:crossAx val="97605888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972719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5192707" y="0"/>
            <a:ext cx="3972719" cy="3440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36130"/>
            <a:ext cx="3972719" cy="344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5192707" y="6536130"/>
            <a:ext cx="3972719" cy="3440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/>
          <p:nvPr>
            <p:ph idx="2" type="sldImg"/>
          </p:nvPr>
        </p:nvSpPr>
        <p:spPr>
          <a:xfrm>
            <a:off x="-481013" y="687388"/>
            <a:ext cx="6118226" cy="34417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" name="Google Shape;47;p1:notes"/>
          <p:cNvSpPr txBox="1"/>
          <p:nvPr>
            <p:ph idx="1" type="body"/>
          </p:nvPr>
        </p:nvSpPr>
        <p:spPr>
          <a:xfrm>
            <a:off x="515690" y="4358481"/>
            <a:ext cx="4125515" cy="412908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Calibri"/>
              <a:buNone/>
            </a:pPr>
            <a:r>
              <a:t/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9" name="Google Shape;189;p10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10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01" name="Google Shape;201;p11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p11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2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2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9" name="Google Shape;219;p13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13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4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4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5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15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6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6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3" name="Google Shape;253;p17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p17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8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18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9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70" name="Google Shape;270;p19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19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0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9" name="Google Shape;289;p20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0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21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21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11" name="Google Shape;311;p22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22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3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3" name="Google Shape;323;p23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23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3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4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5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5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4" name="Google Shape;104;p6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6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7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8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8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:notes"/>
          <p:cNvSpPr/>
          <p:nvPr>
            <p:ph idx="2" type="sldImg"/>
          </p:nvPr>
        </p:nvSpPr>
        <p:spPr>
          <a:xfrm>
            <a:off x="2290763" y="515938"/>
            <a:ext cx="4586287" cy="25812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5" name="Google Shape;155;p9:notes"/>
          <p:cNvSpPr txBox="1"/>
          <p:nvPr>
            <p:ph idx="1" type="body"/>
          </p:nvPr>
        </p:nvSpPr>
        <p:spPr>
          <a:xfrm>
            <a:off x="916782" y="3268861"/>
            <a:ext cx="7334250" cy="3096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9:notes"/>
          <p:cNvSpPr txBox="1"/>
          <p:nvPr/>
        </p:nvSpPr>
        <p:spPr>
          <a:xfrm>
            <a:off x="2985509" y="8860334"/>
            <a:ext cx="2284791" cy="46675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308391" y="434088"/>
            <a:ext cx="11575216" cy="3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type="title"/>
          </p:nvPr>
        </p:nvSpPr>
        <p:spPr>
          <a:xfrm>
            <a:off x="308391" y="434088"/>
            <a:ext cx="11575216" cy="3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7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/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8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 txBox="1"/>
          <p:nvPr>
            <p:ph type="title"/>
          </p:nvPr>
        </p:nvSpPr>
        <p:spPr>
          <a:xfrm>
            <a:off x="308391" y="434088"/>
            <a:ext cx="11575216" cy="3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0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algn="l">
              <a:lnSpc>
                <a:spcPct val="106111"/>
              </a:lnSpc>
              <a:spcBef>
                <a:spcPts val="0"/>
              </a:spcBef>
              <a:buNone/>
              <a:defRPr b="0" i="0" sz="900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4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noFill/>
          <a:ln cap="flat" cmpd="sng" w="952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4"/>
          <p:cNvSpPr txBox="1"/>
          <p:nvPr>
            <p:ph type="title"/>
          </p:nvPr>
        </p:nvSpPr>
        <p:spPr>
          <a:xfrm>
            <a:off x="308391" y="434088"/>
            <a:ext cx="11575216" cy="3308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000" u="none" cap="none" strike="noStrike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2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4"/>
          <p:cNvSpPr txBox="1"/>
          <p:nvPr>
            <p:ph idx="11" type="ftr"/>
          </p:nvPr>
        </p:nvSpPr>
        <p:spPr>
          <a:xfrm>
            <a:off x="312508" y="6625197"/>
            <a:ext cx="3067685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>
                <a:solidFill>
                  <a:srgbClr val="A7A8A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24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83185" marR="0" rtl="0" algn="l">
              <a:lnSpc>
                <a:spcPct val="106111"/>
              </a:lnSpc>
              <a:spcBef>
                <a:spcPts val="0"/>
              </a:spcBef>
              <a:buNone/>
              <a:defRPr b="0" i="0" sz="900" u="none">
                <a:solidFill>
                  <a:srgbClr val="0A2E47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83185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9.jpg"/><Relationship Id="rId4" Type="http://schemas.openxmlformats.org/officeDocument/2006/relationships/image" Target="../media/image1.png"/><Relationship Id="rId5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3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Relationship Id="rId4" Type="http://schemas.openxmlformats.org/officeDocument/2006/relationships/image" Target="../media/image2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Relationship Id="rId4" Type="http://schemas.openxmlformats.org/officeDocument/2006/relationships/image" Target="../media/image27.png"/><Relationship Id="rId5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7.png"/><Relationship Id="rId4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Relationship Id="rId4" Type="http://schemas.openxmlformats.org/officeDocument/2006/relationships/image" Target="../media/image3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7.png"/><Relationship Id="rId4" Type="http://schemas.openxmlformats.org/officeDocument/2006/relationships/image" Target="../media/image29.png"/><Relationship Id="rId5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Relationship Id="rId4" Type="http://schemas.openxmlformats.org/officeDocument/2006/relationships/image" Target="../media/image2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1.xml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8.png"/><Relationship Id="rId10" Type="http://schemas.openxmlformats.org/officeDocument/2006/relationships/image" Target="../media/image14.png"/><Relationship Id="rId13" Type="http://schemas.openxmlformats.org/officeDocument/2006/relationships/image" Target="../media/image10.png"/><Relationship Id="rId1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9" Type="http://schemas.openxmlformats.org/officeDocument/2006/relationships/image" Target="../media/image17.png"/><Relationship Id="rId15" Type="http://schemas.openxmlformats.org/officeDocument/2006/relationships/image" Target="../media/image18.png"/><Relationship Id="rId14" Type="http://schemas.openxmlformats.org/officeDocument/2006/relationships/image" Target="../media/image3.png"/><Relationship Id="rId17" Type="http://schemas.openxmlformats.org/officeDocument/2006/relationships/image" Target="../media/image21.jpg"/><Relationship Id="rId16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9.png"/><Relationship Id="rId7" Type="http://schemas.openxmlformats.org/officeDocument/2006/relationships/image" Target="../media/image5.png"/><Relationship Id="rId8" Type="http://schemas.openxmlformats.org/officeDocument/2006/relationships/image" Target="../media/image2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chart" Target="../charts/chart2.xml"/><Relationship Id="rId4" Type="http://schemas.openxmlformats.org/officeDocument/2006/relationships/hyperlink" Target="http://www.yorklink.ca/york-region-interactive-business-information/" TargetMode="External"/><Relationship Id="rId5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://www.home-on-the-hill.ca/wp-content/uploads/2018/03/rober-1500x500.jpg" id="49" name="Google Shape;49;p1"/>
          <p:cNvPicPr preferRelativeResize="0"/>
          <p:nvPr/>
        </p:nvPicPr>
        <p:blipFill rotWithShape="1">
          <a:blip r:embed="rId3">
            <a:alphaModFix/>
          </a:blip>
          <a:srcRect b="0" l="42197" r="15083" t="0"/>
          <a:stretch/>
        </p:blipFill>
        <p:spPr>
          <a:xfrm>
            <a:off x="3403577" y="6774"/>
            <a:ext cx="8788423" cy="68512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" name="Google Shape;50;p1"/>
          <p:cNvGrpSpPr/>
          <p:nvPr/>
        </p:nvGrpSpPr>
        <p:grpSpPr>
          <a:xfrm>
            <a:off x="2588848" y="-6761"/>
            <a:ext cx="2211008" cy="6877649"/>
            <a:chOff x="2480836" y="-1"/>
            <a:chExt cx="2211008" cy="6851246"/>
          </a:xfrm>
        </p:grpSpPr>
        <p:sp>
          <p:nvSpPr>
            <p:cNvPr id="51" name="Google Shape;51;p1"/>
            <p:cNvSpPr/>
            <p:nvPr/>
          </p:nvSpPr>
          <p:spPr>
            <a:xfrm rot="5400000">
              <a:off x="164094" y="2316741"/>
              <a:ext cx="6844491" cy="2211008"/>
            </a:xfrm>
            <a:prstGeom prst="rtTriangle">
              <a:avLst/>
            </a:prstGeom>
            <a:gradFill>
              <a:gsLst>
                <a:gs pos="0">
                  <a:srgbClr val="770000"/>
                </a:gs>
                <a:gs pos="15000">
                  <a:srgbClr val="770000"/>
                </a:gs>
                <a:gs pos="57000">
                  <a:srgbClr val="AC0000"/>
                </a:gs>
                <a:gs pos="100000">
                  <a:srgbClr val="CE00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"/>
            <p:cNvSpPr/>
            <p:nvPr/>
          </p:nvSpPr>
          <p:spPr>
            <a:xfrm flipH="1" rot="5400000">
              <a:off x="164094" y="2323496"/>
              <a:ext cx="6844491" cy="2211008"/>
            </a:xfrm>
            <a:prstGeom prst="rtTriangle">
              <a:avLst/>
            </a:prstGeom>
            <a:gradFill>
              <a:gsLst>
                <a:gs pos="0">
                  <a:srgbClr val="770000"/>
                </a:gs>
                <a:gs pos="15000">
                  <a:srgbClr val="770000"/>
                </a:gs>
                <a:gs pos="57000">
                  <a:srgbClr val="AC0000"/>
                </a:gs>
                <a:gs pos="100000">
                  <a:srgbClr val="CE0000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3" name="Google Shape;53;p1"/>
          <p:cNvGrpSpPr/>
          <p:nvPr/>
        </p:nvGrpSpPr>
        <p:grpSpPr>
          <a:xfrm>
            <a:off x="2337304" y="-1"/>
            <a:ext cx="2211008" cy="6870890"/>
            <a:chOff x="2480836" y="-1"/>
            <a:chExt cx="2211008" cy="6851246"/>
          </a:xfrm>
        </p:grpSpPr>
        <p:sp>
          <p:nvSpPr>
            <p:cNvPr id="54" name="Google Shape;54;p1"/>
            <p:cNvSpPr/>
            <p:nvPr/>
          </p:nvSpPr>
          <p:spPr>
            <a:xfrm rot="5400000">
              <a:off x="164094" y="2316741"/>
              <a:ext cx="6844491" cy="2211008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 flipH="1" rot="5400000">
              <a:off x="164094" y="2323496"/>
              <a:ext cx="6844491" cy="2211008"/>
            </a:xfrm>
            <a:prstGeom prst="rtTriangle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b="0" i="0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6" name="Google Shape;56;p1"/>
          <p:cNvSpPr txBox="1"/>
          <p:nvPr>
            <p:ph idx="4294967295" type="subTitle"/>
          </p:nvPr>
        </p:nvSpPr>
        <p:spPr>
          <a:xfrm>
            <a:off x="201158" y="2711965"/>
            <a:ext cx="3334100" cy="1460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600"/>
              <a:buFont typeface="Arial Black"/>
              <a:buNone/>
            </a:pPr>
            <a:r>
              <a:rPr b="1" i="0" lang="en-US" sz="2400" u="none" cap="none" strike="noStrike">
                <a:solidFill>
                  <a:srgbClr val="3F3F3F"/>
                </a:solidFill>
                <a:latin typeface="Arial Black"/>
                <a:ea typeface="Arial Black"/>
                <a:cs typeface="Arial Black"/>
                <a:sym typeface="Arial Black"/>
              </a:rPr>
              <a:t>Home on the Hill Playbook</a:t>
            </a:r>
            <a:endParaRPr b="1" i="0" sz="2400" u="none" cap="none" strike="noStrike">
              <a:solidFill>
                <a:srgbClr val="3F3F3F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805" y="6232448"/>
            <a:ext cx="1695347" cy="611612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"/>
          <p:cNvSpPr txBox="1"/>
          <p:nvPr/>
        </p:nvSpPr>
        <p:spPr>
          <a:xfrm>
            <a:off x="201158" y="3942635"/>
            <a:ext cx="2330278" cy="3724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400"/>
              <a:buFont typeface="Arial"/>
              <a:buNone/>
            </a:pPr>
            <a:r>
              <a:rPr b="1" i="0" lang="en-US" sz="16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September 23, 2018</a:t>
            </a:r>
            <a:endParaRPr/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1158" y="1528764"/>
            <a:ext cx="2982406" cy="9941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2" name="Google Shape;192;p10"/>
          <p:cNvGraphicFramePr/>
          <p:nvPr/>
        </p:nvGraphicFramePr>
        <p:xfrm>
          <a:off x="308391" y="12954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1746725"/>
                <a:gridCol w="4754950"/>
                <a:gridCol w="4910225"/>
              </a:tblGrid>
              <a:tr h="5603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Segment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Rationale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Messaging 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</a:tr>
              <a:tr h="658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Health Care and Social Assistance</a:t>
                      </a:r>
                      <a:endParaRPr b="1" i="0" sz="10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Strong population of medium-to-large firms, meaning greater scalability of potential partnerships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Large number of smaller firms to partner with should provide a more targeted approach be utilized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Message: promotion of flagship program and advocacy for mental health.  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Seek collaboration on unique program offerings.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912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Educational Services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Moderate population of medium-to-large firms, meaning some potential to scale partnership referrals with one point of contact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Message: ensure firm is aware of mental health awareness services offered; partner with subject matter experts from health related fields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62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Accommodation and Food Services</a:t>
                      </a:r>
                      <a:endParaRPr b="1" i="0" sz="1000" u="none" cap="none" strike="noStrike"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Strong population of medium-to-large firms, meaning greater scalability of potential partnerships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Could be used for catering for events such as Robert Veltheer Series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Message: seek collaboration on programs related to health and wellness. Promotion through flagship programs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3" name="Google Shape;193;p10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Corporate Partners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308390" y="950130"/>
            <a:ext cx="11411895" cy="259686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Recommend focusing on three types of employers – in the Retail Trade, Manufacturing, and Accommodation and Food Services sectors</a:t>
            </a:r>
            <a:endParaRPr/>
          </a:p>
        </p:txBody>
      </p:sp>
      <p:graphicFrame>
        <p:nvGraphicFramePr>
          <p:cNvPr id="196" name="Google Shape;196;p10"/>
          <p:cNvGraphicFramePr/>
          <p:nvPr/>
        </p:nvGraphicFramePr>
        <p:xfrm>
          <a:off x="308389" y="3886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3217650"/>
                <a:gridCol w="8194250"/>
              </a:tblGrid>
              <a:tr h="4961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Segment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Potential Partner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</a:tr>
              <a:tr h="4961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</a:tr>
              <a:tr h="716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Health Care and Social Assistance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Canadian Health Mental Association , United Way, Region of York, Ontario Ministry of Health Promotion and Sport, Salvation Army, Ontario Trillium Foundation, </a:t>
                      </a:r>
                      <a:r>
                        <a:rPr lang="en-US" sz="1000" u="none" cap="none" strike="noStrike"/>
                        <a:t>Hockey helps the homeless,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Educational Services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York Region Board of Education, Seneca, Community Education Centre-Central, York Region District School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41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Accommodation and Food Services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McDonalds , Tim Horton’s, Cora’s Breakfast and Lunch, Local Deli’s and Bakery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97" name="Google Shape;197;p10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10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4" name="Google Shape;204;p11"/>
          <p:cNvGraphicFramePr/>
          <p:nvPr/>
        </p:nvGraphicFramePr>
        <p:xfrm>
          <a:off x="308391" y="129539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1232975"/>
                <a:gridCol w="3356450"/>
                <a:gridCol w="3356450"/>
                <a:gridCol w="3466025"/>
              </a:tblGrid>
              <a:tr h="829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Segment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Near term </a:t>
                      </a:r>
                      <a:r>
                        <a:rPr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Within 90 days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Mid-term </a:t>
                      </a:r>
                      <a:r>
                        <a:rPr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3 -9 months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Long-term </a:t>
                      </a:r>
                      <a:r>
                        <a:rPr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9 months + 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C200"/>
                    </a:solidFill>
                  </a:tcPr>
                </a:tc>
              </a:tr>
              <a:tr h="1715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Partnerships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Develop partner assessment framework to rank partnership opportunities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Identify potential partners leveraging York Region business directory in the region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resources required and what will be required.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Prepare a final partner package that outlines </a:t>
                      </a:r>
                      <a:r>
                        <a:rPr lang="en-US" sz="12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-what can the partner expect from HOH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Approach potential partners a partnership with local companies/social agencies to build awareness and engagement in your organization</a:t>
                      </a:r>
                      <a:endParaRPr/>
                    </a:p>
                    <a:p>
                      <a:pPr indent="-952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None/>
                      </a:pPr>
                      <a:r>
                        <a:t/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Assess value of partnership on a regular basis, considering resourcing required to support vs referrals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200"/>
                        <a:buFont typeface="Noto Sans Symbols"/>
                        <a:buChar char="▪"/>
                      </a:pPr>
                      <a:r>
                        <a:rPr lang="en-US" sz="1200" u="none" cap="none" strike="noStrik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Where appropriate, look to deepen partnerships, such as through representation on the board.</a:t>
                      </a:r>
                      <a:endParaRPr sz="12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05" name="Google Shape;205;p11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Suggested Implementation Ideas ** WORKING**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1"/>
          <p:cNvSpPr txBox="1"/>
          <p:nvPr/>
        </p:nvSpPr>
        <p:spPr>
          <a:xfrm>
            <a:off x="308390" y="950130"/>
            <a:ext cx="11411895" cy="259686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Create meaningful partnerships within the region to create more referrals and mental health awareness</a:t>
            </a:r>
            <a:endParaRPr b="0" i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11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1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2"/>
          <p:cNvSpPr/>
          <p:nvPr/>
        </p:nvSpPr>
        <p:spPr>
          <a:xfrm>
            <a:off x="161544" y="123444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7030A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2"/>
          <p:cNvSpPr txBox="1"/>
          <p:nvPr>
            <p:ph type="title"/>
          </p:nvPr>
        </p:nvSpPr>
        <p:spPr>
          <a:xfrm>
            <a:off x="482890" y="2043046"/>
            <a:ext cx="9804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12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3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/>
          </a:p>
        </p:txBody>
      </p:sp>
      <p:sp>
        <p:nvSpPr>
          <p:cNvPr id="223" name="Google Shape;223;p13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13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5" name="Google Shape;22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91" y="886038"/>
            <a:ext cx="11197809" cy="5438562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13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"/>
          <p:cNvSpPr/>
          <p:nvPr/>
        </p:nvSpPr>
        <p:spPr>
          <a:xfrm>
            <a:off x="171521" y="129711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92CCDC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4"/>
          <p:cNvSpPr txBox="1"/>
          <p:nvPr>
            <p:ph type="title"/>
          </p:nvPr>
        </p:nvSpPr>
        <p:spPr>
          <a:xfrm>
            <a:off x="482890" y="2043046"/>
            <a:ext cx="9804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Survey Results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4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Survey Results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15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5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5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3" name="Google Shape;243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8519" y="1029314"/>
            <a:ext cx="11711082" cy="54181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6"/>
          <p:cNvSpPr/>
          <p:nvPr/>
        </p:nvSpPr>
        <p:spPr>
          <a:xfrm>
            <a:off x="171521" y="129711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00206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6"/>
          <p:cNvSpPr txBox="1"/>
          <p:nvPr>
            <p:ph type="title"/>
          </p:nvPr>
        </p:nvSpPr>
        <p:spPr>
          <a:xfrm>
            <a:off x="482890" y="2043046"/>
            <a:ext cx="9804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Financial Analysis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6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7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Financial Analysis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7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8" name="Google Shape;258;p17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7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0" name="Google Shape;260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995363"/>
            <a:ext cx="10287000" cy="560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B050"/>
        </a:solidFill>
      </p:bgPr>
    </p:bg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8"/>
          <p:cNvSpPr/>
          <p:nvPr/>
        </p:nvSpPr>
        <p:spPr>
          <a:xfrm>
            <a:off x="171521" y="129711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6" name="Google Shape;266;p18"/>
          <p:cNvSpPr txBox="1"/>
          <p:nvPr>
            <p:ph type="title"/>
          </p:nvPr>
        </p:nvSpPr>
        <p:spPr>
          <a:xfrm>
            <a:off x="482890" y="2043046"/>
            <a:ext cx="9804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Demographic Analysis</a:t>
            </a:r>
            <a:endParaRPr sz="4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18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9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9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19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6" name="Google Shape;27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79061" y="1513740"/>
            <a:ext cx="6714758" cy="503606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19"/>
          <p:cNvSpPr/>
          <p:nvPr/>
        </p:nvSpPr>
        <p:spPr>
          <a:xfrm>
            <a:off x="5748421" y="2299368"/>
            <a:ext cx="1465714" cy="2804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Caregiver Group Avg</a:t>
            </a:r>
            <a:endParaRPr/>
          </a:p>
        </p:txBody>
      </p:sp>
      <p:cxnSp>
        <p:nvCxnSpPr>
          <p:cNvPr id="278" name="Google Shape;278;p19"/>
          <p:cNvCxnSpPr>
            <a:stCxn id="277" idx="1"/>
          </p:cNvCxnSpPr>
          <p:nvPr/>
        </p:nvCxnSpPr>
        <p:spPr>
          <a:xfrm flipH="1">
            <a:off x="5120521" y="2439603"/>
            <a:ext cx="627900" cy="4713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79" name="Google Shape;279;p19"/>
          <p:cNvSpPr/>
          <p:nvPr/>
        </p:nvSpPr>
        <p:spPr>
          <a:xfrm>
            <a:off x="927802" y="2018899"/>
            <a:ext cx="1465714" cy="2804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Clients Group Avg</a:t>
            </a:r>
            <a:endParaRPr/>
          </a:p>
        </p:txBody>
      </p:sp>
      <p:cxnSp>
        <p:nvCxnSpPr>
          <p:cNvPr id="280" name="Google Shape;280;p19"/>
          <p:cNvCxnSpPr/>
          <p:nvPr/>
        </p:nvCxnSpPr>
        <p:spPr>
          <a:xfrm>
            <a:off x="2393516" y="2159133"/>
            <a:ext cx="383907" cy="28047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1" name="Google Shape;281;p19"/>
          <p:cNvSpPr/>
          <p:nvPr/>
        </p:nvSpPr>
        <p:spPr>
          <a:xfrm>
            <a:off x="5130800" y="927649"/>
            <a:ext cx="1465714" cy="28046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Overall Avg</a:t>
            </a:r>
            <a:endParaRPr/>
          </a:p>
        </p:txBody>
      </p:sp>
      <p:cxnSp>
        <p:nvCxnSpPr>
          <p:cNvPr id="282" name="Google Shape;282;p19"/>
          <p:cNvCxnSpPr>
            <a:stCxn id="281" idx="1"/>
          </p:cNvCxnSpPr>
          <p:nvPr/>
        </p:nvCxnSpPr>
        <p:spPr>
          <a:xfrm flipH="1">
            <a:off x="4404500" y="1067884"/>
            <a:ext cx="726300" cy="5091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pic>
        <p:nvPicPr>
          <p:cNvPr id="283" name="Google Shape;283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11598" y="4889377"/>
            <a:ext cx="4224424" cy="941443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19"/>
          <p:cNvSpPr/>
          <p:nvPr/>
        </p:nvSpPr>
        <p:spPr>
          <a:xfrm>
            <a:off x="8551013" y="381279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Finding: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Client groups are young adults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9"/>
          <p:cNvSpPr/>
          <p:nvPr/>
        </p:nvSpPr>
        <p:spPr>
          <a:xfrm>
            <a:off x="8594673" y="1650922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Finding: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Most Caregivers are senior </a:t>
            </a:r>
            <a:endParaRPr sz="12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19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Age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/>
        </p:nvSpPr>
        <p:spPr>
          <a:xfrm>
            <a:off x="486128" y="1296963"/>
            <a:ext cx="5431562" cy="387221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321310" lvl="0" marL="334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Key Issues Encountered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Collaborators or Competitors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Competitive Analysis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Survey Results</a:t>
            </a:r>
            <a:endParaRPr/>
          </a:p>
          <a:p>
            <a:pPr indent="-251459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Financial Analysis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1310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▪"/>
            </a:pPr>
            <a:r>
              <a:rPr lang="en-US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Demographic Analysis</a:t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3401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95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51459" lvl="0" marL="33401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2"/>
          <p:cNvSpPr txBox="1"/>
          <p:nvPr/>
        </p:nvSpPr>
        <p:spPr>
          <a:xfrm>
            <a:off x="307696" y="166019"/>
            <a:ext cx="8413750" cy="5886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44450">
            <a:spAutoFit/>
          </a:bodyPr>
          <a:lstStyle/>
          <a:p>
            <a:pPr indent="0" lvl="0" marL="1333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ON THE HILL PLAYBOOK</a:t>
            </a:r>
            <a:endParaRPr/>
          </a:p>
          <a:p>
            <a:pPr indent="0" lvl="0" marL="13334" marR="0" rtl="0" algn="l">
              <a:lnSpc>
                <a:spcPct val="100000"/>
              </a:lnSpc>
              <a:spcBef>
                <a:spcPts val="35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0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0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5" name="Google Shape;295;p20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Professional Experience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8600" y="816885"/>
            <a:ext cx="6670528" cy="5002896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0"/>
          <p:cNvSpPr/>
          <p:nvPr/>
        </p:nvSpPr>
        <p:spPr>
          <a:xfrm>
            <a:off x="6913070" y="927649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Finding: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Very experience profession can be seen in HOH.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1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4" name="Google Shape;304;p21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5" name="Google Shape;305;p21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6" name="Google Shape;306;p21"/>
          <p:cNvSpPr/>
          <p:nvPr/>
        </p:nvSpPr>
        <p:spPr>
          <a:xfrm>
            <a:off x="324340" y="533400"/>
            <a:ext cx="813386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How did you hear of Home on the Hill?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0666" y="1324644"/>
            <a:ext cx="7824438" cy="4692187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/>
          <p:nvPr/>
        </p:nvSpPr>
        <p:spPr>
          <a:xfrm>
            <a:off x="8763000" y="1600200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:  Heavy focus on word by mouth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2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22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22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7" name="Google Shape;317;p22"/>
          <p:cNvSpPr txBox="1"/>
          <p:nvPr>
            <p:ph type="title"/>
          </p:nvPr>
        </p:nvSpPr>
        <p:spPr>
          <a:xfrm>
            <a:off x="308391" y="434088"/>
            <a:ext cx="11575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Participation</a:t>
            </a:r>
            <a:endParaRPr/>
          </a:p>
        </p:txBody>
      </p:sp>
      <p:pic>
        <p:nvPicPr>
          <p:cNvPr id="318" name="Google Shape;31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1684" y="1751358"/>
            <a:ext cx="6306778" cy="38257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185555" y="4746625"/>
            <a:ext cx="3689879" cy="1138909"/>
          </a:xfrm>
          <a:prstGeom prst="rect">
            <a:avLst/>
          </a:prstGeom>
          <a:noFill/>
          <a:ln>
            <a:noFill/>
          </a:ln>
        </p:spPr>
      </p:pic>
      <p:sp>
        <p:nvSpPr>
          <p:cNvPr id="320" name="Google Shape;320;p22"/>
          <p:cNvSpPr/>
          <p:nvPr/>
        </p:nvSpPr>
        <p:spPr>
          <a:xfrm>
            <a:off x="7848600" y="1524000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Finding: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Very low participation rate.  Lecture series seems the favour event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3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23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23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9" name="Google Shape;329;p23"/>
          <p:cNvSpPr txBox="1"/>
          <p:nvPr>
            <p:ph type="title"/>
          </p:nvPr>
        </p:nvSpPr>
        <p:spPr>
          <a:xfrm>
            <a:off x="308391" y="434088"/>
            <a:ext cx="115752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Recommendation</a:t>
            </a:r>
            <a:endParaRPr sz="2400"/>
          </a:p>
        </p:txBody>
      </p:sp>
      <p:pic>
        <p:nvPicPr>
          <p:cNvPr id="330" name="Google Shape;330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27367" y="1615974"/>
            <a:ext cx="7737266" cy="46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3"/>
          <p:cNvSpPr/>
          <p:nvPr/>
        </p:nvSpPr>
        <p:spPr>
          <a:xfrm>
            <a:off x="9829800" y="1600200"/>
            <a:ext cx="1744774" cy="1092740"/>
          </a:xfrm>
          <a:prstGeom prst="roundRect">
            <a:avLst>
              <a:gd fmla="val 16667" name="adj"/>
            </a:avLst>
          </a:prstGeom>
          <a:solidFill>
            <a:srgbClr val="00B050"/>
          </a:solidFill>
          <a:ln cap="flat" cmpd="sng" w="2540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Key Finding :</a:t>
            </a:r>
            <a:r>
              <a:rPr lang="en-US" sz="12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Very high rating  to  HOH.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"/>
          <p:cNvSpPr/>
          <p:nvPr/>
        </p:nvSpPr>
        <p:spPr>
          <a:xfrm>
            <a:off x="161544" y="123444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262626"/>
          </a:solidFill>
          <a:ln cap="flat" cmpd="sng" w="9525">
            <a:solidFill>
              <a:srgbClr val="26262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26262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3"/>
          <p:cNvSpPr txBox="1"/>
          <p:nvPr>
            <p:ph type="title"/>
          </p:nvPr>
        </p:nvSpPr>
        <p:spPr>
          <a:xfrm>
            <a:off x="482890" y="2043046"/>
            <a:ext cx="6756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Key Issues Encountered</a:t>
            </a:r>
            <a:endParaRPr sz="4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3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4"/>
          <p:cNvSpPr txBox="1"/>
          <p:nvPr/>
        </p:nvSpPr>
        <p:spPr>
          <a:xfrm>
            <a:off x="329020" y="2456791"/>
            <a:ext cx="3595280" cy="33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alignment across board members along with poor retention rates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1" name="Google Shape;81;p4"/>
          <p:cNvGrpSpPr/>
          <p:nvPr/>
        </p:nvGrpSpPr>
        <p:grpSpPr>
          <a:xfrm>
            <a:off x="1075100" y="1924050"/>
            <a:ext cx="2103120" cy="365760"/>
            <a:chOff x="819151" y="1473940"/>
            <a:chExt cx="2103120" cy="365760"/>
          </a:xfrm>
        </p:grpSpPr>
        <p:sp>
          <p:nvSpPr>
            <p:cNvPr id="82" name="Google Shape;82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3" y="53563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80" y="0"/>
                  </a:lnTo>
                  <a:lnTo>
                    <a:pt x="1920239" y="0"/>
                  </a:lnTo>
                  <a:lnTo>
                    <a:pt x="1968857" y="6532"/>
                  </a:lnTo>
                  <a:lnTo>
                    <a:pt x="2012543" y="24968"/>
                  </a:lnTo>
                  <a:lnTo>
                    <a:pt x="2049556" y="53563"/>
                  </a:lnTo>
                  <a:lnTo>
                    <a:pt x="2078151" y="90576"/>
                  </a:lnTo>
                  <a:lnTo>
                    <a:pt x="2096587" y="134262"/>
                  </a:lnTo>
                  <a:lnTo>
                    <a:pt x="2103120" y="182879"/>
                  </a:lnTo>
                  <a:lnTo>
                    <a:pt x="2096587" y="231497"/>
                  </a:lnTo>
                  <a:lnTo>
                    <a:pt x="2078151" y="275183"/>
                  </a:lnTo>
                  <a:lnTo>
                    <a:pt x="2049556" y="312196"/>
                  </a:lnTo>
                  <a:lnTo>
                    <a:pt x="2012543" y="340791"/>
                  </a:lnTo>
                  <a:lnTo>
                    <a:pt x="1968857" y="359227"/>
                  </a:lnTo>
                  <a:lnTo>
                    <a:pt x="1920239" y="365759"/>
                  </a:lnTo>
                  <a:lnTo>
                    <a:pt x="182880" y="365759"/>
                  </a:lnTo>
                  <a:lnTo>
                    <a:pt x="134262" y="359227"/>
                  </a:lnTo>
                  <a:lnTo>
                    <a:pt x="90576" y="340791"/>
                  </a:lnTo>
                  <a:lnTo>
                    <a:pt x="53563" y="312196"/>
                  </a:lnTo>
                  <a:lnTo>
                    <a:pt x="24968" y="275183"/>
                  </a:lnTo>
                  <a:lnTo>
                    <a:pt x="6532" y="231497"/>
                  </a:lnTo>
                  <a:lnTo>
                    <a:pt x="0" y="182879"/>
                  </a:lnTo>
                  <a:close/>
                </a:path>
              </a:pathLst>
            </a:custGeom>
            <a:noFill/>
            <a:ln cap="flat" cmpd="sng" w="25900">
              <a:solidFill>
                <a:srgbClr val="092E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1920239" y="0"/>
                  </a:moveTo>
                  <a:lnTo>
                    <a:pt x="182880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80" y="365759"/>
                  </a:lnTo>
                  <a:lnTo>
                    <a:pt x="1920239" y="365759"/>
                  </a:lnTo>
                  <a:lnTo>
                    <a:pt x="1968857" y="359227"/>
                  </a:lnTo>
                  <a:lnTo>
                    <a:pt x="2012543" y="340791"/>
                  </a:lnTo>
                  <a:lnTo>
                    <a:pt x="2049556" y="312196"/>
                  </a:lnTo>
                  <a:lnTo>
                    <a:pt x="2078151" y="275183"/>
                  </a:lnTo>
                  <a:lnTo>
                    <a:pt x="2096587" y="231497"/>
                  </a:lnTo>
                  <a:lnTo>
                    <a:pt x="2103120" y="182879"/>
                  </a:lnTo>
                  <a:lnTo>
                    <a:pt x="2096587" y="134262"/>
                  </a:lnTo>
                  <a:lnTo>
                    <a:pt x="2078151" y="90576"/>
                  </a:lnTo>
                  <a:lnTo>
                    <a:pt x="2049556" y="53563"/>
                  </a:lnTo>
                  <a:lnTo>
                    <a:pt x="2012543" y="24968"/>
                  </a:lnTo>
                  <a:lnTo>
                    <a:pt x="1968857" y="6532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092E4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Board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4" name="Google Shape;84;p4"/>
          <p:cNvSpPr txBox="1"/>
          <p:nvPr/>
        </p:nvSpPr>
        <p:spPr>
          <a:xfrm>
            <a:off x="4239032" y="2456791"/>
            <a:ext cx="3595280" cy="33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Lack of metrics to track progress (also required as a tool for funding)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Between February and May of 2018, HOH reduced their monthly support program offerings from 29 in February 2018 to 16 in May 2018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5" name="Google Shape;85;p4"/>
          <p:cNvGrpSpPr/>
          <p:nvPr/>
        </p:nvGrpSpPr>
        <p:grpSpPr>
          <a:xfrm>
            <a:off x="4985112" y="1924050"/>
            <a:ext cx="2103120" cy="365760"/>
            <a:chOff x="819151" y="1473940"/>
            <a:chExt cx="2103120" cy="365760"/>
          </a:xfrm>
        </p:grpSpPr>
        <p:sp>
          <p:nvSpPr>
            <p:cNvPr id="86" name="Google Shape;86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3" y="53563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80" y="0"/>
                  </a:lnTo>
                  <a:lnTo>
                    <a:pt x="1920239" y="0"/>
                  </a:lnTo>
                  <a:lnTo>
                    <a:pt x="1968857" y="6532"/>
                  </a:lnTo>
                  <a:lnTo>
                    <a:pt x="2012543" y="24968"/>
                  </a:lnTo>
                  <a:lnTo>
                    <a:pt x="2049556" y="53563"/>
                  </a:lnTo>
                  <a:lnTo>
                    <a:pt x="2078151" y="90576"/>
                  </a:lnTo>
                  <a:lnTo>
                    <a:pt x="2096587" y="134262"/>
                  </a:lnTo>
                  <a:lnTo>
                    <a:pt x="2103120" y="182879"/>
                  </a:lnTo>
                  <a:lnTo>
                    <a:pt x="2096587" y="231497"/>
                  </a:lnTo>
                  <a:lnTo>
                    <a:pt x="2078151" y="275183"/>
                  </a:lnTo>
                  <a:lnTo>
                    <a:pt x="2049556" y="312196"/>
                  </a:lnTo>
                  <a:lnTo>
                    <a:pt x="2012543" y="340791"/>
                  </a:lnTo>
                  <a:lnTo>
                    <a:pt x="1968857" y="359227"/>
                  </a:lnTo>
                  <a:lnTo>
                    <a:pt x="1920239" y="365759"/>
                  </a:lnTo>
                  <a:lnTo>
                    <a:pt x="182880" y="365759"/>
                  </a:lnTo>
                  <a:lnTo>
                    <a:pt x="134262" y="359227"/>
                  </a:lnTo>
                  <a:lnTo>
                    <a:pt x="90576" y="340791"/>
                  </a:lnTo>
                  <a:lnTo>
                    <a:pt x="53563" y="312196"/>
                  </a:lnTo>
                  <a:lnTo>
                    <a:pt x="24968" y="275183"/>
                  </a:lnTo>
                  <a:lnTo>
                    <a:pt x="6532" y="231497"/>
                  </a:lnTo>
                  <a:lnTo>
                    <a:pt x="0" y="182879"/>
                  </a:lnTo>
                  <a:close/>
                </a:path>
              </a:pathLst>
            </a:custGeom>
            <a:noFill/>
            <a:ln cap="flat" cmpd="sng" w="25900">
              <a:solidFill>
                <a:srgbClr val="092E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1920239" y="0"/>
                  </a:moveTo>
                  <a:lnTo>
                    <a:pt x="182880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80" y="365759"/>
                  </a:lnTo>
                  <a:lnTo>
                    <a:pt x="1920239" y="365759"/>
                  </a:lnTo>
                  <a:lnTo>
                    <a:pt x="1968857" y="359227"/>
                  </a:lnTo>
                  <a:lnTo>
                    <a:pt x="2012543" y="340791"/>
                  </a:lnTo>
                  <a:lnTo>
                    <a:pt x="2049556" y="312196"/>
                  </a:lnTo>
                  <a:lnTo>
                    <a:pt x="2078151" y="275183"/>
                  </a:lnTo>
                  <a:lnTo>
                    <a:pt x="2096587" y="231497"/>
                  </a:lnTo>
                  <a:lnTo>
                    <a:pt x="2103120" y="182879"/>
                  </a:lnTo>
                  <a:lnTo>
                    <a:pt x="2096587" y="134262"/>
                  </a:lnTo>
                  <a:lnTo>
                    <a:pt x="2078151" y="90576"/>
                  </a:lnTo>
                  <a:lnTo>
                    <a:pt x="2049556" y="53563"/>
                  </a:lnTo>
                  <a:lnTo>
                    <a:pt x="2012543" y="24968"/>
                  </a:lnTo>
                  <a:lnTo>
                    <a:pt x="1968857" y="6532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092E4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4"/>
          <p:cNvSpPr txBox="1"/>
          <p:nvPr/>
        </p:nvSpPr>
        <p:spPr>
          <a:xfrm>
            <a:off x="8149045" y="2456791"/>
            <a:ext cx="3595280" cy="3312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0" lIns="0" spcFirstLastPara="1" rIns="0" wrap="square" tIns="14985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HOH spends a lot of resources applying for funding through Central LHIN</a:t>
            </a:r>
            <a:endParaRPr/>
          </a:p>
          <a:p>
            <a:pPr indent="-1841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 on the Hill’s operating annual budget amounts to approximately $20,000.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9" name="Google Shape;89;p4"/>
          <p:cNvGrpSpPr/>
          <p:nvPr/>
        </p:nvGrpSpPr>
        <p:grpSpPr>
          <a:xfrm>
            <a:off x="8895125" y="1924050"/>
            <a:ext cx="2103120" cy="365760"/>
            <a:chOff x="819151" y="1473940"/>
            <a:chExt cx="2103120" cy="365760"/>
          </a:xfrm>
        </p:grpSpPr>
        <p:sp>
          <p:nvSpPr>
            <p:cNvPr id="90" name="Google Shape;90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0" y="182879"/>
                  </a:moveTo>
                  <a:lnTo>
                    <a:pt x="6532" y="134262"/>
                  </a:lnTo>
                  <a:lnTo>
                    <a:pt x="24968" y="90576"/>
                  </a:lnTo>
                  <a:lnTo>
                    <a:pt x="53563" y="53563"/>
                  </a:lnTo>
                  <a:lnTo>
                    <a:pt x="90576" y="24968"/>
                  </a:lnTo>
                  <a:lnTo>
                    <a:pt x="134262" y="6532"/>
                  </a:lnTo>
                  <a:lnTo>
                    <a:pt x="182880" y="0"/>
                  </a:lnTo>
                  <a:lnTo>
                    <a:pt x="1920239" y="0"/>
                  </a:lnTo>
                  <a:lnTo>
                    <a:pt x="1968857" y="6532"/>
                  </a:lnTo>
                  <a:lnTo>
                    <a:pt x="2012543" y="24968"/>
                  </a:lnTo>
                  <a:lnTo>
                    <a:pt x="2049556" y="53563"/>
                  </a:lnTo>
                  <a:lnTo>
                    <a:pt x="2078151" y="90576"/>
                  </a:lnTo>
                  <a:lnTo>
                    <a:pt x="2096587" y="134262"/>
                  </a:lnTo>
                  <a:lnTo>
                    <a:pt x="2103120" y="182879"/>
                  </a:lnTo>
                  <a:lnTo>
                    <a:pt x="2096587" y="231497"/>
                  </a:lnTo>
                  <a:lnTo>
                    <a:pt x="2078151" y="275183"/>
                  </a:lnTo>
                  <a:lnTo>
                    <a:pt x="2049556" y="312196"/>
                  </a:lnTo>
                  <a:lnTo>
                    <a:pt x="2012543" y="340791"/>
                  </a:lnTo>
                  <a:lnTo>
                    <a:pt x="1968857" y="359227"/>
                  </a:lnTo>
                  <a:lnTo>
                    <a:pt x="1920239" y="365759"/>
                  </a:lnTo>
                  <a:lnTo>
                    <a:pt x="182880" y="365759"/>
                  </a:lnTo>
                  <a:lnTo>
                    <a:pt x="134262" y="359227"/>
                  </a:lnTo>
                  <a:lnTo>
                    <a:pt x="90576" y="340791"/>
                  </a:lnTo>
                  <a:lnTo>
                    <a:pt x="53563" y="312196"/>
                  </a:lnTo>
                  <a:lnTo>
                    <a:pt x="24968" y="275183"/>
                  </a:lnTo>
                  <a:lnTo>
                    <a:pt x="6532" y="231497"/>
                  </a:lnTo>
                  <a:lnTo>
                    <a:pt x="0" y="182879"/>
                  </a:lnTo>
                  <a:close/>
                </a:path>
              </a:pathLst>
            </a:custGeom>
            <a:noFill/>
            <a:ln cap="flat" cmpd="sng" w="25900">
              <a:solidFill>
                <a:srgbClr val="092E48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819151" y="1473940"/>
              <a:ext cx="2103120" cy="365760"/>
            </a:xfrm>
            <a:custGeom>
              <a:rect b="b" l="l" r="r" t="t"/>
              <a:pathLst>
                <a:path extrusionOk="0" h="365759" w="2103120">
                  <a:moveTo>
                    <a:pt x="1920239" y="0"/>
                  </a:moveTo>
                  <a:lnTo>
                    <a:pt x="182880" y="0"/>
                  </a:lnTo>
                  <a:lnTo>
                    <a:pt x="134262" y="6532"/>
                  </a:lnTo>
                  <a:lnTo>
                    <a:pt x="90576" y="24968"/>
                  </a:lnTo>
                  <a:lnTo>
                    <a:pt x="53563" y="53563"/>
                  </a:lnTo>
                  <a:lnTo>
                    <a:pt x="24968" y="90576"/>
                  </a:lnTo>
                  <a:lnTo>
                    <a:pt x="6532" y="134262"/>
                  </a:lnTo>
                  <a:lnTo>
                    <a:pt x="0" y="182879"/>
                  </a:lnTo>
                  <a:lnTo>
                    <a:pt x="6532" y="231497"/>
                  </a:lnTo>
                  <a:lnTo>
                    <a:pt x="24968" y="275183"/>
                  </a:lnTo>
                  <a:lnTo>
                    <a:pt x="53563" y="312196"/>
                  </a:lnTo>
                  <a:lnTo>
                    <a:pt x="90576" y="340791"/>
                  </a:lnTo>
                  <a:lnTo>
                    <a:pt x="134262" y="359227"/>
                  </a:lnTo>
                  <a:lnTo>
                    <a:pt x="182880" y="365759"/>
                  </a:lnTo>
                  <a:lnTo>
                    <a:pt x="1920239" y="365759"/>
                  </a:lnTo>
                  <a:lnTo>
                    <a:pt x="1968857" y="359227"/>
                  </a:lnTo>
                  <a:lnTo>
                    <a:pt x="2012543" y="340791"/>
                  </a:lnTo>
                  <a:lnTo>
                    <a:pt x="2049556" y="312196"/>
                  </a:lnTo>
                  <a:lnTo>
                    <a:pt x="2078151" y="275183"/>
                  </a:lnTo>
                  <a:lnTo>
                    <a:pt x="2096587" y="231497"/>
                  </a:lnTo>
                  <a:lnTo>
                    <a:pt x="2103120" y="182879"/>
                  </a:lnTo>
                  <a:lnTo>
                    <a:pt x="2096587" y="134262"/>
                  </a:lnTo>
                  <a:lnTo>
                    <a:pt x="2078151" y="90576"/>
                  </a:lnTo>
                  <a:lnTo>
                    <a:pt x="2049556" y="53563"/>
                  </a:lnTo>
                  <a:lnTo>
                    <a:pt x="2012543" y="24968"/>
                  </a:lnTo>
                  <a:lnTo>
                    <a:pt x="1968857" y="6532"/>
                  </a:lnTo>
                  <a:lnTo>
                    <a:pt x="1920239" y="0"/>
                  </a:lnTo>
                  <a:close/>
                </a:path>
              </a:pathLst>
            </a:custGeom>
            <a:solidFill>
              <a:srgbClr val="092E48"/>
            </a:soli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Financials</a:t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Key issues encountered</a:t>
            </a:r>
            <a:endParaRPr/>
          </a:p>
        </p:txBody>
      </p:sp>
      <p:sp>
        <p:nvSpPr>
          <p:cNvPr id="93" name="Google Shape;93;p4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WHAT’S NEXT?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4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/>
          <p:nvPr/>
        </p:nvSpPr>
        <p:spPr>
          <a:xfrm>
            <a:off x="161544" y="123444"/>
            <a:ext cx="11879580" cy="6623684"/>
          </a:xfrm>
          <a:custGeom>
            <a:rect b="b" l="l" r="r" t="t"/>
            <a:pathLst>
              <a:path extrusionOk="0" h="6623684" w="11879580">
                <a:moveTo>
                  <a:pt x="0" y="0"/>
                </a:moveTo>
                <a:lnTo>
                  <a:pt x="11879580" y="0"/>
                </a:lnTo>
                <a:lnTo>
                  <a:pt x="11879580" y="6623304"/>
                </a:lnTo>
                <a:lnTo>
                  <a:pt x="0" y="6623304"/>
                </a:lnTo>
                <a:lnTo>
                  <a:pt x="0" y="0"/>
                </a:lnTo>
                <a:close/>
              </a:path>
            </a:pathLst>
          </a:custGeom>
          <a:solidFill>
            <a:srgbClr val="EEB500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5"/>
          <p:cNvSpPr txBox="1"/>
          <p:nvPr>
            <p:ph type="title"/>
          </p:nvPr>
        </p:nvSpPr>
        <p:spPr>
          <a:xfrm>
            <a:off x="482890" y="2043046"/>
            <a:ext cx="9804110" cy="6277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Potential Collaborators or Competitors</a:t>
            </a:r>
            <a:endParaRPr sz="4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"/>
          <p:cNvSpPr txBox="1"/>
          <p:nvPr>
            <p:ph idx="12" type="sldNum"/>
          </p:nvPr>
        </p:nvSpPr>
        <p:spPr>
          <a:xfrm>
            <a:off x="11642940" y="6612395"/>
            <a:ext cx="396659" cy="152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7" name="Google Shape;107;p6"/>
          <p:cNvGraphicFramePr/>
          <p:nvPr/>
        </p:nvGraphicFramePr>
        <p:xfrm>
          <a:off x="308389" y="13114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{189D2B0A-B672-4FE7-9117-CDF8C0A2FF15}</a:tableStyleId>
              </a:tblPr>
              <a:tblGrid>
                <a:gridCol w="8034900"/>
                <a:gridCol w="3377000"/>
              </a:tblGrid>
              <a:tr h="4154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York Region Community Organizations By Type</a:t>
                      </a:r>
                      <a:endParaRPr b="1" baseline="30000" i="0" sz="12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Commentary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1584650">
                <a:tc rowSpan="3"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27425" marR="9150" marL="9145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Over 100 community organizations are active in York Region that express a potential desire for partnership with HOH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While the focus of these groups varies, they may have complementary activities that can be leveraged by both organizations.</a:t>
                      </a:r>
                      <a:endParaRPr/>
                    </a:p>
                  </a:txBody>
                  <a:tcPr marT="45725" marB="27425" marR="9150" marL="91450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54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Example Organizations</a:t>
                      </a:r>
                      <a:endParaRPr b="0" i="1" sz="1000" u="none" cap="none" strike="noStrike">
                        <a:solidFill>
                          <a:schemeClr val="lt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27425" marR="91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2077375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27425" marR="9150" marL="91450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08" name="Google Shape;108;p6"/>
          <p:cNvSpPr txBox="1"/>
          <p:nvPr/>
        </p:nvSpPr>
        <p:spPr>
          <a:xfrm>
            <a:off x="1705841" y="6185356"/>
            <a:ext cx="904875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Source: CIVICYork – Community Information and Volunteer York Region,; website:https://york.cioc.ca/ . (2) Includes organizations and regional overarching organizations</a:t>
            </a:r>
            <a:endParaRPr/>
          </a:p>
        </p:txBody>
      </p:sp>
      <p:graphicFrame>
        <p:nvGraphicFramePr>
          <p:cNvPr id="109" name="Google Shape;109;p6"/>
          <p:cNvGraphicFramePr/>
          <p:nvPr/>
        </p:nvGraphicFramePr>
        <p:xfrm>
          <a:off x="8382000" y="37952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1192250"/>
                <a:gridCol w="2146050"/>
              </a:tblGrid>
              <a:tr h="182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Type</a:t>
                      </a:r>
                      <a:endParaRPr baseline="30000" sz="1000" u="none" cap="none" strike="noStrike"/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EC2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Examples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EC200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Mental Health</a:t>
                      </a:r>
                      <a:endParaRPr/>
                    </a:p>
                  </a:txBody>
                  <a:tcPr marT="45725" marB="45725" marR="18300" marL="18300" anchor="ctr"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Schizophrenia Society of Canada, Krasman Centre, Catholic Community Services of York Region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Health Services</a:t>
                      </a:r>
                      <a:endParaRPr sz="1000" u="none" cap="none" strike="noStrike"/>
                    </a:p>
                  </a:txBody>
                  <a:tcPr marT="45725" marB="45725" marR="18300" marL="1830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All-Care, Health &amp; Staffing Services, Health Care Services, Richmond Health Centre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Community Health Centers</a:t>
                      </a:r>
                      <a:endParaRPr sz="1000" u="none" cap="none" strike="noStrike"/>
                    </a:p>
                  </a:txBody>
                  <a:tcPr marT="45725" marB="45725" marR="18300" marL="1830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Ontario Shores, Southlake Regional Health Centre, Blue Hills Child and Family Services LOFT Cross Links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10" name="Google Shape;110;p6"/>
          <p:cNvGraphicFramePr/>
          <p:nvPr/>
        </p:nvGraphicFramePr>
        <p:xfrm>
          <a:off x="1175312" y="1704398"/>
          <a:ext cx="6151208" cy="448498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11" name="Google Shape;111;p6"/>
          <p:cNvSpPr txBox="1"/>
          <p:nvPr/>
        </p:nvSpPr>
        <p:spPr>
          <a:xfrm>
            <a:off x="308390" y="434088"/>
            <a:ext cx="10233879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Potential Partners – York Region Community Partners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6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6"/>
          <p:cNvSpPr txBox="1"/>
          <p:nvPr/>
        </p:nvSpPr>
        <p:spPr>
          <a:xfrm>
            <a:off x="308390" y="950130"/>
            <a:ext cx="11411895" cy="259686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HOH should investigate the potential of partnering with a wide variety of community groups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1828800" y="2590800"/>
            <a:ext cx="275359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6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6" name="Google Shape;116;p6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" name="Google Shape;122;p7"/>
          <p:cNvGraphicFramePr/>
          <p:nvPr/>
        </p:nvGraphicFramePr>
        <p:xfrm>
          <a:off x="308390" y="134306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3803975"/>
                <a:gridCol w="3209600"/>
                <a:gridCol w="4398325"/>
              </a:tblGrid>
              <a:tr h="5164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Partnership Rationale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Group Types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Approach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</a:tr>
              <a:tr h="963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/>
                        <a:t>Group is well-connected in the community, has an interest in serving community's best interest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i="0" sz="10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b="0" i="0" lang="en-US" sz="1000" u="none" cap="none" strike="noStrike"/>
                        <a:t>Group is involved in community activities and can be partnered with to promote the HOH message</a:t>
                      </a:r>
                      <a:endParaRPr b="0" i="0" sz="1000" u="none" cap="none" strike="noStrike"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Health Centers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Ask for introductions in connecting with others in the community who may be able to assist in furthering the message or in reaching those in need to services</a:t>
                      </a:r>
                      <a:endParaRPr sz="1000" u="none" cap="none" strike="noStrike"/>
                    </a:p>
                  </a:txBody>
                  <a:tcPr marT="45725" marB="45725" marR="91450" marL="91450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29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/>
                        <a:t>Word of mouth is one the most efficient ways to increase referral rates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Health Professional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Health Services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Visible presence in group locations (flyers, posters, etc)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Ask for referrals, where appropriate, of Clients in need of HOH services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0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i="0" lang="en-US" sz="1000" u="none" cap="none" strike="noStrike"/>
                        <a:t>Group is providing complementary services and putting HOH on the map for a particular region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Mental Health (regional organizations)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Mental Health (local organizations)</a:t>
                      </a:r>
                      <a:endParaRPr/>
                    </a:p>
                    <a:p>
                      <a:pPr indent="-1079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  <a:p>
                      <a:pPr indent="-1079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Ask for inclusion in regional services database such as Central LHIN, CMHA York Region etc.</a:t>
                      </a:r>
                      <a:endParaRPr/>
                    </a:p>
                    <a:p>
                      <a:pPr indent="-171450" lvl="0" marL="171450" marR="0" rtl="0" algn="l">
                        <a:spcBef>
                          <a:spcPts val="30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Char char="▪"/>
                      </a:pPr>
                      <a:r>
                        <a:rPr lang="en-US" sz="1000" u="none" cap="none" strike="noStrike"/>
                        <a:t>Ask for educational resources for HOH catchment area</a:t>
                      </a:r>
                      <a:endParaRPr/>
                    </a:p>
                  </a:txBody>
                  <a:tcPr marT="45725" marB="45725" marR="91450" marL="91450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23" name="Google Shape;123;p7"/>
          <p:cNvSpPr txBox="1"/>
          <p:nvPr/>
        </p:nvSpPr>
        <p:spPr>
          <a:xfrm>
            <a:off x="308390" y="434088"/>
            <a:ext cx="10233879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Potential Partners – York Region Community Partners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7"/>
          <p:cNvSpPr txBox="1"/>
          <p:nvPr/>
        </p:nvSpPr>
        <p:spPr>
          <a:xfrm>
            <a:off x="308390" y="950130"/>
            <a:ext cx="11411895" cy="259686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HOH should investigate the potential of partnering with a wide variety of community groups</a:t>
            </a:r>
            <a:endParaRPr/>
          </a:p>
        </p:txBody>
      </p:sp>
      <p:pic>
        <p:nvPicPr>
          <p:cNvPr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8390" y="4457391"/>
            <a:ext cx="1672810" cy="5057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8389" y="5037912"/>
            <a:ext cx="1672811" cy="711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3664" y="6062677"/>
            <a:ext cx="2528886" cy="4234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4130" y="4527143"/>
            <a:ext cx="1901726" cy="7431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636596" y="5321922"/>
            <a:ext cx="1720156" cy="880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66926" y="4494938"/>
            <a:ext cx="1752600" cy="8973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332709" y="5605409"/>
            <a:ext cx="2466975" cy="70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919526" y="4627307"/>
            <a:ext cx="2788011" cy="5358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272476" y="5203475"/>
            <a:ext cx="2819400" cy="4072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405638" y="4841713"/>
            <a:ext cx="1235435" cy="1077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898736" y="5680298"/>
            <a:ext cx="1752600" cy="8718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005374" y="4457391"/>
            <a:ext cx="2118490" cy="400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8756454" y="5948606"/>
            <a:ext cx="2367410" cy="65158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7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1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pbs.twimg.com/profile_images/378800000639804669/e617c058dfc224d0bfd97da400c50ef1_400x400.jpeg" id="140" name="Google Shape;140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10900964" y="4984876"/>
            <a:ext cx="933883" cy="933883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7" name="Google Shape;147;p8"/>
          <p:cNvGraphicFramePr/>
          <p:nvPr/>
        </p:nvGraphicFramePr>
        <p:xfrm>
          <a:off x="308390" y="13332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1978050"/>
                <a:gridCol w="3347500"/>
                <a:gridCol w="6086350"/>
              </a:tblGrid>
              <a:tr h="2286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Group Type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u="none" cap="none" strike="noStrike"/>
                        <a:t>Potential Partner</a:t>
                      </a:r>
                      <a:endParaRPr sz="1200" u="none" cap="none" strike="noStrike"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F497D"/>
                    </a:solidFill>
                  </a:tcPr>
                </a:tc>
                <a:tc hMerge="1"/>
              </a:tr>
              <a:tr h="228600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Name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200" u="none" cap="none" strike="noStrike">
                          <a:solidFill>
                            <a:schemeClr val="lt1"/>
                          </a:solidFill>
                        </a:rPr>
                        <a:t>Why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128C58"/>
                    </a:solidFill>
                  </a:tcPr>
                </a:tc>
              </a:tr>
              <a:tr h="127000">
                <a:tc rowSpan="4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Health Centers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Krasman Centre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To offer joint unique programs, to share space, to advertise events to local community, Caregiver Programs could be enhanced by teaming up with Krasman Centre</a:t>
                      </a:r>
                      <a:endParaRPr/>
                    </a:p>
                  </a:txBody>
                  <a:tcPr marT="45725" marB="45725" marR="91450" marL="91450" anchor="ctr"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Ontario Shores Centre for Mental Health Sceinces</a:t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Ontario Shores specializes in Mental Health Sciences, a better opportunity to address common mental health needs. Also a mental health Education resource.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Southlake Regional Centre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Aurora (additional chapters in surrounding communities)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LOFT/Crosslinks Housing and Support Services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LOFT offers a range of services to a wide audience. Robert Veltheer lecture series could be advertised. Case Management and Community Integration services could be leveraged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row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Health Professionals and Services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Mackenzie Health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Partnership with a local hospital would generate referrals to programs in demand. Would enable local visibility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Markham - Stouffville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Partnership good for long term growth and education of the local community.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rowSpan="5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Organizations (Local and Regional)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Canadian Mental Health Association CMHA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Programs offered are. MOBYSS – Mobile Walk in Clinic, Case Management Services. Partnerships could be formed for Family and Caregiver Group. For training Mental Health First Aid Basic (2-days) is offered by CMHA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Alzheimer Society of York Region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Partnerships for family caregiver programs or lecture series.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Belinda's Place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Belinda’s Place is women only organization, focused on transitional programs, case management, housing outreach.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Blue Door Shelters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Wide range of services offered and a large partner network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Elizz - All Things Caregiving 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Strong expertise in Caregiving. 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000" u="none" cap="none" strike="noStrike"/>
                        <a:t>Online Resources</a:t>
                      </a:r>
                      <a:endParaRPr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Online Support through Big White Wall https://www.ontarioshores.ca/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A round-the-clock online peer support community where members can share experiences and express themselves in words and images, helping participants feel less socially isolated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60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sz="1000" u="none" cap="none" strike="noStrike"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270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i="0" sz="1000" u="none" cap="none" strike="noStrike"/>
                    </a:p>
                  </a:txBody>
                  <a:tcPr marT="45725" marB="45725" marR="91450" marL="91450" anchor="ctr">
                    <a:lnT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CareGiver Exchange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/>
                        <a:t>An online platform for caregivers.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48" name="Google Shape;148;p8"/>
          <p:cNvSpPr txBox="1"/>
          <p:nvPr/>
        </p:nvSpPr>
        <p:spPr>
          <a:xfrm>
            <a:off x="308390" y="434088"/>
            <a:ext cx="10233879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Potential Partners – York Region Community Partners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8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308390" y="950130"/>
            <a:ext cx="11411895" cy="259686"/>
          </a:xfrm>
          <a:prstGeom prst="rect">
            <a:avLst/>
          </a:prstGeom>
          <a:solidFill>
            <a:srgbClr val="FEC200"/>
          </a:solidFill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HOTH should investigate the potential of partnering with a wide variety of community groups</a:t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8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9"/>
          <p:cNvGraphicFramePr/>
          <p:nvPr/>
        </p:nvGraphicFramePr>
        <p:xfrm>
          <a:off x="308391" y="838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{189D2B0A-B672-4FE7-9117-CDF8C0A2FF15}</a:tableStyleId>
              </a:tblPr>
              <a:tblGrid>
                <a:gridCol w="8045125"/>
                <a:gridCol w="3381275"/>
              </a:tblGrid>
              <a:tr h="4739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York Region Employers By Sector</a:t>
                      </a:r>
                      <a:r>
                        <a:rPr b="1" baseline="30000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0" i="1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Segmented by # of employees; as of 2016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Arial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Commentary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369950">
                <a:tc rowSpan="3">
                  <a:txBody>
                    <a:bodyPr/>
                    <a:lstStyle/>
                    <a:p>
                      <a:pPr indent="-1079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27425" marR="9150" marL="91450">
                    <a:lnL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There are over 30,000 employers in the York Region, encompassing a wide array of industry sectors</a:t>
                      </a:r>
                      <a:endParaRPr/>
                    </a:p>
                    <a:p>
                      <a:pPr indent="-171450" lvl="0" marL="171450" marR="0" rtl="0" algn="l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Noto Sans Symbols"/>
                        <a:buChar char="▪"/>
                      </a:pP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Roughly 2/3</a:t>
                      </a:r>
                      <a:r>
                        <a:rPr b="0" baseline="3000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rds</a:t>
                      </a:r>
                      <a:r>
                        <a:rPr b="0" i="0" lang="en-US" sz="10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of the firms have fewer than 50 employees</a:t>
                      </a:r>
                      <a:endParaRPr/>
                    </a:p>
                  </a:txBody>
                  <a:tcPr marT="45725" marB="27425" marR="9150" marL="91450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3975">
                <a:tc v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200"/>
                        <a:buFont typeface="Noto Sans Symbols"/>
                        <a:buNone/>
                      </a:pPr>
                      <a:r>
                        <a:rPr b="1" i="0" lang="en-US" sz="1200" u="none" cap="none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Major Employers</a:t>
                      </a:r>
                      <a:endParaRPr/>
                    </a:p>
                  </a:txBody>
                  <a:tcPr marT="45725" marB="27425" marR="9150" marL="91450" anchor="ctr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000"/>
                    </a:solidFill>
                  </a:tcPr>
                </a:tc>
              </a:tr>
              <a:tr h="236995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1000"/>
                        <a:buFont typeface="Noto Sans Symbols"/>
                        <a:buNone/>
                      </a:pPr>
                      <a:r>
                        <a:t/>
                      </a:r>
                      <a:endParaRPr b="0" i="0" sz="10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27425" marR="9150" marL="91450">
                    <a:lnL cap="flat" cmpd="sng" w="19050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5715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9" name="Google Shape;159;p9"/>
          <p:cNvGraphicFramePr/>
          <p:nvPr/>
        </p:nvGraphicFramePr>
        <p:xfrm>
          <a:off x="457200" y="1295399"/>
          <a:ext cx="7543800" cy="5027969"/>
        </p:xfrm>
        <a:graphic>
          <a:graphicData uri="http://schemas.openxmlformats.org/drawingml/2006/chart">
            <c:chart r:id="rId3"/>
          </a:graphicData>
        </a:graphic>
      </p:graphicFrame>
      <p:sp>
        <p:nvSpPr>
          <p:cNvPr id="160" name="Google Shape;160;p9"/>
          <p:cNvSpPr txBox="1"/>
          <p:nvPr/>
        </p:nvSpPr>
        <p:spPr>
          <a:xfrm>
            <a:off x="7230837" y="1442959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5,292</a:t>
            </a:r>
            <a:endParaRPr/>
          </a:p>
        </p:txBody>
      </p:sp>
      <p:sp>
        <p:nvSpPr>
          <p:cNvPr id="161" name="Google Shape;161;p9"/>
          <p:cNvSpPr txBox="1"/>
          <p:nvPr/>
        </p:nvSpPr>
        <p:spPr>
          <a:xfrm>
            <a:off x="6213197" y="1643108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3,755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6032222" y="1868850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3,325</a:t>
            </a:r>
            <a:endParaRPr/>
          </a:p>
        </p:txBody>
      </p:sp>
      <p:sp>
        <p:nvSpPr>
          <p:cNvPr id="163" name="Google Shape;163;p9"/>
          <p:cNvSpPr txBox="1"/>
          <p:nvPr/>
        </p:nvSpPr>
        <p:spPr>
          <a:xfrm>
            <a:off x="5908397" y="2078400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3,126</a:t>
            </a:r>
            <a:endParaRPr/>
          </a:p>
        </p:txBody>
      </p:sp>
      <p:sp>
        <p:nvSpPr>
          <p:cNvPr id="164" name="Google Shape;164;p9"/>
          <p:cNvSpPr txBox="1"/>
          <p:nvPr/>
        </p:nvSpPr>
        <p:spPr>
          <a:xfrm>
            <a:off x="5772150" y="2287950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2,895</a:t>
            </a:r>
            <a:endParaRPr/>
          </a:p>
        </p:txBody>
      </p:sp>
      <p:sp>
        <p:nvSpPr>
          <p:cNvPr id="165" name="Google Shape;165;p9"/>
          <p:cNvSpPr txBox="1"/>
          <p:nvPr/>
        </p:nvSpPr>
        <p:spPr>
          <a:xfrm>
            <a:off x="5638800" y="2500594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2,647</a:t>
            </a:r>
            <a:endParaRPr/>
          </a:p>
        </p:txBody>
      </p:sp>
      <p:sp>
        <p:nvSpPr>
          <p:cNvPr id="166" name="Google Shape;166;p9"/>
          <p:cNvSpPr txBox="1"/>
          <p:nvPr/>
        </p:nvSpPr>
        <p:spPr>
          <a:xfrm>
            <a:off x="5600700" y="2703241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2,580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5191125" y="292088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1,782</a:t>
            </a:r>
            <a:endParaRPr/>
          </a:p>
        </p:txBody>
      </p:sp>
      <p:sp>
        <p:nvSpPr>
          <p:cNvPr id="168" name="Google Shape;168;p9"/>
          <p:cNvSpPr txBox="1"/>
          <p:nvPr/>
        </p:nvSpPr>
        <p:spPr>
          <a:xfrm>
            <a:off x="4953000" y="3131866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1,366</a:t>
            </a:r>
            <a:endParaRPr/>
          </a:p>
        </p:txBody>
      </p:sp>
      <p:sp>
        <p:nvSpPr>
          <p:cNvPr id="169" name="Google Shape;169;p9"/>
          <p:cNvSpPr txBox="1"/>
          <p:nvPr/>
        </p:nvSpPr>
        <p:spPr>
          <a:xfrm>
            <a:off x="4886325" y="3331891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1,270</a:t>
            </a:r>
            <a:endParaRPr/>
          </a:p>
        </p:txBody>
      </p:sp>
      <p:sp>
        <p:nvSpPr>
          <p:cNvPr id="170" name="Google Shape;170;p9"/>
          <p:cNvSpPr txBox="1"/>
          <p:nvPr/>
        </p:nvSpPr>
        <p:spPr>
          <a:xfrm>
            <a:off x="4733925" y="354953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975</a:t>
            </a:r>
            <a:endParaRPr/>
          </a:p>
        </p:txBody>
      </p:sp>
      <p:sp>
        <p:nvSpPr>
          <p:cNvPr id="171" name="Google Shape;171;p9"/>
          <p:cNvSpPr txBox="1"/>
          <p:nvPr/>
        </p:nvSpPr>
        <p:spPr>
          <a:xfrm>
            <a:off x="4686300" y="3748133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806</a:t>
            </a:r>
            <a:endParaRPr/>
          </a:p>
        </p:txBody>
      </p:sp>
      <p:sp>
        <p:nvSpPr>
          <p:cNvPr id="172" name="Google Shape;172;p9"/>
          <p:cNvSpPr txBox="1"/>
          <p:nvPr/>
        </p:nvSpPr>
        <p:spPr>
          <a:xfrm>
            <a:off x="4572000" y="396863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608</a:t>
            </a:r>
            <a:endParaRPr/>
          </a:p>
        </p:txBody>
      </p:sp>
      <p:sp>
        <p:nvSpPr>
          <p:cNvPr id="173" name="Google Shape;173;p9"/>
          <p:cNvSpPr txBox="1"/>
          <p:nvPr/>
        </p:nvSpPr>
        <p:spPr>
          <a:xfrm>
            <a:off x="4514850" y="417818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526</a:t>
            </a:r>
            <a:endParaRPr/>
          </a:p>
        </p:txBody>
      </p:sp>
      <p:sp>
        <p:nvSpPr>
          <p:cNvPr id="174" name="Google Shape;174;p9"/>
          <p:cNvSpPr txBox="1"/>
          <p:nvPr/>
        </p:nvSpPr>
        <p:spPr>
          <a:xfrm>
            <a:off x="4429125" y="438773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356</a:t>
            </a:r>
            <a:endParaRPr/>
          </a:p>
        </p:txBody>
      </p:sp>
      <p:sp>
        <p:nvSpPr>
          <p:cNvPr id="175" name="Google Shape;175;p9"/>
          <p:cNvSpPr txBox="1"/>
          <p:nvPr/>
        </p:nvSpPr>
        <p:spPr>
          <a:xfrm>
            <a:off x="4352925" y="459728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206</a:t>
            </a:r>
            <a:endParaRPr/>
          </a:p>
        </p:txBody>
      </p:sp>
      <p:sp>
        <p:nvSpPr>
          <p:cNvPr id="176" name="Google Shape;176;p9"/>
          <p:cNvSpPr txBox="1"/>
          <p:nvPr/>
        </p:nvSpPr>
        <p:spPr>
          <a:xfrm>
            <a:off x="4343400" y="4806837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194</a:t>
            </a:r>
            <a:endParaRPr/>
          </a:p>
        </p:txBody>
      </p:sp>
      <p:sp>
        <p:nvSpPr>
          <p:cNvPr id="177" name="Google Shape;177;p9"/>
          <p:cNvSpPr txBox="1"/>
          <p:nvPr/>
        </p:nvSpPr>
        <p:spPr>
          <a:xfrm>
            <a:off x="4257675" y="5017816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30</a:t>
            </a:r>
            <a:endParaRPr/>
          </a:p>
        </p:txBody>
      </p:sp>
      <p:sp>
        <p:nvSpPr>
          <p:cNvPr id="178" name="Google Shape;178;p9"/>
          <p:cNvSpPr txBox="1"/>
          <p:nvPr/>
        </p:nvSpPr>
        <p:spPr>
          <a:xfrm>
            <a:off x="4257675" y="5246416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r>
            <a:endParaRPr/>
          </a:p>
        </p:txBody>
      </p:sp>
      <p:sp>
        <p:nvSpPr>
          <p:cNvPr id="179" name="Google Shape;179;p9"/>
          <p:cNvSpPr txBox="1"/>
          <p:nvPr/>
        </p:nvSpPr>
        <p:spPr>
          <a:xfrm>
            <a:off x="4257675" y="5436916"/>
            <a:ext cx="5334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9"/>
          <p:cNvSpPr txBox="1"/>
          <p:nvPr/>
        </p:nvSpPr>
        <p:spPr>
          <a:xfrm>
            <a:off x="1581150" y="6460900"/>
            <a:ext cx="9448800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(1) Source: 2016 York Region Business Directory, website: </a:t>
            </a:r>
            <a:r>
              <a:rPr i="1" lang="en-US" sz="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http://www.yorklink.ca/york-region-interactive-business-information/</a:t>
            </a:r>
            <a:r>
              <a:rPr i="1" lang="en-US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; excludes 1,424 employers with no NAICS code or # of employees</a:t>
            </a:r>
            <a:endParaRPr/>
          </a:p>
        </p:txBody>
      </p:sp>
      <p:graphicFrame>
        <p:nvGraphicFramePr>
          <p:cNvPr id="181" name="Google Shape;181;p9"/>
          <p:cNvGraphicFramePr/>
          <p:nvPr/>
        </p:nvGraphicFramePr>
        <p:xfrm>
          <a:off x="8343253" y="41148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{753BD46A-9062-464F-B706-EB4CBC5075DC}</a:tableStyleId>
              </a:tblPr>
              <a:tblGrid>
                <a:gridCol w="1071950"/>
                <a:gridCol w="2319600"/>
              </a:tblGrid>
              <a:tr h="191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Sector</a:t>
                      </a:r>
                      <a:endParaRPr/>
                    </a:p>
                  </a:txBody>
                  <a:tcPr marT="45725" marB="45725" marR="91450" marL="91450" anchor="ctr"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Examples</a:t>
                      </a:r>
                      <a:endParaRPr/>
                    </a:p>
                  </a:txBody>
                  <a:tcPr marT="45725" marB="45725" marR="91450" marL="91450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chemeClr val="lt2"/>
                    </a:solidFill>
                  </a:tcPr>
                </a:tc>
              </a:tr>
              <a:tr h="7276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Health care and social assistance</a:t>
                      </a:r>
                      <a:endParaRPr sz="1000" u="none" cap="none" strike="noStrike"/>
                    </a:p>
                  </a:txBody>
                  <a:tcPr marT="45725" marB="45725" marR="18300" marL="18300" anchor="ctr"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Canadian Health Mental Association, United Way, Region of York, Ontario Ministry of Health Promotion and Sport, Salvation Army, Ontario Trillium Foundation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47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Educational Services</a:t>
                      </a:r>
                      <a:endParaRPr sz="1000" u="none" cap="none" strike="noStrike"/>
                    </a:p>
                  </a:txBody>
                  <a:tcPr marT="45725" marB="45725" marR="18300" marL="1830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lang="en-US" sz="1000" u="none" cap="none" strike="noStrike">
                          <a:solidFill>
                            <a:schemeClr val="dk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York Region Board of Education, Seneca, Community Education Centre-Central, York Region District School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78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Accommodation and Food Services</a:t>
                      </a:r>
                      <a:endParaRPr sz="1000" u="none" cap="none" strike="noStrike"/>
                    </a:p>
                  </a:txBody>
                  <a:tcPr marT="45725" marB="45725" marR="18300" marL="1830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u="none" cap="none" strike="noStrike"/>
                        <a:t>McDonalds, The Keg, Hilton, Sheraton</a:t>
                      </a:r>
                      <a:endParaRPr/>
                    </a:p>
                  </a:txBody>
                  <a:tcPr marT="45725" marB="45725" marR="91450" marL="91450" anchor="ctr">
                    <a:lnT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BFBFBF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82" name="Google Shape;182;p9"/>
          <p:cNvSpPr txBox="1"/>
          <p:nvPr/>
        </p:nvSpPr>
        <p:spPr>
          <a:xfrm>
            <a:off x="1447800" y="5967029"/>
            <a:ext cx="1219200" cy="2462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 of employees</a:t>
            </a:r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308391" y="434088"/>
            <a:ext cx="7477066" cy="38279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>
                <a:solidFill>
                  <a:srgbClr val="050505"/>
                </a:solidFill>
                <a:latin typeface="Arial"/>
                <a:ea typeface="Arial"/>
                <a:cs typeface="Arial"/>
                <a:sym typeface="Arial"/>
              </a:rPr>
              <a:t>Corporate Partners</a:t>
            </a:r>
            <a:endParaRPr b="0" i="0" sz="2400">
              <a:solidFill>
                <a:srgbClr val="05050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9"/>
          <p:cNvSpPr txBox="1"/>
          <p:nvPr/>
        </p:nvSpPr>
        <p:spPr>
          <a:xfrm>
            <a:off x="308391" y="197925"/>
            <a:ext cx="2798445" cy="1974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10253F"/>
                </a:solidFill>
                <a:latin typeface="Calibri"/>
                <a:ea typeface="Calibri"/>
                <a:cs typeface="Calibri"/>
                <a:sym typeface="Calibri"/>
              </a:rPr>
              <a:t>PLAYBOOK</a:t>
            </a:r>
            <a:endParaRPr sz="1200">
              <a:solidFill>
                <a:srgbClr val="10253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3901440" y="6659880"/>
            <a:ext cx="7392923" cy="45719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 txBox="1"/>
          <p:nvPr>
            <p:ph idx="12" type="sldNum"/>
          </p:nvPr>
        </p:nvSpPr>
        <p:spPr>
          <a:xfrm>
            <a:off x="11642941" y="6612395"/>
            <a:ext cx="167004" cy="1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83185" rtl="0" algn="l">
              <a:lnSpc>
                <a:spcPct val="106111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2018-03-28T13:29:57Z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2018-03-03T00:00:00Z</vt:filetime>
  </property>
  <property fmtid="{D5CDD505-2E9C-101B-9397-08002B2CF9AE}" pid="3" name="Creator">
    <vt:lpwstr>Acrobat PDFMaker 18 for PowerPoint</vt:lpwstr>
  </property>
  <property fmtid="{D5CDD505-2E9C-101B-9397-08002B2CF9AE}" pid="4" name="LastSaved">
    <vt:filetime>2018-03-28T00:00:00Z</vt:filetime>
  </property>
  <property fmtid="{D5CDD505-2E9C-101B-9397-08002B2CF9AE}" pid="5" name="ContentTypeId">
    <vt:lpwstr>0x0101000A35C6D4A2EE49409EBE9F4C9F62FB64</vt:lpwstr>
  </property>
</Properties>
</file>