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3.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charts/chart1.xml" ContentType="application/vnd.openxmlformats-officedocument.drawingml.char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5.xml" ContentType="application/vnd.openxmlformats-officedocument.presentationml.tags+xml"/>
  <Override PartName="/ppt/tags/tag53.xml" ContentType="application/vnd.openxmlformats-officedocument.presentationml.tags+xml"/>
  <Override PartName="/ppt/tags/tag19.xml" ContentType="application/vnd.openxmlformats-officedocument.presentationml.tags+xml"/>
  <Override PartName="/ppt/tags/tag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0.xml" ContentType="application/vnd.openxmlformats-officedocument.presentationml.tags+xml"/>
  <Override PartName="/ppt/tags/tag15.xml" ContentType="application/vnd.openxmlformats-officedocument.presentationml.tags+xml"/>
  <Override PartName="/ppt/tags/tag18.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14.xml" ContentType="application/vnd.openxmlformats-officedocument.presentationml.tags+xml"/>
  <Override PartName="/ppt/tags/tag5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28.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3.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tags/tag40.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66.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8.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docProps/custom.xml" ContentType="application/vnd.openxmlformats-officedocument.custom-properties+xml"/>
  <Override PartName="/ppt/tags/tag1.xml" ContentType="application/vnd.openxmlformats-officedocument.presentationml.tags+xml"/>
  <Override PartName="/ppt/tags/tag46.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charts/colors1.xml" ContentType="application/vnd.ms-office.chartcolorstyle+xml"/>
  <Override PartName="/ppt/charts/style1.xml" ContentType="application/vnd.ms-office.chartstyl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91" r:id="rId2"/>
    <p:sldId id="257" r:id="rId3"/>
    <p:sldId id="286" r:id="rId4"/>
    <p:sldId id="318" r:id="rId5"/>
    <p:sldId id="315" r:id="rId6"/>
    <p:sldId id="259" r:id="rId7"/>
    <p:sldId id="316" r:id="rId8"/>
    <p:sldId id="265" r:id="rId9"/>
    <p:sldId id="329" r:id="rId10"/>
    <p:sldId id="303" r:id="rId11"/>
    <p:sldId id="339" r:id="rId12"/>
    <p:sldId id="340" r:id="rId13"/>
    <p:sldId id="346" r:id="rId14"/>
    <p:sldId id="341" r:id="rId15"/>
    <p:sldId id="342" r:id="rId16"/>
    <p:sldId id="349" r:id="rId17"/>
    <p:sldId id="344" r:id="rId18"/>
    <p:sldId id="305" r:id="rId19"/>
    <p:sldId id="330" r:id="rId20"/>
    <p:sldId id="352" r:id="rId21"/>
    <p:sldId id="331" r:id="rId22"/>
    <p:sldId id="332" r:id="rId23"/>
    <p:sldId id="348" r:id="rId24"/>
    <p:sldId id="333" r:id="rId25"/>
    <p:sldId id="334" r:id="rId26"/>
    <p:sldId id="335" r:id="rId27"/>
    <p:sldId id="256" r:id="rId28"/>
    <p:sldId id="347" r:id="rId29"/>
    <p:sldId id="292" r:id="rId30"/>
    <p:sldId id="350" r:id="rId31"/>
    <p:sldId id="274" r:id="rId32"/>
  </p:sldIdLst>
  <p:sldSz cx="12192000" cy="6858000"/>
  <p:notesSz cx="12192000" cy="6858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00"/>
    <a:srgbClr val="C55E5B"/>
    <a:srgbClr val="008A3E"/>
    <a:srgbClr val="EEB500"/>
    <a:srgbClr val="E46C0A"/>
    <a:srgbClr val="EEA569"/>
    <a:srgbClr val="1F497D"/>
    <a:srgbClr val="128C58"/>
    <a:srgbClr val="FEC2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snapVertSplitter="1" vertBarState="minimized" horzBarState="maximized">
    <p:restoredLeft sz="34587" autoAdjust="0"/>
    <p:restoredTop sz="86400" autoAdjust="0"/>
  </p:normalViewPr>
  <p:slideViewPr>
    <p:cSldViewPr>
      <p:cViewPr>
        <p:scale>
          <a:sx n="90" d="100"/>
          <a:sy n="90" d="100"/>
        </p:scale>
        <p:origin x="-2256" y="-6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localhost\Users\Shahroz\Desktop\Prioritization%20and%20Competitive%20Analysis%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Mental</a:t>
            </a:r>
            <a:r>
              <a:rPr lang="en-US" baseline="0" dirty="0"/>
              <a:t> Health Emergency Calls</a:t>
            </a:r>
            <a:endParaRPr lang="en-US" dirty="0"/>
          </a:p>
        </c:rich>
      </c:tx>
      <c:layout/>
      <c:overlay val="0"/>
      <c:spPr>
        <a:noFill/>
        <a:ln>
          <a:noFill/>
        </a:ln>
        <a:effectLst/>
      </c:spPr>
    </c:title>
    <c:autoTitleDeleted val="0"/>
    <c:plotArea>
      <c:layout/>
      <c:barChart>
        <c:barDir val="col"/>
        <c:grouping val="stacked"/>
        <c:varyColors val="0"/>
        <c:ser>
          <c:idx val="0"/>
          <c:order val="0"/>
          <c:tx>
            <c:strRef>
              <c:f>'Mental  Health Calls'!$B$4</c:f>
              <c:strCache>
                <c:ptCount val="1"/>
                <c:pt idx="0">
                  <c:v>Hallucinations</c:v>
                </c:pt>
              </c:strCache>
            </c:strRef>
          </c:tx>
          <c:spPr>
            <a:solidFill>
              <a:schemeClr val="accent1"/>
            </a:solidFill>
            <a:ln>
              <a:noFill/>
            </a:ln>
            <a:effectLst/>
          </c:spPr>
          <c:invertIfNegative val="0"/>
          <c:cat>
            <c:numRef>
              <c:f>'Mental  Health Calls'!$C$3:$G$3</c:f>
              <c:numCache>
                <c:formatCode>General</c:formatCode>
                <c:ptCount val="5"/>
                <c:pt idx="0">
                  <c:v>2010</c:v>
                </c:pt>
                <c:pt idx="1">
                  <c:v>2011</c:v>
                </c:pt>
                <c:pt idx="2">
                  <c:v>2012</c:v>
                </c:pt>
                <c:pt idx="3">
                  <c:v>2013</c:v>
                </c:pt>
                <c:pt idx="4">
                  <c:v>2014</c:v>
                </c:pt>
              </c:numCache>
            </c:numRef>
          </c:cat>
          <c:val>
            <c:numRef>
              <c:f>'Mental  Health Calls'!$C$4:$G$4</c:f>
              <c:numCache>
                <c:formatCode>General</c:formatCode>
                <c:ptCount val="5"/>
                <c:pt idx="0">
                  <c:v>40</c:v>
                </c:pt>
                <c:pt idx="1">
                  <c:v>35</c:v>
                </c:pt>
                <c:pt idx="2">
                  <c:v>29</c:v>
                </c:pt>
                <c:pt idx="3">
                  <c:v>30</c:v>
                </c:pt>
                <c:pt idx="4">
                  <c:v>42</c:v>
                </c:pt>
              </c:numCache>
            </c:numRef>
          </c:val>
          <c:extLst xmlns:c16r2="http://schemas.microsoft.com/office/drawing/2015/06/chart">
            <c:ext xmlns:c16="http://schemas.microsoft.com/office/drawing/2014/chart" uri="{C3380CC4-5D6E-409C-BE32-E72D297353CC}">
              <c16:uniqueId val="{00000000-2708-4B0C-AFF9-FBBF49F55B32}"/>
            </c:ext>
          </c:extLst>
        </c:ser>
        <c:ser>
          <c:idx val="1"/>
          <c:order val="1"/>
          <c:tx>
            <c:strRef>
              <c:f>'Mental  Health Calls'!$B$5</c:f>
              <c:strCache>
                <c:ptCount val="1"/>
                <c:pt idx="0">
                  <c:v>Violient Behaviour</c:v>
                </c:pt>
              </c:strCache>
            </c:strRef>
          </c:tx>
          <c:spPr>
            <a:solidFill>
              <a:schemeClr val="accent2"/>
            </a:solidFill>
            <a:ln>
              <a:noFill/>
            </a:ln>
            <a:effectLst/>
          </c:spPr>
          <c:invertIfNegative val="0"/>
          <c:cat>
            <c:numRef>
              <c:f>'Mental  Health Calls'!$C$3:$G$3</c:f>
              <c:numCache>
                <c:formatCode>General</c:formatCode>
                <c:ptCount val="5"/>
                <c:pt idx="0">
                  <c:v>2010</c:v>
                </c:pt>
                <c:pt idx="1">
                  <c:v>2011</c:v>
                </c:pt>
                <c:pt idx="2">
                  <c:v>2012</c:v>
                </c:pt>
                <c:pt idx="3">
                  <c:v>2013</c:v>
                </c:pt>
                <c:pt idx="4">
                  <c:v>2014</c:v>
                </c:pt>
              </c:numCache>
            </c:numRef>
          </c:cat>
          <c:val>
            <c:numRef>
              <c:f>'Mental  Health Calls'!$C$5:$G$5</c:f>
              <c:numCache>
                <c:formatCode>General</c:formatCode>
                <c:ptCount val="5"/>
                <c:pt idx="0">
                  <c:v>31</c:v>
                </c:pt>
                <c:pt idx="1">
                  <c:v>17</c:v>
                </c:pt>
                <c:pt idx="2">
                  <c:v>39</c:v>
                </c:pt>
                <c:pt idx="3">
                  <c:v>26</c:v>
                </c:pt>
                <c:pt idx="4">
                  <c:v>42</c:v>
                </c:pt>
              </c:numCache>
            </c:numRef>
          </c:val>
          <c:extLst xmlns:c16r2="http://schemas.microsoft.com/office/drawing/2015/06/chart">
            <c:ext xmlns:c16="http://schemas.microsoft.com/office/drawing/2014/chart" uri="{C3380CC4-5D6E-409C-BE32-E72D297353CC}">
              <c16:uniqueId val="{00000001-2708-4B0C-AFF9-FBBF49F55B32}"/>
            </c:ext>
          </c:extLst>
        </c:ser>
        <c:ser>
          <c:idx val="2"/>
          <c:order val="2"/>
          <c:tx>
            <c:strRef>
              <c:f>'Mental  Health Calls'!$B$6</c:f>
              <c:strCache>
                <c:ptCount val="1"/>
                <c:pt idx="0">
                  <c:v>Depression / Suicidal</c:v>
                </c:pt>
              </c:strCache>
            </c:strRef>
          </c:tx>
          <c:spPr>
            <a:solidFill>
              <a:schemeClr val="accent3"/>
            </a:solidFill>
            <a:ln>
              <a:noFill/>
            </a:ln>
            <a:effectLst/>
          </c:spPr>
          <c:invertIfNegative val="0"/>
          <c:cat>
            <c:numRef>
              <c:f>'Mental  Health Calls'!$C$3:$G$3</c:f>
              <c:numCache>
                <c:formatCode>General</c:formatCode>
                <c:ptCount val="5"/>
                <c:pt idx="0">
                  <c:v>2010</c:v>
                </c:pt>
                <c:pt idx="1">
                  <c:v>2011</c:v>
                </c:pt>
                <c:pt idx="2">
                  <c:v>2012</c:v>
                </c:pt>
                <c:pt idx="3">
                  <c:v>2013</c:v>
                </c:pt>
                <c:pt idx="4">
                  <c:v>2014</c:v>
                </c:pt>
              </c:numCache>
            </c:numRef>
          </c:cat>
          <c:val>
            <c:numRef>
              <c:f>'Mental  Health Calls'!$C$6:$G$6</c:f>
              <c:numCache>
                <c:formatCode>General</c:formatCode>
                <c:ptCount val="5"/>
                <c:pt idx="0">
                  <c:v>243</c:v>
                </c:pt>
                <c:pt idx="1">
                  <c:v>233</c:v>
                </c:pt>
                <c:pt idx="2">
                  <c:v>213</c:v>
                </c:pt>
                <c:pt idx="3">
                  <c:v>233</c:v>
                </c:pt>
                <c:pt idx="4">
                  <c:v>370</c:v>
                </c:pt>
              </c:numCache>
            </c:numRef>
          </c:val>
          <c:extLst xmlns:c16r2="http://schemas.microsoft.com/office/drawing/2015/06/chart">
            <c:ext xmlns:c16="http://schemas.microsoft.com/office/drawing/2014/chart" uri="{C3380CC4-5D6E-409C-BE32-E72D297353CC}">
              <c16:uniqueId val="{00000002-2708-4B0C-AFF9-FBBF49F55B32}"/>
            </c:ext>
          </c:extLst>
        </c:ser>
        <c:ser>
          <c:idx val="5"/>
          <c:order val="3"/>
          <c:tx>
            <c:strRef>
              <c:f>'Mental  Health Calls'!$B$9</c:f>
              <c:strCache>
                <c:ptCount val="1"/>
                <c:pt idx="0">
                  <c:v>Psychiatric Conditions</c:v>
                </c:pt>
              </c:strCache>
            </c:strRef>
          </c:tx>
          <c:spPr>
            <a:solidFill>
              <a:schemeClr val="accent6"/>
            </a:solidFill>
            <a:ln>
              <a:noFill/>
            </a:ln>
            <a:effectLst/>
          </c:spPr>
          <c:invertIfNegative val="0"/>
          <c:cat>
            <c:numRef>
              <c:f>'Mental  Health Calls'!$C$3:$G$3</c:f>
              <c:numCache>
                <c:formatCode>General</c:formatCode>
                <c:ptCount val="5"/>
                <c:pt idx="0">
                  <c:v>2010</c:v>
                </c:pt>
                <c:pt idx="1">
                  <c:v>2011</c:v>
                </c:pt>
                <c:pt idx="2">
                  <c:v>2012</c:v>
                </c:pt>
                <c:pt idx="3">
                  <c:v>2013</c:v>
                </c:pt>
                <c:pt idx="4">
                  <c:v>2014</c:v>
                </c:pt>
              </c:numCache>
            </c:numRef>
          </c:cat>
          <c:val>
            <c:numRef>
              <c:f>'Mental  Health Calls'!$C$9:$G$9</c:f>
              <c:numCache>
                <c:formatCode>General</c:formatCode>
                <c:ptCount val="5"/>
                <c:pt idx="0">
                  <c:v>554</c:v>
                </c:pt>
                <c:pt idx="1">
                  <c:v>609</c:v>
                </c:pt>
                <c:pt idx="2">
                  <c:v>747</c:v>
                </c:pt>
                <c:pt idx="3">
                  <c:v>890</c:v>
                </c:pt>
                <c:pt idx="4">
                  <c:v>835</c:v>
                </c:pt>
              </c:numCache>
            </c:numRef>
          </c:val>
          <c:extLst xmlns:c16r2="http://schemas.microsoft.com/office/drawing/2015/06/chart">
            <c:ext xmlns:c16="http://schemas.microsoft.com/office/drawing/2014/chart" uri="{C3380CC4-5D6E-409C-BE32-E72D297353CC}">
              <c16:uniqueId val="{00000003-2708-4B0C-AFF9-FBBF49F55B32}"/>
            </c:ext>
          </c:extLst>
        </c:ser>
        <c:ser>
          <c:idx val="6"/>
          <c:order val="4"/>
          <c:tx>
            <c:strRef>
              <c:f>'Mental  Health Calls'!$B$10</c:f>
              <c:strCache>
                <c:ptCount val="1"/>
                <c:pt idx="0">
                  <c:v>Anxiety / Situational Crisis</c:v>
                </c:pt>
              </c:strCache>
            </c:strRef>
          </c:tx>
          <c:spPr>
            <a:solidFill>
              <a:schemeClr val="accent1">
                <a:lumMod val="60000"/>
              </a:schemeClr>
            </a:solidFill>
            <a:ln>
              <a:noFill/>
            </a:ln>
            <a:effectLst/>
          </c:spPr>
          <c:invertIfNegative val="0"/>
          <c:cat>
            <c:numRef>
              <c:f>'Mental  Health Calls'!$C$3:$G$3</c:f>
              <c:numCache>
                <c:formatCode>General</c:formatCode>
                <c:ptCount val="5"/>
                <c:pt idx="0">
                  <c:v>2010</c:v>
                </c:pt>
                <c:pt idx="1">
                  <c:v>2011</c:v>
                </c:pt>
                <c:pt idx="2">
                  <c:v>2012</c:v>
                </c:pt>
                <c:pt idx="3">
                  <c:v>2013</c:v>
                </c:pt>
                <c:pt idx="4">
                  <c:v>2014</c:v>
                </c:pt>
              </c:numCache>
            </c:numRef>
          </c:cat>
          <c:val>
            <c:numRef>
              <c:f>'Mental  Health Calls'!$C$10:$G$10</c:f>
              <c:numCache>
                <c:formatCode>General</c:formatCode>
                <c:ptCount val="5"/>
                <c:pt idx="0">
                  <c:v>1116</c:v>
                </c:pt>
                <c:pt idx="1">
                  <c:v>1185</c:v>
                </c:pt>
                <c:pt idx="2">
                  <c:v>1293</c:v>
                </c:pt>
                <c:pt idx="3">
                  <c:v>1487</c:v>
                </c:pt>
                <c:pt idx="4">
                  <c:v>1644</c:v>
                </c:pt>
              </c:numCache>
            </c:numRef>
          </c:val>
          <c:extLst xmlns:c16r2="http://schemas.microsoft.com/office/drawing/2015/06/chart">
            <c:ext xmlns:c16="http://schemas.microsoft.com/office/drawing/2014/chart" uri="{C3380CC4-5D6E-409C-BE32-E72D297353CC}">
              <c16:uniqueId val="{00000004-2708-4B0C-AFF9-FBBF49F55B32}"/>
            </c:ext>
          </c:extLst>
        </c:ser>
        <c:dLbls>
          <c:showLegendKey val="0"/>
          <c:showVal val="0"/>
          <c:showCatName val="0"/>
          <c:showSerName val="0"/>
          <c:showPercent val="0"/>
          <c:showBubbleSize val="0"/>
        </c:dLbls>
        <c:gapWidth val="150"/>
        <c:overlap val="100"/>
        <c:axId val="85817984"/>
        <c:axId val="85819776"/>
      </c:barChart>
      <c:catAx>
        <c:axId val="85817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819776"/>
        <c:crosses val="autoZero"/>
        <c:auto val="1"/>
        <c:lblAlgn val="ctr"/>
        <c:lblOffset val="100"/>
        <c:noMultiLvlLbl val="0"/>
      </c:catAx>
      <c:valAx>
        <c:axId val="8581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817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E70EA6B-CF0F-4232-824E-EDF58BA3E18C}" type="datetimeFigureOut">
              <a:rPr lang="en-US" smtClean="0"/>
              <a:t>9/22/2018</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BEBBAC6-449E-405B-B1B8-E954D42ECC5D}" type="slidenum">
              <a:rPr lang="en-US" smtClean="0"/>
              <a:t>‹#›</a:t>
            </a:fld>
            <a:endParaRPr lang="en-US"/>
          </a:p>
        </p:txBody>
      </p:sp>
    </p:spTree>
    <p:extLst>
      <p:ext uri="{BB962C8B-B14F-4D97-AF65-F5344CB8AC3E}">
        <p14:creationId xmlns:p14="http://schemas.microsoft.com/office/powerpoint/2010/main" val="355460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Shape 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 name="Shape 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9960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23</a:t>
            </a:fld>
            <a:endParaRPr lang="en-US"/>
          </a:p>
        </p:txBody>
      </p:sp>
    </p:spTree>
    <p:extLst>
      <p:ext uri="{BB962C8B-B14F-4D97-AF65-F5344CB8AC3E}">
        <p14:creationId xmlns:p14="http://schemas.microsoft.com/office/powerpoint/2010/main" val="419686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BBAC6-449E-405B-B1B8-E954D42ECC5D}" type="slidenum">
              <a:rPr lang="en-US" smtClean="0"/>
              <a:t>25</a:t>
            </a:fld>
            <a:endParaRPr lang="en-US"/>
          </a:p>
        </p:txBody>
      </p:sp>
    </p:spTree>
    <p:extLst>
      <p:ext uri="{BB962C8B-B14F-4D97-AF65-F5344CB8AC3E}">
        <p14:creationId xmlns:p14="http://schemas.microsoft.com/office/powerpoint/2010/main" val="100687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30</a:t>
            </a:fld>
            <a:endParaRPr lang="en-US"/>
          </a:p>
        </p:txBody>
      </p:sp>
    </p:spTree>
    <p:extLst>
      <p:ext uri="{BB962C8B-B14F-4D97-AF65-F5344CB8AC3E}">
        <p14:creationId xmlns:p14="http://schemas.microsoft.com/office/powerpoint/2010/main" val="422094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BBAC6-449E-405B-B1B8-E954D42ECC5D}" type="slidenum">
              <a:rPr lang="en-US" smtClean="0"/>
              <a:t>4</a:t>
            </a:fld>
            <a:endParaRPr lang="en-US"/>
          </a:p>
        </p:txBody>
      </p:sp>
    </p:spTree>
    <p:extLst>
      <p:ext uri="{BB962C8B-B14F-4D97-AF65-F5344CB8AC3E}">
        <p14:creationId xmlns:p14="http://schemas.microsoft.com/office/powerpoint/2010/main" val="93258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Bruno: </a:t>
            </a:r>
            <a:r>
              <a:rPr lang="en-US" kern="0" dirty="0">
                <a:solidFill>
                  <a:schemeClr val="tx1">
                    <a:lumMod val="50000"/>
                    <a:lumOff val="50000"/>
                  </a:schemeClr>
                </a:solidFill>
              </a:rPr>
              <a:t>“performance goals. and revised vision and mission statements.”</a:t>
            </a:r>
            <a:r>
              <a:rPr lang="en-CA" kern="0" dirty="0">
                <a:solidFill>
                  <a:schemeClr val="tx1">
                    <a:lumMod val="50000"/>
                    <a:lumOff val="50000"/>
                  </a:schemeClr>
                </a:solidFill>
              </a:rPr>
              <a:t> into </a:t>
            </a:r>
            <a:r>
              <a:rPr lang="en-US" kern="0" dirty="0">
                <a:solidFill>
                  <a:schemeClr val="tx1">
                    <a:lumMod val="50000"/>
                    <a:lumOff val="50000"/>
                  </a:schemeClr>
                </a:solidFill>
              </a:rPr>
              <a:t>objectives &amp; performance goals and revised vision and mission statements.</a:t>
            </a:r>
            <a:endParaRPr lang="en-US" b="1" kern="0" dirty="0">
              <a:solidFill>
                <a:schemeClr val="tx1">
                  <a:lumMod val="50000"/>
                  <a:lumOff val="50000"/>
                </a:schemeClr>
              </a:solidFill>
            </a:endParaRPr>
          </a:p>
        </p:txBody>
      </p:sp>
      <p:sp>
        <p:nvSpPr>
          <p:cNvPr id="4" name="Slide Number Placeholder 3"/>
          <p:cNvSpPr>
            <a:spLocks noGrp="1"/>
          </p:cNvSpPr>
          <p:nvPr>
            <p:ph type="sldNum" sz="quarter" idx="5"/>
          </p:nvPr>
        </p:nvSpPr>
        <p:spPr/>
        <p:txBody>
          <a:bodyPr/>
          <a:lstStyle/>
          <a:p>
            <a:fld id="{FBEBBAC6-449E-405B-B1B8-E954D42ECC5D}" type="slidenum">
              <a:rPr lang="en-US" smtClean="0"/>
              <a:t>5</a:t>
            </a:fld>
            <a:endParaRPr lang="en-US"/>
          </a:p>
        </p:txBody>
      </p:sp>
    </p:spTree>
    <p:extLst>
      <p:ext uri="{BB962C8B-B14F-4D97-AF65-F5344CB8AC3E}">
        <p14:creationId xmlns:p14="http://schemas.microsoft.com/office/powerpoint/2010/main" val="32992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7</a:t>
            </a:fld>
            <a:endParaRPr lang="en-US"/>
          </a:p>
        </p:txBody>
      </p:sp>
    </p:spTree>
    <p:extLst>
      <p:ext uri="{BB962C8B-B14F-4D97-AF65-F5344CB8AC3E}">
        <p14:creationId xmlns:p14="http://schemas.microsoft.com/office/powerpoint/2010/main" val="2861011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BBAC6-449E-405B-B1B8-E954D42ECC5D}" type="slidenum">
              <a:rPr lang="en-US" smtClean="0"/>
              <a:t>10</a:t>
            </a:fld>
            <a:endParaRPr lang="en-US"/>
          </a:p>
        </p:txBody>
      </p:sp>
    </p:spTree>
    <p:extLst>
      <p:ext uri="{BB962C8B-B14F-4D97-AF65-F5344CB8AC3E}">
        <p14:creationId xmlns:p14="http://schemas.microsoft.com/office/powerpoint/2010/main" val="113128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BBAC6-449E-405B-B1B8-E954D42ECC5D}" type="slidenum">
              <a:rPr lang="en-US" smtClean="0"/>
              <a:t>11</a:t>
            </a:fld>
            <a:endParaRPr lang="en-US"/>
          </a:p>
        </p:txBody>
      </p:sp>
    </p:spTree>
    <p:extLst>
      <p:ext uri="{BB962C8B-B14F-4D97-AF65-F5344CB8AC3E}">
        <p14:creationId xmlns:p14="http://schemas.microsoft.com/office/powerpoint/2010/main" val="4039527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BEBBAC6-449E-405B-B1B8-E954D42ECC5D}" type="slidenum">
              <a:rPr lang="en-US" smtClean="0"/>
              <a:t>12</a:t>
            </a:fld>
            <a:endParaRPr lang="en-US"/>
          </a:p>
        </p:txBody>
      </p:sp>
    </p:spTree>
    <p:extLst>
      <p:ext uri="{BB962C8B-B14F-4D97-AF65-F5344CB8AC3E}">
        <p14:creationId xmlns:p14="http://schemas.microsoft.com/office/powerpoint/2010/main" val="338338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17</a:t>
            </a:fld>
            <a:endParaRPr lang="en-US"/>
          </a:p>
        </p:txBody>
      </p:sp>
    </p:spTree>
    <p:extLst>
      <p:ext uri="{BB962C8B-B14F-4D97-AF65-F5344CB8AC3E}">
        <p14:creationId xmlns:p14="http://schemas.microsoft.com/office/powerpoint/2010/main" val="110016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18</a:t>
            </a:fld>
            <a:endParaRPr lang="en-US"/>
          </a:p>
        </p:txBody>
      </p:sp>
    </p:spTree>
    <p:extLst>
      <p:ext uri="{BB962C8B-B14F-4D97-AF65-F5344CB8AC3E}">
        <p14:creationId xmlns:p14="http://schemas.microsoft.com/office/powerpoint/2010/main" val="182170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642940" y="6612395"/>
            <a:ext cx="396659" cy="152502"/>
          </a:xfrm>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246000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6096">
            <a:solidFill>
              <a:srgbClr val="808080"/>
            </a:solidFill>
          </a:ln>
        </p:spPr>
        <p:txBody>
          <a:bodyPr wrap="square" lIns="0" tIns="0" rIns="0" bIns="0" rtlCol="0"/>
          <a:lstStyle/>
          <a:p>
            <a:endParaRPr/>
          </a:p>
        </p:txBody>
      </p:sp>
      <p:sp>
        <p:nvSpPr>
          <p:cNvPr id="2" name="Holder 2"/>
          <p:cNvSpPr>
            <a:spLocks noGrp="1"/>
          </p:cNvSpPr>
          <p:nvPr>
            <p:ph type="title"/>
          </p:nvPr>
        </p:nvSpPr>
        <p:spPr>
          <a:xfrm>
            <a:off x="308391" y="434088"/>
            <a:ext cx="11575216" cy="330834"/>
          </a:xfrm>
          <a:prstGeom prst="rect">
            <a:avLst/>
          </a:prstGeom>
        </p:spPr>
        <p:txBody>
          <a:bodyPr wrap="square" lIns="0" tIns="0" rIns="0" bIns="0">
            <a:spAutoFit/>
          </a:bodyPr>
          <a:lstStyle>
            <a:lvl1pPr>
              <a:defRPr sz="2000" b="0" i="0">
                <a:solidFill>
                  <a:srgbClr val="050505"/>
                </a:solidFill>
                <a:latin typeface="Circular Book"/>
                <a:cs typeface="Circular Book"/>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2508" y="6625197"/>
            <a:ext cx="3067685" cy="139700"/>
          </a:xfrm>
          <a:prstGeom prst="rect">
            <a:avLst/>
          </a:prstGeom>
        </p:spPr>
        <p:txBody>
          <a:bodyPr wrap="square" lIns="0" tIns="0" rIns="0" bIns="0">
            <a:spAutoFit/>
          </a:bodyPr>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642941" y="6612395"/>
            <a:ext cx="167004" cy="139700"/>
          </a:xfrm>
          <a:prstGeom prst="rect">
            <a:avLst/>
          </a:prstGeom>
        </p:spPr>
        <p:txBody>
          <a:bodyPr wrap="square" lIns="0" tIns="0" rIns="0" bIns="0">
            <a:spAutoFit/>
          </a:bodyPr>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image" Target="../media/image29.png"/><Relationship Id="rId5" Type="http://schemas.openxmlformats.org/officeDocument/2006/relationships/tags" Target="../tags/tag63.xml"/><Relationship Id="rId10" Type="http://schemas.openxmlformats.org/officeDocument/2006/relationships/image" Target="../media/image28.png"/><Relationship Id="rId4" Type="http://schemas.openxmlformats.org/officeDocument/2006/relationships/tags" Target="../tags/tag62.xml"/><Relationship Id="rId9"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4.png"/><Relationship Id="rId4"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4.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6.png"/><Relationship Id="rId10" Type="http://schemas.openxmlformats.org/officeDocument/2006/relationships/tags" Target="../tags/tag11.xml"/><Relationship Id="rId19"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image" Target="../media/image8.png"/><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notesSlide" Target="../notesSlides/notesSlide4.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image" Target="../media/image11.png"/><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image" Target="../media/image10.png"/><Relationship Id="rId10" Type="http://schemas.openxmlformats.org/officeDocument/2006/relationships/tags" Target="../tags/tag30.xml"/><Relationship Id="rId19"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image" Target="../media/image12.png"/><Relationship Id="rId3" Type="http://schemas.openxmlformats.org/officeDocument/2006/relationships/tags" Target="../tags/tag41.xml"/><Relationship Id="rId21" Type="http://schemas.openxmlformats.org/officeDocument/2006/relationships/slideLayout" Target="../slideLayouts/slideLayout5.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image" Target="../media/image11.png"/><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10.png"/><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image" Target="../media/image9.png"/><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pic>
        <p:nvPicPr>
          <p:cNvPr id="2052" name="Picture 4" descr="http://www.home-on-the-hill.ca/wp-content/uploads/2018/03/rober-1500x500.jpg">
            <a:extLst>
              <a:ext uri="{FF2B5EF4-FFF2-40B4-BE49-F238E27FC236}">
                <a16:creationId xmlns:a16="http://schemas.microsoft.com/office/drawing/2014/main" xmlns="" id="{8AF32EFD-4A71-443C-889E-C90A9B6772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197" r="15084"/>
          <a:stretch/>
        </p:blipFill>
        <p:spPr bwMode="auto">
          <a:xfrm>
            <a:off x="3403577" y="6774"/>
            <a:ext cx="8788423" cy="68512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Shape 16"/>
          <p:cNvGrpSpPr/>
          <p:nvPr/>
        </p:nvGrpSpPr>
        <p:grpSpPr>
          <a:xfrm>
            <a:off x="2588848" y="-6760"/>
            <a:ext cx="2211008" cy="6877649"/>
            <a:chOff x="2480836" y="0"/>
            <a:chExt cx="2211008" cy="6851246"/>
          </a:xfrm>
        </p:grpSpPr>
        <p:sp>
          <p:nvSpPr>
            <p:cNvPr id="17" name="Shape 17"/>
            <p:cNvSpPr/>
            <p:nvPr/>
          </p:nvSpPr>
          <p:spPr>
            <a:xfrm rot="5400000">
              <a:off x="164094" y="2316741"/>
              <a:ext cx="6844491" cy="2211008"/>
            </a:xfrm>
            <a:prstGeom prst="rtTriangle">
              <a:avLst/>
            </a:prstGeom>
            <a:gradFill>
              <a:gsLst>
                <a:gs pos="0">
                  <a:srgbClr val="770000"/>
                </a:gs>
                <a:gs pos="15000">
                  <a:srgbClr val="770000"/>
                </a:gs>
                <a:gs pos="57000">
                  <a:srgbClr val="AC0000"/>
                </a:gs>
                <a:gs pos="100000">
                  <a:srgbClr val="CE0000"/>
                </a:gs>
              </a:gsLst>
              <a:lin ang="108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18" name="Shape 18"/>
            <p:cNvSpPr/>
            <p:nvPr/>
          </p:nvSpPr>
          <p:spPr>
            <a:xfrm rot="5400000" flipH="1">
              <a:off x="164094" y="2323496"/>
              <a:ext cx="6844491" cy="2211008"/>
            </a:xfrm>
            <a:prstGeom prst="rtTriangle">
              <a:avLst/>
            </a:prstGeom>
            <a:gradFill>
              <a:gsLst>
                <a:gs pos="0">
                  <a:srgbClr val="770000"/>
                </a:gs>
                <a:gs pos="15000">
                  <a:srgbClr val="770000"/>
                </a:gs>
                <a:gs pos="57000">
                  <a:srgbClr val="AC0000"/>
                </a:gs>
                <a:gs pos="100000">
                  <a:srgbClr val="CE0000"/>
                </a:gs>
              </a:gsLst>
              <a:lin ang="108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9" name="Shape 19"/>
          <p:cNvGrpSpPr/>
          <p:nvPr/>
        </p:nvGrpSpPr>
        <p:grpSpPr>
          <a:xfrm>
            <a:off x="2337304" y="0"/>
            <a:ext cx="2211008" cy="6870890"/>
            <a:chOff x="2480836" y="0"/>
            <a:chExt cx="2211008" cy="6851246"/>
          </a:xfrm>
        </p:grpSpPr>
        <p:sp>
          <p:nvSpPr>
            <p:cNvPr id="20" name="Shape 20"/>
            <p:cNvSpPr/>
            <p:nvPr/>
          </p:nvSpPr>
          <p:spPr>
            <a:xfrm rot="5400000">
              <a:off x="164094" y="2316741"/>
              <a:ext cx="6844491" cy="2211008"/>
            </a:xfrm>
            <a:prstGeom prst="rtTriangle">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21" name="Shape 21"/>
            <p:cNvSpPr/>
            <p:nvPr/>
          </p:nvSpPr>
          <p:spPr>
            <a:xfrm rot="5400000" flipH="1">
              <a:off x="164094" y="2323496"/>
              <a:ext cx="6844491" cy="2211008"/>
            </a:xfrm>
            <a:prstGeom prst="rtTriangle">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3" name="Shape 23"/>
          <p:cNvSpPr txBox="1">
            <a:spLocks noGrp="1"/>
          </p:cNvSpPr>
          <p:nvPr>
            <p:ph type="subTitle" idx="4294967295"/>
          </p:nvPr>
        </p:nvSpPr>
        <p:spPr>
          <a:xfrm>
            <a:off x="201158" y="2711965"/>
            <a:ext cx="3334100" cy="1460818"/>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SzPct val="25000"/>
              <a:buNone/>
            </a:pPr>
            <a:r>
              <a:rPr lang="en-US" sz="2400" b="1" i="0" u="none" strike="noStrike" cap="none" dirty="0">
                <a:solidFill>
                  <a:schemeClr val="tx1">
                    <a:lumMod val="75000"/>
                    <a:lumOff val="25000"/>
                  </a:schemeClr>
                </a:solidFill>
                <a:latin typeface="Arial Black" panose="020B0A04020102020204" pitchFamily="34" charset="0"/>
                <a:sym typeface="Arial"/>
              </a:rPr>
              <a:t>Strategy </a:t>
            </a:r>
            <a:endParaRPr lang="en-US" sz="2400" b="1" i="0" u="none" strike="noStrike" cap="none" dirty="0" smtClean="0">
              <a:solidFill>
                <a:schemeClr val="tx1">
                  <a:lumMod val="75000"/>
                  <a:lumOff val="25000"/>
                </a:schemeClr>
              </a:solidFill>
              <a:latin typeface="Arial Black" panose="020B0A04020102020204" pitchFamily="34" charset="0"/>
              <a:sym typeface="Arial"/>
            </a:endParaRPr>
          </a:p>
          <a:p>
            <a:pPr marL="0" marR="0" lvl="0" indent="0" algn="l" rtl="0">
              <a:lnSpc>
                <a:spcPct val="115000"/>
              </a:lnSpc>
              <a:spcBef>
                <a:spcPts val="0"/>
              </a:spcBef>
              <a:spcAft>
                <a:spcPts val="0"/>
              </a:spcAft>
              <a:buSzPct val="25000"/>
              <a:buNone/>
            </a:pPr>
            <a:r>
              <a:rPr lang="en-US" sz="2400" b="1" i="0" u="none" strike="noStrike" cap="none" dirty="0" smtClean="0">
                <a:solidFill>
                  <a:schemeClr val="tx1">
                    <a:lumMod val="75000"/>
                    <a:lumOff val="25000"/>
                  </a:schemeClr>
                </a:solidFill>
                <a:latin typeface="Arial Black" panose="020B0A04020102020204" pitchFamily="34" charset="0"/>
                <a:sym typeface="Arial"/>
              </a:rPr>
              <a:t>Home </a:t>
            </a:r>
            <a:r>
              <a:rPr lang="en-US" sz="2400" b="1" i="0" u="none" strike="noStrike" cap="none" dirty="0">
                <a:solidFill>
                  <a:schemeClr val="tx1">
                    <a:lumMod val="75000"/>
                    <a:lumOff val="25000"/>
                  </a:schemeClr>
                </a:solidFill>
                <a:latin typeface="Arial Black" panose="020B0A04020102020204" pitchFamily="34" charset="0"/>
                <a:sym typeface="Arial"/>
              </a:rPr>
              <a:t>on the Hill</a:t>
            </a:r>
          </a:p>
        </p:txBody>
      </p:sp>
      <p:pic>
        <p:nvPicPr>
          <p:cNvPr id="24" name="Shape 24"/>
          <p:cNvPicPr preferRelativeResize="0"/>
          <p:nvPr/>
        </p:nvPicPr>
        <p:blipFill rotWithShape="1">
          <a:blip r:embed="rId4">
            <a:alphaModFix/>
          </a:blip>
          <a:srcRect/>
          <a:stretch/>
        </p:blipFill>
        <p:spPr>
          <a:xfrm>
            <a:off x="257805" y="6232448"/>
            <a:ext cx="1695347" cy="611612"/>
          </a:xfrm>
          <a:prstGeom prst="rect">
            <a:avLst/>
          </a:prstGeom>
          <a:noFill/>
          <a:ln>
            <a:noFill/>
          </a:ln>
        </p:spPr>
      </p:pic>
      <p:sp>
        <p:nvSpPr>
          <p:cNvPr id="25" name="Shape 25"/>
          <p:cNvSpPr txBox="1"/>
          <p:nvPr/>
        </p:nvSpPr>
        <p:spPr>
          <a:xfrm>
            <a:off x="201158" y="3942635"/>
            <a:ext cx="2330278" cy="3724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1" i="0" u="none" strike="noStrike" cap="none" dirty="0">
                <a:solidFill>
                  <a:srgbClr val="595959"/>
                </a:solidFill>
                <a:latin typeface="Arial"/>
                <a:ea typeface="Arial"/>
                <a:cs typeface="Arial"/>
                <a:sym typeface="Arial"/>
              </a:rPr>
              <a:t>September 23, 2018</a:t>
            </a:r>
          </a:p>
        </p:txBody>
      </p:sp>
      <p:pic>
        <p:nvPicPr>
          <p:cNvPr id="13" name="Picture 12">
            <a:extLst>
              <a:ext uri="{FF2B5EF4-FFF2-40B4-BE49-F238E27FC236}">
                <a16:creationId xmlns:a16="http://schemas.microsoft.com/office/drawing/2014/main" xmlns="" id="{FA26C86A-C16B-4258-890B-31DAD9507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58" y="1528764"/>
            <a:ext cx="2982406" cy="994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4"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95221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Frequency of use and likelihood of return</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Perception of outreach by clients</a:t>
            </a:r>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2F18184C-703F-429C-8FBD-C08F799D3451}"/>
              </a:ext>
            </a:extLst>
          </p:cNvPr>
          <p:cNvSpPr>
            <a:spLocks noGrp="1"/>
          </p:cNvSpPr>
          <p:nvPr>
            <p:ph type="sldNum" sz="quarter" idx="7"/>
          </p:nvPr>
        </p:nvSpPr>
        <p:spPr>
          <a:xfrm>
            <a:off x="11642940" y="6612395"/>
            <a:ext cx="276639" cy="102838"/>
          </a:xfrm>
        </p:spPr>
        <p:txBody>
          <a:bodyPr/>
          <a:lstStyle/>
          <a:p>
            <a:pPr marL="83185">
              <a:lnSpc>
                <a:spcPts val="955"/>
              </a:lnSpc>
            </a:pPr>
            <a:fld id="{81D60167-4931-47E6-BA6A-407CBD079E47}" type="slidenum">
              <a:rPr lang="en-CA" smtClean="0"/>
              <a:t>10</a:t>
            </a:fld>
            <a:endParaRPr lang="en-CA" dirty="0"/>
          </a:p>
        </p:txBody>
      </p:sp>
      <p:pic>
        <p:nvPicPr>
          <p:cNvPr id="10243" name="Picture 3" descr="C:\Users\abramowp\Downloads\image (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311" y="1591885"/>
            <a:ext cx="6784085" cy="45803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234465CC-D777-4C7B-A6AB-BDC666163E2F}"/>
              </a:ext>
            </a:extLst>
          </p:cNvPr>
          <p:cNvSpPr/>
          <p:nvPr/>
        </p:nvSpPr>
        <p:spPr>
          <a:xfrm>
            <a:off x="5105400" y="2057400"/>
            <a:ext cx="609600" cy="3429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p:txBody>
      </p:sp>
      <p:sp>
        <p:nvSpPr>
          <p:cNvPr id="6" name="Rectangle 5">
            <a:extLst>
              <a:ext uri="{FF2B5EF4-FFF2-40B4-BE49-F238E27FC236}">
                <a16:creationId xmlns:a16="http://schemas.microsoft.com/office/drawing/2014/main" xmlns="" id="{657F8D6D-E4DC-47A3-AFE5-9C4D055B2E80}"/>
              </a:ext>
            </a:extLst>
          </p:cNvPr>
          <p:cNvSpPr/>
          <p:nvPr/>
        </p:nvSpPr>
        <p:spPr>
          <a:xfrm>
            <a:off x="307698" y="1371600"/>
            <a:ext cx="3240000" cy="1600438"/>
          </a:xfrm>
          <a:prstGeom prst="rect">
            <a:avLst/>
          </a:prstGeom>
        </p:spPr>
        <p:txBody>
          <a:bodyPr wrap="square" lIns="72000" tIns="36000" rIns="72000" bIns="36000">
            <a:spAutoFit/>
          </a:bodyPr>
          <a:lstStyle/>
          <a:p>
            <a:r>
              <a:rPr lang="en-CA" sz="1400" dirty="0"/>
              <a:t>    The Robert </a:t>
            </a:r>
            <a:r>
              <a:rPr lang="en-CA" sz="1400" dirty="0" err="1"/>
              <a:t>Veltheer</a:t>
            </a:r>
            <a:r>
              <a:rPr lang="en-CA" sz="1400" dirty="0"/>
              <a:t> lecture series was mentioned consistently within the survey as a service which people were very likely to use, and people who attended the lectures were also much likelier to attend other Home on the Hill services (highly correlated).</a:t>
            </a:r>
          </a:p>
        </p:txBody>
      </p:sp>
      <p:sp>
        <p:nvSpPr>
          <p:cNvPr id="7" name="Rectangle 6">
            <a:extLst>
              <a:ext uri="{FF2B5EF4-FFF2-40B4-BE49-F238E27FC236}">
                <a16:creationId xmlns:a16="http://schemas.microsoft.com/office/drawing/2014/main" xmlns="" id="{68AB7B4C-421B-4BA2-9DE4-CDED25ADB8C7}"/>
              </a:ext>
            </a:extLst>
          </p:cNvPr>
          <p:cNvSpPr/>
          <p:nvPr/>
        </p:nvSpPr>
        <p:spPr>
          <a:xfrm>
            <a:off x="307698" y="3301351"/>
            <a:ext cx="3240000" cy="1580808"/>
          </a:xfrm>
          <a:prstGeom prst="rect">
            <a:avLst/>
          </a:prstGeom>
        </p:spPr>
        <p:txBody>
          <a:bodyPr wrap="square" lIns="72000" tIns="36000" rIns="72000" bIns="36000">
            <a:spAutoFit/>
          </a:bodyPr>
          <a:lstStyle/>
          <a:p>
            <a:r>
              <a:rPr lang="en-CA" sz="1400" dirty="0"/>
              <a:t>    Lecture series found to be important for HOH’s visibility in the community (as confirmed by Professionals who believe that Home on the Hill is best recognized for its lectures), which is acknowledged by Board members to support the long-term vision of success</a:t>
            </a:r>
          </a:p>
        </p:txBody>
      </p:sp>
      <p:sp>
        <p:nvSpPr>
          <p:cNvPr id="86" name="Oval 85">
            <a:extLst>
              <a:ext uri="{FF2B5EF4-FFF2-40B4-BE49-F238E27FC236}">
                <a16:creationId xmlns:a16="http://schemas.microsoft.com/office/drawing/2014/main" xmlns="" id="{990C58F7-913C-4F3D-A5B3-6655F51456F8}"/>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B3C74202-B487-45FD-8F1E-33D39A342794}"/>
              </a:ext>
            </a:extLst>
          </p:cNvPr>
          <p:cNvSpPr>
            <a:spLocks noChangeAspect="1"/>
          </p:cNvSpPr>
          <p:nvPr/>
        </p:nvSpPr>
        <p:spPr>
          <a:xfrm>
            <a:off x="405830" y="34241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74307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95221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Unique value proposition in the Robert </a:t>
            </a:r>
            <a:r>
              <a:rPr lang="en-US" sz="1600" b="1" spc="-5" dirty="0" err="1">
                <a:solidFill>
                  <a:srgbClr val="10253F"/>
                </a:solidFill>
                <a:latin typeface="Circular Book"/>
                <a:cs typeface="Circular Book"/>
              </a:rPr>
              <a:t>Veltheer</a:t>
            </a:r>
            <a:r>
              <a:rPr lang="en-US" sz="1600" b="1" spc="-5" dirty="0">
                <a:solidFill>
                  <a:srgbClr val="10253F"/>
                </a:solidFill>
                <a:latin typeface="Circular Book"/>
                <a:cs typeface="Circular Book"/>
              </a:rPr>
              <a:t> Lectures</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Perceptions of outreach by professionals</a:t>
            </a:r>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2F18184C-703F-429C-8FBD-C08F799D3451}"/>
              </a:ext>
            </a:extLst>
          </p:cNvPr>
          <p:cNvSpPr>
            <a:spLocks noGrp="1"/>
          </p:cNvSpPr>
          <p:nvPr>
            <p:ph type="sldNum" sz="quarter" idx="7"/>
          </p:nvPr>
        </p:nvSpPr>
        <p:spPr>
          <a:xfrm>
            <a:off x="11642940" y="6612395"/>
            <a:ext cx="276639" cy="102838"/>
          </a:xfrm>
        </p:spPr>
        <p:txBody>
          <a:bodyPr/>
          <a:lstStyle/>
          <a:p>
            <a:pPr marL="83185">
              <a:lnSpc>
                <a:spcPts val="955"/>
              </a:lnSpc>
            </a:pPr>
            <a:fld id="{81D60167-4931-47E6-BA6A-407CBD079E47}" type="slidenum">
              <a:rPr lang="en-CA" smtClean="0"/>
              <a:t>11</a:t>
            </a:fld>
            <a:endParaRPr lang="en-CA" dirty="0"/>
          </a:p>
        </p:txBody>
      </p:sp>
      <p:pic>
        <p:nvPicPr>
          <p:cNvPr id="10244" name="Picture 4" descr="C:\Users\abramowp\Downloads\image (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588367"/>
            <a:ext cx="5943600" cy="430658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xmlns="" id="{CE361B3A-C36E-415A-AEA2-0C9E432F5A4B}"/>
              </a:ext>
            </a:extLst>
          </p:cNvPr>
          <p:cNvSpPr/>
          <p:nvPr/>
        </p:nvSpPr>
        <p:spPr>
          <a:xfrm>
            <a:off x="9220200" y="2181088"/>
            <a:ext cx="639823" cy="3124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Rectangle 85">
            <a:extLst>
              <a:ext uri="{FF2B5EF4-FFF2-40B4-BE49-F238E27FC236}">
                <a16:creationId xmlns:a16="http://schemas.microsoft.com/office/drawing/2014/main" xmlns="" id="{51DCB302-F92A-42B6-9E3A-341DD4225E3E}"/>
              </a:ext>
            </a:extLst>
          </p:cNvPr>
          <p:cNvSpPr/>
          <p:nvPr/>
        </p:nvSpPr>
        <p:spPr>
          <a:xfrm>
            <a:off x="307698" y="1371600"/>
            <a:ext cx="3240000" cy="2893100"/>
          </a:xfrm>
          <a:prstGeom prst="rect">
            <a:avLst/>
          </a:prstGeom>
        </p:spPr>
        <p:txBody>
          <a:bodyPr wrap="square" lIns="72000" tIns="36000" rIns="72000" bIns="36000">
            <a:spAutoFit/>
          </a:bodyPr>
          <a:lstStyle/>
          <a:p>
            <a:r>
              <a:rPr lang="en-CA" sz="1400" dirty="0"/>
              <a:t>    </a:t>
            </a:r>
            <a:r>
              <a:rPr lang="en-US" sz="1400" dirty="0"/>
              <a:t>When we compared the Robert </a:t>
            </a:r>
            <a:r>
              <a:rPr lang="en-US" sz="1400" dirty="0" err="1"/>
              <a:t>Veltheer</a:t>
            </a:r>
            <a:r>
              <a:rPr lang="en-US" sz="1400" dirty="0"/>
              <a:t> Lecture survey data on ADHD to the wider participants survey, it was evident that the Robert </a:t>
            </a:r>
            <a:r>
              <a:rPr lang="en-US" sz="1400" dirty="0" err="1"/>
              <a:t>Veltheer</a:t>
            </a:r>
            <a:r>
              <a:rPr lang="en-US" sz="1400" dirty="0"/>
              <a:t> lectures provided a unique opportunity of asking experts in the field questions to which answers might be unavailable through other means. Therefore the Robert </a:t>
            </a:r>
            <a:r>
              <a:rPr lang="en-US" sz="1400" dirty="0" err="1"/>
              <a:t>Veltheer</a:t>
            </a:r>
            <a:r>
              <a:rPr lang="en-US" sz="1400" dirty="0"/>
              <a:t> Lectures offer a unique value proposition to attract people to Home on the Hill.</a:t>
            </a:r>
          </a:p>
          <a:p>
            <a:endParaRPr lang="en-CA" sz="1400" dirty="0"/>
          </a:p>
        </p:txBody>
      </p:sp>
      <p:sp>
        <p:nvSpPr>
          <p:cNvPr id="88" name="Oval 87">
            <a:extLst>
              <a:ext uri="{FF2B5EF4-FFF2-40B4-BE49-F238E27FC236}">
                <a16:creationId xmlns:a16="http://schemas.microsoft.com/office/drawing/2014/main" xmlns="" id="{E16B4F80-2F60-4A96-9AFB-4152EC22CBC1}"/>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01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875940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Perceived value of services – clients and caregivers</a:t>
            </a:r>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71" name="object 5">
            <a:extLst>
              <a:ext uri="{FF2B5EF4-FFF2-40B4-BE49-F238E27FC236}">
                <a16:creationId xmlns:a16="http://schemas.microsoft.com/office/drawing/2014/main" xmlns="" id="{E37CA3ED-DAD8-4198-B7B5-4D3FCBF9213B}"/>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How to position supportive housing in relation to Robert </a:t>
            </a:r>
            <a:r>
              <a:rPr lang="en-US" sz="1600" b="1" spc="-5" dirty="0" err="1">
                <a:solidFill>
                  <a:srgbClr val="10253F"/>
                </a:solidFill>
                <a:latin typeface="Circular Book"/>
                <a:cs typeface="Circular Book"/>
              </a:rPr>
              <a:t>Veltheer</a:t>
            </a:r>
            <a:r>
              <a:rPr lang="en-US" sz="1600" b="1" spc="-5" dirty="0">
                <a:solidFill>
                  <a:srgbClr val="10253F"/>
                </a:solidFill>
                <a:latin typeface="Circular Book"/>
                <a:cs typeface="Circular Book"/>
              </a:rPr>
              <a:t> Lectures?</a:t>
            </a:r>
          </a:p>
        </p:txBody>
      </p:sp>
      <p:sp>
        <p:nvSpPr>
          <p:cNvPr id="4" name="Slide Number Placeholder 3">
            <a:extLst>
              <a:ext uri="{FF2B5EF4-FFF2-40B4-BE49-F238E27FC236}">
                <a16:creationId xmlns:a16="http://schemas.microsoft.com/office/drawing/2014/main" xmlns="" id="{49D2F565-9213-4CEF-B0FA-6D39DD60A17F}"/>
              </a:ext>
            </a:extLst>
          </p:cNvPr>
          <p:cNvSpPr>
            <a:spLocks noGrp="1"/>
          </p:cNvSpPr>
          <p:nvPr>
            <p:ph type="sldNum" sz="quarter" idx="7"/>
          </p:nvPr>
        </p:nvSpPr>
        <p:spPr>
          <a:xfrm>
            <a:off x="11642941" y="6612395"/>
            <a:ext cx="276392" cy="93204"/>
          </a:xfrm>
        </p:spPr>
        <p:txBody>
          <a:bodyPr/>
          <a:lstStyle/>
          <a:p>
            <a:pPr marL="83185">
              <a:lnSpc>
                <a:spcPts val="955"/>
              </a:lnSpc>
            </a:pPr>
            <a:fld id="{81D60167-4931-47E6-BA6A-407CBD079E47}" type="slidenum">
              <a:rPr lang="en-CA" smtClean="0"/>
              <a:t>12</a:t>
            </a:fld>
            <a:endParaRPr lang="en-CA" dirty="0"/>
          </a:p>
        </p:txBody>
      </p:sp>
      <p:sp>
        <p:nvSpPr>
          <p:cNvPr id="3" name="AutoShape 2" descr="https://mail.google.com/mail/u/0/?ui=2&amp;ik=9291a5fc8c&amp;view=fimg&amp;th=1658cfda87846fe7&amp;attid=0.1.1&amp;disp=emb&amp;attbid=ANGjdJ-nC9TBgUP3aH5-rdaqIJvyA_4OueOo40_Mk4z7dmx9UN-sqSb4uFjPo4poJCjpp8N3WBlTPggMY9tSjWcmMkS4ywiUQXhgIEFk4RcGgrF5OaZOaW3BftEPaCY&amp;sz=s0-l75-ft&amp;ats=1536676511056&amp;rm=1658cfda87846fe7&amp;zw&amp;atsh=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301" y="2213606"/>
            <a:ext cx="3738186" cy="406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C:\Users\abramowp\Downloads\fkbhgakeohmbdpei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103" y="2365626"/>
            <a:ext cx="3972897" cy="39950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414742" y="2777106"/>
            <a:ext cx="409911" cy="29718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403909" y="2929886"/>
            <a:ext cx="304800" cy="26670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803709" y="2929887"/>
            <a:ext cx="304800" cy="266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0964487" y="2777107"/>
            <a:ext cx="377271"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xmlns="" id="{AA09F690-4F70-4278-B1E7-E704953D2B0B}"/>
              </a:ext>
            </a:extLst>
          </p:cNvPr>
          <p:cNvSpPr/>
          <p:nvPr/>
        </p:nvSpPr>
        <p:spPr>
          <a:xfrm>
            <a:off x="307698" y="1371600"/>
            <a:ext cx="3846912" cy="934478"/>
          </a:xfrm>
          <a:prstGeom prst="rect">
            <a:avLst/>
          </a:prstGeom>
        </p:spPr>
        <p:txBody>
          <a:bodyPr wrap="square" lIns="72000" tIns="36000" rIns="72000" bIns="36000">
            <a:spAutoFit/>
          </a:bodyPr>
          <a:lstStyle/>
          <a:p>
            <a:r>
              <a:rPr lang="en-CA" sz="1400" dirty="0"/>
              <a:t>    </a:t>
            </a:r>
            <a:r>
              <a:rPr lang="en-US" sz="1400" dirty="0"/>
              <a:t>Survey analysis found that clients were more likely to attend Robert </a:t>
            </a:r>
            <a:r>
              <a:rPr lang="en-US" sz="1400" dirty="0" err="1"/>
              <a:t>Veltheer</a:t>
            </a:r>
            <a:r>
              <a:rPr lang="en-US" sz="1400" dirty="0"/>
              <a:t> lecture series rather than supportive housing (supportive housing  ranked second).</a:t>
            </a:r>
          </a:p>
        </p:txBody>
      </p:sp>
      <p:sp>
        <p:nvSpPr>
          <p:cNvPr id="77" name="Oval 76">
            <a:extLst>
              <a:ext uri="{FF2B5EF4-FFF2-40B4-BE49-F238E27FC236}">
                <a16:creationId xmlns:a16="http://schemas.microsoft.com/office/drawing/2014/main" xmlns="" id="{1961D967-EA46-4732-926F-3EEBA179F5F6}"/>
              </a:ext>
            </a:extLst>
          </p:cNvPr>
          <p:cNvSpPr>
            <a:spLocks noChangeAspect="1"/>
          </p:cNvSpPr>
          <p:nvPr/>
        </p:nvSpPr>
        <p:spPr>
          <a:xfrm>
            <a:off x="410030" y="1490455"/>
            <a:ext cx="74094"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xmlns="" id="{A99337EA-8EAD-4AD6-93AC-33F036447202}"/>
              </a:ext>
            </a:extLst>
          </p:cNvPr>
          <p:cNvSpPr/>
          <p:nvPr/>
        </p:nvSpPr>
        <p:spPr>
          <a:xfrm>
            <a:off x="307698" y="2297833"/>
            <a:ext cx="3846912" cy="738664"/>
          </a:xfrm>
          <a:prstGeom prst="rect">
            <a:avLst/>
          </a:prstGeom>
        </p:spPr>
        <p:txBody>
          <a:bodyPr wrap="square" lIns="72000" tIns="36000" rIns="72000" bIns="36000">
            <a:spAutoFit/>
          </a:bodyPr>
          <a:lstStyle/>
          <a:p>
            <a:r>
              <a:rPr lang="en-CA" sz="1400" dirty="0"/>
              <a:t>    </a:t>
            </a:r>
            <a:r>
              <a:rPr lang="en-US" sz="1400" dirty="0"/>
              <a:t>Board member interviews ranked supportive housing as the least important strategic priority currently for HOH.</a:t>
            </a:r>
          </a:p>
        </p:txBody>
      </p:sp>
      <p:sp>
        <p:nvSpPr>
          <p:cNvPr id="80" name="Oval 79">
            <a:extLst>
              <a:ext uri="{FF2B5EF4-FFF2-40B4-BE49-F238E27FC236}">
                <a16:creationId xmlns:a16="http://schemas.microsoft.com/office/drawing/2014/main" xmlns="" id="{8268B27A-F001-4FA0-B07E-1753E2419D90}"/>
              </a:ext>
            </a:extLst>
          </p:cNvPr>
          <p:cNvSpPr>
            <a:spLocks noChangeAspect="1"/>
          </p:cNvSpPr>
          <p:nvPr/>
        </p:nvSpPr>
        <p:spPr>
          <a:xfrm>
            <a:off x="410030" y="2416688"/>
            <a:ext cx="74094"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82970216-BDEE-424A-8043-B30D045BC6EF}"/>
              </a:ext>
            </a:extLst>
          </p:cNvPr>
          <p:cNvSpPr/>
          <p:nvPr/>
        </p:nvSpPr>
        <p:spPr>
          <a:xfrm>
            <a:off x="307698" y="3036020"/>
            <a:ext cx="3846912" cy="2227139"/>
          </a:xfrm>
          <a:prstGeom prst="rect">
            <a:avLst/>
          </a:prstGeom>
        </p:spPr>
        <p:txBody>
          <a:bodyPr wrap="square" lIns="72000" tIns="36000" rIns="72000" bIns="36000">
            <a:spAutoFit/>
          </a:bodyPr>
          <a:lstStyle/>
          <a:p>
            <a:r>
              <a:rPr lang="en-CA" sz="1400" dirty="0"/>
              <a:t>    </a:t>
            </a:r>
            <a:r>
              <a:rPr lang="en-US" sz="1400" dirty="0"/>
              <a:t>When asked about long-term and short-term vision of success for HOH, only 33% of the Board members mentioned supportive housing and interestingly that caregiver support / respite should be Home on the Hill’s top strategic priority. Perhaps this was a result of the Board Members perceiving that the Robert Lecture series are a core foundation of HOH and responding as to what HOH’s current strategic priority should be.</a:t>
            </a:r>
          </a:p>
          <a:p>
            <a:endParaRPr lang="en-US" sz="1400" dirty="0"/>
          </a:p>
        </p:txBody>
      </p:sp>
      <p:sp>
        <p:nvSpPr>
          <p:cNvPr id="141" name="Oval 140">
            <a:extLst>
              <a:ext uri="{FF2B5EF4-FFF2-40B4-BE49-F238E27FC236}">
                <a16:creationId xmlns:a16="http://schemas.microsoft.com/office/drawing/2014/main" xmlns="" id="{F7301942-8829-4F63-AD42-343616175D12}"/>
              </a:ext>
            </a:extLst>
          </p:cNvPr>
          <p:cNvSpPr>
            <a:spLocks noChangeAspect="1"/>
          </p:cNvSpPr>
          <p:nvPr/>
        </p:nvSpPr>
        <p:spPr>
          <a:xfrm>
            <a:off x="410030" y="3154875"/>
            <a:ext cx="74094"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xmlns="" id="{641CF578-4900-4224-AE8A-0F8DE64707EF}"/>
              </a:ext>
            </a:extLst>
          </p:cNvPr>
          <p:cNvSpPr/>
          <p:nvPr/>
        </p:nvSpPr>
        <p:spPr>
          <a:xfrm>
            <a:off x="307698" y="5048592"/>
            <a:ext cx="3846912" cy="1580808"/>
          </a:xfrm>
          <a:prstGeom prst="rect">
            <a:avLst/>
          </a:prstGeom>
        </p:spPr>
        <p:txBody>
          <a:bodyPr wrap="square" lIns="72000" tIns="36000" rIns="72000" bIns="36000">
            <a:spAutoFit/>
          </a:bodyPr>
          <a:lstStyle/>
          <a:p>
            <a:r>
              <a:rPr lang="en-CA" sz="1400" dirty="0"/>
              <a:t>    </a:t>
            </a:r>
            <a:r>
              <a:rPr lang="en-US" sz="1400" dirty="0"/>
              <a:t>Further </a:t>
            </a:r>
            <a:r>
              <a:rPr lang="en-US" sz="1400" dirty="0" smtClean="0"/>
              <a:t>big data </a:t>
            </a:r>
            <a:r>
              <a:rPr lang="en-US" sz="1400" dirty="0"/>
              <a:t>analysis revealed that most caregivers were seeking social </a:t>
            </a:r>
            <a:r>
              <a:rPr lang="en-US" sz="1400" dirty="0" smtClean="0"/>
              <a:t>outings </a:t>
            </a:r>
            <a:r>
              <a:rPr lang="en-US" sz="1400" dirty="0"/>
              <a:t>and some felt that supportive housing was important (31%) and others were seeking information rather than social outing (23%). We conclude then that priorities for caregivers are social </a:t>
            </a:r>
            <a:r>
              <a:rPr lang="en-US" sz="1400" dirty="0" smtClean="0"/>
              <a:t>outing (</a:t>
            </a:r>
            <a:r>
              <a:rPr lang="en-US" sz="1400" dirty="0"/>
              <a:t>1), supportive </a:t>
            </a:r>
            <a:r>
              <a:rPr lang="en-US" sz="1400" dirty="0" smtClean="0"/>
              <a:t>housing (</a:t>
            </a:r>
            <a:r>
              <a:rPr lang="en-US" sz="1400" dirty="0"/>
              <a:t>2) and information (3).</a:t>
            </a:r>
          </a:p>
        </p:txBody>
      </p:sp>
      <p:sp>
        <p:nvSpPr>
          <p:cNvPr id="143" name="Oval 142">
            <a:extLst>
              <a:ext uri="{FF2B5EF4-FFF2-40B4-BE49-F238E27FC236}">
                <a16:creationId xmlns:a16="http://schemas.microsoft.com/office/drawing/2014/main" xmlns="" id="{6DA8AA4C-FB85-4E42-A853-9736B4276C0F}"/>
              </a:ext>
            </a:extLst>
          </p:cNvPr>
          <p:cNvSpPr>
            <a:spLocks noChangeAspect="1"/>
          </p:cNvSpPr>
          <p:nvPr/>
        </p:nvSpPr>
        <p:spPr>
          <a:xfrm>
            <a:off x="410030" y="5167447"/>
            <a:ext cx="74094"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4" name="Picture 143">
            <a:extLst>
              <a:ext uri="{FF2B5EF4-FFF2-40B4-BE49-F238E27FC236}">
                <a16:creationId xmlns:a16="http://schemas.microsoft.com/office/drawing/2014/main" xmlns="" id="{D032F77A-6C1C-4930-BF99-52D44B3786D6}"/>
              </a:ext>
            </a:extLst>
          </p:cNvPr>
          <p:cNvPicPr>
            <a:picLocks noChangeAspect="1"/>
          </p:cNvPicPr>
          <p:nvPr/>
        </p:nvPicPr>
        <p:blipFill rotWithShape="1">
          <a:blip r:embed="rId6"/>
          <a:srcRect b="88574"/>
          <a:stretch/>
        </p:blipFill>
        <p:spPr>
          <a:xfrm>
            <a:off x="7384481" y="139938"/>
            <a:ext cx="2166624" cy="287461"/>
          </a:xfrm>
          <a:prstGeom prst="rect">
            <a:avLst/>
          </a:prstGeom>
        </p:spPr>
      </p:pic>
      <p:pic>
        <p:nvPicPr>
          <p:cNvPr id="8" name="Picture 7">
            <a:extLst>
              <a:ext uri="{FF2B5EF4-FFF2-40B4-BE49-F238E27FC236}">
                <a16:creationId xmlns:a16="http://schemas.microsoft.com/office/drawing/2014/main" xmlns="" id="{2ACD9EE9-B5F2-4FDD-8F09-D3CD352249BF}"/>
              </a:ext>
            </a:extLst>
          </p:cNvPr>
          <p:cNvPicPr>
            <a:picLocks noChangeAspect="1"/>
          </p:cNvPicPr>
          <p:nvPr/>
        </p:nvPicPr>
        <p:blipFill rotWithShape="1">
          <a:blip r:embed="rId6"/>
          <a:srcRect t="20780" r="6850"/>
          <a:stretch/>
        </p:blipFill>
        <p:spPr>
          <a:xfrm>
            <a:off x="7575831" y="395415"/>
            <a:ext cx="1783924" cy="1761669"/>
          </a:xfrm>
          <a:prstGeom prst="rect">
            <a:avLst/>
          </a:prstGeom>
        </p:spPr>
      </p:pic>
      <p:pic>
        <p:nvPicPr>
          <p:cNvPr id="11" name="Picture 10">
            <a:extLst>
              <a:ext uri="{FF2B5EF4-FFF2-40B4-BE49-F238E27FC236}">
                <a16:creationId xmlns:a16="http://schemas.microsoft.com/office/drawing/2014/main" xmlns="" id="{3CF784BD-848C-4B8A-9375-9ACDFB6FFCD3}"/>
              </a:ext>
            </a:extLst>
          </p:cNvPr>
          <p:cNvPicPr>
            <a:picLocks noChangeAspect="1"/>
          </p:cNvPicPr>
          <p:nvPr/>
        </p:nvPicPr>
        <p:blipFill>
          <a:blip r:embed="rId7"/>
          <a:stretch>
            <a:fillRect/>
          </a:stretch>
        </p:blipFill>
        <p:spPr>
          <a:xfrm>
            <a:off x="9482080" y="616435"/>
            <a:ext cx="2557520" cy="1388137"/>
          </a:xfrm>
          <a:prstGeom prst="rect">
            <a:avLst/>
          </a:prstGeom>
        </p:spPr>
      </p:pic>
    </p:spTree>
    <p:extLst>
      <p:ext uri="{BB962C8B-B14F-4D97-AF65-F5344CB8AC3E}">
        <p14:creationId xmlns:p14="http://schemas.microsoft.com/office/powerpoint/2010/main" val="243189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9825221"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Perceptions of strategic priorities by the board </a:t>
            </a:r>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C4A40E4A-E422-4B23-A77D-004185E17367}"/>
              </a:ext>
            </a:extLst>
          </p:cNvPr>
          <p:cNvSpPr>
            <a:spLocks noGrp="1"/>
          </p:cNvSpPr>
          <p:nvPr>
            <p:ph type="sldNum" sz="quarter" idx="7"/>
          </p:nvPr>
        </p:nvSpPr>
        <p:spPr/>
        <p:txBody>
          <a:bodyPr/>
          <a:lstStyle/>
          <a:p>
            <a:pPr marL="83185">
              <a:lnSpc>
                <a:spcPts val="955"/>
              </a:lnSpc>
            </a:pPr>
            <a:fld id="{81D60167-4931-47E6-BA6A-407CBD079E47}" type="slidenum">
              <a:rPr lang="en-CA" smtClean="0"/>
              <a:t>13</a:t>
            </a:fld>
            <a:endParaRPr lang="en-CA" dirty="0"/>
          </a:p>
        </p:txBody>
      </p:sp>
      <p:sp>
        <p:nvSpPr>
          <p:cNvPr id="71" name="object 5">
            <a:extLst>
              <a:ext uri="{FF2B5EF4-FFF2-40B4-BE49-F238E27FC236}">
                <a16:creationId xmlns:a16="http://schemas.microsoft.com/office/drawing/2014/main" xmlns="" id="{0FD821CB-94F8-48E2-9B03-1D24D4C6A8B6}"/>
              </a:ext>
            </a:extLst>
          </p:cNvPr>
          <p:cNvSpPr txBox="1"/>
          <p:nvPr/>
        </p:nvSpPr>
        <p:spPr>
          <a:xfrm>
            <a:off x="307698" y="864448"/>
            <a:ext cx="95221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Obtaining alignment and coordination</a:t>
            </a:r>
          </a:p>
        </p:txBody>
      </p:sp>
      <p:graphicFrame>
        <p:nvGraphicFramePr>
          <p:cNvPr id="74" name="Chart 73"/>
          <p:cNvGraphicFramePr>
            <a:graphicFrameLocks/>
          </p:cNvGraphicFramePr>
          <p:nvPr>
            <p:extLst>
              <p:ext uri="{D42A27DB-BD31-4B8C-83A1-F6EECF244321}">
                <p14:modId xmlns:p14="http://schemas.microsoft.com/office/powerpoint/2010/main" val="1187325179"/>
              </p:ext>
            </p:extLst>
          </p:nvPr>
        </p:nvGraphicFramePr>
        <p:xfrm>
          <a:off x="3705762" y="1463040"/>
          <a:ext cx="4517245" cy="350466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1"/>
          <p:cNvSpPr>
            <a:spLocks noChangeArrowheads="1"/>
          </p:cNvSpPr>
          <p:nvPr/>
        </p:nvSpPr>
        <p:spPr bwMode="auto">
          <a:xfrm>
            <a:off x="304800" y="6189576"/>
            <a:ext cx="5105400"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1155CC"/>
                </a:solidFill>
                <a:effectLst/>
                <a:latin typeface="Arial" panose="020B0604020202020204" pitchFamily="34" charset="0"/>
                <a:cs typeface="Arial" panose="020B0604020202020204" pitchFamily="34" charset="0"/>
              </a:rPr>
              <a:t>Source: https://www.york.ca/wps/wcm/connect/yorkpublic/</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2" name="Picture 71">
            <a:extLst>
              <a:ext uri="{FF2B5EF4-FFF2-40B4-BE49-F238E27FC236}">
                <a16:creationId xmlns:a16="http://schemas.microsoft.com/office/drawing/2014/main" xmlns="" id="{ED3C7AE0-88A5-4CE7-B112-F811223D2415}"/>
              </a:ext>
            </a:extLst>
          </p:cNvPr>
          <p:cNvPicPr>
            <a:picLocks noChangeAspect="1"/>
          </p:cNvPicPr>
          <p:nvPr/>
        </p:nvPicPr>
        <p:blipFill>
          <a:blip r:embed="rId4"/>
          <a:stretch>
            <a:fillRect/>
          </a:stretch>
        </p:blipFill>
        <p:spPr>
          <a:xfrm>
            <a:off x="8223007" y="1463040"/>
            <a:ext cx="3968993" cy="3931920"/>
          </a:xfrm>
          <a:prstGeom prst="rect">
            <a:avLst/>
          </a:prstGeom>
        </p:spPr>
      </p:pic>
      <p:sp>
        <p:nvSpPr>
          <p:cNvPr id="75" name="Rectangle 74">
            <a:extLst>
              <a:ext uri="{FF2B5EF4-FFF2-40B4-BE49-F238E27FC236}">
                <a16:creationId xmlns:a16="http://schemas.microsoft.com/office/drawing/2014/main" xmlns="" id="{96187B2E-34E4-4073-9EA9-914D1FDA2679}"/>
              </a:ext>
            </a:extLst>
          </p:cNvPr>
          <p:cNvSpPr/>
          <p:nvPr/>
        </p:nvSpPr>
        <p:spPr>
          <a:xfrm>
            <a:off x="11322242" y="3290958"/>
            <a:ext cx="488758" cy="1371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xmlns="" id="{96187B2E-34E4-4073-9EA9-914D1FDA2679}"/>
              </a:ext>
            </a:extLst>
          </p:cNvPr>
          <p:cNvSpPr/>
          <p:nvPr/>
        </p:nvSpPr>
        <p:spPr>
          <a:xfrm>
            <a:off x="10668000" y="3062358"/>
            <a:ext cx="488758" cy="1600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Rectangle 77">
            <a:extLst>
              <a:ext uri="{FF2B5EF4-FFF2-40B4-BE49-F238E27FC236}">
                <a16:creationId xmlns:a16="http://schemas.microsoft.com/office/drawing/2014/main" xmlns="" id="{96187B2E-34E4-4073-9EA9-914D1FDA2679}"/>
              </a:ext>
            </a:extLst>
          </p:cNvPr>
          <p:cNvSpPr/>
          <p:nvPr/>
        </p:nvSpPr>
        <p:spPr>
          <a:xfrm>
            <a:off x="8695747" y="2137897"/>
            <a:ext cx="488758" cy="25246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Rectangle 72">
            <a:extLst>
              <a:ext uri="{FF2B5EF4-FFF2-40B4-BE49-F238E27FC236}">
                <a16:creationId xmlns:a16="http://schemas.microsoft.com/office/drawing/2014/main" xmlns="" id="{77D7603A-7257-4808-8141-2DDF58FAFF6C}"/>
              </a:ext>
            </a:extLst>
          </p:cNvPr>
          <p:cNvSpPr/>
          <p:nvPr/>
        </p:nvSpPr>
        <p:spPr>
          <a:xfrm>
            <a:off x="307698" y="1371600"/>
            <a:ext cx="3240000" cy="934478"/>
          </a:xfrm>
          <a:prstGeom prst="rect">
            <a:avLst/>
          </a:prstGeom>
        </p:spPr>
        <p:txBody>
          <a:bodyPr wrap="square" lIns="72000" tIns="36000" rIns="72000" bIns="36000">
            <a:spAutoFit/>
          </a:bodyPr>
          <a:lstStyle/>
          <a:p>
            <a:r>
              <a:rPr lang="en-CA" sz="1400" dirty="0"/>
              <a:t>    </a:t>
            </a:r>
            <a:r>
              <a:rPr lang="en-US" sz="1400" dirty="0"/>
              <a:t>The Board interviews indicated that caregiver support / respite should be Home on the Hill’s top strategic priority.</a:t>
            </a:r>
          </a:p>
          <a:p>
            <a:endParaRPr lang="en-CA" sz="1400" dirty="0"/>
          </a:p>
        </p:txBody>
      </p:sp>
      <p:sp>
        <p:nvSpPr>
          <p:cNvPr id="76" name="Oval 75">
            <a:extLst>
              <a:ext uri="{FF2B5EF4-FFF2-40B4-BE49-F238E27FC236}">
                <a16:creationId xmlns:a16="http://schemas.microsoft.com/office/drawing/2014/main" xmlns="" id="{8B20111A-43CD-495D-8496-187140A60733}"/>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0BB7A6DC-D9DB-4CF6-B1BE-DB66CBD02CBA}"/>
              </a:ext>
            </a:extLst>
          </p:cNvPr>
          <p:cNvSpPr/>
          <p:nvPr/>
        </p:nvSpPr>
        <p:spPr>
          <a:xfrm>
            <a:off x="304800" y="2137897"/>
            <a:ext cx="3240000" cy="1580808"/>
          </a:xfrm>
          <a:prstGeom prst="rect">
            <a:avLst/>
          </a:prstGeom>
        </p:spPr>
        <p:txBody>
          <a:bodyPr wrap="square" lIns="72000" tIns="36000" rIns="72000" bIns="36000">
            <a:spAutoFit/>
          </a:bodyPr>
          <a:lstStyle/>
          <a:p>
            <a:r>
              <a:rPr lang="en-CA" sz="1400" dirty="0"/>
              <a:t>    </a:t>
            </a:r>
            <a:r>
              <a:rPr lang="en-US" sz="1400" dirty="0"/>
              <a:t>Competitive survey revealed that calls for mental health emergencies have been steadily increasing between 2010 to 2014 according to data available from York region. We extrapolate this finding to conclude that these numbers will continue to rise. </a:t>
            </a:r>
          </a:p>
        </p:txBody>
      </p:sp>
      <p:sp>
        <p:nvSpPr>
          <p:cNvPr id="80" name="Oval 79">
            <a:extLst>
              <a:ext uri="{FF2B5EF4-FFF2-40B4-BE49-F238E27FC236}">
                <a16:creationId xmlns:a16="http://schemas.microsoft.com/office/drawing/2014/main" xmlns="" id="{72EC8E1A-E375-40ED-89B9-BFEACB9D8C98}"/>
              </a:ext>
            </a:extLst>
          </p:cNvPr>
          <p:cNvSpPr>
            <a:spLocks noChangeAspect="1"/>
          </p:cNvSpPr>
          <p:nvPr/>
        </p:nvSpPr>
        <p:spPr>
          <a:xfrm>
            <a:off x="407132" y="2256752"/>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xmlns="" id="{F79B39A1-2B81-4FAE-B097-55CBCA301C0E}"/>
              </a:ext>
            </a:extLst>
          </p:cNvPr>
          <p:cNvSpPr/>
          <p:nvPr/>
        </p:nvSpPr>
        <p:spPr>
          <a:xfrm>
            <a:off x="304800" y="3803243"/>
            <a:ext cx="3240000" cy="934478"/>
          </a:xfrm>
          <a:prstGeom prst="rect">
            <a:avLst/>
          </a:prstGeom>
        </p:spPr>
        <p:txBody>
          <a:bodyPr wrap="square" lIns="72000" tIns="36000" rIns="72000" bIns="36000">
            <a:spAutoFit/>
          </a:bodyPr>
          <a:lstStyle/>
          <a:p>
            <a:r>
              <a:rPr lang="en-CA" sz="1400" dirty="0"/>
              <a:t>    </a:t>
            </a:r>
            <a:r>
              <a:rPr lang="en-US" sz="1400" dirty="0"/>
              <a:t>Therefore the board should align around the strategic </a:t>
            </a:r>
            <a:r>
              <a:rPr lang="en-US" sz="1400" dirty="0" smtClean="0"/>
              <a:t>goal </a:t>
            </a:r>
            <a:r>
              <a:rPr lang="en-US" sz="1400" dirty="0"/>
              <a:t>of providing effective caregiver support and respite.</a:t>
            </a:r>
          </a:p>
          <a:p>
            <a:endParaRPr lang="en-US" sz="1400" dirty="0"/>
          </a:p>
        </p:txBody>
      </p:sp>
      <p:sp>
        <p:nvSpPr>
          <p:cNvPr id="82" name="Oval 81">
            <a:extLst>
              <a:ext uri="{FF2B5EF4-FFF2-40B4-BE49-F238E27FC236}">
                <a16:creationId xmlns:a16="http://schemas.microsoft.com/office/drawing/2014/main" xmlns="" id="{86A34506-F28C-4226-8E6E-90829F6E5656}"/>
              </a:ext>
            </a:extLst>
          </p:cNvPr>
          <p:cNvSpPr>
            <a:spLocks noChangeAspect="1"/>
          </p:cNvSpPr>
          <p:nvPr/>
        </p:nvSpPr>
        <p:spPr>
          <a:xfrm>
            <a:off x="407132" y="3922098"/>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94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E41D782-3486-412E-8A64-3D39E5F89234}"/>
              </a:ext>
            </a:extLst>
          </p:cNvPr>
          <p:cNvPicPr>
            <a:picLocks noChangeAspect="1"/>
          </p:cNvPicPr>
          <p:nvPr/>
        </p:nvPicPr>
        <p:blipFill rotWithShape="1">
          <a:blip r:embed="rId2"/>
          <a:srcRect r="8053"/>
          <a:stretch/>
        </p:blipFill>
        <p:spPr>
          <a:xfrm>
            <a:off x="3519444" y="1371600"/>
            <a:ext cx="3983197" cy="2927235"/>
          </a:xfrm>
          <a:prstGeom prst="rect">
            <a:avLst/>
          </a:prstGeom>
        </p:spPr>
      </p:pic>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latin typeface="Circular Book"/>
                <a:cs typeface="Circular Book"/>
              </a:rPr>
              <a:t>Identifying pain points and opportunities</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spc="-5" dirty="0"/>
              <a:t>Perceptions of board efficiency</a:t>
            </a:r>
            <a:endParaRPr lang="en-CA" sz="2400" kern="0" spc="-5" dirty="0"/>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F5F0D524-A779-4256-A309-126A389A44C3}"/>
              </a:ext>
            </a:extLst>
          </p:cNvPr>
          <p:cNvSpPr>
            <a:spLocks noGrp="1"/>
          </p:cNvSpPr>
          <p:nvPr>
            <p:ph type="sldNum" sz="quarter" idx="7"/>
          </p:nvPr>
        </p:nvSpPr>
        <p:spPr/>
        <p:txBody>
          <a:bodyPr/>
          <a:lstStyle/>
          <a:p>
            <a:pPr marL="83185">
              <a:lnSpc>
                <a:spcPts val="955"/>
              </a:lnSpc>
            </a:pPr>
            <a:fld id="{81D60167-4931-47E6-BA6A-407CBD079E47}" type="slidenum">
              <a:rPr lang="en-CA" smtClean="0"/>
              <a:t>14</a:t>
            </a:fld>
            <a:endParaRPr lang="en-CA" dirty="0"/>
          </a:p>
        </p:txBody>
      </p:sp>
      <p:grpSp>
        <p:nvGrpSpPr>
          <p:cNvPr id="5" name="Group 4"/>
          <p:cNvGrpSpPr/>
          <p:nvPr/>
        </p:nvGrpSpPr>
        <p:grpSpPr>
          <a:xfrm>
            <a:off x="7923802" y="1371600"/>
            <a:ext cx="3587596" cy="2988000"/>
            <a:chOff x="3852521" y="3049167"/>
            <a:chExt cx="3587596" cy="2988000"/>
          </a:xfrm>
        </p:grpSpPr>
        <p:pic>
          <p:nvPicPr>
            <p:cNvPr id="6" name="Picture 5">
              <a:extLst>
                <a:ext uri="{FF2B5EF4-FFF2-40B4-BE49-F238E27FC236}">
                  <a16:creationId xmlns:a16="http://schemas.microsoft.com/office/drawing/2014/main" xmlns="" id="{75604E62-DF7F-489A-A14E-613524C3B252}"/>
                </a:ext>
              </a:extLst>
            </p:cNvPr>
            <p:cNvPicPr>
              <a:picLocks noChangeAspect="1"/>
            </p:cNvPicPr>
            <p:nvPr/>
          </p:nvPicPr>
          <p:blipFill rotWithShape="1">
            <a:blip r:embed="rId4"/>
            <a:srcRect r="6054"/>
            <a:stretch/>
          </p:blipFill>
          <p:spPr>
            <a:xfrm>
              <a:off x="3852521" y="3049167"/>
              <a:ext cx="3587596" cy="2988000"/>
            </a:xfrm>
            <a:prstGeom prst="rect">
              <a:avLst/>
            </a:prstGeom>
          </p:spPr>
        </p:pic>
        <p:sp>
          <p:nvSpPr>
            <p:cNvPr id="75" name="Rectangle 74">
              <a:extLst>
                <a:ext uri="{FF2B5EF4-FFF2-40B4-BE49-F238E27FC236}">
                  <a16:creationId xmlns:a16="http://schemas.microsoft.com/office/drawing/2014/main" xmlns="" id="{CEDF574B-3CBA-4953-931A-FEAC25F8B601}"/>
                </a:ext>
              </a:extLst>
            </p:cNvPr>
            <p:cNvSpPr/>
            <p:nvPr/>
          </p:nvSpPr>
          <p:spPr>
            <a:xfrm>
              <a:off x="4300064" y="3393140"/>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Rectangle 75">
              <a:extLst>
                <a:ext uri="{FF2B5EF4-FFF2-40B4-BE49-F238E27FC236}">
                  <a16:creationId xmlns:a16="http://schemas.microsoft.com/office/drawing/2014/main" xmlns="" id="{2E3F9B7E-3679-4102-83EA-B74C7A0D8BB2}"/>
                </a:ext>
              </a:extLst>
            </p:cNvPr>
            <p:cNvSpPr/>
            <p:nvPr/>
          </p:nvSpPr>
          <p:spPr>
            <a:xfrm>
              <a:off x="5389326" y="3391581"/>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7" name="Rectangle 76">
            <a:extLst>
              <a:ext uri="{FF2B5EF4-FFF2-40B4-BE49-F238E27FC236}">
                <a16:creationId xmlns:a16="http://schemas.microsoft.com/office/drawing/2014/main" xmlns="" id="{DDA5ABA3-8ADB-4836-9866-BD4B5219A160}"/>
              </a:ext>
            </a:extLst>
          </p:cNvPr>
          <p:cNvSpPr/>
          <p:nvPr/>
        </p:nvSpPr>
        <p:spPr>
          <a:xfrm>
            <a:off x="3953448" y="1632741"/>
            <a:ext cx="576000" cy="226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Rectangle 78">
            <a:extLst>
              <a:ext uri="{FF2B5EF4-FFF2-40B4-BE49-F238E27FC236}">
                <a16:creationId xmlns:a16="http://schemas.microsoft.com/office/drawing/2014/main" xmlns="" id="{0D27DBCE-F4CB-41FF-9D98-5EF250763421}"/>
              </a:ext>
            </a:extLst>
          </p:cNvPr>
          <p:cNvSpPr/>
          <p:nvPr/>
        </p:nvSpPr>
        <p:spPr>
          <a:xfrm>
            <a:off x="4688557" y="1632741"/>
            <a:ext cx="576000" cy="226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Rectangle 71">
            <a:extLst>
              <a:ext uri="{FF2B5EF4-FFF2-40B4-BE49-F238E27FC236}">
                <a16:creationId xmlns:a16="http://schemas.microsoft.com/office/drawing/2014/main" xmlns="" id="{E249D658-84C6-4387-B0A4-C4A9650AAB36}"/>
              </a:ext>
            </a:extLst>
          </p:cNvPr>
          <p:cNvSpPr/>
          <p:nvPr/>
        </p:nvSpPr>
        <p:spPr>
          <a:xfrm>
            <a:off x="307698" y="1371600"/>
            <a:ext cx="3240000" cy="3519801"/>
          </a:xfrm>
          <a:prstGeom prst="rect">
            <a:avLst/>
          </a:prstGeom>
        </p:spPr>
        <p:txBody>
          <a:bodyPr wrap="square" lIns="72000" tIns="36000" rIns="72000" bIns="36000">
            <a:spAutoFit/>
          </a:bodyPr>
          <a:lstStyle/>
          <a:p>
            <a:r>
              <a:rPr lang="en-CA" sz="1400" dirty="0"/>
              <a:t>    </a:t>
            </a:r>
            <a:r>
              <a:rPr lang="en-US" sz="1400" dirty="0"/>
              <a:t>Board interviews identified three main pain points:</a:t>
            </a:r>
          </a:p>
          <a:p>
            <a:endParaRPr lang="en-US" sz="1400" dirty="0"/>
          </a:p>
          <a:p>
            <a:r>
              <a:rPr lang="en-US" sz="1400" dirty="0"/>
              <a:t>1) Lack of alignment as to which strategic priorities to pursue</a:t>
            </a:r>
          </a:p>
          <a:p>
            <a:endParaRPr lang="en-US" sz="1400" dirty="0"/>
          </a:p>
          <a:p>
            <a:r>
              <a:rPr lang="en-US" sz="1400" dirty="0"/>
              <a:t>2) Lack of coordination in achieving the priorities (which though with great intentions, seem in conflict)</a:t>
            </a:r>
          </a:p>
          <a:p>
            <a:endParaRPr lang="en-US" sz="1400" dirty="0"/>
          </a:p>
          <a:p>
            <a:r>
              <a:rPr lang="en-US" sz="1400" dirty="0"/>
              <a:t>3) Unequal distribution of work and lack of consistent commitment to the board.</a:t>
            </a:r>
          </a:p>
          <a:p>
            <a:endParaRPr lang="en-US" sz="1400" dirty="0"/>
          </a:p>
          <a:p>
            <a:endParaRPr lang="en-US" sz="1400" dirty="0"/>
          </a:p>
          <a:p>
            <a:endParaRPr lang="en-US" sz="1400" dirty="0"/>
          </a:p>
          <a:p>
            <a:endParaRPr lang="en-CA" sz="1400" dirty="0"/>
          </a:p>
        </p:txBody>
      </p:sp>
      <p:sp>
        <p:nvSpPr>
          <p:cNvPr id="73" name="Oval 72">
            <a:extLst>
              <a:ext uri="{FF2B5EF4-FFF2-40B4-BE49-F238E27FC236}">
                <a16:creationId xmlns:a16="http://schemas.microsoft.com/office/drawing/2014/main" xmlns="" id="{CE516B8C-0BE4-42FE-BC88-52FC34F0492D}"/>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183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76933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latin typeface="Circular Book"/>
                <a:cs typeface="Circular Book"/>
              </a:rPr>
              <a:t>Identifying short term priorities</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spc="-5" dirty="0"/>
              <a:t>Perceptions of board efficiency</a:t>
            </a:r>
            <a:endParaRPr lang="en-CA" sz="2400" kern="0" spc="-5" dirty="0"/>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54DA2085-9E63-4469-A5F3-6BEBF33AB352}"/>
              </a:ext>
            </a:extLst>
          </p:cNvPr>
          <p:cNvSpPr>
            <a:spLocks noGrp="1"/>
          </p:cNvSpPr>
          <p:nvPr>
            <p:ph type="sldNum" sz="quarter" idx="7"/>
          </p:nvPr>
        </p:nvSpPr>
        <p:spPr/>
        <p:txBody>
          <a:bodyPr/>
          <a:lstStyle/>
          <a:p>
            <a:pPr marL="83185">
              <a:lnSpc>
                <a:spcPts val="955"/>
              </a:lnSpc>
            </a:pPr>
            <a:fld id="{81D60167-4931-47E6-BA6A-407CBD079E47}" type="slidenum">
              <a:rPr lang="en-CA" smtClean="0"/>
              <a:t>15</a:t>
            </a:fld>
            <a:endParaRPr lang="en-CA" dirty="0"/>
          </a:p>
        </p:txBody>
      </p:sp>
      <p:pic>
        <p:nvPicPr>
          <p:cNvPr id="81" name="Picture 80">
            <a:extLst>
              <a:ext uri="{FF2B5EF4-FFF2-40B4-BE49-F238E27FC236}">
                <a16:creationId xmlns:a16="http://schemas.microsoft.com/office/drawing/2014/main" xmlns="" id="{440B7B68-76E0-4078-BCCE-3F4BE1031D99}"/>
              </a:ext>
            </a:extLst>
          </p:cNvPr>
          <p:cNvPicPr>
            <a:picLocks noChangeAspect="1"/>
          </p:cNvPicPr>
          <p:nvPr/>
        </p:nvPicPr>
        <p:blipFill rotWithShape="1">
          <a:blip r:embed="rId3"/>
          <a:srcRect r="3655"/>
          <a:stretch/>
        </p:blipFill>
        <p:spPr>
          <a:xfrm>
            <a:off x="4267199" y="1371600"/>
            <a:ext cx="6610947" cy="4114800"/>
          </a:xfrm>
          <a:prstGeom prst="rect">
            <a:avLst/>
          </a:prstGeom>
        </p:spPr>
      </p:pic>
      <p:sp>
        <p:nvSpPr>
          <p:cNvPr id="82" name="Rectangle 81">
            <a:extLst>
              <a:ext uri="{FF2B5EF4-FFF2-40B4-BE49-F238E27FC236}">
                <a16:creationId xmlns:a16="http://schemas.microsoft.com/office/drawing/2014/main" xmlns="" id="{C5D903F1-3E6A-483D-B6FC-38A3371D1FBB}"/>
              </a:ext>
            </a:extLst>
          </p:cNvPr>
          <p:cNvSpPr/>
          <p:nvPr/>
        </p:nvSpPr>
        <p:spPr>
          <a:xfrm>
            <a:off x="5105400" y="1676400"/>
            <a:ext cx="1143000" cy="30479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Rectangle 86">
            <a:extLst>
              <a:ext uri="{FF2B5EF4-FFF2-40B4-BE49-F238E27FC236}">
                <a16:creationId xmlns:a16="http://schemas.microsoft.com/office/drawing/2014/main" xmlns="" id="{1A2FE397-B4DC-457A-BA35-CA61DFFDFBDE}"/>
              </a:ext>
            </a:extLst>
          </p:cNvPr>
          <p:cNvSpPr/>
          <p:nvPr/>
        </p:nvSpPr>
        <p:spPr>
          <a:xfrm>
            <a:off x="307698" y="1371600"/>
            <a:ext cx="3240000" cy="5458793"/>
          </a:xfrm>
          <a:prstGeom prst="rect">
            <a:avLst/>
          </a:prstGeom>
        </p:spPr>
        <p:txBody>
          <a:bodyPr wrap="square" lIns="72000" tIns="36000" rIns="72000" bIns="36000">
            <a:spAutoFit/>
          </a:bodyPr>
          <a:lstStyle/>
          <a:p>
            <a:r>
              <a:rPr lang="en-CA" sz="1400" dirty="0"/>
              <a:t>    </a:t>
            </a:r>
            <a:r>
              <a:rPr lang="en-US" sz="1400" dirty="0"/>
              <a:t>Board interviews </a:t>
            </a:r>
            <a:r>
              <a:rPr lang="en-US" sz="1400" dirty="0" smtClean="0"/>
              <a:t>suggest that priorities over the next year should include the following:</a:t>
            </a:r>
            <a:endParaRPr lang="en-US" sz="1400" dirty="0"/>
          </a:p>
          <a:p>
            <a:endParaRPr lang="en-US" sz="1400" dirty="0"/>
          </a:p>
          <a:p>
            <a:pPr marL="342900" indent="-342900">
              <a:buAutoNum type="arabicParenR"/>
            </a:pPr>
            <a:r>
              <a:rPr lang="en-US" sz="1400" dirty="0" smtClean="0"/>
              <a:t>Document </a:t>
            </a:r>
            <a:r>
              <a:rPr lang="en-US" sz="1400" dirty="0"/>
              <a:t>a skills-based inventory of each member and their time commitment, to understand how </a:t>
            </a:r>
            <a:r>
              <a:rPr lang="en-US" sz="1400" dirty="0" smtClean="0"/>
              <a:t>each member’s skills </a:t>
            </a:r>
            <a:r>
              <a:rPr lang="en-US" sz="1400" dirty="0"/>
              <a:t>can be leveraged more effectively.</a:t>
            </a:r>
          </a:p>
          <a:p>
            <a:pPr marL="342900" indent="-342900">
              <a:buAutoNum type="arabicParenR"/>
            </a:pPr>
            <a:r>
              <a:rPr lang="en-US" sz="1400" dirty="0"/>
              <a:t>D</a:t>
            </a:r>
            <a:r>
              <a:rPr lang="en-US" sz="1400" dirty="0" smtClean="0"/>
              <a:t>esign </a:t>
            </a:r>
            <a:r>
              <a:rPr lang="en-US" sz="1400" dirty="0"/>
              <a:t>an organizational structure.</a:t>
            </a:r>
          </a:p>
          <a:p>
            <a:pPr marL="342900" indent="-342900">
              <a:buAutoNum type="arabicParenR"/>
            </a:pPr>
            <a:r>
              <a:rPr lang="en-US" sz="1400" dirty="0" smtClean="0"/>
              <a:t>Create </a:t>
            </a:r>
            <a:r>
              <a:rPr lang="en-US" sz="1400" dirty="0"/>
              <a:t>a document management system for easy access and retrieval of key organizational documents and information.</a:t>
            </a:r>
          </a:p>
          <a:p>
            <a:pPr marL="342900" indent="-342900">
              <a:buAutoNum type="arabicParenR"/>
            </a:pPr>
            <a:r>
              <a:rPr lang="en-CA" sz="1400" dirty="0"/>
              <a:t>E</a:t>
            </a:r>
            <a:r>
              <a:rPr lang="en-CA" sz="1400" dirty="0" smtClean="0"/>
              <a:t>stablish </a:t>
            </a:r>
            <a:r>
              <a:rPr lang="en-CA" sz="1400" dirty="0"/>
              <a:t>an organized approach to decision-making – whose responsibility it is and associated metrics to review the </a:t>
            </a:r>
            <a:r>
              <a:rPr lang="en-CA" sz="1400" dirty="0" smtClean="0"/>
              <a:t>decision, </a:t>
            </a:r>
            <a:r>
              <a:rPr lang="en-CA" sz="1400" dirty="0"/>
              <a:t>in an effort for a continuous cycle of process improvement.</a:t>
            </a:r>
          </a:p>
          <a:p>
            <a:pPr lvl="1"/>
            <a:endParaRPr lang="en-US" sz="1400" dirty="0"/>
          </a:p>
          <a:p>
            <a:endParaRPr lang="en-US" sz="1400" dirty="0"/>
          </a:p>
          <a:p>
            <a:endParaRPr lang="en-US" sz="1400" dirty="0"/>
          </a:p>
          <a:p>
            <a:endParaRPr lang="en-US" sz="1400" dirty="0"/>
          </a:p>
          <a:p>
            <a:endParaRPr lang="en-CA" sz="1400" dirty="0"/>
          </a:p>
        </p:txBody>
      </p:sp>
      <p:sp>
        <p:nvSpPr>
          <p:cNvPr id="88" name="Oval 87">
            <a:extLst>
              <a:ext uri="{FF2B5EF4-FFF2-40B4-BE49-F238E27FC236}">
                <a16:creationId xmlns:a16="http://schemas.microsoft.com/office/drawing/2014/main" xmlns="" id="{1B342EBF-71B6-41A5-8216-59B4693E6C76}"/>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86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76933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latin typeface="Circular Book"/>
                <a:cs typeface="Circular Book"/>
              </a:rPr>
              <a:t>Identifying long term vision</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spc="-5" dirty="0"/>
              <a:t>Perceptions of board efficiency</a:t>
            </a:r>
            <a:endParaRPr lang="en-CA" sz="2400" kern="0" spc="-5" dirty="0"/>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54DA2085-9E63-4469-A5F3-6BEBF33AB352}"/>
              </a:ext>
            </a:extLst>
          </p:cNvPr>
          <p:cNvSpPr>
            <a:spLocks noGrp="1"/>
          </p:cNvSpPr>
          <p:nvPr>
            <p:ph type="sldNum" sz="quarter" idx="7"/>
          </p:nvPr>
        </p:nvSpPr>
        <p:spPr/>
        <p:txBody>
          <a:bodyPr/>
          <a:lstStyle/>
          <a:p>
            <a:pPr marL="83185">
              <a:lnSpc>
                <a:spcPts val="955"/>
              </a:lnSpc>
            </a:pPr>
            <a:fld id="{81D60167-4931-47E6-BA6A-407CBD079E47}" type="slidenum">
              <a:rPr lang="en-CA" smtClean="0"/>
              <a:t>16</a:t>
            </a:fld>
            <a:endParaRPr lang="en-CA" dirty="0"/>
          </a:p>
        </p:txBody>
      </p:sp>
      <p:grpSp>
        <p:nvGrpSpPr>
          <p:cNvPr id="79" name="Group 78"/>
          <p:cNvGrpSpPr/>
          <p:nvPr/>
        </p:nvGrpSpPr>
        <p:grpSpPr>
          <a:xfrm>
            <a:off x="4090926" y="1386966"/>
            <a:ext cx="6805674" cy="4404234"/>
            <a:chOff x="6387960" y="2909596"/>
            <a:chExt cx="4373003" cy="3373688"/>
          </a:xfrm>
        </p:grpSpPr>
        <p:pic>
          <p:nvPicPr>
            <p:cNvPr id="80" name="Picture 79">
              <a:extLst>
                <a:ext uri="{FF2B5EF4-FFF2-40B4-BE49-F238E27FC236}">
                  <a16:creationId xmlns:a16="http://schemas.microsoft.com/office/drawing/2014/main" xmlns="" id="{3A364302-8865-4FCB-9FB4-280499E9FD6F}"/>
                </a:ext>
              </a:extLst>
            </p:cNvPr>
            <p:cNvPicPr>
              <a:picLocks noChangeAspect="1"/>
            </p:cNvPicPr>
            <p:nvPr/>
          </p:nvPicPr>
          <p:blipFill>
            <a:blip r:embed="rId3"/>
            <a:stretch>
              <a:fillRect/>
            </a:stretch>
          </p:blipFill>
          <p:spPr>
            <a:xfrm>
              <a:off x="6387960" y="2909596"/>
              <a:ext cx="4373003" cy="3373688"/>
            </a:xfrm>
            <a:prstGeom prst="rect">
              <a:avLst/>
            </a:prstGeom>
          </p:spPr>
        </p:pic>
        <p:sp>
          <p:nvSpPr>
            <p:cNvPr id="83" name="Rectangle 82">
              <a:extLst>
                <a:ext uri="{FF2B5EF4-FFF2-40B4-BE49-F238E27FC236}">
                  <a16:creationId xmlns:a16="http://schemas.microsoft.com/office/drawing/2014/main" xmlns="" id="{E018C404-9A51-4D74-983A-9DE6F5922E14}"/>
                </a:ext>
              </a:extLst>
            </p:cNvPr>
            <p:cNvSpPr/>
            <p:nvPr/>
          </p:nvSpPr>
          <p:spPr>
            <a:xfrm>
              <a:off x="6934200" y="3276600"/>
              <a:ext cx="576000" cy="2523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1" name="Rectangle 80">
            <a:extLst>
              <a:ext uri="{FF2B5EF4-FFF2-40B4-BE49-F238E27FC236}">
                <a16:creationId xmlns:a16="http://schemas.microsoft.com/office/drawing/2014/main" xmlns="" id="{15BECB1D-E23E-4383-B573-DDE5A2174D75}"/>
              </a:ext>
            </a:extLst>
          </p:cNvPr>
          <p:cNvSpPr/>
          <p:nvPr/>
        </p:nvSpPr>
        <p:spPr>
          <a:xfrm>
            <a:off x="307698" y="1371600"/>
            <a:ext cx="3240000" cy="1580808"/>
          </a:xfrm>
          <a:prstGeom prst="rect">
            <a:avLst/>
          </a:prstGeom>
        </p:spPr>
        <p:txBody>
          <a:bodyPr wrap="square" lIns="72000" tIns="36000" rIns="72000" bIns="36000">
            <a:spAutoFit/>
          </a:bodyPr>
          <a:lstStyle/>
          <a:p>
            <a:r>
              <a:rPr lang="en-CA" sz="1400" dirty="0"/>
              <a:t>    </a:t>
            </a:r>
            <a:r>
              <a:rPr lang="en-US" sz="1400" dirty="0"/>
              <a:t>Board interviews </a:t>
            </a:r>
            <a:r>
              <a:rPr lang="en-US" sz="1400" dirty="0" smtClean="0"/>
              <a:t>suggest that long </a:t>
            </a:r>
            <a:r>
              <a:rPr lang="en-US" sz="1400" dirty="0"/>
              <a:t>term vision for </a:t>
            </a:r>
            <a:r>
              <a:rPr lang="en-US" sz="1400" dirty="0" smtClean="0"/>
              <a:t>Home </a:t>
            </a:r>
            <a:r>
              <a:rPr lang="en-US" sz="1400" dirty="0"/>
              <a:t>on the hill </a:t>
            </a:r>
            <a:r>
              <a:rPr lang="en-US" sz="1400" dirty="0" smtClean="0"/>
              <a:t>should reflect the evolution of HOH into </a:t>
            </a:r>
            <a:r>
              <a:rPr lang="en-US" sz="1400" dirty="0"/>
              <a:t>a central hub for non-medical mental health and educational support services for clients and their loved ones.</a:t>
            </a:r>
          </a:p>
          <a:p>
            <a:endParaRPr lang="en-CA" sz="1400" dirty="0"/>
          </a:p>
        </p:txBody>
      </p:sp>
      <p:sp>
        <p:nvSpPr>
          <p:cNvPr id="82" name="Oval 81">
            <a:extLst>
              <a:ext uri="{FF2B5EF4-FFF2-40B4-BE49-F238E27FC236}">
                <a16:creationId xmlns:a16="http://schemas.microsoft.com/office/drawing/2014/main" xmlns="" id="{329E916F-BC02-45D2-95DA-89D6E5B05B1B}"/>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60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latin typeface="Circular Book"/>
                <a:cs typeface="Circular Book"/>
              </a:rPr>
              <a:t>Effectiveness of communication channels</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dirty="0"/>
              <a:t>Visibility in the community</a:t>
            </a:r>
            <a:endParaRPr lang="en-CA" sz="2400" kern="0" spc="-5" dirty="0"/>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9" name="Slide Number Placeholder 8">
            <a:extLst>
              <a:ext uri="{FF2B5EF4-FFF2-40B4-BE49-F238E27FC236}">
                <a16:creationId xmlns:a16="http://schemas.microsoft.com/office/drawing/2014/main" xmlns="" id="{CD56723F-1FE6-4AD8-9467-5118ACFA3A75}"/>
              </a:ext>
            </a:extLst>
          </p:cNvPr>
          <p:cNvSpPr>
            <a:spLocks noGrp="1"/>
          </p:cNvSpPr>
          <p:nvPr>
            <p:ph type="sldNum" sz="quarter" idx="7"/>
          </p:nvPr>
        </p:nvSpPr>
        <p:spPr/>
        <p:txBody>
          <a:bodyPr/>
          <a:lstStyle/>
          <a:p>
            <a:pPr marL="83185">
              <a:lnSpc>
                <a:spcPts val="955"/>
              </a:lnSpc>
            </a:pPr>
            <a:fld id="{81D60167-4931-47E6-BA6A-407CBD079E47}" type="slidenum">
              <a:rPr lang="en-CA" smtClean="0"/>
              <a:t>17</a:t>
            </a:fld>
            <a:endParaRPr lang="en-CA" dirty="0"/>
          </a:p>
        </p:txBody>
      </p:sp>
      <p:grpSp>
        <p:nvGrpSpPr>
          <p:cNvPr id="5" name="Group 4"/>
          <p:cNvGrpSpPr/>
          <p:nvPr/>
        </p:nvGrpSpPr>
        <p:grpSpPr>
          <a:xfrm>
            <a:off x="3581945" y="1338208"/>
            <a:ext cx="4723855" cy="3569071"/>
            <a:chOff x="4323002" y="3138942"/>
            <a:chExt cx="3534087" cy="3109458"/>
          </a:xfrm>
        </p:grpSpPr>
        <p:pic>
          <p:nvPicPr>
            <p:cNvPr id="9219" name="Picture 3" descr="C:\Users\abramowp\Downloads\image (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002" y="3138942"/>
              <a:ext cx="3534087" cy="3109458"/>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xmlns="" id="{F970940E-182A-4930-BC7F-F93F2FD512EA}"/>
                </a:ext>
              </a:extLst>
            </p:cNvPr>
            <p:cNvSpPr/>
            <p:nvPr/>
          </p:nvSpPr>
          <p:spPr>
            <a:xfrm>
              <a:off x="6200486" y="3561508"/>
              <a:ext cx="470046" cy="24866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4" name="Rectangle 83">
            <a:extLst>
              <a:ext uri="{FF2B5EF4-FFF2-40B4-BE49-F238E27FC236}">
                <a16:creationId xmlns:a16="http://schemas.microsoft.com/office/drawing/2014/main" xmlns="" id="{8E43D77C-A62B-4B4D-91BD-6BD47300DD56}"/>
              </a:ext>
            </a:extLst>
          </p:cNvPr>
          <p:cNvSpPr/>
          <p:nvPr/>
        </p:nvSpPr>
        <p:spPr>
          <a:xfrm>
            <a:off x="307698" y="1371600"/>
            <a:ext cx="3240000" cy="1365365"/>
          </a:xfrm>
          <a:prstGeom prst="rect">
            <a:avLst/>
          </a:prstGeom>
        </p:spPr>
        <p:txBody>
          <a:bodyPr wrap="square" lIns="72000" tIns="36000" rIns="72000" bIns="36000">
            <a:spAutoFit/>
          </a:bodyPr>
          <a:lstStyle/>
          <a:p>
            <a:r>
              <a:rPr lang="en-CA" sz="1400" dirty="0"/>
              <a:t>    </a:t>
            </a:r>
            <a:r>
              <a:rPr lang="en-US" sz="1400" dirty="0"/>
              <a:t>Survey findings of professionals indicated that social media was the most important channel to increase visibility of Home on the Hill followed by doctor’s offices.</a:t>
            </a:r>
          </a:p>
          <a:p>
            <a:endParaRPr lang="en-CA" sz="1400" dirty="0"/>
          </a:p>
        </p:txBody>
      </p:sp>
      <p:sp>
        <p:nvSpPr>
          <p:cNvPr id="85" name="Oval 84">
            <a:extLst>
              <a:ext uri="{FF2B5EF4-FFF2-40B4-BE49-F238E27FC236}">
                <a16:creationId xmlns:a16="http://schemas.microsoft.com/office/drawing/2014/main" xmlns="" id="{FD3E71B5-D5AF-4B6A-816C-1815E65249D5}"/>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xmlns="" id="{4D5FC9B1-8F49-4094-B8CA-8AEACE9D4E2A}"/>
              </a:ext>
            </a:extLst>
          </p:cNvPr>
          <p:cNvSpPr/>
          <p:nvPr/>
        </p:nvSpPr>
        <p:spPr>
          <a:xfrm>
            <a:off x="307698" y="2502389"/>
            <a:ext cx="3240000" cy="2873470"/>
          </a:xfrm>
          <a:prstGeom prst="rect">
            <a:avLst/>
          </a:prstGeom>
        </p:spPr>
        <p:txBody>
          <a:bodyPr wrap="square" lIns="72000" tIns="36000" rIns="72000" bIns="36000">
            <a:spAutoFit/>
          </a:bodyPr>
          <a:lstStyle/>
          <a:p>
            <a:r>
              <a:rPr lang="en-CA" sz="1400" dirty="0"/>
              <a:t>    </a:t>
            </a:r>
            <a:r>
              <a:rPr lang="en-US" sz="1400" dirty="0"/>
              <a:t>From a website improvement perspective, survey findings indicated that there are key resources that would attract new participants to the website. They are:</a:t>
            </a:r>
          </a:p>
          <a:p>
            <a:pPr marL="342900" indent="-342900">
              <a:buAutoNum type="arabicParenR"/>
            </a:pPr>
            <a:r>
              <a:rPr lang="en-CA" sz="1400" dirty="0"/>
              <a:t>I</a:t>
            </a:r>
            <a:r>
              <a:rPr lang="en-CA" sz="1400" dirty="0" smtClean="0"/>
              <a:t>nformation </a:t>
            </a:r>
            <a:r>
              <a:rPr lang="en-CA" sz="1400" dirty="0"/>
              <a:t>on specific mental illnesses</a:t>
            </a:r>
          </a:p>
          <a:p>
            <a:pPr marL="342900" indent="-342900">
              <a:buAutoNum type="arabicParenR"/>
            </a:pPr>
            <a:r>
              <a:rPr lang="en-CA" sz="1400" dirty="0"/>
              <a:t>Intervention methods</a:t>
            </a:r>
          </a:p>
          <a:p>
            <a:pPr marL="342900" indent="-342900">
              <a:buAutoNum type="arabicParenR"/>
            </a:pPr>
            <a:r>
              <a:rPr lang="en-CA" sz="1400" dirty="0"/>
              <a:t>F</a:t>
            </a:r>
            <a:r>
              <a:rPr lang="en-CA" sz="1400" dirty="0" smtClean="0"/>
              <a:t>amily </a:t>
            </a:r>
            <a:r>
              <a:rPr lang="en-CA" sz="1400" dirty="0"/>
              <a:t>psycho-education tools</a:t>
            </a:r>
          </a:p>
          <a:p>
            <a:pPr marL="342900" indent="-342900">
              <a:buAutoNum type="arabicParenR"/>
            </a:pPr>
            <a:r>
              <a:rPr lang="en-CA" sz="1400" dirty="0"/>
              <a:t>M</a:t>
            </a:r>
            <a:r>
              <a:rPr lang="en-CA" sz="1400" dirty="0" smtClean="0"/>
              <a:t>eans </a:t>
            </a:r>
            <a:r>
              <a:rPr lang="en-CA" sz="1400" dirty="0"/>
              <a:t>of navigating the mental health system</a:t>
            </a:r>
          </a:p>
          <a:p>
            <a:endParaRPr lang="en-CA" sz="1400" dirty="0"/>
          </a:p>
          <a:p>
            <a:endParaRPr lang="en-US" sz="1400" dirty="0"/>
          </a:p>
          <a:p>
            <a:endParaRPr lang="en-US" sz="1400" dirty="0"/>
          </a:p>
        </p:txBody>
      </p:sp>
      <p:sp>
        <p:nvSpPr>
          <p:cNvPr id="90" name="Oval 89">
            <a:extLst>
              <a:ext uri="{FF2B5EF4-FFF2-40B4-BE49-F238E27FC236}">
                <a16:creationId xmlns:a16="http://schemas.microsoft.com/office/drawing/2014/main" xmlns="" id="{0E411003-B3B1-4087-B715-FD458736EC44}"/>
              </a:ext>
            </a:extLst>
          </p:cNvPr>
          <p:cNvSpPr>
            <a:spLocks noChangeAspect="1"/>
          </p:cNvSpPr>
          <p:nvPr/>
        </p:nvSpPr>
        <p:spPr>
          <a:xfrm>
            <a:off x="410030" y="2621244"/>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Users\abramowp\Downloads\image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094" y="3027799"/>
            <a:ext cx="4453200" cy="3505201"/>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xmlns="" id="{CACE2C1C-B126-4C25-95D8-0EA9AEB6ACE1}"/>
              </a:ext>
            </a:extLst>
          </p:cNvPr>
          <p:cNvSpPr/>
          <p:nvPr/>
        </p:nvSpPr>
        <p:spPr>
          <a:xfrm>
            <a:off x="11504684" y="3332600"/>
            <a:ext cx="341210" cy="266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Rectangle 82">
            <a:extLst>
              <a:ext uri="{FF2B5EF4-FFF2-40B4-BE49-F238E27FC236}">
                <a16:creationId xmlns:a16="http://schemas.microsoft.com/office/drawing/2014/main" xmlns="" id="{CACE2C1C-B126-4C25-95D8-0EA9AEB6ACE1}"/>
              </a:ext>
            </a:extLst>
          </p:cNvPr>
          <p:cNvSpPr/>
          <p:nvPr/>
        </p:nvSpPr>
        <p:spPr>
          <a:xfrm>
            <a:off x="10995679" y="3332600"/>
            <a:ext cx="341210" cy="266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Rectangle 87">
            <a:extLst>
              <a:ext uri="{FF2B5EF4-FFF2-40B4-BE49-F238E27FC236}">
                <a16:creationId xmlns:a16="http://schemas.microsoft.com/office/drawing/2014/main" xmlns="" id="{CACE2C1C-B126-4C25-95D8-0EA9AEB6ACE1}"/>
              </a:ext>
            </a:extLst>
          </p:cNvPr>
          <p:cNvSpPr/>
          <p:nvPr/>
        </p:nvSpPr>
        <p:spPr>
          <a:xfrm>
            <a:off x="10514084" y="3332600"/>
            <a:ext cx="341210" cy="266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Rectangle 88">
            <a:extLst>
              <a:ext uri="{FF2B5EF4-FFF2-40B4-BE49-F238E27FC236}">
                <a16:creationId xmlns:a16="http://schemas.microsoft.com/office/drawing/2014/main" xmlns="" id="{CACE2C1C-B126-4C25-95D8-0EA9AEB6ACE1}"/>
              </a:ext>
            </a:extLst>
          </p:cNvPr>
          <p:cNvSpPr/>
          <p:nvPr/>
        </p:nvSpPr>
        <p:spPr>
          <a:xfrm>
            <a:off x="9523484" y="3332600"/>
            <a:ext cx="341210" cy="266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115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14E83F1-D81C-4C0A-82CA-050244656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851" y="685800"/>
            <a:ext cx="6071171" cy="5142761"/>
          </a:xfrm>
          <a:prstGeom prst="rect">
            <a:avLst/>
          </a:prstGeom>
        </p:spPr>
      </p:pic>
      <p:sp>
        <p:nvSpPr>
          <p:cNvPr id="2" name="object 2"/>
          <p:cNvSpPr/>
          <p:nvPr/>
        </p:nvSpPr>
        <p:spPr>
          <a:xfrm>
            <a:off x="3901440" y="6659880"/>
            <a:ext cx="7392923" cy="45719"/>
          </a:xfrm>
          <a:prstGeom prst="rect">
            <a:avLst/>
          </a:prstGeom>
          <a:blipFill>
            <a:blip r:embed="rId4"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latin typeface="Circular Book"/>
                <a:cs typeface="Circular Book"/>
              </a:rPr>
              <a:t>Segmentation analysis of the HOH community  </a:t>
            </a:r>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008A3E"/>
                </a:solidFill>
                <a:latin typeface="Calibri"/>
                <a:cs typeface="Calibri"/>
              </a:rPr>
              <a:t>DATA FINDINGS</a:t>
            </a:r>
            <a:endParaRPr sz="1200" dirty="0">
              <a:solidFill>
                <a:srgbClr val="008A3E"/>
              </a:solidFill>
              <a:latin typeface="Calibri"/>
              <a:cs typeface="Calibri"/>
            </a:endParaRPr>
          </a:p>
        </p:txBody>
      </p:sp>
      <p:sp>
        <p:nvSpPr>
          <p:cNvPr id="3" name="Slide Number Placeholder 2">
            <a:extLst>
              <a:ext uri="{FF2B5EF4-FFF2-40B4-BE49-F238E27FC236}">
                <a16:creationId xmlns:a16="http://schemas.microsoft.com/office/drawing/2014/main" xmlns="" id="{64C46B04-3541-4AC7-B0E7-7258CFE7F867}"/>
              </a:ext>
            </a:extLst>
          </p:cNvPr>
          <p:cNvSpPr>
            <a:spLocks noGrp="1"/>
          </p:cNvSpPr>
          <p:nvPr>
            <p:ph type="sldNum" sz="quarter" idx="7"/>
          </p:nvPr>
        </p:nvSpPr>
        <p:spPr/>
        <p:txBody>
          <a:bodyPr/>
          <a:lstStyle/>
          <a:p>
            <a:pPr marL="83185">
              <a:lnSpc>
                <a:spcPts val="955"/>
              </a:lnSpc>
            </a:pPr>
            <a:fld id="{81D60167-4931-47E6-BA6A-407CBD079E47}" type="slidenum">
              <a:rPr lang="en-CA" smtClean="0"/>
              <a:t>18</a:t>
            </a:fld>
            <a:endParaRPr lang="en-CA" dirty="0"/>
          </a:p>
        </p:txBody>
      </p:sp>
      <p:sp>
        <p:nvSpPr>
          <p:cNvPr id="76"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dirty="0"/>
              <a:t>Geographic distribution</a:t>
            </a:r>
            <a:endParaRPr lang="en-CA" sz="2400" kern="0" spc="-5" dirty="0"/>
          </a:p>
        </p:txBody>
      </p:sp>
      <p:pic>
        <p:nvPicPr>
          <p:cNvPr id="84" name="Picture 83">
            <a:extLst>
              <a:ext uri="{FF2B5EF4-FFF2-40B4-BE49-F238E27FC236}">
                <a16:creationId xmlns:a16="http://schemas.microsoft.com/office/drawing/2014/main" xmlns="" id="{2C4F6B2B-B377-4256-B1E0-C9288F074F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70" y="3601870"/>
            <a:ext cx="5821131" cy="2185629"/>
          </a:xfrm>
          <a:prstGeom prst="rect">
            <a:avLst/>
          </a:prstGeom>
        </p:spPr>
      </p:pic>
      <p:sp>
        <p:nvSpPr>
          <p:cNvPr id="68" name="Rectangle 67">
            <a:extLst>
              <a:ext uri="{FF2B5EF4-FFF2-40B4-BE49-F238E27FC236}">
                <a16:creationId xmlns:a16="http://schemas.microsoft.com/office/drawing/2014/main" xmlns="" id="{889BAF61-D442-400F-9C26-9D4A71C9D45A}"/>
              </a:ext>
            </a:extLst>
          </p:cNvPr>
          <p:cNvSpPr/>
          <p:nvPr/>
        </p:nvSpPr>
        <p:spPr>
          <a:xfrm>
            <a:off x="307698" y="1371600"/>
            <a:ext cx="3240000" cy="2011695"/>
          </a:xfrm>
          <a:prstGeom prst="rect">
            <a:avLst/>
          </a:prstGeom>
        </p:spPr>
        <p:txBody>
          <a:bodyPr wrap="square" lIns="72000" tIns="36000" rIns="72000" bIns="36000">
            <a:spAutoFit/>
          </a:bodyPr>
          <a:lstStyle/>
          <a:p>
            <a:r>
              <a:rPr lang="en-CA" sz="1400" dirty="0"/>
              <a:t>    Segmentation analysis of the survey participants indicated the following:</a:t>
            </a:r>
          </a:p>
          <a:p>
            <a:pPr marL="342900" indent="-342900">
              <a:buAutoNum type="arabicParenR"/>
            </a:pPr>
            <a:r>
              <a:rPr lang="en-CA" sz="1400" dirty="0"/>
              <a:t>Survey caregivers were spread out and bounded by the York region.</a:t>
            </a:r>
          </a:p>
          <a:p>
            <a:pPr marL="342900" indent="-342900">
              <a:buFontTx/>
              <a:buAutoNum type="arabicParenR"/>
            </a:pPr>
            <a:r>
              <a:rPr lang="en-CA" sz="1400" dirty="0"/>
              <a:t>Professionals were mostly in Toronto with some in Hamilton.</a:t>
            </a:r>
          </a:p>
          <a:p>
            <a:endParaRPr lang="en-CA" sz="1400" dirty="0"/>
          </a:p>
          <a:p>
            <a:endParaRPr lang="en-CA" sz="1400" dirty="0"/>
          </a:p>
          <a:p>
            <a:endParaRPr lang="en-CA" sz="1400" dirty="0"/>
          </a:p>
        </p:txBody>
      </p:sp>
      <p:sp>
        <p:nvSpPr>
          <p:cNvPr id="69" name="Oval 68">
            <a:extLst>
              <a:ext uri="{FF2B5EF4-FFF2-40B4-BE49-F238E27FC236}">
                <a16:creationId xmlns:a16="http://schemas.microsoft.com/office/drawing/2014/main" xmlns="" id="{B5BA6A8D-8A1D-49BE-9B63-6647BD6B052D}"/>
              </a:ext>
            </a:extLst>
          </p:cNvPr>
          <p:cNvSpPr>
            <a:spLocks noChangeAspect="1"/>
          </p:cNvSpPr>
          <p:nvPr/>
        </p:nvSpPr>
        <p:spPr>
          <a:xfrm>
            <a:off x="410030" y="1490455"/>
            <a:ext cx="72000" cy="72000"/>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46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1F497D"/>
          </a:solidFill>
        </p:spPr>
        <p:txBody>
          <a:bodyPr wrap="square" lIns="0" tIns="0" rIns="0" bIns="0" rtlCol="0"/>
          <a:lstStyle/>
          <a:p>
            <a:endParaRPr/>
          </a:p>
        </p:txBody>
      </p:sp>
      <p:sp>
        <p:nvSpPr>
          <p:cNvPr id="3" name="object 3"/>
          <p:cNvSpPr txBox="1">
            <a:spLocks noGrp="1"/>
          </p:cNvSpPr>
          <p:nvPr>
            <p:ph type="title"/>
          </p:nvPr>
        </p:nvSpPr>
        <p:spPr>
          <a:xfrm>
            <a:off x="482890" y="2043046"/>
            <a:ext cx="8127710" cy="627736"/>
          </a:xfrm>
          <a:prstGeom prst="rect">
            <a:avLst/>
          </a:prstGeom>
          <a:ln>
            <a:noFill/>
          </a:ln>
        </p:spPr>
        <p:txBody>
          <a:bodyPr vert="horz" wrap="square" lIns="0" tIns="12065" rIns="0" bIns="0" rtlCol="0">
            <a:spAutoFit/>
          </a:bodyPr>
          <a:lstStyle/>
          <a:p>
            <a:pPr marL="12700">
              <a:lnSpc>
                <a:spcPct val="100000"/>
              </a:lnSpc>
              <a:spcBef>
                <a:spcPts val="95"/>
              </a:spcBef>
            </a:pPr>
            <a:r>
              <a:rPr sz="4000" b="1" spc="-5" dirty="0">
                <a:solidFill>
                  <a:schemeClr val="bg1"/>
                </a:solidFill>
                <a:latin typeface="Arial"/>
                <a:cs typeface="Arial"/>
              </a:rPr>
              <a:t>Strategic</a:t>
            </a:r>
            <a:r>
              <a:rPr sz="4000" b="1" spc="-10" dirty="0">
                <a:solidFill>
                  <a:schemeClr val="bg1"/>
                </a:solidFill>
                <a:latin typeface="Arial"/>
                <a:cs typeface="Arial"/>
              </a:rPr>
              <a:t> Recommendation</a:t>
            </a:r>
            <a:r>
              <a:rPr lang="en-US" sz="4000" b="1" spc="-10" dirty="0">
                <a:solidFill>
                  <a:schemeClr val="bg1"/>
                </a:solidFill>
                <a:latin typeface="Arial"/>
                <a:cs typeface="Arial"/>
              </a:rPr>
              <a:t>s</a:t>
            </a:r>
            <a:endParaRPr sz="4000" dirty="0">
              <a:solidFill>
                <a:schemeClr val="bg1"/>
              </a:solidFill>
              <a:latin typeface="Arial"/>
              <a:cs typeface="Arial"/>
            </a:endParaRPr>
          </a:p>
        </p:txBody>
      </p:sp>
      <p:sp>
        <p:nvSpPr>
          <p:cNvPr id="4" name="Slide Number Placeholder 3">
            <a:extLst>
              <a:ext uri="{FF2B5EF4-FFF2-40B4-BE49-F238E27FC236}">
                <a16:creationId xmlns:a16="http://schemas.microsoft.com/office/drawing/2014/main" xmlns="" id="{5CC8E08E-1F9E-49A1-A241-100C4E40963C}"/>
              </a:ext>
            </a:extLst>
          </p:cNvPr>
          <p:cNvSpPr>
            <a:spLocks noGrp="1"/>
          </p:cNvSpPr>
          <p:nvPr>
            <p:ph type="sldNum" sz="quarter" idx="7"/>
          </p:nvPr>
        </p:nvSpPr>
        <p:spPr/>
        <p:txBody>
          <a:bodyPr/>
          <a:lstStyle/>
          <a:p>
            <a:pPr marL="83185">
              <a:lnSpc>
                <a:spcPts val="955"/>
              </a:lnSpc>
            </a:pPr>
            <a:fld id="{81D60167-4931-47E6-BA6A-407CBD079E47}" type="slidenum">
              <a:rPr lang="en-CA" smtClean="0"/>
              <a:t>19</a:t>
            </a:fld>
            <a:endParaRPr lang="en-CA" dirty="0"/>
          </a:p>
        </p:txBody>
      </p:sp>
    </p:spTree>
    <p:extLst>
      <p:ext uri="{BB962C8B-B14F-4D97-AF65-F5344CB8AC3E}">
        <p14:creationId xmlns:p14="http://schemas.microsoft.com/office/powerpoint/2010/main" val="3304875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86128" y="1296963"/>
            <a:ext cx="5431562" cy="3613169"/>
          </a:xfrm>
          <a:prstGeom prst="rect">
            <a:avLst/>
          </a:prstGeom>
        </p:spPr>
        <p:txBody>
          <a:bodyPr vert="horz" wrap="square" lIns="0" tIns="12065" rIns="0" bIns="0" rtlCol="0">
            <a:spAutoFit/>
          </a:bodyPr>
          <a:lstStyle/>
          <a:p>
            <a:pPr marL="334010" indent="-321310">
              <a:lnSpc>
                <a:spcPct val="100000"/>
              </a:lnSpc>
              <a:spcBef>
                <a:spcPts val="95"/>
              </a:spcBef>
              <a:buSzPct val="68750"/>
              <a:buFont typeface="Arial"/>
              <a:buChar char="▪"/>
              <a:tabLst>
                <a:tab pos="334010" algn="l"/>
                <a:tab pos="334645" algn="l"/>
              </a:tabLst>
            </a:pPr>
            <a:r>
              <a:rPr lang="en-CA" sz="1600" spc="-10" dirty="0" smtClean="0">
                <a:latin typeface="Circular Book"/>
                <a:cs typeface="Circular Book"/>
              </a:rPr>
              <a:t>Home on the Hill Background and Problem Definition</a:t>
            </a:r>
            <a:endParaRPr lang="en-CA" sz="1600" spc="-10"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endParaRPr lang="en-CA" sz="1600" spc="-10"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sz="1600" spc="-10" dirty="0">
                <a:latin typeface="Circular Book"/>
                <a:cs typeface="Circular Book"/>
              </a:rPr>
              <a:t>Project</a:t>
            </a:r>
            <a:r>
              <a:rPr sz="1600" dirty="0">
                <a:latin typeface="Circular Book"/>
                <a:cs typeface="Circular Book"/>
              </a:rPr>
              <a:t> </a:t>
            </a:r>
            <a:r>
              <a:rPr lang="en-US" sz="1600" spc="-5" dirty="0">
                <a:latin typeface="Circular Book"/>
                <a:cs typeface="Circular Book"/>
              </a:rPr>
              <a:t>Ap</a:t>
            </a:r>
            <a:r>
              <a:rPr sz="1600" spc="-5" dirty="0">
                <a:latin typeface="Circular Book"/>
                <a:cs typeface="Circular Book"/>
              </a:rPr>
              <a:t>proach</a:t>
            </a:r>
            <a:endParaRPr lang="en-US"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endParaRPr lang="en-US"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US" sz="1600" spc="-5" dirty="0">
                <a:latin typeface="Circular Book"/>
                <a:cs typeface="Circular Book"/>
              </a:rPr>
              <a:t>Data Findings</a:t>
            </a: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US" sz="1600" spc="-5" dirty="0">
                <a:latin typeface="Circular Book"/>
                <a:cs typeface="Circular Book"/>
              </a:rPr>
              <a:t>Strategic Recommendations</a:t>
            </a:r>
          </a:p>
          <a:p>
            <a:pPr marL="12700">
              <a:lnSpc>
                <a:spcPct val="100000"/>
              </a:lnSpc>
              <a:spcBef>
                <a:spcPts val="95"/>
              </a:spcBef>
              <a:buSzPct val="68750"/>
              <a:tabLst>
                <a:tab pos="334010" algn="l"/>
                <a:tab pos="334645" algn="l"/>
              </a:tabLst>
            </a:pP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CA" sz="1600" spc="-5" dirty="0">
                <a:latin typeface="Circular Book"/>
                <a:cs typeface="Circular Book"/>
              </a:rPr>
              <a:t>Roadmap</a:t>
            </a:r>
          </a:p>
          <a:p>
            <a:pPr marL="334010" indent="-321310">
              <a:lnSpc>
                <a:spcPct val="100000"/>
              </a:lnSpc>
              <a:spcBef>
                <a:spcPts val="95"/>
              </a:spcBef>
              <a:buSzPct val="68750"/>
              <a:buFont typeface="Arial"/>
              <a:buChar char="▪"/>
              <a:tabLst>
                <a:tab pos="334010" algn="l"/>
                <a:tab pos="334645" algn="l"/>
              </a:tabLst>
            </a:pP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CA" sz="1600" spc="-5" dirty="0">
                <a:latin typeface="Circular Book"/>
                <a:cs typeface="Circular Book"/>
              </a:rPr>
              <a:t>Questions</a:t>
            </a:r>
            <a:endParaRPr lang="en-US" sz="1600" spc="-5" dirty="0">
              <a:latin typeface="Circular Book"/>
              <a:cs typeface="Circular Book"/>
            </a:endParaRPr>
          </a:p>
          <a:p>
            <a:pPr marL="12700">
              <a:lnSpc>
                <a:spcPct val="100000"/>
              </a:lnSpc>
              <a:spcBef>
                <a:spcPts val="95"/>
              </a:spcBef>
              <a:buSzPct val="68750"/>
              <a:tabLst>
                <a:tab pos="334010" algn="l"/>
                <a:tab pos="334645" algn="l"/>
              </a:tabLst>
            </a:pPr>
            <a:endParaRPr lang="en-US" sz="1600" spc="-5" dirty="0">
              <a:latin typeface="Circular Book"/>
              <a:cs typeface="Circular Book"/>
            </a:endParaRPr>
          </a:p>
          <a:p>
            <a:pPr marL="12700">
              <a:lnSpc>
                <a:spcPct val="100000"/>
              </a:lnSpc>
              <a:spcBef>
                <a:spcPts val="95"/>
              </a:spcBef>
              <a:buSzPct val="68750"/>
              <a:tabLst>
                <a:tab pos="334010" algn="l"/>
                <a:tab pos="334645" algn="l"/>
              </a:tabLst>
            </a:pPr>
            <a:endParaRPr lang="en-US" sz="1600" spc="-10" dirty="0">
              <a:latin typeface="Circular Book"/>
              <a:cs typeface="Circular Book"/>
            </a:endParaRPr>
          </a:p>
          <a:p>
            <a:pPr marL="334010" indent="-321310">
              <a:lnSpc>
                <a:spcPct val="100000"/>
              </a:lnSpc>
              <a:buSzPct val="68750"/>
              <a:buFont typeface="Arial"/>
              <a:buChar char="▪"/>
              <a:tabLst>
                <a:tab pos="334010" algn="l"/>
                <a:tab pos="334645" algn="l"/>
              </a:tabLst>
            </a:pPr>
            <a:endParaRPr sz="1600" dirty="0">
              <a:latin typeface="Circular Book"/>
              <a:cs typeface="Circular Book"/>
            </a:endParaRPr>
          </a:p>
        </p:txBody>
      </p:sp>
      <p:sp>
        <p:nvSpPr>
          <p:cNvPr id="6" name="object 3">
            <a:extLst>
              <a:ext uri="{FF2B5EF4-FFF2-40B4-BE49-F238E27FC236}">
                <a16:creationId xmlns:a16="http://schemas.microsoft.com/office/drawing/2014/main" xmlns="" id="{43753BCA-F3B0-4FCF-8893-A8E49427F254}"/>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CA" sz="1200" b="1" spc="65" dirty="0">
                <a:latin typeface="Calibri"/>
                <a:cs typeface="Calibri"/>
              </a:rPr>
              <a:t>STRATEGIC PLAN FOR HOME ON THE HILL</a:t>
            </a:r>
            <a:endParaRPr sz="1200" dirty="0">
              <a:latin typeface="Calibri"/>
              <a:cs typeface="Calibri"/>
            </a:endParaRPr>
          </a:p>
          <a:p>
            <a:pPr marL="13335">
              <a:lnSpc>
                <a:spcPct val="100000"/>
              </a:lnSpc>
              <a:spcBef>
                <a:spcPts val="425"/>
              </a:spcBef>
            </a:pPr>
            <a:r>
              <a:rPr lang="en-CA" sz="2000" spc="-5" dirty="0">
                <a:solidFill>
                  <a:srgbClr val="050505"/>
                </a:solidFill>
                <a:latin typeface="Circular Book"/>
                <a:cs typeface="Circular Book"/>
              </a:rPr>
              <a:t>Agenda</a:t>
            </a:r>
            <a:endParaRPr sz="2000" dirty="0">
              <a:latin typeface="Circular Book"/>
              <a:cs typeface="Circular Book"/>
            </a:endParaRPr>
          </a:p>
        </p:txBody>
      </p:sp>
      <p:sp>
        <p:nvSpPr>
          <p:cNvPr id="3" name="Slide Number Placeholder 2">
            <a:extLst>
              <a:ext uri="{FF2B5EF4-FFF2-40B4-BE49-F238E27FC236}">
                <a16:creationId xmlns:a16="http://schemas.microsoft.com/office/drawing/2014/main" xmlns="" id="{1E22A9B2-8644-4622-800B-E42A737C3060}"/>
              </a:ext>
            </a:extLst>
          </p:cNvPr>
          <p:cNvSpPr>
            <a:spLocks noGrp="1"/>
          </p:cNvSpPr>
          <p:nvPr>
            <p:ph type="sldNum" sz="quarter" idx="7"/>
          </p:nvPr>
        </p:nvSpPr>
        <p:spPr/>
        <p:txBody>
          <a:bodyPr/>
          <a:lstStyle/>
          <a:p>
            <a:pPr marL="83185">
              <a:lnSpc>
                <a:spcPts val="955"/>
              </a:lnSpc>
            </a:pPr>
            <a:fld id="{81D60167-4931-47E6-BA6A-407CBD079E47}" type="slidenum">
              <a:rPr lang="en-CA" smtClean="0"/>
              <a:t>2</a:t>
            </a:fld>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High Level Strategic Summary</a:t>
            </a:r>
          </a:p>
        </p:txBody>
      </p:sp>
      <p:sp>
        <p:nvSpPr>
          <p:cNvPr id="190" name="object 4">
            <a:extLst>
              <a:ext uri="{FF2B5EF4-FFF2-40B4-BE49-F238E27FC236}">
                <a16:creationId xmlns:a16="http://schemas.microsoft.com/office/drawing/2014/main" xmlns="" id="{899AC1CF-F12D-4C6B-B74F-442E45080EBA}"/>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
        <p:nvSpPr>
          <p:cNvPr id="131"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5442136" y="5638800"/>
            <a:ext cx="167004" cy="139700"/>
          </a:xfrm>
        </p:spPr>
        <p:txBody>
          <a:bodyPr/>
          <a:lstStyle/>
          <a:p>
            <a:pPr marL="83185">
              <a:lnSpc>
                <a:spcPts val="955"/>
              </a:lnSpc>
            </a:pPr>
            <a:fld id="{81D60167-4931-47E6-BA6A-407CBD079E47}" type="slidenum">
              <a:rPr lang="en-CA" smtClean="0"/>
              <a:t>20</a:t>
            </a:fld>
            <a:endParaRPr lang="en-CA" dirty="0"/>
          </a:p>
        </p:txBody>
      </p:sp>
      <p:grpSp>
        <p:nvGrpSpPr>
          <p:cNvPr id="132" name="Group 131">
            <a:extLst>
              <a:ext uri="{FF2B5EF4-FFF2-40B4-BE49-F238E27FC236}">
                <a16:creationId xmlns:a16="http://schemas.microsoft.com/office/drawing/2014/main" xmlns="" id="{05E7A68E-BD47-4CBE-B679-50C67B2F555D}"/>
              </a:ext>
            </a:extLst>
          </p:cNvPr>
          <p:cNvGrpSpPr/>
          <p:nvPr/>
        </p:nvGrpSpPr>
        <p:grpSpPr>
          <a:xfrm>
            <a:off x="4563991" y="1917862"/>
            <a:ext cx="2853906" cy="4113819"/>
            <a:chOff x="5028885" y="1743134"/>
            <a:chExt cx="2853906" cy="4113819"/>
          </a:xfrm>
        </p:grpSpPr>
        <p:sp>
          <p:nvSpPr>
            <p:cNvPr id="133" name="Freeform 6">
              <a:extLst>
                <a:ext uri="{FF2B5EF4-FFF2-40B4-BE49-F238E27FC236}">
                  <a16:creationId xmlns:a16="http://schemas.microsoft.com/office/drawing/2014/main" xmlns="" id="{16BD09C1-D438-4574-BC29-3138D7A45404}"/>
                </a:ext>
              </a:extLst>
            </p:cNvPr>
            <p:cNvSpPr>
              <a:spLocks noChangeAspect="1"/>
            </p:cNvSpPr>
            <p:nvPr/>
          </p:nvSpPr>
          <p:spPr>
            <a:xfrm rot="5400000">
              <a:off x="6346170" y="1850856"/>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34" name="Freeform 12">
              <a:extLst>
                <a:ext uri="{FF2B5EF4-FFF2-40B4-BE49-F238E27FC236}">
                  <a16:creationId xmlns:a16="http://schemas.microsoft.com/office/drawing/2014/main" xmlns="" id="{702CE9CF-2599-458A-B48F-1BE7F3A50137}"/>
                </a:ext>
              </a:extLst>
            </p:cNvPr>
            <p:cNvSpPr>
              <a:spLocks noChangeAspect="1"/>
            </p:cNvSpPr>
            <p:nvPr/>
          </p:nvSpPr>
          <p:spPr>
            <a:xfrm rot="5400000">
              <a:off x="4921163" y="4320332"/>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35" name="Laurel_wreath3">
              <a:extLst>
                <a:ext uri="{FF2B5EF4-FFF2-40B4-BE49-F238E27FC236}">
                  <a16:creationId xmlns:a16="http://schemas.microsoft.com/office/drawing/2014/main" xmlns="" id="{5A227B38-4C1F-49F8-95D3-8B2B7A88B8FE}"/>
                </a:ext>
              </a:extLst>
            </p:cNvPr>
            <p:cNvGrpSpPr>
              <a:grpSpLocks noChangeAspect="1"/>
            </p:cNvGrpSpPr>
            <p:nvPr>
              <p:custDataLst>
                <p:tags r:id="rId8"/>
              </p:custDataLst>
            </p:nvPr>
          </p:nvGrpSpPr>
          <p:grpSpPr bwMode="auto">
            <a:xfrm>
              <a:off x="6106919" y="3497321"/>
              <a:ext cx="708743" cy="597218"/>
              <a:chOff x="6205" y="3197"/>
              <a:chExt cx="1468" cy="1237"/>
            </a:xfrm>
            <a:solidFill>
              <a:schemeClr val="bg1"/>
            </a:solidFill>
          </p:grpSpPr>
          <p:sp>
            <p:nvSpPr>
              <p:cNvPr id="137" name="Freeform 297">
                <a:extLst>
                  <a:ext uri="{FF2B5EF4-FFF2-40B4-BE49-F238E27FC236}">
                    <a16:creationId xmlns:a16="http://schemas.microsoft.com/office/drawing/2014/main" xmlns="" id="{AD795996-7B0A-458E-AADF-6A918C6AEDD1}"/>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298">
                <a:extLst>
                  <a:ext uri="{FF2B5EF4-FFF2-40B4-BE49-F238E27FC236}">
                    <a16:creationId xmlns:a16="http://schemas.microsoft.com/office/drawing/2014/main" xmlns="" id="{22F506A4-8B0E-4916-B081-CC55E6C9E1FB}"/>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299">
                <a:extLst>
                  <a:ext uri="{FF2B5EF4-FFF2-40B4-BE49-F238E27FC236}">
                    <a16:creationId xmlns:a16="http://schemas.microsoft.com/office/drawing/2014/main" xmlns="" id="{71F7F31A-5B31-4AB5-8C10-21855C48A66B}"/>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00">
                <a:extLst>
                  <a:ext uri="{FF2B5EF4-FFF2-40B4-BE49-F238E27FC236}">
                    <a16:creationId xmlns:a16="http://schemas.microsoft.com/office/drawing/2014/main" xmlns="" id="{3E7F812A-0E81-4D39-9161-9A1FCD91F8FB}"/>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1" name="Freeform 301">
                <a:extLst>
                  <a:ext uri="{FF2B5EF4-FFF2-40B4-BE49-F238E27FC236}">
                    <a16:creationId xmlns:a16="http://schemas.microsoft.com/office/drawing/2014/main" xmlns="" id="{86A76EE1-4B4A-4929-A6F8-7FD858F5E39A}"/>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2" name="Freeform 302">
                <a:extLst>
                  <a:ext uri="{FF2B5EF4-FFF2-40B4-BE49-F238E27FC236}">
                    <a16:creationId xmlns:a16="http://schemas.microsoft.com/office/drawing/2014/main" xmlns="" id="{3252C6D9-0C1D-44AF-AF47-B58B78093E78}"/>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3" name="Freeform 303">
                <a:extLst>
                  <a:ext uri="{FF2B5EF4-FFF2-40B4-BE49-F238E27FC236}">
                    <a16:creationId xmlns:a16="http://schemas.microsoft.com/office/drawing/2014/main" xmlns="" id="{34FFFAB0-A941-4036-8801-CFA7948D1EEA}"/>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4" name="Freeform 304">
                <a:extLst>
                  <a:ext uri="{FF2B5EF4-FFF2-40B4-BE49-F238E27FC236}">
                    <a16:creationId xmlns:a16="http://schemas.microsoft.com/office/drawing/2014/main" xmlns="" id="{919BED83-63B5-43E4-83D3-AB20F4C4B78F}"/>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5" name="Freeform 305">
                <a:extLst>
                  <a:ext uri="{FF2B5EF4-FFF2-40B4-BE49-F238E27FC236}">
                    <a16:creationId xmlns:a16="http://schemas.microsoft.com/office/drawing/2014/main" xmlns="" id="{631F8848-6D44-4E6E-8CC5-F0677E84C51D}"/>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6" name="Freeform 306">
                <a:extLst>
                  <a:ext uri="{FF2B5EF4-FFF2-40B4-BE49-F238E27FC236}">
                    <a16:creationId xmlns:a16="http://schemas.microsoft.com/office/drawing/2014/main" xmlns="" id="{6961A003-D2C5-401B-BD53-89E477BCF4E2}"/>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7" name="Freeform 307">
                <a:extLst>
                  <a:ext uri="{FF2B5EF4-FFF2-40B4-BE49-F238E27FC236}">
                    <a16:creationId xmlns:a16="http://schemas.microsoft.com/office/drawing/2014/main" xmlns="" id="{C554B2CE-7919-4933-8A72-8379C9BFD1D3}"/>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8" name="Freeform 308">
                <a:extLst>
                  <a:ext uri="{FF2B5EF4-FFF2-40B4-BE49-F238E27FC236}">
                    <a16:creationId xmlns:a16="http://schemas.microsoft.com/office/drawing/2014/main" xmlns="" id="{A083F208-0B3F-45D9-A0FB-A29DFD026AF0}"/>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9" name="Freeform 309">
                <a:extLst>
                  <a:ext uri="{FF2B5EF4-FFF2-40B4-BE49-F238E27FC236}">
                    <a16:creationId xmlns:a16="http://schemas.microsoft.com/office/drawing/2014/main" xmlns="" id="{71F1D083-A0E5-4F8E-B6AB-321571050B27}"/>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0" name="Freeform 310">
                <a:extLst>
                  <a:ext uri="{FF2B5EF4-FFF2-40B4-BE49-F238E27FC236}">
                    <a16:creationId xmlns:a16="http://schemas.microsoft.com/office/drawing/2014/main" xmlns="" id="{B59EE16F-1500-4844-AF51-2D39D108BD9A}"/>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1" name="Freeform 311">
                <a:extLst>
                  <a:ext uri="{FF2B5EF4-FFF2-40B4-BE49-F238E27FC236}">
                    <a16:creationId xmlns:a16="http://schemas.microsoft.com/office/drawing/2014/main" xmlns="" id="{14A9A5B0-598C-47D7-B92A-AE0788152068}"/>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2" name="Freeform 312">
                <a:extLst>
                  <a:ext uri="{FF2B5EF4-FFF2-40B4-BE49-F238E27FC236}">
                    <a16:creationId xmlns:a16="http://schemas.microsoft.com/office/drawing/2014/main" xmlns="" id="{A5BA2F2C-C76D-4FFA-83CE-6E09E3C6238D}"/>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313">
                <a:extLst>
                  <a:ext uri="{FF2B5EF4-FFF2-40B4-BE49-F238E27FC236}">
                    <a16:creationId xmlns:a16="http://schemas.microsoft.com/office/drawing/2014/main" xmlns="" id="{84EFED29-5178-4F0F-9854-B77F799BD045}"/>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4" name="Freeform 314">
                <a:extLst>
                  <a:ext uri="{FF2B5EF4-FFF2-40B4-BE49-F238E27FC236}">
                    <a16:creationId xmlns:a16="http://schemas.microsoft.com/office/drawing/2014/main" xmlns="" id="{5B156831-9421-4662-859F-FE23B8D27AD1}"/>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5" name="Freeform 315">
                <a:extLst>
                  <a:ext uri="{FF2B5EF4-FFF2-40B4-BE49-F238E27FC236}">
                    <a16:creationId xmlns:a16="http://schemas.microsoft.com/office/drawing/2014/main" xmlns="" id="{77580667-A98D-4B53-ABB5-435FCA0F4F5D}"/>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6" name="Freeform 316">
                <a:extLst>
                  <a:ext uri="{FF2B5EF4-FFF2-40B4-BE49-F238E27FC236}">
                    <a16:creationId xmlns:a16="http://schemas.microsoft.com/office/drawing/2014/main" xmlns="" id="{F29307AA-8B44-4A84-A792-F1C81BBAE070}"/>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7" name="Freeform 317">
                <a:extLst>
                  <a:ext uri="{FF2B5EF4-FFF2-40B4-BE49-F238E27FC236}">
                    <a16:creationId xmlns:a16="http://schemas.microsoft.com/office/drawing/2014/main" xmlns="" id="{B8DA5B84-DF13-417D-B037-1C7FB4EEFEAD}"/>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8" name="Freeform 318">
                <a:extLst>
                  <a:ext uri="{FF2B5EF4-FFF2-40B4-BE49-F238E27FC236}">
                    <a16:creationId xmlns:a16="http://schemas.microsoft.com/office/drawing/2014/main" xmlns="" id="{F3943081-CED8-46A2-90B9-6B3DFA9245F8}"/>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9" name="Freeform 319">
                <a:extLst>
                  <a:ext uri="{FF2B5EF4-FFF2-40B4-BE49-F238E27FC236}">
                    <a16:creationId xmlns:a16="http://schemas.microsoft.com/office/drawing/2014/main" xmlns="" id="{B6653B6B-8FD8-4B4E-AF85-F312D1ED4DA7}"/>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0" name="Freeform 320">
                <a:extLst>
                  <a:ext uri="{FF2B5EF4-FFF2-40B4-BE49-F238E27FC236}">
                    <a16:creationId xmlns:a16="http://schemas.microsoft.com/office/drawing/2014/main" xmlns="" id="{4203E84B-2752-4447-9AC4-CE355DAC6D68}"/>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1" name="Freeform 321">
                <a:extLst>
                  <a:ext uri="{FF2B5EF4-FFF2-40B4-BE49-F238E27FC236}">
                    <a16:creationId xmlns:a16="http://schemas.microsoft.com/office/drawing/2014/main" xmlns="" id="{9A9DBFD5-C5E7-4268-87FC-63680BC99C0C}"/>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2" name="Freeform 322">
                <a:extLst>
                  <a:ext uri="{FF2B5EF4-FFF2-40B4-BE49-F238E27FC236}">
                    <a16:creationId xmlns:a16="http://schemas.microsoft.com/office/drawing/2014/main" xmlns="" id="{480D547A-88F5-425C-A5D5-40E49E8FED9C}"/>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3" name="Freeform 323">
                <a:extLst>
                  <a:ext uri="{FF2B5EF4-FFF2-40B4-BE49-F238E27FC236}">
                    <a16:creationId xmlns:a16="http://schemas.microsoft.com/office/drawing/2014/main" xmlns="" id="{9D9C8C48-AE18-49CC-B2CB-8CA6666AD35D}"/>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4" name="Freeform 324">
                <a:extLst>
                  <a:ext uri="{FF2B5EF4-FFF2-40B4-BE49-F238E27FC236}">
                    <a16:creationId xmlns:a16="http://schemas.microsoft.com/office/drawing/2014/main" xmlns="" id="{139571E8-4DB7-4F4C-9FBB-1C7279258E73}"/>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5" name="Freeform 325">
                <a:extLst>
                  <a:ext uri="{FF2B5EF4-FFF2-40B4-BE49-F238E27FC236}">
                    <a16:creationId xmlns:a16="http://schemas.microsoft.com/office/drawing/2014/main" xmlns="" id="{FD35051E-F5D6-44C8-8450-3BF321B8F1E2}"/>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6" name="Freeform 326">
                <a:extLst>
                  <a:ext uri="{FF2B5EF4-FFF2-40B4-BE49-F238E27FC236}">
                    <a16:creationId xmlns:a16="http://schemas.microsoft.com/office/drawing/2014/main" xmlns="" id="{68CA8966-BA75-442D-A197-EE828C45B104}"/>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7" name="Freeform 327">
                <a:extLst>
                  <a:ext uri="{FF2B5EF4-FFF2-40B4-BE49-F238E27FC236}">
                    <a16:creationId xmlns:a16="http://schemas.microsoft.com/office/drawing/2014/main" xmlns="" id="{5277E5BA-2480-4709-B5D8-2CB1B886149F}"/>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8" name="Freeform 328">
                <a:extLst>
                  <a:ext uri="{FF2B5EF4-FFF2-40B4-BE49-F238E27FC236}">
                    <a16:creationId xmlns:a16="http://schemas.microsoft.com/office/drawing/2014/main" xmlns="" id="{5A17BB1E-AFAC-47A6-9CB2-999EE2524597}"/>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9" name="Freeform 329">
                <a:extLst>
                  <a:ext uri="{FF2B5EF4-FFF2-40B4-BE49-F238E27FC236}">
                    <a16:creationId xmlns:a16="http://schemas.microsoft.com/office/drawing/2014/main" xmlns="" id="{0343FEDD-119B-4F7A-AE8D-B1A8F98E0D4C}"/>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0" name="Freeform 330">
                <a:extLst>
                  <a:ext uri="{FF2B5EF4-FFF2-40B4-BE49-F238E27FC236}">
                    <a16:creationId xmlns:a16="http://schemas.microsoft.com/office/drawing/2014/main" xmlns="" id="{AE4C1EE7-39F8-4B77-8B6D-27A87573A778}"/>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1" name="Freeform 331">
                <a:extLst>
                  <a:ext uri="{FF2B5EF4-FFF2-40B4-BE49-F238E27FC236}">
                    <a16:creationId xmlns:a16="http://schemas.microsoft.com/office/drawing/2014/main" xmlns="" id="{865B57A3-8FC8-43A0-B8D5-3B5B0C586B6D}"/>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2" name="Freeform 332">
                <a:extLst>
                  <a:ext uri="{FF2B5EF4-FFF2-40B4-BE49-F238E27FC236}">
                    <a16:creationId xmlns:a16="http://schemas.microsoft.com/office/drawing/2014/main" xmlns="" id="{5BFD7677-8FE1-42A5-93E4-5E8CF23B6099}"/>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3" name="Freeform 333">
                <a:extLst>
                  <a:ext uri="{FF2B5EF4-FFF2-40B4-BE49-F238E27FC236}">
                    <a16:creationId xmlns:a16="http://schemas.microsoft.com/office/drawing/2014/main" xmlns="" id="{EB47305C-6FBB-4892-9959-9AACA21736AE}"/>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4" name="Freeform 334">
                <a:extLst>
                  <a:ext uri="{FF2B5EF4-FFF2-40B4-BE49-F238E27FC236}">
                    <a16:creationId xmlns:a16="http://schemas.microsoft.com/office/drawing/2014/main" xmlns="" id="{286E5698-ED05-43CC-9149-FCFE8FE6FCF2}"/>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5" name="Freeform 335">
                <a:extLst>
                  <a:ext uri="{FF2B5EF4-FFF2-40B4-BE49-F238E27FC236}">
                    <a16:creationId xmlns:a16="http://schemas.microsoft.com/office/drawing/2014/main" xmlns="" id="{6507A982-A396-488D-A433-CFE5C065DDBC}"/>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6" name="Freeform 336">
                <a:extLst>
                  <a:ext uri="{FF2B5EF4-FFF2-40B4-BE49-F238E27FC236}">
                    <a16:creationId xmlns:a16="http://schemas.microsoft.com/office/drawing/2014/main" xmlns="" id="{AD879FA3-1FD2-41F9-987C-615B070643EA}"/>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7" name="Freeform 337">
                <a:extLst>
                  <a:ext uri="{FF2B5EF4-FFF2-40B4-BE49-F238E27FC236}">
                    <a16:creationId xmlns:a16="http://schemas.microsoft.com/office/drawing/2014/main" xmlns="" id="{5BFDC88A-8A2E-424C-8395-B545E4EE4A07}"/>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8" name="Freeform 338">
                <a:extLst>
                  <a:ext uri="{FF2B5EF4-FFF2-40B4-BE49-F238E27FC236}">
                    <a16:creationId xmlns:a16="http://schemas.microsoft.com/office/drawing/2014/main" xmlns="" id="{359CA79A-7151-4ADD-96A4-B6A25E1FA334}"/>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9" name="Freeform 339">
                <a:extLst>
                  <a:ext uri="{FF2B5EF4-FFF2-40B4-BE49-F238E27FC236}">
                    <a16:creationId xmlns:a16="http://schemas.microsoft.com/office/drawing/2014/main" xmlns="" id="{EA5EFECE-E7F8-4659-93A3-556C310698CE}"/>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0" name="Freeform 340">
                <a:extLst>
                  <a:ext uri="{FF2B5EF4-FFF2-40B4-BE49-F238E27FC236}">
                    <a16:creationId xmlns:a16="http://schemas.microsoft.com/office/drawing/2014/main" xmlns="" id="{89B3E0BE-DA5E-4979-BC57-230BC8221E55}"/>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1" name="Freeform 341">
                <a:extLst>
                  <a:ext uri="{FF2B5EF4-FFF2-40B4-BE49-F238E27FC236}">
                    <a16:creationId xmlns:a16="http://schemas.microsoft.com/office/drawing/2014/main" xmlns="" id="{71EEE816-DACD-479E-8AE1-BA74AEAB13A3}"/>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2" name="Freeform 342">
                <a:extLst>
                  <a:ext uri="{FF2B5EF4-FFF2-40B4-BE49-F238E27FC236}">
                    <a16:creationId xmlns:a16="http://schemas.microsoft.com/office/drawing/2014/main" xmlns="" id="{FB7BC960-F991-44F1-B190-515A5AE3CE5E}"/>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3" name="Freeform 343">
                <a:extLst>
                  <a:ext uri="{FF2B5EF4-FFF2-40B4-BE49-F238E27FC236}">
                    <a16:creationId xmlns:a16="http://schemas.microsoft.com/office/drawing/2014/main" xmlns="" id="{F3A7A5C5-6ABA-4248-BF4D-F3091B716376}"/>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4" name="Freeform 344">
                <a:extLst>
                  <a:ext uri="{FF2B5EF4-FFF2-40B4-BE49-F238E27FC236}">
                    <a16:creationId xmlns:a16="http://schemas.microsoft.com/office/drawing/2014/main" xmlns="" id="{FEF1CDED-2350-453D-B2D8-8C683A41593E}"/>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5" name="Freeform 345">
                <a:extLst>
                  <a:ext uri="{FF2B5EF4-FFF2-40B4-BE49-F238E27FC236}">
                    <a16:creationId xmlns:a16="http://schemas.microsoft.com/office/drawing/2014/main" xmlns="" id="{4D8205A9-9CE5-43C1-B9C8-E6E4328924B3}"/>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6" name="Freeform 346">
                <a:extLst>
                  <a:ext uri="{FF2B5EF4-FFF2-40B4-BE49-F238E27FC236}">
                    <a16:creationId xmlns:a16="http://schemas.microsoft.com/office/drawing/2014/main" xmlns="" id="{44590DA4-92C6-4625-9E9D-661754517D0C}"/>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7" name="Freeform 347">
                <a:extLst>
                  <a:ext uri="{FF2B5EF4-FFF2-40B4-BE49-F238E27FC236}">
                    <a16:creationId xmlns:a16="http://schemas.microsoft.com/office/drawing/2014/main" xmlns="" id="{E5E0C755-3A2E-4E68-B249-78B928B83DAC}"/>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8" name="Freeform 348">
                <a:extLst>
                  <a:ext uri="{FF2B5EF4-FFF2-40B4-BE49-F238E27FC236}">
                    <a16:creationId xmlns:a16="http://schemas.microsoft.com/office/drawing/2014/main" xmlns="" id="{82B01586-4827-41AE-9A18-1307E5568B91}"/>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36" name="Freeform 7">
              <a:extLst>
                <a:ext uri="{FF2B5EF4-FFF2-40B4-BE49-F238E27FC236}">
                  <a16:creationId xmlns:a16="http://schemas.microsoft.com/office/drawing/2014/main" xmlns="" id="{700B0296-4E3C-4718-BA2A-0F2A157097CA}"/>
                </a:ext>
              </a:extLst>
            </p:cNvPr>
            <p:cNvSpPr>
              <a:spLocks noChangeAspect="1"/>
            </p:cNvSpPr>
            <p:nvPr/>
          </p:nvSpPr>
          <p:spPr>
            <a:xfrm rot="5400000">
              <a:off x="5631721" y="3081155"/>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191" name="object 19">
            <a:extLst>
              <a:ext uri="{FF2B5EF4-FFF2-40B4-BE49-F238E27FC236}">
                <a16:creationId xmlns:a16="http://schemas.microsoft.com/office/drawing/2014/main" xmlns="" id="{0973A4D0-39F1-4FB6-B0E8-F8286D8AE38F}"/>
              </a:ext>
            </a:extLst>
          </p:cNvPr>
          <p:cNvSpPr txBox="1"/>
          <p:nvPr/>
        </p:nvSpPr>
        <p:spPr>
          <a:xfrm>
            <a:off x="318119" y="1921105"/>
            <a:ext cx="4164965" cy="1355499"/>
          </a:xfrm>
          <a:prstGeom prst="rect">
            <a:avLst/>
          </a:prstGeom>
        </p:spPr>
        <p:txBody>
          <a:bodyPr vert="horz" wrap="square" lIns="0" tIns="173990" rIns="0" bIns="0" rtlCol="0">
            <a:spAutoFit/>
          </a:bodyPr>
          <a:lstStyle/>
          <a:p>
            <a:pPr marL="12700">
              <a:lnSpc>
                <a:spcPct val="100000"/>
              </a:lnSpc>
              <a:spcBef>
                <a:spcPts val="1370"/>
              </a:spcBef>
            </a:pPr>
            <a:r>
              <a:rPr lang="en-CA" sz="1800" b="1" spc="-15" dirty="0">
                <a:solidFill>
                  <a:srgbClr val="FEC200"/>
                </a:solidFill>
                <a:latin typeface="Calibri"/>
                <a:cs typeface="Calibri"/>
              </a:rPr>
              <a:t>Attract participants</a:t>
            </a:r>
            <a:endParaRPr sz="1800" dirty="0">
              <a:solidFill>
                <a:srgbClr val="FEC200"/>
              </a:solidFill>
              <a:latin typeface="Calibri"/>
              <a:cs typeface="Calibri"/>
            </a:endParaRP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Leverage partnerships for strategic advantage</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Leverage communication channels for broader reach and impact</a:t>
            </a:r>
          </a:p>
        </p:txBody>
      </p:sp>
      <p:sp>
        <p:nvSpPr>
          <p:cNvPr id="192" name="object 21">
            <a:extLst>
              <a:ext uri="{FF2B5EF4-FFF2-40B4-BE49-F238E27FC236}">
                <a16:creationId xmlns:a16="http://schemas.microsoft.com/office/drawing/2014/main" xmlns="" id="{2A9B6777-0DE8-4E82-A25F-9E7681AD2898}"/>
              </a:ext>
            </a:extLst>
          </p:cNvPr>
          <p:cNvSpPr/>
          <p:nvPr/>
        </p:nvSpPr>
        <p:spPr>
          <a:xfrm>
            <a:off x="3833721" y="2248974"/>
            <a:ext cx="1800000" cy="0"/>
          </a:xfrm>
          <a:custGeom>
            <a:avLst/>
            <a:gdLst/>
            <a:ahLst/>
            <a:cxnLst/>
            <a:rect l="l" t="t" r="r" b="b"/>
            <a:pathLst>
              <a:path w="3133090" h="24130">
                <a:moveTo>
                  <a:pt x="0" y="0"/>
                </a:moveTo>
                <a:lnTo>
                  <a:pt x="3133064" y="23533"/>
                </a:lnTo>
              </a:path>
            </a:pathLst>
          </a:custGeom>
          <a:ln w="6096">
            <a:solidFill>
              <a:srgbClr val="808080"/>
            </a:solidFill>
          </a:ln>
        </p:spPr>
        <p:txBody>
          <a:bodyPr wrap="square" lIns="0" tIns="0" rIns="0" bIns="0" rtlCol="0"/>
          <a:lstStyle/>
          <a:p>
            <a:endParaRPr/>
          </a:p>
        </p:txBody>
      </p:sp>
      <p:sp>
        <p:nvSpPr>
          <p:cNvPr id="193" name="object 30">
            <a:extLst>
              <a:ext uri="{FF2B5EF4-FFF2-40B4-BE49-F238E27FC236}">
                <a16:creationId xmlns:a16="http://schemas.microsoft.com/office/drawing/2014/main" xmlns="" id="{10FBBC80-C5AE-4D10-A94E-CDC4E2F7B420}"/>
              </a:ext>
            </a:extLst>
          </p:cNvPr>
          <p:cNvSpPr txBox="1"/>
          <p:nvPr/>
        </p:nvSpPr>
        <p:spPr>
          <a:xfrm>
            <a:off x="7461693" y="4309720"/>
            <a:ext cx="3915410" cy="1796646"/>
          </a:xfrm>
          <a:prstGeom prst="rect">
            <a:avLst/>
          </a:prstGeom>
        </p:spPr>
        <p:txBody>
          <a:bodyPr vert="horz" wrap="square" lIns="0" tIns="133350" rIns="0" bIns="0" rtlCol="0">
            <a:spAutoFit/>
          </a:bodyPr>
          <a:lstStyle/>
          <a:p>
            <a:pPr marL="12700">
              <a:lnSpc>
                <a:spcPct val="100000"/>
              </a:lnSpc>
              <a:spcBef>
                <a:spcPts val="1050"/>
              </a:spcBef>
            </a:pPr>
            <a:r>
              <a:rPr lang="en-CA" b="1" spc="-5" dirty="0">
                <a:solidFill>
                  <a:srgbClr val="128C58"/>
                </a:solidFill>
                <a:latin typeface="Calibri"/>
                <a:cs typeface="Calibri"/>
              </a:rPr>
              <a:t>Improve board efficiency</a:t>
            </a:r>
            <a:endParaRPr sz="1800" dirty="0">
              <a:solidFill>
                <a:srgbClr val="128C58"/>
              </a:solidFill>
              <a:latin typeface="Calibri"/>
              <a:cs typeface="Calibri"/>
            </a:endParaRP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Design organizational structure of how a working board can operate effectively</a:t>
            </a: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Identify skills-based competencies and map to required resources</a:t>
            </a: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Establish metrics for impact</a:t>
            </a:r>
            <a:endParaRPr sz="1400" b="1" spc="-10" dirty="0">
              <a:solidFill>
                <a:srgbClr val="595958"/>
              </a:solidFill>
              <a:latin typeface="Calibri"/>
              <a:cs typeface="Calibri"/>
            </a:endParaRPr>
          </a:p>
        </p:txBody>
      </p:sp>
      <p:sp>
        <p:nvSpPr>
          <p:cNvPr id="194" name="object 31">
            <a:extLst>
              <a:ext uri="{FF2B5EF4-FFF2-40B4-BE49-F238E27FC236}">
                <a16:creationId xmlns:a16="http://schemas.microsoft.com/office/drawing/2014/main" xmlns="" id="{9AFD4140-8437-4795-AEA3-5DAC7BFAF3A2}"/>
              </a:ext>
            </a:extLst>
          </p:cNvPr>
          <p:cNvSpPr/>
          <p:nvPr/>
        </p:nvSpPr>
        <p:spPr>
          <a:xfrm>
            <a:off x="5879862" y="4569450"/>
            <a:ext cx="1512000" cy="0"/>
          </a:xfrm>
          <a:custGeom>
            <a:avLst/>
            <a:gdLst/>
            <a:ahLst/>
            <a:cxnLst/>
            <a:rect l="l" t="t" r="r" b="b"/>
            <a:pathLst>
              <a:path w="1429385">
                <a:moveTo>
                  <a:pt x="1429194" y="0"/>
                </a:moveTo>
                <a:lnTo>
                  <a:pt x="0" y="0"/>
                </a:lnTo>
              </a:path>
            </a:pathLst>
          </a:custGeom>
          <a:ln w="6095">
            <a:solidFill>
              <a:srgbClr val="808080"/>
            </a:solidFill>
          </a:ln>
        </p:spPr>
        <p:txBody>
          <a:bodyPr wrap="square" lIns="0" tIns="0" rIns="0" bIns="0" rtlCol="0"/>
          <a:lstStyle/>
          <a:p>
            <a:endParaRPr/>
          </a:p>
        </p:txBody>
      </p:sp>
      <p:sp>
        <p:nvSpPr>
          <p:cNvPr id="195" name="object 33">
            <a:extLst>
              <a:ext uri="{FF2B5EF4-FFF2-40B4-BE49-F238E27FC236}">
                <a16:creationId xmlns:a16="http://schemas.microsoft.com/office/drawing/2014/main" xmlns="" id="{D11710C2-4D9F-47D7-8275-303885B309EF}"/>
              </a:ext>
            </a:extLst>
          </p:cNvPr>
          <p:cNvSpPr/>
          <p:nvPr/>
        </p:nvSpPr>
        <p:spPr>
          <a:xfrm>
            <a:off x="5817208" y="4981804"/>
            <a:ext cx="97536" cy="97536"/>
          </a:xfrm>
          <a:prstGeom prst="rect">
            <a:avLst/>
          </a:prstGeom>
          <a:blipFill>
            <a:blip r:embed="rId10" cstate="print"/>
            <a:stretch>
              <a:fillRect/>
            </a:stretch>
          </a:blipFill>
        </p:spPr>
        <p:txBody>
          <a:bodyPr wrap="square" lIns="0" tIns="0" rIns="0" bIns="0" rtlCol="0"/>
          <a:lstStyle/>
          <a:p>
            <a:endParaRPr/>
          </a:p>
        </p:txBody>
      </p:sp>
      <p:sp>
        <p:nvSpPr>
          <p:cNvPr id="196" name="object 37">
            <a:extLst>
              <a:ext uri="{FF2B5EF4-FFF2-40B4-BE49-F238E27FC236}">
                <a16:creationId xmlns:a16="http://schemas.microsoft.com/office/drawing/2014/main" xmlns="" id="{DE7934D5-9DA6-4281-BD24-883B1F584773}"/>
              </a:ext>
            </a:extLst>
          </p:cNvPr>
          <p:cNvSpPr/>
          <p:nvPr/>
        </p:nvSpPr>
        <p:spPr>
          <a:xfrm flipV="1">
            <a:off x="7160577" y="1442695"/>
            <a:ext cx="612000" cy="66655"/>
          </a:xfrm>
          <a:custGeom>
            <a:avLst/>
            <a:gdLst/>
            <a:ahLst/>
            <a:cxnLst/>
            <a:rect l="l" t="t" r="r" b="b"/>
            <a:pathLst>
              <a:path w="996950">
                <a:moveTo>
                  <a:pt x="996924" y="0"/>
                </a:moveTo>
                <a:lnTo>
                  <a:pt x="0" y="0"/>
                </a:lnTo>
              </a:path>
            </a:pathLst>
          </a:custGeom>
          <a:ln w="6096">
            <a:solidFill>
              <a:srgbClr val="808080"/>
            </a:solidFill>
          </a:ln>
        </p:spPr>
        <p:txBody>
          <a:bodyPr wrap="square" lIns="0" tIns="0" rIns="0" bIns="0" rtlCol="0"/>
          <a:lstStyle/>
          <a:p>
            <a:endParaRPr/>
          </a:p>
        </p:txBody>
      </p:sp>
      <p:sp>
        <p:nvSpPr>
          <p:cNvPr id="197" name="object 38">
            <a:extLst>
              <a:ext uri="{FF2B5EF4-FFF2-40B4-BE49-F238E27FC236}">
                <a16:creationId xmlns:a16="http://schemas.microsoft.com/office/drawing/2014/main" xmlns="" id="{ADFDE8B3-17E3-44E7-BFE7-4FED66D5F2EA}"/>
              </a:ext>
            </a:extLst>
          </p:cNvPr>
          <p:cNvSpPr/>
          <p:nvPr/>
        </p:nvSpPr>
        <p:spPr>
          <a:xfrm>
            <a:off x="7160577" y="1509370"/>
            <a:ext cx="45719" cy="972000"/>
          </a:xfrm>
          <a:custGeom>
            <a:avLst/>
            <a:gdLst/>
            <a:ahLst/>
            <a:cxnLst/>
            <a:rect l="l" t="t" r="r" b="b"/>
            <a:pathLst>
              <a:path h="285750">
                <a:moveTo>
                  <a:pt x="0" y="285356"/>
                </a:moveTo>
                <a:lnTo>
                  <a:pt x="0" y="0"/>
                </a:lnTo>
              </a:path>
            </a:pathLst>
          </a:custGeom>
          <a:ln w="6096">
            <a:solidFill>
              <a:srgbClr val="808080"/>
            </a:solidFill>
          </a:ln>
        </p:spPr>
        <p:txBody>
          <a:bodyPr wrap="square" lIns="0" tIns="0" rIns="0" bIns="0" rtlCol="0"/>
          <a:lstStyle/>
          <a:p>
            <a:endParaRPr/>
          </a:p>
        </p:txBody>
      </p:sp>
      <p:sp>
        <p:nvSpPr>
          <p:cNvPr id="198" name="object 39">
            <a:extLst>
              <a:ext uri="{FF2B5EF4-FFF2-40B4-BE49-F238E27FC236}">
                <a16:creationId xmlns:a16="http://schemas.microsoft.com/office/drawing/2014/main" xmlns="" id="{03146542-39CC-426D-AFBA-C01950D9C1EE}"/>
              </a:ext>
            </a:extLst>
          </p:cNvPr>
          <p:cNvSpPr/>
          <p:nvPr/>
        </p:nvSpPr>
        <p:spPr>
          <a:xfrm>
            <a:off x="7121661" y="2459584"/>
            <a:ext cx="97536" cy="97536"/>
          </a:xfrm>
          <a:prstGeom prst="rect">
            <a:avLst/>
          </a:prstGeom>
          <a:blipFill>
            <a:blip r:embed="rId11" cstate="print"/>
            <a:stretch>
              <a:fillRect/>
            </a:stretch>
          </a:blipFill>
        </p:spPr>
        <p:txBody>
          <a:bodyPr wrap="square" lIns="0" tIns="0" rIns="0" bIns="0" rtlCol="0"/>
          <a:lstStyle/>
          <a:p>
            <a:endParaRPr/>
          </a:p>
        </p:txBody>
      </p:sp>
      <p:sp>
        <p:nvSpPr>
          <p:cNvPr id="199" name="object 22">
            <a:extLst>
              <a:ext uri="{FF2B5EF4-FFF2-40B4-BE49-F238E27FC236}">
                <a16:creationId xmlns:a16="http://schemas.microsoft.com/office/drawing/2014/main" xmlns="" id="{537E2D91-0811-4619-B33F-E2778E12A56B}"/>
              </a:ext>
            </a:extLst>
          </p:cNvPr>
          <p:cNvSpPr/>
          <p:nvPr/>
        </p:nvSpPr>
        <p:spPr>
          <a:xfrm>
            <a:off x="5641417" y="2257045"/>
            <a:ext cx="0" cy="1152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a:p>
        </p:txBody>
      </p:sp>
      <p:sp>
        <p:nvSpPr>
          <p:cNvPr id="200" name="object 39">
            <a:extLst>
              <a:ext uri="{FF2B5EF4-FFF2-40B4-BE49-F238E27FC236}">
                <a16:creationId xmlns:a16="http://schemas.microsoft.com/office/drawing/2014/main" xmlns="" id="{3DAD2784-3516-446B-841D-9D03C169D598}"/>
              </a:ext>
            </a:extLst>
          </p:cNvPr>
          <p:cNvSpPr/>
          <p:nvPr/>
        </p:nvSpPr>
        <p:spPr>
          <a:xfrm>
            <a:off x="5597486" y="3402957"/>
            <a:ext cx="97536" cy="97536"/>
          </a:xfrm>
          <a:prstGeom prst="rect">
            <a:avLst/>
          </a:prstGeom>
          <a:blipFill>
            <a:blip r:embed="rId11" cstate="print"/>
            <a:stretch>
              <a:fillRect/>
            </a:stretch>
          </a:blipFill>
        </p:spPr>
        <p:txBody>
          <a:bodyPr wrap="square" lIns="0" tIns="0" rIns="0" bIns="0" rtlCol="0"/>
          <a:lstStyle/>
          <a:p>
            <a:endParaRPr/>
          </a:p>
        </p:txBody>
      </p:sp>
      <p:sp>
        <p:nvSpPr>
          <p:cNvPr id="201" name="object 19">
            <a:extLst>
              <a:ext uri="{FF2B5EF4-FFF2-40B4-BE49-F238E27FC236}">
                <a16:creationId xmlns:a16="http://schemas.microsoft.com/office/drawing/2014/main" xmlns="" id="{18A87239-C95E-45F0-AF64-ACB2C7C7DFB6}"/>
              </a:ext>
            </a:extLst>
          </p:cNvPr>
          <p:cNvSpPr txBox="1"/>
          <p:nvPr/>
        </p:nvSpPr>
        <p:spPr>
          <a:xfrm>
            <a:off x="7819744" y="1185520"/>
            <a:ext cx="3915411" cy="1914627"/>
          </a:xfrm>
          <a:prstGeom prst="rect">
            <a:avLst/>
          </a:prstGeom>
        </p:spPr>
        <p:txBody>
          <a:bodyPr vert="horz" wrap="square" lIns="0" tIns="173990" rIns="0" bIns="0" rtlCol="0">
            <a:spAutoFit/>
          </a:bodyPr>
          <a:lstStyle/>
          <a:p>
            <a:pPr marL="12700">
              <a:lnSpc>
                <a:spcPct val="100000"/>
              </a:lnSpc>
              <a:spcBef>
                <a:spcPts val="1370"/>
              </a:spcBef>
            </a:pPr>
            <a:r>
              <a:rPr lang="en-CA" sz="1800" b="1" spc="-15" dirty="0">
                <a:solidFill>
                  <a:srgbClr val="1F497D"/>
                </a:solidFill>
                <a:latin typeface="Calibri"/>
                <a:cs typeface="Calibri"/>
              </a:rPr>
              <a:t>Focus the service offering</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Supportive housing services as a long term strategic goal</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Case management and recovery wellness as short term strategic goals</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Robert </a:t>
            </a:r>
            <a:r>
              <a:rPr lang="en-CA" sz="1400" b="1" spc="-10" dirty="0" err="1">
                <a:solidFill>
                  <a:srgbClr val="595958"/>
                </a:solidFill>
                <a:latin typeface="Calibri"/>
                <a:cs typeface="Calibri"/>
              </a:rPr>
              <a:t>Veltheer</a:t>
            </a:r>
            <a:r>
              <a:rPr lang="en-CA" sz="1400" b="1" spc="-10" dirty="0">
                <a:solidFill>
                  <a:srgbClr val="595958"/>
                </a:solidFill>
                <a:latin typeface="Calibri"/>
                <a:cs typeface="Calibri"/>
              </a:rPr>
              <a:t> Lectures as a core competency</a:t>
            </a:r>
            <a:endParaRPr sz="1400" dirty="0">
              <a:latin typeface="Calibri"/>
              <a:cs typeface="Calibri"/>
            </a:endParaRPr>
          </a:p>
        </p:txBody>
      </p:sp>
      <p:grpSp>
        <p:nvGrpSpPr>
          <p:cNvPr id="202" name="Conference">
            <a:extLst>
              <a:ext uri="{FF2B5EF4-FFF2-40B4-BE49-F238E27FC236}">
                <a16:creationId xmlns:a16="http://schemas.microsoft.com/office/drawing/2014/main" xmlns="" id="{70A722D6-BBB4-4839-94ED-2D6465CCDC55}"/>
              </a:ext>
            </a:extLst>
          </p:cNvPr>
          <p:cNvGrpSpPr>
            <a:grpSpLocks noChangeAspect="1"/>
          </p:cNvGrpSpPr>
          <p:nvPr>
            <p:custDataLst>
              <p:tags r:id="rId1"/>
            </p:custDataLst>
          </p:nvPr>
        </p:nvGrpSpPr>
        <p:grpSpPr bwMode="auto">
          <a:xfrm>
            <a:off x="5702712" y="3667084"/>
            <a:ext cx="569601" cy="542925"/>
            <a:chOff x="44" y="44"/>
            <a:chExt cx="363" cy="346"/>
          </a:xfrm>
          <a:solidFill>
            <a:schemeClr val="bg1"/>
          </a:solidFill>
        </p:grpSpPr>
        <p:sp>
          <p:nvSpPr>
            <p:cNvPr id="203" name="Conference">
              <a:extLst>
                <a:ext uri="{FF2B5EF4-FFF2-40B4-BE49-F238E27FC236}">
                  <a16:creationId xmlns:a16="http://schemas.microsoft.com/office/drawing/2014/main" xmlns="" id="{57CE89D6-42F4-4F2B-B2B0-53774163E1F2}"/>
                </a:ext>
              </a:extLst>
            </p:cNvPr>
            <p:cNvSpPr>
              <a:spLocks noChangeArrowheads="1"/>
            </p:cNvSpPr>
            <p:nvPr>
              <p:custDataLst>
                <p:tags r:id="rId4"/>
              </p:custDataLst>
            </p:nvPr>
          </p:nvSpPr>
          <p:spPr bwMode="auto">
            <a:xfrm>
              <a:off x="298" y="81"/>
              <a:ext cx="91"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Conference">
              <a:extLst>
                <a:ext uri="{FF2B5EF4-FFF2-40B4-BE49-F238E27FC236}">
                  <a16:creationId xmlns:a16="http://schemas.microsoft.com/office/drawing/2014/main" xmlns="" id="{C720962B-E9D3-43D7-81B9-9C70C9114C55}"/>
                </a:ext>
              </a:extLst>
            </p:cNvPr>
            <p:cNvSpPr>
              <a:spLocks noChangeArrowheads="1"/>
            </p:cNvSpPr>
            <p:nvPr>
              <p:custDataLst>
                <p:tags r:id="rId5"/>
              </p:custDataLst>
            </p:nvPr>
          </p:nvSpPr>
          <p:spPr bwMode="auto">
            <a:xfrm>
              <a:off x="63" y="81"/>
              <a:ext cx="90"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Conference">
              <a:extLst>
                <a:ext uri="{FF2B5EF4-FFF2-40B4-BE49-F238E27FC236}">
                  <a16:creationId xmlns:a16="http://schemas.microsoft.com/office/drawing/2014/main" xmlns="" id="{40534910-8482-4616-AE25-04840856A7F0}"/>
                </a:ext>
              </a:extLst>
            </p:cNvPr>
            <p:cNvSpPr>
              <a:spLocks/>
            </p:cNvSpPr>
            <p:nvPr>
              <p:custDataLst>
                <p:tags r:id="rId6"/>
              </p:custDataLst>
            </p:nvPr>
          </p:nvSpPr>
          <p:spPr bwMode="auto">
            <a:xfrm>
              <a:off x="172" y="44"/>
              <a:ext cx="109" cy="109"/>
            </a:xfrm>
            <a:custGeom>
              <a:avLst/>
              <a:gdLst>
                <a:gd name="T0" fmla="*/ 75 w 75"/>
                <a:gd name="T1" fmla="*/ 38 h 75"/>
                <a:gd name="T2" fmla="*/ 37 w 75"/>
                <a:gd name="T3" fmla="*/ 75 h 75"/>
                <a:gd name="T4" fmla="*/ 0 w 75"/>
                <a:gd name="T5" fmla="*/ 38 h 75"/>
                <a:gd name="T6" fmla="*/ 37 w 75"/>
                <a:gd name="T7" fmla="*/ 0 h 75"/>
                <a:gd name="T8" fmla="*/ 75 w 75"/>
                <a:gd name="T9" fmla="*/ 37 h 75"/>
                <a:gd name="T10" fmla="*/ 75 w 75"/>
                <a:gd name="T11" fmla="*/ 38 h 75"/>
              </a:gdLst>
              <a:ahLst/>
              <a:cxnLst>
                <a:cxn ang="0">
                  <a:pos x="T0" y="T1"/>
                </a:cxn>
                <a:cxn ang="0">
                  <a:pos x="T2" y="T3"/>
                </a:cxn>
                <a:cxn ang="0">
                  <a:pos x="T4" y="T5"/>
                </a:cxn>
                <a:cxn ang="0">
                  <a:pos x="T6" y="T7"/>
                </a:cxn>
                <a:cxn ang="0">
                  <a:pos x="T8" y="T9"/>
                </a:cxn>
                <a:cxn ang="0">
                  <a:pos x="T10" y="T11"/>
                </a:cxn>
              </a:cxnLst>
              <a:rect l="0" t="0" r="r" b="b"/>
              <a:pathLst>
                <a:path w="75" h="75">
                  <a:moveTo>
                    <a:pt x="75" y="38"/>
                  </a:moveTo>
                  <a:cubicBezTo>
                    <a:pt x="75" y="58"/>
                    <a:pt x="58" y="75"/>
                    <a:pt x="37" y="75"/>
                  </a:cubicBezTo>
                  <a:cubicBezTo>
                    <a:pt x="16" y="75"/>
                    <a:pt x="0" y="58"/>
                    <a:pt x="0" y="38"/>
                  </a:cubicBezTo>
                  <a:cubicBezTo>
                    <a:pt x="0" y="17"/>
                    <a:pt x="16" y="0"/>
                    <a:pt x="37" y="0"/>
                  </a:cubicBezTo>
                  <a:cubicBezTo>
                    <a:pt x="58" y="0"/>
                    <a:pt x="75" y="17"/>
                    <a:pt x="75" y="37"/>
                  </a:cubicBezTo>
                  <a:lnTo>
                    <a:pt x="75" y="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Conference">
              <a:extLst>
                <a:ext uri="{FF2B5EF4-FFF2-40B4-BE49-F238E27FC236}">
                  <a16:creationId xmlns:a16="http://schemas.microsoft.com/office/drawing/2014/main" xmlns="" id="{E7A5550F-97E8-49BB-BE57-DB3B063CFF08}"/>
                </a:ext>
              </a:extLst>
            </p:cNvPr>
            <p:cNvSpPr>
              <a:spLocks noEditPoints="1"/>
            </p:cNvSpPr>
            <p:nvPr>
              <p:custDataLst>
                <p:tags r:id="rId7"/>
              </p:custDataLst>
            </p:nvPr>
          </p:nvSpPr>
          <p:spPr bwMode="auto">
            <a:xfrm>
              <a:off x="44" y="172"/>
              <a:ext cx="363" cy="218"/>
            </a:xfrm>
            <a:custGeom>
              <a:avLst/>
              <a:gdLst>
                <a:gd name="T0" fmla="*/ 206 w 250"/>
                <a:gd name="T1" fmla="*/ 12 h 150"/>
                <a:gd name="T2" fmla="*/ 181 w 250"/>
                <a:gd name="T3" fmla="*/ 18 h 150"/>
                <a:gd name="T4" fmla="*/ 188 w 250"/>
                <a:gd name="T5" fmla="*/ 50 h 150"/>
                <a:gd name="T6" fmla="*/ 125 w 250"/>
                <a:gd name="T7" fmla="*/ 0 h 150"/>
                <a:gd name="T8" fmla="*/ 63 w 250"/>
                <a:gd name="T9" fmla="*/ 50 h 150"/>
                <a:gd name="T10" fmla="*/ 69 w 250"/>
                <a:gd name="T11" fmla="*/ 18 h 150"/>
                <a:gd name="T12" fmla="*/ 44 w 250"/>
                <a:gd name="T13" fmla="*/ 12 h 150"/>
                <a:gd name="T14" fmla="*/ 0 w 250"/>
                <a:gd name="T15" fmla="*/ 53 h 150"/>
                <a:gd name="T16" fmla="*/ 0 w 250"/>
                <a:gd name="T17" fmla="*/ 125 h 150"/>
                <a:gd name="T18" fmla="*/ 25 w 250"/>
                <a:gd name="T19" fmla="*/ 150 h 150"/>
                <a:gd name="T20" fmla="*/ 61 w 250"/>
                <a:gd name="T21" fmla="*/ 150 h 150"/>
                <a:gd name="T22" fmla="*/ 125 w 250"/>
                <a:gd name="T23" fmla="*/ 125 h 150"/>
                <a:gd name="T24" fmla="*/ 189 w 250"/>
                <a:gd name="T25" fmla="*/ 150 h 150"/>
                <a:gd name="T26" fmla="*/ 225 w 250"/>
                <a:gd name="T27" fmla="*/ 150 h 150"/>
                <a:gd name="T28" fmla="*/ 250 w 250"/>
                <a:gd name="T29" fmla="*/ 125 h 150"/>
                <a:gd name="T30" fmla="*/ 250 w 250"/>
                <a:gd name="T31" fmla="*/ 53 h 150"/>
                <a:gd name="T32" fmla="*/ 206 w 250"/>
                <a:gd name="T33" fmla="*/ 12 h 150"/>
                <a:gd name="T34" fmla="*/ 125 w 250"/>
                <a:gd name="T35" fmla="*/ 112 h 150"/>
                <a:gd name="T36" fmla="*/ 94 w 250"/>
                <a:gd name="T37" fmla="*/ 81 h 150"/>
                <a:gd name="T38" fmla="*/ 125 w 250"/>
                <a:gd name="T39" fmla="*/ 50 h 150"/>
                <a:gd name="T40" fmla="*/ 156 w 250"/>
                <a:gd name="T41" fmla="*/ 81 h 150"/>
                <a:gd name="T42" fmla="*/ 125 w 250"/>
                <a:gd name="T43"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0" h="150">
                  <a:moveTo>
                    <a:pt x="206" y="12"/>
                  </a:moveTo>
                  <a:cubicBezTo>
                    <a:pt x="200" y="12"/>
                    <a:pt x="186" y="14"/>
                    <a:pt x="181" y="18"/>
                  </a:cubicBezTo>
                  <a:cubicBezTo>
                    <a:pt x="181" y="18"/>
                    <a:pt x="188" y="32"/>
                    <a:pt x="188" y="50"/>
                  </a:cubicBezTo>
                  <a:cubicBezTo>
                    <a:pt x="188" y="50"/>
                    <a:pt x="173" y="0"/>
                    <a:pt x="125" y="0"/>
                  </a:cubicBezTo>
                  <a:cubicBezTo>
                    <a:pt x="77" y="0"/>
                    <a:pt x="63" y="50"/>
                    <a:pt x="63" y="50"/>
                  </a:cubicBezTo>
                  <a:cubicBezTo>
                    <a:pt x="63" y="32"/>
                    <a:pt x="69" y="18"/>
                    <a:pt x="69" y="18"/>
                  </a:cubicBezTo>
                  <a:cubicBezTo>
                    <a:pt x="64" y="14"/>
                    <a:pt x="50" y="12"/>
                    <a:pt x="44" y="12"/>
                  </a:cubicBezTo>
                  <a:cubicBezTo>
                    <a:pt x="23" y="12"/>
                    <a:pt x="0" y="37"/>
                    <a:pt x="0" y="53"/>
                  </a:cubicBezTo>
                  <a:lnTo>
                    <a:pt x="0" y="125"/>
                  </a:lnTo>
                  <a:cubicBezTo>
                    <a:pt x="0" y="138"/>
                    <a:pt x="11" y="150"/>
                    <a:pt x="25" y="150"/>
                  </a:cubicBezTo>
                  <a:lnTo>
                    <a:pt x="61" y="150"/>
                  </a:lnTo>
                  <a:cubicBezTo>
                    <a:pt x="73" y="138"/>
                    <a:pt x="93" y="125"/>
                    <a:pt x="125" y="125"/>
                  </a:cubicBezTo>
                  <a:cubicBezTo>
                    <a:pt x="158" y="125"/>
                    <a:pt x="178" y="138"/>
                    <a:pt x="189" y="150"/>
                  </a:cubicBezTo>
                  <a:lnTo>
                    <a:pt x="225" y="150"/>
                  </a:lnTo>
                  <a:cubicBezTo>
                    <a:pt x="239" y="150"/>
                    <a:pt x="250" y="138"/>
                    <a:pt x="250" y="125"/>
                  </a:cubicBezTo>
                  <a:lnTo>
                    <a:pt x="250" y="53"/>
                  </a:lnTo>
                  <a:cubicBezTo>
                    <a:pt x="250" y="37"/>
                    <a:pt x="225" y="12"/>
                    <a:pt x="206" y="12"/>
                  </a:cubicBezTo>
                  <a:close/>
                  <a:moveTo>
                    <a:pt x="125" y="112"/>
                  </a:moveTo>
                  <a:cubicBezTo>
                    <a:pt x="108" y="112"/>
                    <a:pt x="94" y="98"/>
                    <a:pt x="94" y="81"/>
                  </a:cubicBezTo>
                  <a:cubicBezTo>
                    <a:pt x="94" y="63"/>
                    <a:pt x="108" y="50"/>
                    <a:pt x="125" y="50"/>
                  </a:cubicBezTo>
                  <a:cubicBezTo>
                    <a:pt x="143" y="50"/>
                    <a:pt x="156" y="63"/>
                    <a:pt x="156" y="81"/>
                  </a:cubicBezTo>
                  <a:cubicBezTo>
                    <a:pt x="156" y="98"/>
                    <a:pt x="143" y="112"/>
                    <a:pt x="125" y="1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Handshake">
            <a:extLst>
              <a:ext uri="{FF2B5EF4-FFF2-40B4-BE49-F238E27FC236}">
                <a16:creationId xmlns:a16="http://schemas.microsoft.com/office/drawing/2014/main" xmlns="" id="{99AD079D-A249-424F-AC7A-96A2657C9BEC}"/>
              </a:ext>
            </a:extLst>
          </p:cNvPr>
          <p:cNvSpPr>
            <a:spLocks noChangeAspect="1" noEditPoints="1"/>
          </p:cNvSpPr>
          <p:nvPr>
            <p:custDataLst>
              <p:tags r:id="rId2"/>
            </p:custDataLst>
          </p:nvPr>
        </p:nvSpPr>
        <p:spPr bwMode="auto">
          <a:xfrm>
            <a:off x="4826997" y="4873942"/>
            <a:ext cx="890765" cy="542925"/>
          </a:xfrm>
          <a:custGeom>
            <a:avLst/>
            <a:gdLst>
              <a:gd name="T0" fmla="*/ 962 w 1288"/>
              <a:gd name="T1" fmla="*/ 151 h 783"/>
              <a:gd name="T2" fmla="*/ 882 w 1288"/>
              <a:gd name="T3" fmla="*/ 163 h 783"/>
              <a:gd name="T4" fmla="*/ 679 w 1288"/>
              <a:gd name="T5" fmla="*/ 98 h 783"/>
              <a:gd name="T6" fmla="*/ 673 w 1288"/>
              <a:gd name="T7" fmla="*/ 95 h 783"/>
              <a:gd name="T8" fmla="*/ 535 w 1288"/>
              <a:gd name="T9" fmla="*/ 80 h 783"/>
              <a:gd name="T10" fmla="*/ 476 w 1288"/>
              <a:gd name="T11" fmla="*/ 101 h 783"/>
              <a:gd name="T12" fmla="*/ 129 w 1288"/>
              <a:gd name="T13" fmla="*/ 66 h 783"/>
              <a:gd name="T14" fmla="*/ 98 w 1288"/>
              <a:gd name="T15" fmla="*/ 58 h 783"/>
              <a:gd name="T16" fmla="*/ 42 w 1288"/>
              <a:gd name="T17" fmla="*/ 89 h 783"/>
              <a:gd name="T18" fmla="*/ 129 w 1288"/>
              <a:gd name="T19" fmla="*/ 465 h 783"/>
              <a:gd name="T20" fmla="*/ 280 w 1288"/>
              <a:gd name="T21" fmla="*/ 602 h 783"/>
              <a:gd name="T22" fmla="*/ 322 w 1288"/>
              <a:gd name="T23" fmla="*/ 604 h 783"/>
              <a:gd name="T24" fmla="*/ 353 w 1288"/>
              <a:gd name="T25" fmla="*/ 674 h 783"/>
              <a:gd name="T26" fmla="*/ 486 w 1288"/>
              <a:gd name="T27" fmla="*/ 705 h 783"/>
              <a:gd name="T28" fmla="*/ 585 w 1288"/>
              <a:gd name="T29" fmla="*/ 720 h 783"/>
              <a:gd name="T30" fmla="*/ 767 w 1288"/>
              <a:gd name="T31" fmla="*/ 749 h 783"/>
              <a:gd name="T32" fmla="*/ 816 w 1288"/>
              <a:gd name="T33" fmla="*/ 719 h 783"/>
              <a:gd name="T34" fmla="*/ 913 w 1288"/>
              <a:gd name="T35" fmla="*/ 648 h 783"/>
              <a:gd name="T36" fmla="*/ 1003 w 1288"/>
              <a:gd name="T37" fmla="*/ 572 h 783"/>
              <a:gd name="T38" fmla="*/ 1048 w 1288"/>
              <a:gd name="T39" fmla="*/ 444 h 783"/>
              <a:gd name="T40" fmla="*/ 740 w 1288"/>
              <a:gd name="T41" fmla="*/ 732 h 783"/>
              <a:gd name="T42" fmla="*/ 596 w 1288"/>
              <a:gd name="T43" fmla="*/ 690 h 783"/>
              <a:gd name="T44" fmla="*/ 728 w 1288"/>
              <a:gd name="T45" fmla="*/ 677 h 783"/>
              <a:gd name="T46" fmla="*/ 1003 w 1288"/>
              <a:gd name="T47" fmla="*/ 540 h 783"/>
              <a:gd name="T48" fmla="*/ 803 w 1288"/>
              <a:gd name="T49" fmla="*/ 423 h 783"/>
              <a:gd name="T50" fmla="*/ 729 w 1288"/>
              <a:gd name="T51" fmla="*/ 395 h 783"/>
              <a:gd name="T52" fmla="*/ 788 w 1288"/>
              <a:gd name="T53" fmla="*/ 450 h 783"/>
              <a:gd name="T54" fmla="*/ 913 w 1288"/>
              <a:gd name="T55" fmla="*/ 616 h 783"/>
              <a:gd name="T56" fmla="*/ 742 w 1288"/>
              <a:gd name="T57" fmla="*/ 517 h 783"/>
              <a:gd name="T58" fmla="*/ 670 w 1288"/>
              <a:gd name="T59" fmla="*/ 490 h 783"/>
              <a:gd name="T60" fmla="*/ 722 w 1288"/>
              <a:gd name="T61" fmla="*/ 541 h 783"/>
              <a:gd name="T62" fmla="*/ 816 w 1288"/>
              <a:gd name="T63" fmla="*/ 688 h 783"/>
              <a:gd name="T64" fmla="*/ 651 w 1288"/>
              <a:gd name="T65" fmla="*/ 592 h 783"/>
              <a:gd name="T66" fmla="*/ 611 w 1288"/>
              <a:gd name="T67" fmla="*/ 585 h 783"/>
              <a:gd name="T68" fmla="*/ 537 w 1288"/>
              <a:gd name="T69" fmla="*/ 576 h 783"/>
              <a:gd name="T70" fmla="*/ 444 w 1288"/>
              <a:gd name="T71" fmla="*/ 539 h 783"/>
              <a:gd name="T72" fmla="*/ 322 w 1288"/>
              <a:gd name="T73" fmla="*/ 481 h 783"/>
              <a:gd name="T74" fmla="*/ 222 w 1288"/>
              <a:gd name="T75" fmla="*/ 488 h 783"/>
              <a:gd name="T76" fmla="*/ 113 w 1288"/>
              <a:gd name="T77" fmla="*/ 92 h 783"/>
              <a:gd name="T78" fmla="*/ 375 w 1288"/>
              <a:gd name="T79" fmla="*/ 192 h 783"/>
              <a:gd name="T80" fmla="*/ 392 w 1288"/>
              <a:gd name="T81" fmla="*/ 257 h 783"/>
              <a:gd name="T82" fmla="*/ 502 w 1288"/>
              <a:gd name="T83" fmla="*/ 238 h 783"/>
              <a:gd name="T84" fmla="*/ 574 w 1288"/>
              <a:gd name="T85" fmla="*/ 209 h 783"/>
              <a:gd name="T86" fmla="*/ 671 w 1288"/>
              <a:gd name="T87" fmla="*/ 24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8" h="783">
                <a:moveTo>
                  <a:pt x="1120" y="72"/>
                </a:moveTo>
                <a:cubicBezTo>
                  <a:pt x="1058" y="106"/>
                  <a:pt x="988" y="144"/>
                  <a:pt x="962" y="151"/>
                </a:cubicBezTo>
                <a:lnTo>
                  <a:pt x="962" y="151"/>
                </a:lnTo>
                <a:lnTo>
                  <a:pt x="949" y="154"/>
                </a:lnTo>
                <a:cubicBezTo>
                  <a:pt x="949" y="155"/>
                  <a:pt x="917" y="162"/>
                  <a:pt x="888" y="162"/>
                </a:cubicBezTo>
                <a:cubicBezTo>
                  <a:pt x="886" y="163"/>
                  <a:pt x="884" y="163"/>
                  <a:pt x="882" y="163"/>
                </a:cubicBezTo>
                <a:cubicBezTo>
                  <a:pt x="849" y="163"/>
                  <a:pt x="806" y="157"/>
                  <a:pt x="798" y="153"/>
                </a:cubicBezTo>
                <a:cubicBezTo>
                  <a:pt x="785" y="147"/>
                  <a:pt x="778" y="144"/>
                  <a:pt x="768" y="139"/>
                </a:cubicBezTo>
                <a:cubicBezTo>
                  <a:pt x="719" y="116"/>
                  <a:pt x="679" y="98"/>
                  <a:pt x="679" y="98"/>
                </a:cubicBezTo>
                <a:cubicBezTo>
                  <a:pt x="677" y="97"/>
                  <a:pt x="675" y="96"/>
                  <a:pt x="674" y="96"/>
                </a:cubicBezTo>
                <a:lnTo>
                  <a:pt x="673" y="96"/>
                </a:lnTo>
                <a:cubicBezTo>
                  <a:pt x="673" y="96"/>
                  <a:pt x="673" y="95"/>
                  <a:pt x="673" y="95"/>
                </a:cubicBezTo>
                <a:lnTo>
                  <a:pt x="673" y="95"/>
                </a:lnTo>
                <a:cubicBezTo>
                  <a:pt x="666" y="93"/>
                  <a:pt x="659" y="91"/>
                  <a:pt x="653" y="91"/>
                </a:cubicBezTo>
                <a:lnTo>
                  <a:pt x="535" y="80"/>
                </a:lnTo>
                <a:cubicBezTo>
                  <a:pt x="518" y="79"/>
                  <a:pt x="501" y="83"/>
                  <a:pt x="487" y="93"/>
                </a:cubicBezTo>
                <a:cubicBezTo>
                  <a:pt x="486" y="93"/>
                  <a:pt x="486" y="93"/>
                  <a:pt x="485" y="94"/>
                </a:cubicBezTo>
                <a:cubicBezTo>
                  <a:pt x="482" y="96"/>
                  <a:pt x="479" y="98"/>
                  <a:pt x="476" y="101"/>
                </a:cubicBezTo>
                <a:cubicBezTo>
                  <a:pt x="464" y="112"/>
                  <a:pt x="448" y="126"/>
                  <a:pt x="432" y="140"/>
                </a:cubicBezTo>
                <a:cubicBezTo>
                  <a:pt x="394" y="147"/>
                  <a:pt x="358" y="161"/>
                  <a:pt x="323" y="174"/>
                </a:cubicBezTo>
                <a:cubicBezTo>
                  <a:pt x="290" y="157"/>
                  <a:pt x="198" y="107"/>
                  <a:pt x="129" y="66"/>
                </a:cubicBezTo>
                <a:lnTo>
                  <a:pt x="128" y="65"/>
                </a:lnTo>
                <a:lnTo>
                  <a:pt x="126" y="64"/>
                </a:lnTo>
                <a:cubicBezTo>
                  <a:pt x="117" y="60"/>
                  <a:pt x="107" y="58"/>
                  <a:pt x="98" y="58"/>
                </a:cubicBezTo>
                <a:lnTo>
                  <a:pt x="98" y="58"/>
                </a:lnTo>
                <a:lnTo>
                  <a:pt x="98" y="58"/>
                </a:lnTo>
                <a:cubicBezTo>
                  <a:pt x="83" y="58"/>
                  <a:pt x="61" y="63"/>
                  <a:pt x="42" y="89"/>
                </a:cubicBezTo>
                <a:cubicBezTo>
                  <a:pt x="16" y="126"/>
                  <a:pt x="7" y="188"/>
                  <a:pt x="4" y="235"/>
                </a:cubicBezTo>
                <a:cubicBezTo>
                  <a:pt x="0" y="280"/>
                  <a:pt x="2" y="337"/>
                  <a:pt x="11" y="366"/>
                </a:cubicBezTo>
                <a:cubicBezTo>
                  <a:pt x="26" y="407"/>
                  <a:pt x="76" y="435"/>
                  <a:pt x="129" y="465"/>
                </a:cubicBezTo>
                <a:cubicBezTo>
                  <a:pt x="156" y="480"/>
                  <a:pt x="184" y="496"/>
                  <a:pt x="199" y="510"/>
                </a:cubicBezTo>
                <a:cubicBezTo>
                  <a:pt x="213" y="526"/>
                  <a:pt x="229" y="540"/>
                  <a:pt x="247" y="553"/>
                </a:cubicBezTo>
                <a:cubicBezTo>
                  <a:pt x="246" y="574"/>
                  <a:pt x="259" y="594"/>
                  <a:pt x="280" y="602"/>
                </a:cubicBezTo>
                <a:cubicBezTo>
                  <a:pt x="292" y="606"/>
                  <a:pt x="305" y="605"/>
                  <a:pt x="316" y="600"/>
                </a:cubicBezTo>
                <a:cubicBezTo>
                  <a:pt x="316" y="600"/>
                  <a:pt x="316" y="601"/>
                  <a:pt x="316" y="601"/>
                </a:cubicBezTo>
                <a:lnTo>
                  <a:pt x="322" y="604"/>
                </a:lnTo>
                <a:lnTo>
                  <a:pt x="324" y="604"/>
                </a:lnTo>
                <a:lnTo>
                  <a:pt x="322" y="609"/>
                </a:lnTo>
                <a:cubicBezTo>
                  <a:pt x="313" y="636"/>
                  <a:pt x="327" y="665"/>
                  <a:pt x="353" y="674"/>
                </a:cubicBezTo>
                <a:cubicBezTo>
                  <a:pt x="371" y="680"/>
                  <a:pt x="390" y="675"/>
                  <a:pt x="403" y="663"/>
                </a:cubicBezTo>
                <a:cubicBezTo>
                  <a:pt x="401" y="686"/>
                  <a:pt x="414" y="707"/>
                  <a:pt x="436" y="715"/>
                </a:cubicBezTo>
                <a:cubicBezTo>
                  <a:pt x="454" y="721"/>
                  <a:pt x="473" y="717"/>
                  <a:pt x="486" y="705"/>
                </a:cubicBezTo>
                <a:cubicBezTo>
                  <a:pt x="484" y="727"/>
                  <a:pt x="497" y="749"/>
                  <a:pt x="520" y="757"/>
                </a:cubicBezTo>
                <a:cubicBezTo>
                  <a:pt x="546" y="766"/>
                  <a:pt x="574" y="751"/>
                  <a:pt x="583" y="725"/>
                </a:cubicBezTo>
                <a:lnTo>
                  <a:pt x="585" y="720"/>
                </a:lnTo>
                <a:lnTo>
                  <a:pt x="668" y="772"/>
                </a:lnTo>
                <a:cubicBezTo>
                  <a:pt x="680" y="779"/>
                  <a:pt x="693" y="783"/>
                  <a:pt x="706" y="783"/>
                </a:cubicBezTo>
                <a:cubicBezTo>
                  <a:pt x="731" y="783"/>
                  <a:pt x="754" y="770"/>
                  <a:pt x="767" y="749"/>
                </a:cubicBezTo>
                <a:cubicBezTo>
                  <a:pt x="775" y="736"/>
                  <a:pt x="778" y="722"/>
                  <a:pt x="778" y="708"/>
                </a:cubicBezTo>
                <a:lnTo>
                  <a:pt x="779" y="708"/>
                </a:lnTo>
                <a:cubicBezTo>
                  <a:pt x="790" y="716"/>
                  <a:pt x="803" y="719"/>
                  <a:pt x="816" y="719"/>
                </a:cubicBezTo>
                <a:cubicBezTo>
                  <a:pt x="841" y="719"/>
                  <a:pt x="864" y="707"/>
                  <a:pt x="877" y="686"/>
                </a:cubicBezTo>
                <a:cubicBezTo>
                  <a:pt x="885" y="672"/>
                  <a:pt x="889" y="657"/>
                  <a:pt x="888" y="643"/>
                </a:cubicBezTo>
                <a:cubicBezTo>
                  <a:pt x="896" y="646"/>
                  <a:pt x="904" y="648"/>
                  <a:pt x="913" y="648"/>
                </a:cubicBezTo>
                <a:cubicBezTo>
                  <a:pt x="938" y="648"/>
                  <a:pt x="961" y="635"/>
                  <a:pt x="974" y="614"/>
                </a:cubicBezTo>
                <a:cubicBezTo>
                  <a:pt x="983" y="600"/>
                  <a:pt x="986" y="584"/>
                  <a:pt x="984" y="569"/>
                </a:cubicBezTo>
                <a:cubicBezTo>
                  <a:pt x="990" y="571"/>
                  <a:pt x="997" y="572"/>
                  <a:pt x="1003" y="572"/>
                </a:cubicBezTo>
                <a:cubicBezTo>
                  <a:pt x="1028" y="572"/>
                  <a:pt x="1051" y="559"/>
                  <a:pt x="1064" y="538"/>
                </a:cubicBezTo>
                <a:cubicBezTo>
                  <a:pt x="1083" y="507"/>
                  <a:pt x="1076" y="467"/>
                  <a:pt x="1049" y="445"/>
                </a:cubicBezTo>
                <a:lnTo>
                  <a:pt x="1048" y="444"/>
                </a:lnTo>
                <a:cubicBezTo>
                  <a:pt x="1079" y="437"/>
                  <a:pt x="1179" y="408"/>
                  <a:pt x="1229" y="356"/>
                </a:cubicBezTo>
                <a:cubicBezTo>
                  <a:pt x="1288" y="294"/>
                  <a:pt x="1228" y="0"/>
                  <a:pt x="1120" y="72"/>
                </a:cubicBezTo>
                <a:close/>
                <a:moveTo>
                  <a:pt x="740" y="732"/>
                </a:moveTo>
                <a:cubicBezTo>
                  <a:pt x="733" y="745"/>
                  <a:pt x="720" y="751"/>
                  <a:pt x="706" y="751"/>
                </a:cubicBezTo>
                <a:cubicBezTo>
                  <a:pt x="699" y="751"/>
                  <a:pt x="691" y="749"/>
                  <a:pt x="685" y="745"/>
                </a:cubicBezTo>
                <a:lnTo>
                  <a:pt x="596" y="690"/>
                </a:lnTo>
                <a:lnTo>
                  <a:pt x="616" y="631"/>
                </a:lnTo>
                <a:cubicBezTo>
                  <a:pt x="618" y="624"/>
                  <a:pt x="619" y="616"/>
                  <a:pt x="618" y="608"/>
                </a:cubicBezTo>
                <a:lnTo>
                  <a:pt x="728" y="677"/>
                </a:lnTo>
                <a:cubicBezTo>
                  <a:pt x="746" y="689"/>
                  <a:pt x="752" y="713"/>
                  <a:pt x="740" y="732"/>
                </a:cubicBezTo>
                <a:close/>
                <a:moveTo>
                  <a:pt x="1037" y="521"/>
                </a:moveTo>
                <a:cubicBezTo>
                  <a:pt x="1030" y="534"/>
                  <a:pt x="1017" y="540"/>
                  <a:pt x="1003" y="540"/>
                </a:cubicBezTo>
                <a:cubicBezTo>
                  <a:pt x="996" y="540"/>
                  <a:pt x="988" y="538"/>
                  <a:pt x="982" y="534"/>
                </a:cubicBezTo>
                <a:lnTo>
                  <a:pt x="803" y="423"/>
                </a:lnTo>
                <a:lnTo>
                  <a:pt x="803" y="423"/>
                </a:lnTo>
                <a:lnTo>
                  <a:pt x="751" y="390"/>
                </a:lnTo>
                <a:cubicBezTo>
                  <a:pt x="748" y="388"/>
                  <a:pt x="745" y="388"/>
                  <a:pt x="743" y="388"/>
                </a:cubicBezTo>
                <a:cubicBezTo>
                  <a:pt x="737" y="388"/>
                  <a:pt x="732" y="390"/>
                  <a:pt x="729" y="395"/>
                </a:cubicBezTo>
                <a:cubicBezTo>
                  <a:pt x="725" y="402"/>
                  <a:pt x="727" y="412"/>
                  <a:pt x="734" y="416"/>
                </a:cubicBezTo>
                <a:lnTo>
                  <a:pt x="788" y="450"/>
                </a:lnTo>
                <a:cubicBezTo>
                  <a:pt x="788" y="450"/>
                  <a:pt x="788" y="450"/>
                  <a:pt x="788" y="450"/>
                </a:cubicBezTo>
                <a:lnTo>
                  <a:pt x="935" y="542"/>
                </a:lnTo>
                <a:cubicBezTo>
                  <a:pt x="954" y="554"/>
                  <a:pt x="959" y="578"/>
                  <a:pt x="947" y="597"/>
                </a:cubicBezTo>
                <a:cubicBezTo>
                  <a:pt x="940" y="610"/>
                  <a:pt x="927" y="616"/>
                  <a:pt x="913" y="616"/>
                </a:cubicBezTo>
                <a:cubicBezTo>
                  <a:pt x="906" y="616"/>
                  <a:pt x="898" y="614"/>
                  <a:pt x="892" y="610"/>
                </a:cubicBezTo>
                <a:lnTo>
                  <a:pt x="742" y="517"/>
                </a:lnTo>
                <a:cubicBezTo>
                  <a:pt x="742" y="517"/>
                  <a:pt x="742" y="517"/>
                  <a:pt x="742" y="517"/>
                </a:cubicBezTo>
                <a:lnTo>
                  <a:pt x="691" y="485"/>
                </a:lnTo>
                <a:cubicBezTo>
                  <a:pt x="689" y="484"/>
                  <a:pt x="686" y="483"/>
                  <a:pt x="683" y="483"/>
                </a:cubicBezTo>
                <a:cubicBezTo>
                  <a:pt x="678" y="483"/>
                  <a:pt x="673" y="485"/>
                  <a:pt x="670" y="490"/>
                </a:cubicBezTo>
                <a:cubicBezTo>
                  <a:pt x="665" y="497"/>
                  <a:pt x="668" y="507"/>
                  <a:pt x="675" y="512"/>
                </a:cubicBezTo>
                <a:lnTo>
                  <a:pt x="722" y="541"/>
                </a:lnTo>
                <a:cubicBezTo>
                  <a:pt x="722" y="541"/>
                  <a:pt x="722" y="541"/>
                  <a:pt x="722" y="541"/>
                </a:cubicBezTo>
                <a:lnTo>
                  <a:pt x="838" y="613"/>
                </a:lnTo>
                <a:cubicBezTo>
                  <a:pt x="857" y="625"/>
                  <a:pt x="863" y="650"/>
                  <a:pt x="851" y="669"/>
                </a:cubicBezTo>
                <a:cubicBezTo>
                  <a:pt x="843" y="681"/>
                  <a:pt x="830" y="688"/>
                  <a:pt x="816" y="688"/>
                </a:cubicBezTo>
                <a:cubicBezTo>
                  <a:pt x="809" y="688"/>
                  <a:pt x="802" y="686"/>
                  <a:pt x="795" y="682"/>
                </a:cubicBezTo>
                <a:lnTo>
                  <a:pt x="651" y="592"/>
                </a:lnTo>
                <a:cubicBezTo>
                  <a:pt x="651" y="592"/>
                  <a:pt x="651" y="592"/>
                  <a:pt x="651" y="592"/>
                </a:cubicBezTo>
                <a:lnTo>
                  <a:pt x="632" y="580"/>
                </a:lnTo>
                <a:cubicBezTo>
                  <a:pt x="629" y="579"/>
                  <a:pt x="627" y="578"/>
                  <a:pt x="624" y="578"/>
                </a:cubicBezTo>
                <a:cubicBezTo>
                  <a:pt x="619" y="578"/>
                  <a:pt x="613" y="580"/>
                  <a:pt x="611" y="585"/>
                </a:cubicBezTo>
                <a:cubicBezTo>
                  <a:pt x="610" y="586"/>
                  <a:pt x="610" y="586"/>
                  <a:pt x="610" y="587"/>
                </a:cubicBezTo>
                <a:cubicBezTo>
                  <a:pt x="604" y="578"/>
                  <a:pt x="595" y="571"/>
                  <a:pt x="585" y="567"/>
                </a:cubicBezTo>
                <a:cubicBezTo>
                  <a:pt x="568" y="561"/>
                  <a:pt x="550" y="565"/>
                  <a:pt x="537" y="576"/>
                </a:cubicBezTo>
                <a:lnTo>
                  <a:pt x="538" y="575"/>
                </a:lnTo>
                <a:cubicBezTo>
                  <a:pt x="547" y="548"/>
                  <a:pt x="533" y="520"/>
                  <a:pt x="507" y="511"/>
                </a:cubicBezTo>
                <a:cubicBezTo>
                  <a:pt x="482" y="502"/>
                  <a:pt x="454" y="515"/>
                  <a:pt x="444" y="539"/>
                </a:cubicBezTo>
                <a:cubicBezTo>
                  <a:pt x="440" y="523"/>
                  <a:pt x="429" y="509"/>
                  <a:pt x="412" y="503"/>
                </a:cubicBezTo>
                <a:cubicBezTo>
                  <a:pt x="391" y="496"/>
                  <a:pt x="368" y="504"/>
                  <a:pt x="355" y="521"/>
                </a:cubicBezTo>
                <a:cubicBezTo>
                  <a:pt x="353" y="503"/>
                  <a:pt x="340" y="487"/>
                  <a:pt x="322" y="481"/>
                </a:cubicBezTo>
                <a:cubicBezTo>
                  <a:pt x="296" y="472"/>
                  <a:pt x="267" y="486"/>
                  <a:pt x="258" y="512"/>
                </a:cubicBezTo>
                <a:lnTo>
                  <a:pt x="255" y="520"/>
                </a:lnTo>
                <a:cubicBezTo>
                  <a:pt x="243" y="510"/>
                  <a:pt x="232" y="500"/>
                  <a:pt x="222" y="488"/>
                </a:cubicBezTo>
                <a:cubicBezTo>
                  <a:pt x="177" y="445"/>
                  <a:pt x="58" y="406"/>
                  <a:pt x="41" y="355"/>
                </a:cubicBezTo>
                <a:cubicBezTo>
                  <a:pt x="24" y="308"/>
                  <a:pt x="30" y="89"/>
                  <a:pt x="98" y="89"/>
                </a:cubicBezTo>
                <a:cubicBezTo>
                  <a:pt x="103" y="89"/>
                  <a:pt x="108" y="90"/>
                  <a:pt x="113" y="92"/>
                </a:cubicBezTo>
                <a:cubicBezTo>
                  <a:pt x="198" y="143"/>
                  <a:pt x="321" y="208"/>
                  <a:pt x="321" y="208"/>
                </a:cubicBezTo>
                <a:cubicBezTo>
                  <a:pt x="341" y="200"/>
                  <a:pt x="362" y="192"/>
                  <a:pt x="382" y="185"/>
                </a:cubicBezTo>
                <a:cubicBezTo>
                  <a:pt x="380" y="188"/>
                  <a:pt x="377" y="190"/>
                  <a:pt x="375" y="192"/>
                </a:cubicBezTo>
                <a:cubicBezTo>
                  <a:pt x="365" y="201"/>
                  <a:pt x="360" y="213"/>
                  <a:pt x="362" y="226"/>
                </a:cubicBezTo>
                <a:cubicBezTo>
                  <a:pt x="364" y="237"/>
                  <a:pt x="371" y="248"/>
                  <a:pt x="379" y="252"/>
                </a:cubicBezTo>
                <a:cubicBezTo>
                  <a:pt x="382" y="253"/>
                  <a:pt x="387" y="255"/>
                  <a:pt x="392" y="257"/>
                </a:cubicBezTo>
                <a:cubicBezTo>
                  <a:pt x="394" y="258"/>
                  <a:pt x="396" y="258"/>
                  <a:pt x="398" y="259"/>
                </a:cubicBezTo>
                <a:cubicBezTo>
                  <a:pt x="408" y="261"/>
                  <a:pt x="417" y="263"/>
                  <a:pt x="427" y="263"/>
                </a:cubicBezTo>
                <a:cubicBezTo>
                  <a:pt x="453" y="263"/>
                  <a:pt x="478" y="254"/>
                  <a:pt x="502" y="238"/>
                </a:cubicBezTo>
                <a:cubicBezTo>
                  <a:pt x="505" y="236"/>
                  <a:pt x="525" y="222"/>
                  <a:pt x="531" y="217"/>
                </a:cubicBezTo>
                <a:cubicBezTo>
                  <a:pt x="536" y="214"/>
                  <a:pt x="546" y="208"/>
                  <a:pt x="566" y="208"/>
                </a:cubicBezTo>
                <a:cubicBezTo>
                  <a:pt x="568" y="208"/>
                  <a:pt x="571" y="208"/>
                  <a:pt x="574" y="209"/>
                </a:cubicBezTo>
                <a:cubicBezTo>
                  <a:pt x="586" y="209"/>
                  <a:pt x="604" y="213"/>
                  <a:pt x="617" y="216"/>
                </a:cubicBezTo>
                <a:cubicBezTo>
                  <a:pt x="629" y="224"/>
                  <a:pt x="641" y="231"/>
                  <a:pt x="653" y="239"/>
                </a:cubicBezTo>
                <a:cubicBezTo>
                  <a:pt x="659" y="239"/>
                  <a:pt x="666" y="241"/>
                  <a:pt x="671" y="245"/>
                </a:cubicBezTo>
                <a:lnTo>
                  <a:pt x="1025" y="466"/>
                </a:lnTo>
                <a:cubicBezTo>
                  <a:pt x="1044" y="478"/>
                  <a:pt x="1049" y="502"/>
                  <a:pt x="1037" y="5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08" name="Boxes">
            <a:extLst>
              <a:ext uri="{FF2B5EF4-FFF2-40B4-BE49-F238E27FC236}">
                <a16:creationId xmlns:a16="http://schemas.microsoft.com/office/drawing/2014/main" xmlns="" id="{A7B4E2C5-FA20-4D13-B994-D56F4D396996}"/>
              </a:ext>
            </a:extLst>
          </p:cNvPr>
          <p:cNvGrpSpPr>
            <a:grpSpLocks noChangeAspect="1"/>
          </p:cNvGrpSpPr>
          <p:nvPr>
            <p:custDataLst>
              <p:tags r:id="rId3"/>
            </p:custDataLst>
          </p:nvPr>
        </p:nvGrpSpPr>
        <p:grpSpPr bwMode="auto">
          <a:xfrm>
            <a:off x="6524344" y="2365049"/>
            <a:ext cx="337915" cy="654473"/>
            <a:chOff x="4004" y="1576"/>
            <a:chExt cx="1250" cy="2421"/>
          </a:xfrm>
          <a:solidFill>
            <a:schemeClr val="bg1"/>
          </a:solidFill>
        </p:grpSpPr>
        <p:sp>
          <p:nvSpPr>
            <p:cNvPr id="209" name="Freeform 386">
              <a:extLst>
                <a:ext uri="{FF2B5EF4-FFF2-40B4-BE49-F238E27FC236}">
                  <a16:creationId xmlns:a16="http://schemas.microsoft.com/office/drawing/2014/main" xmlns="" id="{EE67E3BA-E350-459F-BE9C-2FE0D1F2184B}"/>
                </a:ext>
              </a:extLst>
            </p:cNvPr>
            <p:cNvSpPr>
              <a:spLocks noEditPoints="1"/>
            </p:cNvSpPr>
            <p:nvPr/>
          </p:nvSpPr>
          <p:spPr bwMode="auto">
            <a:xfrm>
              <a:off x="4324" y="1576"/>
              <a:ext cx="610" cy="611"/>
            </a:xfrm>
            <a:custGeom>
              <a:avLst/>
              <a:gdLst>
                <a:gd name="T0" fmla="*/ 0 w 1052"/>
                <a:gd name="T1" fmla="*/ 0 h 1053"/>
                <a:gd name="T2" fmla="*/ 0 w 1052"/>
                <a:gd name="T3" fmla="*/ 1053 h 1053"/>
                <a:gd name="T4" fmla="*/ 1052 w 1052"/>
                <a:gd name="T5" fmla="*/ 1053 h 1053"/>
                <a:gd name="T6" fmla="*/ 1052 w 1052"/>
                <a:gd name="T7" fmla="*/ 0 h 1053"/>
                <a:gd name="T8" fmla="*/ 0 w 1052"/>
                <a:gd name="T9" fmla="*/ 0 h 1053"/>
                <a:gd name="T10" fmla="*/ 780 w 1052"/>
                <a:gd name="T11" fmla="*/ 212 h 1053"/>
                <a:gd name="T12" fmla="*/ 820 w 1052"/>
                <a:gd name="T13" fmla="*/ 240 h 1053"/>
                <a:gd name="T14" fmla="*/ 598 w 1052"/>
                <a:gd name="T15" fmla="*/ 586 h 1053"/>
                <a:gd name="T16" fmla="*/ 421 w 1052"/>
                <a:gd name="T17" fmla="*/ 841 h 1053"/>
                <a:gd name="T18" fmla="*/ 232 w 1052"/>
                <a:gd name="T19" fmla="*/ 527 h 1053"/>
                <a:gd name="T20" fmla="*/ 344 w 1052"/>
                <a:gd name="T21" fmla="*/ 471 h 1053"/>
                <a:gd name="T22" fmla="*/ 437 w 1052"/>
                <a:gd name="T23" fmla="*/ 657 h 1053"/>
                <a:gd name="T24" fmla="*/ 780 w 1052"/>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53">
                  <a:moveTo>
                    <a:pt x="0" y="0"/>
                  </a:moveTo>
                  <a:lnTo>
                    <a:pt x="0" y="1053"/>
                  </a:lnTo>
                  <a:lnTo>
                    <a:pt x="1052" y="1053"/>
                  </a:lnTo>
                  <a:lnTo>
                    <a:pt x="1052" y="0"/>
                  </a:lnTo>
                  <a:lnTo>
                    <a:pt x="0" y="0"/>
                  </a:lnTo>
                  <a:close/>
                  <a:moveTo>
                    <a:pt x="780" y="212"/>
                  </a:moveTo>
                  <a:lnTo>
                    <a:pt x="820" y="240"/>
                  </a:lnTo>
                  <a:lnTo>
                    <a:pt x="598" y="586"/>
                  </a:lnTo>
                  <a:lnTo>
                    <a:pt x="421" y="841"/>
                  </a:lnTo>
                  <a:cubicBezTo>
                    <a:pt x="352" y="745"/>
                    <a:pt x="295" y="636"/>
                    <a:pt x="232" y="527"/>
                  </a:cubicBezTo>
                  <a:lnTo>
                    <a:pt x="344" y="471"/>
                  </a:lnTo>
                  <a:lnTo>
                    <a:pt x="437" y="657"/>
                  </a:lnTo>
                  <a:lnTo>
                    <a:pt x="780"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87">
              <a:extLst>
                <a:ext uri="{FF2B5EF4-FFF2-40B4-BE49-F238E27FC236}">
                  <a16:creationId xmlns:a16="http://schemas.microsoft.com/office/drawing/2014/main" xmlns="" id="{FDBEBE93-B369-4B61-B95E-84BCCAD10D81}"/>
                </a:ext>
              </a:extLst>
            </p:cNvPr>
            <p:cNvSpPr>
              <a:spLocks/>
            </p:cNvSpPr>
            <p:nvPr/>
          </p:nvSpPr>
          <p:spPr bwMode="auto">
            <a:xfrm>
              <a:off x="4324" y="221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88">
              <a:extLst>
                <a:ext uri="{FF2B5EF4-FFF2-40B4-BE49-F238E27FC236}">
                  <a16:creationId xmlns:a16="http://schemas.microsoft.com/office/drawing/2014/main" xmlns="" id="{B1849057-4F59-45DB-A1DD-8444235E7355}"/>
                </a:ext>
              </a:extLst>
            </p:cNvPr>
            <p:cNvSpPr>
              <a:spLocks noEditPoints="1"/>
            </p:cNvSpPr>
            <p:nvPr/>
          </p:nvSpPr>
          <p:spPr bwMode="auto">
            <a:xfrm>
              <a:off x="400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89">
              <a:extLst>
                <a:ext uri="{FF2B5EF4-FFF2-40B4-BE49-F238E27FC236}">
                  <a16:creationId xmlns:a16="http://schemas.microsoft.com/office/drawing/2014/main" xmlns="" id="{74634FC5-C102-4E00-B8AF-09DDFC73F5B8}"/>
                </a:ext>
              </a:extLst>
            </p:cNvPr>
            <p:cNvSpPr>
              <a:spLocks/>
            </p:cNvSpPr>
            <p:nvPr/>
          </p:nvSpPr>
          <p:spPr bwMode="auto">
            <a:xfrm>
              <a:off x="400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390">
              <a:extLst>
                <a:ext uri="{FF2B5EF4-FFF2-40B4-BE49-F238E27FC236}">
                  <a16:creationId xmlns:a16="http://schemas.microsoft.com/office/drawing/2014/main" xmlns="" id="{27D9EDE8-26C6-44DD-A66C-5A699631D1A0}"/>
                </a:ext>
              </a:extLst>
            </p:cNvPr>
            <p:cNvSpPr>
              <a:spLocks noEditPoints="1"/>
            </p:cNvSpPr>
            <p:nvPr/>
          </p:nvSpPr>
          <p:spPr bwMode="auto">
            <a:xfrm>
              <a:off x="400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391">
              <a:extLst>
                <a:ext uri="{FF2B5EF4-FFF2-40B4-BE49-F238E27FC236}">
                  <a16:creationId xmlns:a16="http://schemas.microsoft.com/office/drawing/2014/main" xmlns="" id="{3AC7F120-6D4B-465A-8A46-EC11E9E7651D}"/>
                </a:ext>
              </a:extLst>
            </p:cNvPr>
            <p:cNvSpPr>
              <a:spLocks/>
            </p:cNvSpPr>
            <p:nvPr/>
          </p:nvSpPr>
          <p:spPr bwMode="auto">
            <a:xfrm>
              <a:off x="400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392">
              <a:extLst>
                <a:ext uri="{FF2B5EF4-FFF2-40B4-BE49-F238E27FC236}">
                  <a16:creationId xmlns:a16="http://schemas.microsoft.com/office/drawing/2014/main" xmlns="" id="{EB299DB2-0C47-479A-8C7D-6C9B50FD9C96}"/>
                </a:ext>
              </a:extLst>
            </p:cNvPr>
            <p:cNvSpPr>
              <a:spLocks noEditPoints="1"/>
            </p:cNvSpPr>
            <p:nvPr/>
          </p:nvSpPr>
          <p:spPr bwMode="auto">
            <a:xfrm>
              <a:off x="464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393">
              <a:extLst>
                <a:ext uri="{FF2B5EF4-FFF2-40B4-BE49-F238E27FC236}">
                  <a16:creationId xmlns:a16="http://schemas.microsoft.com/office/drawing/2014/main" xmlns="" id="{23316D50-A562-4C39-A009-CD1670B6BD54}"/>
                </a:ext>
              </a:extLst>
            </p:cNvPr>
            <p:cNvSpPr>
              <a:spLocks/>
            </p:cNvSpPr>
            <p:nvPr/>
          </p:nvSpPr>
          <p:spPr bwMode="auto">
            <a:xfrm>
              <a:off x="464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394">
              <a:extLst>
                <a:ext uri="{FF2B5EF4-FFF2-40B4-BE49-F238E27FC236}">
                  <a16:creationId xmlns:a16="http://schemas.microsoft.com/office/drawing/2014/main" xmlns="" id="{A3605A6F-B872-4C72-8BF3-C253E0F61BF5}"/>
                </a:ext>
              </a:extLst>
            </p:cNvPr>
            <p:cNvSpPr>
              <a:spLocks noEditPoints="1"/>
            </p:cNvSpPr>
            <p:nvPr/>
          </p:nvSpPr>
          <p:spPr bwMode="auto">
            <a:xfrm>
              <a:off x="464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Freeform 395">
              <a:extLst>
                <a:ext uri="{FF2B5EF4-FFF2-40B4-BE49-F238E27FC236}">
                  <a16:creationId xmlns:a16="http://schemas.microsoft.com/office/drawing/2014/main" xmlns="" id="{50AB4C3E-D46F-4C3D-9473-490F80FC3126}"/>
                </a:ext>
              </a:extLst>
            </p:cNvPr>
            <p:cNvSpPr>
              <a:spLocks/>
            </p:cNvSpPr>
            <p:nvPr/>
          </p:nvSpPr>
          <p:spPr bwMode="auto">
            <a:xfrm>
              <a:off x="464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19" name="object 22">
            <a:extLst>
              <a:ext uri="{FF2B5EF4-FFF2-40B4-BE49-F238E27FC236}">
                <a16:creationId xmlns:a16="http://schemas.microsoft.com/office/drawing/2014/main" xmlns="" id="{EDD8448C-99F5-447E-8483-870C662DF634}"/>
              </a:ext>
            </a:extLst>
          </p:cNvPr>
          <p:cNvSpPr/>
          <p:nvPr/>
        </p:nvSpPr>
        <p:spPr>
          <a:xfrm>
            <a:off x="5868071" y="4569450"/>
            <a:ext cx="0" cy="468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a:p>
        </p:txBody>
      </p:sp>
    </p:spTree>
    <p:extLst>
      <p:ext uri="{BB962C8B-B14F-4D97-AF65-F5344CB8AC3E}">
        <p14:creationId xmlns:p14="http://schemas.microsoft.com/office/powerpoint/2010/main" val="145397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5"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Core Competencies</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10360302"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Analysis of </a:t>
            </a:r>
            <a:r>
              <a:rPr lang="en-CA" sz="1600" b="1" spc="-5" dirty="0" smtClean="0">
                <a:solidFill>
                  <a:srgbClr val="1F497D"/>
                </a:solidFill>
                <a:latin typeface="Circular Book"/>
                <a:cs typeface="Circular Book"/>
              </a:rPr>
              <a:t>HOH’s assets </a:t>
            </a:r>
            <a:r>
              <a:rPr lang="en-CA" sz="1600" b="1" spc="-5" dirty="0">
                <a:solidFill>
                  <a:srgbClr val="1F497D"/>
                </a:solidFill>
                <a:latin typeface="Circular Book"/>
                <a:cs typeface="Circular Book"/>
              </a:rPr>
              <a:t>and skills: a way to think about assessing </a:t>
            </a:r>
            <a:r>
              <a:rPr lang="en-CA" sz="1600" b="1" spc="-5" dirty="0" smtClean="0">
                <a:solidFill>
                  <a:srgbClr val="1F497D"/>
                </a:solidFill>
                <a:latin typeface="Circular Book"/>
                <a:cs typeface="Circular Book"/>
              </a:rPr>
              <a:t>your limited resources </a:t>
            </a:r>
            <a:r>
              <a:rPr lang="en-CA" sz="1600" b="1" spc="-5" dirty="0">
                <a:solidFill>
                  <a:srgbClr val="1F497D"/>
                </a:solidFill>
                <a:latin typeface="Circular Book"/>
                <a:cs typeface="Circular Book"/>
              </a:rPr>
              <a:t>and capabilities</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42940" y="6612395"/>
            <a:ext cx="320459" cy="139700"/>
          </a:xfrm>
        </p:spPr>
        <p:txBody>
          <a:bodyPr/>
          <a:lstStyle/>
          <a:p>
            <a:pPr marL="83185">
              <a:lnSpc>
                <a:spcPts val="955"/>
              </a:lnSpc>
            </a:pPr>
            <a:fld id="{81D60167-4931-47E6-BA6A-407CBD079E47}" type="slidenum">
              <a:rPr lang="en-CA" smtClean="0"/>
              <a:t>21</a:t>
            </a:fld>
            <a:endParaRPr lang="en-CA" dirty="0"/>
          </a:p>
        </p:txBody>
      </p:sp>
      <p:sp>
        <p:nvSpPr>
          <p:cNvPr id="161" name="Oval 160"/>
          <p:cNvSpPr/>
          <p:nvPr/>
        </p:nvSpPr>
        <p:spPr>
          <a:xfrm>
            <a:off x="3669977" y="2976673"/>
            <a:ext cx="458246" cy="468179"/>
          </a:xfrm>
          <a:prstGeom prst="ellipse">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9" name="object 5">
            <a:extLst>
              <a:ext uri="{FF2B5EF4-FFF2-40B4-BE49-F238E27FC236}">
                <a16:creationId xmlns:a16="http://schemas.microsoft.com/office/drawing/2014/main" xmlns="" id="{B735E08C-7E68-46DF-8D01-E2C10EC4EE2E}"/>
              </a:ext>
            </a:extLst>
          </p:cNvPr>
          <p:cNvSpPr txBox="1"/>
          <p:nvPr/>
        </p:nvSpPr>
        <p:spPr>
          <a:xfrm>
            <a:off x="3063593" y="2541728"/>
            <a:ext cx="1600201"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HOH Assets</a:t>
            </a:r>
            <a:endParaRPr sz="1600" b="1" dirty="0">
              <a:solidFill>
                <a:srgbClr val="1F497D"/>
              </a:solidFill>
              <a:latin typeface="Circular Book"/>
              <a:cs typeface="Circular Book"/>
            </a:endParaRPr>
          </a:p>
        </p:txBody>
      </p:sp>
      <p:sp>
        <p:nvSpPr>
          <p:cNvPr id="310" name="object 5">
            <a:extLst>
              <a:ext uri="{FF2B5EF4-FFF2-40B4-BE49-F238E27FC236}">
                <a16:creationId xmlns:a16="http://schemas.microsoft.com/office/drawing/2014/main" xmlns="" id="{B735E08C-7E68-46DF-8D01-E2C10EC4EE2E}"/>
              </a:ext>
            </a:extLst>
          </p:cNvPr>
          <p:cNvSpPr txBox="1"/>
          <p:nvPr/>
        </p:nvSpPr>
        <p:spPr>
          <a:xfrm>
            <a:off x="7237652" y="2541728"/>
            <a:ext cx="1600201" cy="258404"/>
          </a:xfrm>
          <a:prstGeom prst="rect">
            <a:avLst/>
          </a:prstGeom>
        </p:spPr>
        <p:txBody>
          <a:bodyPr vert="horz" wrap="square" lIns="0" tIns="12065" rIns="0" bIns="0" rtlCol="0">
            <a:spAutoFit/>
          </a:bodyPr>
          <a:lstStyle/>
          <a:p>
            <a:pPr marL="12700" algn="ctr">
              <a:lnSpc>
                <a:spcPct val="100000"/>
              </a:lnSpc>
              <a:spcBef>
                <a:spcPts val="95"/>
              </a:spcBef>
            </a:pPr>
            <a:r>
              <a:rPr lang="en-US" sz="1600" b="1" dirty="0">
                <a:solidFill>
                  <a:srgbClr val="1F497D"/>
                </a:solidFill>
                <a:latin typeface="Circular Book"/>
                <a:cs typeface="Circular Book"/>
              </a:rPr>
              <a:t>HOH Skills</a:t>
            </a:r>
            <a:endParaRPr sz="1600" b="1" dirty="0">
              <a:solidFill>
                <a:srgbClr val="1F497D"/>
              </a:solidFill>
              <a:latin typeface="Circular Book"/>
              <a:cs typeface="Circular Book"/>
            </a:endParaRPr>
          </a:p>
        </p:txBody>
      </p:sp>
      <p:sp>
        <p:nvSpPr>
          <p:cNvPr id="301" name="Oval 300"/>
          <p:cNvSpPr/>
          <p:nvPr/>
        </p:nvSpPr>
        <p:spPr>
          <a:xfrm>
            <a:off x="7855064" y="2976673"/>
            <a:ext cx="458246" cy="468179"/>
          </a:xfrm>
          <a:prstGeom prst="ellipse">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8" name="object 5">
            <a:extLst>
              <a:ext uri="{FF2B5EF4-FFF2-40B4-BE49-F238E27FC236}">
                <a16:creationId xmlns:a16="http://schemas.microsoft.com/office/drawing/2014/main" xmlns="" id="{B735E08C-7E68-46DF-8D01-E2C10EC4EE2E}"/>
              </a:ext>
            </a:extLst>
          </p:cNvPr>
          <p:cNvSpPr txBox="1"/>
          <p:nvPr/>
        </p:nvSpPr>
        <p:spPr>
          <a:xfrm>
            <a:off x="3100677" y="3444852"/>
            <a:ext cx="1600201"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HAS</a:t>
            </a:r>
            <a:endParaRPr sz="1600" b="1" dirty="0">
              <a:solidFill>
                <a:srgbClr val="1F497D"/>
              </a:solidFill>
              <a:latin typeface="Circular Book"/>
              <a:cs typeface="Circular Book"/>
            </a:endParaRPr>
          </a:p>
        </p:txBody>
      </p:sp>
      <p:sp>
        <p:nvSpPr>
          <p:cNvPr id="319" name="object 5">
            <a:extLst>
              <a:ext uri="{FF2B5EF4-FFF2-40B4-BE49-F238E27FC236}">
                <a16:creationId xmlns:a16="http://schemas.microsoft.com/office/drawing/2014/main" xmlns="" id="{B735E08C-7E68-46DF-8D01-E2C10EC4EE2E}"/>
              </a:ext>
            </a:extLst>
          </p:cNvPr>
          <p:cNvSpPr txBox="1"/>
          <p:nvPr/>
        </p:nvSpPr>
        <p:spPr>
          <a:xfrm>
            <a:off x="7274736" y="3444852"/>
            <a:ext cx="1600201" cy="258404"/>
          </a:xfrm>
          <a:prstGeom prst="rect">
            <a:avLst/>
          </a:prstGeom>
        </p:spPr>
        <p:txBody>
          <a:bodyPr vert="horz" wrap="square" lIns="0" tIns="12065" rIns="0" bIns="0" rtlCol="0">
            <a:spAutoFit/>
          </a:bodyPr>
          <a:lstStyle/>
          <a:p>
            <a:pPr marL="12700" algn="ctr">
              <a:lnSpc>
                <a:spcPct val="100000"/>
              </a:lnSpc>
              <a:spcBef>
                <a:spcPts val="95"/>
              </a:spcBef>
            </a:pPr>
            <a:r>
              <a:rPr lang="en-US" sz="1600" b="1" dirty="0">
                <a:solidFill>
                  <a:srgbClr val="1F497D"/>
                </a:solidFill>
                <a:latin typeface="Circular Book"/>
                <a:cs typeface="Circular Book"/>
              </a:rPr>
              <a:t>DOES</a:t>
            </a:r>
            <a:endParaRPr sz="1600" b="1" dirty="0">
              <a:solidFill>
                <a:srgbClr val="1F497D"/>
              </a:solidFill>
              <a:latin typeface="Circular Book"/>
              <a:cs typeface="Circular Book"/>
            </a:endParaRPr>
          </a:p>
        </p:txBody>
      </p:sp>
      <p:sp>
        <p:nvSpPr>
          <p:cNvPr id="320" name="object 5">
            <a:extLst>
              <a:ext uri="{FF2B5EF4-FFF2-40B4-BE49-F238E27FC236}">
                <a16:creationId xmlns:a16="http://schemas.microsoft.com/office/drawing/2014/main" xmlns="" id="{B735E08C-7E68-46DF-8D01-E2C10EC4EE2E}"/>
              </a:ext>
            </a:extLst>
          </p:cNvPr>
          <p:cNvSpPr txBox="1"/>
          <p:nvPr/>
        </p:nvSpPr>
        <p:spPr>
          <a:xfrm>
            <a:off x="1688777" y="3980706"/>
            <a:ext cx="2174917"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Tangible</a:t>
            </a:r>
            <a:endParaRPr sz="1600" b="1" dirty="0">
              <a:solidFill>
                <a:srgbClr val="1F497D"/>
              </a:solidFill>
              <a:latin typeface="Circular Book"/>
              <a:cs typeface="Circular Book"/>
            </a:endParaRPr>
          </a:p>
        </p:txBody>
      </p:sp>
      <p:sp>
        <p:nvSpPr>
          <p:cNvPr id="321" name="object 5">
            <a:extLst>
              <a:ext uri="{FF2B5EF4-FFF2-40B4-BE49-F238E27FC236}">
                <a16:creationId xmlns:a16="http://schemas.microsoft.com/office/drawing/2014/main" xmlns="" id="{B735E08C-7E68-46DF-8D01-E2C10EC4EE2E}"/>
              </a:ext>
            </a:extLst>
          </p:cNvPr>
          <p:cNvSpPr txBox="1"/>
          <p:nvPr/>
        </p:nvSpPr>
        <p:spPr>
          <a:xfrm>
            <a:off x="4070654" y="3980706"/>
            <a:ext cx="2037723"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Intangible</a:t>
            </a:r>
            <a:endParaRPr sz="1600" b="1" dirty="0">
              <a:solidFill>
                <a:srgbClr val="1F497D"/>
              </a:solidFill>
              <a:latin typeface="Circular Book"/>
              <a:cs typeface="Circular Book"/>
            </a:endParaRPr>
          </a:p>
        </p:txBody>
      </p:sp>
      <p:cxnSp>
        <p:nvCxnSpPr>
          <p:cNvPr id="10" name="Elbow Connector 9"/>
          <p:cNvCxnSpPr>
            <a:endCxn id="320" idx="0"/>
          </p:cNvCxnSpPr>
          <p:nvPr/>
        </p:nvCxnSpPr>
        <p:spPr>
          <a:xfrm rot="10800000" flipV="1">
            <a:off x="2776236" y="3216252"/>
            <a:ext cx="893742" cy="764454"/>
          </a:xfrm>
          <a:prstGeom prst="bentConnector2">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cxnSpLocks/>
            <a:stCxn id="161" idx="6"/>
            <a:endCxn id="321" idx="0"/>
          </p:cNvCxnSpPr>
          <p:nvPr/>
        </p:nvCxnSpPr>
        <p:spPr>
          <a:xfrm>
            <a:off x="4128223" y="3210763"/>
            <a:ext cx="961293" cy="769943"/>
          </a:xfrm>
          <a:prstGeom prst="bentConnector2">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88777" y="4294344"/>
            <a:ext cx="2174917" cy="198118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200" dirty="0">
                <a:solidFill>
                  <a:srgbClr val="1F497D"/>
                </a:solidFill>
              </a:rPr>
              <a:t>1 supportive housing unit</a:t>
            </a:r>
          </a:p>
          <a:p>
            <a:pPr marL="171450" indent="-171450">
              <a:buFont typeface="Arial" panose="020B0604020202020204" pitchFamily="34" charset="0"/>
              <a:buChar char="•"/>
            </a:pPr>
            <a:r>
              <a:rPr lang="en-US" sz="1200" dirty="0">
                <a:solidFill>
                  <a:srgbClr val="1F497D"/>
                </a:solidFill>
              </a:rPr>
              <a:t>Net Assets (2018): $32,608</a:t>
            </a:r>
          </a:p>
          <a:p>
            <a:pPr marL="171450" indent="-171450">
              <a:buFont typeface="Arial" panose="020B0604020202020204" pitchFamily="34" charset="0"/>
              <a:buChar char="•"/>
            </a:pPr>
            <a:r>
              <a:rPr lang="en-US" sz="1200" dirty="0">
                <a:solidFill>
                  <a:srgbClr val="1F497D"/>
                </a:solidFill>
              </a:rPr>
              <a:t>Access to facilities to hold lectures (but no stable address)</a:t>
            </a:r>
          </a:p>
          <a:p>
            <a:pPr marL="171450" indent="-171450">
              <a:buFont typeface="Arial" panose="020B0604020202020204" pitchFamily="34" charset="0"/>
              <a:buChar char="•"/>
            </a:pPr>
            <a:r>
              <a:rPr lang="en-US" sz="1200" dirty="0">
                <a:solidFill>
                  <a:srgbClr val="1F497D"/>
                </a:solidFill>
              </a:rPr>
              <a:t>Access to facilities to hold support programs (but no stable address)</a:t>
            </a:r>
          </a:p>
          <a:p>
            <a:pPr marL="171450" indent="-171450">
              <a:buFont typeface="Arial" panose="020B0604020202020204" pitchFamily="34" charset="0"/>
              <a:buChar char="•"/>
            </a:pPr>
            <a:endParaRPr lang="en-US" sz="1200" dirty="0">
              <a:solidFill>
                <a:srgbClr val="1F497D"/>
              </a:solidFill>
            </a:endParaRPr>
          </a:p>
          <a:p>
            <a:pPr marL="171450" indent="-171450">
              <a:buFont typeface="Arial" panose="020B0604020202020204" pitchFamily="34" charset="0"/>
              <a:buChar char="•"/>
            </a:pPr>
            <a:endParaRPr lang="en-US" sz="1100" dirty="0">
              <a:solidFill>
                <a:srgbClr val="1F497D"/>
              </a:solidFill>
            </a:endParaRPr>
          </a:p>
        </p:txBody>
      </p:sp>
      <p:sp>
        <p:nvSpPr>
          <p:cNvPr id="322" name="Rectangle 321"/>
          <p:cNvSpPr/>
          <p:nvPr/>
        </p:nvSpPr>
        <p:spPr>
          <a:xfrm>
            <a:off x="4052334" y="4294344"/>
            <a:ext cx="2056043" cy="198118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200" dirty="0">
                <a:solidFill>
                  <a:srgbClr val="1F497D"/>
                </a:solidFill>
              </a:rPr>
              <a:t>Robert </a:t>
            </a:r>
            <a:r>
              <a:rPr lang="en-US" sz="1200" dirty="0" err="1">
                <a:solidFill>
                  <a:srgbClr val="1F497D"/>
                </a:solidFill>
              </a:rPr>
              <a:t>Veltheer’s</a:t>
            </a:r>
            <a:r>
              <a:rPr lang="en-US" sz="1200" dirty="0">
                <a:solidFill>
                  <a:srgbClr val="1F497D"/>
                </a:solidFill>
              </a:rPr>
              <a:t> legacy</a:t>
            </a:r>
          </a:p>
          <a:p>
            <a:pPr marL="171450" indent="-171450">
              <a:buFont typeface="Arial" panose="020B0604020202020204" pitchFamily="34" charset="0"/>
              <a:buChar char="•"/>
            </a:pPr>
            <a:r>
              <a:rPr lang="en-US" sz="1200" dirty="0">
                <a:solidFill>
                  <a:srgbClr val="1F497D"/>
                </a:solidFill>
              </a:rPr>
              <a:t>Strong reputation through Robert </a:t>
            </a:r>
            <a:r>
              <a:rPr lang="en-US" sz="1200" dirty="0" err="1">
                <a:solidFill>
                  <a:srgbClr val="1F497D"/>
                </a:solidFill>
              </a:rPr>
              <a:t>Veltheer</a:t>
            </a:r>
            <a:r>
              <a:rPr lang="en-US" sz="1200" dirty="0">
                <a:solidFill>
                  <a:srgbClr val="1F497D"/>
                </a:solidFill>
              </a:rPr>
              <a:t> Lectures and opportunities for Q&amp;A (that no one else offers)</a:t>
            </a:r>
          </a:p>
          <a:p>
            <a:pPr marL="171450" indent="-171450">
              <a:buFont typeface="Arial" panose="020B0604020202020204" pitchFamily="34" charset="0"/>
              <a:buChar char="•"/>
            </a:pPr>
            <a:r>
              <a:rPr lang="en-US" sz="1200" dirty="0">
                <a:solidFill>
                  <a:srgbClr val="1F497D"/>
                </a:solidFill>
              </a:rPr>
              <a:t>Extensive personal networks and connections </a:t>
            </a:r>
          </a:p>
          <a:p>
            <a:pPr marL="171450" indent="-171450">
              <a:buFont typeface="Arial" panose="020B0604020202020204" pitchFamily="34" charset="0"/>
              <a:buChar char="•"/>
            </a:pPr>
            <a:r>
              <a:rPr lang="en-US" sz="1200" dirty="0">
                <a:solidFill>
                  <a:srgbClr val="1F497D"/>
                </a:solidFill>
              </a:rPr>
              <a:t>Authentic positioning in personalizing clients’ needs</a:t>
            </a:r>
          </a:p>
          <a:p>
            <a:pPr marL="171450" indent="-171450">
              <a:buFont typeface="Arial" panose="020B0604020202020204" pitchFamily="34" charset="0"/>
              <a:buChar char="•"/>
            </a:pPr>
            <a:endParaRPr lang="en-US" sz="1200" dirty="0">
              <a:solidFill>
                <a:srgbClr val="1F497D"/>
              </a:solidFill>
            </a:endParaRPr>
          </a:p>
          <a:p>
            <a:pPr marL="171450" indent="-171450">
              <a:buFont typeface="Arial" panose="020B0604020202020204" pitchFamily="34" charset="0"/>
              <a:buChar char="•"/>
            </a:pPr>
            <a:endParaRPr lang="en-US" sz="1200" dirty="0">
              <a:solidFill>
                <a:srgbClr val="1F497D"/>
              </a:solidFill>
            </a:endParaRPr>
          </a:p>
          <a:p>
            <a:pPr marL="171450" indent="-171450">
              <a:buFont typeface="Arial" panose="020B0604020202020204" pitchFamily="34" charset="0"/>
              <a:buChar char="•"/>
            </a:pPr>
            <a:endParaRPr lang="en-US" sz="1200" dirty="0">
              <a:solidFill>
                <a:srgbClr val="1F497D"/>
              </a:solidFill>
            </a:endParaRPr>
          </a:p>
        </p:txBody>
      </p:sp>
      <p:cxnSp>
        <p:nvCxnSpPr>
          <p:cNvPr id="23" name="Straight Connector 22"/>
          <p:cNvCxnSpPr>
            <a:endCxn id="324" idx="0"/>
          </p:cNvCxnSpPr>
          <p:nvPr/>
        </p:nvCxnSpPr>
        <p:spPr>
          <a:xfrm>
            <a:off x="8089973" y="3673452"/>
            <a:ext cx="2366" cy="268124"/>
          </a:xfrm>
          <a:prstGeom prst="line">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sp>
        <p:nvSpPr>
          <p:cNvPr id="324" name="object 5">
            <a:extLst>
              <a:ext uri="{FF2B5EF4-FFF2-40B4-BE49-F238E27FC236}">
                <a16:creationId xmlns:a16="http://schemas.microsoft.com/office/drawing/2014/main" xmlns="" id="{B735E08C-7E68-46DF-8D01-E2C10EC4EE2E}"/>
              </a:ext>
            </a:extLst>
          </p:cNvPr>
          <p:cNvSpPr txBox="1"/>
          <p:nvPr/>
        </p:nvSpPr>
        <p:spPr>
          <a:xfrm>
            <a:off x="7022777" y="3941576"/>
            <a:ext cx="2139123" cy="265292"/>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Capabilities</a:t>
            </a:r>
            <a:endParaRPr sz="1600" b="1" dirty="0">
              <a:solidFill>
                <a:srgbClr val="1F497D"/>
              </a:solidFill>
              <a:latin typeface="Circular Book"/>
              <a:cs typeface="Circular Book"/>
            </a:endParaRPr>
          </a:p>
        </p:txBody>
      </p:sp>
      <p:sp>
        <p:nvSpPr>
          <p:cNvPr id="325" name="object 5">
            <a:extLst>
              <a:ext uri="{FF2B5EF4-FFF2-40B4-BE49-F238E27FC236}">
                <a16:creationId xmlns:a16="http://schemas.microsoft.com/office/drawing/2014/main" xmlns="" id="{B735E08C-7E68-46DF-8D01-E2C10EC4EE2E}"/>
              </a:ext>
            </a:extLst>
          </p:cNvPr>
          <p:cNvSpPr txBox="1"/>
          <p:nvPr/>
        </p:nvSpPr>
        <p:spPr>
          <a:xfrm>
            <a:off x="5080355" y="1551128"/>
            <a:ext cx="1790022" cy="504625"/>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rgbClr val="1F497D"/>
                </a:solidFill>
                <a:latin typeface="Circular Book"/>
                <a:cs typeface="Circular Book"/>
              </a:rPr>
              <a:t>HOH Core Competencies</a:t>
            </a:r>
            <a:endParaRPr sz="1600" b="1" dirty="0">
              <a:solidFill>
                <a:srgbClr val="1F497D"/>
              </a:solidFill>
              <a:latin typeface="Circular Book"/>
              <a:cs typeface="Circular Book"/>
            </a:endParaRPr>
          </a:p>
        </p:txBody>
      </p:sp>
      <p:sp>
        <p:nvSpPr>
          <p:cNvPr id="374" name="Oval 373"/>
          <p:cNvSpPr/>
          <p:nvPr/>
        </p:nvSpPr>
        <p:spPr>
          <a:xfrm>
            <a:off x="5746243" y="2040404"/>
            <a:ext cx="458246" cy="468179"/>
          </a:xfrm>
          <a:prstGeom prst="ellipse">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F497D"/>
              </a:solidFill>
            </a:endParaRPr>
          </a:p>
        </p:txBody>
      </p:sp>
      <p:cxnSp>
        <p:nvCxnSpPr>
          <p:cNvPr id="30" name="Elbow Connector 29"/>
          <p:cNvCxnSpPr/>
          <p:nvPr/>
        </p:nvCxnSpPr>
        <p:spPr>
          <a:xfrm>
            <a:off x="6565577" y="1803440"/>
            <a:ext cx="1469944" cy="720000"/>
          </a:xfrm>
          <a:prstGeom prst="bentConnector3">
            <a:avLst>
              <a:gd name="adj1" fmla="val 100111"/>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3926283" y="1798324"/>
            <a:ext cx="1418119" cy="720000"/>
          </a:xfrm>
          <a:prstGeom prst="bentConnector2">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5400000">
            <a:off x="3810306" y="2879564"/>
            <a:ext cx="176541" cy="1"/>
          </a:xfrm>
          <a:prstGeom prst="bentConnector3">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cxnSp>
        <p:nvCxnSpPr>
          <p:cNvPr id="375" name="Elbow Connector 374"/>
          <p:cNvCxnSpPr/>
          <p:nvPr/>
        </p:nvCxnSpPr>
        <p:spPr>
          <a:xfrm rot="5400000">
            <a:off x="8001306" y="2879564"/>
            <a:ext cx="176541" cy="1"/>
          </a:xfrm>
          <a:prstGeom prst="bentConnector3">
            <a:avLst/>
          </a:prstGeom>
          <a:ln w="25400">
            <a:solidFill>
              <a:srgbClr val="1F497D"/>
            </a:solidFill>
          </a:ln>
        </p:spPr>
        <p:style>
          <a:lnRef idx="1">
            <a:schemeClr val="accent1"/>
          </a:lnRef>
          <a:fillRef idx="0">
            <a:schemeClr val="accent1"/>
          </a:fillRef>
          <a:effectRef idx="0">
            <a:schemeClr val="accent1"/>
          </a:effectRef>
          <a:fontRef idx="minor">
            <a:schemeClr val="tx1"/>
          </a:fontRef>
        </p:style>
      </p:cxnSp>
      <p:sp>
        <p:nvSpPr>
          <p:cNvPr id="376" name="Rectangle 375"/>
          <p:cNvSpPr/>
          <p:nvPr/>
        </p:nvSpPr>
        <p:spPr>
          <a:xfrm>
            <a:off x="7062003" y="4294344"/>
            <a:ext cx="2044113" cy="1981184"/>
          </a:xfrm>
          <a:prstGeom prst="rect">
            <a:avLst/>
          </a:prstGeom>
          <a:no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200" dirty="0">
                <a:solidFill>
                  <a:srgbClr val="1F497D"/>
                </a:solidFill>
              </a:rPr>
              <a:t>Respite care</a:t>
            </a:r>
          </a:p>
          <a:p>
            <a:pPr marL="171450" indent="-171450">
              <a:buFont typeface="Arial" panose="020B0604020202020204" pitchFamily="34" charset="0"/>
              <a:buChar char="•"/>
            </a:pPr>
            <a:r>
              <a:rPr lang="en-US" sz="1200" dirty="0">
                <a:solidFill>
                  <a:srgbClr val="1F497D"/>
                </a:solidFill>
              </a:rPr>
              <a:t>Family support care</a:t>
            </a:r>
          </a:p>
          <a:p>
            <a:pPr marL="171450" indent="-171450">
              <a:buFont typeface="Arial" panose="020B0604020202020204" pitchFamily="34" charset="0"/>
              <a:buChar char="•"/>
            </a:pPr>
            <a:r>
              <a:rPr lang="en-US" sz="1200" dirty="0">
                <a:solidFill>
                  <a:srgbClr val="1F497D"/>
                </a:solidFill>
              </a:rPr>
              <a:t>Patient support care</a:t>
            </a:r>
          </a:p>
          <a:p>
            <a:pPr marL="171450" indent="-171450">
              <a:buFont typeface="Arial" panose="020B0604020202020204" pitchFamily="34" charset="0"/>
              <a:buChar char="•"/>
            </a:pPr>
            <a:r>
              <a:rPr lang="en-US" sz="1200" dirty="0">
                <a:solidFill>
                  <a:srgbClr val="1F497D"/>
                </a:solidFill>
              </a:rPr>
              <a:t>Education and advocacy through Robert </a:t>
            </a:r>
            <a:r>
              <a:rPr lang="en-US" sz="1200" dirty="0" err="1">
                <a:solidFill>
                  <a:srgbClr val="1F497D"/>
                </a:solidFill>
              </a:rPr>
              <a:t>Veltheer’s</a:t>
            </a:r>
            <a:r>
              <a:rPr lang="en-US" sz="1200" dirty="0">
                <a:solidFill>
                  <a:srgbClr val="1F497D"/>
                </a:solidFill>
              </a:rPr>
              <a:t> lectures</a:t>
            </a:r>
          </a:p>
          <a:p>
            <a:pPr marL="171450" indent="-171450">
              <a:buFont typeface="Arial" panose="020B0604020202020204" pitchFamily="34" charset="0"/>
              <a:buChar char="•"/>
            </a:pPr>
            <a:r>
              <a:rPr lang="en-US" sz="1200" dirty="0">
                <a:solidFill>
                  <a:srgbClr val="1F497D"/>
                </a:solidFill>
              </a:rPr>
              <a:t>Art therapy and cooking</a:t>
            </a:r>
          </a:p>
          <a:p>
            <a:endParaRPr lang="en-US" sz="1200" dirty="0">
              <a:solidFill>
                <a:srgbClr val="1F497D"/>
              </a:solidFill>
            </a:endParaRPr>
          </a:p>
          <a:p>
            <a:pPr marL="171450" indent="-171450">
              <a:buFont typeface="Arial" panose="020B0604020202020204" pitchFamily="34" charset="0"/>
              <a:buChar char="•"/>
            </a:pPr>
            <a:endParaRPr lang="en-US" sz="1200" dirty="0">
              <a:solidFill>
                <a:srgbClr val="1F497D"/>
              </a:solidFill>
            </a:endParaRPr>
          </a:p>
        </p:txBody>
      </p:sp>
      <p:sp>
        <p:nvSpPr>
          <p:cNvPr id="45" name="object 4">
            <a:extLst>
              <a:ext uri="{FF2B5EF4-FFF2-40B4-BE49-F238E27FC236}">
                <a16:creationId xmlns:a16="http://schemas.microsoft.com/office/drawing/2014/main" xmlns="" id="{E7A85CA9-1DE8-4E7D-A0E6-BA1BE4D46573}"/>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
        <p:nvSpPr>
          <p:cNvPr id="46" name="Star3">
            <a:extLst>
              <a:ext uri="{FF2B5EF4-FFF2-40B4-BE49-F238E27FC236}">
                <a16:creationId xmlns:a16="http://schemas.microsoft.com/office/drawing/2014/main" xmlns="" id="{635C5078-C04A-4CC4-8AD5-A94E779969C5}"/>
              </a:ext>
            </a:extLst>
          </p:cNvPr>
          <p:cNvSpPr>
            <a:spLocks noChangeAspect="1"/>
          </p:cNvSpPr>
          <p:nvPr>
            <p:custDataLst>
              <p:tags r:id="rId1"/>
            </p:custDataLst>
          </p:nvPr>
        </p:nvSpPr>
        <p:spPr bwMode="auto">
          <a:xfrm>
            <a:off x="5831366" y="2137582"/>
            <a:ext cx="288000" cy="273821"/>
          </a:xfrm>
          <a:custGeom>
            <a:avLst/>
            <a:gdLst>
              <a:gd name="T0" fmla="*/ 666 w 706"/>
              <a:gd name="T1" fmla="*/ 223 h 670"/>
              <a:gd name="T2" fmla="*/ 477 w 706"/>
              <a:gd name="T3" fmla="*/ 195 h 670"/>
              <a:gd name="T4" fmla="*/ 393 w 706"/>
              <a:gd name="T5" fmla="*/ 24 h 670"/>
              <a:gd name="T6" fmla="*/ 353 w 706"/>
              <a:gd name="T7" fmla="*/ 0 h 670"/>
              <a:gd name="T8" fmla="*/ 314 w 706"/>
              <a:gd name="T9" fmla="*/ 24 h 670"/>
              <a:gd name="T10" fmla="*/ 230 w 706"/>
              <a:gd name="T11" fmla="*/ 195 h 670"/>
              <a:gd name="T12" fmla="*/ 41 w 706"/>
              <a:gd name="T13" fmla="*/ 223 h 670"/>
              <a:gd name="T14" fmla="*/ 5 w 706"/>
              <a:gd name="T15" fmla="*/ 252 h 670"/>
              <a:gd name="T16" fmla="*/ 17 w 706"/>
              <a:gd name="T17" fmla="*/ 297 h 670"/>
              <a:gd name="T18" fmla="*/ 153 w 706"/>
              <a:gd name="T19" fmla="*/ 430 h 670"/>
              <a:gd name="T20" fmla="*/ 121 w 706"/>
              <a:gd name="T21" fmla="*/ 618 h 670"/>
              <a:gd name="T22" fmla="*/ 138 w 706"/>
              <a:gd name="T23" fmla="*/ 661 h 670"/>
              <a:gd name="T24" fmla="*/ 164 w 706"/>
              <a:gd name="T25" fmla="*/ 670 h 670"/>
              <a:gd name="T26" fmla="*/ 184 w 706"/>
              <a:gd name="T27" fmla="*/ 665 h 670"/>
              <a:gd name="T28" fmla="*/ 353 w 706"/>
              <a:gd name="T29" fmla="*/ 576 h 670"/>
              <a:gd name="T30" fmla="*/ 522 w 706"/>
              <a:gd name="T31" fmla="*/ 665 h 670"/>
              <a:gd name="T32" fmla="*/ 543 w 706"/>
              <a:gd name="T33" fmla="*/ 670 h 670"/>
              <a:gd name="T34" fmla="*/ 568 w 706"/>
              <a:gd name="T35" fmla="*/ 661 h 670"/>
              <a:gd name="T36" fmla="*/ 586 w 706"/>
              <a:gd name="T37" fmla="*/ 618 h 670"/>
              <a:gd name="T38" fmla="*/ 554 w 706"/>
              <a:gd name="T39" fmla="*/ 430 h 670"/>
              <a:gd name="T40" fmla="*/ 690 w 706"/>
              <a:gd name="T41" fmla="*/ 297 h 670"/>
              <a:gd name="T42" fmla="*/ 701 w 706"/>
              <a:gd name="T43" fmla="*/ 252 h 670"/>
              <a:gd name="T44" fmla="*/ 666 w 706"/>
              <a:gd name="T45" fmla="*/ 22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6" h="670">
                <a:moveTo>
                  <a:pt x="666" y="223"/>
                </a:moveTo>
                <a:lnTo>
                  <a:pt x="477" y="195"/>
                </a:lnTo>
                <a:lnTo>
                  <a:pt x="393" y="24"/>
                </a:lnTo>
                <a:cubicBezTo>
                  <a:pt x="385" y="9"/>
                  <a:pt x="370" y="0"/>
                  <a:pt x="353" y="0"/>
                </a:cubicBezTo>
                <a:cubicBezTo>
                  <a:pt x="337" y="0"/>
                  <a:pt x="321" y="9"/>
                  <a:pt x="314" y="24"/>
                </a:cubicBezTo>
                <a:lnTo>
                  <a:pt x="230" y="195"/>
                </a:lnTo>
                <a:lnTo>
                  <a:pt x="41" y="223"/>
                </a:lnTo>
                <a:cubicBezTo>
                  <a:pt x="24" y="225"/>
                  <a:pt x="11" y="237"/>
                  <a:pt x="5" y="252"/>
                </a:cubicBezTo>
                <a:cubicBezTo>
                  <a:pt x="0" y="268"/>
                  <a:pt x="5" y="286"/>
                  <a:pt x="17" y="297"/>
                </a:cubicBezTo>
                <a:lnTo>
                  <a:pt x="153" y="430"/>
                </a:lnTo>
                <a:lnTo>
                  <a:pt x="121" y="618"/>
                </a:lnTo>
                <a:cubicBezTo>
                  <a:pt x="118" y="635"/>
                  <a:pt x="125" y="652"/>
                  <a:pt x="138" y="661"/>
                </a:cubicBezTo>
                <a:cubicBezTo>
                  <a:pt x="146" y="667"/>
                  <a:pt x="155" y="670"/>
                  <a:pt x="164" y="670"/>
                </a:cubicBezTo>
                <a:cubicBezTo>
                  <a:pt x="171" y="670"/>
                  <a:pt x="178" y="668"/>
                  <a:pt x="184" y="665"/>
                </a:cubicBezTo>
                <a:lnTo>
                  <a:pt x="353" y="576"/>
                </a:lnTo>
                <a:lnTo>
                  <a:pt x="522" y="665"/>
                </a:lnTo>
                <a:cubicBezTo>
                  <a:pt x="529" y="668"/>
                  <a:pt x="536" y="670"/>
                  <a:pt x="543" y="670"/>
                </a:cubicBezTo>
                <a:cubicBezTo>
                  <a:pt x="552" y="670"/>
                  <a:pt x="561" y="667"/>
                  <a:pt x="568" y="661"/>
                </a:cubicBezTo>
                <a:cubicBezTo>
                  <a:pt x="582" y="652"/>
                  <a:pt x="589" y="635"/>
                  <a:pt x="586" y="618"/>
                </a:cubicBezTo>
                <a:lnTo>
                  <a:pt x="554" y="430"/>
                </a:lnTo>
                <a:lnTo>
                  <a:pt x="690" y="297"/>
                </a:lnTo>
                <a:cubicBezTo>
                  <a:pt x="702" y="286"/>
                  <a:pt x="706" y="268"/>
                  <a:pt x="701" y="252"/>
                </a:cubicBezTo>
                <a:cubicBezTo>
                  <a:pt x="696" y="237"/>
                  <a:pt x="682" y="225"/>
                  <a:pt x="666" y="2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7" name="Toolbox4">
            <a:extLst>
              <a:ext uri="{FF2B5EF4-FFF2-40B4-BE49-F238E27FC236}">
                <a16:creationId xmlns:a16="http://schemas.microsoft.com/office/drawing/2014/main" xmlns="" id="{34AC1C7A-4294-4A0A-BE81-66D2104050EC}"/>
              </a:ext>
            </a:extLst>
          </p:cNvPr>
          <p:cNvGrpSpPr>
            <a:grpSpLocks noChangeAspect="1"/>
          </p:cNvGrpSpPr>
          <p:nvPr>
            <p:custDataLst>
              <p:tags r:id="rId2"/>
            </p:custDataLst>
          </p:nvPr>
        </p:nvGrpSpPr>
        <p:grpSpPr bwMode="auto">
          <a:xfrm>
            <a:off x="3755741" y="3072451"/>
            <a:ext cx="288000" cy="237970"/>
            <a:chOff x="2478" y="863"/>
            <a:chExt cx="2648" cy="2188"/>
          </a:xfrm>
          <a:solidFill>
            <a:schemeClr val="bg1"/>
          </a:solidFill>
        </p:grpSpPr>
        <p:sp>
          <p:nvSpPr>
            <p:cNvPr id="48" name="Freeform 141">
              <a:extLst>
                <a:ext uri="{FF2B5EF4-FFF2-40B4-BE49-F238E27FC236}">
                  <a16:creationId xmlns:a16="http://schemas.microsoft.com/office/drawing/2014/main" xmlns="" id="{7C3A0670-96F7-4FD8-9EF1-43ADF807A293}"/>
                </a:ext>
              </a:extLst>
            </p:cNvPr>
            <p:cNvSpPr>
              <a:spLocks/>
            </p:cNvSpPr>
            <p:nvPr/>
          </p:nvSpPr>
          <p:spPr bwMode="auto">
            <a:xfrm>
              <a:off x="3141" y="863"/>
              <a:ext cx="1322" cy="330"/>
            </a:xfrm>
            <a:custGeom>
              <a:avLst/>
              <a:gdLst>
                <a:gd name="T0" fmla="*/ 66 w 333"/>
                <a:gd name="T1" fmla="*/ 66 h 83"/>
                <a:gd name="T2" fmla="*/ 266 w 333"/>
                <a:gd name="T3" fmla="*/ 66 h 83"/>
                <a:gd name="T4" fmla="*/ 266 w 333"/>
                <a:gd name="T5" fmla="*/ 83 h 83"/>
                <a:gd name="T6" fmla="*/ 333 w 333"/>
                <a:gd name="T7" fmla="*/ 83 h 83"/>
                <a:gd name="T8" fmla="*/ 333 w 333"/>
                <a:gd name="T9" fmla="*/ 66 h 83"/>
                <a:gd name="T10" fmla="*/ 266 w 333"/>
                <a:gd name="T11" fmla="*/ 0 h 83"/>
                <a:gd name="T12" fmla="*/ 66 w 333"/>
                <a:gd name="T13" fmla="*/ 0 h 83"/>
                <a:gd name="T14" fmla="*/ 0 w 333"/>
                <a:gd name="T15" fmla="*/ 66 h 83"/>
                <a:gd name="T16" fmla="*/ 0 w 333"/>
                <a:gd name="T17" fmla="*/ 83 h 83"/>
                <a:gd name="T18" fmla="*/ 66 w 333"/>
                <a:gd name="T19" fmla="*/ 83 h 83"/>
                <a:gd name="T20" fmla="*/ 66 w 333"/>
                <a:gd name="T2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83">
                  <a:moveTo>
                    <a:pt x="66" y="66"/>
                  </a:moveTo>
                  <a:lnTo>
                    <a:pt x="266" y="66"/>
                  </a:lnTo>
                  <a:lnTo>
                    <a:pt x="266" y="83"/>
                  </a:lnTo>
                  <a:lnTo>
                    <a:pt x="333" y="83"/>
                  </a:lnTo>
                  <a:lnTo>
                    <a:pt x="333" y="66"/>
                  </a:lnTo>
                  <a:cubicBezTo>
                    <a:pt x="333" y="30"/>
                    <a:pt x="303" y="0"/>
                    <a:pt x="266" y="0"/>
                  </a:cubicBezTo>
                  <a:lnTo>
                    <a:pt x="66" y="0"/>
                  </a:lnTo>
                  <a:cubicBezTo>
                    <a:pt x="30" y="0"/>
                    <a:pt x="0" y="30"/>
                    <a:pt x="0" y="66"/>
                  </a:cubicBezTo>
                  <a:lnTo>
                    <a:pt x="0" y="83"/>
                  </a:lnTo>
                  <a:lnTo>
                    <a:pt x="66" y="83"/>
                  </a:lnTo>
                  <a:lnTo>
                    <a:pt x="66" y="6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2">
              <a:extLst>
                <a:ext uri="{FF2B5EF4-FFF2-40B4-BE49-F238E27FC236}">
                  <a16:creationId xmlns:a16="http://schemas.microsoft.com/office/drawing/2014/main" xmlns="" id="{2FB23328-84A2-4CE9-BB93-BACD78A79986}"/>
                </a:ext>
              </a:extLst>
            </p:cNvPr>
            <p:cNvSpPr>
              <a:spLocks/>
            </p:cNvSpPr>
            <p:nvPr/>
          </p:nvSpPr>
          <p:spPr bwMode="auto">
            <a:xfrm>
              <a:off x="2478" y="2056"/>
              <a:ext cx="2648" cy="995"/>
            </a:xfrm>
            <a:custGeom>
              <a:avLst/>
              <a:gdLst>
                <a:gd name="T0" fmla="*/ 467 w 667"/>
                <a:gd name="T1" fmla="*/ 50 h 250"/>
                <a:gd name="T2" fmla="*/ 400 w 667"/>
                <a:gd name="T3" fmla="*/ 116 h 250"/>
                <a:gd name="T4" fmla="*/ 267 w 667"/>
                <a:gd name="T5" fmla="*/ 116 h 250"/>
                <a:gd name="T6" fmla="*/ 200 w 667"/>
                <a:gd name="T7" fmla="*/ 50 h 250"/>
                <a:gd name="T8" fmla="*/ 200 w 667"/>
                <a:gd name="T9" fmla="*/ 0 h 250"/>
                <a:gd name="T10" fmla="*/ 0 w 667"/>
                <a:gd name="T11" fmla="*/ 0 h 250"/>
                <a:gd name="T12" fmla="*/ 0 w 667"/>
                <a:gd name="T13" fmla="*/ 183 h 250"/>
                <a:gd name="T14" fmla="*/ 67 w 667"/>
                <a:gd name="T15" fmla="*/ 250 h 250"/>
                <a:gd name="T16" fmla="*/ 600 w 667"/>
                <a:gd name="T17" fmla="*/ 250 h 250"/>
                <a:gd name="T18" fmla="*/ 667 w 667"/>
                <a:gd name="T19" fmla="*/ 183 h 250"/>
                <a:gd name="T20" fmla="*/ 667 w 667"/>
                <a:gd name="T21" fmla="*/ 0 h 250"/>
                <a:gd name="T22" fmla="*/ 467 w 667"/>
                <a:gd name="T23" fmla="*/ 0 h 250"/>
                <a:gd name="T24" fmla="*/ 467 w 667"/>
                <a:gd name="T25"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7" h="250">
                  <a:moveTo>
                    <a:pt x="467" y="50"/>
                  </a:moveTo>
                  <a:cubicBezTo>
                    <a:pt x="467" y="86"/>
                    <a:pt x="437" y="116"/>
                    <a:pt x="400" y="116"/>
                  </a:cubicBezTo>
                  <a:lnTo>
                    <a:pt x="267" y="116"/>
                  </a:lnTo>
                  <a:cubicBezTo>
                    <a:pt x="230" y="116"/>
                    <a:pt x="200" y="86"/>
                    <a:pt x="200" y="50"/>
                  </a:cubicBezTo>
                  <a:lnTo>
                    <a:pt x="200" y="0"/>
                  </a:lnTo>
                  <a:lnTo>
                    <a:pt x="0" y="0"/>
                  </a:lnTo>
                  <a:lnTo>
                    <a:pt x="0" y="183"/>
                  </a:lnTo>
                  <a:cubicBezTo>
                    <a:pt x="0" y="220"/>
                    <a:pt x="30" y="250"/>
                    <a:pt x="67" y="250"/>
                  </a:cubicBezTo>
                  <a:lnTo>
                    <a:pt x="600" y="250"/>
                  </a:lnTo>
                  <a:cubicBezTo>
                    <a:pt x="637" y="250"/>
                    <a:pt x="667" y="220"/>
                    <a:pt x="667" y="183"/>
                  </a:cubicBezTo>
                  <a:lnTo>
                    <a:pt x="667" y="0"/>
                  </a:lnTo>
                  <a:lnTo>
                    <a:pt x="467" y="0"/>
                  </a:lnTo>
                  <a:lnTo>
                    <a:pt x="467" y="5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43">
              <a:extLst>
                <a:ext uri="{FF2B5EF4-FFF2-40B4-BE49-F238E27FC236}">
                  <a16:creationId xmlns:a16="http://schemas.microsoft.com/office/drawing/2014/main" xmlns="" id="{6623CF75-671C-4EC2-BDBA-134A9CD2FEA6}"/>
                </a:ext>
              </a:extLst>
            </p:cNvPr>
            <p:cNvSpPr>
              <a:spLocks/>
            </p:cNvSpPr>
            <p:nvPr/>
          </p:nvSpPr>
          <p:spPr bwMode="auto">
            <a:xfrm>
              <a:off x="2478" y="1324"/>
              <a:ext cx="2648" cy="597"/>
            </a:xfrm>
            <a:custGeom>
              <a:avLst/>
              <a:gdLst>
                <a:gd name="T0" fmla="*/ 600 w 667"/>
                <a:gd name="T1" fmla="*/ 0 h 150"/>
                <a:gd name="T2" fmla="*/ 67 w 667"/>
                <a:gd name="T3" fmla="*/ 0 h 150"/>
                <a:gd name="T4" fmla="*/ 0 w 667"/>
                <a:gd name="T5" fmla="*/ 67 h 150"/>
                <a:gd name="T6" fmla="*/ 0 w 667"/>
                <a:gd name="T7" fmla="*/ 150 h 150"/>
                <a:gd name="T8" fmla="*/ 667 w 667"/>
                <a:gd name="T9" fmla="*/ 150 h 150"/>
                <a:gd name="T10" fmla="*/ 667 w 667"/>
                <a:gd name="T11" fmla="*/ 67 h 150"/>
                <a:gd name="T12" fmla="*/ 600 w 667"/>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67" h="150">
                  <a:moveTo>
                    <a:pt x="600" y="0"/>
                  </a:moveTo>
                  <a:lnTo>
                    <a:pt x="67" y="0"/>
                  </a:lnTo>
                  <a:cubicBezTo>
                    <a:pt x="30" y="0"/>
                    <a:pt x="0" y="30"/>
                    <a:pt x="0" y="67"/>
                  </a:cubicBezTo>
                  <a:lnTo>
                    <a:pt x="0" y="150"/>
                  </a:lnTo>
                  <a:lnTo>
                    <a:pt x="667" y="150"/>
                  </a:lnTo>
                  <a:lnTo>
                    <a:pt x="667" y="67"/>
                  </a:lnTo>
                  <a:cubicBezTo>
                    <a:pt x="667" y="30"/>
                    <a:pt x="637" y="0"/>
                    <a:pt x="600" y="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144">
              <a:extLst>
                <a:ext uri="{FF2B5EF4-FFF2-40B4-BE49-F238E27FC236}">
                  <a16:creationId xmlns:a16="http://schemas.microsoft.com/office/drawing/2014/main" xmlns="" id="{FB5B3D06-C1AC-47B9-8F29-0C2B874C3EEA}"/>
                </a:ext>
              </a:extLst>
            </p:cNvPr>
            <p:cNvSpPr>
              <a:spLocks noChangeArrowheads="1"/>
            </p:cNvSpPr>
            <p:nvPr/>
          </p:nvSpPr>
          <p:spPr bwMode="auto">
            <a:xfrm>
              <a:off x="3538" y="2056"/>
              <a:ext cx="528" cy="199"/>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Wrench3">
            <a:extLst>
              <a:ext uri="{FF2B5EF4-FFF2-40B4-BE49-F238E27FC236}">
                <a16:creationId xmlns:a16="http://schemas.microsoft.com/office/drawing/2014/main" xmlns="" id="{B11AE59C-3848-404C-BBAD-C694D713CCEC}"/>
              </a:ext>
            </a:extLst>
          </p:cNvPr>
          <p:cNvGrpSpPr>
            <a:grpSpLocks noChangeAspect="1"/>
          </p:cNvGrpSpPr>
          <p:nvPr>
            <p:custDataLst>
              <p:tags r:id="rId3"/>
            </p:custDataLst>
          </p:nvPr>
        </p:nvGrpSpPr>
        <p:grpSpPr bwMode="auto">
          <a:xfrm>
            <a:off x="7947156" y="3069382"/>
            <a:ext cx="288000" cy="296038"/>
            <a:chOff x="4197" y="715"/>
            <a:chExt cx="215" cy="221"/>
          </a:xfrm>
          <a:solidFill>
            <a:schemeClr val="bg1"/>
          </a:solidFill>
        </p:grpSpPr>
        <p:sp>
          <p:nvSpPr>
            <p:cNvPr id="53" name="Freeform 93">
              <a:extLst>
                <a:ext uri="{FF2B5EF4-FFF2-40B4-BE49-F238E27FC236}">
                  <a16:creationId xmlns:a16="http://schemas.microsoft.com/office/drawing/2014/main" xmlns="" id="{E1D3EBBA-0F72-43F6-9BBF-924B6A1E95B6}"/>
                </a:ext>
              </a:extLst>
            </p:cNvPr>
            <p:cNvSpPr>
              <a:spLocks/>
            </p:cNvSpPr>
            <p:nvPr/>
          </p:nvSpPr>
          <p:spPr bwMode="auto">
            <a:xfrm>
              <a:off x="4197" y="798"/>
              <a:ext cx="138" cy="138"/>
            </a:xfrm>
            <a:custGeom>
              <a:avLst/>
              <a:gdLst>
                <a:gd name="T0" fmla="*/ 0 w 287"/>
                <a:gd name="T1" fmla="*/ 212 h 287"/>
                <a:gd name="T2" fmla="*/ 212 w 287"/>
                <a:gd name="T3" fmla="*/ 0 h 287"/>
                <a:gd name="T4" fmla="*/ 287 w 287"/>
                <a:gd name="T5" fmla="*/ 75 h 287"/>
                <a:gd name="T6" fmla="*/ 75 w 287"/>
                <a:gd name="T7" fmla="*/ 287 h 287"/>
                <a:gd name="T8" fmla="*/ 0 w 287"/>
                <a:gd name="T9" fmla="*/ 212 h 287"/>
              </a:gdLst>
              <a:ahLst/>
              <a:cxnLst>
                <a:cxn ang="0">
                  <a:pos x="T0" y="T1"/>
                </a:cxn>
                <a:cxn ang="0">
                  <a:pos x="T2" y="T3"/>
                </a:cxn>
                <a:cxn ang="0">
                  <a:pos x="T4" y="T5"/>
                </a:cxn>
                <a:cxn ang="0">
                  <a:pos x="T6" y="T7"/>
                </a:cxn>
                <a:cxn ang="0">
                  <a:pos x="T8" y="T9"/>
                </a:cxn>
              </a:cxnLst>
              <a:rect l="0" t="0" r="r" b="b"/>
              <a:pathLst>
                <a:path w="287" h="287">
                  <a:moveTo>
                    <a:pt x="0" y="212"/>
                  </a:moveTo>
                  <a:lnTo>
                    <a:pt x="212" y="0"/>
                  </a:lnTo>
                  <a:lnTo>
                    <a:pt x="287" y="75"/>
                  </a:lnTo>
                  <a:lnTo>
                    <a:pt x="75" y="287"/>
                  </a:lnTo>
                  <a:lnTo>
                    <a:pt x="0"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94">
              <a:extLst>
                <a:ext uri="{FF2B5EF4-FFF2-40B4-BE49-F238E27FC236}">
                  <a16:creationId xmlns:a16="http://schemas.microsoft.com/office/drawing/2014/main" xmlns="" id="{CFB9852F-6744-4A27-B910-1D7B7C91AE50}"/>
                </a:ext>
              </a:extLst>
            </p:cNvPr>
            <p:cNvSpPr>
              <a:spLocks/>
            </p:cNvSpPr>
            <p:nvPr/>
          </p:nvSpPr>
          <p:spPr bwMode="auto">
            <a:xfrm>
              <a:off x="4197" y="798"/>
              <a:ext cx="138" cy="138"/>
            </a:xfrm>
            <a:custGeom>
              <a:avLst/>
              <a:gdLst>
                <a:gd name="T0" fmla="*/ 0 w 287"/>
                <a:gd name="T1" fmla="*/ 212 h 287"/>
                <a:gd name="T2" fmla="*/ 212 w 287"/>
                <a:gd name="T3" fmla="*/ 0 h 287"/>
                <a:gd name="T4" fmla="*/ 287 w 287"/>
                <a:gd name="T5" fmla="*/ 75 h 287"/>
                <a:gd name="T6" fmla="*/ 75 w 287"/>
                <a:gd name="T7" fmla="*/ 287 h 287"/>
                <a:gd name="T8" fmla="*/ 0 w 287"/>
                <a:gd name="T9" fmla="*/ 212 h 287"/>
              </a:gdLst>
              <a:ahLst/>
              <a:cxnLst>
                <a:cxn ang="0">
                  <a:pos x="T0" y="T1"/>
                </a:cxn>
                <a:cxn ang="0">
                  <a:pos x="T2" y="T3"/>
                </a:cxn>
                <a:cxn ang="0">
                  <a:pos x="T4" y="T5"/>
                </a:cxn>
                <a:cxn ang="0">
                  <a:pos x="T6" y="T7"/>
                </a:cxn>
                <a:cxn ang="0">
                  <a:pos x="T8" y="T9"/>
                </a:cxn>
              </a:cxnLst>
              <a:rect l="0" t="0" r="r" b="b"/>
              <a:pathLst>
                <a:path w="287" h="287">
                  <a:moveTo>
                    <a:pt x="0" y="212"/>
                  </a:moveTo>
                  <a:lnTo>
                    <a:pt x="212" y="0"/>
                  </a:lnTo>
                  <a:lnTo>
                    <a:pt x="287" y="75"/>
                  </a:lnTo>
                  <a:lnTo>
                    <a:pt x="75" y="287"/>
                  </a:lnTo>
                  <a:lnTo>
                    <a:pt x="0"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95">
              <a:extLst>
                <a:ext uri="{FF2B5EF4-FFF2-40B4-BE49-F238E27FC236}">
                  <a16:creationId xmlns:a16="http://schemas.microsoft.com/office/drawing/2014/main" xmlns="" id="{06BF7CAB-EE8B-40E2-8B7C-ACF8211D6F16}"/>
                </a:ext>
              </a:extLst>
            </p:cNvPr>
            <p:cNvSpPr>
              <a:spLocks/>
            </p:cNvSpPr>
            <p:nvPr/>
          </p:nvSpPr>
          <p:spPr bwMode="auto">
            <a:xfrm>
              <a:off x="4268" y="715"/>
              <a:ext cx="144" cy="143"/>
            </a:xfrm>
            <a:custGeom>
              <a:avLst/>
              <a:gdLst>
                <a:gd name="T0" fmla="*/ 54 w 299"/>
                <a:gd name="T1" fmla="*/ 246 h 299"/>
                <a:gd name="T2" fmla="*/ 54 w 299"/>
                <a:gd name="T3" fmla="*/ 51 h 299"/>
                <a:gd name="T4" fmla="*/ 214 w 299"/>
                <a:gd name="T5" fmla="*/ 24 h 299"/>
                <a:gd name="T6" fmla="*/ 114 w 299"/>
                <a:gd name="T7" fmla="*/ 124 h 299"/>
                <a:gd name="T8" fmla="*/ 114 w 299"/>
                <a:gd name="T9" fmla="*/ 186 h 299"/>
                <a:gd name="T10" fmla="*/ 177 w 299"/>
                <a:gd name="T11" fmla="*/ 186 h 299"/>
                <a:gd name="T12" fmla="*/ 277 w 299"/>
                <a:gd name="T13" fmla="*/ 99 h 299"/>
                <a:gd name="T14" fmla="*/ 249 w 299"/>
                <a:gd name="T15" fmla="*/ 246 h 299"/>
                <a:gd name="T16" fmla="*/ 54 w 299"/>
                <a:gd name="T17"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54" y="246"/>
                  </a:moveTo>
                  <a:cubicBezTo>
                    <a:pt x="0" y="192"/>
                    <a:pt x="0" y="105"/>
                    <a:pt x="54" y="51"/>
                  </a:cubicBezTo>
                  <a:cubicBezTo>
                    <a:pt x="97" y="11"/>
                    <a:pt x="160" y="0"/>
                    <a:pt x="214" y="24"/>
                  </a:cubicBezTo>
                  <a:lnTo>
                    <a:pt x="114" y="124"/>
                  </a:lnTo>
                  <a:lnTo>
                    <a:pt x="114" y="186"/>
                  </a:lnTo>
                  <a:lnTo>
                    <a:pt x="177" y="186"/>
                  </a:lnTo>
                  <a:lnTo>
                    <a:pt x="277" y="99"/>
                  </a:lnTo>
                  <a:cubicBezTo>
                    <a:pt x="299" y="148"/>
                    <a:pt x="288" y="208"/>
                    <a:pt x="249" y="246"/>
                  </a:cubicBezTo>
                  <a:cubicBezTo>
                    <a:pt x="195" y="299"/>
                    <a:pt x="108" y="299"/>
                    <a:pt x="54" y="2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6">
              <a:extLst>
                <a:ext uri="{FF2B5EF4-FFF2-40B4-BE49-F238E27FC236}">
                  <a16:creationId xmlns:a16="http://schemas.microsoft.com/office/drawing/2014/main" xmlns="" id="{04CAC713-AE34-4BDD-8795-88DE35A36EC2}"/>
                </a:ext>
              </a:extLst>
            </p:cNvPr>
            <p:cNvSpPr>
              <a:spLocks/>
            </p:cNvSpPr>
            <p:nvPr/>
          </p:nvSpPr>
          <p:spPr bwMode="auto">
            <a:xfrm>
              <a:off x="4268" y="715"/>
              <a:ext cx="144" cy="143"/>
            </a:xfrm>
            <a:custGeom>
              <a:avLst/>
              <a:gdLst>
                <a:gd name="T0" fmla="*/ 54 w 299"/>
                <a:gd name="T1" fmla="*/ 246 h 299"/>
                <a:gd name="T2" fmla="*/ 54 w 299"/>
                <a:gd name="T3" fmla="*/ 51 h 299"/>
                <a:gd name="T4" fmla="*/ 214 w 299"/>
                <a:gd name="T5" fmla="*/ 24 h 299"/>
                <a:gd name="T6" fmla="*/ 114 w 299"/>
                <a:gd name="T7" fmla="*/ 124 h 299"/>
                <a:gd name="T8" fmla="*/ 114 w 299"/>
                <a:gd name="T9" fmla="*/ 186 h 299"/>
                <a:gd name="T10" fmla="*/ 177 w 299"/>
                <a:gd name="T11" fmla="*/ 186 h 299"/>
                <a:gd name="T12" fmla="*/ 277 w 299"/>
                <a:gd name="T13" fmla="*/ 99 h 299"/>
                <a:gd name="T14" fmla="*/ 249 w 299"/>
                <a:gd name="T15" fmla="*/ 246 h 299"/>
                <a:gd name="T16" fmla="*/ 54 w 299"/>
                <a:gd name="T17"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54" y="246"/>
                  </a:moveTo>
                  <a:cubicBezTo>
                    <a:pt x="0" y="192"/>
                    <a:pt x="0" y="105"/>
                    <a:pt x="54" y="51"/>
                  </a:cubicBezTo>
                  <a:cubicBezTo>
                    <a:pt x="97" y="11"/>
                    <a:pt x="160" y="0"/>
                    <a:pt x="214" y="24"/>
                  </a:cubicBezTo>
                  <a:lnTo>
                    <a:pt x="114" y="124"/>
                  </a:lnTo>
                  <a:lnTo>
                    <a:pt x="114" y="186"/>
                  </a:lnTo>
                  <a:lnTo>
                    <a:pt x="177" y="186"/>
                  </a:lnTo>
                  <a:lnTo>
                    <a:pt x="277" y="99"/>
                  </a:lnTo>
                  <a:cubicBezTo>
                    <a:pt x="299" y="148"/>
                    <a:pt x="288" y="208"/>
                    <a:pt x="249" y="246"/>
                  </a:cubicBezTo>
                  <a:cubicBezTo>
                    <a:pt x="195" y="299"/>
                    <a:pt x="108" y="299"/>
                    <a:pt x="54" y="24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7" name="Oval 97">
              <a:extLst>
                <a:ext uri="{FF2B5EF4-FFF2-40B4-BE49-F238E27FC236}">
                  <a16:creationId xmlns:a16="http://schemas.microsoft.com/office/drawing/2014/main" xmlns="" id="{4F9E030C-951F-470D-BFB4-8BB539BCBF1F}"/>
                </a:ext>
              </a:extLst>
            </p:cNvPr>
            <p:cNvSpPr>
              <a:spLocks noChangeArrowheads="1"/>
            </p:cNvSpPr>
            <p:nvPr/>
          </p:nvSpPr>
          <p:spPr bwMode="auto">
            <a:xfrm>
              <a:off x="4227" y="883"/>
              <a:ext cx="24" cy="24"/>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98">
              <a:extLst>
                <a:ext uri="{FF2B5EF4-FFF2-40B4-BE49-F238E27FC236}">
                  <a16:creationId xmlns:a16="http://schemas.microsoft.com/office/drawing/2014/main" xmlns="" id="{48D168E8-6EE9-4977-A0F0-1F8F3A90C1CA}"/>
                </a:ext>
              </a:extLst>
            </p:cNvPr>
            <p:cNvSpPr>
              <a:spLocks noChangeArrowheads="1"/>
            </p:cNvSpPr>
            <p:nvPr/>
          </p:nvSpPr>
          <p:spPr bwMode="auto">
            <a:xfrm>
              <a:off x="4227" y="883"/>
              <a:ext cx="24" cy="24"/>
            </a:xfrm>
            <a:prstGeom prst="ellips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5309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Value net: differentiating yourselves in the community</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9903102"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Analysis of HOH’s positioning in the wider community: a way to think to improve your strategy </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42940" y="6612396"/>
            <a:ext cx="244259" cy="93204"/>
          </a:xfrm>
        </p:spPr>
        <p:txBody>
          <a:bodyPr/>
          <a:lstStyle/>
          <a:p>
            <a:pPr marL="83185">
              <a:lnSpc>
                <a:spcPts val="955"/>
              </a:lnSpc>
            </a:pPr>
            <a:fld id="{81D60167-4931-47E6-BA6A-407CBD079E47}" type="slidenum">
              <a:rPr lang="en-CA" smtClean="0"/>
              <a:t>22</a:t>
            </a:fld>
            <a:endParaRPr lang="en-CA" dirty="0"/>
          </a:p>
        </p:txBody>
      </p:sp>
      <p:grpSp>
        <p:nvGrpSpPr>
          <p:cNvPr id="7" name="Group 6"/>
          <p:cNvGrpSpPr/>
          <p:nvPr/>
        </p:nvGrpSpPr>
        <p:grpSpPr>
          <a:xfrm>
            <a:off x="4762500" y="2585275"/>
            <a:ext cx="2667001" cy="2514601"/>
            <a:chOff x="3428999" y="2590799"/>
            <a:chExt cx="2667001" cy="2514601"/>
          </a:xfrm>
        </p:grpSpPr>
        <p:sp>
          <p:nvSpPr>
            <p:cNvPr id="5" name="Down Arrow 4"/>
            <p:cNvSpPr/>
            <p:nvPr/>
          </p:nvSpPr>
          <p:spPr>
            <a:xfrm>
              <a:off x="4343399" y="4267200"/>
              <a:ext cx="838200" cy="838200"/>
            </a:xfrm>
            <a:prstGeom prst="downArrow">
              <a:avLst/>
            </a:prstGeom>
            <a:solidFill>
              <a:srgbClr val="1F497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Down Arrow 160"/>
            <p:cNvSpPr/>
            <p:nvPr/>
          </p:nvSpPr>
          <p:spPr>
            <a:xfrm rot="10800000">
              <a:off x="4343399" y="2590799"/>
              <a:ext cx="838200" cy="838200"/>
            </a:xfrm>
            <a:prstGeom prst="downArrow">
              <a:avLst/>
            </a:prstGeom>
            <a:solidFill>
              <a:srgbClr val="1F497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Down Arrow 197"/>
            <p:cNvSpPr/>
            <p:nvPr/>
          </p:nvSpPr>
          <p:spPr>
            <a:xfrm rot="16200000">
              <a:off x="5010150" y="3186874"/>
              <a:ext cx="838200" cy="1333501"/>
            </a:xfrm>
            <a:prstGeom prst="downArrow">
              <a:avLst/>
            </a:prstGeom>
            <a:solidFill>
              <a:srgbClr val="1F497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Down Arrow 198"/>
            <p:cNvSpPr/>
            <p:nvPr/>
          </p:nvSpPr>
          <p:spPr>
            <a:xfrm rot="5400000">
              <a:off x="3676649" y="3186874"/>
              <a:ext cx="838200" cy="1333500"/>
            </a:xfrm>
            <a:prstGeom prst="downArrow">
              <a:avLst/>
            </a:prstGeom>
            <a:solidFill>
              <a:srgbClr val="1F497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2499" y="3403624"/>
              <a:ext cx="900000" cy="90000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HOH</a:t>
              </a:r>
            </a:p>
          </p:txBody>
        </p:sp>
      </p:grpSp>
      <p:sp>
        <p:nvSpPr>
          <p:cNvPr id="200" name="object 5">
            <a:extLst>
              <a:ext uri="{FF2B5EF4-FFF2-40B4-BE49-F238E27FC236}">
                <a16:creationId xmlns:a16="http://schemas.microsoft.com/office/drawing/2014/main" xmlns="" id="{B735E08C-7E68-46DF-8D01-E2C10EC4EE2E}"/>
              </a:ext>
            </a:extLst>
          </p:cNvPr>
          <p:cNvSpPr txBox="1"/>
          <p:nvPr/>
        </p:nvSpPr>
        <p:spPr>
          <a:xfrm>
            <a:off x="3158893" y="3590262"/>
            <a:ext cx="1539240" cy="504625"/>
          </a:xfrm>
          <a:prstGeom prst="rect">
            <a:avLst/>
          </a:prstGeom>
        </p:spPr>
        <p:txBody>
          <a:bodyPr vert="horz" wrap="square" lIns="0" tIns="12065" rIns="0" bIns="0" rtlCol="0">
            <a:spAutoFit/>
          </a:bodyPr>
          <a:lstStyle/>
          <a:p>
            <a:pPr marL="12700" algn="r">
              <a:lnSpc>
                <a:spcPct val="100000"/>
              </a:lnSpc>
              <a:spcBef>
                <a:spcPts val="95"/>
              </a:spcBef>
            </a:pPr>
            <a:r>
              <a:rPr lang="en-CA" sz="1600" b="1" spc="-5" dirty="0">
                <a:solidFill>
                  <a:schemeClr val="accent2"/>
                </a:solidFill>
                <a:latin typeface="Circular Book"/>
                <a:cs typeface="Circular Book"/>
              </a:rPr>
              <a:t>Competitors for funding</a:t>
            </a:r>
            <a:endParaRPr sz="1600" b="1" dirty="0">
              <a:solidFill>
                <a:schemeClr val="accent2"/>
              </a:solidFill>
              <a:latin typeface="Circular Book"/>
              <a:cs typeface="Circular Book"/>
            </a:endParaRPr>
          </a:p>
        </p:txBody>
      </p:sp>
      <p:sp>
        <p:nvSpPr>
          <p:cNvPr id="201" name="object 5">
            <a:extLst>
              <a:ext uri="{FF2B5EF4-FFF2-40B4-BE49-F238E27FC236}">
                <a16:creationId xmlns:a16="http://schemas.microsoft.com/office/drawing/2014/main" xmlns="" id="{B735E08C-7E68-46DF-8D01-E2C10EC4EE2E}"/>
              </a:ext>
            </a:extLst>
          </p:cNvPr>
          <p:cNvSpPr txBox="1"/>
          <p:nvPr/>
        </p:nvSpPr>
        <p:spPr>
          <a:xfrm>
            <a:off x="7464066" y="3564500"/>
            <a:ext cx="2174917" cy="750847"/>
          </a:xfrm>
          <a:prstGeom prst="rect">
            <a:avLst/>
          </a:prstGeom>
        </p:spPr>
        <p:txBody>
          <a:bodyPr vert="horz" wrap="square" lIns="0" tIns="12065" rIns="0" bIns="0" rtlCol="0">
            <a:spAutoFit/>
          </a:bodyPr>
          <a:lstStyle/>
          <a:p>
            <a:pPr marL="12700">
              <a:lnSpc>
                <a:spcPct val="100000"/>
              </a:lnSpc>
              <a:spcBef>
                <a:spcPts val="95"/>
              </a:spcBef>
            </a:pPr>
            <a:r>
              <a:rPr lang="en-CA" sz="1600" b="1" spc="-5" dirty="0" err="1">
                <a:solidFill>
                  <a:schemeClr val="accent2"/>
                </a:solidFill>
                <a:latin typeface="Circular Book"/>
                <a:cs typeface="Circular Book"/>
              </a:rPr>
              <a:t>Complementors</a:t>
            </a:r>
            <a:r>
              <a:rPr lang="en-CA" sz="1600" b="1" spc="-5" dirty="0">
                <a:solidFill>
                  <a:schemeClr val="accent2"/>
                </a:solidFill>
                <a:latin typeface="Circular Book"/>
                <a:cs typeface="Circular Book"/>
              </a:rPr>
              <a:t> for competitive advantage</a:t>
            </a:r>
            <a:endParaRPr sz="1600" b="1" dirty="0">
              <a:solidFill>
                <a:schemeClr val="accent2"/>
              </a:solidFill>
              <a:latin typeface="Circular Book"/>
              <a:cs typeface="Circular Book"/>
            </a:endParaRPr>
          </a:p>
        </p:txBody>
      </p:sp>
      <p:sp>
        <p:nvSpPr>
          <p:cNvPr id="202" name="object 5">
            <a:extLst>
              <a:ext uri="{FF2B5EF4-FFF2-40B4-BE49-F238E27FC236}">
                <a16:creationId xmlns:a16="http://schemas.microsoft.com/office/drawing/2014/main" xmlns="" id="{B735E08C-7E68-46DF-8D01-E2C10EC4EE2E}"/>
              </a:ext>
            </a:extLst>
          </p:cNvPr>
          <p:cNvSpPr txBox="1"/>
          <p:nvPr/>
        </p:nvSpPr>
        <p:spPr>
          <a:xfrm>
            <a:off x="5008542" y="2332396"/>
            <a:ext cx="2174917"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chemeClr val="accent2"/>
                </a:solidFill>
                <a:latin typeface="Circular Book"/>
                <a:cs typeface="Circular Book"/>
              </a:rPr>
              <a:t>Clients</a:t>
            </a:r>
            <a:endParaRPr sz="1600" b="1" dirty="0">
              <a:solidFill>
                <a:schemeClr val="accent2"/>
              </a:solidFill>
              <a:latin typeface="Circular Book"/>
              <a:cs typeface="Circular Book"/>
            </a:endParaRPr>
          </a:p>
        </p:txBody>
      </p:sp>
      <p:sp>
        <p:nvSpPr>
          <p:cNvPr id="203" name="object 5">
            <a:extLst>
              <a:ext uri="{FF2B5EF4-FFF2-40B4-BE49-F238E27FC236}">
                <a16:creationId xmlns:a16="http://schemas.microsoft.com/office/drawing/2014/main" xmlns="" id="{B735E08C-7E68-46DF-8D01-E2C10EC4EE2E}"/>
              </a:ext>
            </a:extLst>
          </p:cNvPr>
          <p:cNvSpPr txBox="1"/>
          <p:nvPr/>
        </p:nvSpPr>
        <p:spPr>
          <a:xfrm>
            <a:off x="5008542" y="5105400"/>
            <a:ext cx="2174917" cy="258404"/>
          </a:xfrm>
          <a:prstGeom prst="rect">
            <a:avLst/>
          </a:prstGeom>
        </p:spPr>
        <p:txBody>
          <a:bodyPr vert="horz" wrap="square" lIns="0" tIns="12065" rIns="0" bIns="0" rtlCol="0">
            <a:spAutoFit/>
          </a:bodyPr>
          <a:lstStyle/>
          <a:p>
            <a:pPr marL="12700" algn="ctr">
              <a:lnSpc>
                <a:spcPct val="100000"/>
              </a:lnSpc>
              <a:spcBef>
                <a:spcPts val="95"/>
              </a:spcBef>
            </a:pPr>
            <a:r>
              <a:rPr lang="en-CA" sz="1600" b="1" spc="-5" dirty="0">
                <a:solidFill>
                  <a:schemeClr val="accent2"/>
                </a:solidFill>
                <a:latin typeface="Circular Book"/>
                <a:cs typeface="Circular Book"/>
              </a:rPr>
              <a:t>Hospitals as suppliers</a:t>
            </a:r>
            <a:endParaRPr sz="1600" b="1" dirty="0">
              <a:solidFill>
                <a:schemeClr val="accent2"/>
              </a:solidFill>
              <a:latin typeface="Circular Book"/>
              <a:cs typeface="Circular Book"/>
            </a:endParaRPr>
          </a:p>
        </p:txBody>
      </p:sp>
      <p:sp>
        <p:nvSpPr>
          <p:cNvPr id="4" name="Rectangle 3"/>
          <p:cNvSpPr/>
          <p:nvPr/>
        </p:nvSpPr>
        <p:spPr>
          <a:xfrm>
            <a:off x="1104391" y="2219668"/>
            <a:ext cx="2054502" cy="3014934"/>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a:solidFill>
                  <a:schemeClr val="tx1"/>
                </a:solidFill>
              </a:rPr>
              <a:t>LOFT/</a:t>
            </a:r>
            <a:r>
              <a:rPr lang="en-US" sz="1200" dirty="0" err="1">
                <a:solidFill>
                  <a:schemeClr val="tx1"/>
                </a:solidFill>
              </a:rPr>
              <a:t>CrossLinks</a:t>
            </a:r>
            <a:endParaRPr lang="en-US" sz="1200" dirty="0">
              <a:solidFill>
                <a:schemeClr val="tx1"/>
              </a:solidFill>
            </a:endParaRPr>
          </a:p>
          <a:p>
            <a:pPr marL="285750" indent="-285750">
              <a:buFont typeface="Arial" panose="020B0604020202020204" pitchFamily="34" charset="0"/>
              <a:buChar char="•"/>
            </a:pPr>
            <a:r>
              <a:rPr lang="en-US" sz="1200" dirty="0" err="1">
                <a:solidFill>
                  <a:schemeClr val="tx1"/>
                </a:solidFill>
              </a:rPr>
              <a:t>BlueDoor</a:t>
            </a:r>
            <a:r>
              <a:rPr lang="en-US" sz="1200" dirty="0">
                <a:solidFill>
                  <a:schemeClr val="tx1"/>
                </a:solidFill>
              </a:rPr>
              <a:t> Shelters</a:t>
            </a:r>
          </a:p>
          <a:p>
            <a:pPr marL="285750" indent="-285750">
              <a:buFont typeface="Arial" panose="020B0604020202020204" pitchFamily="34" charset="0"/>
              <a:buChar char="•"/>
            </a:pPr>
            <a:r>
              <a:rPr lang="en-US" sz="1200" dirty="0">
                <a:solidFill>
                  <a:schemeClr val="tx1"/>
                </a:solidFill>
              </a:rPr>
              <a:t>Regeneration Community Services</a:t>
            </a:r>
          </a:p>
          <a:p>
            <a:pPr marL="285750" indent="-285750">
              <a:buFont typeface="Arial" panose="020B0604020202020204" pitchFamily="34" charset="0"/>
              <a:buChar char="•"/>
            </a:pPr>
            <a:r>
              <a:rPr lang="en-US" sz="1200" dirty="0">
                <a:solidFill>
                  <a:schemeClr val="tx1"/>
                </a:solidFill>
              </a:rPr>
              <a:t>Parkview Manor Mental Health Facilities</a:t>
            </a:r>
          </a:p>
          <a:p>
            <a:pPr marL="285750" indent="-285750">
              <a:buFont typeface="Arial" panose="020B0604020202020204" pitchFamily="34" charset="0"/>
              <a:buChar char="•"/>
            </a:pPr>
            <a:r>
              <a:rPr lang="en-US" sz="1200" dirty="0">
                <a:solidFill>
                  <a:schemeClr val="tx1"/>
                </a:solidFill>
              </a:rPr>
              <a:t>Jay </a:t>
            </a:r>
            <a:r>
              <a:rPr lang="en-US" sz="1200" dirty="0" err="1">
                <a:solidFill>
                  <a:schemeClr val="tx1"/>
                </a:solidFill>
              </a:rPr>
              <a:t>Kare</a:t>
            </a:r>
            <a:r>
              <a:rPr lang="en-US" sz="1200" dirty="0">
                <a:solidFill>
                  <a:schemeClr val="tx1"/>
                </a:solidFill>
              </a:rPr>
              <a:t> Lodge</a:t>
            </a:r>
          </a:p>
          <a:p>
            <a:pPr marL="285750" indent="-285750">
              <a:buFont typeface="Arial" panose="020B0604020202020204" pitchFamily="34" charset="0"/>
              <a:buChar char="•"/>
            </a:pPr>
            <a:r>
              <a:rPr lang="en-US" sz="1200" dirty="0">
                <a:solidFill>
                  <a:schemeClr val="tx1"/>
                </a:solidFill>
              </a:rPr>
              <a:t>Heritage Lodge Mental Health Facility</a:t>
            </a:r>
          </a:p>
          <a:p>
            <a:pPr marL="285750" indent="-285750">
              <a:buFont typeface="Arial" panose="020B0604020202020204" pitchFamily="34" charset="0"/>
              <a:buChar char="•"/>
            </a:pPr>
            <a:r>
              <a:rPr lang="en-US" sz="1200" dirty="0">
                <a:solidFill>
                  <a:schemeClr val="tx1"/>
                </a:solidFill>
              </a:rPr>
              <a:t>Gordon’s Residential Home</a:t>
            </a:r>
          </a:p>
          <a:p>
            <a:pPr marL="285750" indent="-285750">
              <a:buFont typeface="Arial" panose="020B0604020202020204" pitchFamily="34" charset="0"/>
              <a:buChar char="•"/>
            </a:pPr>
            <a:r>
              <a:rPr lang="en-US" sz="1200" dirty="0">
                <a:solidFill>
                  <a:schemeClr val="tx1"/>
                </a:solidFill>
              </a:rPr>
              <a:t>Brookside Lodge</a:t>
            </a:r>
          </a:p>
          <a:p>
            <a:pPr marL="285750" indent="-285750">
              <a:buFont typeface="Arial" panose="020B0604020202020204" pitchFamily="34" charset="0"/>
              <a:buChar char="•"/>
            </a:pPr>
            <a:r>
              <a:rPr lang="en-US" sz="1200" dirty="0">
                <a:solidFill>
                  <a:schemeClr val="tx1"/>
                </a:solidFill>
              </a:rPr>
              <a:t>Good Shepherd </a:t>
            </a:r>
            <a:r>
              <a:rPr lang="en-US" sz="1200" dirty="0" err="1">
                <a:solidFill>
                  <a:schemeClr val="tx1"/>
                </a:solidFill>
              </a:rPr>
              <a:t>Centres</a:t>
            </a:r>
            <a:endParaRPr lang="en-US" sz="1200" dirty="0">
              <a:solidFill>
                <a:schemeClr val="tx1"/>
              </a:solidFill>
            </a:endParaRPr>
          </a:p>
          <a:p>
            <a:pPr marL="285750" indent="-285750">
              <a:buFont typeface="Arial" panose="020B0604020202020204" pitchFamily="34" charset="0"/>
              <a:buChar char="•"/>
            </a:pPr>
            <a:r>
              <a:rPr lang="en-US" sz="1200" dirty="0" err="1">
                <a:solidFill>
                  <a:schemeClr val="tx1"/>
                </a:solidFill>
              </a:rPr>
              <a:t>Elizz</a:t>
            </a:r>
            <a:r>
              <a:rPr lang="en-US" sz="1200" dirty="0">
                <a:solidFill>
                  <a:schemeClr val="tx1"/>
                </a:solidFill>
              </a:rPr>
              <a:t> Caregiving</a:t>
            </a:r>
          </a:p>
          <a:p>
            <a:pPr marL="285750" indent="-285750">
              <a:buFont typeface="Arial" panose="020B0604020202020204" pitchFamily="34" charset="0"/>
              <a:buChar char="•"/>
            </a:pPr>
            <a:r>
              <a:rPr lang="en-US" sz="1200" dirty="0" err="1">
                <a:solidFill>
                  <a:schemeClr val="tx1"/>
                </a:solidFill>
              </a:rPr>
              <a:t>Krasman</a:t>
            </a:r>
            <a:r>
              <a:rPr lang="en-US" sz="1200" dirty="0">
                <a:solidFill>
                  <a:schemeClr val="tx1"/>
                </a:solidFill>
              </a:rPr>
              <a:t> Centre</a:t>
            </a: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pPr marL="285750" indent="-285750">
              <a:buFont typeface="Arial" panose="020B0604020202020204" pitchFamily="34" charset="0"/>
              <a:buChar char="•"/>
            </a:pPr>
            <a:endParaRPr lang="en-US" sz="1200" dirty="0">
              <a:solidFill>
                <a:schemeClr val="tx1"/>
              </a:solidFill>
            </a:endParaRPr>
          </a:p>
        </p:txBody>
      </p:sp>
      <p:sp>
        <p:nvSpPr>
          <p:cNvPr id="18" name="Rectangle 17"/>
          <p:cNvSpPr/>
          <p:nvPr/>
        </p:nvSpPr>
        <p:spPr>
          <a:xfrm>
            <a:off x="9671941" y="3443617"/>
            <a:ext cx="2054502" cy="750847"/>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a:solidFill>
                  <a:schemeClr val="tx1"/>
                </a:solidFill>
              </a:rPr>
              <a:t>Ontario Shores (clinical exchange of information for respite services)</a:t>
            </a:r>
          </a:p>
        </p:txBody>
      </p:sp>
      <p:sp>
        <p:nvSpPr>
          <p:cNvPr id="19" name="Rectangle 18"/>
          <p:cNvSpPr/>
          <p:nvPr/>
        </p:nvSpPr>
        <p:spPr>
          <a:xfrm>
            <a:off x="4926170" y="5534959"/>
            <a:ext cx="2339660" cy="865841"/>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a:solidFill>
                  <a:schemeClr val="tx1"/>
                </a:solidFill>
              </a:rPr>
              <a:t>Trillium Health</a:t>
            </a:r>
          </a:p>
          <a:p>
            <a:pPr marL="285750" indent="-285750">
              <a:buFont typeface="Arial" panose="020B0604020202020204" pitchFamily="34" charset="0"/>
              <a:buChar char="•"/>
            </a:pPr>
            <a:r>
              <a:rPr lang="en-US" sz="1200" dirty="0" err="1">
                <a:solidFill>
                  <a:schemeClr val="tx1"/>
                </a:solidFill>
              </a:rPr>
              <a:t>Mackeznie</a:t>
            </a:r>
            <a:r>
              <a:rPr lang="en-US" sz="1200" dirty="0">
                <a:solidFill>
                  <a:schemeClr val="tx1"/>
                </a:solidFill>
              </a:rPr>
              <a:t> Health</a:t>
            </a:r>
          </a:p>
          <a:p>
            <a:pPr marL="285750" indent="-285750">
              <a:buFont typeface="Arial" panose="020B0604020202020204" pitchFamily="34" charset="0"/>
              <a:buChar char="•"/>
            </a:pPr>
            <a:r>
              <a:rPr lang="en-US" sz="1200" dirty="0">
                <a:solidFill>
                  <a:schemeClr val="tx1"/>
                </a:solidFill>
              </a:rPr>
              <a:t>Markham </a:t>
            </a:r>
            <a:r>
              <a:rPr lang="en-US" sz="1200" dirty="0" err="1">
                <a:solidFill>
                  <a:schemeClr val="tx1"/>
                </a:solidFill>
              </a:rPr>
              <a:t>Stoufville</a:t>
            </a:r>
            <a:r>
              <a:rPr lang="en-US" sz="1200" dirty="0">
                <a:solidFill>
                  <a:schemeClr val="tx1"/>
                </a:solidFill>
              </a:rPr>
              <a:t> Hospital</a:t>
            </a:r>
          </a:p>
        </p:txBody>
      </p:sp>
      <p:sp>
        <p:nvSpPr>
          <p:cNvPr id="20" name="Rectangle 19"/>
          <p:cNvSpPr/>
          <p:nvPr/>
        </p:nvSpPr>
        <p:spPr>
          <a:xfrm>
            <a:off x="5068749" y="1375730"/>
            <a:ext cx="2054502" cy="865841"/>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200" dirty="0">
                <a:solidFill>
                  <a:schemeClr val="tx1"/>
                </a:solidFill>
              </a:rPr>
              <a:t>Patients</a:t>
            </a:r>
          </a:p>
          <a:p>
            <a:pPr marL="285750" indent="-285750">
              <a:buFont typeface="Arial" panose="020B0604020202020204" pitchFamily="34" charset="0"/>
              <a:buChar char="•"/>
            </a:pPr>
            <a:r>
              <a:rPr lang="en-US" sz="1200" dirty="0">
                <a:solidFill>
                  <a:schemeClr val="tx1"/>
                </a:solidFill>
              </a:rPr>
              <a:t>Caregivers </a:t>
            </a:r>
          </a:p>
          <a:p>
            <a:pPr marL="285750" indent="-285750">
              <a:buFont typeface="Arial" panose="020B0604020202020204" pitchFamily="34" charset="0"/>
              <a:buChar char="•"/>
            </a:pPr>
            <a:r>
              <a:rPr lang="en-US" sz="1200" dirty="0">
                <a:solidFill>
                  <a:schemeClr val="tx1"/>
                </a:solidFill>
              </a:rPr>
              <a:t>Professionals</a:t>
            </a:r>
          </a:p>
        </p:txBody>
      </p:sp>
      <p:sp>
        <p:nvSpPr>
          <p:cNvPr id="21" name="object 4">
            <a:extLst>
              <a:ext uri="{FF2B5EF4-FFF2-40B4-BE49-F238E27FC236}">
                <a16:creationId xmlns:a16="http://schemas.microsoft.com/office/drawing/2014/main" xmlns="" id="{5D78961E-53A1-434F-8C5A-B2E792C28A21}"/>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Tree>
    <p:extLst>
      <p:ext uri="{BB962C8B-B14F-4D97-AF65-F5344CB8AC3E}">
        <p14:creationId xmlns:p14="http://schemas.microsoft.com/office/powerpoint/2010/main" val="1001619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xmlns="" id="{0FD821CB-94F8-48E2-9B03-1D24D4C6A8B6}"/>
              </a:ext>
            </a:extLst>
          </p:cNvPr>
          <p:cNvSpPr txBox="1"/>
          <p:nvPr/>
        </p:nvSpPr>
        <p:spPr>
          <a:xfrm>
            <a:off x="307698" y="864448"/>
            <a:ext cx="10131702"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Evaluating competitors and </a:t>
            </a:r>
            <a:r>
              <a:rPr lang="en-CA" sz="1600" b="1" spc="-5" dirty="0" err="1">
                <a:solidFill>
                  <a:srgbClr val="1F497D"/>
                </a:solidFill>
                <a:latin typeface="Circular Book"/>
                <a:cs typeface="Circular Book"/>
              </a:rPr>
              <a:t>complementors</a:t>
            </a:r>
            <a:r>
              <a:rPr lang="en-CA" sz="1600" b="1" spc="-5" dirty="0">
                <a:solidFill>
                  <a:srgbClr val="1F497D"/>
                </a:solidFill>
                <a:latin typeface="Circular Book"/>
                <a:cs typeface="Circular Book"/>
              </a:rPr>
              <a:t>: creating added value – what can </a:t>
            </a:r>
            <a:r>
              <a:rPr lang="en-CA" sz="1600" b="1" spc="-5" dirty="0" smtClean="0">
                <a:solidFill>
                  <a:srgbClr val="1F497D"/>
                </a:solidFill>
                <a:latin typeface="Circular Book"/>
                <a:cs typeface="Circular Book"/>
              </a:rPr>
              <a:t>HOH </a:t>
            </a:r>
            <a:r>
              <a:rPr lang="en-CA" sz="1600" b="1" spc="-5" dirty="0">
                <a:solidFill>
                  <a:srgbClr val="1F497D"/>
                </a:solidFill>
                <a:latin typeface="Circular Book"/>
                <a:cs typeface="Circular Book"/>
              </a:rPr>
              <a:t>offer that they don’t? </a:t>
            </a:r>
          </a:p>
        </p:txBody>
      </p:sp>
      <p:sp>
        <p:nvSpPr>
          <p:cNvPr id="129" name="object 3">
            <a:extLst>
              <a:ext uri="{FF2B5EF4-FFF2-40B4-BE49-F238E27FC236}">
                <a16:creationId xmlns:a16="http://schemas.microsoft.com/office/drawing/2014/main" xmlns="" id="{6D3F2423-286B-4B15-9B65-F11AF0090D49}"/>
              </a:ext>
            </a:extLst>
          </p:cNvPr>
          <p:cNvSpPr txBox="1">
            <a:spLocks/>
          </p:cNvSpPr>
          <p:nvPr/>
        </p:nvSpPr>
        <p:spPr>
          <a:xfrm>
            <a:off x="308391" y="434088"/>
            <a:ext cx="7477066"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kern="0" spc="-5" dirty="0"/>
              <a:t>Providing Added Value in the Community</a:t>
            </a:r>
            <a:endParaRPr lang="en-CA" kern="0" spc="-5" dirty="0"/>
          </a:p>
        </p:txBody>
      </p:sp>
      <p:sp>
        <p:nvSpPr>
          <p:cNvPr id="130" name="object 4">
            <a:extLst>
              <a:ext uri="{FF2B5EF4-FFF2-40B4-BE49-F238E27FC236}">
                <a16:creationId xmlns:a16="http://schemas.microsoft.com/office/drawing/2014/main" xmlns=""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graphicFrame>
        <p:nvGraphicFramePr>
          <p:cNvPr id="78" name="Table 77">
            <a:extLst>
              <a:ext uri="{FF2B5EF4-FFF2-40B4-BE49-F238E27FC236}">
                <a16:creationId xmlns:a16="http://schemas.microsoft.com/office/drawing/2014/main" xmlns="" id="{D99205A2-3497-4B40-ABC0-11415C46D605}"/>
              </a:ext>
            </a:extLst>
          </p:cNvPr>
          <p:cNvGraphicFramePr>
            <a:graphicFrameLocks noGrp="1"/>
          </p:cNvGraphicFramePr>
          <p:nvPr>
            <p:extLst>
              <p:ext uri="{D42A27DB-BD31-4B8C-83A1-F6EECF244321}">
                <p14:modId xmlns:p14="http://schemas.microsoft.com/office/powerpoint/2010/main" val="782689080"/>
              </p:ext>
            </p:extLst>
          </p:nvPr>
        </p:nvGraphicFramePr>
        <p:xfrm>
          <a:off x="308390" y="1333229"/>
          <a:ext cx="11411894" cy="4861560"/>
        </p:xfrm>
        <a:graphic>
          <a:graphicData uri="http://schemas.openxmlformats.org/drawingml/2006/table">
            <a:tbl>
              <a:tblPr firstRow="1" bandRow="1">
                <a:tableStyleId>{5C22544A-7EE6-4342-B048-85BDC9FD1C3A}</a:tableStyleId>
              </a:tblPr>
              <a:tblGrid>
                <a:gridCol w="1978062">
                  <a:extLst>
                    <a:ext uri="{9D8B030D-6E8A-4147-A177-3AD203B41FA5}">
                      <a16:colId xmlns:a16="http://schemas.microsoft.com/office/drawing/2014/main" xmlns="" val="20000"/>
                    </a:ext>
                  </a:extLst>
                </a:gridCol>
                <a:gridCol w="3347489">
                  <a:extLst>
                    <a:ext uri="{9D8B030D-6E8A-4147-A177-3AD203B41FA5}">
                      <a16:colId xmlns:a16="http://schemas.microsoft.com/office/drawing/2014/main" xmlns="" val="20001"/>
                    </a:ext>
                  </a:extLst>
                </a:gridCol>
                <a:gridCol w="6086343">
                  <a:extLst>
                    <a:ext uri="{9D8B030D-6E8A-4147-A177-3AD203B41FA5}">
                      <a16:colId xmlns:a16="http://schemas.microsoft.com/office/drawing/2014/main" xmlns="" val="20003"/>
                    </a:ext>
                  </a:extLst>
                </a:gridCol>
              </a:tblGrid>
              <a:tr h="228600">
                <a:tc rowSpan="2">
                  <a:txBody>
                    <a:bodyPr/>
                    <a:lstStyle/>
                    <a:p>
                      <a:pPr algn="ctr"/>
                      <a:r>
                        <a:rPr lang="en-US" sz="1200" dirty="0"/>
                        <a:t>Organization Type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40000"/>
                    </a:solidFill>
                  </a:tcPr>
                </a:tc>
                <a:tc gridSpan="2">
                  <a:txBody>
                    <a:bodyPr/>
                    <a:lstStyle/>
                    <a:p>
                      <a:pPr algn="ctr"/>
                      <a:r>
                        <a:rPr lang="en-US" sz="1200" dirty="0"/>
                        <a:t>Potential</a:t>
                      </a:r>
                      <a:r>
                        <a:rPr lang="en-US" sz="1200" baseline="0" dirty="0"/>
                        <a:t> </a:t>
                      </a:r>
                      <a:r>
                        <a:rPr lang="en-US" sz="1200" baseline="0" dirty="0" err="1"/>
                        <a:t>Complementor</a:t>
                      </a:r>
                      <a:r>
                        <a:rPr lang="en-US" sz="1200" baseline="0" dirty="0"/>
                        <a:t>, Partner or Competitor</a:t>
                      </a: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A40000"/>
                    </a:solidFill>
                  </a:tcPr>
                </a:tc>
                <a:tc hMerge="1">
                  <a:txBody>
                    <a:bodyPr/>
                    <a:lstStyle/>
                    <a:p>
                      <a:pPr algn="ct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228600">
                <a:tc vMerge="1">
                  <a:txBody>
                    <a:bodyPr/>
                    <a:lstStyle/>
                    <a:p>
                      <a:endParaRPr lang="en-US"/>
                    </a:p>
                  </a:txBody>
                  <a:tcPr/>
                </a:tc>
                <a:tc>
                  <a:txBody>
                    <a:bodyPr/>
                    <a:lstStyle/>
                    <a:p>
                      <a:pPr algn="ctr"/>
                      <a:r>
                        <a:rPr lang="en-US" sz="1200" b="1" dirty="0">
                          <a:solidFill>
                            <a:schemeClr val="bg1"/>
                          </a:solidFill>
                        </a:rPr>
                        <a:t>Name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tc>
                  <a:txBody>
                    <a:bodyPr/>
                    <a:lstStyle/>
                    <a:p>
                      <a:pPr algn="ctr"/>
                      <a:r>
                        <a:rPr lang="en-US" sz="1200" b="1" dirty="0">
                          <a:solidFill>
                            <a:schemeClr val="bg1"/>
                          </a:solidFill>
                        </a:rPr>
                        <a:t>How do they complement</a:t>
                      </a:r>
                      <a:r>
                        <a:rPr lang="en-US" sz="1200" b="1" baseline="0" dirty="0">
                          <a:solidFill>
                            <a:schemeClr val="bg1"/>
                          </a:solidFill>
                        </a:rPr>
                        <a:t> us so that we can offer what they don’t have?</a:t>
                      </a:r>
                      <a:endParaRPr lang="en-US" sz="1200" b="1" dirty="0">
                        <a:solidFill>
                          <a:schemeClr val="bg1"/>
                        </a:solidFill>
                      </a:endParaRP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extLst>
                  <a:ext uri="{0D108BD9-81ED-4DB2-BD59-A6C34878D82A}">
                    <a16:rowId xmlns:a16="http://schemas.microsoft.com/office/drawing/2014/main" xmlns="" val="10001"/>
                  </a:ext>
                </a:extLst>
              </a:tr>
              <a:tr h="0">
                <a:tc rowSpan="4">
                  <a:txBody>
                    <a:bodyPr/>
                    <a:lstStyle/>
                    <a:p>
                      <a:pPr algn="ctr"/>
                      <a:r>
                        <a:rPr lang="en-US" sz="1000" b="1" i="0" dirty="0"/>
                        <a:t>Health Centers</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To offer joint unique programs, to share space, to advertise events to local community, Caregiver Programs could be enhanced by teaming up with </a:t>
                      </a: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02"/>
                  </a:ext>
                </a:extLst>
              </a:tr>
              <a:tr h="0">
                <a:tc vMerge="1">
                  <a:txBody>
                    <a:bodyPr/>
                    <a:lstStyle/>
                    <a:p>
                      <a:endParaRPr lang="en-US"/>
                    </a:p>
                  </a:txBody>
                  <a:tcPr>
                    <a:lnT w="19050" cap="flat" cmpd="sng" algn="ctr">
                      <a:solidFill>
                        <a:schemeClr val="bg2"/>
                      </a:solidFill>
                      <a:prstDash val="solid"/>
                      <a:round/>
                      <a:headEnd type="none" w="med" len="med"/>
                      <a:tailEnd type="none" w="med" len="med"/>
                    </a:lnT>
                  </a:tcPr>
                </a:tc>
                <a:tc>
                  <a:txBody>
                    <a:bodyPr/>
                    <a:lstStyle/>
                    <a:p>
                      <a:pPr marL="0" indent="0">
                        <a:spcAft>
                          <a:spcPts val="600"/>
                        </a:spcAft>
                        <a:buFontTx/>
                        <a:buNone/>
                      </a:pPr>
                      <a:r>
                        <a:rPr lang="en-US" sz="1000" dirty="0"/>
                        <a:t>Ontario Shores Centre for Mental Health Sciences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Ontario Shores specializes in Mental Health Sciences, a better opportunity to address common mental health needs. Also a mental health Education resource.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04"/>
                  </a:ext>
                </a:extLst>
              </a:tr>
              <a:tr h="0">
                <a:tc vMerge="1">
                  <a:txBody>
                    <a:bodyPr/>
                    <a:lstStyle/>
                    <a:p>
                      <a:endParaRPr lang="en-US"/>
                    </a:p>
                  </a:txBody>
                  <a:tcPr/>
                </a:tc>
                <a:tc>
                  <a:txBody>
                    <a:bodyPr/>
                    <a:lstStyle/>
                    <a:p>
                      <a:pPr marL="0" indent="0">
                        <a:spcAft>
                          <a:spcPts val="600"/>
                        </a:spcAft>
                        <a:buFontTx/>
                        <a:buNone/>
                      </a:pPr>
                      <a:r>
                        <a:rPr lang="en-US" sz="1000" dirty="0"/>
                        <a:t>Southlake Regional Centre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Aurora (additional chapters in surrounding communities)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05"/>
                  </a:ext>
                </a:extLst>
              </a:tr>
              <a:tr h="0">
                <a:tc vMerge="1">
                  <a:txBody>
                    <a:bodyPr/>
                    <a:lstStyle/>
                    <a:p>
                      <a:endParaRPr lang="en-US"/>
                    </a:p>
                  </a:txBody>
                  <a:tcPr/>
                </a:tc>
                <a:tc>
                  <a:txBody>
                    <a:bodyPr/>
                    <a:lstStyle/>
                    <a:p>
                      <a:pPr marL="0" indent="0">
                        <a:spcAft>
                          <a:spcPts val="600"/>
                        </a:spcAft>
                        <a:buFontTx/>
                        <a:buNone/>
                      </a:pPr>
                      <a:r>
                        <a:rPr lang="en-US" sz="1000" dirty="0"/>
                        <a:t>LOFT/Crosslinks Housing and Support Services</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LOFT offers a range of services to a wide audience. Robert </a:t>
                      </a:r>
                      <a:r>
                        <a:rPr lang="en-US" sz="1000" dirty="0" err="1"/>
                        <a:t>Veltheer</a:t>
                      </a:r>
                      <a:r>
                        <a:rPr lang="en-US" sz="1000" dirty="0"/>
                        <a:t> Lecture series could be advertised. Case Management and Community Integration services could be leveraged </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xmlns="" val="10006"/>
                  </a:ext>
                </a:extLst>
              </a:tr>
              <a:tr h="0">
                <a:tc rowSpan="2">
                  <a:txBody>
                    <a:bodyPr/>
                    <a:lstStyle/>
                    <a:p>
                      <a:pPr algn="ctr"/>
                      <a:r>
                        <a:rPr lang="en-US" sz="1000" b="1" i="0" dirty="0"/>
                        <a:t>Health Professionals and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Mackenzie Health</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with a local hospital would generate referrals to programs in demand. Would enable local visibility</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08"/>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Markham - Stouffville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good for long term growth and education of the local community.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09"/>
                  </a:ext>
                </a:extLst>
              </a:tr>
              <a:tr h="0">
                <a:tc rowSpan="5">
                  <a:txBody>
                    <a:bodyPr/>
                    <a:lstStyle/>
                    <a:p>
                      <a:pPr algn="ctr"/>
                      <a:r>
                        <a:rPr lang="en-US" sz="1000" b="1" i="0" dirty="0"/>
                        <a:t>Organizations (Local and Regional)</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Canadian Mental Health Association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Programs offered are. MOBYSS – Mobile Walk in Clinic, Case Management Services. Partnerships could be formed for Family and Caregiver Group. For training Mental Health First Aid Basic (2-days) is offered by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12"/>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Alzheimer Society of York Region</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Partnerships for family caregiver programs or lecture series.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13"/>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Belinda's Place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Belinda’s Place is women only organization, focused on transitional programs, case management, housing outreach.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14"/>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Blue Door Shelters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Wide range of services offered and a large partner network</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0015"/>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Elizz</a:t>
                      </a:r>
                      <a:r>
                        <a:rPr lang="en-US" sz="1000" dirty="0"/>
                        <a:t> - All Things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Strong expertise in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4249322660"/>
                  </a:ext>
                </a:extLst>
              </a:tr>
              <a:tr h="0">
                <a:tc>
                  <a:txBody>
                    <a:bodyPr/>
                    <a:lstStyle/>
                    <a:p>
                      <a:pPr algn="ctr"/>
                      <a:r>
                        <a:rPr lang="en-US" sz="1000" b="1" i="0" dirty="0"/>
                        <a:t>Online Resources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Online Support through Big White Wall https://www.ontarioshores.ca/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 round-the-clock online peer support community where members can share experiences and express themselves in words and images, helping participants feel less socially isolated</a:t>
                      </a:r>
                    </a:p>
                    <a:p>
                      <a:pPr marL="0" indent="0">
                        <a:spcAft>
                          <a:spcPts val="600"/>
                        </a:spcAft>
                        <a:buFontTx/>
                        <a:buNone/>
                      </a:pP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763993977"/>
                  </a:ext>
                </a:extLst>
              </a:tr>
              <a:tr h="0">
                <a:tc>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CareGiver</a:t>
                      </a:r>
                      <a:r>
                        <a:rPr lang="en-US" sz="1000" dirty="0"/>
                        <a:t> Exchange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An online platform for caregivers..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xmlns="" val="1318362078"/>
                  </a:ext>
                </a:extLst>
              </a:tr>
            </a:tbl>
          </a:graphicData>
        </a:graphic>
      </p:graphicFrame>
      <p:sp>
        <p:nvSpPr>
          <p:cNvPr id="3" name="Slide Number Placeholder 2">
            <a:extLst>
              <a:ext uri="{FF2B5EF4-FFF2-40B4-BE49-F238E27FC236}">
                <a16:creationId xmlns:a16="http://schemas.microsoft.com/office/drawing/2014/main" xmlns="" id="{E7276B73-5304-47E1-A84F-519BDE004704}"/>
              </a:ext>
            </a:extLst>
          </p:cNvPr>
          <p:cNvSpPr>
            <a:spLocks noGrp="1"/>
          </p:cNvSpPr>
          <p:nvPr>
            <p:ph type="sldNum" sz="quarter" idx="7"/>
          </p:nvPr>
        </p:nvSpPr>
        <p:spPr/>
        <p:txBody>
          <a:bodyPr/>
          <a:lstStyle/>
          <a:p>
            <a:pPr marL="83185">
              <a:lnSpc>
                <a:spcPts val="955"/>
              </a:lnSpc>
            </a:pPr>
            <a:fld id="{81D60167-4931-47E6-BA6A-407CBD079E47}" type="slidenum">
              <a:rPr lang="en-CA" smtClean="0"/>
              <a:t>23</a:t>
            </a:fld>
            <a:endParaRPr lang="en-CA" dirty="0"/>
          </a:p>
        </p:txBody>
      </p:sp>
    </p:spTree>
    <p:extLst>
      <p:ext uri="{BB962C8B-B14F-4D97-AF65-F5344CB8AC3E}">
        <p14:creationId xmlns:p14="http://schemas.microsoft.com/office/powerpoint/2010/main" val="166049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Suggested Strategic Goals</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11198502"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Strategic goals enhance decision making by providing a unifying theme </a:t>
            </a:r>
            <a:r>
              <a:rPr lang="en-CA" sz="1600" b="1" spc="-5" dirty="0" smtClean="0">
                <a:solidFill>
                  <a:srgbClr val="1F497D"/>
                </a:solidFill>
                <a:latin typeface="Circular Book"/>
                <a:cs typeface="Circular Book"/>
              </a:rPr>
              <a:t>used to </a:t>
            </a:r>
            <a:r>
              <a:rPr lang="en-CA" sz="1600" b="1" spc="-5" dirty="0">
                <a:solidFill>
                  <a:srgbClr val="1F497D"/>
                </a:solidFill>
                <a:latin typeface="Circular Book"/>
                <a:cs typeface="Circular Book"/>
              </a:rPr>
              <a:t>facilitate coordination. They are long term goals. </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42940" y="6612395"/>
            <a:ext cx="320459" cy="93204"/>
          </a:xfrm>
        </p:spPr>
        <p:txBody>
          <a:bodyPr/>
          <a:lstStyle/>
          <a:p>
            <a:pPr marL="83185">
              <a:lnSpc>
                <a:spcPts val="955"/>
              </a:lnSpc>
            </a:pPr>
            <a:fld id="{81D60167-4931-47E6-BA6A-407CBD079E47}" type="slidenum">
              <a:rPr lang="en-CA" smtClean="0"/>
              <a:t>24</a:t>
            </a:fld>
            <a:endParaRPr lang="en-CA" dirty="0"/>
          </a:p>
        </p:txBody>
      </p:sp>
      <p:sp>
        <p:nvSpPr>
          <p:cNvPr id="8" name="Oval 7"/>
          <p:cNvSpPr/>
          <p:nvPr/>
        </p:nvSpPr>
        <p:spPr>
          <a:xfrm>
            <a:off x="307698" y="1727014"/>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SG1</a:t>
            </a:r>
          </a:p>
        </p:txBody>
      </p:sp>
      <p:sp>
        <p:nvSpPr>
          <p:cNvPr id="6" name="Rectangle 5"/>
          <p:cNvSpPr/>
          <p:nvPr/>
        </p:nvSpPr>
        <p:spPr>
          <a:xfrm>
            <a:off x="1501900" y="1676400"/>
            <a:ext cx="8480299" cy="923330"/>
          </a:xfrm>
          <a:prstGeom prst="rect">
            <a:avLst/>
          </a:prstGeom>
        </p:spPr>
        <p:txBody>
          <a:bodyPr wrap="square">
            <a:spAutoFit/>
          </a:bodyPr>
          <a:lstStyle/>
          <a:p>
            <a:r>
              <a:rPr lang="en-CA" dirty="0"/>
              <a:t>To </a:t>
            </a:r>
            <a:r>
              <a:rPr lang="en-CA" dirty="0" smtClean="0"/>
              <a:t>be </a:t>
            </a:r>
            <a:r>
              <a:rPr lang="en-CA" dirty="0"/>
              <a:t>a leader in providing a </a:t>
            </a:r>
            <a:r>
              <a:rPr lang="en-CA" dirty="0" smtClean="0"/>
              <a:t>support centre of customizable social supports and education for clients affected by severe mental health issues inclusive of their </a:t>
            </a:r>
            <a:r>
              <a:rPr lang="en-CA" dirty="0"/>
              <a:t>loved ones.</a:t>
            </a:r>
          </a:p>
        </p:txBody>
      </p:sp>
      <p:sp>
        <p:nvSpPr>
          <p:cNvPr id="13" name="Oval 12"/>
          <p:cNvSpPr/>
          <p:nvPr/>
        </p:nvSpPr>
        <p:spPr>
          <a:xfrm>
            <a:off x="307698" y="2743200"/>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smtClean="0"/>
              <a:t>SG2</a:t>
            </a:r>
            <a:endParaRPr lang="en-US" dirty="0"/>
          </a:p>
        </p:txBody>
      </p:sp>
      <p:sp>
        <p:nvSpPr>
          <p:cNvPr id="14" name="Rectangle 13"/>
          <p:cNvSpPr/>
          <p:nvPr/>
        </p:nvSpPr>
        <p:spPr>
          <a:xfrm>
            <a:off x="1501900" y="2694315"/>
            <a:ext cx="10385299" cy="646331"/>
          </a:xfrm>
          <a:prstGeom prst="rect">
            <a:avLst/>
          </a:prstGeom>
        </p:spPr>
        <p:txBody>
          <a:bodyPr wrap="square">
            <a:spAutoFit/>
          </a:bodyPr>
          <a:lstStyle/>
          <a:p>
            <a:r>
              <a:rPr lang="en-CA" dirty="0"/>
              <a:t>To  be a leader in offering long term supportive housing for </a:t>
            </a:r>
            <a:r>
              <a:rPr lang="en-CA" dirty="0" smtClean="0"/>
              <a:t>clients affected by severe mental health inclusive of their loved ones.</a:t>
            </a:r>
            <a:endParaRPr lang="en-CA" dirty="0"/>
          </a:p>
        </p:txBody>
      </p:sp>
      <p:sp>
        <p:nvSpPr>
          <p:cNvPr id="15" name="object 4">
            <a:extLst>
              <a:ext uri="{FF2B5EF4-FFF2-40B4-BE49-F238E27FC236}">
                <a16:creationId xmlns:a16="http://schemas.microsoft.com/office/drawing/2014/main" xmlns="" id="{FB8CBE4F-ADA1-4FF4-A051-CD4F75AED159}"/>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Tree>
    <p:extLst>
      <p:ext uri="{BB962C8B-B14F-4D97-AF65-F5344CB8AC3E}">
        <p14:creationId xmlns:p14="http://schemas.microsoft.com/office/powerpoint/2010/main" val="250470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5288" y="6507480"/>
            <a:ext cx="7392923" cy="45719"/>
          </a:xfrm>
          <a:prstGeom prst="rect">
            <a:avLst/>
          </a:prstGeom>
          <a:blipFill>
            <a:blip r:embed="rId3"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Suggested Strategic Objectives</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11319091"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Strategic objectives are shorter term goals </a:t>
            </a:r>
            <a:r>
              <a:rPr lang="en-CA" sz="1600" b="1" spc="-5" dirty="0" smtClean="0">
                <a:solidFill>
                  <a:srgbClr val="1F497D"/>
                </a:solidFill>
                <a:latin typeface="Circular Book"/>
                <a:cs typeface="Circular Book"/>
              </a:rPr>
              <a:t>that align with your corresponding longer term strategic goals.</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26788" y="6459995"/>
            <a:ext cx="336611" cy="93204"/>
          </a:xfrm>
        </p:spPr>
        <p:txBody>
          <a:bodyPr/>
          <a:lstStyle/>
          <a:p>
            <a:pPr marL="83185">
              <a:lnSpc>
                <a:spcPts val="955"/>
              </a:lnSpc>
            </a:pPr>
            <a:fld id="{81D60167-4931-47E6-BA6A-407CBD079E47}" type="slidenum">
              <a:rPr lang="en-CA" smtClean="0"/>
              <a:t>25</a:t>
            </a:fld>
            <a:endParaRPr lang="en-CA" dirty="0"/>
          </a:p>
        </p:txBody>
      </p:sp>
      <p:sp>
        <p:nvSpPr>
          <p:cNvPr id="7" name="Oval 6"/>
          <p:cNvSpPr/>
          <p:nvPr/>
        </p:nvSpPr>
        <p:spPr>
          <a:xfrm>
            <a:off x="457200" y="1301389"/>
            <a:ext cx="835302" cy="519351"/>
          </a:xfrm>
          <a:prstGeom prst="ellipse">
            <a:avLst/>
          </a:prstGeom>
          <a:solidFill>
            <a:srgbClr val="128C5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SO1</a:t>
            </a:r>
          </a:p>
        </p:txBody>
      </p:sp>
      <p:sp>
        <p:nvSpPr>
          <p:cNvPr id="4" name="Rectangle 3"/>
          <p:cNvSpPr/>
          <p:nvPr/>
        </p:nvSpPr>
        <p:spPr>
          <a:xfrm>
            <a:off x="1673304" y="3048000"/>
            <a:ext cx="9528094" cy="523220"/>
          </a:xfrm>
          <a:prstGeom prst="rect">
            <a:avLst/>
          </a:prstGeom>
        </p:spPr>
        <p:txBody>
          <a:bodyPr wrap="square">
            <a:spAutoFit/>
          </a:bodyPr>
          <a:lstStyle/>
          <a:p>
            <a:r>
              <a:rPr lang="en-CA" sz="1400" dirty="0"/>
              <a:t>To implement a framework in the form of a </a:t>
            </a:r>
            <a:r>
              <a:rPr lang="en-CA" sz="1400" b="1" dirty="0"/>
              <a:t>quarterly</a:t>
            </a:r>
            <a:r>
              <a:rPr lang="en-CA" sz="1400" dirty="0"/>
              <a:t> held lecture schedule (published in advance) to attract new participants to the Robert </a:t>
            </a:r>
            <a:r>
              <a:rPr lang="en-CA" sz="1400" dirty="0" err="1"/>
              <a:t>Veltheer</a:t>
            </a:r>
            <a:r>
              <a:rPr lang="en-CA" sz="1400" dirty="0"/>
              <a:t> Lecture </a:t>
            </a:r>
            <a:r>
              <a:rPr lang="en-CA" sz="1400" dirty="0" smtClean="0"/>
              <a:t>Series on Mental Illness. </a:t>
            </a:r>
            <a:endParaRPr lang="en-CA" sz="1400" dirty="0"/>
          </a:p>
        </p:txBody>
      </p:sp>
      <p:sp>
        <p:nvSpPr>
          <p:cNvPr id="10" name="Oval 9"/>
          <p:cNvSpPr/>
          <p:nvPr/>
        </p:nvSpPr>
        <p:spPr>
          <a:xfrm>
            <a:off x="457200" y="3048000"/>
            <a:ext cx="835302" cy="519351"/>
          </a:xfrm>
          <a:prstGeom prst="ellipse">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SO3</a:t>
            </a:r>
          </a:p>
        </p:txBody>
      </p:sp>
      <p:sp>
        <p:nvSpPr>
          <p:cNvPr id="6" name="Rectangle 5"/>
          <p:cNvSpPr/>
          <p:nvPr/>
        </p:nvSpPr>
        <p:spPr>
          <a:xfrm>
            <a:off x="1673304" y="3757136"/>
            <a:ext cx="9528094" cy="738664"/>
          </a:xfrm>
          <a:prstGeom prst="rect">
            <a:avLst/>
          </a:prstGeom>
        </p:spPr>
        <p:txBody>
          <a:bodyPr wrap="square">
            <a:spAutoFit/>
          </a:bodyPr>
          <a:lstStyle/>
          <a:p>
            <a:r>
              <a:rPr lang="en-CA" sz="1400" dirty="0"/>
              <a:t>To organize </a:t>
            </a:r>
            <a:r>
              <a:rPr lang="en-CA" sz="1400" b="1" dirty="0" smtClean="0"/>
              <a:t>“meet the professional” sessions immediately following the Robert </a:t>
            </a:r>
            <a:r>
              <a:rPr lang="en-CA" sz="1400" b="1" dirty="0" err="1" smtClean="0"/>
              <a:t>Veltheer</a:t>
            </a:r>
            <a:r>
              <a:rPr lang="en-CA" sz="1400" b="1" dirty="0" smtClean="0"/>
              <a:t> lectures</a:t>
            </a:r>
            <a:r>
              <a:rPr lang="en-CA" sz="1400" dirty="0" smtClean="0"/>
              <a:t> </a:t>
            </a:r>
            <a:r>
              <a:rPr lang="en-CA" sz="1400" dirty="0"/>
              <a:t>where clients and caregivers could have longer informal </a:t>
            </a:r>
            <a:r>
              <a:rPr lang="en-CA" sz="1400" dirty="0" smtClean="0"/>
              <a:t>Q&amp;A </a:t>
            </a:r>
            <a:r>
              <a:rPr lang="en-CA" sz="1400" dirty="0"/>
              <a:t>sessions. This will enhance HOH’s core competence </a:t>
            </a:r>
            <a:r>
              <a:rPr lang="en-CA" sz="1400" dirty="0" smtClean="0"/>
              <a:t>of education and thus, will </a:t>
            </a:r>
            <a:r>
              <a:rPr lang="en-CA" sz="1400" dirty="0"/>
              <a:t>differentiate the organization in the community.</a:t>
            </a:r>
          </a:p>
        </p:txBody>
      </p:sp>
      <p:sp>
        <p:nvSpPr>
          <p:cNvPr id="13" name="Rectangle 12"/>
          <p:cNvSpPr/>
          <p:nvPr/>
        </p:nvSpPr>
        <p:spPr>
          <a:xfrm>
            <a:off x="1673304" y="4724400"/>
            <a:ext cx="9528094" cy="738664"/>
          </a:xfrm>
          <a:prstGeom prst="rect">
            <a:avLst/>
          </a:prstGeom>
        </p:spPr>
        <p:txBody>
          <a:bodyPr wrap="square">
            <a:spAutoFit/>
          </a:bodyPr>
          <a:lstStyle/>
          <a:p>
            <a:r>
              <a:rPr lang="en-US" sz="1400" dirty="0"/>
              <a:t>To </a:t>
            </a:r>
            <a:r>
              <a:rPr lang="en-US" sz="1400" b="1" dirty="0"/>
              <a:t>offer </a:t>
            </a:r>
            <a:r>
              <a:rPr lang="en-US" sz="1400" b="1" dirty="0" smtClean="0"/>
              <a:t>personalized </a:t>
            </a:r>
            <a:r>
              <a:rPr lang="en-US" sz="1400" b="1" dirty="0"/>
              <a:t>client needs </a:t>
            </a:r>
            <a:r>
              <a:rPr lang="en-US" sz="1400" b="1" dirty="0" smtClean="0"/>
              <a:t>and track them</a:t>
            </a:r>
            <a:r>
              <a:rPr lang="en-US" sz="1400" dirty="0" smtClean="0"/>
              <a:t> through CMAP </a:t>
            </a:r>
            <a:r>
              <a:rPr lang="en-US" sz="1400" dirty="0"/>
              <a:t>(</a:t>
            </a:r>
            <a:r>
              <a:rPr lang="en-US" sz="1400" b="1" dirty="0"/>
              <a:t>Case Management Approach Plan).  </a:t>
            </a:r>
            <a:r>
              <a:rPr lang="en-US" sz="1400" dirty="0" smtClean="0"/>
              <a:t>Purpose of this </a:t>
            </a:r>
            <a:r>
              <a:rPr lang="en-US" sz="1400" dirty="0"/>
              <a:t>is to gather metrics on </a:t>
            </a:r>
            <a:r>
              <a:rPr lang="en-US" sz="1400" dirty="0" smtClean="0"/>
              <a:t>participants to measure effectiveness of program delivery. The need for programming structure was  mentioned in the interviews, as well as in our competitive analysis.</a:t>
            </a:r>
            <a:endParaRPr lang="en-US" sz="1400" b="1" dirty="0"/>
          </a:p>
        </p:txBody>
      </p:sp>
      <p:sp>
        <p:nvSpPr>
          <p:cNvPr id="14" name="Oval 13"/>
          <p:cNvSpPr/>
          <p:nvPr/>
        </p:nvSpPr>
        <p:spPr>
          <a:xfrm>
            <a:off x="457200" y="3886200"/>
            <a:ext cx="835302" cy="519351"/>
          </a:xfrm>
          <a:prstGeom prst="ellipse">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SO4</a:t>
            </a:r>
          </a:p>
        </p:txBody>
      </p:sp>
      <p:sp>
        <p:nvSpPr>
          <p:cNvPr id="15" name="Rectangle 14"/>
          <p:cNvSpPr/>
          <p:nvPr/>
        </p:nvSpPr>
        <p:spPr>
          <a:xfrm>
            <a:off x="1673304" y="5599093"/>
            <a:ext cx="9528094" cy="954107"/>
          </a:xfrm>
          <a:prstGeom prst="rect">
            <a:avLst/>
          </a:prstGeom>
        </p:spPr>
        <p:txBody>
          <a:bodyPr wrap="square">
            <a:spAutoFit/>
          </a:bodyPr>
          <a:lstStyle/>
          <a:p>
            <a:r>
              <a:rPr lang="en-US" sz="1400" dirty="0"/>
              <a:t>To </a:t>
            </a:r>
            <a:r>
              <a:rPr lang="en-US" sz="1400" b="1" dirty="0" smtClean="0"/>
              <a:t>offer a means towards achieving personal accountability and empowerment</a:t>
            </a:r>
            <a:r>
              <a:rPr lang="en-US" sz="1400" dirty="0" smtClean="0"/>
              <a:t> through </a:t>
            </a:r>
            <a:r>
              <a:rPr lang="en-US" sz="1400" dirty="0"/>
              <a:t>WRAP (</a:t>
            </a:r>
            <a:r>
              <a:rPr lang="en-US" sz="1400" b="1" dirty="0"/>
              <a:t>Wellness Recovery Action Plan</a:t>
            </a:r>
            <a:r>
              <a:rPr lang="en-US" sz="1400" dirty="0" smtClean="0"/>
              <a:t>). WRAP is a self-managed recovery tool for helping clients prevent troubling feelings or </a:t>
            </a:r>
            <a:r>
              <a:rPr lang="en-US" sz="1400" dirty="0" err="1" smtClean="0"/>
              <a:t>behaviours</a:t>
            </a:r>
            <a:r>
              <a:rPr lang="en-US" sz="1400" dirty="0" smtClean="0"/>
              <a:t>, increase self-esteem and assist clients in achieving their life goals and improving quality of life. The need for wellness care was found in our competitive analysis and research.</a:t>
            </a:r>
            <a:endParaRPr lang="en-US" sz="1400" dirty="0"/>
          </a:p>
        </p:txBody>
      </p:sp>
      <p:sp>
        <p:nvSpPr>
          <p:cNvPr id="16" name="Oval 15"/>
          <p:cNvSpPr/>
          <p:nvPr/>
        </p:nvSpPr>
        <p:spPr>
          <a:xfrm>
            <a:off x="457200" y="5805249"/>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SO6</a:t>
            </a:r>
          </a:p>
        </p:txBody>
      </p:sp>
      <p:sp>
        <p:nvSpPr>
          <p:cNvPr id="18" name="Rectangle 17"/>
          <p:cNvSpPr/>
          <p:nvPr/>
        </p:nvSpPr>
        <p:spPr>
          <a:xfrm>
            <a:off x="1673304" y="1219200"/>
            <a:ext cx="9604906" cy="738664"/>
          </a:xfrm>
          <a:prstGeom prst="rect">
            <a:avLst/>
          </a:prstGeom>
        </p:spPr>
        <p:txBody>
          <a:bodyPr wrap="square">
            <a:spAutoFit/>
          </a:bodyPr>
          <a:lstStyle/>
          <a:p>
            <a:r>
              <a:rPr lang="en-CA" sz="1400" dirty="0"/>
              <a:t>To obtain </a:t>
            </a:r>
            <a:r>
              <a:rPr lang="en-CA" sz="1400" b="1" dirty="0"/>
              <a:t>alignment as a working board and agree on clear roles and responsibilities</a:t>
            </a:r>
            <a:r>
              <a:rPr lang="en-CA" sz="1400" dirty="0"/>
              <a:t>. This will unlock your decision potential as an organization. This might look in the form of establishing </a:t>
            </a:r>
            <a:r>
              <a:rPr lang="en-CA" sz="1400" dirty="0" smtClean="0"/>
              <a:t>sub-committees such </a:t>
            </a:r>
            <a:r>
              <a:rPr lang="en-CA" sz="1400" dirty="0"/>
              <a:t>as – fundraising, outreach, support programs, strategic planning. To focus each board meeting on strategic planning and review of metrics (what went well, what didn’t).</a:t>
            </a:r>
          </a:p>
        </p:txBody>
      </p:sp>
      <p:sp>
        <p:nvSpPr>
          <p:cNvPr id="19" name="Oval 18"/>
          <p:cNvSpPr/>
          <p:nvPr/>
        </p:nvSpPr>
        <p:spPr>
          <a:xfrm>
            <a:off x="457200" y="4814649"/>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SO5</a:t>
            </a:r>
          </a:p>
        </p:txBody>
      </p:sp>
      <p:sp>
        <p:nvSpPr>
          <p:cNvPr id="20" name="Oval 19"/>
          <p:cNvSpPr/>
          <p:nvPr/>
        </p:nvSpPr>
        <p:spPr>
          <a:xfrm>
            <a:off x="457200" y="2166835"/>
            <a:ext cx="835302" cy="519351"/>
          </a:xfrm>
          <a:prstGeom prst="ellipse">
            <a:avLst/>
          </a:prstGeom>
          <a:solidFill>
            <a:srgbClr val="128C5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SO2</a:t>
            </a:r>
          </a:p>
        </p:txBody>
      </p:sp>
      <p:sp>
        <p:nvSpPr>
          <p:cNvPr id="21" name="Rectangle 20"/>
          <p:cNvSpPr/>
          <p:nvPr/>
        </p:nvSpPr>
        <p:spPr>
          <a:xfrm>
            <a:off x="1673304" y="2134385"/>
            <a:ext cx="9528095" cy="738664"/>
          </a:xfrm>
          <a:prstGeom prst="rect">
            <a:avLst/>
          </a:prstGeom>
        </p:spPr>
        <p:txBody>
          <a:bodyPr wrap="square">
            <a:spAutoFit/>
          </a:bodyPr>
          <a:lstStyle/>
          <a:p>
            <a:r>
              <a:rPr lang="en-CA" sz="1400" dirty="0" smtClean="0"/>
              <a:t>To </a:t>
            </a:r>
            <a:r>
              <a:rPr lang="en-CA" sz="1400" dirty="0"/>
              <a:t>adopt </a:t>
            </a:r>
            <a:r>
              <a:rPr lang="en-CA" sz="1400" b="1" dirty="0"/>
              <a:t>a growth mindset of continuous process improvement</a:t>
            </a:r>
            <a:r>
              <a:rPr lang="en-CA" sz="1400" dirty="0"/>
              <a:t>, as a working board and as an organization. Efficient and adopted processes will enable good use of limited resources which will translate into impressive outcomes – doing less with more.</a:t>
            </a:r>
          </a:p>
        </p:txBody>
      </p:sp>
      <p:sp>
        <p:nvSpPr>
          <p:cNvPr id="22" name="object 4">
            <a:extLst>
              <a:ext uri="{FF2B5EF4-FFF2-40B4-BE49-F238E27FC236}">
                <a16:creationId xmlns:a16="http://schemas.microsoft.com/office/drawing/2014/main" xmlns="" id="{FBED591E-4682-4DBD-A4E9-2A70A2D3B9B6}"/>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Tree>
    <p:extLst>
      <p:ext uri="{BB962C8B-B14F-4D97-AF65-F5344CB8AC3E}">
        <p14:creationId xmlns:p14="http://schemas.microsoft.com/office/powerpoint/2010/main" val="200616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Suggested </a:t>
            </a:r>
            <a:r>
              <a:rPr lang="en-CA" kern="0" spc="-5" dirty="0" smtClean="0"/>
              <a:t>Performance </a:t>
            </a:r>
            <a:r>
              <a:rPr lang="en-CA" kern="0" spc="-5" dirty="0"/>
              <a:t>Goals</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11502247"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Performance goals are metrics that will help assess effectiveness </a:t>
            </a:r>
            <a:r>
              <a:rPr lang="en-CA" sz="1600" b="1" spc="-5" dirty="0" smtClean="0">
                <a:solidFill>
                  <a:srgbClr val="1F497D"/>
                </a:solidFill>
                <a:latin typeface="Circular Book"/>
                <a:cs typeface="Circular Book"/>
              </a:rPr>
              <a:t>of your programs </a:t>
            </a:r>
            <a:r>
              <a:rPr lang="en-CA" sz="1600" b="1" spc="-5" dirty="0">
                <a:solidFill>
                  <a:srgbClr val="1F497D"/>
                </a:solidFill>
                <a:latin typeface="Circular Book"/>
                <a:cs typeface="Circular Book"/>
              </a:rPr>
              <a:t>and are important criteria </a:t>
            </a:r>
            <a:r>
              <a:rPr lang="en-CA" sz="1600" b="1" spc="-5" dirty="0" smtClean="0">
                <a:solidFill>
                  <a:srgbClr val="1F497D"/>
                </a:solidFill>
                <a:latin typeface="Circular Book"/>
                <a:cs typeface="Circular Book"/>
              </a:rPr>
              <a:t>which will improve your credibility </a:t>
            </a:r>
            <a:r>
              <a:rPr lang="en-CA" sz="1600" b="1" spc="-5" dirty="0">
                <a:solidFill>
                  <a:srgbClr val="1F497D"/>
                </a:solidFill>
                <a:latin typeface="Circular Book"/>
                <a:cs typeface="Circular Book"/>
              </a:rPr>
              <a:t>for securing funding in the longer term</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42940" y="6612395"/>
            <a:ext cx="244259" cy="93204"/>
          </a:xfrm>
        </p:spPr>
        <p:txBody>
          <a:bodyPr/>
          <a:lstStyle/>
          <a:p>
            <a:pPr marL="83185">
              <a:lnSpc>
                <a:spcPts val="955"/>
              </a:lnSpc>
            </a:pPr>
            <a:fld id="{81D60167-4931-47E6-BA6A-407CBD079E47}" type="slidenum">
              <a:rPr lang="en-CA" smtClean="0"/>
              <a:t>26</a:t>
            </a:fld>
            <a:endParaRPr lang="en-CA" dirty="0"/>
          </a:p>
        </p:txBody>
      </p:sp>
      <p:sp>
        <p:nvSpPr>
          <p:cNvPr id="7" name="Oval 6"/>
          <p:cNvSpPr/>
          <p:nvPr/>
        </p:nvSpPr>
        <p:spPr>
          <a:xfrm>
            <a:off x="528918" y="2075912"/>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PG1</a:t>
            </a:r>
          </a:p>
        </p:txBody>
      </p:sp>
      <p:sp>
        <p:nvSpPr>
          <p:cNvPr id="11" name="Rectangle 10"/>
          <p:cNvSpPr/>
          <p:nvPr/>
        </p:nvSpPr>
        <p:spPr>
          <a:xfrm>
            <a:off x="1600198" y="1827755"/>
            <a:ext cx="8246363" cy="1384995"/>
          </a:xfrm>
          <a:prstGeom prst="rect">
            <a:avLst/>
          </a:prstGeom>
        </p:spPr>
        <p:txBody>
          <a:bodyPr wrap="square">
            <a:spAutoFit/>
          </a:bodyPr>
          <a:lstStyle/>
          <a:p>
            <a:r>
              <a:rPr lang="en-CA" sz="1400" b="1" dirty="0"/>
              <a:t>To </a:t>
            </a:r>
            <a:r>
              <a:rPr lang="en-CA" sz="1400" b="1" dirty="0" smtClean="0"/>
              <a:t>begin tracking the intake and participation of clients for the purposes of measuring program effectiveness through:</a:t>
            </a:r>
            <a:endParaRPr lang="en-CA" sz="1400" b="1" dirty="0"/>
          </a:p>
          <a:p>
            <a:pPr marL="228600" indent="-228600">
              <a:buFont typeface="+mj-lt"/>
              <a:buAutoNum type="alphaLcParenR"/>
            </a:pPr>
            <a:r>
              <a:rPr lang="en-CA" sz="1400" dirty="0"/>
              <a:t>Client assessment</a:t>
            </a:r>
          </a:p>
          <a:p>
            <a:pPr marL="228600" indent="-228600">
              <a:buFont typeface="+mj-lt"/>
              <a:buAutoNum type="alphaLcParenR"/>
            </a:pPr>
            <a:r>
              <a:rPr lang="en-CA" sz="1400" dirty="0"/>
              <a:t>Client immediate </a:t>
            </a:r>
            <a:r>
              <a:rPr lang="en-CA" sz="1400" dirty="0" smtClean="0"/>
              <a:t>needs</a:t>
            </a:r>
          </a:p>
          <a:p>
            <a:pPr marL="228600" indent="-228600">
              <a:buFont typeface="+mj-lt"/>
              <a:buAutoNum type="alphaLcParenR"/>
            </a:pPr>
            <a:r>
              <a:rPr lang="en-CA" sz="1400" dirty="0" smtClean="0"/>
              <a:t>Client participation</a:t>
            </a:r>
            <a:endParaRPr lang="en-CA" sz="1400" dirty="0"/>
          </a:p>
          <a:p>
            <a:pPr marL="228600" indent="-228600">
              <a:buFont typeface="+mj-lt"/>
              <a:buAutoNum type="alphaLcParenR"/>
            </a:pPr>
            <a:r>
              <a:rPr lang="en-CA" sz="1400" dirty="0" smtClean="0"/>
              <a:t>Client </a:t>
            </a:r>
            <a:r>
              <a:rPr lang="en-CA" sz="1400" dirty="0"/>
              <a:t>management action plan </a:t>
            </a:r>
          </a:p>
        </p:txBody>
      </p:sp>
      <p:sp>
        <p:nvSpPr>
          <p:cNvPr id="12" name="Oval 11"/>
          <p:cNvSpPr/>
          <p:nvPr/>
        </p:nvSpPr>
        <p:spPr>
          <a:xfrm>
            <a:off x="536298" y="3754801"/>
            <a:ext cx="835302" cy="519351"/>
          </a:xfrm>
          <a:prstGeom prst="ellipse">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t>PG2</a:t>
            </a:r>
          </a:p>
        </p:txBody>
      </p:sp>
      <p:sp>
        <p:nvSpPr>
          <p:cNvPr id="13" name="Rectangle 12"/>
          <p:cNvSpPr/>
          <p:nvPr/>
        </p:nvSpPr>
        <p:spPr>
          <a:xfrm>
            <a:off x="1600198" y="3651355"/>
            <a:ext cx="8246363" cy="1815882"/>
          </a:xfrm>
          <a:prstGeom prst="rect">
            <a:avLst/>
          </a:prstGeom>
        </p:spPr>
        <p:txBody>
          <a:bodyPr wrap="square">
            <a:spAutoFit/>
          </a:bodyPr>
          <a:lstStyle/>
          <a:p>
            <a:r>
              <a:rPr lang="en-CA" sz="1400" b="1" dirty="0" smtClean="0"/>
              <a:t>To encourage clients and/or caregivers towards managing self-care through:</a:t>
            </a:r>
            <a:endParaRPr lang="en-CA" sz="1400" b="1" dirty="0"/>
          </a:p>
          <a:p>
            <a:pPr marL="228600" indent="-228600">
              <a:buFont typeface="+mj-lt"/>
              <a:buAutoNum type="alphaLcParenR"/>
            </a:pPr>
            <a:r>
              <a:rPr lang="en-CA" sz="1400" dirty="0" smtClean="0"/>
              <a:t>Daily maintenance plans – description when you are well and what you need to maintain wellness</a:t>
            </a:r>
            <a:endParaRPr lang="en-CA" sz="1400" dirty="0"/>
          </a:p>
          <a:p>
            <a:pPr marL="228600" indent="-228600">
              <a:buFont typeface="+mj-lt"/>
              <a:buAutoNum type="alphaLcParenR"/>
            </a:pPr>
            <a:r>
              <a:rPr lang="en-CA" sz="1400" dirty="0" smtClean="0"/>
              <a:t>Triggers – if they happened, that would make you feel worse </a:t>
            </a:r>
            <a:endParaRPr lang="en-CA" sz="1400" dirty="0"/>
          </a:p>
          <a:p>
            <a:pPr marL="228600" indent="-228600">
              <a:buFont typeface="+mj-lt"/>
              <a:buAutoNum type="alphaLcParenR"/>
            </a:pPr>
            <a:r>
              <a:rPr lang="en-CA" sz="1400" dirty="0" smtClean="0"/>
              <a:t>Early warning signs – subtle signs that let you know you are beginning to feel worse</a:t>
            </a:r>
          </a:p>
          <a:p>
            <a:pPr marL="228600" indent="-228600">
              <a:buFont typeface="+mj-lt"/>
              <a:buAutoNum type="alphaLcParenR"/>
            </a:pPr>
            <a:r>
              <a:rPr lang="en-CA" sz="1400" dirty="0" smtClean="0"/>
              <a:t>When things are breaking down – the signs that let you know you are feeling much worse</a:t>
            </a:r>
          </a:p>
          <a:p>
            <a:pPr marL="228600" indent="-228600">
              <a:buFont typeface="+mj-lt"/>
              <a:buAutoNum type="alphaLcParenR"/>
            </a:pPr>
            <a:r>
              <a:rPr lang="en-CA" sz="1400" dirty="0" smtClean="0"/>
              <a:t>Crisis plan – signs that let your loved ones/caregivers know that you need immediate care and decision making</a:t>
            </a:r>
          </a:p>
          <a:p>
            <a:pPr marL="228600" indent="-228600">
              <a:buFont typeface="+mj-lt"/>
              <a:buAutoNum type="alphaLcParenR"/>
            </a:pPr>
            <a:r>
              <a:rPr lang="en-CA" sz="1400" dirty="0" smtClean="0"/>
              <a:t>Post crisis plan</a:t>
            </a:r>
            <a:endParaRPr lang="en-CA" sz="1400" dirty="0"/>
          </a:p>
        </p:txBody>
      </p:sp>
      <p:sp>
        <p:nvSpPr>
          <p:cNvPr id="14" name="object 4">
            <a:extLst>
              <a:ext uri="{FF2B5EF4-FFF2-40B4-BE49-F238E27FC236}">
                <a16:creationId xmlns:a16="http://schemas.microsoft.com/office/drawing/2014/main" xmlns="" id="{8ADB7AA4-BAD6-4FE1-906D-876571F6168C}"/>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Tree>
    <p:extLst>
      <p:ext uri="{BB962C8B-B14F-4D97-AF65-F5344CB8AC3E}">
        <p14:creationId xmlns:p14="http://schemas.microsoft.com/office/powerpoint/2010/main" val="2767618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xmlns="" id="{40315E68-164B-4F08-866E-9916C4C6540F}"/>
              </a:ext>
            </a:extLst>
          </p:cNvPr>
          <p:cNvSpPr>
            <a:spLocks noChangeAspect="1"/>
          </p:cNvSpPr>
          <p:nvPr/>
        </p:nvSpPr>
        <p:spPr>
          <a:xfrm>
            <a:off x="2137594" y="1181622"/>
            <a:ext cx="1224000" cy="1224000"/>
          </a:xfrm>
          <a:prstGeom prst="ellipse">
            <a:avLst/>
          </a:prstGeom>
          <a:solidFill>
            <a:srgbClr val="EEB5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6" name="TextBox 35">
            <a:extLst>
              <a:ext uri="{FF2B5EF4-FFF2-40B4-BE49-F238E27FC236}">
                <a16:creationId xmlns:a16="http://schemas.microsoft.com/office/drawing/2014/main" xmlns="" id="{75A6EC1B-DCD7-4094-9779-51D9164DBF8E}"/>
              </a:ext>
            </a:extLst>
          </p:cNvPr>
          <p:cNvSpPr txBox="1"/>
          <p:nvPr/>
        </p:nvSpPr>
        <p:spPr>
          <a:xfrm>
            <a:off x="2363911" y="1608956"/>
            <a:ext cx="771366"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Vision</a:t>
            </a:r>
          </a:p>
        </p:txBody>
      </p:sp>
      <p:sp>
        <p:nvSpPr>
          <p:cNvPr id="37" name="TextBox 36">
            <a:extLst>
              <a:ext uri="{FF2B5EF4-FFF2-40B4-BE49-F238E27FC236}">
                <a16:creationId xmlns:a16="http://schemas.microsoft.com/office/drawing/2014/main" xmlns="" id="{A27730AF-67FE-4CA7-A3AD-8EA2D25FCCF8}"/>
              </a:ext>
            </a:extLst>
          </p:cNvPr>
          <p:cNvSpPr txBox="1"/>
          <p:nvPr/>
        </p:nvSpPr>
        <p:spPr>
          <a:xfrm>
            <a:off x="2137025" y="2429327"/>
            <a:ext cx="3351877" cy="954107"/>
          </a:xfrm>
          <a:prstGeom prst="rect">
            <a:avLst/>
          </a:prstGeom>
          <a:noFill/>
        </p:spPr>
        <p:txBody>
          <a:bodyPr wrap="square" rtlCol="0">
            <a:spAutoFit/>
          </a:bodyPr>
          <a:lstStyle/>
          <a:p>
            <a:pPr lvl="0"/>
            <a:r>
              <a:rPr lang="en-US" sz="1400" dirty="0"/>
              <a:t>To facilitate systemic change in recognizing that mental health needs will never be addressed completely without the inclusion of families and friends who care for them.</a:t>
            </a:r>
          </a:p>
        </p:txBody>
      </p:sp>
      <p:sp>
        <p:nvSpPr>
          <p:cNvPr id="4" name="Oval 3">
            <a:extLst>
              <a:ext uri="{FF2B5EF4-FFF2-40B4-BE49-F238E27FC236}">
                <a16:creationId xmlns:a16="http://schemas.microsoft.com/office/drawing/2014/main" xmlns="" id="{4507FC35-7D6F-4143-A2FE-103D71167368}"/>
              </a:ext>
            </a:extLst>
          </p:cNvPr>
          <p:cNvSpPr>
            <a:spLocks noChangeAspect="1"/>
          </p:cNvSpPr>
          <p:nvPr/>
        </p:nvSpPr>
        <p:spPr>
          <a:xfrm>
            <a:off x="2133601" y="3649807"/>
            <a:ext cx="1224000" cy="1224000"/>
          </a:xfrm>
          <a:prstGeom prst="ellipse">
            <a:avLst/>
          </a:prstGeom>
          <a:solidFill>
            <a:srgbClr val="008A3E"/>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TextBox 39">
            <a:extLst>
              <a:ext uri="{FF2B5EF4-FFF2-40B4-BE49-F238E27FC236}">
                <a16:creationId xmlns:a16="http://schemas.microsoft.com/office/drawing/2014/main" xmlns="" id="{BE65B671-C9E0-45D9-AFEC-4E5A1CDD8E7A}"/>
              </a:ext>
            </a:extLst>
          </p:cNvPr>
          <p:cNvSpPr txBox="1"/>
          <p:nvPr/>
        </p:nvSpPr>
        <p:spPr>
          <a:xfrm>
            <a:off x="2281371" y="4073391"/>
            <a:ext cx="928459"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Mission</a:t>
            </a:r>
          </a:p>
        </p:txBody>
      </p:sp>
      <p:sp>
        <p:nvSpPr>
          <p:cNvPr id="41" name="TextBox 40">
            <a:extLst>
              <a:ext uri="{FF2B5EF4-FFF2-40B4-BE49-F238E27FC236}">
                <a16:creationId xmlns:a16="http://schemas.microsoft.com/office/drawing/2014/main" xmlns="" id="{CAC4D8E7-E827-4C92-9CB4-2E041550482C}"/>
              </a:ext>
            </a:extLst>
          </p:cNvPr>
          <p:cNvSpPr txBox="1"/>
          <p:nvPr/>
        </p:nvSpPr>
        <p:spPr>
          <a:xfrm>
            <a:off x="2133600" y="4897129"/>
            <a:ext cx="3351877" cy="1169551"/>
          </a:xfrm>
          <a:prstGeom prst="rect">
            <a:avLst/>
          </a:prstGeom>
          <a:noFill/>
        </p:spPr>
        <p:txBody>
          <a:bodyPr wrap="square" rtlCol="0">
            <a:spAutoFit/>
          </a:bodyPr>
          <a:lstStyle/>
          <a:p>
            <a:pPr lvl="0"/>
            <a:r>
              <a:rPr lang="en-US" sz="1400" kern="0" dirty="0"/>
              <a:t>To provide an inclusive circle of supportive care, education and respite for families and loved ones affected by serious mental illness living in the Richmond Hill community.</a:t>
            </a:r>
          </a:p>
        </p:txBody>
      </p:sp>
      <p:sp>
        <p:nvSpPr>
          <p:cNvPr id="5" name="Oval 4">
            <a:extLst>
              <a:ext uri="{FF2B5EF4-FFF2-40B4-BE49-F238E27FC236}">
                <a16:creationId xmlns:a16="http://schemas.microsoft.com/office/drawing/2014/main" xmlns="" id="{78468BBB-08C5-4727-9D69-372E293DA980}"/>
              </a:ext>
            </a:extLst>
          </p:cNvPr>
          <p:cNvSpPr>
            <a:spLocks noChangeAspect="1"/>
          </p:cNvSpPr>
          <p:nvPr/>
        </p:nvSpPr>
        <p:spPr>
          <a:xfrm>
            <a:off x="6806570" y="1181622"/>
            <a:ext cx="1224000" cy="1224000"/>
          </a:xfrm>
          <a:prstGeom prst="ellipse">
            <a:avLst/>
          </a:prstGeom>
          <a:solidFill>
            <a:srgbClr val="1F497D"/>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3" name="TextBox 42">
            <a:extLst>
              <a:ext uri="{FF2B5EF4-FFF2-40B4-BE49-F238E27FC236}">
                <a16:creationId xmlns:a16="http://schemas.microsoft.com/office/drawing/2014/main" xmlns="" id="{59056E3B-AEC9-4889-B0B3-92C5E5146B8E}"/>
              </a:ext>
            </a:extLst>
          </p:cNvPr>
          <p:cNvSpPr txBox="1"/>
          <p:nvPr/>
        </p:nvSpPr>
        <p:spPr>
          <a:xfrm>
            <a:off x="6864571" y="1608956"/>
            <a:ext cx="1107997"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rPr>
              <a:t>Principles</a:t>
            </a:r>
          </a:p>
        </p:txBody>
      </p:sp>
      <p:sp>
        <p:nvSpPr>
          <p:cNvPr id="44" name="TextBox 43">
            <a:extLst>
              <a:ext uri="{FF2B5EF4-FFF2-40B4-BE49-F238E27FC236}">
                <a16:creationId xmlns:a16="http://schemas.microsoft.com/office/drawing/2014/main" xmlns="" id="{FE8C8933-FBF0-406E-8180-8F31CF6B48BB}"/>
              </a:ext>
            </a:extLst>
          </p:cNvPr>
          <p:cNvSpPr txBox="1"/>
          <p:nvPr/>
        </p:nvSpPr>
        <p:spPr>
          <a:xfrm>
            <a:off x="6806569" y="2429327"/>
            <a:ext cx="3351877" cy="3108543"/>
          </a:xfrm>
          <a:prstGeom prst="rect">
            <a:avLst/>
          </a:prstGeom>
          <a:noFill/>
        </p:spPr>
        <p:txBody>
          <a:bodyPr wrap="square" rtlCol="0">
            <a:spAutoFit/>
          </a:bodyPr>
          <a:lstStyle/>
          <a:p>
            <a:pPr>
              <a:defRPr/>
            </a:pPr>
            <a:r>
              <a:rPr lang="en-US" sz="1400" dirty="0"/>
              <a:t>To be authentic in empowering those we serve – different clients might have different needs.</a:t>
            </a:r>
          </a:p>
          <a:p>
            <a:pPr>
              <a:defRPr/>
            </a:pPr>
            <a:endParaRPr lang="en-US" sz="1400" dirty="0"/>
          </a:p>
          <a:p>
            <a:pPr>
              <a:defRPr/>
            </a:pPr>
            <a:r>
              <a:rPr lang="en-US" sz="1400" dirty="0"/>
              <a:t>To be engaging to foster a sense of community and integration.</a:t>
            </a:r>
          </a:p>
          <a:p>
            <a:pPr>
              <a:defRPr/>
            </a:pPr>
            <a:endParaRPr lang="en-US" sz="1400" dirty="0"/>
          </a:p>
          <a:p>
            <a:pPr>
              <a:defRPr/>
            </a:pPr>
            <a:r>
              <a:rPr lang="en-US" sz="1400" dirty="0"/>
              <a:t>To offer information transparently and balance it with a need for client and regulatory confidentiality.</a:t>
            </a:r>
          </a:p>
          <a:p>
            <a:pPr lvl="0">
              <a:defRPr/>
            </a:pPr>
            <a:endParaRPr lang="en-US" sz="1400" kern="0" dirty="0"/>
          </a:p>
          <a:p>
            <a:pPr>
              <a:defRPr/>
            </a:pPr>
            <a:r>
              <a:rPr lang="en-US" sz="1400" dirty="0"/>
              <a:t>To provide a respite environment for growing, learning and sharing.</a:t>
            </a:r>
          </a:p>
          <a:p>
            <a:pPr lvl="0">
              <a:defRPr/>
            </a:pPr>
            <a:endParaRPr lang="en-US" sz="1400" kern="0" dirty="0"/>
          </a:p>
        </p:txBody>
      </p:sp>
      <p:sp>
        <p:nvSpPr>
          <p:cNvPr id="53" name="object 3">
            <a:extLst>
              <a:ext uri="{FF2B5EF4-FFF2-40B4-BE49-F238E27FC236}">
                <a16:creationId xmlns:a16="http://schemas.microsoft.com/office/drawing/2014/main" xmlns="" id="{2340F9A8-7FC3-4D97-A939-A6A51EB13E21}"/>
              </a:ext>
            </a:extLst>
          </p:cNvPr>
          <p:cNvSpPr txBox="1">
            <a:spLocks/>
          </p:cNvSpPr>
          <p:nvPr/>
        </p:nvSpPr>
        <p:spPr>
          <a:xfrm>
            <a:off x="308391" y="434088"/>
            <a:ext cx="807360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Suggested </a:t>
            </a:r>
            <a:r>
              <a:rPr lang="en-CA" kern="0" spc="-5" dirty="0" smtClean="0"/>
              <a:t>(Revised) Vision, Mission and Principles</a:t>
            </a:r>
            <a:endParaRPr lang="en-CA" kern="0" spc="-5" dirty="0"/>
          </a:p>
        </p:txBody>
      </p:sp>
      <p:sp>
        <p:nvSpPr>
          <p:cNvPr id="54" name="object 4">
            <a:extLst>
              <a:ext uri="{FF2B5EF4-FFF2-40B4-BE49-F238E27FC236}">
                <a16:creationId xmlns:a16="http://schemas.microsoft.com/office/drawing/2014/main" xmlns="" id="{3A857CE7-3CF7-40D9-A81E-89EB181D4D1C}"/>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
        <p:nvSpPr>
          <p:cNvPr id="55" name="object 2">
            <a:extLst>
              <a:ext uri="{FF2B5EF4-FFF2-40B4-BE49-F238E27FC236}">
                <a16:creationId xmlns:a16="http://schemas.microsoft.com/office/drawing/2014/main" xmlns="" id="{5C12F0F8-E522-46D7-A0FF-B6C95196C18C}"/>
              </a:ext>
            </a:extLst>
          </p:cNvPr>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56" name="Slide Number Placeholder 2">
            <a:extLst>
              <a:ext uri="{FF2B5EF4-FFF2-40B4-BE49-F238E27FC236}">
                <a16:creationId xmlns:a16="http://schemas.microsoft.com/office/drawing/2014/main" xmlns="" id="{29BA8998-9D76-4AE1-823F-E2ED463F9701}"/>
              </a:ext>
            </a:extLst>
          </p:cNvPr>
          <p:cNvSpPr>
            <a:spLocks noGrp="1"/>
          </p:cNvSpPr>
          <p:nvPr>
            <p:ph type="sldNum" sz="quarter" idx="7"/>
          </p:nvPr>
        </p:nvSpPr>
        <p:spPr>
          <a:xfrm>
            <a:off x="11642940" y="6612395"/>
            <a:ext cx="320459" cy="123685"/>
          </a:xfrm>
        </p:spPr>
        <p:txBody>
          <a:bodyPr/>
          <a:lstStyle/>
          <a:p>
            <a:pPr marL="83185">
              <a:lnSpc>
                <a:spcPts val="955"/>
              </a:lnSpc>
            </a:pPr>
            <a:fld id="{81D60167-4931-47E6-BA6A-407CBD079E47}" type="slidenum">
              <a:rPr lang="en-CA" smtClean="0"/>
              <a:t>27</a:t>
            </a:fld>
            <a:endParaRPr lang="en-CA" dirty="0"/>
          </a:p>
        </p:txBody>
      </p:sp>
      <p:sp>
        <p:nvSpPr>
          <p:cNvPr id="58" name="Rectangle 57">
            <a:extLst>
              <a:ext uri="{FF2B5EF4-FFF2-40B4-BE49-F238E27FC236}">
                <a16:creationId xmlns:a16="http://schemas.microsoft.com/office/drawing/2014/main" xmlns="" id="{3F7EDE80-BF34-4367-85B0-AB4C5B7C8D8C}"/>
              </a:ext>
            </a:extLst>
          </p:cNvPr>
          <p:cNvSpPr/>
          <p:nvPr/>
        </p:nvSpPr>
        <p:spPr>
          <a:xfrm>
            <a:off x="8080866" y="1424290"/>
            <a:ext cx="2847708" cy="738664"/>
          </a:xfrm>
          <a:prstGeom prst="rect">
            <a:avLst/>
          </a:prstGeom>
        </p:spPr>
        <p:txBody>
          <a:bodyPr wrap="square">
            <a:spAutoFit/>
          </a:bodyPr>
          <a:lstStyle/>
          <a:p>
            <a:pPr lvl="0">
              <a:defRPr/>
            </a:pPr>
            <a:r>
              <a:rPr lang="en-US" sz="1400" b="1" i="1" kern="0" dirty="0"/>
              <a:t>Commitments to ethical principles in how the organization achieves its stated strategic goals.</a:t>
            </a:r>
          </a:p>
        </p:txBody>
      </p:sp>
      <p:sp>
        <p:nvSpPr>
          <p:cNvPr id="59" name="Rectangle 58">
            <a:extLst>
              <a:ext uri="{FF2B5EF4-FFF2-40B4-BE49-F238E27FC236}">
                <a16:creationId xmlns:a16="http://schemas.microsoft.com/office/drawing/2014/main" xmlns="" id="{7A384F3E-4FBE-48BB-940A-9B93BA9D71C0}"/>
              </a:ext>
            </a:extLst>
          </p:cNvPr>
          <p:cNvSpPr/>
          <p:nvPr/>
        </p:nvSpPr>
        <p:spPr>
          <a:xfrm>
            <a:off x="3357601" y="3892092"/>
            <a:ext cx="1999578" cy="954107"/>
          </a:xfrm>
          <a:prstGeom prst="rect">
            <a:avLst/>
          </a:prstGeom>
        </p:spPr>
        <p:txBody>
          <a:bodyPr wrap="square">
            <a:spAutoFit/>
          </a:bodyPr>
          <a:lstStyle/>
          <a:p>
            <a:r>
              <a:rPr lang="en-US" sz="1400" b="1" i="1" kern="0" dirty="0"/>
              <a:t>Addresses organizational question of purpose – why do we exist?</a:t>
            </a:r>
          </a:p>
        </p:txBody>
      </p:sp>
      <p:sp>
        <p:nvSpPr>
          <p:cNvPr id="60" name="Rectangle 59">
            <a:extLst>
              <a:ext uri="{FF2B5EF4-FFF2-40B4-BE49-F238E27FC236}">
                <a16:creationId xmlns:a16="http://schemas.microsoft.com/office/drawing/2014/main" xmlns="" id="{B0351820-43DB-4EBC-A312-CD6661A3B672}"/>
              </a:ext>
            </a:extLst>
          </p:cNvPr>
          <p:cNvSpPr/>
          <p:nvPr/>
        </p:nvSpPr>
        <p:spPr>
          <a:xfrm>
            <a:off x="3395277" y="1424290"/>
            <a:ext cx="2093625" cy="738664"/>
          </a:xfrm>
          <a:prstGeom prst="rect">
            <a:avLst/>
          </a:prstGeom>
        </p:spPr>
        <p:txBody>
          <a:bodyPr wrap="square">
            <a:spAutoFit/>
          </a:bodyPr>
          <a:lstStyle/>
          <a:p>
            <a:r>
              <a:rPr lang="en-US" sz="1400" b="1" i="1" kern="0" dirty="0"/>
              <a:t>Addresses the organizational question – what do we want to be?</a:t>
            </a:r>
          </a:p>
        </p:txBody>
      </p:sp>
    </p:spTree>
    <p:custDataLst>
      <p:tags r:id="rId1"/>
    </p:custDataLst>
    <p:extLst>
      <p:ext uri="{BB962C8B-B14F-4D97-AF65-F5344CB8AC3E}">
        <p14:creationId xmlns:p14="http://schemas.microsoft.com/office/powerpoint/2010/main" val="305617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348731"/>
            <a:ext cx="7392923" cy="45719"/>
          </a:xfrm>
          <a:prstGeom prst="rect">
            <a:avLst/>
          </a:prstGeom>
          <a:blipFill>
            <a:blip r:embed="rId2" cstate="print"/>
            <a:stretch>
              <a:fillRect/>
            </a:stretch>
          </a:blipFill>
        </p:spPr>
        <p:txBody>
          <a:bodyPr wrap="square" lIns="0" tIns="0" rIns="0" bIns="0" rtlCol="0"/>
          <a:lstStyle/>
          <a:p>
            <a:endParaRPr/>
          </a:p>
        </p:txBody>
      </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Suggested Organizational Structure – Working Board</a:t>
            </a: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11198502"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F497D"/>
                </a:solidFill>
                <a:latin typeface="Circular Book"/>
                <a:cs typeface="Circular Book"/>
              </a:rPr>
              <a:t>Designing </a:t>
            </a:r>
            <a:r>
              <a:rPr lang="en-CA" sz="1600" b="1" spc="-5" dirty="0" smtClean="0">
                <a:solidFill>
                  <a:srgbClr val="1F497D"/>
                </a:solidFill>
                <a:latin typeface="Circular Book"/>
                <a:cs typeface="Circular Book"/>
              </a:rPr>
              <a:t>an organizational </a:t>
            </a:r>
            <a:r>
              <a:rPr lang="en-CA" sz="1600" b="1" spc="-5" dirty="0">
                <a:solidFill>
                  <a:srgbClr val="1F497D"/>
                </a:solidFill>
                <a:latin typeface="Circular Book"/>
                <a:cs typeface="Circular Book"/>
              </a:rPr>
              <a:t>structure </a:t>
            </a:r>
            <a:r>
              <a:rPr lang="en-CA" sz="1600" b="1" spc="-5" dirty="0" smtClean="0">
                <a:solidFill>
                  <a:srgbClr val="1F497D"/>
                </a:solidFill>
                <a:latin typeface="Circular Book"/>
                <a:cs typeface="Circular Book"/>
              </a:rPr>
              <a:t>divides work effort to </a:t>
            </a:r>
            <a:r>
              <a:rPr lang="en-CA" sz="1600" b="1" spc="-5" dirty="0">
                <a:solidFill>
                  <a:srgbClr val="1F497D"/>
                </a:solidFill>
                <a:latin typeface="Circular Book"/>
                <a:cs typeface="Circular Book"/>
              </a:rPr>
              <a:t>operationalize </a:t>
            </a:r>
            <a:r>
              <a:rPr lang="en-CA" sz="1600" b="1" spc="-5" dirty="0" smtClean="0">
                <a:solidFill>
                  <a:srgbClr val="1F497D"/>
                </a:solidFill>
                <a:latin typeface="Circular Book"/>
                <a:cs typeface="Circular Book"/>
              </a:rPr>
              <a:t>your strategic </a:t>
            </a:r>
            <a:r>
              <a:rPr lang="en-CA" sz="1600" b="1" spc="-5" dirty="0">
                <a:solidFill>
                  <a:srgbClr val="1F497D"/>
                </a:solidFill>
                <a:latin typeface="Circular Book"/>
                <a:cs typeface="Circular Book"/>
              </a:rPr>
              <a:t>objectives. </a:t>
            </a:r>
            <a:endParaRPr sz="1600" b="1" dirty="0">
              <a:solidFill>
                <a:srgbClr val="1F497D"/>
              </a:solidFill>
              <a:latin typeface="Circular Book"/>
              <a:cs typeface="Circular Book"/>
            </a:endParaRPr>
          </a:p>
        </p:txBody>
      </p:sp>
      <p:sp>
        <p:nvSpPr>
          <p:cNvPr id="3" name="Slide Number Placeholder 2">
            <a:extLst>
              <a:ext uri="{FF2B5EF4-FFF2-40B4-BE49-F238E27FC236}">
                <a16:creationId xmlns:a16="http://schemas.microsoft.com/office/drawing/2014/main" xmlns="" id="{9F89088D-B968-484F-95DD-88603EB5EDD2}"/>
              </a:ext>
            </a:extLst>
          </p:cNvPr>
          <p:cNvSpPr>
            <a:spLocks noGrp="1"/>
          </p:cNvSpPr>
          <p:nvPr>
            <p:ph type="sldNum" sz="quarter" idx="7"/>
          </p:nvPr>
        </p:nvSpPr>
        <p:spPr>
          <a:xfrm>
            <a:off x="11642940" y="6301246"/>
            <a:ext cx="244259" cy="93204"/>
          </a:xfrm>
        </p:spPr>
        <p:txBody>
          <a:bodyPr/>
          <a:lstStyle/>
          <a:p>
            <a:pPr marL="83185">
              <a:lnSpc>
                <a:spcPts val="955"/>
              </a:lnSpc>
            </a:pPr>
            <a:fld id="{81D60167-4931-47E6-BA6A-407CBD079E47}" type="slidenum">
              <a:rPr lang="en-CA" smtClean="0"/>
              <a:t>28</a:t>
            </a:fld>
            <a:endParaRPr lang="en-CA" dirty="0"/>
          </a:p>
        </p:txBody>
      </p:sp>
      <p:sp>
        <p:nvSpPr>
          <p:cNvPr id="5" name="Rectangle 4"/>
          <p:cNvSpPr/>
          <p:nvPr/>
        </p:nvSpPr>
        <p:spPr>
          <a:xfrm>
            <a:off x="2709290" y="2203248"/>
            <a:ext cx="1710309"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Founder &amp; CFO</a:t>
            </a:r>
          </a:p>
        </p:txBody>
      </p:sp>
      <p:sp>
        <p:nvSpPr>
          <p:cNvPr id="10" name="Rectangle 9"/>
          <p:cNvSpPr/>
          <p:nvPr/>
        </p:nvSpPr>
        <p:spPr>
          <a:xfrm>
            <a:off x="6858000" y="2203248"/>
            <a:ext cx="176335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Chief Operating Officer COO)</a:t>
            </a:r>
          </a:p>
        </p:txBody>
      </p:sp>
      <p:sp>
        <p:nvSpPr>
          <p:cNvPr id="11" name="Rectangle 10"/>
          <p:cNvSpPr/>
          <p:nvPr/>
        </p:nvSpPr>
        <p:spPr>
          <a:xfrm>
            <a:off x="1219200" y="3352800"/>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Fundraising Committee</a:t>
            </a:r>
            <a:endParaRPr lang="en-US" sz="1500" b="1" dirty="0"/>
          </a:p>
        </p:txBody>
      </p:sp>
      <p:sp>
        <p:nvSpPr>
          <p:cNvPr id="12" name="Rectangle 11"/>
          <p:cNvSpPr/>
          <p:nvPr/>
        </p:nvSpPr>
        <p:spPr>
          <a:xfrm>
            <a:off x="4876800" y="3352800"/>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Support Programs </a:t>
            </a:r>
            <a:r>
              <a:rPr lang="en-US" sz="1500" dirty="0" smtClean="0"/>
              <a:t>Committee – CMAP &amp; WRAP</a:t>
            </a:r>
            <a:endParaRPr lang="en-US" sz="1500" b="1" dirty="0"/>
          </a:p>
        </p:txBody>
      </p:sp>
      <p:sp>
        <p:nvSpPr>
          <p:cNvPr id="13" name="Rectangle 12"/>
          <p:cNvSpPr/>
          <p:nvPr/>
        </p:nvSpPr>
        <p:spPr>
          <a:xfrm>
            <a:off x="8915400" y="3352800"/>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Lecture Series Committee</a:t>
            </a:r>
            <a:endParaRPr lang="en-US" sz="1500" b="1" dirty="0"/>
          </a:p>
        </p:txBody>
      </p:sp>
      <p:cxnSp>
        <p:nvCxnSpPr>
          <p:cNvPr id="28" name="Elbow Connector 27"/>
          <p:cNvCxnSpPr>
            <a:stCxn id="5" idx="1"/>
            <a:endCxn id="11" idx="0"/>
          </p:cNvCxnSpPr>
          <p:nvPr/>
        </p:nvCxnSpPr>
        <p:spPr>
          <a:xfrm rot="10800000" flipV="1">
            <a:off x="2036256" y="2541990"/>
            <a:ext cx="673035" cy="810809"/>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173" name="Elbow Connector 172"/>
          <p:cNvCxnSpPr>
            <a:stCxn id="10" idx="3"/>
            <a:endCxn id="13" idx="0"/>
          </p:cNvCxnSpPr>
          <p:nvPr/>
        </p:nvCxnSpPr>
        <p:spPr>
          <a:xfrm>
            <a:off x="8621350" y="2541991"/>
            <a:ext cx="1111105" cy="810809"/>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5" idx="3"/>
            <a:endCxn id="12" idx="0"/>
          </p:cNvCxnSpPr>
          <p:nvPr/>
        </p:nvCxnSpPr>
        <p:spPr>
          <a:xfrm>
            <a:off x="4419599" y="2541991"/>
            <a:ext cx="1274256" cy="810809"/>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766690" y="1219200"/>
            <a:ext cx="176335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“Board of Directors”</a:t>
            </a:r>
            <a:endParaRPr lang="en-US" sz="1500" b="1" dirty="0"/>
          </a:p>
        </p:txBody>
      </p:sp>
      <p:cxnSp>
        <p:nvCxnSpPr>
          <p:cNvPr id="180" name="Elbow Connector 179"/>
          <p:cNvCxnSpPr>
            <a:stCxn id="5" idx="0"/>
            <a:endCxn id="54" idx="1"/>
          </p:cNvCxnSpPr>
          <p:nvPr/>
        </p:nvCxnSpPr>
        <p:spPr>
          <a:xfrm rot="5400000" flipH="1" flipV="1">
            <a:off x="3842915" y="1279474"/>
            <a:ext cx="645305" cy="1202245"/>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0" idx="0"/>
            <a:endCxn id="54" idx="3"/>
          </p:cNvCxnSpPr>
          <p:nvPr/>
        </p:nvCxnSpPr>
        <p:spPr>
          <a:xfrm rot="16200000" flipV="1">
            <a:off x="6812206" y="1275778"/>
            <a:ext cx="645305" cy="1209635"/>
          </a:xfrm>
          <a:prstGeom prst="bentConnector2">
            <a:avLst/>
          </a:prstGeom>
          <a:ln w="2222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object 4">
            <a:extLst>
              <a:ext uri="{FF2B5EF4-FFF2-40B4-BE49-F238E27FC236}">
                <a16:creationId xmlns:a16="http://schemas.microsoft.com/office/drawing/2014/main" xmlns="" id="{EC7E1782-6D18-4FC3-BB34-3502615CC12B}"/>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F497D"/>
                </a:solidFill>
                <a:latin typeface="Calibri"/>
                <a:cs typeface="Calibri"/>
              </a:rPr>
              <a:t>STRATEGIC RECOMMENDATIONS</a:t>
            </a:r>
            <a:endParaRPr sz="1200" dirty="0">
              <a:solidFill>
                <a:srgbClr val="1F497D"/>
              </a:solidFill>
              <a:latin typeface="Calibri"/>
              <a:cs typeface="Calibri"/>
            </a:endParaRPr>
          </a:p>
        </p:txBody>
      </p:sp>
      <p:sp>
        <p:nvSpPr>
          <p:cNvPr id="23" name="Rectangle 22"/>
          <p:cNvSpPr/>
          <p:nvPr/>
        </p:nvSpPr>
        <p:spPr>
          <a:xfrm>
            <a:off x="1066800" y="5335966"/>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Art Therapy</a:t>
            </a:r>
          </a:p>
          <a:p>
            <a:pPr algn="ctr"/>
            <a:r>
              <a:rPr lang="en-US" sz="1500" dirty="0" smtClean="0"/>
              <a:t>Facilitator</a:t>
            </a:r>
            <a:endParaRPr lang="en-US" sz="1500" dirty="0"/>
          </a:p>
        </p:txBody>
      </p:sp>
      <p:sp>
        <p:nvSpPr>
          <p:cNvPr id="24" name="Rectangle 23"/>
          <p:cNvSpPr/>
          <p:nvPr/>
        </p:nvSpPr>
        <p:spPr>
          <a:xfrm>
            <a:off x="2971800" y="5335966"/>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Family Support/Respite</a:t>
            </a:r>
            <a:endParaRPr lang="en-US" sz="1500" b="1" dirty="0"/>
          </a:p>
        </p:txBody>
      </p:sp>
      <p:sp>
        <p:nvSpPr>
          <p:cNvPr id="25" name="Rectangle 24"/>
          <p:cNvSpPr/>
          <p:nvPr/>
        </p:nvSpPr>
        <p:spPr>
          <a:xfrm>
            <a:off x="4876800" y="5335965"/>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Yoga</a:t>
            </a:r>
            <a:endParaRPr lang="en-US" sz="1500" b="1" dirty="0"/>
          </a:p>
        </p:txBody>
      </p:sp>
      <p:sp>
        <p:nvSpPr>
          <p:cNvPr id="26" name="Rectangle 25"/>
          <p:cNvSpPr/>
          <p:nvPr/>
        </p:nvSpPr>
        <p:spPr>
          <a:xfrm>
            <a:off x="6781800" y="5336658"/>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Cooking</a:t>
            </a:r>
            <a:endParaRPr lang="en-US" sz="1500" dirty="0"/>
          </a:p>
        </p:txBody>
      </p:sp>
      <p:sp>
        <p:nvSpPr>
          <p:cNvPr id="27" name="Rectangle 26"/>
          <p:cNvSpPr/>
          <p:nvPr/>
        </p:nvSpPr>
        <p:spPr>
          <a:xfrm>
            <a:off x="8686800" y="5335964"/>
            <a:ext cx="1634110" cy="677485"/>
          </a:xfrm>
          <a:prstGeom prst="rect">
            <a:avLst/>
          </a:prstGeom>
          <a:solidFill>
            <a:srgbClr val="A40000"/>
          </a:solidFill>
          <a:ln>
            <a:solidFill>
              <a:srgbClr val="A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Music</a:t>
            </a:r>
            <a:endParaRPr lang="en-US" sz="1500" dirty="0"/>
          </a:p>
        </p:txBody>
      </p:sp>
      <p:cxnSp>
        <p:nvCxnSpPr>
          <p:cNvPr id="8" name="Elbow Connector 7"/>
          <p:cNvCxnSpPr>
            <a:endCxn id="23" idx="0"/>
          </p:cNvCxnSpPr>
          <p:nvPr/>
        </p:nvCxnSpPr>
        <p:spPr>
          <a:xfrm rot="10800000" flipV="1">
            <a:off x="1883855" y="4572000"/>
            <a:ext cx="1905000" cy="763966"/>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24" idx="0"/>
          </p:cNvCxnSpPr>
          <p:nvPr/>
        </p:nvCxnSpPr>
        <p:spPr>
          <a:xfrm rot="10800000" flipV="1">
            <a:off x="3788856" y="4572000"/>
            <a:ext cx="1911351" cy="763966"/>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26" idx="0"/>
          </p:cNvCxnSpPr>
          <p:nvPr/>
        </p:nvCxnSpPr>
        <p:spPr>
          <a:xfrm>
            <a:off x="6510910" y="4599594"/>
            <a:ext cx="1087945" cy="737064"/>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27" idx="0"/>
          </p:cNvCxnSpPr>
          <p:nvPr/>
        </p:nvCxnSpPr>
        <p:spPr>
          <a:xfrm>
            <a:off x="5687505" y="4599594"/>
            <a:ext cx="3816350" cy="736370"/>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1"/>
            <a:endCxn id="12" idx="0"/>
          </p:cNvCxnSpPr>
          <p:nvPr/>
        </p:nvCxnSpPr>
        <p:spPr>
          <a:xfrm rot="10800000" flipV="1">
            <a:off x="5693856" y="2541990"/>
            <a:ext cx="1164145" cy="810809"/>
          </a:xfrm>
          <a:prstGeom prst="bentConnector2">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2" idx="2"/>
            <a:endCxn id="25" idx="0"/>
          </p:cNvCxnSpPr>
          <p:nvPr/>
        </p:nvCxnSpPr>
        <p:spPr>
          <a:xfrm rot="5400000">
            <a:off x="5041015" y="4683125"/>
            <a:ext cx="1305680" cy="12700"/>
          </a:xfrm>
          <a:prstGeom prst="bentConnector3">
            <a:avLst/>
          </a:prstGeom>
          <a:ln w="22225">
            <a:solidFill>
              <a:srgbClr val="C55E5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364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FFC000"/>
          </a:solidFill>
          <a:ln>
            <a:solidFill>
              <a:srgbClr val="EEB500"/>
            </a:solidFill>
          </a:ln>
        </p:spPr>
        <p:txBody>
          <a:bodyPr wrap="square" lIns="0" tIns="0" rIns="0" bIns="0" rtlCol="0"/>
          <a:lstStyle/>
          <a:p>
            <a:endParaRPr>
              <a:solidFill>
                <a:srgbClr val="262626"/>
              </a:solidFill>
            </a:endParaRPr>
          </a:p>
        </p:txBody>
      </p:sp>
      <p:sp>
        <p:nvSpPr>
          <p:cNvPr id="3" name="object 3"/>
          <p:cNvSpPr txBox="1">
            <a:spLocks noGrp="1"/>
          </p:cNvSpPr>
          <p:nvPr>
            <p:ph type="title"/>
          </p:nvPr>
        </p:nvSpPr>
        <p:spPr>
          <a:xfrm>
            <a:off x="482890" y="2043046"/>
            <a:ext cx="4538980" cy="627736"/>
          </a:xfrm>
          <a:prstGeom prst="rect">
            <a:avLst/>
          </a:prstGeom>
        </p:spPr>
        <p:txBody>
          <a:bodyPr vert="horz" wrap="square" lIns="0" tIns="12065" rIns="0" bIns="0" rtlCol="0">
            <a:spAutoFit/>
          </a:bodyPr>
          <a:lstStyle/>
          <a:p>
            <a:pPr marL="12700">
              <a:lnSpc>
                <a:spcPct val="100000"/>
              </a:lnSpc>
              <a:spcBef>
                <a:spcPts val="95"/>
              </a:spcBef>
            </a:pPr>
            <a:r>
              <a:rPr lang="en-US" sz="4000" b="1" spc="-10" dirty="0">
                <a:solidFill>
                  <a:srgbClr val="C00000"/>
                </a:solidFill>
                <a:latin typeface="Arial"/>
                <a:cs typeface="Arial"/>
              </a:rPr>
              <a:t>Roadmap</a:t>
            </a:r>
            <a:endParaRPr sz="4000" dirty="0">
              <a:solidFill>
                <a:srgbClr val="C00000"/>
              </a:solidFill>
              <a:latin typeface="Arial"/>
              <a:cs typeface="Arial"/>
            </a:endParaRPr>
          </a:p>
        </p:txBody>
      </p:sp>
      <p:sp>
        <p:nvSpPr>
          <p:cNvPr id="4" name="Slide Number Placeholder 3">
            <a:extLst>
              <a:ext uri="{FF2B5EF4-FFF2-40B4-BE49-F238E27FC236}">
                <a16:creationId xmlns:a16="http://schemas.microsoft.com/office/drawing/2014/main" xmlns="" id="{FAE83994-B48D-4AF9-9182-A83B1B54325E}"/>
              </a:ext>
            </a:extLst>
          </p:cNvPr>
          <p:cNvSpPr>
            <a:spLocks noGrp="1"/>
          </p:cNvSpPr>
          <p:nvPr>
            <p:ph type="sldNum" sz="quarter" idx="7"/>
          </p:nvPr>
        </p:nvSpPr>
        <p:spPr/>
        <p:txBody>
          <a:bodyPr/>
          <a:lstStyle/>
          <a:p>
            <a:pPr marL="83185">
              <a:lnSpc>
                <a:spcPts val="955"/>
              </a:lnSpc>
            </a:pPr>
            <a:fld id="{81D60167-4931-47E6-BA6A-407CBD079E47}" type="slidenum">
              <a:rPr lang="en-CA" smtClean="0"/>
              <a:t>29</a:t>
            </a:fld>
            <a:endParaRPr lang="en-CA" dirty="0"/>
          </a:p>
        </p:txBody>
      </p:sp>
    </p:spTree>
    <p:extLst>
      <p:ext uri="{BB962C8B-B14F-4D97-AF65-F5344CB8AC3E}">
        <p14:creationId xmlns:p14="http://schemas.microsoft.com/office/powerpoint/2010/main" val="93997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E46C0A"/>
          </a:solidFill>
        </p:spPr>
        <p:txBody>
          <a:bodyPr wrap="square" lIns="0" tIns="0" rIns="0" bIns="0" rtlCol="0"/>
          <a:lstStyle/>
          <a:p>
            <a:endParaRPr/>
          </a:p>
        </p:txBody>
      </p:sp>
      <p:sp>
        <p:nvSpPr>
          <p:cNvPr id="3" name="object 3"/>
          <p:cNvSpPr txBox="1">
            <a:spLocks noGrp="1"/>
          </p:cNvSpPr>
          <p:nvPr>
            <p:ph type="title"/>
          </p:nvPr>
        </p:nvSpPr>
        <p:spPr>
          <a:xfrm>
            <a:off x="482890" y="2043046"/>
            <a:ext cx="9042110" cy="1243289"/>
          </a:xfrm>
          <a:prstGeom prst="rect">
            <a:avLst/>
          </a:prstGeom>
        </p:spPr>
        <p:txBody>
          <a:bodyPr vert="horz" wrap="square" lIns="0" tIns="12065" rIns="0" bIns="0" rtlCol="0">
            <a:spAutoFit/>
          </a:bodyPr>
          <a:lstStyle/>
          <a:p>
            <a:pPr marL="12700">
              <a:lnSpc>
                <a:spcPct val="100000"/>
              </a:lnSpc>
              <a:spcBef>
                <a:spcPts val="95"/>
              </a:spcBef>
            </a:pPr>
            <a:r>
              <a:rPr lang="en-US" sz="4000" b="1" spc="-10" dirty="0" smtClean="0">
                <a:solidFill>
                  <a:srgbClr val="FFFFFF"/>
                </a:solidFill>
                <a:latin typeface="Arial"/>
                <a:cs typeface="Arial"/>
              </a:rPr>
              <a:t>Home on the Hill</a:t>
            </a:r>
            <a:br>
              <a:rPr lang="en-US" sz="4000" b="1" spc="-10" dirty="0" smtClean="0">
                <a:solidFill>
                  <a:srgbClr val="FFFFFF"/>
                </a:solidFill>
                <a:latin typeface="Arial"/>
                <a:cs typeface="Arial"/>
              </a:rPr>
            </a:br>
            <a:r>
              <a:rPr lang="en-US" sz="4000" b="1" spc="-10" dirty="0" smtClean="0">
                <a:solidFill>
                  <a:srgbClr val="FFFFFF"/>
                </a:solidFill>
                <a:latin typeface="Arial"/>
                <a:cs typeface="Arial"/>
              </a:rPr>
              <a:t>Background and Problem Definition</a:t>
            </a:r>
            <a:endParaRPr sz="4000" dirty="0">
              <a:latin typeface="Arial"/>
              <a:cs typeface="Arial"/>
            </a:endParaRPr>
          </a:p>
        </p:txBody>
      </p:sp>
      <p:sp>
        <p:nvSpPr>
          <p:cNvPr id="4" name="Slide Number Placeholder 3">
            <a:extLst>
              <a:ext uri="{FF2B5EF4-FFF2-40B4-BE49-F238E27FC236}">
                <a16:creationId xmlns:a16="http://schemas.microsoft.com/office/drawing/2014/main" xmlns="" id="{43AC8508-DF99-481C-BEA7-5EA9EA1FDC31}"/>
              </a:ext>
            </a:extLst>
          </p:cNvPr>
          <p:cNvSpPr>
            <a:spLocks noGrp="1"/>
          </p:cNvSpPr>
          <p:nvPr>
            <p:ph type="sldNum" sz="quarter" idx="7"/>
          </p:nvPr>
        </p:nvSpPr>
        <p:spPr/>
        <p:txBody>
          <a:bodyPr/>
          <a:lstStyle/>
          <a:p>
            <a:pPr marL="83185">
              <a:lnSpc>
                <a:spcPts val="955"/>
              </a:lnSpc>
            </a:pPr>
            <a:fld id="{81D60167-4931-47E6-BA6A-407CBD079E47}" type="slidenum">
              <a:rPr lang="en-CA" smtClean="0"/>
              <a:t>3</a:t>
            </a:fld>
            <a:endParaRPr lang="en-CA" dirty="0"/>
          </a:p>
        </p:txBody>
      </p:sp>
    </p:spTree>
    <p:extLst>
      <p:ext uri="{BB962C8B-B14F-4D97-AF65-F5344CB8AC3E}">
        <p14:creationId xmlns:p14="http://schemas.microsoft.com/office/powerpoint/2010/main" val="817182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bject 3">
            <a:extLst>
              <a:ext uri="{FF2B5EF4-FFF2-40B4-BE49-F238E27FC236}">
                <a16:creationId xmlns:a16="http://schemas.microsoft.com/office/drawing/2014/main" xmlns="" id="{3BC183F9-0FC2-4DE6-972F-D735BD42031F}"/>
              </a:ext>
            </a:extLst>
          </p:cNvPr>
          <p:cNvSpPr txBox="1">
            <a:spLocks/>
          </p:cNvSpPr>
          <p:nvPr/>
        </p:nvSpPr>
        <p:spPr>
          <a:xfrm>
            <a:off x="308391" y="434088"/>
            <a:ext cx="7477066"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smtClean="0"/>
              <a:t>Suggested Roadmap</a:t>
            </a:r>
            <a:r>
              <a:rPr lang="en-CA" kern="0" spc="-5" dirty="0"/>
              <a:t>: five </a:t>
            </a:r>
            <a:r>
              <a:rPr lang="en-CA" kern="0" spc="-5" dirty="0" smtClean="0"/>
              <a:t>steps!</a:t>
            </a:r>
            <a:endParaRPr lang="en-US" kern="0" dirty="0"/>
          </a:p>
        </p:txBody>
      </p:sp>
      <p:sp>
        <p:nvSpPr>
          <p:cNvPr id="143" name="object 4">
            <a:extLst>
              <a:ext uri="{FF2B5EF4-FFF2-40B4-BE49-F238E27FC236}">
                <a16:creationId xmlns:a16="http://schemas.microsoft.com/office/drawing/2014/main" xmlns="" id="{E64BC255-990C-4E7C-A5DD-83ADE6D01F9E}"/>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C00000"/>
                </a:solidFill>
                <a:latin typeface="Calibri"/>
                <a:cs typeface="Calibri"/>
              </a:rPr>
              <a:t>ROADMAP</a:t>
            </a:r>
            <a:endParaRPr sz="1200" dirty="0">
              <a:solidFill>
                <a:srgbClr val="C00000"/>
              </a:solidFill>
              <a:latin typeface="Calibri"/>
              <a:cs typeface="Calibri"/>
            </a:endParaRPr>
          </a:p>
        </p:txBody>
      </p:sp>
      <p:sp>
        <p:nvSpPr>
          <p:cNvPr id="69" name="object 5">
            <a:extLst>
              <a:ext uri="{FF2B5EF4-FFF2-40B4-BE49-F238E27FC236}">
                <a16:creationId xmlns:a16="http://schemas.microsoft.com/office/drawing/2014/main" xmlns="" id="{B735E08C-7E68-46DF-8D01-E2C10EC4EE2E}"/>
              </a:ext>
            </a:extLst>
          </p:cNvPr>
          <p:cNvSpPr txBox="1"/>
          <p:nvPr/>
        </p:nvSpPr>
        <p:spPr>
          <a:xfrm>
            <a:off x="307698" y="864448"/>
            <a:ext cx="9903102"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smtClean="0">
                <a:solidFill>
                  <a:srgbClr val="1F497D"/>
                </a:solidFill>
                <a:latin typeface="Circular Book"/>
                <a:cs typeface="Circular Book"/>
              </a:rPr>
              <a:t>Nudging you towards success!</a:t>
            </a:r>
            <a:endParaRPr sz="1600" b="1" dirty="0">
              <a:solidFill>
                <a:srgbClr val="1F497D"/>
              </a:solidFill>
              <a:latin typeface="Circular Book"/>
              <a:cs typeface="Circular Book"/>
            </a:endParaRPr>
          </a:p>
        </p:txBody>
      </p:sp>
      <p:sp>
        <p:nvSpPr>
          <p:cNvPr id="31" name="Chevron 30"/>
          <p:cNvSpPr/>
          <p:nvPr/>
        </p:nvSpPr>
        <p:spPr>
          <a:xfrm>
            <a:off x="6964634" y="2438400"/>
            <a:ext cx="2691613" cy="2753940"/>
          </a:xfrm>
          <a:prstGeom prst="chevron">
            <a:avLst>
              <a:gd name="adj" fmla="val 20758"/>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vert="horz" lIns="137196" tIns="0" bIns="68598" rtlCol="0" anchor="ctr" anchorCtr="0"/>
          <a:lstStyle/>
          <a:p>
            <a:pPr algn="ctr"/>
            <a:endParaRPr lang="en-US" sz="1000" dirty="0">
              <a:solidFill>
                <a:srgbClr val="FFFFFF"/>
              </a:solidFill>
              <a:latin typeface="Roboto Light"/>
            </a:endParaRPr>
          </a:p>
        </p:txBody>
      </p:sp>
      <p:sp>
        <p:nvSpPr>
          <p:cNvPr id="32" name="Chevron 31"/>
          <p:cNvSpPr/>
          <p:nvPr/>
        </p:nvSpPr>
        <p:spPr>
          <a:xfrm>
            <a:off x="4592580" y="2438400"/>
            <a:ext cx="2691613" cy="2753940"/>
          </a:xfrm>
          <a:prstGeom prst="chevron">
            <a:avLst>
              <a:gd name="adj" fmla="val 20758"/>
            </a:avLst>
          </a:prstGeom>
          <a:solidFill>
            <a:srgbClr val="128C58"/>
          </a:solidFill>
          <a:ln>
            <a:noFill/>
          </a:ln>
          <a:effectLst/>
        </p:spPr>
        <p:style>
          <a:lnRef idx="1">
            <a:schemeClr val="accent1"/>
          </a:lnRef>
          <a:fillRef idx="3">
            <a:schemeClr val="accent1"/>
          </a:fillRef>
          <a:effectRef idx="2">
            <a:schemeClr val="accent1"/>
          </a:effectRef>
          <a:fontRef idx="minor">
            <a:schemeClr val="lt1"/>
          </a:fontRef>
        </p:style>
        <p:txBody>
          <a:bodyPr vert="horz" lIns="137196" tIns="0" bIns="68598" rtlCol="0" anchor="ctr" anchorCtr="0"/>
          <a:lstStyle/>
          <a:p>
            <a:pPr algn="ctr"/>
            <a:endParaRPr lang="en-US" sz="1000" dirty="0">
              <a:solidFill>
                <a:srgbClr val="FFFFFF"/>
              </a:solidFill>
              <a:latin typeface="Roboto Light"/>
            </a:endParaRPr>
          </a:p>
        </p:txBody>
      </p:sp>
      <p:sp>
        <p:nvSpPr>
          <p:cNvPr id="33" name="Chevron 32"/>
          <p:cNvSpPr/>
          <p:nvPr/>
        </p:nvSpPr>
        <p:spPr>
          <a:xfrm>
            <a:off x="2220525" y="2438400"/>
            <a:ext cx="2691615" cy="2753940"/>
          </a:xfrm>
          <a:prstGeom prst="chevron">
            <a:avLst>
              <a:gd name="adj" fmla="val 20758"/>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vert="horz" lIns="137196" tIns="0" bIns="68598" rtlCol="0" anchor="ctr" anchorCtr="0"/>
          <a:lstStyle/>
          <a:p>
            <a:pPr algn="ctr"/>
            <a:endParaRPr lang="en-US" sz="1000" dirty="0">
              <a:solidFill>
                <a:srgbClr val="FFFFFF"/>
              </a:solidFill>
              <a:latin typeface="Roboto Light"/>
            </a:endParaRPr>
          </a:p>
        </p:txBody>
      </p:sp>
      <p:sp>
        <p:nvSpPr>
          <p:cNvPr id="34" name="Pentagon 33"/>
          <p:cNvSpPr/>
          <p:nvPr/>
        </p:nvSpPr>
        <p:spPr>
          <a:xfrm>
            <a:off x="278052" y="2438400"/>
            <a:ext cx="2262033" cy="2753940"/>
          </a:xfrm>
          <a:prstGeom prst="homePlate">
            <a:avLst>
              <a:gd name="adj" fmla="val 22102"/>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vert="horz" lIns="68598" tIns="0" bIns="68598" rtlCol="0" anchor="ctr" anchorCtr="0"/>
          <a:lstStyle/>
          <a:p>
            <a:pPr algn="ctr"/>
            <a:endParaRPr lang="en-US" sz="1000" dirty="0">
              <a:solidFill>
                <a:srgbClr val="FFFFFF"/>
              </a:solidFill>
              <a:latin typeface="Roboto Light"/>
            </a:endParaRPr>
          </a:p>
        </p:txBody>
      </p:sp>
      <p:sp>
        <p:nvSpPr>
          <p:cNvPr id="35" name="Chevron 34"/>
          <p:cNvSpPr/>
          <p:nvPr/>
        </p:nvSpPr>
        <p:spPr>
          <a:xfrm>
            <a:off x="9344395" y="2438400"/>
            <a:ext cx="2691613" cy="2753940"/>
          </a:xfrm>
          <a:prstGeom prst="chevron">
            <a:avLst>
              <a:gd name="adj" fmla="val 20758"/>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vert="horz" lIns="137196" tIns="0" bIns="68598" rtlCol="0" anchor="ctr" anchorCtr="0"/>
          <a:lstStyle/>
          <a:p>
            <a:pPr algn="ctr"/>
            <a:endParaRPr lang="en-US" sz="1000" dirty="0">
              <a:solidFill>
                <a:srgbClr val="C00000"/>
              </a:solidFill>
              <a:latin typeface="Roboto Light"/>
            </a:endParaRPr>
          </a:p>
        </p:txBody>
      </p:sp>
      <p:sp>
        <p:nvSpPr>
          <p:cNvPr id="36" name="Oval 35"/>
          <p:cNvSpPr/>
          <p:nvPr/>
        </p:nvSpPr>
        <p:spPr>
          <a:xfrm>
            <a:off x="2173062" y="3267229"/>
            <a:ext cx="570405" cy="601268"/>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102897" rtlCol="0" anchor="ctr"/>
          <a:lstStyle/>
          <a:p>
            <a:pPr algn="ctr"/>
            <a:endParaRPr lang="en-US" sz="2401" dirty="0">
              <a:solidFill>
                <a:schemeClr val="accent1"/>
              </a:solidFill>
              <a:latin typeface="Roboto Light"/>
              <a:cs typeface="Roboto Light"/>
            </a:endParaRPr>
          </a:p>
        </p:txBody>
      </p:sp>
      <p:sp>
        <p:nvSpPr>
          <p:cNvPr id="37" name="Oval 36"/>
          <p:cNvSpPr/>
          <p:nvPr/>
        </p:nvSpPr>
        <p:spPr>
          <a:xfrm>
            <a:off x="4558234" y="3267229"/>
            <a:ext cx="570405" cy="601268"/>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102897" rtlCol="0" anchor="ctr"/>
          <a:lstStyle/>
          <a:p>
            <a:pPr algn="ctr"/>
            <a:endParaRPr lang="en-US" sz="2401" dirty="0">
              <a:solidFill>
                <a:schemeClr val="accent3"/>
              </a:solidFill>
              <a:latin typeface="Roboto Light"/>
              <a:cs typeface="Roboto Light"/>
            </a:endParaRPr>
          </a:p>
        </p:txBody>
      </p:sp>
      <p:sp>
        <p:nvSpPr>
          <p:cNvPr id="38" name="Oval 37"/>
          <p:cNvSpPr/>
          <p:nvPr/>
        </p:nvSpPr>
        <p:spPr>
          <a:xfrm>
            <a:off x="6949437" y="3267229"/>
            <a:ext cx="570405" cy="601268"/>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102897" rtlCol="0" anchor="ctr"/>
          <a:lstStyle/>
          <a:p>
            <a:pPr algn="ctr"/>
            <a:endParaRPr lang="en-US" sz="2401" dirty="0">
              <a:solidFill>
                <a:schemeClr val="accent4"/>
              </a:solidFill>
              <a:latin typeface="Roboto Light"/>
              <a:cs typeface="Roboto Light"/>
            </a:endParaRPr>
          </a:p>
        </p:txBody>
      </p:sp>
      <p:sp>
        <p:nvSpPr>
          <p:cNvPr id="39" name="Oval 38"/>
          <p:cNvSpPr/>
          <p:nvPr/>
        </p:nvSpPr>
        <p:spPr>
          <a:xfrm>
            <a:off x="9349806" y="3267229"/>
            <a:ext cx="570405" cy="601268"/>
          </a:xfrm>
          <a:prstGeom prst="ellipse">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bIns="102897" rtlCol="0" anchor="ctr"/>
          <a:lstStyle/>
          <a:p>
            <a:pPr algn="ctr"/>
            <a:endParaRPr lang="en-US" sz="2401" dirty="0">
              <a:solidFill>
                <a:schemeClr val="accent6"/>
              </a:solidFill>
              <a:latin typeface="Roboto Light"/>
              <a:cs typeface="Roboto Light"/>
            </a:endParaRPr>
          </a:p>
        </p:txBody>
      </p:sp>
      <p:sp>
        <p:nvSpPr>
          <p:cNvPr id="40" name="Freeform 45"/>
          <p:cNvSpPr>
            <a:spLocks/>
          </p:cNvSpPr>
          <p:nvPr/>
        </p:nvSpPr>
        <p:spPr bwMode="auto">
          <a:xfrm>
            <a:off x="2415978" y="3439585"/>
            <a:ext cx="126639" cy="236393"/>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1"/>
          </a:solidFill>
          <a:ln w="9525">
            <a:noFill/>
            <a:round/>
            <a:headEnd/>
            <a:tailEnd/>
          </a:ln>
        </p:spPr>
        <p:txBody>
          <a:bodyPr vert="horz" wrap="square" lIns="68598" tIns="34299" rIns="68598" bIns="34299" numCol="1" anchor="t" anchorCtr="0" compatLnSpc="1">
            <a:prstTxWarp prst="textNoShape">
              <a:avLst/>
            </a:prstTxWarp>
          </a:bodyPr>
          <a:lstStyle/>
          <a:p>
            <a:endParaRPr lang="en-US" sz="2701" dirty="0">
              <a:latin typeface="Roboto Light"/>
            </a:endParaRPr>
          </a:p>
        </p:txBody>
      </p:sp>
      <p:sp>
        <p:nvSpPr>
          <p:cNvPr id="41" name="Freeform 45"/>
          <p:cNvSpPr>
            <a:spLocks/>
          </p:cNvSpPr>
          <p:nvPr/>
        </p:nvSpPr>
        <p:spPr bwMode="auto">
          <a:xfrm>
            <a:off x="4785501" y="3439585"/>
            <a:ext cx="126639" cy="236393"/>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3"/>
          </a:solidFill>
          <a:ln w="9525">
            <a:noFill/>
            <a:round/>
            <a:headEnd/>
            <a:tailEnd/>
          </a:ln>
        </p:spPr>
        <p:txBody>
          <a:bodyPr vert="horz" wrap="square" lIns="68598" tIns="34299" rIns="68598" bIns="34299" numCol="1" anchor="t" anchorCtr="0" compatLnSpc="1">
            <a:prstTxWarp prst="textNoShape">
              <a:avLst/>
            </a:prstTxWarp>
          </a:bodyPr>
          <a:lstStyle/>
          <a:p>
            <a:endParaRPr lang="en-US" sz="2701" dirty="0">
              <a:latin typeface="Roboto Light"/>
            </a:endParaRPr>
          </a:p>
        </p:txBody>
      </p:sp>
      <p:sp>
        <p:nvSpPr>
          <p:cNvPr id="42" name="Freeform 45"/>
          <p:cNvSpPr>
            <a:spLocks/>
          </p:cNvSpPr>
          <p:nvPr/>
        </p:nvSpPr>
        <p:spPr bwMode="auto">
          <a:xfrm>
            <a:off x="7186526" y="3439585"/>
            <a:ext cx="126639" cy="236393"/>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4"/>
          </a:solidFill>
          <a:ln w="9525">
            <a:noFill/>
            <a:round/>
            <a:headEnd/>
            <a:tailEnd/>
          </a:ln>
        </p:spPr>
        <p:txBody>
          <a:bodyPr vert="horz" wrap="square" lIns="68598" tIns="34299" rIns="68598" bIns="34299" numCol="1" anchor="t" anchorCtr="0" compatLnSpc="1">
            <a:prstTxWarp prst="textNoShape">
              <a:avLst/>
            </a:prstTxWarp>
          </a:bodyPr>
          <a:lstStyle/>
          <a:p>
            <a:endParaRPr lang="en-US" sz="2701" dirty="0">
              <a:latin typeface="Roboto Light"/>
            </a:endParaRPr>
          </a:p>
        </p:txBody>
      </p:sp>
      <p:sp>
        <p:nvSpPr>
          <p:cNvPr id="43" name="Freeform 45"/>
          <p:cNvSpPr>
            <a:spLocks/>
          </p:cNvSpPr>
          <p:nvPr/>
        </p:nvSpPr>
        <p:spPr bwMode="auto">
          <a:xfrm>
            <a:off x="9586442" y="3439585"/>
            <a:ext cx="126639" cy="236393"/>
          </a:xfrm>
          <a:custGeom>
            <a:avLst/>
            <a:gdLst/>
            <a:ahLst/>
            <a:cxnLst>
              <a:cxn ang="0">
                <a:pos x="4" y="21"/>
              </a:cxn>
              <a:cxn ang="0">
                <a:pos x="67" y="84"/>
              </a:cxn>
              <a:cxn ang="0">
                <a:pos x="3" y="148"/>
              </a:cxn>
              <a:cxn ang="0">
                <a:pos x="3" y="148"/>
              </a:cxn>
              <a:cxn ang="0">
                <a:pos x="0" y="156"/>
              </a:cxn>
              <a:cxn ang="0">
                <a:pos x="12" y="168"/>
              </a:cxn>
              <a:cxn ang="0">
                <a:pos x="20" y="165"/>
              </a:cxn>
              <a:cxn ang="0">
                <a:pos x="20" y="165"/>
              </a:cxn>
              <a:cxn ang="0">
                <a:pos x="92" y="93"/>
              </a:cxn>
              <a:cxn ang="0">
                <a:pos x="92" y="93"/>
              </a:cxn>
              <a:cxn ang="0">
                <a:pos x="96" y="84"/>
              </a:cxn>
              <a:cxn ang="0">
                <a:pos x="96" y="84"/>
              </a:cxn>
              <a:cxn ang="0">
                <a:pos x="96" y="84"/>
              </a:cxn>
              <a:cxn ang="0">
                <a:pos x="92" y="75"/>
              </a:cxn>
              <a:cxn ang="0">
                <a:pos x="92" y="75"/>
              </a:cxn>
              <a:cxn ang="0">
                <a:pos x="20" y="3"/>
              </a:cxn>
              <a:cxn ang="0">
                <a:pos x="20" y="3"/>
              </a:cxn>
              <a:cxn ang="0">
                <a:pos x="12" y="0"/>
              </a:cxn>
              <a:cxn ang="0">
                <a:pos x="0" y="12"/>
              </a:cxn>
              <a:cxn ang="0">
                <a:pos x="4" y="21"/>
              </a:cxn>
            </a:cxnLst>
            <a:rect l="0" t="0" r="r" b="b"/>
            <a:pathLst>
              <a:path w="96" h="168">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accent6"/>
          </a:solidFill>
          <a:ln w="9525">
            <a:noFill/>
            <a:round/>
            <a:headEnd/>
            <a:tailEnd/>
          </a:ln>
        </p:spPr>
        <p:txBody>
          <a:bodyPr vert="horz" wrap="square" lIns="68598" tIns="34299" rIns="68598" bIns="34299" numCol="1" anchor="t" anchorCtr="0" compatLnSpc="1">
            <a:prstTxWarp prst="textNoShape">
              <a:avLst/>
            </a:prstTxWarp>
          </a:bodyPr>
          <a:lstStyle/>
          <a:p>
            <a:endParaRPr lang="en-US" sz="2701" dirty="0">
              <a:latin typeface="Roboto Light"/>
            </a:endParaRPr>
          </a:p>
        </p:txBody>
      </p:sp>
      <p:sp>
        <p:nvSpPr>
          <p:cNvPr id="44" name="Rectangle 43"/>
          <p:cNvSpPr/>
          <p:nvPr/>
        </p:nvSpPr>
        <p:spPr>
          <a:xfrm>
            <a:off x="2542618" y="3036931"/>
            <a:ext cx="2107832" cy="1128779"/>
          </a:xfrm>
          <a:prstGeom prst="rect">
            <a:avLst/>
          </a:prstGeom>
        </p:spPr>
        <p:txBody>
          <a:bodyPr wrap="square" lIns="137168" tIns="68584" rIns="137168" bIns="68584">
            <a:spAutoFit/>
          </a:bodyPr>
          <a:lstStyle/>
          <a:p>
            <a:pPr algn="ctr">
              <a:lnSpc>
                <a:spcPct val="130000"/>
              </a:lnSpc>
            </a:pPr>
            <a:r>
              <a:rPr lang="en-US" sz="1650" dirty="0" smtClean="0">
                <a:solidFill>
                  <a:schemeClr val="bg1"/>
                </a:solidFill>
                <a:latin typeface="Roboto Light"/>
                <a:ea typeface="Roboto Regular" charset="0"/>
                <a:cs typeface="Roboto Light"/>
              </a:rPr>
              <a:t>Refine Robert </a:t>
            </a:r>
            <a:r>
              <a:rPr lang="en-US" sz="1650" dirty="0" err="1" smtClean="0">
                <a:solidFill>
                  <a:schemeClr val="bg1"/>
                </a:solidFill>
                <a:latin typeface="Roboto Light"/>
                <a:ea typeface="Roboto Regular" charset="0"/>
                <a:cs typeface="Roboto Light"/>
              </a:rPr>
              <a:t>Veltheer’s</a:t>
            </a:r>
            <a:r>
              <a:rPr lang="en-US" sz="1650" dirty="0" smtClean="0">
                <a:solidFill>
                  <a:schemeClr val="bg1"/>
                </a:solidFill>
                <a:latin typeface="Roboto Light"/>
                <a:ea typeface="Roboto Regular" charset="0"/>
                <a:cs typeface="Roboto Light"/>
              </a:rPr>
              <a:t> Lectures – enhance Q&amp;A</a:t>
            </a:r>
            <a:endParaRPr lang="en-US" sz="1650" dirty="0">
              <a:solidFill>
                <a:schemeClr val="bg1"/>
              </a:solidFill>
              <a:latin typeface="Roboto Regular" charset="0"/>
              <a:ea typeface="Roboto Regular" charset="0"/>
              <a:cs typeface="Roboto Regular" charset="0"/>
            </a:endParaRPr>
          </a:p>
        </p:txBody>
      </p:sp>
      <p:sp>
        <p:nvSpPr>
          <p:cNvPr id="45" name="Rectangle 44"/>
          <p:cNvSpPr/>
          <p:nvPr/>
        </p:nvSpPr>
        <p:spPr>
          <a:xfrm>
            <a:off x="3003099" y="2286000"/>
            <a:ext cx="1200346" cy="618832"/>
          </a:xfrm>
          <a:prstGeom prst="rect">
            <a:avLst/>
          </a:prstGeom>
        </p:spPr>
        <p:txBody>
          <a:bodyPr wrap="none" lIns="137168" tIns="68584" rIns="137168" bIns="68584">
            <a:spAutoFit/>
          </a:bodyPr>
          <a:lstStyle/>
          <a:p>
            <a:pPr algn="ctr">
              <a:lnSpc>
                <a:spcPct val="130000"/>
              </a:lnSpc>
            </a:pPr>
            <a:r>
              <a:rPr lang="en-US" sz="2401" b="1" dirty="0" smtClean="0">
                <a:solidFill>
                  <a:schemeClr val="bg1"/>
                </a:solidFill>
                <a:latin typeface="Roboto Regular"/>
                <a:ea typeface="Roboto Regular" charset="0"/>
                <a:cs typeface="Roboto Regular"/>
              </a:rPr>
              <a:t>Step 2</a:t>
            </a:r>
            <a:endParaRPr lang="en-US" sz="2401" b="1" dirty="0">
              <a:solidFill>
                <a:schemeClr val="bg1"/>
              </a:solidFill>
              <a:latin typeface="Roboto Regular"/>
              <a:ea typeface="Roboto Regular" charset="0"/>
              <a:cs typeface="Roboto Regular"/>
            </a:endParaRPr>
          </a:p>
        </p:txBody>
      </p:sp>
      <p:sp>
        <p:nvSpPr>
          <p:cNvPr id="46" name="Rectangle 45"/>
          <p:cNvSpPr/>
          <p:nvPr/>
        </p:nvSpPr>
        <p:spPr>
          <a:xfrm>
            <a:off x="4924259" y="3036931"/>
            <a:ext cx="2107832" cy="1788959"/>
          </a:xfrm>
          <a:prstGeom prst="rect">
            <a:avLst/>
          </a:prstGeom>
        </p:spPr>
        <p:txBody>
          <a:bodyPr wrap="square" lIns="137168" tIns="68584" rIns="137168" bIns="68584">
            <a:spAutoFit/>
          </a:bodyPr>
          <a:lstStyle/>
          <a:p>
            <a:pPr algn="ctr">
              <a:lnSpc>
                <a:spcPct val="130000"/>
              </a:lnSpc>
            </a:pPr>
            <a:r>
              <a:rPr lang="en-US" sz="1650" dirty="0" smtClean="0">
                <a:solidFill>
                  <a:schemeClr val="bg1"/>
                </a:solidFill>
                <a:latin typeface="Roboto Light"/>
                <a:ea typeface="Roboto Regular" charset="0"/>
                <a:cs typeface="Roboto Light"/>
              </a:rPr>
              <a:t>Refine programming structure &amp; metrics – consider CMAP  &amp; tracker.</a:t>
            </a:r>
            <a:endParaRPr lang="en-US" sz="1650" dirty="0">
              <a:solidFill>
                <a:schemeClr val="bg1"/>
              </a:solidFill>
              <a:latin typeface="Roboto Regular" charset="0"/>
              <a:ea typeface="Roboto Regular" charset="0"/>
              <a:cs typeface="Roboto Regular" charset="0"/>
            </a:endParaRPr>
          </a:p>
        </p:txBody>
      </p:sp>
      <p:sp>
        <p:nvSpPr>
          <p:cNvPr id="47" name="Rectangle 46"/>
          <p:cNvSpPr/>
          <p:nvPr/>
        </p:nvSpPr>
        <p:spPr>
          <a:xfrm>
            <a:off x="5384741" y="2286000"/>
            <a:ext cx="1200346" cy="618832"/>
          </a:xfrm>
          <a:prstGeom prst="rect">
            <a:avLst/>
          </a:prstGeom>
        </p:spPr>
        <p:txBody>
          <a:bodyPr wrap="none" lIns="137168" tIns="68584" rIns="137168" bIns="68584">
            <a:spAutoFit/>
          </a:bodyPr>
          <a:lstStyle/>
          <a:p>
            <a:pPr algn="ctr">
              <a:lnSpc>
                <a:spcPct val="130000"/>
              </a:lnSpc>
            </a:pPr>
            <a:r>
              <a:rPr lang="en-US" sz="2401" b="1" dirty="0" smtClean="0">
                <a:solidFill>
                  <a:schemeClr val="bg1"/>
                </a:solidFill>
                <a:latin typeface="Roboto Regular"/>
                <a:ea typeface="Roboto Regular" charset="0"/>
                <a:cs typeface="Roboto Regular"/>
              </a:rPr>
              <a:t>Step 3</a:t>
            </a:r>
            <a:endParaRPr lang="en-US" sz="2401" b="1" dirty="0">
              <a:solidFill>
                <a:schemeClr val="bg1"/>
              </a:solidFill>
              <a:latin typeface="Roboto Regular"/>
              <a:ea typeface="Roboto Regular" charset="0"/>
              <a:cs typeface="Roboto Regular"/>
            </a:endParaRPr>
          </a:p>
        </p:txBody>
      </p:sp>
      <p:sp>
        <p:nvSpPr>
          <p:cNvPr id="48" name="Rectangle 47"/>
          <p:cNvSpPr/>
          <p:nvPr/>
        </p:nvSpPr>
        <p:spPr>
          <a:xfrm>
            <a:off x="7337403" y="3036931"/>
            <a:ext cx="2107832" cy="2119050"/>
          </a:xfrm>
          <a:prstGeom prst="rect">
            <a:avLst/>
          </a:prstGeom>
        </p:spPr>
        <p:txBody>
          <a:bodyPr wrap="square" lIns="137168" tIns="68584" rIns="137168" bIns="68584">
            <a:spAutoFit/>
          </a:bodyPr>
          <a:lstStyle/>
          <a:p>
            <a:pPr algn="ctr">
              <a:lnSpc>
                <a:spcPct val="130000"/>
              </a:lnSpc>
            </a:pPr>
            <a:r>
              <a:rPr lang="en-US" sz="1650" dirty="0" smtClean="0">
                <a:solidFill>
                  <a:schemeClr val="bg1"/>
                </a:solidFill>
                <a:latin typeface="Roboto Light"/>
                <a:ea typeface="Roboto Regular" charset="0"/>
                <a:cs typeface="Roboto Light"/>
              </a:rPr>
              <a:t>Identify self-care needs for  segments of clients and caregivers - consider WRAP &amp; suggested forms</a:t>
            </a:r>
            <a:endParaRPr lang="en-US" sz="1650" dirty="0">
              <a:solidFill>
                <a:schemeClr val="bg1"/>
              </a:solidFill>
              <a:latin typeface="Roboto Regular" charset="0"/>
              <a:ea typeface="Roboto Regular" charset="0"/>
              <a:cs typeface="Roboto Regular" charset="0"/>
            </a:endParaRPr>
          </a:p>
        </p:txBody>
      </p:sp>
      <p:sp>
        <p:nvSpPr>
          <p:cNvPr id="49" name="Rectangle 48"/>
          <p:cNvSpPr/>
          <p:nvPr/>
        </p:nvSpPr>
        <p:spPr>
          <a:xfrm>
            <a:off x="7797885" y="2286000"/>
            <a:ext cx="1200346" cy="618832"/>
          </a:xfrm>
          <a:prstGeom prst="rect">
            <a:avLst/>
          </a:prstGeom>
        </p:spPr>
        <p:txBody>
          <a:bodyPr wrap="none" lIns="137168" tIns="68584" rIns="137168" bIns="68584">
            <a:spAutoFit/>
          </a:bodyPr>
          <a:lstStyle/>
          <a:p>
            <a:pPr algn="ctr">
              <a:lnSpc>
                <a:spcPct val="130000"/>
              </a:lnSpc>
            </a:pPr>
            <a:r>
              <a:rPr lang="en-US" sz="2401" b="1" dirty="0" smtClean="0">
                <a:solidFill>
                  <a:schemeClr val="bg1"/>
                </a:solidFill>
                <a:latin typeface="Roboto Regular"/>
                <a:ea typeface="Roboto Regular" charset="0"/>
                <a:cs typeface="Roboto Regular"/>
              </a:rPr>
              <a:t>Step 4</a:t>
            </a:r>
            <a:endParaRPr lang="en-US" sz="2401" b="1" dirty="0">
              <a:solidFill>
                <a:schemeClr val="bg1"/>
              </a:solidFill>
              <a:latin typeface="Roboto Regular"/>
              <a:ea typeface="Roboto Regular" charset="0"/>
              <a:cs typeface="Roboto Regular"/>
            </a:endParaRPr>
          </a:p>
        </p:txBody>
      </p:sp>
      <p:sp>
        <p:nvSpPr>
          <p:cNvPr id="50" name="Rectangle 49"/>
          <p:cNvSpPr/>
          <p:nvPr/>
        </p:nvSpPr>
        <p:spPr>
          <a:xfrm>
            <a:off x="9774212" y="2743200"/>
            <a:ext cx="2107832" cy="2449140"/>
          </a:xfrm>
          <a:prstGeom prst="rect">
            <a:avLst/>
          </a:prstGeom>
        </p:spPr>
        <p:txBody>
          <a:bodyPr wrap="square" lIns="137168" tIns="68584" rIns="137168" bIns="68584">
            <a:spAutoFit/>
          </a:bodyPr>
          <a:lstStyle/>
          <a:p>
            <a:pPr algn="ctr">
              <a:lnSpc>
                <a:spcPct val="130000"/>
              </a:lnSpc>
            </a:pPr>
            <a:r>
              <a:rPr lang="en-US" sz="1650" dirty="0" smtClean="0">
                <a:solidFill>
                  <a:srgbClr val="C00000"/>
                </a:solidFill>
                <a:latin typeface="Roboto Light"/>
                <a:ea typeface="Roboto Regular" charset="0"/>
                <a:cs typeface="Roboto Light"/>
              </a:rPr>
              <a:t>Believe in yourselves, commit to your goals with a growth mindset and set out to continuously improve!</a:t>
            </a:r>
            <a:r>
              <a:rPr lang="en-US" sz="1650" dirty="0" smtClean="0">
                <a:solidFill>
                  <a:srgbClr val="C00000"/>
                </a:solidFill>
                <a:latin typeface="Roboto Light"/>
                <a:ea typeface="Roboto Regular" charset="0"/>
                <a:cs typeface="Roboto Light"/>
                <a:sym typeface="Wingdings" panose="05000000000000000000" pitchFamily="2" charset="2"/>
              </a:rPr>
              <a:t></a:t>
            </a:r>
            <a:endParaRPr lang="en-US" sz="1650" dirty="0">
              <a:solidFill>
                <a:srgbClr val="C00000"/>
              </a:solidFill>
              <a:latin typeface="Roboto Regular" charset="0"/>
              <a:ea typeface="Roboto Regular" charset="0"/>
              <a:cs typeface="Roboto Regular" charset="0"/>
            </a:endParaRPr>
          </a:p>
        </p:txBody>
      </p:sp>
      <p:sp>
        <p:nvSpPr>
          <p:cNvPr id="51" name="Rectangle 50"/>
          <p:cNvSpPr/>
          <p:nvPr/>
        </p:nvSpPr>
        <p:spPr>
          <a:xfrm>
            <a:off x="10234694" y="2286000"/>
            <a:ext cx="1200346" cy="618832"/>
          </a:xfrm>
          <a:prstGeom prst="rect">
            <a:avLst/>
          </a:prstGeom>
        </p:spPr>
        <p:txBody>
          <a:bodyPr wrap="none" lIns="137168" tIns="68584" rIns="137168" bIns="68584">
            <a:spAutoFit/>
          </a:bodyPr>
          <a:lstStyle/>
          <a:p>
            <a:pPr algn="ctr">
              <a:lnSpc>
                <a:spcPct val="130000"/>
              </a:lnSpc>
            </a:pPr>
            <a:r>
              <a:rPr lang="en-US" sz="2401" b="1" dirty="0" smtClean="0">
                <a:solidFill>
                  <a:srgbClr val="C00000"/>
                </a:solidFill>
                <a:latin typeface="Roboto Regular"/>
                <a:ea typeface="Roboto Regular" charset="0"/>
                <a:cs typeface="Roboto Regular"/>
              </a:rPr>
              <a:t>Step 5</a:t>
            </a:r>
            <a:endParaRPr lang="en-US" sz="2401" b="1" dirty="0">
              <a:solidFill>
                <a:srgbClr val="C00000"/>
              </a:solidFill>
              <a:latin typeface="Roboto Regular"/>
              <a:ea typeface="Roboto Regular" charset="0"/>
              <a:cs typeface="Roboto Regular"/>
            </a:endParaRPr>
          </a:p>
        </p:txBody>
      </p:sp>
      <p:sp>
        <p:nvSpPr>
          <p:cNvPr id="52" name="Rectangle 51"/>
          <p:cNvSpPr/>
          <p:nvPr/>
        </p:nvSpPr>
        <p:spPr>
          <a:xfrm>
            <a:off x="193225" y="3036931"/>
            <a:ext cx="2107832" cy="1458869"/>
          </a:xfrm>
          <a:prstGeom prst="rect">
            <a:avLst/>
          </a:prstGeom>
        </p:spPr>
        <p:txBody>
          <a:bodyPr wrap="square" lIns="137168" tIns="68584" rIns="137168" bIns="68584">
            <a:spAutoFit/>
          </a:bodyPr>
          <a:lstStyle/>
          <a:p>
            <a:pPr algn="ctr">
              <a:lnSpc>
                <a:spcPct val="130000"/>
              </a:lnSpc>
            </a:pPr>
            <a:r>
              <a:rPr lang="en-US" sz="1650" dirty="0" smtClean="0">
                <a:solidFill>
                  <a:schemeClr val="bg1"/>
                </a:solidFill>
                <a:latin typeface="Roboto Light"/>
                <a:ea typeface="Roboto Regular" charset="0"/>
                <a:cs typeface="Roboto Light"/>
              </a:rPr>
              <a:t>Align strategic goals and objectives on the board.</a:t>
            </a:r>
            <a:endParaRPr lang="en-US" sz="1650" dirty="0">
              <a:solidFill>
                <a:schemeClr val="bg1"/>
              </a:solidFill>
              <a:latin typeface="Roboto Regular" charset="0"/>
              <a:ea typeface="Roboto Regular" charset="0"/>
              <a:cs typeface="Roboto Regular" charset="0"/>
            </a:endParaRPr>
          </a:p>
        </p:txBody>
      </p:sp>
      <p:sp>
        <p:nvSpPr>
          <p:cNvPr id="53" name="Rectangle 52"/>
          <p:cNvSpPr/>
          <p:nvPr/>
        </p:nvSpPr>
        <p:spPr>
          <a:xfrm>
            <a:off x="653708" y="2286000"/>
            <a:ext cx="1200345" cy="568882"/>
          </a:xfrm>
          <a:prstGeom prst="rect">
            <a:avLst/>
          </a:prstGeom>
        </p:spPr>
        <p:txBody>
          <a:bodyPr wrap="none" lIns="137168" tIns="68584" rIns="137168" bIns="68584">
            <a:spAutoFit/>
          </a:bodyPr>
          <a:lstStyle/>
          <a:p>
            <a:pPr algn="ctr">
              <a:lnSpc>
                <a:spcPct val="130000"/>
              </a:lnSpc>
            </a:pPr>
            <a:r>
              <a:rPr lang="en-US" sz="2401" b="1" dirty="0" smtClean="0">
                <a:solidFill>
                  <a:schemeClr val="bg1"/>
                </a:solidFill>
                <a:latin typeface="Roboto Regular"/>
                <a:ea typeface="Roboto Regular" charset="0"/>
                <a:cs typeface="Roboto Regular"/>
              </a:rPr>
              <a:t>Step 1</a:t>
            </a:r>
            <a:endParaRPr lang="en-US" sz="2401" b="1" dirty="0">
              <a:solidFill>
                <a:schemeClr val="bg1"/>
              </a:solidFill>
              <a:latin typeface="Roboto Regular"/>
              <a:ea typeface="Roboto Regular" charset="0"/>
              <a:cs typeface="Roboto Regular"/>
            </a:endParaRPr>
          </a:p>
        </p:txBody>
      </p:sp>
    </p:spTree>
    <p:extLst>
      <p:ext uri="{BB962C8B-B14F-4D97-AF65-F5344CB8AC3E}">
        <p14:creationId xmlns:p14="http://schemas.microsoft.com/office/powerpoint/2010/main" val="3124439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chemeClr val="tx1"/>
          </a:solidFill>
        </p:spPr>
        <p:txBody>
          <a:bodyPr wrap="square" lIns="0" tIns="0" rIns="0" bIns="0" rtlCol="0"/>
          <a:lstStyle/>
          <a:p>
            <a:endParaRPr/>
          </a:p>
        </p:txBody>
      </p:sp>
      <p:sp>
        <p:nvSpPr>
          <p:cNvPr id="3" name="object 3"/>
          <p:cNvSpPr txBox="1">
            <a:spLocks noGrp="1"/>
          </p:cNvSpPr>
          <p:nvPr>
            <p:ph type="title"/>
          </p:nvPr>
        </p:nvSpPr>
        <p:spPr>
          <a:xfrm>
            <a:off x="482890" y="2043046"/>
            <a:ext cx="6984710" cy="627736"/>
          </a:xfrm>
          <a:prstGeom prst="rect">
            <a:avLst/>
          </a:prstGeom>
        </p:spPr>
        <p:txBody>
          <a:bodyPr vert="horz" wrap="square" lIns="0" tIns="12065" rIns="0" bIns="0" rtlCol="0">
            <a:spAutoFit/>
          </a:bodyPr>
          <a:lstStyle/>
          <a:p>
            <a:pPr marL="12700">
              <a:lnSpc>
                <a:spcPct val="100000"/>
              </a:lnSpc>
              <a:spcBef>
                <a:spcPts val="95"/>
              </a:spcBef>
            </a:pPr>
            <a:r>
              <a:rPr lang="en-CA" sz="4000" b="1" spc="-10" dirty="0">
                <a:solidFill>
                  <a:srgbClr val="FF0000"/>
                </a:solidFill>
                <a:latin typeface="Arial"/>
                <a:cs typeface="Arial"/>
              </a:rPr>
              <a:t>Questions?</a:t>
            </a:r>
            <a:endParaRPr sz="400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xmlns="" id="{7AE04832-204B-4D29-B703-8CCAF3BE600B}"/>
              </a:ext>
            </a:extLst>
          </p:cNvPr>
          <p:cNvSpPr>
            <a:spLocks noGrp="1"/>
          </p:cNvSpPr>
          <p:nvPr>
            <p:ph type="sldNum" sz="quarter" idx="7"/>
          </p:nvPr>
        </p:nvSpPr>
        <p:spPr/>
        <p:txBody>
          <a:bodyPr/>
          <a:lstStyle/>
          <a:p>
            <a:pPr marL="83185">
              <a:lnSpc>
                <a:spcPts val="955"/>
              </a:lnSpc>
            </a:pPr>
            <a:fld id="{81D60167-4931-47E6-BA6A-407CBD079E47}" type="slidenum">
              <a:rPr lang="en-CA" smtClean="0"/>
              <a:t>31</a:t>
            </a:fld>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38" y="494793"/>
            <a:ext cx="4800362" cy="486436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1" cstate="print"/>
            <a:stretch>
              <a:fillRect/>
            </a:stretch>
          </a:blipFill>
        </p:spPr>
        <p:txBody>
          <a:bodyPr wrap="square" lIns="0" tIns="0" rIns="0" bIns="0" rtlCol="0"/>
          <a:lstStyle/>
          <a:p>
            <a:endParaRPr/>
          </a:p>
        </p:txBody>
      </p:sp>
      <p:grpSp>
        <p:nvGrpSpPr>
          <p:cNvPr id="5" name="Group 4">
            <a:extLst>
              <a:ext uri="{FF2B5EF4-FFF2-40B4-BE49-F238E27FC236}">
                <a16:creationId xmlns:a16="http://schemas.microsoft.com/office/drawing/2014/main" xmlns="" id="{565F5855-5AAE-4C1A-B6EB-59E5784CABAB}"/>
              </a:ext>
            </a:extLst>
          </p:cNvPr>
          <p:cNvGrpSpPr/>
          <p:nvPr/>
        </p:nvGrpSpPr>
        <p:grpSpPr>
          <a:xfrm>
            <a:off x="660858" y="3466323"/>
            <a:ext cx="10976450" cy="709361"/>
            <a:chOff x="660858" y="3261276"/>
            <a:chExt cx="10976450" cy="709361"/>
          </a:xfrm>
        </p:grpSpPr>
        <p:sp>
          <p:nvSpPr>
            <p:cNvPr id="6" name="Rectangle 5">
              <a:extLst>
                <a:ext uri="{FF2B5EF4-FFF2-40B4-BE49-F238E27FC236}">
                  <a16:creationId xmlns:a16="http://schemas.microsoft.com/office/drawing/2014/main" xmlns="" id="{D3CFB724-FB3E-4981-920C-441581A6DA0A}"/>
                </a:ext>
              </a:extLst>
            </p:cNvPr>
            <p:cNvSpPr>
              <a:spLocks/>
            </p:cNvSpPr>
            <p:nvPr/>
          </p:nvSpPr>
          <p:spPr bwMode="auto">
            <a:xfrm>
              <a:off x="1526364" y="3269359"/>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Vision and Mission:</a:t>
              </a:r>
              <a:r>
                <a:rPr kumimoji="0" lang="en-US" sz="1600" i="0" u="none" strike="noStrike" kern="0" cap="none" spc="0" normalizeH="0" noProof="0" dirty="0">
                  <a:ln>
                    <a:noFill/>
                  </a:ln>
                  <a:solidFill>
                    <a:srgbClr val="000000"/>
                  </a:solidFill>
                  <a:effectLst/>
                  <a:uLnTx/>
                  <a:uFillTx/>
                  <a:latin typeface="Calibri" panose="020F0502020204030204" pitchFamily="34" charset="0"/>
                  <a:cs typeface="Arial" pitchFamily="34" charset="0"/>
                </a:rPr>
                <a:t> </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to provide a caring home environment that projects a sense of belonging, growth and security for all persons, by changing the way people are supported (to address gaps/flaws in current mental health system)</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8" name="Pentagon 33">
              <a:extLst>
                <a:ext uri="{FF2B5EF4-FFF2-40B4-BE49-F238E27FC236}">
                  <a16:creationId xmlns:a16="http://schemas.microsoft.com/office/drawing/2014/main" xmlns="" id="{E222D818-83AF-48A0-AF76-991D28AAF342}"/>
                </a:ext>
              </a:extLst>
            </p:cNvPr>
            <p:cNvSpPr/>
            <p:nvPr/>
          </p:nvSpPr>
          <p:spPr bwMode="auto">
            <a:xfrm>
              <a:off x="660858" y="3261276"/>
              <a:ext cx="1046053" cy="696811"/>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19" name="POWER_USER_ID_ICONS_Certificate">
              <a:extLst>
                <a:ext uri="{FF2B5EF4-FFF2-40B4-BE49-F238E27FC236}">
                  <a16:creationId xmlns:a16="http://schemas.microsoft.com/office/drawing/2014/main" xmlns="" id="{01CDCC11-F68D-4E03-AE68-9A86ABDFF41D}"/>
                </a:ext>
              </a:extLst>
            </p:cNvPr>
            <p:cNvGrpSpPr>
              <a:grpSpLocks noChangeAspect="1"/>
            </p:cNvGrpSpPr>
            <p:nvPr>
              <p:custDataLst>
                <p:tags r:id="rId11"/>
              </p:custDataLst>
            </p:nvPr>
          </p:nvGrpSpPr>
          <p:grpSpPr bwMode="auto">
            <a:xfrm>
              <a:off x="765792" y="3342044"/>
              <a:ext cx="655638" cy="512763"/>
              <a:chOff x="44" y="66"/>
              <a:chExt cx="413" cy="323"/>
            </a:xfrm>
            <a:solidFill>
              <a:schemeClr val="bg1"/>
            </a:solidFill>
          </p:grpSpPr>
          <p:sp>
            <p:nvSpPr>
              <p:cNvPr id="21" name="POWER_USER_ID_ICONS_Certificate">
                <a:extLst>
                  <a:ext uri="{FF2B5EF4-FFF2-40B4-BE49-F238E27FC236}">
                    <a16:creationId xmlns:a16="http://schemas.microsoft.com/office/drawing/2014/main" xmlns="" id="{ED120D0E-602C-4219-96DA-7C355706B349}"/>
                  </a:ext>
                </a:extLst>
              </p:cNvPr>
              <p:cNvSpPr>
                <a:spLocks noEditPoints="1"/>
              </p:cNvSpPr>
              <p:nvPr>
                <p:custDataLst>
                  <p:tags r:id="rId12"/>
                </p:custDataLst>
              </p:nvPr>
            </p:nvSpPr>
            <p:spPr bwMode="auto">
              <a:xfrm>
                <a:off x="44" y="66"/>
                <a:ext cx="413" cy="323"/>
              </a:xfrm>
              <a:custGeom>
                <a:avLst/>
                <a:gdLst>
                  <a:gd name="T0" fmla="*/ 0 w 896"/>
                  <a:gd name="T1" fmla="*/ 0 h 698"/>
                  <a:gd name="T2" fmla="*/ 0 w 896"/>
                  <a:gd name="T3" fmla="*/ 37 h 698"/>
                  <a:gd name="T4" fmla="*/ 0 w 896"/>
                  <a:gd name="T5" fmla="*/ 661 h 698"/>
                  <a:gd name="T6" fmla="*/ 0 w 896"/>
                  <a:gd name="T7" fmla="*/ 698 h 698"/>
                  <a:gd name="T8" fmla="*/ 36 w 896"/>
                  <a:gd name="T9" fmla="*/ 698 h 698"/>
                  <a:gd name="T10" fmla="*/ 860 w 896"/>
                  <a:gd name="T11" fmla="*/ 698 h 698"/>
                  <a:gd name="T12" fmla="*/ 896 w 896"/>
                  <a:gd name="T13" fmla="*/ 698 h 698"/>
                  <a:gd name="T14" fmla="*/ 896 w 896"/>
                  <a:gd name="T15" fmla="*/ 661 h 698"/>
                  <a:gd name="T16" fmla="*/ 896 w 896"/>
                  <a:gd name="T17" fmla="*/ 37 h 698"/>
                  <a:gd name="T18" fmla="*/ 896 w 896"/>
                  <a:gd name="T19" fmla="*/ 0 h 698"/>
                  <a:gd name="T20" fmla="*/ 860 w 896"/>
                  <a:gd name="T21" fmla="*/ 0 h 698"/>
                  <a:gd name="T22" fmla="*/ 36 w 896"/>
                  <a:gd name="T23" fmla="*/ 0 h 698"/>
                  <a:gd name="T24" fmla="*/ 0 w 896"/>
                  <a:gd name="T25" fmla="*/ 0 h 698"/>
                  <a:gd name="T26" fmla="*/ 72 w 896"/>
                  <a:gd name="T27" fmla="*/ 74 h 698"/>
                  <a:gd name="T28" fmla="*/ 824 w 896"/>
                  <a:gd name="T29" fmla="*/ 74 h 698"/>
                  <a:gd name="T30" fmla="*/ 824 w 896"/>
                  <a:gd name="T31" fmla="*/ 624 h 698"/>
                  <a:gd name="T32" fmla="*/ 72 w 896"/>
                  <a:gd name="T33" fmla="*/ 624 h 698"/>
                  <a:gd name="T34" fmla="*/ 72 w 896"/>
                  <a:gd name="T35" fmla="*/ 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698">
                    <a:moveTo>
                      <a:pt x="0" y="0"/>
                    </a:moveTo>
                    <a:lnTo>
                      <a:pt x="0" y="37"/>
                    </a:lnTo>
                    <a:lnTo>
                      <a:pt x="0" y="661"/>
                    </a:lnTo>
                    <a:lnTo>
                      <a:pt x="0" y="698"/>
                    </a:lnTo>
                    <a:lnTo>
                      <a:pt x="36" y="698"/>
                    </a:lnTo>
                    <a:lnTo>
                      <a:pt x="860" y="698"/>
                    </a:lnTo>
                    <a:lnTo>
                      <a:pt x="896" y="698"/>
                    </a:lnTo>
                    <a:lnTo>
                      <a:pt x="896" y="661"/>
                    </a:lnTo>
                    <a:lnTo>
                      <a:pt x="896" y="37"/>
                    </a:lnTo>
                    <a:lnTo>
                      <a:pt x="896" y="0"/>
                    </a:lnTo>
                    <a:lnTo>
                      <a:pt x="860" y="0"/>
                    </a:lnTo>
                    <a:lnTo>
                      <a:pt x="36" y="0"/>
                    </a:lnTo>
                    <a:lnTo>
                      <a:pt x="0" y="0"/>
                    </a:lnTo>
                    <a:close/>
                    <a:moveTo>
                      <a:pt x="72" y="74"/>
                    </a:moveTo>
                    <a:lnTo>
                      <a:pt x="824" y="74"/>
                    </a:lnTo>
                    <a:lnTo>
                      <a:pt x="824" y="624"/>
                    </a:lnTo>
                    <a:lnTo>
                      <a:pt x="72" y="624"/>
                    </a:lnTo>
                    <a:lnTo>
                      <a:pt x="72"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POWER_USER_ID_ICONS_Certificate">
                <a:extLst>
                  <a:ext uri="{FF2B5EF4-FFF2-40B4-BE49-F238E27FC236}">
                    <a16:creationId xmlns:a16="http://schemas.microsoft.com/office/drawing/2014/main" xmlns="" id="{FBB49B76-B696-4780-9594-08B6D5EB6151}"/>
                  </a:ext>
                </a:extLst>
              </p:cNvPr>
              <p:cNvSpPr>
                <a:spLocks noEditPoints="1"/>
              </p:cNvSpPr>
              <p:nvPr>
                <p:custDataLst>
                  <p:tags r:id="rId13"/>
                </p:custDataLst>
              </p:nvPr>
            </p:nvSpPr>
            <p:spPr bwMode="auto">
              <a:xfrm>
                <a:off x="100" y="121"/>
                <a:ext cx="303" cy="213"/>
              </a:xfrm>
              <a:custGeom>
                <a:avLst/>
                <a:gdLst>
                  <a:gd name="T0" fmla="*/ 0 w 657"/>
                  <a:gd name="T1" fmla="*/ 0 h 462"/>
                  <a:gd name="T2" fmla="*/ 0 w 657"/>
                  <a:gd name="T3" fmla="*/ 6 h 462"/>
                  <a:gd name="T4" fmla="*/ 0 w 657"/>
                  <a:gd name="T5" fmla="*/ 456 h 462"/>
                  <a:gd name="T6" fmla="*/ 0 w 657"/>
                  <a:gd name="T7" fmla="*/ 462 h 462"/>
                  <a:gd name="T8" fmla="*/ 5 w 657"/>
                  <a:gd name="T9" fmla="*/ 462 h 462"/>
                  <a:gd name="T10" fmla="*/ 651 w 657"/>
                  <a:gd name="T11" fmla="*/ 462 h 462"/>
                  <a:gd name="T12" fmla="*/ 657 w 657"/>
                  <a:gd name="T13" fmla="*/ 462 h 462"/>
                  <a:gd name="T14" fmla="*/ 657 w 657"/>
                  <a:gd name="T15" fmla="*/ 456 h 462"/>
                  <a:gd name="T16" fmla="*/ 657 w 657"/>
                  <a:gd name="T17" fmla="*/ 6 h 462"/>
                  <a:gd name="T18" fmla="*/ 657 w 657"/>
                  <a:gd name="T19" fmla="*/ 0 h 462"/>
                  <a:gd name="T20" fmla="*/ 651 w 657"/>
                  <a:gd name="T21" fmla="*/ 0 h 462"/>
                  <a:gd name="T22" fmla="*/ 5 w 657"/>
                  <a:gd name="T23" fmla="*/ 0 h 462"/>
                  <a:gd name="T24" fmla="*/ 0 w 657"/>
                  <a:gd name="T25" fmla="*/ 0 h 462"/>
                  <a:gd name="T26" fmla="*/ 11 w 657"/>
                  <a:gd name="T27" fmla="*/ 12 h 462"/>
                  <a:gd name="T28" fmla="*/ 645 w 657"/>
                  <a:gd name="T29" fmla="*/ 12 h 462"/>
                  <a:gd name="T30" fmla="*/ 645 w 657"/>
                  <a:gd name="T31" fmla="*/ 450 h 462"/>
                  <a:gd name="T32" fmla="*/ 11 w 657"/>
                  <a:gd name="T33" fmla="*/ 450 h 462"/>
                  <a:gd name="T34" fmla="*/ 11 w 657"/>
                  <a:gd name="T35" fmla="*/ 1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462">
                    <a:moveTo>
                      <a:pt x="0" y="0"/>
                    </a:moveTo>
                    <a:lnTo>
                      <a:pt x="0" y="6"/>
                    </a:lnTo>
                    <a:lnTo>
                      <a:pt x="0" y="456"/>
                    </a:lnTo>
                    <a:lnTo>
                      <a:pt x="0" y="462"/>
                    </a:lnTo>
                    <a:lnTo>
                      <a:pt x="5" y="462"/>
                    </a:lnTo>
                    <a:lnTo>
                      <a:pt x="651" y="462"/>
                    </a:lnTo>
                    <a:lnTo>
                      <a:pt x="657" y="462"/>
                    </a:lnTo>
                    <a:lnTo>
                      <a:pt x="657" y="456"/>
                    </a:lnTo>
                    <a:lnTo>
                      <a:pt x="657" y="6"/>
                    </a:lnTo>
                    <a:lnTo>
                      <a:pt x="657" y="0"/>
                    </a:lnTo>
                    <a:lnTo>
                      <a:pt x="651" y="0"/>
                    </a:lnTo>
                    <a:lnTo>
                      <a:pt x="5" y="0"/>
                    </a:lnTo>
                    <a:lnTo>
                      <a:pt x="0" y="0"/>
                    </a:lnTo>
                    <a:close/>
                    <a:moveTo>
                      <a:pt x="11" y="12"/>
                    </a:moveTo>
                    <a:lnTo>
                      <a:pt x="645" y="12"/>
                    </a:lnTo>
                    <a:lnTo>
                      <a:pt x="645" y="450"/>
                    </a:lnTo>
                    <a:lnTo>
                      <a:pt x="11" y="450"/>
                    </a:lnTo>
                    <a:lnTo>
                      <a:pt x="11"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POWER_USER_ID_ICONS_Certificate">
                <a:extLst>
                  <a:ext uri="{FF2B5EF4-FFF2-40B4-BE49-F238E27FC236}">
                    <a16:creationId xmlns:a16="http://schemas.microsoft.com/office/drawing/2014/main" xmlns="" id="{15DF88FB-7B54-4EA6-9D9D-836F168645C5}"/>
                  </a:ext>
                </a:extLst>
              </p:cNvPr>
              <p:cNvSpPr>
                <a:spLocks noEditPoints="1"/>
              </p:cNvSpPr>
              <p:nvPr>
                <p:custDataLst>
                  <p:tags r:id="rId14"/>
                </p:custDataLst>
              </p:nvPr>
            </p:nvSpPr>
            <p:spPr bwMode="auto">
              <a:xfrm>
                <a:off x="331" y="221"/>
                <a:ext cx="60" cy="93"/>
              </a:xfrm>
              <a:custGeom>
                <a:avLst/>
                <a:gdLst>
                  <a:gd name="T0" fmla="*/ 57 w 130"/>
                  <a:gd name="T1" fmla="*/ 13 h 202"/>
                  <a:gd name="T2" fmla="*/ 65 w 130"/>
                  <a:gd name="T3" fmla="*/ 0 h 202"/>
                  <a:gd name="T4" fmla="*/ 73 w 130"/>
                  <a:gd name="T5" fmla="*/ 13 h 202"/>
                  <a:gd name="T6" fmla="*/ 85 w 130"/>
                  <a:gd name="T7" fmla="*/ 3 h 202"/>
                  <a:gd name="T8" fmla="*/ 89 w 130"/>
                  <a:gd name="T9" fmla="*/ 18 h 202"/>
                  <a:gd name="T10" fmla="*/ 103 w 130"/>
                  <a:gd name="T11" fmla="*/ 12 h 202"/>
                  <a:gd name="T12" fmla="*/ 102 w 130"/>
                  <a:gd name="T13" fmla="*/ 28 h 202"/>
                  <a:gd name="T14" fmla="*/ 118 w 130"/>
                  <a:gd name="T15" fmla="*/ 26 h 202"/>
                  <a:gd name="T16" fmla="*/ 111 w 130"/>
                  <a:gd name="T17" fmla="*/ 41 h 202"/>
                  <a:gd name="T18" fmla="*/ 127 w 130"/>
                  <a:gd name="T19" fmla="*/ 44 h 202"/>
                  <a:gd name="T20" fmla="*/ 117 w 130"/>
                  <a:gd name="T21" fmla="*/ 57 h 202"/>
                  <a:gd name="T22" fmla="*/ 130 w 130"/>
                  <a:gd name="T23" fmla="*/ 65 h 202"/>
                  <a:gd name="T24" fmla="*/ 116 w 130"/>
                  <a:gd name="T25" fmla="*/ 73 h 202"/>
                  <a:gd name="T26" fmla="*/ 127 w 130"/>
                  <a:gd name="T27" fmla="*/ 85 h 202"/>
                  <a:gd name="T28" fmla="*/ 111 w 130"/>
                  <a:gd name="T29" fmla="*/ 88 h 202"/>
                  <a:gd name="T30" fmla="*/ 118 w 130"/>
                  <a:gd name="T31" fmla="*/ 103 h 202"/>
                  <a:gd name="T32" fmla="*/ 102 w 130"/>
                  <a:gd name="T33" fmla="*/ 101 h 202"/>
                  <a:gd name="T34" fmla="*/ 103 w 130"/>
                  <a:gd name="T35" fmla="*/ 117 h 202"/>
                  <a:gd name="T36" fmla="*/ 89 w 130"/>
                  <a:gd name="T37" fmla="*/ 111 h 202"/>
                  <a:gd name="T38" fmla="*/ 88 w 130"/>
                  <a:gd name="T39" fmla="*/ 118 h 202"/>
                  <a:gd name="T40" fmla="*/ 114 w 130"/>
                  <a:gd name="T41" fmla="*/ 194 h 202"/>
                  <a:gd name="T42" fmla="*/ 93 w 130"/>
                  <a:gd name="T43" fmla="*/ 182 h 202"/>
                  <a:gd name="T44" fmla="*/ 83 w 130"/>
                  <a:gd name="T45" fmla="*/ 202 h 202"/>
                  <a:gd name="T46" fmla="*/ 82 w 130"/>
                  <a:gd name="T47" fmla="*/ 198 h 202"/>
                  <a:gd name="T48" fmla="*/ 66 w 130"/>
                  <a:gd name="T49" fmla="*/ 129 h 202"/>
                  <a:gd name="T50" fmla="*/ 65 w 130"/>
                  <a:gd name="T51" fmla="*/ 129 h 202"/>
                  <a:gd name="T52" fmla="*/ 52 w 130"/>
                  <a:gd name="T53" fmla="*/ 183 h 202"/>
                  <a:gd name="T54" fmla="*/ 48 w 130"/>
                  <a:gd name="T55" fmla="*/ 202 h 202"/>
                  <a:gd name="T56" fmla="*/ 37 w 130"/>
                  <a:gd name="T57" fmla="*/ 182 h 202"/>
                  <a:gd name="T58" fmla="*/ 17 w 130"/>
                  <a:gd name="T59" fmla="*/ 194 h 202"/>
                  <a:gd name="T60" fmla="*/ 42 w 130"/>
                  <a:gd name="T61" fmla="*/ 118 h 202"/>
                  <a:gd name="T62" fmla="*/ 42 w 130"/>
                  <a:gd name="T63" fmla="*/ 111 h 202"/>
                  <a:gd name="T64" fmla="*/ 27 w 130"/>
                  <a:gd name="T65" fmla="*/ 117 h 202"/>
                  <a:gd name="T66" fmla="*/ 28 w 130"/>
                  <a:gd name="T67" fmla="*/ 101 h 202"/>
                  <a:gd name="T68" fmla="*/ 13 w 130"/>
                  <a:gd name="T69" fmla="*/ 103 h 202"/>
                  <a:gd name="T70" fmla="*/ 19 w 130"/>
                  <a:gd name="T71" fmla="*/ 88 h 202"/>
                  <a:gd name="T72" fmla="*/ 4 w 130"/>
                  <a:gd name="T73" fmla="*/ 85 h 202"/>
                  <a:gd name="T74" fmla="*/ 14 w 130"/>
                  <a:gd name="T75" fmla="*/ 73 h 202"/>
                  <a:gd name="T76" fmla="*/ 0 w 130"/>
                  <a:gd name="T77" fmla="*/ 65 h 202"/>
                  <a:gd name="T78" fmla="*/ 14 w 130"/>
                  <a:gd name="T79" fmla="*/ 57 h 202"/>
                  <a:gd name="T80" fmla="*/ 4 w 130"/>
                  <a:gd name="T81" fmla="*/ 44 h 202"/>
                  <a:gd name="T82" fmla="*/ 19 w 130"/>
                  <a:gd name="T83" fmla="*/ 41 h 202"/>
                  <a:gd name="T84" fmla="*/ 13 w 130"/>
                  <a:gd name="T85" fmla="*/ 26 h 202"/>
                  <a:gd name="T86" fmla="*/ 28 w 130"/>
                  <a:gd name="T87" fmla="*/ 28 h 202"/>
                  <a:gd name="T88" fmla="*/ 27 w 130"/>
                  <a:gd name="T89" fmla="*/ 12 h 202"/>
                  <a:gd name="T90" fmla="*/ 42 w 130"/>
                  <a:gd name="T91" fmla="*/ 18 h 202"/>
                  <a:gd name="T92" fmla="*/ 45 w 130"/>
                  <a:gd name="T93" fmla="*/ 3 h 202"/>
                  <a:gd name="T94" fmla="*/ 57 w 130"/>
                  <a:gd name="T95" fmla="*/ 13 h 202"/>
                  <a:gd name="T96" fmla="*/ 63 w 130"/>
                  <a:gd name="T97" fmla="*/ 22 h 202"/>
                  <a:gd name="T98" fmla="*/ 31 w 130"/>
                  <a:gd name="T99" fmla="*/ 39 h 202"/>
                  <a:gd name="T100" fmla="*/ 26 w 130"/>
                  <a:gd name="T101" fmla="*/ 78 h 202"/>
                  <a:gd name="T102" fmla="*/ 45 w 130"/>
                  <a:gd name="T103" fmla="*/ 100 h 202"/>
                  <a:gd name="T104" fmla="*/ 84 w 130"/>
                  <a:gd name="T105" fmla="*/ 101 h 202"/>
                  <a:gd name="T106" fmla="*/ 100 w 130"/>
                  <a:gd name="T107" fmla="*/ 86 h 202"/>
                  <a:gd name="T108" fmla="*/ 99 w 130"/>
                  <a:gd name="T109" fmla="*/ 39 h 202"/>
                  <a:gd name="T110" fmla="*/ 63 w 130"/>
                  <a:gd name="T111" fmla="*/ 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 h="202">
                    <a:moveTo>
                      <a:pt x="57" y="13"/>
                    </a:moveTo>
                    <a:cubicBezTo>
                      <a:pt x="60" y="9"/>
                      <a:pt x="62" y="4"/>
                      <a:pt x="65" y="0"/>
                    </a:cubicBezTo>
                    <a:cubicBezTo>
                      <a:pt x="68" y="4"/>
                      <a:pt x="71" y="9"/>
                      <a:pt x="73" y="13"/>
                    </a:cubicBezTo>
                    <a:cubicBezTo>
                      <a:pt x="77" y="10"/>
                      <a:pt x="81" y="6"/>
                      <a:pt x="85" y="3"/>
                    </a:cubicBezTo>
                    <a:cubicBezTo>
                      <a:pt x="86" y="8"/>
                      <a:pt x="88" y="13"/>
                      <a:pt x="89" y="18"/>
                    </a:cubicBezTo>
                    <a:cubicBezTo>
                      <a:pt x="94" y="16"/>
                      <a:pt x="98" y="14"/>
                      <a:pt x="103" y="12"/>
                    </a:cubicBezTo>
                    <a:cubicBezTo>
                      <a:pt x="103" y="17"/>
                      <a:pt x="102" y="23"/>
                      <a:pt x="102" y="28"/>
                    </a:cubicBezTo>
                    <a:cubicBezTo>
                      <a:pt x="107" y="27"/>
                      <a:pt x="112" y="27"/>
                      <a:pt x="118" y="26"/>
                    </a:cubicBezTo>
                    <a:cubicBezTo>
                      <a:pt x="116" y="31"/>
                      <a:pt x="113" y="36"/>
                      <a:pt x="111" y="41"/>
                    </a:cubicBezTo>
                    <a:cubicBezTo>
                      <a:pt x="117" y="42"/>
                      <a:pt x="122" y="43"/>
                      <a:pt x="127" y="44"/>
                    </a:cubicBezTo>
                    <a:cubicBezTo>
                      <a:pt x="123" y="49"/>
                      <a:pt x="120" y="52"/>
                      <a:pt x="117" y="57"/>
                    </a:cubicBezTo>
                    <a:cubicBezTo>
                      <a:pt x="121" y="59"/>
                      <a:pt x="126" y="62"/>
                      <a:pt x="130" y="65"/>
                    </a:cubicBezTo>
                    <a:cubicBezTo>
                      <a:pt x="126" y="67"/>
                      <a:pt x="121" y="70"/>
                      <a:pt x="116" y="73"/>
                    </a:cubicBezTo>
                    <a:cubicBezTo>
                      <a:pt x="120" y="77"/>
                      <a:pt x="123" y="81"/>
                      <a:pt x="127" y="85"/>
                    </a:cubicBezTo>
                    <a:cubicBezTo>
                      <a:pt x="122" y="86"/>
                      <a:pt x="117" y="87"/>
                      <a:pt x="111" y="88"/>
                    </a:cubicBezTo>
                    <a:cubicBezTo>
                      <a:pt x="113" y="93"/>
                      <a:pt x="116" y="98"/>
                      <a:pt x="118" y="103"/>
                    </a:cubicBezTo>
                    <a:cubicBezTo>
                      <a:pt x="112" y="102"/>
                      <a:pt x="107" y="102"/>
                      <a:pt x="102" y="101"/>
                    </a:cubicBezTo>
                    <a:cubicBezTo>
                      <a:pt x="102" y="107"/>
                      <a:pt x="103" y="112"/>
                      <a:pt x="103" y="117"/>
                    </a:cubicBezTo>
                    <a:cubicBezTo>
                      <a:pt x="98" y="115"/>
                      <a:pt x="94" y="113"/>
                      <a:pt x="89" y="111"/>
                    </a:cubicBezTo>
                    <a:cubicBezTo>
                      <a:pt x="88" y="113"/>
                      <a:pt x="87" y="116"/>
                      <a:pt x="88" y="118"/>
                    </a:cubicBezTo>
                    <a:cubicBezTo>
                      <a:pt x="97" y="144"/>
                      <a:pt x="105" y="169"/>
                      <a:pt x="114" y="194"/>
                    </a:cubicBezTo>
                    <a:cubicBezTo>
                      <a:pt x="107" y="190"/>
                      <a:pt x="100" y="186"/>
                      <a:pt x="93" y="182"/>
                    </a:cubicBezTo>
                    <a:cubicBezTo>
                      <a:pt x="90" y="189"/>
                      <a:pt x="87" y="196"/>
                      <a:pt x="83" y="202"/>
                    </a:cubicBezTo>
                    <a:cubicBezTo>
                      <a:pt x="82" y="201"/>
                      <a:pt x="82" y="199"/>
                      <a:pt x="82" y="198"/>
                    </a:cubicBezTo>
                    <a:cubicBezTo>
                      <a:pt x="76" y="175"/>
                      <a:pt x="71" y="152"/>
                      <a:pt x="66" y="129"/>
                    </a:cubicBezTo>
                    <a:lnTo>
                      <a:pt x="65" y="129"/>
                    </a:lnTo>
                    <a:cubicBezTo>
                      <a:pt x="61" y="147"/>
                      <a:pt x="56" y="165"/>
                      <a:pt x="52" y="183"/>
                    </a:cubicBezTo>
                    <a:cubicBezTo>
                      <a:pt x="51" y="189"/>
                      <a:pt x="49" y="196"/>
                      <a:pt x="48" y="202"/>
                    </a:cubicBezTo>
                    <a:cubicBezTo>
                      <a:pt x="44" y="195"/>
                      <a:pt x="41" y="188"/>
                      <a:pt x="37" y="182"/>
                    </a:cubicBezTo>
                    <a:cubicBezTo>
                      <a:pt x="30" y="186"/>
                      <a:pt x="23" y="190"/>
                      <a:pt x="17" y="194"/>
                    </a:cubicBezTo>
                    <a:cubicBezTo>
                      <a:pt x="25" y="169"/>
                      <a:pt x="33" y="144"/>
                      <a:pt x="42" y="118"/>
                    </a:cubicBezTo>
                    <a:cubicBezTo>
                      <a:pt x="43" y="116"/>
                      <a:pt x="42" y="113"/>
                      <a:pt x="42" y="111"/>
                    </a:cubicBezTo>
                    <a:cubicBezTo>
                      <a:pt x="37" y="113"/>
                      <a:pt x="32" y="115"/>
                      <a:pt x="27" y="117"/>
                    </a:cubicBezTo>
                    <a:cubicBezTo>
                      <a:pt x="27" y="112"/>
                      <a:pt x="28" y="107"/>
                      <a:pt x="28" y="101"/>
                    </a:cubicBezTo>
                    <a:cubicBezTo>
                      <a:pt x="23" y="102"/>
                      <a:pt x="18" y="102"/>
                      <a:pt x="13" y="103"/>
                    </a:cubicBezTo>
                    <a:cubicBezTo>
                      <a:pt x="15" y="98"/>
                      <a:pt x="17" y="93"/>
                      <a:pt x="19" y="88"/>
                    </a:cubicBezTo>
                    <a:cubicBezTo>
                      <a:pt x="14" y="87"/>
                      <a:pt x="9" y="86"/>
                      <a:pt x="4" y="85"/>
                    </a:cubicBezTo>
                    <a:cubicBezTo>
                      <a:pt x="7" y="81"/>
                      <a:pt x="11" y="77"/>
                      <a:pt x="14" y="73"/>
                    </a:cubicBezTo>
                    <a:cubicBezTo>
                      <a:pt x="9" y="70"/>
                      <a:pt x="5" y="67"/>
                      <a:pt x="0" y="65"/>
                    </a:cubicBezTo>
                    <a:cubicBezTo>
                      <a:pt x="5" y="62"/>
                      <a:pt x="9" y="59"/>
                      <a:pt x="14" y="57"/>
                    </a:cubicBezTo>
                    <a:cubicBezTo>
                      <a:pt x="11" y="52"/>
                      <a:pt x="7" y="49"/>
                      <a:pt x="4" y="44"/>
                    </a:cubicBezTo>
                    <a:cubicBezTo>
                      <a:pt x="9" y="43"/>
                      <a:pt x="14" y="42"/>
                      <a:pt x="19" y="41"/>
                    </a:cubicBezTo>
                    <a:cubicBezTo>
                      <a:pt x="17" y="36"/>
                      <a:pt x="15" y="31"/>
                      <a:pt x="13" y="26"/>
                    </a:cubicBezTo>
                    <a:cubicBezTo>
                      <a:pt x="18" y="27"/>
                      <a:pt x="23" y="27"/>
                      <a:pt x="28" y="28"/>
                    </a:cubicBezTo>
                    <a:cubicBezTo>
                      <a:pt x="28" y="23"/>
                      <a:pt x="28" y="17"/>
                      <a:pt x="27" y="12"/>
                    </a:cubicBezTo>
                    <a:cubicBezTo>
                      <a:pt x="32" y="14"/>
                      <a:pt x="37" y="16"/>
                      <a:pt x="42" y="18"/>
                    </a:cubicBezTo>
                    <a:cubicBezTo>
                      <a:pt x="43" y="13"/>
                      <a:pt x="44" y="8"/>
                      <a:pt x="45" y="3"/>
                    </a:cubicBezTo>
                    <a:cubicBezTo>
                      <a:pt x="49" y="6"/>
                      <a:pt x="53" y="10"/>
                      <a:pt x="57" y="13"/>
                    </a:cubicBezTo>
                    <a:close/>
                    <a:moveTo>
                      <a:pt x="63" y="22"/>
                    </a:moveTo>
                    <a:cubicBezTo>
                      <a:pt x="51" y="22"/>
                      <a:pt x="39" y="29"/>
                      <a:pt x="31" y="39"/>
                    </a:cubicBezTo>
                    <a:cubicBezTo>
                      <a:pt x="23" y="50"/>
                      <a:pt x="22" y="65"/>
                      <a:pt x="26" y="78"/>
                    </a:cubicBezTo>
                    <a:cubicBezTo>
                      <a:pt x="29" y="87"/>
                      <a:pt x="36" y="95"/>
                      <a:pt x="45" y="100"/>
                    </a:cubicBezTo>
                    <a:cubicBezTo>
                      <a:pt x="56" y="106"/>
                      <a:pt x="71" y="107"/>
                      <a:pt x="84" y="101"/>
                    </a:cubicBezTo>
                    <a:cubicBezTo>
                      <a:pt x="90" y="98"/>
                      <a:pt x="96" y="92"/>
                      <a:pt x="100" y="86"/>
                    </a:cubicBezTo>
                    <a:cubicBezTo>
                      <a:pt x="109" y="72"/>
                      <a:pt x="109" y="53"/>
                      <a:pt x="99" y="39"/>
                    </a:cubicBezTo>
                    <a:cubicBezTo>
                      <a:pt x="91" y="28"/>
                      <a:pt x="77" y="21"/>
                      <a:pt x="6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POWER_USER_ID_ICONS_Certificate">
                <a:extLst>
                  <a:ext uri="{FF2B5EF4-FFF2-40B4-BE49-F238E27FC236}">
                    <a16:creationId xmlns:a16="http://schemas.microsoft.com/office/drawing/2014/main" xmlns="" id="{22A1D7A1-2BE9-45F0-A53C-C2409332AC1D}"/>
                  </a:ext>
                </a:extLst>
              </p:cNvPr>
              <p:cNvSpPr>
                <a:spLocks/>
              </p:cNvSpPr>
              <p:nvPr>
                <p:custDataLst>
                  <p:tags r:id="rId15"/>
                </p:custDataLst>
              </p:nvPr>
            </p:nvSpPr>
            <p:spPr bwMode="auto">
              <a:xfrm>
                <a:off x="342" y="232"/>
                <a:ext cx="37" cy="37"/>
              </a:xfrm>
              <a:custGeom>
                <a:avLst/>
                <a:gdLst>
                  <a:gd name="T0" fmla="*/ 39 w 80"/>
                  <a:gd name="T1" fmla="*/ 1 h 80"/>
                  <a:gd name="T2" fmla="*/ 75 w 80"/>
                  <a:gd name="T3" fmla="*/ 21 h 80"/>
                  <a:gd name="T4" fmla="*/ 80 w 80"/>
                  <a:gd name="T5" fmla="*/ 42 h 80"/>
                  <a:gd name="T6" fmla="*/ 48 w 80"/>
                  <a:gd name="T7" fmla="*/ 77 h 80"/>
                  <a:gd name="T8" fmla="*/ 9 w 80"/>
                  <a:gd name="T9" fmla="*/ 60 h 80"/>
                  <a:gd name="T10" fmla="*/ 10 w 80"/>
                  <a:gd name="T11" fmla="*/ 16 h 80"/>
                  <a:gd name="T12" fmla="*/ 39 w 80"/>
                  <a:gd name="T13" fmla="*/ 1 h 80"/>
                </a:gdLst>
                <a:ahLst/>
                <a:cxnLst>
                  <a:cxn ang="0">
                    <a:pos x="T0" y="T1"/>
                  </a:cxn>
                  <a:cxn ang="0">
                    <a:pos x="T2" y="T3"/>
                  </a:cxn>
                  <a:cxn ang="0">
                    <a:pos x="T4" y="T5"/>
                  </a:cxn>
                  <a:cxn ang="0">
                    <a:pos x="T6" y="T7"/>
                  </a:cxn>
                  <a:cxn ang="0">
                    <a:pos x="T8" y="T9"/>
                  </a:cxn>
                  <a:cxn ang="0">
                    <a:pos x="T10" y="T11"/>
                  </a:cxn>
                  <a:cxn ang="0">
                    <a:pos x="T12" y="T13"/>
                  </a:cxn>
                </a:cxnLst>
                <a:rect l="0" t="0" r="r" b="b"/>
                <a:pathLst>
                  <a:path w="80" h="80">
                    <a:moveTo>
                      <a:pt x="39" y="1"/>
                    </a:moveTo>
                    <a:cubicBezTo>
                      <a:pt x="53" y="0"/>
                      <a:pt x="69" y="8"/>
                      <a:pt x="75" y="21"/>
                    </a:cubicBezTo>
                    <a:cubicBezTo>
                      <a:pt x="79" y="28"/>
                      <a:pt x="80" y="35"/>
                      <a:pt x="80" y="42"/>
                    </a:cubicBezTo>
                    <a:cubicBezTo>
                      <a:pt x="79" y="59"/>
                      <a:pt x="65" y="75"/>
                      <a:pt x="48" y="77"/>
                    </a:cubicBezTo>
                    <a:cubicBezTo>
                      <a:pt x="33" y="80"/>
                      <a:pt x="17" y="73"/>
                      <a:pt x="9" y="60"/>
                    </a:cubicBezTo>
                    <a:cubicBezTo>
                      <a:pt x="0" y="47"/>
                      <a:pt x="1" y="29"/>
                      <a:pt x="10" y="16"/>
                    </a:cubicBezTo>
                    <a:cubicBezTo>
                      <a:pt x="17" y="7"/>
                      <a:pt x="27" y="2"/>
                      <a:pt x="39"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POWER_USER_ID_ICONS_Certificate">
                <a:extLst>
                  <a:ext uri="{FF2B5EF4-FFF2-40B4-BE49-F238E27FC236}">
                    <a16:creationId xmlns:a16="http://schemas.microsoft.com/office/drawing/2014/main" xmlns="" id="{6B35199D-4E09-4B0F-9FC0-E795DBFAC232}"/>
                  </a:ext>
                </a:extLst>
              </p:cNvPr>
              <p:cNvSpPr>
                <a:spLocks noEditPoints="1"/>
              </p:cNvSpPr>
              <p:nvPr>
                <p:custDataLst>
                  <p:tags r:id="rId16"/>
                </p:custDataLst>
              </p:nvPr>
            </p:nvSpPr>
            <p:spPr bwMode="auto">
              <a:xfrm>
                <a:off x="132" y="165"/>
                <a:ext cx="236" cy="32"/>
              </a:xfrm>
              <a:custGeom>
                <a:avLst/>
                <a:gdLst>
                  <a:gd name="T0" fmla="*/ 265 w 511"/>
                  <a:gd name="T1" fmla="*/ 0 h 68"/>
                  <a:gd name="T2" fmla="*/ 265 w 511"/>
                  <a:gd name="T3" fmla="*/ 20 h 68"/>
                  <a:gd name="T4" fmla="*/ 443 w 511"/>
                  <a:gd name="T5" fmla="*/ 44 h 68"/>
                  <a:gd name="T6" fmla="*/ 500 w 511"/>
                  <a:gd name="T7" fmla="*/ 68 h 68"/>
                  <a:gd name="T8" fmla="*/ 511 w 511"/>
                  <a:gd name="T9" fmla="*/ 52 h 68"/>
                  <a:gd name="T10" fmla="*/ 449 w 511"/>
                  <a:gd name="T11" fmla="*/ 26 h 68"/>
                  <a:gd name="T12" fmla="*/ 265 w 511"/>
                  <a:gd name="T13" fmla="*/ 0 h 68"/>
                  <a:gd name="T14" fmla="*/ 224 w 511"/>
                  <a:gd name="T15" fmla="*/ 0 h 68"/>
                  <a:gd name="T16" fmla="*/ 125 w 511"/>
                  <a:gd name="T17" fmla="*/ 11 h 68"/>
                  <a:gd name="T18" fmla="*/ 129 w 511"/>
                  <a:gd name="T19" fmla="*/ 30 h 68"/>
                  <a:gd name="T20" fmla="*/ 226 w 511"/>
                  <a:gd name="T21" fmla="*/ 21 h 68"/>
                  <a:gd name="T22" fmla="*/ 226 w 511"/>
                  <a:gd name="T23" fmla="*/ 0 h 68"/>
                  <a:gd name="T24" fmla="*/ 224 w 511"/>
                  <a:gd name="T25" fmla="*/ 0 h 68"/>
                  <a:gd name="T26" fmla="*/ 87 w 511"/>
                  <a:gd name="T27" fmla="*/ 19 h 68"/>
                  <a:gd name="T28" fmla="*/ 63 w 511"/>
                  <a:gd name="T29" fmla="*/ 26 h 68"/>
                  <a:gd name="T30" fmla="*/ 0 w 511"/>
                  <a:gd name="T31" fmla="*/ 52 h 68"/>
                  <a:gd name="T32" fmla="*/ 11 w 511"/>
                  <a:gd name="T33" fmla="*/ 68 h 68"/>
                  <a:gd name="T34" fmla="*/ 68 w 511"/>
                  <a:gd name="T35" fmla="*/ 44 h 68"/>
                  <a:gd name="T36" fmla="*/ 91 w 511"/>
                  <a:gd name="T37" fmla="*/ 38 h 68"/>
                  <a:gd name="T38" fmla="*/ 87 w 511"/>
                  <a:gd name="T39"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1" h="68">
                    <a:moveTo>
                      <a:pt x="265" y="0"/>
                    </a:moveTo>
                    <a:lnTo>
                      <a:pt x="265" y="20"/>
                    </a:lnTo>
                    <a:cubicBezTo>
                      <a:pt x="346" y="21"/>
                      <a:pt x="404" y="33"/>
                      <a:pt x="443" y="44"/>
                    </a:cubicBezTo>
                    <a:cubicBezTo>
                      <a:pt x="483" y="57"/>
                      <a:pt x="500" y="68"/>
                      <a:pt x="500" y="68"/>
                    </a:cubicBezTo>
                    <a:lnTo>
                      <a:pt x="511" y="52"/>
                    </a:lnTo>
                    <a:cubicBezTo>
                      <a:pt x="511" y="52"/>
                      <a:pt x="490" y="38"/>
                      <a:pt x="449" y="26"/>
                    </a:cubicBezTo>
                    <a:cubicBezTo>
                      <a:pt x="409" y="13"/>
                      <a:pt x="348" y="1"/>
                      <a:pt x="265" y="0"/>
                    </a:cubicBezTo>
                    <a:close/>
                    <a:moveTo>
                      <a:pt x="224" y="0"/>
                    </a:moveTo>
                    <a:cubicBezTo>
                      <a:pt x="185" y="2"/>
                      <a:pt x="153" y="6"/>
                      <a:pt x="125" y="11"/>
                    </a:cubicBezTo>
                    <a:lnTo>
                      <a:pt x="129" y="30"/>
                    </a:lnTo>
                    <a:cubicBezTo>
                      <a:pt x="156" y="26"/>
                      <a:pt x="188" y="22"/>
                      <a:pt x="226" y="21"/>
                    </a:cubicBezTo>
                    <a:lnTo>
                      <a:pt x="226" y="0"/>
                    </a:lnTo>
                    <a:cubicBezTo>
                      <a:pt x="225" y="0"/>
                      <a:pt x="224" y="0"/>
                      <a:pt x="224" y="0"/>
                    </a:cubicBezTo>
                    <a:close/>
                    <a:moveTo>
                      <a:pt x="87" y="19"/>
                    </a:moveTo>
                    <a:cubicBezTo>
                      <a:pt x="78" y="21"/>
                      <a:pt x="70" y="23"/>
                      <a:pt x="63" y="26"/>
                    </a:cubicBezTo>
                    <a:cubicBezTo>
                      <a:pt x="21" y="38"/>
                      <a:pt x="0" y="52"/>
                      <a:pt x="0" y="52"/>
                    </a:cubicBezTo>
                    <a:lnTo>
                      <a:pt x="11" y="68"/>
                    </a:lnTo>
                    <a:cubicBezTo>
                      <a:pt x="11" y="68"/>
                      <a:pt x="28" y="57"/>
                      <a:pt x="68" y="44"/>
                    </a:cubicBezTo>
                    <a:cubicBezTo>
                      <a:pt x="75" y="42"/>
                      <a:pt x="83" y="40"/>
                      <a:pt x="91" y="38"/>
                    </a:cubicBezTo>
                    <a:lnTo>
                      <a:pt x="87"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POWER_USER_ID_ICONS_Certificate">
                <a:extLst>
                  <a:ext uri="{FF2B5EF4-FFF2-40B4-BE49-F238E27FC236}">
                    <a16:creationId xmlns:a16="http://schemas.microsoft.com/office/drawing/2014/main" xmlns="" id="{EB039CA3-0AD3-48CC-A619-36E62C281372}"/>
                  </a:ext>
                </a:extLst>
              </p:cNvPr>
              <p:cNvSpPr>
                <a:spLocks noChangeArrowheads="1"/>
              </p:cNvSpPr>
              <p:nvPr>
                <p:custDataLst>
                  <p:tags r:id="rId17"/>
                </p:custDataLst>
              </p:nvPr>
            </p:nvSpPr>
            <p:spPr bwMode="auto">
              <a:xfrm>
                <a:off x="123" y="283"/>
                <a:ext cx="69" cy="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POWER_USER_ID_ICONS_Certificate">
                <a:extLst>
                  <a:ext uri="{FF2B5EF4-FFF2-40B4-BE49-F238E27FC236}">
                    <a16:creationId xmlns:a16="http://schemas.microsoft.com/office/drawing/2014/main" xmlns="" id="{DECFAE45-907E-4651-B1D0-52615659EAF8}"/>
                  </a:ext>
                </a:extLst>
              </p:cNvPr>
              <p:cNvSpPr>
                <a:spLocks noChangeArrowheads="1"/>
              </p:cNvSpPr>
              <p:nvPr>
                <p:custDataLst>
                  <p:tags r:id="rId18"/>
                </p:custDataLst>
              </p:nvPr>
            </p:nvSpPr>
            <p:spPr bwMode="auto">
              <a:xfrm>
                <a:off x="123" y="306"/>
                <a:ext cx="69" cy="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9" name="Group 8">
            <a:extLst>
              <a:ext uri="{FF2B5EF4-FFF2-40B4-BE49-F238E27FC236}">
                <a16:creationId xmlns:a16="http://schemas.microsoft.com/office/drawing/2014/main" xmlns="" id="{814A6176-64FA-4BD1-AF98-797210E1665C}"/>
              </a:ext>
            </a:extLst>
          </p:cNvPr>
          <p:cNvGrpSpPr/>
          <p:nvPr/>
        </p:nvGrpSpPr>
        <p:grpSpPr>
          <a:xfrm>
            <a:off x="637851" y="4421281"/>
            <a:ext cx="10989808" cy="707956"/>
            <a:chOff x="637851" y="4309066"/>
            <a:chExt cx="10989808" cy="707956"/>
          </a:xfrm>
        </p:grpSpPr>
        <p:sp>
          <p:nvSpPr>
            <p:cNvPr id="17" name="Rectangle 16">
              <a:extLst>
                <a:ext uri="{FF2B5EF4-FFF2-40B4-BE49-F238E27FC236}">
                  <a16:creationId xmlns:a16="http://schemas.microsoft.com/office/drawing/2014/main" xmlns="" id="{E6D0BED4-1393-4D6E-A6BC-E5D32744C129}"/>
                </a:ext>
              </a:extLst>
            </p:cNvPr>
            <p:cNvSpPr>
              <a:spLocks/>
            </p:cNvSpPr>
            <p:nvPr/>
          </p:nvSpPr>
          <p:spPr bwMode="auto">
            <a:xfrm>
              <a:off x="1516715" y="431574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Current services include patient activity/therapy</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programs (art, music, cooking, yoga, vocational training), family/caregiver support/respite group, supportive housing (currently </a:t>
              </a:r>
              <a:r>
                <a:rPr kumimoji="0" lang="en-US" sz="1600" b="0" i="0" u="none" strike="noStrike" kern="0" cap="none" spc="0" normalizeH="0" noProof="0" dirty="0" smtClean="0">
                  <a:ln>
                    <a:noFill/>
                  </a:ln>
                  <a:solidFill>
                    <a:srgbClr val="000000"/>
                  </a:solidFill>
                  <a:effectLst/>
                  <a:uLnTx/>
                  <a:uFillTx/>
                  <a:latin typeface="Calibri" panose="020F0502020204030204" pitchFamily="34" charset="0"/>
                  <a:cs typeface="Arial" pitchFamily="34" charset="0"/>
                </a:rPr>
                <a:t>one </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tenant with part-time housing is supported), and public education/outreach through the Robert </a:t>
              </a:r>
              <a:r>
                <a:rPr kumimoji="0" lang="en-US" sz="1600" b="0" i="0" u="none" strike="noStrike" kern="0" cap="none" spc="0" normalizeH="0" noProof="0" dirty="0" err="1">
                  <a:ln>
                    <a:noFill/>
                  </a:ln>
                  <a:solidFill>
                    <a:srgbClr val="000000"/>
                  </a:solidFill>
                  <a:effectLst/>
                  <a:uLnTx/>
                  <a:uFillTx/>
                  <a:latin typeface="Calibri" panose="020F0502020204030204" pitchFamily="34" charset="0"/>
                  <a:cs typeface="Arial" pitchFamily="34" charset="0"/>
                </a:rPr>
                <a:t>Veltheer</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Lecture Series on Mental Illness</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8" name="Pentagon 47">
              <a:extLst>
                <a:ext uri="{FF2B5EF4-FFF2-40B4-BE49-F238E27FC236}">
                  <a16:creationId xmlns:a16="http://schemas.microsoft.com/office/drawing/2014/main" xmlns="" id="{C8F7BD4C-5B0B-4C05-8758-3A58FE28208B}"/>
                </a:ext>
              </a:extLst>
            </p:cNvPr>
            <p:cNvSpPr/>
            <p:nvPr/>
          </p:nvSpPr>
          <p:spPr bwMode="auto">
            <a:xfrm>
              <a:off x="637851" y="4309066"/>
              <a:ext cx="1046053" cy="696811"/>
            </a:xfrm>
            <a:prstGeom prst="homePlate">
              <a:avLst>
                <a:gd name="adj" fmla="val 273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29" name="POWER_USER_ID_ICONS_Equality2">
              <a:extLst>
                <a:ext uri="{FF2B5EF4-FFF2-40B4-BE49-F238E27FC236}">
                  <a16:creationId xmlns:a16="http://schemas.microsoft.com/office/drawing/2014/main" xmlns="" id="{FA5EFA44-B7BA-4BD7-BDF8-3B501C5E28F9}"/>
                </a:ext>
              </a:extLst>
            </p:cNvPr>
            <p:cNvGrpSpPr>
              <a:grpSpLocks noChangeAspect="1"/>
            </p:cNvGrpSpPr>
            <p:nvPr>
              <p:custDataLst>
                <p:tags r:id="rId6"/>
              </p:custDataLst>
            </p:nvPr>
          </p:nvGrpSpPr>
          <p:grpSpPr bwMode="auto">
            <a:xfrm>
              <a:off x="749917" y="4394364"/>
              <a:ext cx="722313" cy="469900"/>
              <a:chOff x="15" y="183"/>
              <a:chExt cx="455" cy="296"/>
            </a:xfrm>
            <a:solidFill>
              <a:schemeClr val="bg1"/>
            </a:solidFill>
          </p:grpSpPr>
          <p:sp>
            <p:nvSpPr>
              <p:cNvPr id="30" name="POWER_USER_ID_ICONS_Equality2">
                <a:extLst>
                  <a:ext uri="{FF2B5EF4-FFF2-40B4-BE49-F238E27FC236}">
                    <a16:creationId xmlns:a16="http://schemas.microsoft.com/office/drawing/2014/main" xmlns="" id="{6DC41EAD-A3EF-444F-8618-AAB958ADAF7A}"/>
                  </a:ext>
                </a:extLst>
              </p:cNvPr>
              <p:cNvSpPr>
                <a:spLocks noEditPoints="1"/>
              </p:cNvSpPr>
              <p:nvPr>
                <p:custDataLst>
                  <p:tags r:id="rId7"/>
                </p:custDataLst>
              </p:nvPr>
            </p:nvSpPr>
            <p:spPr bwMode="auto">
              <a:xfrm>
                <a:off x="25" y="183"/>
                <a:ext cx="104" cy="104"/>
              </a:xfrm>
              <a:custGeom>
                <a:avLst/>
                <a:gdLst>
                  <a:gd name="T0" fmla="*/ 139 w 278"/>
                  <a:gd name="T1" fmla="*/ 25 h 278"/>
                  <a:gd name="T2" fmla="*/ 253 w 278"/>
                  <a:gd name="T3" fmla="*/ 139 h 278"/>
                  <a:gd name="T4" fmla="*/ 139 w 278"/>
                  <a:gd name="T5" fmla="*/ 253 h 278"/>
                  <a:gd name="T6" fmla="*/ 25 w 278"/>
                  <a:gd name="T7" fmla="*/ 139 h 278"/>
                  <a:gd name="T8" fmla="*/ 58 w 278"/>
                  <a:gd name="T9" fmla="*/ 59 h 278"/>
                  <a:gd name="T10" fmla="*/ 139 w 278"/>
                  <a:gd name="T11" fmla="*/ 25 h 278"/>
                  <a:gd name="T12" fmla="*/ 139 w 278"/>
                  <a:gd name="T13" fmla="*/ 0 h 278"/>
                  <a:gd name="T14" fmla="*/ 0 w 278"/>
                  <a:gd name="T15" fmla="*/ 139 h 278"/>
                  <a:gd name="T16" fmla="*/ 139 w 278"/>
                  <a:gd name="T17" fmla="*/ 278 h 278"/>
                  <a:gd name="T18" fmla="*/ 278 w 278"/>
                  <a:gd name="T19" fmla="*/ 139 h 278"/>
                  <a:gd name="T20" fmla="*/ 139 w 278"/>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78">
                    <a:moveTo>
                      <a:pt x="139" y="25"/>
                    </a:moveTo>
                    <a:cubicBezTo>
                      <a:pt x="202" y="25"/>
                      <a:pt x="253" y="76"/>
                      <a:pt x="253" y="139"/>
                    </a:cubicBezTo>
                    <a:cubicBezTo>
                      <a:pt x="253" y="202"/>
                      <a:pt x="202" y="253"/>
                      <a:pt x="139" y="253"/>
                    </a:cubicBezTo>
                    <a:cubicBezTo>
                      <a:pt x="76" y="253"/>
                      <a:pt x="25" y="202"/>
                      <a:pt x="25" y="139"/>
                    </a:cubicBezTo>
                    <a:cubicBezTo>
                      <a:pt x="25" y="109"/>
                      <a:pt x="37" y="80"/>
                      <a:pt x="58" y="59"/>
                    </a:cubicBezTo>
                    <a:cubicBezTo>
                      <a:pt x="80" y="37"/>
                      <a:pt x="109" y="25"/>
                      <a:pt x="139" y="25"/>
                    </a:cubicBezTo>
                    <a:close/>
                    <a:moveTo>
                      <a:pt x="139" y="0"/>
                    </a:moveTo>
                    <a:cubicBezTo>
                      <a:pt x="62" y="0"/>
                      <a:pt x="0" y="63"/>
                      <a:pt x="0" y="139"/>
                    </a:cubicBezTo>
                    <a:cubicBezTo>
                      <a:pt x="0" y="216"/>
                      <a:pt x="62" y="278"/>
                      <a:pt x="139" y="278"/>
                    </a:cubicBezTo>
                    <a:cubicBezTo>
                      <a:pt x="215" y="278"/>
                      <a:pt x="278" y="216"/>
                      <a:pt x="278" y="139"/>
                    </a:cubicBezTo>
                    <a:cubicBezTo>
                      <a:pt x="278" y="63"/>
                      <a:pt x="215" y="0"/>
                      <a:pt x="1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POWER_USER_ID_ICONS_Equality2">
                <a:extLst>
                  <a:ext uri="{FF2B5EF4-FFF2-40B4-BE49-F238E27FC236}">
                    <a16:creationId xmlns:a16="http://schemas.microsoft.com/office/drawing/2014/main" xmlns="" id="{BE3C04C0-EB92-41ED-82BC-59CDC508F0D5}"/>
                  </a:ext>
                </a:extLst>
              </p:cNvPr>
              <p:cNvSpPr>
                <a:spLocks noChangeArrowheads="1"/>
              </p:cNvSpPr>
              <p:nvPr>
                <p:custDataLst>
                  <p:tags r:id="rId8"/>
                </p:custDataLst>
              </p:nvPr>
            </p:nvSpPr>
            <p:spPr bwMode="auto">
              <a:xfrm>
                <a:off x="357" y="183"/>
                <a:ext cx="104" cy="104"/>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POWER_USER_ID_ICONS_Equality2">
                <a:extLst>
                  <a:ext uri="{FF2B5EF4-FFF2-40B4-BE49-F238E27FC236}">
                    <a16:creationId xmlns:a16="http://schemas.microsoft.com/office/drawing/2014/main" xmlns="" id="{06DE38AF-A2BE-45E2-A81C-D1F0224E06A9}"/>
                  </a:ext>
                </a:extLst>
              </p:cNvPr>
              <p:cNvSpPr>
                <a:spLocks noEditPoints="1"/>
              </p:cNvSpPr>
              <p:nvPr>
                <p:custDataLst>
                  <p:tags r:id="rId9"/>
                </p:custDataLst>
              </p:nvPr>
            </p:nvSpPr>
            <p:spPr bwMode="auto">
              <a:xfrm>
                <a:off x="15" y="299"/>
                <a:ext cx="209" cy="180"/>
              </a:xfrm>
              <a:custGeom>
                <a:avLst/>
                <a:gdLst>
                  <a:gd name="T0" fmla="*/ 201 w 557"/>
                  <a:gd name="T1" fmla="*/ 25 h 476"/>
                  <a:gd name="T2" fmla="*/ 265 w 557"/>
                  <a:gd name="T3" fmla="*/ 49 h 476"/>
                  <a:gd name="T4" fmla="*/ 272 w 557"/>
                  <a:gd name="T5" fmla="*/ 53 h 476"/>
                  <a:gd name="T6" fmla="*/ 330 w 557"/>
                  <a:gd name="T7" fmla="*/ 113 h 476"/>
                  <a:gd name="T8" fmla="*/ 516 w 557"/>
                  <a:gd name="T9" fmla="*/ 245 h 476"/>
                  <a:gd name="T10" fmla="*/ 505 w 557"/>
                  <a:gd name="T11" fmla="*/ 309 h 476"/>
                  <a:gd name="T12" fmla="*/ 505 w 557"/>
                  <a:gd name="T13" fmla="*/ 315 h 476"/>
                  <a:gd name="T14" fmla="*/ 344 w 557"/>
                  <a:gd name="T15" fmla="*/ 231 h 476"/>
                  <a:gd name="T16" fmla="*/ 303 w 557"/>
                  <a:gd name="T17" fmla="*/ 195 h 476"/>
                  <a:gd name="T18" fmla="*/ 303 w 557"/>
                  <a:gd name="T19" fmla="*/ 250 h 476"/>
                  <a:gd name="T20" fmla="*/ 303 w 557"/>
                  <a:gd name="T21" fmla="*/ 451 h 476"/>
                  <a:gd name="T22" fmla="*/ 25 w 557"/>
                  <a:gd name="T23" fmla="*/ 451 h 476"/>
                  <a:gd name="T24" fmla="*/ 25 w 557"/>
                  <a:gd name="T25" fmla="*/ 126 h 476"/>
                  <a:gd name="T26" fmla="*/ 126 w 557"/>
                  <a:gd name="T27" fmla="*/ 25 h 476"/>
                  <a:gd name="T28" fmla="*/ 201 w 557"/>
                  <a:gd name="T29" fmla="*/ 25 h 476"/>
                  <a:gd name="T30" fmla="*/ 201 w 557"/>
                  <a:gd name="T31" fmla="*/ 0 h 476"/>
                  <a:gd name="T32" fmla="*/ 126 w 557"/>
                  <a:gd name="T33" fmla="*/ 0 h 476"/>
                  <a:gd name="T34" fmla="*/ 0 w 557"/>
                  <a:gd name="T35" fmla="*/ 126 h 476"/>
                  <a:gd name="T36" fmla="*/ 0 w 557"/>
                  <a:gd name="T37" fmla="*/ 476 h 476"/>
                  <a:gd name="T38" fmla="*/ 328 w 557"/>
                  <a:gd name="T39" fmla="*/ 476 h 476"/>
                  <a:gd name="T40" fmla="*/ 328 w 557"/>
                  <a:gd name="T41" fmla="*/ 250 h 476"/>
                  <a:gd name="T42" fmla="*/ 547 w 557"/>
                  <a:gd name="T43" fmla="*/ 349 h 476"/>
                  <a:gd name="T44" fmla="*/ 529 w 557"/>
                  <a:gd name="T45" fmla="*/ 306 h 476"/>
                  <a:gd name="T46" fmla="*/ 557 w 557"/>
                  <a:gd name="T47" fmla="*/ 229 h 476"/>
                  <a:gd name="T48" fmla="*/ 350 w 557"/>
                  <a:gd name="T49" fmla="*/ 98 h 476"/>
                  <a:gd name="T50" fmla="*/ 284 w 557"/>
                  <a:gd name="T51" fmla="*/ 31 h 476"/>
                  <a:gd name="T52" fmla="*/ 282 w 557"/>
                  <a:gd name="T53" fmla="*/ 30 h 476"/>
                  <a:gd name="T54" fmla="*/ 201 w 557"/>
                  <a:gd name="T55"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7" h="476">
                    <a:moveTo>
                      <a:pt x="201" y="25"/>
                    </a:moveTo>
                    <a:cubicBezTo>
                      <a:pt x="230" y="25"/>
                      <a:pt x="252" y="38"/>
                      <a:pt x="265" y="49"/>
                    </a:cubicBezTo>
                    <a:cubicBezTo>
                      <a:pt x="268" y="51"/>
                      <a:pt x="270" y="52"/>
                      <a:pt x="272" y="53"/>
                    </a:cubicBezTo>
                    <a:cubicBezTo>
                      <a:pt x="294" y="68"/>
                      <a:pt x="311" y="90"/>
                      <a:pt x="330" y="113"/>
                    </a:cubicBezTo>
                    <a:cubicBezTo>
                      <a:pt x="366" y="157"/>
                      <a:pt x="413" y="216"/>
                      <a:pt x="516" y="245"/>
                    </a:cubicBezTo>
                    <a:cubicBezTo>
                      <a:pt x="506" y="265"/>
                      <a:pt x="502" y="287"/>
                      <a:pt x="505" y="309"/>
                    </a:cubicBezTo>
                    <a:cubicBezTo>
                      <a:pt x="505" y="311"/>
                      <a:pt x="505" y="313"/>
                      <a:pt x="505" y="315"/>
                    </a:cubicBezTo>
                    <a:cubicBezTo>
                      <a:pt x="442" y="298"/>
                      <a:pt x="389" y="271"/>
                      <a:pt x="344" y="231"/>
                    </a:cubicBezTo>
                    <a:lnTo>
                      <a:pt x="303" y="195"/>
                    </a:lnTo>
                    <a:lnTo>
                      <a:pt x="303" y="250"/>
                    </a:lnTo>
                    <a:lnTo>
                      <a:pt x="303" y="451"/>
                    </a:lnTo>
                    <a:lnTo>
                      <a:pt x="25" y="451"/>
                    </a:lnTo>
                    <a:lnTo>
                      <a:pt x="25" y="126"/>
                    </a:lnTo>
                    <a:cubicBezTo>
                      <a:pt x="25" y="71"/>
                      <a:pt x="71" y="25"/>
                      <a:pt x="126" y="25"/>
                    </a:cubicBezTo>
                    <a:lnTo>
                      <a:pt x="201" y="25"/>
                    </a:lnTo>
                    <a:moveTo>
                      <a:pt x="201" y="0"/>
                    </a:moveTo>
                    <a:lnTo>
                      <a:pt x="126" y="0"/>
                    </a:lnTo>
                    <a:cubicBezTo>
                      <a:pt x="57" y="0"/>
                      <a:pt x="0" y="57"/>
                      <a:pt x="0" y="126"/>
                    </a:cubicBezTo>
                    <a:lnTo>
                      <a:pt x="0" y="476"/>
                    </a:lnTo>
                    <a:lnTo>
                      <a:pt x="328" y="476"/>
                    </a:lnTo>
                    <a:lnTo>
                      <a:pt x="328" y="250"/>
                    </a:lnTo>
                    <a:cubicBezTo>
                      <a:pt x="375" y="292"/>
                      <a:pt x="443" y="332"/>
                      <a:pt x="547" y="349"/>
                    </a:cubicBezTo>
                    <a:cubicBezTo>
                      <a:pt x="538" y="336"/>
                      <a:pt x="531" y="322"/>
                      <a:pt x="529" y="306"/>
                    </a:cubicBezTo>
                    <a:cubicBezTo>
                      <a:pt x="526" y="276"/>
                      <a:pt x="538" y="249"/>
                      <a:pt x="557" y="229"/>
                    </a:cubicBezTo>
                    <a:cubicBezTo>
                      <a:pt x="439" y="207"/>
                      <a:pt x="391" y="149"/>
                      <a:pt x="350" y="98"/>
                    </a:cubicBezTo>
                    <a:cubicBezTo>
                      <a:pt x="329" y="72"/>
                      <a:pt x="310" y="48"/>
                      <a:pt x="284" y="31"/>
                    </a:cubicBezTo>
                    <a:cubicBezTo>
                      <a:pt x="283" y="31"/>
                      <a:pt x="282" y="31"/>
                      <a:pt x="282" y="30"/>
                    </a:cubicBezTo>
                    <a:cubicBezTo>
                      <a:pt x="260" y="12"/>
                      <a:pt x="232" y="0"/>
                      <a:pt x="20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POWER_USER_ID_ICONS_Equality2">
                <a:extLst>
                  <a:ext uri="{FF2B5EF4-FFF2-40B4-BE49-F238E27FC236}">
                    <a16:creationId xmlns:a16="http://schemas.microsoft.com/office/drawing/2014/main" xmlns="" id="{605B2F83-F699-4D40-A50C-2F9D7EA99F28}"/>
                  </a:ext>
                </a:extLst>
              </p:cNvPr>
              <p:cNvSpPr>
                <a:spLocks/>
              </p:cNvSpPr>
              <p:nvPr>
                <p:custDataLst>
                  <p:tags r:id="rId10"/>
                </p:custDataLst>
              </p:nvPr>
            </p:nvSpPr>
            <p:spPr bwMode="auto">
              <a:xfrm>
                <a:off x="226" y="299"/>
                <a:ext cx="244" cy="180"/>
              </a:xfrm>
              <a:custGeom>
                <a:avLst/>
                <a:gdLst>
                  <a:gd name="T0" fmla="*/ 524 w 650"/>
                  <a:gd name="T1" fmla="*/ 0 h 476"/>
                  <a:gd name="T2" fmla="*/ 449 w 650"/>
                  <a:gd name="T3" fmla="*/ 0 h 476"/>
                  <a:gd name="T4" fmla="*/ 368 w 650"/>
                  <a:gd name="T5" fmla="*/ 30 h 476"/>
                  <a:gd name="T6" fmla="*/ 366 w 650"/>
                  <a:gd name="T7" fmla="*/ 31 h 476"/>
                  <a:gd name="T8" fmla="*/ 301 w 650"/>
                  <a:gd name="T9" fmla="*/ 98 h 476"/>
                  <a:gd name="T10" fmla="*/ 57 w 650"/>
                  <a:gd name="T11" fmla="*/ 235 h 476"/>
                  <a:gd name="T12" fmla="*/ 4 w 650"/>
                  <a:gd name="T13" fmla="*/ 302 h 476"/>
                  <a:gd name="T14" fmla="*/ 64 w 650"/>
                  <a:gd name="T15" fmla="*/ 355 h 476"/>
                  <a:gd name="T16" fmla="*/ 70 w 650"/>
                  <a:gd name="T17" fmla="*/ 355 h 476"/>
                  <a:gd name="T18" fmla="*/ 323 w 650"/>
                  <a:gd name="T19" fmla="*/ 251 h 476"/>
                  <a:gd name="T20" fmla="*/ 323 w 650"/>
                  <a:gd name="T21" fmla="*/ 476 h 476"/>
                  <a:gd name="T22" fmla="*/ 650 w 650"/>
                  <a:gd name="T23" fmla="*/ 476 h 476"/>
                  <a:gd name="T24" fmla="*/ 650 w 650"/>
                  <a:gd name="T25" fmla="*/ 126 h 476"/>
                  <a:gd name="T26" fmla="*/ 524 w 650"/>
                  <a:gd name="T27"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76">
                    <a:moveTo>
                      <a:pt x="524" y="0"/>
                    </a:moveTo>
                    <a:lnTo>
                      <a:pt x="449" y="0"/>
                    </a:lnTo>
                    <a:cubicBezTo>
                      <a:pt x="418" y="0"/>
                      <a:pt x="390" y="12"/>
                      <a:pt x="368" y="30"/>
                    </a:cubicBezTo>
                    <a:cubicBezTo>
                      <a:pt x="368" y="31"/>
                      <a:pt x="367" y="31"/>
                      <a:pt x="366" y="31"/>
                    </a:cubicBezTo>
                    <a:cubicBezTo>
                      <a:pt x="340" y="48"/>
                      <a:pt x="321" y="72"/>
                      <a:pt x="301" y="98"/>
                    </a:cubicBezTo>
                    <a:cubicBezTo>
                      <a:pt x="255" y="154"/>
                      <a:pt x="203" y="219"/>
                      <a:pt x="57" y="235"/>
                    </a:cubicBezTo>
                    <a:cubicBezTo>
                      <a:pt x="24" y="239"/>
                      <a:pt x="0" y="269"/>
                      <a:pt x="4" y="302"/>
                    </a:cubicBezTo>
                    <a:cubicBezTo>
                      <a:pt x="7" y="332"/>
                      <a:pt x="33" y="355"/>
                      <a:pt x="64" y="355"/>
                    </a:cubicBezTo>
                    <a:cubicBezTo>
                      <a:pt x="66" y="355"/>
                      <a:pt x="68" y="355"/>
                      <a:pt x="70" y="355"/>
                    </a:cubicBezTo>
                    <a:cubicBezTo>
                      <a:pt x="194" y="341"/>
                      <a:pt x="270" y="297"/>
                      <a:pt x="323" y="251"/>
                    </a:cubicBezTo>
                    <a:lnTo>
                      <a:pt x="323" y="476"/>
                    </a:lnTo>
                    <a:lnTo>
                      <a:pt x="650" y="476"/>
                    </a:lnTo>
                    <a:lnTo>
                      <a:pt x="650" y="126"/>
                    </a:lnTo>
                    <a:cubicBezTo>
                      <a:pt x="650" y="57"/>
                      <a:pt x="593" y="0"/>
                      <a:pt x="5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10" name="Group 9">
            <a:extLst>
              <a:ext uri="{FF2B5EF4-FFF2-40B4-BE49-F238E27FC236}">
                <a16:creationId xmlns:a16="http://schemas.microsoft.com/office/drawing/2014/main" xmlns="" id="{D96E5093-E394-42B4-ABD8-CCEF3E670ADD}"/>
              </a:ext>
            </a:extLst>
          </p:cNvPr>
          <p:cNvGrpSpPr/>
          <p:nvPr/>
        </p:nvGrpSpPr>
        <p:grpSpPr>
          <a:xfrm>
            <a:off x="646867" y="5374834"/>
            <a:ext cx="10980792" cy="713828"/>
            <a:chOff x="646867" y="5312079"/>
            <a:chExt cx="10980792" cy="713828"/>
          </a:xfrm>
        </p:grpSpPr>
        <p:sp>
          <p:nvSpPr>
            <p:cNvPr id="13" name="Rectangle 12">
              <a:extLst>
                <a:ext uri="{FF2B5EF4-FFF2-40B4-BE49-F238E27FC236}">
                  <a16:creationId xmlns:a16="http://schemas.microsoft.com/office/drawing/2014/main" xmlns="" id="{043C2AF8-7D9B-4D2C-9A5C-2F8330BE0719}"/>
                </a:ext>
              </a:extLst>
            </p:cNvPr>
            <p:cNvSpPr>
              <a:spLocks/>
            </p:cNvSpPr>
            <p:nvPr/>
          </p:nvSpPr>
          <p:spPr bwMode="auto">
            <a:xfrm>
              <a:off x="1516715" y="5324629"/>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Problem</a:t>
              </a:r>
              <a:r>
                <a:rPr lang="en-US" sz="1600" kern="0" dirty="0">
                  <a:solidFill>
                    <a:srgbClr val="000000"/>
                  </a:solidFill>
                  <a:latin typeface="Calibri" panose="020F0502020204030204" pitchFamily="34" charset="0"/>
                  <a:cs typeface="Arial" pitchFamily="34" charset="0"/>
                </a:rPr>
                <a:t>s: lack </a:t>
              </a:r>
              <a:r>
                <a:rPr lang="en-US" sz="1600" kern="0" dirty="0" smtClean="0">
                  <a:solidFill>
                    <a:srgbClr val="000000"/>
                  </a:solidFill>
                  <a:latin typeface="Calibri" panose="020F0502020204030204" pitchFamily="34" charset="0"/>
                  <a:cs typeface="Arial" pitchFamily="34" charset="0"/>
                </a:rPr>
                <a:t>of robust </a:t>
              </a:r>
              <a:r>
                <a:rPr lang="en-US" sz="1600" kern="0" dirty="0">
                  <a:solidFill>
                    <a:srgbClr val="000000"/>
                  </a:solidFill>
                  <a:latin typeface="Calibri" panose="020F0502020204030204" pitchFamily="34" charset="0"/>
                  <a:cs typeface="Arial" pitchFamily="34" charset="0"/>
                </a:rPr>
                <a:t>short-term and long-term </a:t>
              </a:r>
              <a:r>
                <a:rPr lang="en-US" sz="1600" kern="0" dirty="0" smtClean="0">
                  <a:solidFill>
                    <a:srgbClr val="000000"/>
                  </a:solidFill>
                  <a:latin typeface="Calibri" panose="020F0502020204030204" pitchFamily="34" charset="0"/>
                  <a:cs typeface="Arial" pitchFamily="34" charset="0"/>
                </a:rPr>
                <a:t>strategies </a:t>
              </a:r>
              <a:r>
                <a:rPr lang="en-US" sz="1600" kern="0" dirty="0">
                  <a:solidFill>
                    <a:srgbClr val="000000"/>
                  </a:solidFill>
                  <a:latin typeface="Calibri" panose="020F0502020204030204" pitchFamily="34" charset="0"/>
                  <a:cs typeface="Arial" pitchFamily="34" charset="0"/>
                </a:rPr>
                <a:t>(have had recent significant changes to Board), Board members </a:t>
              </a:r>
              <a:r>
                <a:rPr lang="en-US" sz="1600" kern="0" dirty="0" smtClean="0">
                  <a:solidFill>
                    <a:srgbClr val="000000"/>
                  </a:solidFill>
                  <a:latin typeface="Calibri" panose="020F0502020204030204" pitchFamily="34" charset="0"/>
                  <a:cs typeface="Arial" pitchFamily="34" charset="0"/>
                </a:rPr>
                <a:t>could improve alignment </a:t>
              </a:r>
              <a:r>
                <a:rPr lang="en-US" sz="1600" kern="0" dirty="0">
                  <a:solidFill>
                    <a:srgbClr val="000000"/>
                  </a:solidFill>
                  <a:latin typeface="Calibri" panose="020F0502020204030204" pitchFamily="34" charset="0"/>
                  <a:cs typeface="Arial" pitchFamily="34" charset="0"/>
                </a:rPr>
                <a:t>on strategic priorities/operations/expectations, concerns about financial sustainability and maintaining a meaningful and effective impact </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4" name="Pentagon 36">
              <a:extLst>
                <a:ext uri="{FF2B5EF4-FFF2-40B4-BE49-F238E27FC236}">
                  <a16:creationId xmlns:a16="http://schemas.microsoft.com/office/drawing/2014/main" xmlns="" id="{69E678B4-2D49-4F4F-AAD2-63D219CB285D}"/>
                </a:ext>
              </a:extLst>
            </p:cNvPr>
            <p:cNvSpPr/>
            <p:nvPr/>
          </p:nvSpPr>
          <p:spPr bwMode="auto">
            <a:xfrm>
              <a:off x="646867" y="5312079"/>
              <a:ext cx="1059175" cy="696614"/>
            </a:xfrm>
            <a:prstGeom prst="homePlate">
              <a:avLst>
                <a:gd name="adj" fmla="val 273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37" name="POWER_USER_ID_ICONS_Fossil_Fuel">
              <a:extLst>
                <a:ext uri="{FF2B5EF4-FFF2-40B4-BE49-F238E27FC236}">
                  <a16:creationId xmlns:a16="http://schemas.microsoft.com/office/drawing/2014/main" xmlns="" id="{76B42C4E-DD06-4225-98F1-B5D35D4FB0F1}"/>
                </a:ext>
              </a:extLst>
            </p:cNvPr>
            <p:cNvGrpSpPr>
              <a:grpSpLocks noChangeAspect="1"/>
            </p:cNvGrpSpPr>
            <p:nvPr>
              <p:custDataLst>
                <p:tags r:id="rId1"/>
              </p:custDataLst>
            </p:nvPr>
          </p:nvGrpSpPr>
          <p:grpSpPr bwMode="auto">
            <a:xfrm>
              <a:off x="778113" y="5324629"/>
              <a:ext cx="666750" cy="671513"/>
              <a:chOff x="29" y="32"/>
              <a:chExt cx="420" cy="423"/>
            </a:xfrm>
            <a:solidFill>
              <a:schemeClr val="bg1"/>
            </a:solidFill>
          </p:grpSpPr>
          <p:sp>
            <p:nvSpPr>
              <p:cNvPr id="38" name="POWER_USER_ID_ICONS_Fossil_Fuel">
                <a:extLst>
                  <a:ext uri="{FF2B5EF4-FFF2-40B4-BE49-F238E27FC236}">
                    <a16:creationId xmlns:a16="http://schemas.microsoft.com/office/drawing/2014/main" xmlns="" id="{3E503A73-1A2F-457A-8114-AFBA82A6E645}"/>
                  </a:ext>
                </a:extLst>
              </p:cNvPr>
              <p:cNvSpPr>
                <a:spLocks noEditPoints="1"/>
              </p:cNvSpPr>
              <p:nvPr>
                <p:custDataLst>
                  <p:tags r:id="rId2"/>
                </p:custDataLst>
              </p:nvPr>
            </p:nvSpPr>
            <p:spPr bwMode="auto">
              <a:xfrm>
                <a:off x="29" y="190"/>
                <a:ext cx="420" cy="265"/>
              </a:xfrm>
              <a:custGeom>
                <a:avLst/>
                <a:gdLst>
                  <a:gd name="T0" fmla="*/ 833 w 1117"/>
                  <a:gd name="T1" fmla="*/ 317 h 704"/>
                  <a:gd name="T2" fmla="*/ 833 w 1117"/>
                  <a:gd name="T3" fmla="*/ 155 h 704"/>
                  <a:gd name="T4" fmla="*/ 548 w 1117"/>
                  <a:gd name="T5" fmla="*/ 317 h 704"/>
                  <a:gd name="T6" fmla="*/ 548 w 1117"/>
                  <a:gd name="T7" fmla="*/ 155 h 704"/>
                  <a:gd name="T8" fmla="*/ 268 w 1117"/>
                  <a:gd name="T9" fmla="*/ 317 h 704"/>
                  <a:gd name="T10" fmla="*/ 227 w 1117"/>
                  <a:gd name="T11" fmla="*/ 0 h 704"/>
                  <a:gd name="T12" fmla="*/ 77 w 1117"/>
                  <a:gd name="T13" fmla="*/ 0 h 704"/>
                  <a:gd name="T14" fmla="*/ 0 w 1117"/>
                  <a:gd name="T15" fmla="*/ 704 h 704"/>
                  <a:gd name="T16" fmla="*/ 1117 w 1117"/>
                  <a:gd name="T17" fmla="*/ 704 h 704"/>
                  <a:gd name="T18" fmla="*/ 1117 w 1117"/>
                  <a:gd name="T19" fmla="*/ 155 h 704"/>
                  <a:gd name="T20" fmla="*/ 833 w 1117"/>
                  <a:gd name="T21" fmla="*/ 317 h 704"/>
                  <a:gd name="T22" fmla="*/ 452 w 1117"/>
                  <a:gd name="T23" fmla="*/ 494 h 704"/>
                  <a:gd name="T24" fmla="*/ 369 w 1117"/>
                  <a:gd name="T25" fmla="*/ 494 h 704"/>
                  <a:gd name="T26" fmla="*/ 369 w 1117"/>
                  <a:gd name="T27" fmla="*/ 382 h 704"/>
                  <a:gd name="T28" fmla="*/ 452 w 1117"/>
                  <a:gd name="T29" fmla="*/ 382 h 704"/>
                  <a:gd name="T30" fmla="*/ 452 w 1117"/>
                  <a:gd name="T31" fmla="*/ 494 h 704"/>
                  <a:gd name="T32" fmla="*/ 733 w 1117"/>
                  <a:gd name="T33" fmla="*/ 494 h 704"/>
                  <a:gd name="T34" fmla="*/ 651 w 1117"/>
                  <a:gd name="T35" fmla="*/ 494 h 704"/>
                  <a:gd name="T36" fmla="*/ 651 w 1117"/>
                  <a:gd name="T37" fmla="*/ 382 h 704"/>
                  <a:gd name="T38" fmla="*/ 733 w 1117"/>
                  <a:gd name="T39" fmla="*/ 382 h 704"/>
                  <a:gd name="T40" fmla="*/ 733 w 1117"/>
                  <a:gd name="T41" fmla="*/ 494 h 704"/>
                  <a:gd name="T42" fmla="*/ 1016 w 1117"/>
                  <a:gd name="T43" fmla="*/ 494 h 704"/>
                  <a:gd name="T44" fmla="*/ 933 w 1117"/>
                  <a:gd name="T45" fmla="*/ 494 h 704"/>
                  <a:gd name="T46" fmla="*/ 933 w 1117"/>
                  <a:gd name="T47" fmla="*/ 382 h 704"/>
                  <a:gd name="T48" fmla="*/ 1016 w 1117"/>
                  <a:gd name="T49" fmla="*/ 382 h 704"/>
                  <a:gd name="T50" fmla="*/ 1016 w 1117"/>
                  <a:gd name="T51" fmla="*/ 49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7" h="704">
                    <a:moveTo>
                      <a:pt x="833" y="317"/>
                    </a:moveTo>
                    <a:lnTo>
                      <a:pt x="833" y="155"/>
                    </a:lnTo>
                    <a:lnTo>
                      <a:pt x="548" y="317"/>
                    </a:lnTo>
                    <a:lnTo>
                      <a:pt x="548" y="155"/>
                    </a:lnTo>
                    <a:lnTo>
                      <a:pt x="268" y="317"/>
                    </a:lnTo>
                    <a:lnTo>
                      <a:pt x="227" y="0"/>
                    </a:lnTo>
                    <a:lnTo>
                      <a:pt x="77" y="0"/>
                    </a:lnTo>
                    <a:lnTo>
                      <a:pt x="0" y="704"/>
                    </a:lnTo>
                    <a:lnTo>
                      <a:pt x="1117" y="704"/>
                    </a:lnTo>
                    <a:lnTo>
                      <a:pt x="1117" y="155"/>
                    </a:lnTo>
                    <a:lnTo>
                      <a:pt x="833" y="317"/>
                    </a:lnTo>
                    <a:close/>
                    <a:moveTo>
                      <a:pt x="452" y="494"/>
                    </a:moveTo>
                    <a:lnTo>
                      <a:pt x="369" y="494"/>
                    </a:lnTo>
                    <a:lnTo>
                      <a:pt x="369" y="382"/>
                    </a:lnTo>
                    <a:lnTo>
                      <a:pt x="452" y="382"/>
                    </a:lnTo>
                    <a:lnTo>
                      <a:pt x="452" y="494"/>
                    </a:lnTo>
                    <a:close/>
                    <a:moveTo>
                      <a:pt x="733" y="494"/>
                    </a:moveTo>
                    <a:lnTo>
                      <a:pt x="651" y="494"/>
                    </a:lnTo>
                    <a:lnTo>
                      <a:pt x="651" y="382"/>
                    </a:lnTo>
                    <a:lnTo>
                      <a:pt x="733" y="382"/>
                    </a:lnTo>
                    <a:lnTo>
                      <a:pt x="733" y="494"/>
                    </a:lnTo>
                    <a:close/>
                    <a:moveTo>
                      <a:pt x="1016" y="494"/>
                    </a:moveTo>
                    <a:lnTo>
                      <a:pt x="933" y="494"/>
                    </a:lnTo>
                    <a:lnTo>
                      <a:pt x="933" y="382"/>
                    </a:lnTo>
                    <a:lnTo>
                      <a:pt x="1016" y="382"/>
                    </a:lnTo>
                    <a:lnTo>
                      <a:pt x="1016" y="49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 name="POWER_USER_ID_ICONS_Fossil_Fuel">
                <a:extLst>
                  <a:ext uri="{FF2B5EF4-FFF2-40B4-BE49-F238E27FC236}">
                    <a16:creationId xmlns:a16="http://schemas.microsoft.com/office/drawing/2014/main" xmlns="" id="{2F02ACED-7ACE-4698-8D7A-9523134CE9FF}"/>
                  </a:ext>
                </a:extLst>
              </p:cNvPr>
              <p:cNvSpPr>
                <a:spLocks/>
              </p:cNvSpPr>
              <p:nvPr>
                <p:custDataLst>
                  <p:tags r:id="rId3"/>
                </p:custDataLst>
              </p:nvPr>
            </p:nvSpPr>
            <p:spPr bwMode="auto">
              <a:xfrm>
                <a:off x="112" y="102"/>
                <a:ext cx="0" cy="1"/>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2"/>
                      <a:pt x="0" y="2"/>
                      <a:pt x="0" y="2"/>
                    </a:cubicBezTo>
                    <a:cubicBezTo>
                      <a:pt x="0" y="2"/>
                      <a:pt x="2"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POWER_USER_ID_ICONS_Fossil_Fuel">
                <a:extLst>
                  <a:ext uri="{FF2B5EF4-FFF2-40B4-BE49-F238E27FC236}">
                    <a16:creationId xmlns:a16="http://schemas.microsoft.com/office/drawing/2014/main" xmlns="" id="{ED43C3DD-FA1F-4159-AEEC-C86DDBA81F68}"/>
                  </a:ext>
                </a:extLst>
              </p:cNvPr>
              <p:cNvSpPr>
                <a:spLocks/>
              </p:cNvSpPr>
              <p:nvPr>
                <p:custDataLst>
                  <p:tags r:id="rId4"/>
                </p:custDataLst>
              </p:nvPr>
            </p:nvSpPr>
            <p:spPr bwMode="auto">
              <a:xfrm>
                <a:off x="38" y="44"/>
                <a:ext cx="98" cy="138"/>
              </a:xfrm>
              <a:custGeom>
                <a:avLst/>
                <a:gdLst>
                  <a:gd name="T0" fmla="*/ 256 w 261"/>
                  <a:gd name="T1" fmla="*/ 120 h 365"/>
                  <a:gd name="T2" fmla="*/ 256 w 261"/>
                  <a:gd name="T3" fmla="*/ 120 h 365"/>
                  <a:gd name="T4" fmla="*/ 196 w 261"/>
                  <a:gd name="T5" fmla="*/ 155 h 365"/>
                  <a:gd name="T6" fmla="*/ 195 w 261"/>
                  <a:gd name="T7" fmla="*/ 157 h 365"/>
                  <a:gd name="T8" fmla="*/ 196 w 261"/>
                  <a:gd name="T9" fmla="*/ 155 h 365"/>
                  <a:gd name="T10" fmla="*/ 159 w 261"/>
                  <a:gd name="T11" fmla="*/ 57 h 365"/>
                  <a:gd name="T12" fmla="*/ 127 w 261"/>
                  <a:gd name="T13" fmla="*/ 4 h 365"/>
                  <a:gd name="T14" fmla="*/ 125 w 261"/>
                  <a:gd name="T15" fmla="*/ 0 h 365"/>
                  <a:gd name="T16" fmla="*/ 123 w 261"/>
                  <a:gd name="T17" fmla="*/ 2 h 365"/>
                  <a:gd name="T18" fmla="*/ 109 w 261"/>
                  <a:gd name="T19" fmla="*/ 83 h 365"/>
                  <a:gd name="T20" fmla="*/ 91 w 261"/>
                  <a:gd name="T21" fmla="*/ 103 h 365"/>
                  <a:gd name="T22" fmla="*/ 69 w 261"/>
                  <a:gd name="T23" fmla="*/ 69 h 365"/>
                  <a:gd name="T24" fmla="*/ 65 w 261"/>
                  <a:gd name="T25" fmla="*/ 65 h 365"/>
                  <a:gd name="T26" fmla="*/ 64 w 261"/>
                  <a:gd name="T27" fmla="*/ 65 h 365"/>
                  <a:gd name="T28" fmla="*/ 59 w 261"/>
                  <a:gd name="T29" fmla="*/ 183 h 365"/>
                  <a:gd name="T30" fmla="*/ 41 w 261"/>
                  <a:gd name="T31" fmla="*/ 200 h 365"/>
                  <a:gd name="T32" fmla="*/ 19 w 261"/>
                  <a:gd name="T33" fmla="*/ 181 h 365"/>
                  <a:gd name="T34" fmla="*/ 15 w 261"/>
                  <a:gd name="T35" fmla="*/ 179 h 365"/>
                  <a:gd name="T36" fmla="*/ 12 w 261"/>
                  <a:gd name="T37" fmla="*/ 180 h 365"/>
                  <a:gd name="T38" fmla="*/ 2 w 261"/>
                  <a:gd name="T39" fmla="*/ 244 h 365"/>
                  <a:gd name="T40" fmla="*/ 99 w 261"/>
                  <a:gd name="T41" fmla="*/ 361 h 365"/>
                  <a:gd name="T42" fmla="*/ 70 w 261"/>
                  <a:gd name="T43" fmla="*/ 323 h 365"/>
                  <a:gd name="T44" fmla="*/ 70 w 261"/>
                  <a:gd name="T45" fmla="*/ 323 h 365"/>
                  <a:gd name="T46" fmla="*/ 94 w 261"/>
                  <a:gd name="T47" fmla="*/ 253 h 365"/>
                  <a:gd name="T48" fmla="*/ 104 w 261"/>
                  <a:gd name="T49" fmla="*/ 290 h 365"/>
                  <a:gd name="T50" fmla="*/ 117 w 261"/>
                  <a:gd name="T51" fmla="*/ 269 h 365"/>
                  <a:gd name="T52" fmla="*/ 139 w 261"/>
                  <a:gd name="T53" fmla="*/ 218 h 365"/>
                  <a:gd name="T54" fmla="*/ 152 w 261"/>
                  <a:gd name="T55" fmla="*/ 263 h 365"/>
                  <a:gd name="T56" fmla="*/ 175 w 261"/>
                  <a:gd name="T57" fmla="*/ 323 h 365"/>
                  <a:gd name="T58" fmla="*/ 145 w 261"/>
                  <a:gd name="T59" fmla="*/ 363 h 365"/>
                  <a:gd name="T60" fmla="*/ 143 w 261"/>
                  <a:gd name="T61" fmla="*/ 365 h 365"/>
                  <a:gd name="T62" fmla="*/ 241 w 261"/>
                  <a:gd name="T63" fmla="*/ 260 h 365"/>
                  <a:gd name="T64" fmla="*/ 241 w 261"/>
                  <a:gd name="T65" fmla="*/ 260 h 365"/>
                  <a:gd name="T66" fmla="*/ 241 w 261"/>
                  <a:gd name="T67" fmla="*/ 260 h 365"/>
                  <a:gd name="T68" fmla="*/ 243 w 261"/>
                  <a:gd name="T69" fmla="*/ 247 h 365"/>
                  <a:gd name="T70" fmla="*/ 235 w 261"/>
                  <a:gd name="T71" fmla="*/ 205 h 365"/>
                  <a:gd name="T72" fmla="*/ 234 w 261"/>
                  <a:gd name="T73" fmla="*/ 199 h 365"/>
                  <a:gd name="T74" fmla="*/ 233 w 261"/>
                  <a:gd name="T75" fmla="*/ 193 h 365"/>
                  <a:gd name="T76" fmla="*/ 233 w 261"/>
                  <a:gd name="T77" fmla="*/ 193 h 365"/>
                  <a:gd name="T78" fmla="*/ 256 w 261"/>
                  <a:gd name="T79" fmla="*/ 124 h 365"/>
                  <a:gd name="T80" fmla="*/ 256 w 261"/>
                  <a:gd name="T81" fmla="*/ 12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1" h="365">
                    <a:moveTo>
                      <a:pt x="256" y="120"/>
                    </a:moveTo>
                    <a:lnTo>
                      <a:pt x="256" y="120"/>
                    </a:lnTo>
                    <a:cubicBezTo>
                      <a:pt x="215" y="120"/>
                      <a:pt x="200" y="148"/>
                      <a:pt x="196" y="155"/>
                    </a:cubicBezTo>
                    <a:cubicBezTo>
                      <a:pt x="196" y="155"/>
                      <a:pt x="196" y="157"/>
                      <a:pt x="195" y="157"/>
                    </a:cubicBezTo>
                    <a:lnTo>
                      <a:pt x="196" y="155"/>
                    </a:lnTo>
                    <a:cubicBezTo>
                      <a:pt x="209" y="124"/>
                      <a:pt x="201" y="72"/>
                      <a:pt x="159" y="57"/>
                    </a:cubicBezTo>
                    <a:cubicBezTo>
                      <a:pt x="127" y="45"/>
                      <a:pt x="126" y="18"/>
                      <a:pt x="127" y="4"/>
                    </a:cubicBezTo>
                    <a:cubicBezTo>
                      <a:pt x="127" y="2"/>
                      <a:pt x="126" y="0"/>
                      <a:pt x="125" y="0"/>
                    </a:cubicBezTo>
                    <a:cubicBezTo>
                      <a:pt x="124" y="0"/>
                      <a:pt x="124" y="0"/>
                      <a:pt x="123" y="2"/>
                    </a:cubicBezTo>
                    <a:cubicBezTo>
                      <a:pt x="89" y="30"/>
                      <a:pt x="109" y="64"/>
                      <a:pt x="109" y="83"/>
                    </a:cubicBezTo>
                    <a:cubicBezTo>
                      <a:pt x="109" y="92"/>
                      <a:pt x="104" y="103"/>
                      <a:pt x="91" y="103"/>
                    </a:cubicBezTo>
                    <a:cubicBezTo>
                      <a:pt x="71" y="103"/>
                      <a:pt x="69" y="80"/>
                      <a:pt x="69" y="69"/>
                    </a:cubicBezTo>
                    <a:cubicBezTo>
                      <a:pt x="69" y="68"/>
                      <a:pt x="68" y="65"/>
                      <a:pt x="65" y="65"/>
                    </a:cubicBezTo>
                    <a:lnTo>
                      <a:pt x="64" y="65"/>
                    </a:lnTo>
                    <a:cubicBezTo>
                      <a:pt x="16" y="100"/>
                      <a:pt x="56" y="154"/>
                      <a:pt x="59" y="183"/>
                    </a:cubicBezTo>
                    <a:cubicBezTo>
                      <a:pt x="60" y="194"/>
                      <a:pt x="51" y="200"/>
                      <a:pt x="41" y="200"/>
                    </a:cubicBezTo>
                    <a:cubicBezTo>
                      <a:pt x="26" y="200"/>
                      <a:pt x="21" y="189"/>
                      <a:pt x="19" y="181"/>
                    </a:cubicBezTo>
                    <a:cubicBezTo>
                      <a:pt x="19" y="180"/>
                      <a:pt x="17" y="179"/>
                      <a:pt x="15" y="179"/>
                    </a:cubicBezTo>
                    <a:cubicBezTo>
                      <a:pt x="14" y="179"/>
                      <a:pt x="12" y="179"/>
                      <a:pt x="12" y="180"/>
                    </a:cubicBezTo>
                    <a:cubicBezTo>
                      <a:pt x="0" y="204"/>
                      <a:pt x="2" y="244"/>
                      <a:pt x="2" y="244"/>
                    </a:cubicBezTo>
                    <a:cubicBezTo>
                      <a:pt x="2" y="303"/>
                      <a:pt x="45" y="350"/>
                      <a:pt x="99" y="361"/>
                    </a:cubicBezTo>
                    <a:cubicBezTo>
                      <a:pt x="84" y="354"/>
                      <a:pt x="74" y="339"/>
                      <a:pt x="70" y="323"/>
                    </a:cubicBezTo>
                    <a:lnTo>
                      <a:pt x="70" y="323"/>
                    </a:lnTo>
                    <a:cubicBezTo>
                      <a:pt x="69" y="295"/>
                      <a:pt x="79" y="265"/>
                      <a:pt x="94" y="253"/>
                    </a:cubicBezTo>
                    <a:cubicBezTo>
                      <a:pt x="94" y="253"/>
                      <a:pt x="84" y="289"/>
                      <a:pt x="104" y="290"/>
                    </a:cubicBezTo>
                    <a:cubicBezTo>
                      <a:pt x="115" y="291"/>
                      <a:pt x="119" y="280"/>
                      <a:pt x="117" y="269"/>
                    </a:cubicBezTo>
                    <a:cubicBezTo>
                      <a:pt x="110" y="230"/>
                      <a:pt x="140" y="215"/>
                      <a:pt x="139" y="218"/>
                    </a:cubicBezTo>
                    <a:cubicBezTo>
                      <a:pt x="135" y="228"/>
                      <a:pt x="132" y="245"/>
                      <a:pt x="152" y="263"/>
                    </a:cubicBezTo>
                    <a:cubicBezTo>
                      <a:pt x="174" y="281"/>
                      <a:pt x="178" y="310"/>
                      <a:pt x="175" y="323"/>
                    </a:cubicBezTo>
                    <a:cubicBezTo>
                      <a:pt x="173" y="340"/>
                      <a:pt x="161" y="355"/>
                      <a:pt x="145" y="363"/>
                    </a:cubicBezTo>
                    <a:cubicBezTo>
                      <a:pt x="145" y="364"/>
                      <a:pt x="144" y="364"/>
                      <a:pt x="143" y="365"/>
                    </a:cubicBezTo>
                    <a:cubicBezTo>
                      <a:pt x="194" y="356"/>
                      <a:pt x="235" y="313"/>
                      <a:pt x="241" y="260"/>
                    </a:cubicBezTo>
                    <a:lnTo>
                      <a:pt x="241" y="260"/>
                    </a:lnTo>
                    <a:lnTo>
                      <a:pt x="241" y="260"/>
                    </a:lnTo>
                    <a:cubicBezTo>
                      <a:pt x="241" y="257"/>
                      <a:pt x="243" y="252"/>
                      <a:pt x="243" y="247"/>
                    </a:cubicBezTo>
                    <a:cubicBezTo>
                      <a:pt x="243" y="232"/>
                      <a:pt x="240" y="218"/>
                      <a:pt x="235" y="205"/>
                    </a:cubicBezTo>
                    <a:cubicBezTo>
                      <a:pt x="234" y="203"/>
                      <a:pt x="234" y="200"/>
                      <a:pt x="234" y="199"/>
                    </a:cubicBezTo>
                    <a:cubicBezTo>
                      <a:pt x="234" y="197"/>
                      <a:pt x="233" y="195"/>
                      <a:pt x="233" y="193"/>
                    </a:cubicBezTo>
                    <a:lnTo>
                      <a:pt x="233" y="193"/>
                    </a:lnTo>
                    <a:cubicBezTo>
                      <a:pt x="228" y="157"/>
                      <a:pt x="246" y="133"/>
                      <a:pt x="256" y="124"/>
                    </a:cubicBezTo>
                    <a:cubicBezTo>
                      <a:pt x="261" y="124"/>
                      <a:pt x="260" y="120"/>
                      <a:pt x="256"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POWER_USER_ID_ICONS_Fossil_Fuel">
                <a:extLst>
                  <a:ext uri="{FF2B5EF4-FFF2-40B4-BE49-F238E27FC236}">
                    <a16:creationId xmlns:a16="http://schemas.microsoft.com/office/drawing/2014/main" xmlns="" id="{9A0A1CD4-23B8-448D-807C-AB3809E8BE70}"/>
                  </a:ext>
                </a:extLst>
              </p:cNvPr>
              <p:cNvSpPr>
                <a:spLocks/>
              </p:cNvSpPr>
              <p:nvPr>
                <p:custDataLst>
                  <p:tags r:id="rId5"/>
                </p:custDataLst>
              </p:nvPr>
            </p:nvSpPr>
            <p:spPr bwMode="auto">
              <a:xfrm>
                <a:off x="130" y="32"/>
                <a:ext cx="319" cy="137"/>
              </a:xfrm>
              <a:custGeom>
                <a:avLst/>
                <a:gdLst>
                  <a:gd name="T0" fmla="*/ 735 w 849"/>
                  <a:gd name="T1" fmla="*/ 8 h 366"/>
                  <a:gd name="T2" fmla="*/ 679 w 849"/>
                  <a:gd name="T3" fmla="*/ 23 h 366"/>
                  <a:gd name="T4" fmla="*/ 653 w 849"/>
                  <a:gd name="T5" fmla="*/ 23 h 366"/>
                  <a:gd name="T6" fmla="*/ 573 w 849"/>
                  <a:gd name="T7" fmla="*/ 0 h 366"/>
                  <a:gd name="T8" fmla="*/ 485 w 849"/>
                  <a:gd name="T9" fmla="*/ 27 h 366"/>
                  <a:gd name="T10" fmla="*/ 461 w 849"/>
                  <a:gd name="T11" fmla="*/ 30 h 366"/>
                  <a:gd name="T12" fmla="*/ 390 w 849"/>
                  <a:gd name="T13" fmla="*/ 15 h 366"/>
                  <a:gd name="T14" fmla="*/ 267 w 849"/>
                  <a:gd name="T15" fmla="*/ 63 h 366"/>
                  <a:gd name="T16" fmla="*/ 244 w 849"/>
                  <a:gd name="T17" fmla="*/ 68 h 366"/>
                  <a:gd name="T18" fmla="*/ 204 w 849"/>
                  <a:gd name="T19" fmla="*/ 62 h 366"/>
                  <a:gd name="T20" fmla="*/ 74 w 849"/>
                  <a:gd name="T21" fmla="*/ 156 h 366"/>
                  <a:gd name="T22" fmla="*/ 64 w 849"/>
                  <a:gd name="T23" fmla="*/ 165 h 366"/>
                  <a:gd name="T24" fmla="*/ 4 w 849"/>
                  <a:gd name="T25" fmla="*/ 200 h 366"/>
                  <a:gd name="T26" fmla="*/ 5 w 849"/>
                  <a:gd name="T27" fmla="*/ 237 h 366"/>
                  <a:gd name="T28" fmla="*/ 13 w 849"/>
                  <a:gd name="T29" fmla="*/ 282 h 366"/>
                  <a:gd name="T30" fmla="*/ 10 w 849"/>
                  <a:gd name="T31" fmla="*/ 308 h 366"/>
                  <a:gd name="T32" fmla="*/ 75 w 849"/>
                  <a:gd name="T33" fmla="*/ 336 h 366"/>
                  <a:gd name="T34" fmla="*/ 118 w 849"/>
                  <a:gd name="T35" fmla="*/ 323 h 366"/>
                  <a:gd name="T36" fmla="*/ 141 w 849"/>
                  <a:gd name="T37" fmla="*/ 322 h 366"/>
                  <a:gd name="T38" fmla="*/ 205 w 849"/>
                  <a:gd name="T39" fmla="*/ 338 h 366"/>
                  <a:gd name="T40" fmla="*/ 259 w 849"/>
                  <a:gd name="T41" fmla="*/ 327 h 366"/>
                  <a:gd name="T42" fmla="*/ 284 w 849"/>
                  <a:gd name="T43" fmla="*/ 330 h 366"/>
                  <a:gd name="T44" fmla="*/ 390 w 849"/>
                  <a:gd name="T45" fmla="*/ 366 h 366"/>
                  <a:gd name="T46" fmla="*/ 521 w 849"/>
                  <a:gd name="T47" fmla="*/ 307 h 366"/>
                  <a:gd name="T48" fmla="*/ 544 w 849"/>
                  <a:gd name="T49" fmla="*/ 300 h 366"/>
                  <a:gd name="T50" fmla="*/ 572 w 849"/>
                  <a:gd name="T51" fmla="*/ 302 h 366"/>
                  <a:gd name="T52" fmla="*/ 696 w 849"/>
                  <a:gd name="T53" fmla="*/ 238 h 366"/>
                  <a:gd name="T54" fmla="*/ 720 w 849"/>
                  <a:gd name="T55" fmla="*/ 227 h 366"/>
                  <a:gd name="T56" fmla="*/ 735 w 849"/>
                  <a:gd name="T57" fmla="*/ 228 h 366"/>
                  <a:gd name="T58" fmla="*/ 846 w 849"/>
                  <a:gd name="T59" fmla="*/ 113 h 366"/>
                  <a:gd name="T60" fmla="*/ 735 w 849"/>
                  <a:gd name="T61" fmla="*/ 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49" h="366">
                    <a:moveTo>
                      <a:pt x="735" y="8"/>
                    </a:moveTo>
                    <a:cubicBezTo>
                      <a:pt x="715" y="8"/>
                      <a:pt x="695" y="13"/>
                      <a:pt x="679" y="23"/>
                    </a:cubicBezTo>
                    <a:cubicBezTo>
                      <a:pt x="670" y="28"/>
                      <a:pt x="660" y="28"/>
                      <a:pt x="653" y="23"/>
                    </a:cubicBezTo>
                    <a:cubicBezTo>
                      <a:pt x="630" y="8"/>
                      <a:pt x="603" y="0"/>
                      <a:pt x="573" y="0"/>
                    </a:cubicBezTo>
                    <a:cubicBezTo>
                      <a:pt x="540" y="0"/>
                      <a:pt x="510" y="10"/>
                      <a:pt x="485" y="27"/>
                    </a:cubicBezTo>
                    <a:cubicBezTo>
                      <a:pt x="478" y="32"/>
                      <a:pt x="469" y="33"/>
                      <a:pt x="461" y="30"/>
                    </a:cubicBezTo>
                    <a:cubicBezTo>
                      <a:pt x="440" y="20"/>
                      <a:pt x="415" y="15"/>
                      <a:pt x="390" y="15"/>
                    </a:cubicBezTo>
                    <a:cubicBezTo>
                      <a:pt x="343" y="15"/>
                      <a:pt x="300" y="33"/>
                      <a:pt x="267" y="63"/>
                    </a:cubicBezTo>
                    <a:cubicBezTo>
                      <a:pt x="261" y="70"/>
                      <a:pt x="252" y="72"/>
                      <a:pt x="244" y="68"/>
                    </a:cubicBezTo>
                    <a:cubicBezTo>
                      <a:pt x="231" y="64"/>
                      <a:pt x="217" y="62"/>
                      <a:pt x="204" y="62"/>
                    </a:cubicBezTo>
                    <a:cubicBezTo>
                      <a:pt x="142" y="62"/>
                      <a:pt x="91" y="102"/>
                      <a:pt x="74" y="156"/>
                    </a:cubicBezTo>
                    <a:cubicBezTo>
                      <a:pt x="72" y="161"/>
                      <a:pt x="67" y="163"/>
                      <a:pt x="64" y="165"/>
                    </a:cubicBezTo>
                    <a:cubicBezTo>
                      <a:pt x="39" y="167"/>
                      <a:pt x="17" y="179"/>
                      <a:pt x="4" y="200"/>
                    </a:cubicBezTo>
                    <a:cubicBezTo>
                      <a:pt x="0" y="211"/>
                      <a:pt x="0" y="223"/>
                      <a:pt x="5" y="237"/>
                    </a:cubicBezTo>
                    <a:cubicBezTo>
                      <a:pt x="10" y="250"/>
                      <a:pt x="13" y="266"/>
                      <a:pt x="13" y="282"/>
                    </a:cubicBezTo>
                    <a:cubicBezTo>
                      <a:pt x="13" y="291"/>
                      <a:pt x="11" y="300"/>
                      <a:pt x="10" y="308"/>
                    </a:cubicBezTo>
                    <a:cubicBezTo>
                      <a:pt x="26" y="326"/>
                      <a:pt x="50" y="337"/>
                      <a:pt x="75" y="336"/>
                    </a:cubicBezTo>
                    <a:cubicBezTo>
                      <a:pt x="90" y="336"/>
                      <a:pt x="105" y="331"/>
                      <a:pt x="118" y="323"/>
                    </a:cubicBezTo>
                    <a:cubicBezTo>
                      <a:pt x="125" y="318"/>
                      <a:pt x="134" y="318"/>
                      <a:pt x="141" y="322"/>
                    </a:cubicBezTo>
                    <a:cubicBezTo>
                      <a:pt x="160" y="332"/>
                      <a:pt x="182" y="338"/>
                      <a:pt x="205" y="338"/>
                    </a:cubicBezTo>
                    <a:cubicBezTo>
                      <a:pt x="224" y="338"/>
                      <a:pt x="243" y="335"/>
                      <a:pt x="259" y="327"/>
                    </a:cubicBezTo>
                    <a:cubicBezTo>
                      <a:pt x="268" y="323"/>
                      <a:pt x="276" y="325"/>
                      <a:pt x="284" y="330"/>
                    </a:cubicBezTo>
                    <a:cubicBezTo>
                      <a:pt x="314" y="352"/>
                      <a:pt x="350" y="366"/>
                      <a:pt x="390" y="366"/>
                    </a:cubicBezTo>
                    <a:cubicBezTo>
                      <a:pt x="443" y="366"/>
                      <a:pt x="489" y="343"/>
                      <a:pt x="521" y="307"/>
                    </a:cubicBezTo>
                    <a:cubicBezTo>
                      <a:pt x="527" y="301"/>
                      <a:pt x="536" y="298"/>
                      <a:pt x="544" y="300"/>
                    </a:cubicBezTo>
                    <a:cubicBezTo>
                      <a:pt x="554" y="302"/>
                      <a:pt x="562" y="302"/>
                      <a:pt x="572" y="302"/>
                    </a:cubicBezTo>
                    <a:cubicBezTo>
                      <a:pt x="624" y="302"/>
                      <a:pt x="669" y="277"/>
                      <a:pt x="696" y="238"/>
                    </a:cubicBezTo>
                    <a:cubicBezTo>
                      <a:pt x="701" y="231"/>
                      <a:pt x="710" y="226"/>
                      <a:pt x="720" y="227"/>
                    </a:cubicBezTo>
                    <a:cubicBezTo>
                      <a:pt x="725" y="228"/>
                      <a:pt x="730" y="228"/>
                      <a:pt x="735" y="228"/>
                    </a:cubicBezTo>
                    <a:cubicBezTo>
                      <a:pt x="798" y="228"/>
                      <a:pt x="849" y="177"/>
                      <a:pt x="846" y="113"/>
                    </a:cubicBezTo>
                    <a:cubicBezTo>
                      <a:pt x="845" y="57"/>
                      <a:pt x="795" y="8"/>
                      <a:pt x="735"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43" name="object 3">
            <a:extLst>
              <a:ext uri="{FF2B5EF4-FFF2-40B4-BE49-F238E27FC236}">
                <a16:creationId xmlns:a16="http://schemas.microsoft.com/office/drawing/2014/main" xmlns="" id="{94108D30-FEB5-4DF2-B433-F3AD4CEF09FD}"/>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CA" sz="1200" b="1" spc="65" dirty="0" smtClean="0">
                <a:solidFill>
                  <a:srgbClr val="E46C0A"/>
                </a:solidFill>
                <a:latin typeface="Calibri"/>
                <a:cs typeface="Calibri"/>
              </a:rPr>
              <a:t>HOME ON THE HILL </a:t>
            </a:r>
            <a:r>
              <a:rPr lang="en-CA" sz="1200" b="1" spc="65" dirty="0">
                <a:solidFill>
                  <a:srgbClr val="E46C0A"/>
                </a:solidFill>
                <a:latin typeface="Calibri"/>
                <a:cs typeface="Calibri"/>
              </a:rPr>
              <a:t>PROBLEM DEFINITION</a:t>
            </a:r>
            <a:endParaRPr sz="1200" dirty="0">
              <a:solidFill>
                <a:srgbClr val="E46C0A"/>
              </a:solidFill>
              <a:latin typeface="Calibri"/>
              <a:cs typeface="Calibri"/>
            </a:endParaRPr>
          </a:p>
          <a:p>
            <a:pPr marL="13335">
              <a:lnSpc>
                <a:spcPct val="100000"/>
              </a:lnSpc>
              <a:spcBef>
                <a:spcPts val="425"/>
              </a:spcBef>
            </a:pPr>
            <a:r>
              <a:rPr lang="en-CA" sz="2000" spc="-5" dirty="0">
                <a:solidFill>
                  <a:srgbClr val="050505"/>
                </a:solidFill>
                <a:latin typeface="Circular Book"/>
                <a:cs typeface="Circular Book"/>
              </a:rPr>
              <a:t>Home on the Hill</a:t>
            </a:r>
            <a:r>
              <a:rPr sz="2000" spc="-5" dirty="0">
                <a:solidFill>
                  <a:srgbClr val="050505"/>
                </a:solidFill>
                <a:latin typeface="Circular Book"/>
                <a:cs typeface="Circular Book"/>
              </a:rPr>
              <a:t> </a:t>
            </a:r>
            <a:r>
              <a:rPr sz="2000" dirty="0">
                <a:solidFill>
                  <a:srgbClr val="050505"/>
                </a:solidFill>
                <a:latin typeface="Circular Book"/>
                <a:cs typeface="Circular Book"/>
              </a:rPr>
              <a:t>|</a:t>
            </a:r>
            <a:r>
              <a:rPr sz="2000" spc="5" dirty="0">
                <a:solidFill>
                  <a:srgbClr val="050505"/>
                </a:solidFill>
                <a:latin typeface="Circular Book"/>
                <a:cs typeface="Circular Book"/>
              </a:rPr>
              <a:t> </a:t>
            </a:r>
            <a:r>
              <a:rPr lang="en-CA" sz="2000" dirty="0" smtClean="0">
                <a:solidFill>
                  <a:srgbClr val="050505"/>
                </a:solidFill>
                <a:latin typeface="Circular Book"/>
                <a:cs typeface="Circular Book"/>
              </a:rPr>
              <a:t>Background and Problem Definition</a:t>
            </a:r>
            <a:endParaRPr sz="2000" dirty="0">
              <a:latin typeface="Circular Book"/>
              <a:cs typeface="Circular Book"/>
            </a:endParaRPr>
          </a:p>
        </p:txBody>
      </p:sp>
      <p:grpSp>
        <p:nvGrpSpPr>
          <p:cNvPr id="4" name="Group 3">
            <a:extLst>
              <a:ext uri="{FF2B5EF4-FFF2-40B4-BE49-F238E27FC236}">
                <a16:creationId xmlns:a16="http://schemas.microsoft.com/office/drawing/2014/main" xmlns="" id="{A80E8EC0-B601-4220-9B41-6F3CAD99D83F}"/>
              </a:ext>
            </a:extLst>
          </p:cNvPr>
          <p:cNvGrpSpPr/>
          <p:nvPr/>
        </p:nvGrpSpPr>
        <p:grpSpPr>
          <a:xfrm>
            <a:off x="637851" y="2518152"/>
            <a:ext cx="10989808" cy="702574"/>
            <a:chOff x="637851" y="2223408"/>
            <a:chExt cx="10989808" cy="702574"/>
          </a:xfrm>
        </p:grpSpPr>
        <p:sp>
          <p:nvSpPr>
            <p:cNvPr id="11" name="Rectangle 10">
              <a:extLst>
                <a:ext uri="{FF2B5EF4-FFF2-40B4-BE49-F238E27FC236}">
                  <a16:creationId xmlns:a16="http://schemas.microsoft.com/office/drawing/2014/main" xmlns="" id="{50E8DE05-12AE-4F23-BE0E-D068A9B26883}"/>
                </a:ext>
              </a:extLst>
            </p:cNvPr>
            <p:cNvSpPr>
              <a:spLocks/>
            </p:cNvSpPr>
            <p:nvPr/>
          </p:nvSpPr>
          <p:spPr bwMode="auto">
            <a:xfrm>
              <a:off x="1516715" y="222470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fontAlgn="base">
                <a:lnSpc>
                  <a:spcPct val="90000"/>
                </a:lnSpc>
                <a:defRPr/>
              </a:pPr>
              <a:r>
                <a:rPr lang="en-US" sz="1600" kern="0" dirty="0">
                  <a:solidFill>
                    <a:srgbClr val="000000"/>
                  </a:solidFill>
                  <a:latin typeface="Calibri" panose="020F0502020204030204" pitchFamily="34" charset="0"/>
                  <a:cs typeface="Arial" pitchFamily="34" charset="0"/>
                </a:rPr>
                <a:t>Established in 2011, HOH currently has seven Board members, small, passionate, enthusiastic, operates primarily in Richmond Hill and Vaughan </a:t>
              </a:r>
            </a:p>
          </p:txBody>
        </p:sp>
        <p:sp>
          <p:nvSpPr>
            <p:cNvPr id="12" name="Pentagon 19">
              <a:extLst>
                <a:ext uri="{FF2B5EF4-FFF2-40B4-BE49-F238E27FC236}">
                  <a16:creationId xmlns:a16="http://schemas.microsoft.com/office/drawing/2014/main" xmlns="" id="{F06D71EA-FF31-4D23-8E33-A6FD6A053D80}"/>
                </a:ext>
              </a:extLst>
            </p:cNvPr>
            <p:cNvSpPr/>
            <p:nvPr/>
          </p:nvSpPr>
          <p:spPr bwMode="auto">
            <a:xfrm>
              <a:off x="637851" y="2223408"/>
              <a:ext cx="1088601" cy="702574"/>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54" name="object 26"/>
            <p:cNvSpPr/>
            <p:nvPr/>
          </p:nvSpPr>
          <p:spPr>
            <a:xfrm>
              <a:off x="840723" y="2290757"/>
              <a:ext cx="617219" cy="618743"/>
            </a:xfrm>
            <a:prstGeom prst="rect">
              <a:avLst/>
            </a:prstGeom>
            <a:blipFill>
              <a:blip r:embed="rId22" cstate="print"/>
              <a:stretch>
                <a:fillRect/>
              </a:stretch>
            </a:blipFill>
          </p:spPr>
          <p:txBody>
            <a:bodyPr wrap="square" lIns="0" tIns="0" rIns="0" bIns="0" rtlCol="0"/>
            <a:lstStyle/>
            <a:p>
              <a:endParaRPr/>
            </a:p>
          </p:txBody>
        </p:sp>
      </p:grpSp>
      <p:grpSp>
        <p:nvGrpSpPr>
          <p:cNvPr id="3" name="Group 2">
            <a:extLst>
              <a:ext uri="{FF2B5EF4-FFF2-40B4-BE49-F238E27FC236}">
                <a16:creationId xmlns:a16="http://schemas.microsoft.com/office/drawing/2014/main" xmlns="" id="{E02AF970-8C6B-45B4-A161-CBA3F8E7D049}"/>
              </a:ext>
            </a:extLst>
          </p:cNvPr>
          <p:cNvGrpSpPr/>
          <p:nvPr/>
        </p:nvGrpSpPr>
        <p:grpSpPr>
          <a:xfrm>
            <a:off x="638713" y="1547417"/>
            <a:ext cx="10947950" cy="725138"/>
            <a:chOff x="638713" y="1214674"/>
            <a:chExt cx="10947950" cy="725138"/>
          </a:xfrm>
        </p:grpSpPr>
        <p:sp>
          <p:nvSpPr>
            <p:cNvPr id="15" name="Rectangle 14">
              <a:extLst>
                <a:ext uri="{FF2B5EF4-FFF2-40B4-BE49-F238E27FC236}">
                  <a16:creationId xmlns:a16="http://schemas.microsoft.com/office/drawing/2014/main" xmlns="" id="{41D6B05B-3BD5-4C12-9C27-56D29A9DBA93}"/>
                </a:ext>
              </a:extLst>
            </p:cNvPr>
            <p:cNvSpPr/>
            <p:nvPr/>
          </p:nvSpPr>
          <p:spPr bwMode="auto">
            <a:xfrm>
              <a:off x="1475719" y="123853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tIns="0" rIns="0" bIns="0" rtlCol="0" anchor="ctr"/>
            <a:lstStyle/>
            <a:p>
              <a:pPr marR="0" lvl="0" defTabSz="914400" eaLnBrk="1" fontAlgn="base" latinLnBrk="0" hangingPunct="1">
                <a:lnSpc>
                  <a:spcPct val="90000"/>
                </a:lnSpc>
                <a:spcBef>
                  <a:spcPts val="0"/>
                </a:spcBef>
                <a:spcAft>
                  <a:spcPts val="0"/>
                </a:spcAft>
                <a:buClrTx/>
                <a:buSzTx/>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a:p>
              <a:pPr marR="0" lvl="0" defTabSz="914400" eaLnBrk="1" fontAlgn="base" latinLnBrk="0" hangingPunct="1">
                <a:lnSpc>
                  <a:spcPct val="90000"/>
                </a:lnSpc>
                <a:spcBef>
                  <a:spcPts val="0"/>
                </a:spcBef>
                <a:spcAft>
                  <a:spcPts val="0"/>
                </a:spcAft>
                <a:buClrTx/>
                <a:buSzTx/>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Home</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on the Hill (HOH) provides support to patients and families who experience severe mental illness</a:t>
              </a:r>
            </a:p>
            <a:p>
              <a:pPr marL="285750" marR="0" lvl="0" indent="-285750" defTabSz="914400" eaLnBrk="1" fontAlgn="base" latinLnBrk="0" hangingPunct="1">
                <a:lnSpc>
                  <a:spcPct val="9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6" name="Pentagon 26">
              <a:extLst>
                <a:ext uri="{FF2B5EF4-FFF2-40B4-BE49-F238E27FC236}">
                  <a16:creationId xmlns:a16="http://schemas.microsoft.com/office/drawing/2014/main" xmlns="" id="{AC7E3E64-BC6D-41ED-ABF4-BBCB88D2C02E}"/>
                </a:ext>
              </a:extLst>
            </p:cNvPr>
            <p:cNvSpPr/>
            <p:nvPr/>
          </p:nvSpPr>
          <p:spPr bwMode="auto">
            <a:xfrm>
              <a:off x="638713" y="1214674"/>
              <a:ext cx="1075482" cy="707864"/>
            </a:xfrm>
            <a:prstGeom prst="homePlate">
              <a:avLst>
                <a:gd name="adj" fmla="val 2732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55" name="object 76"/>
            <p:cNvSpPr/>
            <p:nvPr/>
          </p:nvSpPr>
          <p:spPr>
            <a:xfrm>
              <a:off x="848342" y="1337422"/>
              <a:ext cx="505967" cy="505967"/>
            </a:xfrm>
            <a:prstGeom prst="rect">
              <a:avLst/>
            </a:prstGeom>
            <a:blipFill>
              <a:blip r:embed="rId23" cstate="print"/>
              <a:stretch>
                <a:fillRect/>
              </a:stretch>
            </a:blipFill>
          </p:spPr>
          <p:txBody>
            <a:bodyPr wrap="square" lIns="0" tIns="0" rIns="0" bIns="0" rtlCol="0"/>
            <a:lstStyle/>
            <a:p>
              <a:endParaRPr/>
            </a:p>
          </p:txBody>
        </p:sp>
      </p:grpSp>
      <p:sp>
        <p:nvSpPr>
          <p:cNvPr id="42" name="object 5">
            <a:extLst>
              <a:ext uri="{FF2B5EF4-FFF2-40B4-BE49-F238E27FC236}">
                <a16:creationId xmlns:a16="http://schemas.microsoft.com/office/drawing/2014/main" xmlns="" id="{48949EF1-A126-474B-937E-77E2DBF39201}"/>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E46C0A"/>
                </a:solidFill>
                <a:latin typeface="Circular Book"/>
                <a:cs typeface="Circular Book"/>
              </a:rPr>
              <a:t>Small but resourceful organization with a wide reach</a:t>
            </a:r>
            <a:endParaRPr sz="1600" b="1" dirty="0">
              <a:solidFill>
                <a:srgbClr val="E46C0A"/>
              </a:solidFill>
              <a:latin typeface="Circular Book"/>
              <a:cs typeface="Circular Book"/>
            </a:endParaRPr>
          </a:p>
        </p:txBody>
      </p:sp>
      <p:sp>
        <p:nvSpPr>
          <p:cNvPr id="20" name="Slide Number Placeholder 19">
            <a:extLst>
              <a:ext uri="{FF2B5EF4-FFF2-40B4-BE49-F238E27FC236}">
                <a16:creationId xmlns:a16="http://schemas.microsoft.com/office/drawing/2014/main" xmlns="" id="{5FD94BA9-B8AB-4126-B07E-8C78D7E5388F}"/>
              </a:ext>
            </a:extLst>
          </p:cNvPr>
          <p:cNvSpPr>
            <a:spLocks noGrp="1"/>
          </p:cNvSpPr>
          <p:nvPr>
            <p:ph type="sldNum" sz="quarter" idx="7"/>
          </p:nvPr>
        </p:nvSpPr>
        <p:spPr/>
        <p:txBody>
          <a:bodyPr/>
          <a:lstStyle/>
          <a:p>
            <a:pPr marL="83185">
              <a:lnSpc>
                <a:spcPts val="955"/>
              </a:lnSpc>
            </a:pPr>
            <a:fld id="{81D60167-4931-47E6-BA6A-407CBD079E47}" type="slidenum">
              <a:rPr lang="en-CA" smtClean="0"/>
              <a:t>4</a:t>
            </a:fld>
            <a:endParaRPr lang="en-CA" dirty="0"/>
          </a:p>
        </p:txBody>
      </p:sp>
    </p:spTree>
    <p:extLst>
      <p:ext uri="{BB962C8B-B14F-4D97-AF65-F5344CB8AC3E}">
        <p14:creationId xmlns:p14="http://schemas.microsoft.com/office/powerpoint/2010/main" val="40214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4" cstate="print"/>
            <a:stretch>
              <a:fillRect/>
            </a:stretch>
          </a:blipFill>
        </p:spPr>
        <p:txBody>
          <a:bodyPr wrap="square" lIns="0" tIns="0" rIns="0" bIns="0" rtlCol="0"/>
          <a:lstStyle/>
          <a:p>
            <a:endParaRPr/>
          </a:p>
        </p:txBody>
      </p:sp>
      <p:sp>
        <p:nvSpPr>
          <p:cNvPr id="50" name="POWER_USER_ID_ICONS_Twitter">
            <a:extLst>
              <a:ext uri="{FF2B5EF4-FFF2-40B4-BE49-F238E27FC236}">
                <a16:creationId xmlns:a16="http://schemas.microsoft.com/office/drawing/2014/main" xmlns="" id="{FDDBF88D-9280-4D48-B9C8-BB676664196B}"/>
              </a:ext>
            </a:extLst>
          </p:cNvPr>
          <p:cNvSpPr>
            <a:spLocks noEditPoints="1"/>
          </p:cNvSpPr>
          <p:nvPr>
            <p:custDataLst>
              <p:tags r:id="rId1"/>
            </p:custDataLst>
          </p:nvPr>
        </p:nvSpPr>
        <p:spPr bwMode="auto">
          <a:xfrm>
            <a:off x="8232632" y="2268980"/>
            <a:ext cx="636588" cy="531813"/>
          </a:xfrm>
          <a:custGeom>
            <a:avLst/>
            <a:gdLst>
              <a:gd name="T0" fmla="*/ 540 w 554"/>
              <a:gd name="T1" fmla="*/ 53 h 461"/>
              <a:gd name="T2" fmla="*/ 528 w 554"/>
              <a:gd name="T3" fmla="*/ 15 h 461"/>
              <a:gd name="T4" fmla="*/ 506 w 554"/>
              <a:gd name="T5" fmla="*/ 7 h 461"/>
              <a:gd name="T6" fmla="*/ 487 w 554"/>
              <a:gd name="T7" fmla="*/ 12 h 461"/>
              <a:gd name="T8" fmla="*/ 453 w 554"/>
              <a:gd name="T9" fmla="*/ 28 h 461"/>
              <a:gd name="T10" fmla="*/ 371 w 554"/>
              <a:gd name="T11" fmla="*/ 0 h 461"/>
              <a:gd name="T12" fmla="*/ 239 w 554"/>
              <a:gd name="T13" fmla="*/ 116 h 461"/>
              <a:gd name="T14" fmla="*/ 100 w 554"/>
              <a:gd name="T15" fmla="*/ 31 h 461"/>
              <a:gd name="T16" fmla="*/ 73 w 554"/>
              <a:gd name="T17" fmla="*/ 18 h 461"/>
              <a:gd name="T18" fmla="*/ 70 w 554"/>
              <a:gd name="T19" fmla="*/ 18 h 461"/>
              <a:gd name="T20" fmla="*/ 42 w 554"/>
              <a:gd name="T21" fmla="*/ 36 h 461"/>
              <a:gd name="T22" fmla="*/ 24 w 554"/>
              <a:gd name="T23" fmla="*/ 103 h 461"/>
              <a:gd name="T24" fmla="*/ 32 w 554"/>
              <a:gd name="T25" fmla="*/ 149 h 461"/>
              <a:gd name="T26" fmla="*/ 23 w 554"/>
              <a:gd name="T27" fmla="*/ 173 h 461"/>
              <a:gd name="T28" fmla="*/ 58 w 554"/>
              <a:gd name="T29" fmla="*/ 264 h 461"/>
              <a:gd name="T30" fmla="*/ 59 w 554"/>
              <a:gd name="T31" fmla="*/ 283 h 461"/>
              <a:gd name="T32" fmla="*/ 99 w 554"/>
              <a:gd name="T33" fmla="*/ 343 h 461"/>
              <a:gd name="T34" fmla="*/ 63 w 554"/>
              <a:gd name="T35" fmla="*/ 347 h 461"/>
              <a:gd name="T36" fmla="*/ 43 w 554"/>
              <a:gd name="T37" fmla="*/ 346 h 461"/>
              <a:gd name="T38" fmla="*/ 39 w 554"/>
              <a:gd name="T39" fmla="*/ 346 h 461"/>
              <a:gd name="T40" fmla="*/ 6 w 554"/>
              <a:gd name="T41" fmla="*/ 369 h 461"/>
              <a:gd name="T42" fmla="*/ 20 w 554"/>
              <a:gd name="T43" fmla="*/ 411 h 461"/>
              <a:gd name="T44" fmla="*/ 190 w 554"/>
              <a:gd name="T45" fmla="*/ 461 h 461"/>
              <a:gd name="T46" fmla="*/ 505 w 554"/>
              <a:gd name="T47" fmla="*/ 150 h 461"/>
              <a:gd name="T48" fmla="*/ 547 w 554"/>
              <a:gd name="T49" fmla="*/ 103 h 461"/>
              <a:gd name="T50" fmla="*/ 554 w 554"/>
              <a:gd name="T51" fmla="*/ 82 h 461"/>
              <a:gd name="T52" fmla="*/ 540 w 554"/>
              <a:gd name="T53" fmla="*/ 53 h 461"/>
              <a:gd name="T54" fmla="*/ 470 w 554"/>
              <a:gd name="T55" fmla="*/ 133 h 461"/>
              <a:gd name="T56" fmla="*/ 470 w 554"/>
              <a:gd name="T57" fmla="*/ 145 h 461"/>
              <a:gd name="T58" fmla="*/ 190 w 554"/>
              <a:gd name="T59" fmla="*/ 425 h 461"/>
              <a:gd name="T60" fmla="*/ 39 w 554"/>
              <a:gd name="T61" fmla="*/ 381 h 461"/>
              <a:gd name="T62" fmla="*/ 63 w 554"/>
              <a:gd name="T63" fmla="*/ 382 h 461"/>
              <a:gd name="T64" fmla="*/ 185 w 554"/>
              <a:gd name="T65" fmla="*/ 340 h 461"/>
              <a:gd name="T66" fmla="*/ 93 w 554"/>
              <a:gd name="T67" fmla="*/ 272 h 461"/>
              <a:gd name="T68" fmla="*/ 111 w 554"/>
              <a:gd name="T69" fmla="*/ 274 h 461"/>
              <a:gd name="T70" fmla="*/ 137 w 554"/>
              <a:gd name="T71" fmla="*/ 270 h 461"/>
              <a:gd name="T72" fmla="*/ 58 w 554"/>
              <a:gd name="T73" fmla="*/ 174 h 461"/>
              <a:gd name="T74" fmla="*/ 58 w 554"/>
              <a:gd name="T75" fmla="*/ 172 h 461"/>
              <a:gd name="T76" fmla="*/ 103 w 554"/>
              <a:gd name="T77" fmla="*/ 185 h 461"/>
              <a:gd name="T78" fmla="*/ 59 w 554"/>
              <a:gd name="T79" fmla="*/ 103 h 461"/>
              <a:gd name="T80" fmla="*/ 72 w 554"/>
              <a:gd name="T81" fmla="*/ 53 h 461"/>
              <a:gd name="T82" fmla="*/ 275 w 554"/>
              <a:gd name="T83" fmla="*/ 156 h 461"/>
              <a:gd name="T84" fmla="*/ 273 w 554"/>
              <a:gd name="T85" fmla="*/ 134 h 461"/>
              <a:gd name="T86" fmla="*/ 371 w 554"/>
              <a:gd name="T87" fmla="*/ 35 h 461"/>
              <a:gd name="T88" fmla="*/ 443 w 554"/>
              <a:gd name="T89" fmla="*/ 66 h 461"/>
              <a:gd name="T90" fmla="*/ 505 w 554"/>
              <a:gd name="T91" fmla="*/ 43 h 461"/>
              <a:gd name="T92" fmla="*/ 462 w 554"/>
              <a:gd name="T93" fmla="*/ 97 h 461"/>
              <a:gd name="T94" fmla="*/ 519 w 554"/>
              <a:gd name="T95" fmla="*/ 81 h 461"/>
              <a:gd name="T96" fmla="*/ 470 w 554"/>
              <a:gd name="T97" fmla="*/ 13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4" h="461">
                <a:moveTo>
                  <a:pt x="540" y="53"/>
                </a:moveTo>
                <a:cubicBezTo>
                  <a:pt x="544" y="39"/>
                  <a:pt x="539" y="24"/>
                  <a:pt x="528" y="15"/>
                </a:cubicBezTo>
                <a:cubicBezTo>
                  <a:pt x="521" y="10"/>
                  <a:pt x="513" y="7"/>
                  <a:pt x="506" y="7"/>
                </a:cubicBezTo>
                <a:cubicBezTo>
                  <a:pt x="499" y="7"/>
                  <a:pt x="493" y="9"/>
                  <a:pt x="487" y="12"/>
                </a:cubicBezTo>
                <a:cubicBezTo>
                  <a:pt x="476" y="19"/>
                  <a:pt x="465" y="24"/>
                  <a:pt x="453" y="28"/>
                </a:cubicBezTo>
                <a:cubicBezTo>
                  <a:pt x="429" y="10"/>
                  <a:pt x="401" y="0"/>
                  <a:pt x="371" y="0"/>
                </a:cubicBezTo>
                <a:cubicBezTo>
                  <a:pt x="303" y="0"/>
                  <a:pt x="247" y="51"/>
                  <a:pt x="239" y="116"/>
                </a:cubicBezTo>
                <a:cubicBezTo>
                  <a:pt x="185" y="104"/>
                  <a:pt x="135" y="75"/>
                  <a:pt x="100" y="31"/>
                </a:cubicBezTo>
                <a:cubicBezTo>
                  <a:pt x="93" y="23"/>
                  <a:pt x="83" y="18"/>
                  <a:pt x="73" y="18"/>
                </a:cubicBezTo>
                <a:cubicBezTo>
                  <a:pt x="72" y="18"/>
                  <a:pt x="71" y="18"/>
                  <a:pt x="70" y="18"/>
                </a:cubicBezTo>
                <a:cubicBezTo>
                  <a:pt x="58" y="19"/>
                  <a:pt x="48" y="26"/>
                  <a:pt x="42" y="36"/>
                </a:cubicBezTo>
                <a:cubicBezTo>
                  <a:pt x="30" y="56"/>
                  <a:pt x="24" y="79"/>
                  <a:pt x="24" y="103"/>
                </a:cubicBezTo>
                <a:cubicBezTo>
                  <a:pt x="24" y="119"/>
                  <a:pt x="27" y="134"/>
                  <a:pt x="32" y="149"/>
                </a:cubicBezTo>
                <a:cubicBezTo>
                  <a:pt x="26" y="155"/>
                  <a:pt x="23" y="164"/>
                  <a:pt x="23" y="173"/>
                </a:cubicBezTo>
                <a:cubicBezTo>
                  <a:pt x="23" y="208"/>
                  <a:pt x="36" y="240"/>
                  <a:pt x="58" y="264"/>
                </a:cubicBezTo>
                <a:cubicBezTo>
                  <a:pt x="57" y="270"/>
                  <a:pt x="57" y="277"/>
                  <a:pt x="59" y="283"/>
                </a:cubicBezTo>
                <a:cubicBezTo>
                  <a:pt x="67" y="307"/>
                  <a:pt x="81" y="327"/>
                  <a:pt x="99" y="343"/>
                </a:cubicBezTo>
                <a:cubicBezTo>
                  <a:pt x="87" y="346"/>
                  <a:pt x="75" y="347"/>
                  <a:pt x="63" y="347"/>
                </a:cubicBezTo>
                <a:cubicBezTo>
                  <a:pt x="56" y="347"/>
                  <a:pt x="50" y="347"/>
                  <a:pt x="43" y="346"/>
                </a:cubicBezTo>
                <a:cubicBezTo>
                  <a:pt x="42" y="346"/>
                  <a:pt x="40" y="346"/>
                  <a:pt x="39" y="346"/>
                </a:cubicBezTo>
                <a:cubicBezTo>
                  <a:pt x="24" y="346"/>
                  <a:pt x="11" y="355"/>
                  <a:pt x="6" y="369"/>
                </a:cubicBezTo>
                <a:cubicBezTo>
                  <a:pt x="0" y="385"/>
                  <a:pt x="6" y="402"/>
                  <a:pt x="20" y="411"/>
                </a:cubicBezTo>
                <a:cubicBezTo>
                  <a:pt x="71" y="444"/>
                  <a:pt x="130" y="461"/>
                  <a:pt x="190" y="461"/>
                </a:cubicBezTo>
                <a:cubicBezTo>
                  <a:pt x="386" y="461"/>
                  <a:pt x="503" y="303"/>
                  <a:pt x="505" y="150"/>
                </a:cubicBezTo>
                <a:cubicBezTo>
                  <a:pt x="521" y="136"/>
                  <a:pt x="535" y="120"/>
                  <a:pt x="547" y="103"/>
                </a:cubicBezTo>
                <a:cubicBezTo>
                  <a:pt x="552" y="97"/>
                  <a:pt x="554" y="90"/>
                  <a:pt x="554" y="82"/>
                </a:cubicBezTo>
                <a:cubicBezTo>
                  <a:pt x="554" y="70"/>
                  <a:pt x="548" y="59"/>
                  <a:pt x="540" y="53"/>
                </a:cubicBezTo>
                <a:close/>
                <a:moveTo>
                  <a:pt x="470" y="133"/>
                </a:moveTo>
                <a:cubicBezTo>
                  <a:pt x="470" y="137"/>
                  <a:pt x="470" y="141"/>
                  <a:pt x="470" y="145"/>
                </a:cubicBezTo>
                <a:cubicBezTo>
                  <a:pt x="470" y="275"/>
                  <a:pt x="371" y="425"/>
                  <a:pt x="190" y="425"/>
                </a:cubicBezTo>
                <a:cubicBezTo>
                  <a:pt x="134" y="425"/>
                  <a:pt x="83" y="409"/>
                  <a:pt x="39" y="381"/>
                </a:cubicBezTo>
                <a:cubicBezTo>
                  <a:pt x="47" y="382"/>
                  <a:pt x="55" y="382"/>
                  <a:pt x="63" y="382"/>
                </a:cubicBezTo>
                <a:cubicBezTo>
                  <a:pt x="109" y="382"/>
                  <a:pt x="151" y="367"/>
                  <a:pt x="185" y="340"/>
                </a:cubicBezTo>
                <a:cubicBezTo>
                  <a:pt x="142" y="339"/>
                  <a:pt x="105" y="311"/>
                  <a:pt x="93" y="272"/>
                </a:cubicBezTo>
                <a:cubicBezTo>
                  <a:pt x="99" y="273"/>
                  <a:pt x="105" y="274"/>
                  <a:pt x="111" y="274"/>
                </a:cubicBezTo>
                <a:cubicBezTo>
                  <a:pt x="120" y="274"/>
                  <a:pt x="129" y="272"/>
                  <a:pt x="137" y="270"/>
                </a:cubicBezTo>
                <a:cubicBezTo>
                  <a:pt x="92" y="261"/>
                  <a:pt x="58" y="221"/>
                  <a:pt x="58" y="174"/>
                </a:cubicBezTo>
                <a:lnTo>
                  <a:pt x="58" y="172"/>
                </a:lnTo>
                <a:cubicBezTo>
                  <a:pt x="72" y="180"/>
                  <a:pt x="87" y="184"/>
                  <a:pt x="103" y="185"/>
                </a:cubicBezTo>
                <a:cubicBezTo>
                  <a:pt x="76" y="167"/>
                  <a:pt x="59" y="137"/>
                  <a:pt x="59" y="103"/>
                </a:cubicBezTo>
                <a:cubicBezTo>
                  <a:pt x="59" y="85"/>
                  <a:pt x="64" y="68"/>
                  <a:pt x="72" y="53"/>
                </a:cubicBezTo>
                <a:cubicBezTo>
                  <a:pt x="121" y="113"/>
                  <a:pt x="193" y="152"/>
                  <a:pt x="275" y="156"/>
                </a:cubicBezTo>
                <a:cubicBezTo>
                  <a:pt x="274" y="149"/>
                  <a:pt x="273" y="141"/>
                  <a:pt x="273" y="134"/>
                </a:cubicBezTo>
                <a:cubicBezTo>
                  <a:pt x="273" y="79"/>
                  <a:pt x="317" y="35"/>
                  <a:pt x="371" y="35"/>
                </a:cubicBezTo>
                <a:cubicBezTo>
                  <a:pt x="399" y="35"/>
                  <a:pt x="425" y="47"/>
                  <a:pt x="443" y="66"/>
                </a:cubicBezTo>
                <a:cubicBezTo>
                  <a:pt x="465" y="62"/>
                  <a:pt x="486" y="54"/>
                  <a:pt x="505" y="43"/>
                </a:cubicBezTo>
                <a:cubicBezTo>
                  <a:pt x="498" y="66"/>
                  <a:pt x="483" y="85"/>
                  <a:pt x="462" y="97"/>
                </a:cubicBezTo>
                <a:cubicBezTo>
                  <a:pt x="482" y="95"/>
                  <a:pt x="501" y="89"/>
                  <a:pt x="519" y="81"/>
                </a:cubicBezTo>
                <a:cubicBezTo>
                  <a:pt x="506" y="101"/>
                  <a:pt x="489" y="119"/>
                  <a:pt x="470" y="13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 name="TextBox 50">
            <a:extLst>
              <a:ext uri="{FF2B5EF4-FFF2-40B4-BE49-F238E27FC236}">
                <a16:creationId xmlns:a16="http://schemas.microsoft.com/office/drawing/2014/main" xmlns="" id="{B647D08A-C621-4419-BABE-EEA64D711A6D}"/>
              </a:ext>
            </a:extLst>
          </p:cNvPr>
          <p:cNvSpPr txBox="1"/>
          <p:nvPr/>
        </p:nvSpPr>
        <p:spPr>
          <a:xfrm>
            <a:off x="5638799" y="4724400"/>
            <a:ext cx="5015106" cy="1477328"/>
          </a:xfrm>
          <a:prstGeom prst="rect">
            <a:avLst/>
          </a:prstGeom>
          <a:noFill/>
        </p:spPr>
        <p:txBody>
          <a:bodyPr wrap="square" rtlCol="0">
            <a:spAutoFit/>
          </a:bodyPr>
          <a:lstStyle/>
          <a:p>
            <a:pPr lvl="0">
              <a:defRPr/>
            </a:pPr>
            <a:r>
              <a:rPr lang="en-US" b="1" kern="0" dirty="0">
                <a:solidFill>
                  <a:srgbClr val="347088"/>
                </a:solidFill>
              </a:rPr>
              <a:t>Suggested Recommendations</a:t>
            </a:r>
          </a:p>
          <a:p>
            <a:pPr lvl="0">
              <a:defRPr/>
            </a:pPr>
            <a:r>
              <a:rPr lang="en-US" kern="0" dirty="0" smtClean="0">
                <a:solidFill>
                  <a:schemeClr val="tx1">
                    <a:lumMod val="50000"/>
                    <a:lumOff val="50000"/>
                  </a:schemeClr>
                </a:solidFill>
              </a:rPr>
              <a:t>Proposing suggested </a:t>
            </a:r>
            <a:r>
              <a:rPr lang="en-US" kern="0" dirty="0">
                <a:solidFill>
                  <a:schemeClr val="tx1">
                    <a:lumMod val="50000"/>
                    <a:lumOff val="50000"/>
                  </a:schemeClr>
                </a:solidFill>
              </a:rPr>
              <a:t>revisions to existing vision, mission and principles statements – as a starting point to work from.</a:t>
            </a:r>
            <a:endParaRPr lang="en-US" b="1" kern="0" dirty="0">
              <a:solidFill>
                <a:srgbClr val="347088"/>
              </a:solidFill>
            </a:endParaRPr>
          </a:p>
          <a:p>
            <a:pPr lvl="0">
              <a:defRPr/>
            </a:pPr>
            <a:endParaRPr lang="en-US" kern="0" dirty="0">
              <a:solidFill>
                <a:srgbClr val="347088"/>
              </a:solidFill>
            </a:endParaRPr>
          </a:p>
        </p:txBody>
      </p:sp>
      <p:sp>
        <p:nvSpPr>
          <p:cNvPr id="52" name="TextBox 51">
            <a:extLst>
              <a:ext uri="{FF2B5EF4-FFF2-40B4-BE49-F238E27FC236}">
                <a16:creationId xmlns:a16="http://schemas.microsoft.com/office/drawing/2014/main" xmlns="" id="{96CD666A-509C-4127-8569-51FC270F3892}"/>
              </a:ext>
            </a:extLst>
          </p:cNvPr>
          <p:cNvSpPr txBox="1"/>
          <p:nvPr/>
        </p:nvSpPr>
        <p:spPr>
          <a:xfrm>
            <a:off x="5638799" y="1442604"/>
            <a:ext cx="5015106" cy="1477328"/>
          </a:xfrm>
          <a:prstGeom prst="rect">
            <a:avLst/>
          </a:prstGeom>
          <a:noFill/>
        </p:spPr>
        <p:txBody>
          <a:bodyPr wrap="square" rtlCol="0">
            <a:spAutoFit/>
          </a:bodyPr>
          <a:lstStyle/>
          <a:p>
            <a:pPr lvl="0">
              <a:defRPr/>
            </a:pPr>
            <a:r>
              <a:rPr lang="en-US" b="1" kern="0" dirty="0">
                <a:solidFill>
                  <a:srgbClr val="C7B547"/>
                </a:solidFill>
              </a:rPr>
              <a:t>Gap Analysis</a:t>
            </a:r>
          </a:p>
          <a:p>
            <a:pPr lvl="0">
              <a:defRPr/>
            </a:pPr>
            <a:r>
              <a:rPr lang="en-US" kern="0" dirty="0" smtClean="0">
                <a:solidFill>
                  <a:schemeClr val="tx1">
                    <a:lumMod val="50000"/>
                    <a:lumOff val="50000"/>
                  </a:schemeClr>
                </a:solidFill>
              </a:rPr>
              <a:t>Assessing </a:t>
            </a:r>
            <a:r>
              <a:rPr lang="en-US" kern="0" dirty="0">
                <a:solidFill>
                  <a:schemeClr val="tx1">
                    <a:lumMod val="50000"/>
                    <a:lumOff val="50000"/>
                  </a:schemeClr>
                </a:solidFill>
              </a:rPr>
              <a:t>Home on the Hill by collecting and analyzing data from its clients, caregivers and professionals who interact with </a:t>
            </a:r>
            <a:r>
              <a:rPr lang="en-US" kern="0" dirty="0" smtClean="0">
                <a:solidFill>
                  <a:schemeClr val="tx1">
                    <a:lumMod val="50000"/>
                    <a:lumOff val="50000"/>
                  </a:schemeClr>
                </a:solidFill>
              </a:rPr>
              <a:t>it, as well as interviews with Board members</a:t>
            </a:r>
            <a:endParaRPr lang="en-US" b="1" kern="0" dirty="0">
              <a:solidFill>
                <a:schemeClr val="tx1">
                  <a:lumMod val="50000"/>
                  <a:lumOff val="50000"/>
                </a:schemeClr>
              </a:solidFill>
            </a:endParaRPr>
          </a:p>
        </p:txBody>
      </p:sp>
      <p:sp>
        <p:nvSpPr>
          <p:cNvPr id="53" name="TextBox 52">
            <a:extLst>
              <a:ext uri="{FF2B5EF4-FFF2-40B4-BE49-F238E27FC236}">
                <a16:creationId xmlns:a16="http://schemas.microsoft.com/office/drawing/2014/main" xmlns="" id="{FBA0B86B-7156-41CC-ACAC-3EDF6F68A4E8}"/>
              </a:ext>
            </a:extLst>
          </p:cNvPr>
          <p:cNvSpPr txBox="1"/>
          <p:nvPr/>
        </p:nvSpPr>
        <p:spPr>
          <a:xfrm>
            <a:off x="5638799" y="3039070"/>
            <a:ext cx="5015106" cy="1477328"/>
          </a:xfrm>
          <a:prstGeom prst="rect">
            <a:avLst/>
          </a:prstGeom>
          <a:noFill/>
        </p:spPr>
        <p:txBody>
          <a:bodyPr wrap="square" rtlCol="0">
            <a:spAutoFit/>
          </a:bodyPr>
          <a:lstStyle/>
          <a:p>
            <a:pPr lvl="0">
              <a:defRPr/>
            </a:pPr>
            <a:r>
              <a:rPr lang="en-US" b="1" kern="0" dirty="0">
                <a:solidFill>
                  <a:srgbClr val="C36B5D"/>
                </a:solidFill>
              </a:rPr>
              <a:t>Strategic Recommendations</a:t>
            </a:r>
          </a:p>
          <a:p>
            <a:pPr lvl="0">
              <a:defRPr/>
            </a:pPr>
            <a:r>
              <a:rPr lang="en-US" kern="0" dirty="0" smtClean="0">
                <a:solidFill>
                  <a:schemeClr val="tx1">
                    <a:lumMod val="50000"/>
                    <a:lumOff val="50000"/>
                  </a:schemeClr>
                </a:solidFill>
              </a:rPr>
              <a:t>Synthesizing all </a:t>
            </a:r>
            <a:r>
              <a:rPr lang="en-US" kern="0" dirty="0">
                <a:solidFill>
                  <a:schemeClr val="tx1">
                    <a:lumMod val="50000"/>
                    <a:lumOff val="50000"/>
                  </a:schemeClr>
                </a:solidFill>
              </a:rPr>
              <a:t>of the data and insights collected, </a:t>
            </a:r>
            <a:r>
              <a:rPr lang="en-US" kern="0" dirty="0" smtClean="0">
                <a:solidFill>
                  <a:schemeClr val="tx1">
                    <a:lumMod val="50000"/>
                    <a:lumOff val="50000"/>
                  </a:schemeClr>
                </a:solidFill>
              </a:rPr>
              <a:t>proposing </a:t>
            </a:r>
            <a:r>
              <a:rPr lang="en-US" kern="0" dirty="0">
                <a:solidFill>
                  <a:schemeClr val="tx1">
                    <a:lumMod val="50000"/>
                    <a:lumOff val="50000"/>
                  </a:schemeClr>
                </a:solidFill>
              </a:rPr>
              <a:t>strategic recommendations around goals, objectives &amp; performance </a:t>
            </a:r>
            <a:r>
              <a:rPr lang="en-US" kern="0" dirty="0" smtClean="0">
                <a:solidFill>
                  <a:schemeClr val="tx1">
                    <a:lumMod val="50000"/>
                    <a:lumOff val="50000"/>
                  </a:schemeClr>
                </a:solidFill>
              </a:rPr>
              <a:t>goals </a:t>
            </a:r>
            <a:r>
              <a:rPr lang="en-US" kern="0" dirty="0">
                <a:solidFill>
                  <a:schemeClr val="tx1">
                    <a:lumMod val="50000"/>
                    <a:lumOff val="50000"/>
                  </a:schemeClr>
                </a:solidFill>
              </a:rPr>
              <a:t>and revised vision and mission statements.</a:t>
            </a:r>
            <a:endParaRPr lang="en-US" b="1" kern="0" dirty="0">
              <a:solidFill>
                <a:schemeClr val="tx1">
                  <a:lumMod val="50000"/>
                  <a:lumOff val="50000"/>
                </a:schemeClr>
              </a:solidFill>
            </a:endParaRPr>
          </a:p>
        </p:txBody>
      </p:sp>
      <p:sp>
        <p:nvSpPr>
          <p:cNvPr id="54" name="object 3">
            <a:extLst>
              <a:ext uri="{FF2B5EF4-FFF2-40B4-BE49-F238E27FC236}">
                <a16:creationId xmlns:a16="http://schemas.microsoft.com/office/drawing/2014/main" xmlns="" id="{DF76AF33-4A72-412E-9B32-00072CEEB152}"/>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US" sz="1200" b="1" spc="65" dirty="0" smtClean="0">
                <a:solidFill>
                  <a:srgbClr val="E46C0A"/>
                </a:solidFill>
                <a:cs typeface="Calibri"/>
              </a:rPr>
              <a:t>HOME ON THE HILL PROBLEM </a:t>
            </a:r>
            <a:r>
              <a:rPr lang="en-US" sz="1200" b="1" spc="65" dirty="0">
                <a:solidFill>
                  <a:srgbClr val="E46C0A"/>
                </a:solidFill>
                <a:cs typeface="Calibri"/>
              </a:rPr>
              <a:t>DEFINITION</a:t>
            </a:r>
            <a:endParaRPr lang="en-US" sz="1200" dirty="0">
              <a:solidFill>
                <a:srgbClr val="E46C0A"/>
              </a:solidFill>
              <a:cs typeface="Calibri"/>
            </a:endParaRPr>
          </a:p>
          <a:p>
            <a:pPr marL="13335">
              <a:lnSpc>
                <a:spcPct val="100000"/>
              </a:lnSpc>
              <a:spcBef>
                <a:spcPts val="425"/>
              </a:spcBef>
            </a:pPr>
            <a:r>
              <a:rPr lang="en-US" sz="2000" spc="-5" dirty="0">
                <a:solidFill>
                  <a:srgbClr val="050505"/>
                </a:solidFill>
                <a:latin typeface="Circular Book"/>
                <a:cs typeface="Circular Book"/>
              </a:rPr>
              <a:t>Home on the Hill </a:t>
            </a:r>
            <a:r>
              <a:rPr lang="en-US" sz="2000" dirty="0">
                <a:solidFill>
                  <a:srgbClr val="050505"/>
                </a:solidFill>
                <a:latin typeface="Circular Book"/>
                <a:cs typeface="Circular Book"/>
              </a:rPr>
              <a:t>|</a:t>
            </a:r>
            <a:r>
              <a:rPr lang="en-US" sz="2000" spc="5" dirty="0">
                <a:solidFill>
                  <a:srgbClr val="050505"/>
                </a:solidFill>
                <a:latin typeface="Circular Book"/>
                <a:cs typeface="Circular Book"/>
              </a:rPr>
              <a:t> Project objectives</a:t>
            </a:r>
            <a:endParaRPr lang="en-US" sz="2000" dirty="0">
              <a:latin typeface="Circular Book"/>
              <a:cs typeface="Circular Book"/>
            </a:endParaRPr>
          </a:p>
        </p:txBody>
      </p:sp>
      <p:pic>
        <p:nvPicPr>
          <p:cNvPr id="55" name="Picture 54">
            <a:extLst>
              <a:ext uri="{FF2B5EF4-FFF2-40B4-BE49-F238E27FC236}">
                <a16:creationId xmlns:a16="http://schemas.microsoft.com/office/drawing/2014/main" xmlns="" id="{7C05FB6A-9A6A-498D-935C-1463BF8E9EA3}"/>
              </a:ext>
            </a:extLst>
          </p:cNvPr>
          <p:cNvPicPr>
            <a:picLocks noChangeAspect="1"/>
          </p:cNvPicPr>
          <p:nvPr/>
        </p:nvPicPr>
        <p:blipFill>
          <a:blip r:embed="rId5"/>
          <a:stretch>
            <a:fillRect/>
          </a:stretch>
        </p:blipFill>
        <p:spPr>
          <a:xfrm>
            <a:off x="1295400" y="1750153"/>
            <a:ext cx="3126670" cy="3438116"/>
          </a:xfrm>
          <a:prstGeom prst="rect">
            <a:avLst/>
          </a:prstGeom>
        </p:spPr>
      </p:pic>
      <p:sp>
        <p:nvSpPr>
          <p:cNvPr id="15" name="object 5">
            <a:extLst>
              <a:ext uri="{FF2B5EF4-FFF2-40B4-BE49-F238E27FC236}">
                <a16:creationId xmlns:a16="http://schemas.microsoft.com/office/drawing/2014/main" xmlns="" id="{D6835A0C-0198-4380-9BCF-6D6BAB515235}"/>
              </a:ext>
            </a:extLst>
          </p:cNvPr>
          <p:cNvSpPr txBox="1"/>
          <p:nvPr/>
        </p:nvSpPr>
        <p:spPr>
          <a:xfrm>
            <a:off x="307698" y="864448"/>
            <a:ext cx="7477759" cy="258404"/>
          </a:xfrm>
          <a:prstGeom prst="rect">
            <a:avLst/>
          </a:prstGeom>
        </p:spPr>
        <p:txBody>
          <a:bodyPr vert="horz" wrap="square" lIns="0" tIns="12065" rIns="0" bIns="0" rtlCol="0">
            <a:spAutoFit/>
          </a:bodyPr>
          <a:lstStyle>
            <a:defPPr>
              <a:defRPr lang="en-US"/>
            </a:defPPr>
            <a:lvl1pPr marL="12700">
              <a:lnSpc>
                <a:spcPct val="100000"/>
              </a:lnSpc>
              <a:spcBef>
                <a:spcPts val="95"/>
              </a:spcBef>
              <a:defRPr sz="1600" b="1" spc="-5">
                <a:solidFill>
                  <a:srgbClr val="E46C0A"/>
                </a:solidFill>
                <a:latin typeface="Circular Book"/>
                <a:cs typeface="Circular Book"/>
              </a:defRPr>
            </a:lvl1pPr>
          </a:lstStyle>
          <a:p>
            <a:r>
              <a:rPr lang="en-CA" dirty="0"/>
              <a:t>A 3 step approach to helping Home on the Hill</a:t>
            </a:r>
            <a:endParaRPr dirty="0"/>
          </a:p>
        </p:txBody>
      </p:sp>
      <p:sp>
        <p:nvSpPr>
          <p:cNvPr id="3" name="Slide Number Placeholder 2">
            <a:extLst>
              <a:ext uri="{FF2B5EF4-FFF2-40B4-BE49-F238E27FC236}">
                <a16:creationId xmlns:a16="http://schemas.microsoft.com/office/drawing/2014/main" xmlns="" id="{5E156A97-F324-47A5-815B-56F632BAA066}"/>
              </a:ext>
            </a:extLst>
          </p:cNvPr>
          <p:cNvSpPr>
            <a:spLocks noGrp="1"/>
          </p:cNvSpPr>
          <p:nvPr>
            <p:ph type="sldNum" sz="quarter" idx="7"/>
          </p:nvPr>
        </p:nvSpPr>
        <p:spPr/>
        <p:txBody>
          <a:bodyPr/>
          <a:lstStyle/>
          <a:p>
            <a:pPr marL="83185">
              <a:lnSpc>
                <a:spcPts val="955"/>
              </a:lnSpc>
            </a:pPr>
            <a:fld id="{81D60167-4931-47E6-BA6A-407CBD079E47}" type="slidenum">
              <a:rPr lang="en-CA" smtClean="0"/>
              <a:t>5</a:t>
            </a:fld>
            <a:endParaRPr lang="en-CA" dirty="0"/>
          </a:p>
        </p:txBody>
      </p:sp>
    </p:spTree>
    <p:extLst>
      <p:ext uri="{BB962C8B-B14F-4D97-AF65-F5344CB8AC3E}">
        <p14:creationId xmlns:p14="http://schemas.microsoft.com/office/powerpoint/2010/main" val="187869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960000"/>
          </a:solidFill>
        </p:spPr>
        <p:txBody>
          <a:bodyPr wrap="square" lIns="0" tIns="0" rIns="0" bIns="0" rtlCol="0"/>
          <a:lstStyle/>
          <a:p>
            <a:endParaRPr/>
          </a:p>
        </p:txBody>
      </p:sp>
      <p:sp>
        <p:nvSpPr>
          <p:cNvPr id="3" name="object 3"/>
          <p:cNvSpPr txBox="1">
            <a:spLocks noGrp="1"/>
          </p:cNvSpPr>
          <p:nvPr>
            <p:ph type="title"/>
          </p:nvPr>
        </p:nvSpPr>
        <p:spPr>
          <a:xfrm>
            <a:off x="482890" y="2043046"/>
            <a:ext cx="4538980" cy="635000"/>
          </a:xfrm>
          <a:prstGeom prst="rect">
            <a:avLst/>
          </a:prstGeom>
        </p:spPr>
        <p:txBody>
          <a:bodyPr vert="horz" wrap="square" lIns="0" tIns="12065" rIns="0" bIns="0" rtlCol="0">
            <a:spAutoFit/>
          </a:bodyPr>
          <a:lstStyle/>
          <a:p>
            <a:pPr marL="12700">
              <a:lnSpc>
                <a:spcPct val="100000"/>
              </a:lnSpc>
              <a:spcBef>
                <a:spcPts val="95"/>
              </a:spcBef>
            </a:pPr>
            <a:r>
              <a:rPr lang="en-US" sz="4000" b="1" spc="-10" dirty="0">
                <a:solidFill>
                  <a:srgbClr val="FFFFFF"/>
                </a:solidFill>
                <a:latin typeface="Arial"/>
                <a:cs typeface="Arial"/>
              </a:rPr>
              <a:t>Project Approach</a:t>
            </a:r>
            <a:endParaRPr sz="4000" dirty="0">
              <a:latin typeface="Arial"/>
              <a:cs typeface="Arial"/>
            </a:endParaRPr>
          </a:p>
        </p:txBody>
      </p:sp>
      <p:sp>
        <p:nvSpPr>
          <p:cNvPr id="4" name="Slide Number Placeholder 3">
            <a:extLst>
              <a:ext uri="{FF2B5EF4-FFF2-40B4-BE49-F238E27FC236}">
                <a16:creationId xmlns:a16="http://schemas.microsoft.com/office/drawing/2014/main" xmlns="" id="{E4C6FB80-7151-4E36-85B9-A63D0DBA6710}"/>
              </a:ext>
            </a:extLst>
          </p:cNvPr>
          <p:cNvSpPr>
            <a:spLocks noGrp="1"/>
          </p:cNvSpPr>
          <p:nvPr>
            <p:ph type="sldNum" sz="quarter" idx="7"/>
          </p:nvPr>
        </p:nvSpPr>
        <p:spPr/>
        <p:txBody>
          <a:bodyPr/>
          <a:lstStyle/>
          <a:p>
            <a:pPr marL="83185">
              <a:lnSpc>
                <a:spcPts val="955"/>
              </a:lnSpc>
            </a:pPr>
            <a:fld id="{81D60167-4931-47E6-BA6A-407CBD079E47}" type="slidenum">
              <a:rPr lang="en-CA" smtClean="0"/>
              <a:t>6</a:t>
            </a:fld>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30">
            <a:extLst>
              <a:ext uri="{FF2B5EF4-FFF2-40B4-BE49-F238E27FC236}">
                <a16:creationId xmlns:a16="http://schemas.microsoft.com/office/drawing/2014/main" xmlns="" id="{3009B997-502B-476B-A8AC-4AFD3AE5BDC7}"/>
              </a:ext>
            </a:extLst>
          </p:cNvPr>
          <p:cNvSpPr/>
          <p:nvPr/>
        </p:nvSpPr>
        <p:spPr>
          <a:xfrm>
            <a:off x="719559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0" name="object 33">
            <a:extLst>
              <a:ext uri="{FF2B5EF4-FFF2-40B4-BE49-F238E27FC236}">
                <a16:creationId xmlns:a16="http://schemas.microsoft.com/office/drawing/2014/main" xmlns="" id="{7A87A517-B41F-46AA-BBD4-0971F58316C5}"/>
              </a:ext>
            </a:extLst>
          </p:cNvPr>
          <p:cNvSpPr txBox="1"/>
          <p:nvPr/>
        </p:nvSpPr>
        <p:spPr>
          <a:xfrm>
            <a:off x="3183238" y="4384701"/>
            <a:ext cx="1643198"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Robert </a:t>
            </a:r>
            <a:r>
              <a:rPr lang="en-CA" sz="1600" b="1" spc="-5" dirty="0" err="1">
                <a:solidFill>
                  <a:srgbClr val="960000"/>
                </a:solidFill>
                <a:latin typeface="Arial"/>
                <a:cs typeface="Arial"/>
              </a:rPr>
              <a:t>Veltheer</a:t>
            </a:r>
            <a:r>
              <a:rPr lang="en-CA" sz="1600" b="1" spc="-5" dirty="0">
                <a:solidFill>
                  <a:srgbClr val="960000"/>
                </a:solidFill>
                <a:latin typeface="Arial"/>
                <a:cs typeface="Arial"/>
              </a:rPr>
              <a:t> lecture survey</a:t>
            </a:r>
            <a:endParaRPr sz="1600" dirty="0">
              <a:solidFill>
                <a:srgbClr val="960000"/>
              </a:solidFill>
              <a:latin typeface="Arial"/>
              <a:cs typeface="Arial"/>
            </a:endParaRPr>
          </a:p>
        </p:txBody>
      </p:sp>
      <p:sp>
        <p:nvSpPr>
          <p:cNvPr id="92" name="object 35">
            <a:extLst>
              <a:ext uri="{FF2B5EF4-FFF2-40B4-BE49-F238E27FC236}">
                <a16:creationId xmlns:a16="http://schemas.microsoft.com/office/drawing/2014/main" xmlns="" id="{893F8604-62C6-4323-ADA7-F5141E88C5A6}"/>
              </a:ext>
            </a:extLst>
          </p:cNvPr>
          <p:cNvSpPr txBox="1"/>
          <p:nvPr/>
        </p:nvSpPr>
        <p:spPr>
          <a:xfrm>
            <a:off x="2686763" y="5101972"/>
            <a:ext cx="1825625" cy="1335622"/>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Focus groups held after attending Robert </a:t>
            </a:r>
            <a:r>
              <a:rPr lang="en-US" dirty="0" err="1"/>
              <a:t>Veltheer</a:t>
            </a:r>
            <a:r>
              <a:rPr lang="en-US" dirty="0"/>
              <a:t> lecture on ADHD as well as survey distributed to attendants </a:t>
            </a:r>
          </a:p>
          <a:p>
            <a:endParaRPr dirty="0"/>
          </a:p>
        </p:txBody>
      </p:sp>
      <p:sp>
        <p:nvSpPr>
          <p:cNvPr id="2" name="object 2"/>
          <p:cNvSpPr/>
          <p:nvPr/>
        </p:nvSpPr>
        <p:spPr>
          <a:xfrm>
            <a:off x="3901440" y="6659880"/>
            <a:ext cx="7392923" cy="45719"/>
          </a:xfrm>
          <a:prstGeom prst="rect">
            <a:avLst/>
          </a:prstGeom>
          <a:blipFill>
            <a:blip r:embed="rId21" cstate="print"/>
            <a:stretch>
              <a:fillRect/>
            </a:stretch>
          </a:blipFill>
        </p:spPr>
        <p:txBody>
          <a:bodyPr wrap="square" lIns="0" tIns="0" rIns="0" bIns="0" rtlCol="0"/>
          <a:lstStyle/>
          <a:p>
            <a:endParaRPr/>
          </a:p>
        </p:txBody>
      </p:sp>
      <p:sp>
        <p:nvSpPr>
          <p:cNvPr id="67" name="object 10">
            <a:extLst>
              <a:ext uri="{FF2B5EF4-FFF2-40B4-BE49-F238E27FC236}">
                <a16:creationId xmlns:a16="http://schemas.microsoft.com/office/drawing/2014/main" xmlns="" id="{E617F5DC-E9F6-40C3-8193-DD9ACEAA638A}"/>
              </a:ext>
            </a:extLst>
          </p:cNvPr>
          <p:cNvSpPr txBox="1"/>
          <p:nvPr/>
        </p:nvSpPr>
        <p:spPr>
          <a:xfrm>
            <a:off x="387723" y="5101972"/>
            <a:ext cx="1887220" cy="1150956"/>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Performed financial analysis on financial statements going back to 2012</a:t>
            </a:r>
          </a:p>
          <a:p>
            <a:endParaRPr dirty="0"/>
          </a:p>
        </p:txBody>
      </p:sp>
      <p:sp>
        <p:nvSpPr>
          <p:cNvPr id="70" name="object 13">
            <a:extLst>
              <a:ext uri="{FF2B5EF4-FFF2-40B4-BE49-F238E27FC236}">
                <a16:creationId xmlns:a16="http://schemas.microsoft.com/office/drawing/2014/main" xmlns="" id="{53858C4B-EF46-4A3C-A27E-268D790BF504}"/>
              </a:ext>
            </a:extLst>
          </p:cNvPr>
          <p:cNvSpPr/>
          <p:nvPr/>
        </p:nvSpPr>
        <p:spPr>
          <a:xfrm>
            <a:off x="241531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79" name="object 22">
            <a:extLst>
              <a:ext uri="{FF2B5EF4-FFF2-40B4-BE49-F238E27FC236}">
                <a16:creationId xmlns:a16="http://schemas.microsoft.com/office/drawing/2014/main" xmlns="" id="{54498D9B-7C48-452D-970C-3BD430DFC3E2}"/>
              </a:ext>
            </a:extLst>
          </p:cNvPr>
          <p:cNvSpPr/>
          <p:nvPr/>
        </p:nvSpPr>
        <p:spPr>
          <a:xfrm>
            <a:off x="480545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5" name="object 38">
            <a:extLst>
              <a:ext uri="{FF2B5EF4-FFF2-40B4-BE49-F238E27FC236}">
                <a16:creationId xmlns:a16="http://schemas.microsoft.com/office/drawing/2014/main" xmlns="" id="{649CE996-1606-4166-9BDE-D9376A20A8E1}"/>
              </a:ext>
            </a:extLst>
          </p:cNvPr>
          <p:cNvSpPr/>
          <p:nvPr/>
        </p:nvSpPr>
        <p:spPr>
          <a:xfrm>
            <a:off x="9630156" y="4194150"/>
            <a:ext cx="0" cy="2340000"/>
          </a:xfrm>
          <a:custGeom>
            <a:avLst/>
            <a:gdLst/>
            <a:ahLst/>
            <a:cxnLst/>
            <a:rect l="l" t="t" r="r" b="b"/>
            <a:pathLst>
              <a:path h="4709795">
                <a:moveTo>
                  <a:pt x="0" y="0"/>
                </a:moveTo>
                <a:lnTo>
                  <a:pt x="0" y="470935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9" name="object 40">
            <a:extLst>
              <a:ext uri="{FF2B5EF4-FFF2-40B4-BE49-F238E27FC236}">
                <a16:creationId xmlns:a16="http://schemas.microsoft.com/office/drawing/2014/main" xmlns="" id="{62F035BF-E4A6-4CFD-85EE-692617AB66B0}"/>
              </a:ext>
            </a:extLst>
          </p:cNvPr>
          <p:cNvSpPr txBox="1"/>
          <p:nvPr/>
        </p:nvSpPr>
        <p:spPr>
          <a:xfrm>
            <a:off x="5627234" y="4384701"/>
            <a:ext cx="1715254"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Competitive analysis</a:t>
            </a:r>
            <a:endParaRPr lang="en-CA" sz="1600" dirty="0">
              <a:solidFill>
                <a:srgbClr val="960000"/>
              </a:solidFill>
              <a:latin typeface="Arial"/>
              <a:cs typeface="Arial"/>
            </a:endParaRPr>
          </a:p>
        </p:txBody>
      </p:sp>
      <p:sp>
        <p:nvSpPr>
          <p:cNvPr id="101" name="object 42">
            <a:extLst>
              <a:ext uri="{FF2B5EF4-FFF2-40B4-BE49-F238E27FC236}">
                <a16:creationId xmlns:a16="http://schemas.microsoft.com/office/drawing/2014/main" xmlns="" id="{20F7FC98-F901-485D-9613-D87D87D7A676}"/>
              </a:ext>
            </a:extLst>
          </p:cNvPr>
          <p:cNvSpPr txBox="1"/>
          <p:nvPr/>
        </p:nvSpPr>
        <p:spPr>
          <a:xfrm>
            <a:off x="5074882" y="5101972"/>
            <a:ext cx="2122170" cy="1150956"/>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Analyzed and benchmarked non-profit organizations (regionally, nationally and internationally)</a:t>
            </a:r>
          </a:p>
          <a:p>
            <a:endParaRPr dirty="0"/>
          </a:p>
        </p:txBody>
      </p:sp>
      <p:sp>
        <p:nvSpPr>
          <p:cNvPr id="74" name="object 17">
            <a:extLst>
              <a:ext uri="{FF2B5EF4-FFF2-40B4-BE49-F238E27FC236}">
                <a16:creationId xmlns:a16="http://schemas.microsoft.com/office/drawing/2014/main" xmlns="" id="{3EC16AF4-AD1E-4169-9CBC-7D6881E55BB5}"/>
              </a:ext>
            </a:extLst>
          </p:cNvPr>
          <p:cNvSpPr txBox="1"/>
          <p:nvPr/>
        </p:nvSpPr>
        <p:spPr>
          <a:xfrm>
            <a:off x="7979597" y="4384701"/>
            <a:ext cx="1388550"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Participants survey</a:t>
            </a:r>
            <a:endParaRPr sz="1600" dirty="0">
              <a:solidFill>
                <a:srgbClr val="960000"/>
              </a:solidFill>
              <a:latin typeface="Arial"/>
              <a:cs typeface="Arial"/>
            </a:endParaRPr>
          </a:p>
        </p:txBody>
      </p:sp>
      <p:sp>
        <p:nvSpPr>
          <p:cNvPr id="76" name="object 19">
            <a:extLst>
              <a:ext uri="{FF2B5EF4-FFF2-40B4-BE49-F238E27FC236}">
                <a16:creationId xmlns:a16="http://schemas.microsoft.com/office/drawing/2014/main" xmlns="" id="{16AFF66C-7184-4800-81DA-681519346D10}"/>
              </a:ext>
            </a:extLst>
          </p:cNvPr>
          <p:cNvSpPr txBox="1"/>
          <p:nvPr/>
        </p:nvSpPr>
        <p:spPr>
          <a:xfrm>
            <a:off x="7442486" y="5101972"/>
            <a:ext cx="2042160" cy="1335622"/>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Distributed to individuals affected by mental illness, their caregivers and mental health professionals.</a:t>
            </a:r>
          </a:p>
          <a:p>
            <a:r>
              <a:rPr lang="en-US" dirty="0"/>
              <a:t>⤑ Obtained a response rate of 20.1%</a:t>
            </a:r>
          </a:p>
        </p:txBody>
      </p:sp>
      <p:grpSp>
        <p:nvGrpSpPr>
          <p:cNvPr id="54" name="Group 53">
            <a:extLst>
              <a:ext uri="{FF2B5EF4-FFF2-40B4-BE49-F238E27FC236}">
                <a16:creationId xmlns:a16="http://schemas.microsoft.com/office/drawing/2014/main" xmlns="" id="{66BEA54D-7CDF-4CEA-966D-D031A398C398}"/>
              </a:ext>
            </a:extLst>
          </p:cNvPr>
          <p:cNvGrpSpPr>
            <a:grpSpLocks noChangeAspect="1"/>
          </p:cNvGrpSpPr>
          <p:nvPr/>
        </p:nvGrpSpPr>
        <p:grpSpPr>
          <a:xfrm>
            <a:off x="7514440" y="4511013"/>
            <a:ext cx="234574" cy="252000"/>
            <a:chOff x="3593589" y="3464280"/>
            <a:chExt cx="567442" cy="609599"/>
          </a:xfrm>
        </p:grpSpPr>
        <p:sp>
          <p:nvSpPr>
            <p:cNvPr id="121" name="object 63">
              <a:extLst>
                <a:ext uri="{FF2B5EF4-FFF2-40B4-BE49-F238E27FC236}">
                  <a16:creationId xmlns:a16="http://schemas.microsoft.com/office/drawing/2014/main" xmlns="" id="{3BE9DCAF-A635-49FC-ADC4-711CC685E0E7}"/>
                </a:ext>
              </a:extLst>
            </p:cNvPr>
            <p:cNvSpPr/>
            <p:nvPr/>
          </p:nvSpPr>
          <p:spPr>
            <a:xfrm>
              <a:off x="3970020" y="3464280"/>
              <a:ext cx="92963" cy="94488"/>
            </a:xfrm>
            <a:prstGeom prst="rect">
              <a:avLst/>
            </a:prstGeom>
            <a:blipFill>
              <a:blip r:embed="rId22" cstate="print"/>
              <a:stretch>
                <a:fillRect/>
              </a:stretch>
            </a:blipFill>
          </p:spPr>
          <p:txBody>
            <a:bodyPr wrap="square" lIns="0" tIns="0" rIns="0" bIns="0" rtlCol="0"/>
            <a:lstStyle/>
            <a:p>
              <a:endParaRPr>
                <a:solidFill>
                  <a:srgbClr val="960000"/>
                </a:solidFill>
              </a:endParaRPr>
            </a:p>
          </p:txBody>
        </p:sp>
        <p:sp>
          <p:nvSpPr>
            <p:cNvPr id="122" name="object 64">
              <a:extLst>
                <a:ext uri="{FF2B5EF4-FFF2-40B4-BE49-F238E27FC236}">
                  <a16:creationId xmlns:a16="http://schemas.microsoft.com/office/drawing/2014/main" xmlns="" id="{13CCEACA-9F64-4CBD-81F9-C8C993336129}"/>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solidFill>
              <a:srgbClr val="000000"/>
            </a:solidFill>
          </p:spPr>
          <p:txBody>
            <a:bodyPr wrap="square" lIns="0" tIns="0" rIns="0" bIns="0" rtlCol="0"/>
            <a:lstStyle/>
            <a:p>
              <a:endParaRPr>
                <a:solidFill>
                  <a:srgbClr val="960000"/>
                </a:solidFill>
              </a:endParaRPr>
            </a:p>
          </p:txBody>
        </p:sp>
        <p:sp>
          <p:nvSpPr>
            <p:cNvPr id="123" name="object 65">
              <a:extLst>
                <a:ext uri="{FF2B5EF4-FFF2-40B4-BE49-F238E27FC236}">
                  <a16:creationId xmlns:a16="http://schemas.microsoft.com/office/drawing/2014/main" xmlns="" id="{DB6C4A6B-42B1-4BFC-8F7A-8F7E007F6A9B}"/>
                </a:ext>
              </a:extLst>
            </p:cNvPr>
            <p:cNvSpPr/>
            <p:nvPr/>
          </p:nvSpPr>
          <p:spPr>
            <a:xfrm>
              <a:off x="3691128" y="3464280"/>
              <a:ext cx="92964" cy="94487"/>
            </a:xfrm>
            <a:prstGeom prst="rect">
              <a:avLst/>
            </a:prstGeom>
            <a:blipFill>
              <a:blip r:embed="rId23" cstate="print"/>
              <a:stretch>
                <a:fillRect/>
              </a:stretch>
            </a:blipFill>
          </p:spPr>
          <p:txBody>
            <a:bodyPr wrap="square" lIns="0" tIns="0" rIns="0" bIns="0" rtlCol="0"/>
            <a:lstStyle/>
            <a:p>
              <a:endParaRPr>
                <a:solidFill>
                  <a:srgbClr val="960000"/>
                </a:solidFill>
              </a:endParaRPr>
            </a:p>
          </p:txBody>
        </p:sp>
        <p:sp>
          <p:nvSpPr>
            <p:cNvPr id="124" name="object 66">
              <a:extLst>
                <a:ext uri="{FF2B5EF4-FFF2-40B4-BE49-F238E27FC236}">
                  <a16:creationId xmlns:a16="http://schemas.microsoft.com/office/drawing/2014/main" xmlns="" id="{BC0AD658-CAAF-46B5-A820-0C9E09313C9C}"/>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solidFill>
              <a:srgbClr val="000000"/>
            </a:solidFill>
          </p:spPr>
          <p:txBody>
            <a:bodyPr wrap="square" lIns="0" tIns="0" rIns="0" bIns="0" rtlCol="0"/>
            <a:lstStyle/>
            <a:p>
              <a:endParaRPr>
                <a:solidFill>
                  <a:srgbClr val="960000"/>
                </a:solidFill>
              </a:endParaRPr>
            </a:p>
          </p:txBody>
        </p:sp>
        <p:sp>
          <p:nvSpPr>
            <p:cNvPr id="125" name="object 67">
              <a:extLst>
                <a:ext uri="{FF2B5EF4-FFF2-40B4-BE49-F238E27FC236}">
                  <a16:creationId xmlns:a16="http://schemas.microsoft.com/office/drawing/2014/main" xmlns="" id="{75CE4B65-7A60-4F85-8DEF-06CCEFF4793D}"/>
                </a:ext>
              </a:extLst>
            </p:cNvPr>
            <p:cNvSpPr/>
            <p:nvPr/>
          </p:nvSpPr>
          <p:spPr>
            <a:xfrm>
              <a:off x="3800858" y="3653257"/>
              <a:ext cx="152400" cy="155448"/>
            </a:xfrm>
            <a:prstGeom prst="rect">
              <a:avLst/>
            </a:prstGeom>
            <a:blipFill>
              <a:blip r:embed="rId24" cstate="print"/>
              <a:stretch>
                <a:fillRect/>
              </a:stretch>
            </a:blipFill>
          </p:spPr>
          <p:txBody>
            <a:bodyPr wrap="square" lIns="0" tIns="0" rIns="0" bIns="0" rtlCol="0"/>
            <a:lstStyle/>
            <a:p>
              <a:endParaRPr>
                <a:solidFill>
                  <a:srgbClr val="960000"/>
                </a:solidFill>
              </a:endParaRPr>
            </a:p>
          </p:txBody>
        </p:sp>
        <p:sp>
          <p:nvSpPr>
            <p:cNvPr id="126" name="object 68">
              <a:extLst>
                <a:ext uri="{FF2B5EF4-FFF2-40B4-BE49-F238E27FC236}">
                  <a16:creationId xmlns:a16="http://schemas.microsoft.com/office/drawing/2014/main" xmlns="" id="{E2AAC7F0-6CE1-4736-BA86-2DD9B5A127E6}"/>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solidFill>
              <a:srgbClr val="000000"/>
            </a:solidFill>
          </p:spPr>
          <p:txBody>
            <a:bodyPr wrap="square" lIns="0" tIns="0" rIns="0" bIns="0" rtlCol="0"/>
            <a:lstStyle/>
            <a:p>
              <a:endParaRPr>
                <a:solidFill>
                  <a:srgbClr val="960000"/>
                </a:solidFill>
              </a:endParaRPr>
            </a:p>
          </p:txBody>
        </p:sp>
      </p:grpSp>
      <p:sp>
        <p:nvSpPr>
          <p:cNvPr id="145" name="object 3">
            <a:extLst>
              <a:ext uri="{FF2B5EF4-FFF2-40B4-BE49-F238E27FC236}">
                <a16:creationId xmlns:a16="http://schemas.microsoft.com/office/drawing/2014/main" xmlns="" id="{8D571E9E-9633-4B8B-A484-A1966FF165FF}"/>
              </a:ext>
            </a:extLst>
          </p:cNvPr>
          <p:cNvSpPr txBox="1">
            <a:spLocks/>
          </p:cNvSpPr>
          <p:nvPr/>
        </p:nvSpPr>
        <p:spPr>
          <a:xfrm>
            <a:off x="308390" y="434088"/>
            <a:ext cx="11708277"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Project approach </a:t>
            </a:r>
            <a:r>
              <a:rPr lang="en-CA" kern="0" dirty="0"/>
              <a:t>|Overview</a:t>
            </a:r>
            <a:endParaRPr lang="en-CA" kern="0" spc="-5" dirty="0"/>
          </a:p>
        </p:txBody>
      </p:sp>
      <p:sp>
        <p:nvSpPr>
          <p:cNvPr id="146" name="object 4">
            <a:extLst>
              <a:ext uri="{FF2B5EF4-FFF2-40B4-BE49-F238E27FC236}">
                <a16:creationId xmlns:a16="http://schemas.microsoft.com/office/drawing/2014/main" xmlns="" id="{62F4829A-8A52-4037-BDF2-54ABD3220FA1}"/>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960000"/>
                </a:solidFill>
                <a:latin typeface="Calibri"/>
                <a:cs typeface="Calibri"/>
              </a:rPr>
              <a:t>PROJECT APPROACH</a:t>
            </a:r>
            <a:endParaRPr sz="1200" dirty="0">
              <a:solidFill>
                <a:srgbClr val="960000"/>
              </a:solidFill>
              <a:latin typeface="Calibri"/>
              <a:cs typeface="Calibri"/>
            </a:endParaRPr>
          </a:p>
        </p:txBody>
      </p:sp>
      <p:sp>
        <p:nvSpPr>
          <p:cNvPr id="147" name="object 5">
            <a:extLst>
              <a:ext uri="{FF2B5EF4-FFF2-40B4-BE49-F238E27FC236}">
                <a16:creationId xmlns:a16="http://schemas.microsoft.com/office/drawing/2014/main" xmlns="" id="{A607DB6E-818C-4B38-8558-F4F9F3520D37}"/>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Circular Book"/>
                <a:cs typeface="Circular Book"/>
              </a:rPr>
              <a:t>Overview of analysis used to come up with a set of recommendations</a:t>
            </a:r>
            <a:endParaRPr sz="1600" b="1" dirty="0">
              <a:solidFill>
                <a:srgbClr val="960000"/>
              </a:solidFill>
              <a:latin typeface="Circular Book"/>
              <a:cs typeface="Circular Book"/>
            </a:endParaRPr>
          </a:p>
        </p:txBody>
      </p:sp>
      <p:sp>
        <p:nvSpPr>
          <p:cNvPr id="154" name="Bar_Graph">
            <a:extLst>
              <a:ext uri="{FF2B5EF4-FFF2-40B4-BE49-F238E27FC236}">
                <a16:creationId xmlns:a16="http://schemas.microsoft.com/office/drawing/2014/main" xmlns="" id="{00B25B1A-2F5A-4916-870B-CA90536614B1}"/>
              </a:ext>
            </a:extLst>
          </p:cNvPr>
          <p:cNvSpPr>
            <a:spLocks noChangeAspect="1"/>
          </p:cNvSpPr>
          <p:nvPr>
            <p:custDataLst>
              <p:tags r:id="rId1"/>
            </p:custDataLst>
          </p:nvPr>
        </p:nvSpPr>
        <p:spPr bwMode="auto">
          <a:xfrm>
            <a:off x="5138044" y="4511013"/>
            <a:ext cx="262364" cy="252000"/>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2" name="Education">
            <a:extLst>
              <a:ext uri="{FF2B5EF4-FFF2-40B4-BE49-F238E27FC236}">
                <a16:creationId xmlns:a16="http://schemas.microsoft.com/office/drawing/2014/main" xmlns="" id="{FB2818D4-71E2-443B-87F3-236D6EFFDFC5}"/>
              </a:ext>
            </a:extLst>
          </p:cNvPr>
          <p:cNvGrpSpPr>
            <a:grpSpLocks noChangeAspect="1"/>
          </p:cNvGrpSpPr>
          <p:nvPr>
            <p:custDataLst>
              <p:tags r:id="rId2"/>
            </p:custDataLst>
          </p:nvPr>
        </p:nvGrpSpPr>
        <p:grpSpPr bwMode="auto">
          <a:xfrm>
            <a:off x="2761298" y="4511013"/>
            <a:ext cx="220351" cy="252000"/>
            <a:chOff x="57" y="32"/>
            <a:chExt cx="369" cy="422"/>
          </a:xfrm>
          <a:solidFill>
            <a:schemeClr val="tx1"/>
          </a:solidFill>
        </p:grpSpPr>
        <p:sp>
          <p:nvSpPr>
            <p:cNvPr id="183" name="Education">
              <a:extLst>
                <a:ext uri="{FF2B5EF4-FFF2-40B4-BE49-F238E27FC236}">
                  <a16:creationId xmlns:a16="http://schemas.microsoft.com/office/drawing/2014/main" xmlns="" id="{859607BD-2F79-49C8-ACB2-1D913762A149}"/>
                </a:ext>
              </a:extLst>
            </p:cNvPr>
            <p:cNvSpPr>
              <a:spLocks noChangeArrowheads="1"/>
            </p:cNvSpPr>
            <p:nvPr>
              <p:custDataLst>
                <p:tags r:id="rId16"/>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Education">
              <a:extLst>
                <a:ext uri="{FF2B5EF4-FFF2-40B4-BE49-F238E27FC236}">
                  <a16:creationId xmlns:a16="http://schemas.microsoft.com/office/drawing/2014/main" xmlns="" id="{A2D7FA92-AD4E-495C-9044-054A2DB553C8}"/>
                </a:ext>
              </a:extLst>
            </p:cNvPr>
            <p:cNvSpPr>
              <a:spLocks/>
            </p:cNvSpPr>
            <p:nvPr>
              <p:custDataLst>
                <p:tags r:id="rId17"/>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Education">
              <a:extLst>
                <a:ext uri="{FF2B5EF4-FFF2-40B4-BE49-F238E27FC236}">
                  <a16:creationId xmlns:a16="http://schemas.microsoft.com/office/drawing/2014/main" xmlns="" id="{A2FC446A-6D31-4A6B-9F0E-60E3ACB3A157}"/>
                </a:ext>
              </a:extLst>
            </p:cNvPr>
            <p:cNvSpPr>
              <a:spLocks noEditPoints="1"/>
            </p:cNvSpPr>
            <p:nvPr>
              <p:custDataLst>
                <p:tags r:id="rId18"/>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 name="Rectangle 8"/>
          <p:cNvSpPr/>
          <p:nvPr/>
        </p:nvSpPr>
        <p:spPr>
          <a:xfrm>
            <a:off x="499679" y="2057400"/>
            <a:ext cx="2745719" cy="269817"/>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ircular Book"/>
              </a:rPr>
              <a:t>Desk Review</a:t>
            </a:r>
          </a:p>
        </p:txBody>
      </p:sp>
      <p:sp>
        <p:nvSpPr>
          <p:cNvPr id="10" name="Rectangle 9"/>
          <p:cNvSpPr/>
          <p:nvPr/>
        </p:nvSpPr>
        <p:spPr>
          <a:xfrm>
            <a:off x="3353958" y="2057400"/>
            <a:ext cx="2745719" cy="269817"/>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Surveys</a:t>
            </a:r>
          </a:p>
        </p:txBody>
      </p:sp>
      <p:sp>
        <p:nvSpPr>
          <p:cNvPr id="11" name="Rectangle 10"/>
          <p:cNvSpPr/>
          <p:nvPr/>
        </p:nvSpPr>
        <p:spPr>
          <a:xfrm>
            <a:off x="6208236" y="2057401"/>
            <a:ext cx="2745719" cy="269817"/>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2" name="Rectangle 11"/>
          <p:cNvSpPr/>
          <p:nvPr/>
        </p:nvSpPr>
        <p:spPr>
          <a:xfrm>
            <a:off x="9062515" y="2057400"/>
            <a:ext cx="2745719" cy="269817"/>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Recommendations</a:t>
            </a:r>
          </a:p>
        </p:txBody>
      </p:sp>
      <p:grpSp>
        <p:nvGrpSpPr>
          <p:cNvPr id="6" name="Group 5">
            <a:extLst>
              <a:ext uri="{FF2B5EF4-FFF2-40B4-BE49-F238E27FC236}">
                <a16:creationId xmlns:a16="http://schemas.microsoft.com/office/drawing/2014/main" xmlns="" id="{E776C248-0AA4-49FE-99C3-7D6A29F1DA29}"/>
              </a:ext>
            </a:extLst>
          </p:cNvPr>
          <p:cNvGrpSpPr/>
          <p:nvPr/>
        </p:nvGrpSpPr>
        <p:grpSpPr>
          <a:xfrm>
            <a:off x="175333" y="2360035"/>
            <a:ext cx="10873667" cy="1144164"/>
            <a:chOff x="1299183" y="2936344"/>
            <a:chExt cx="9694629" cy="1020102"/>
          </a:xfrm>
        </p:grpSpPr>
        <p:sp>
          <p:nvSpPr>
            <p:cNvPr id="25" name="TextBox 24"/>
            <p:cNvSpPr txBox="1"/>
            <p:nvPr/>
          </p:nvSpPr>
          <p:spPr>
            <a:xfrm>
              <a:off x="1299183" y="3034047"/>
              <a:ext cx="900000" cy="430887"/>
            </a:xfrm>
            <a:prstGeom prst="rect">
              <a:avLst/>
            </a:prstGeom>
            <a:noFill/>
            <a:ln>
              <a:noFill/>
            </a:ln>
          </p:spPr>
          <p:txBody>
            <a:bodyPr wrap="square" rtlCol="0" anchor="ctr" anchorCtr="0">
              <a:spAutoFit/>
            </a:bodyPr>
            <a:lstStyle/>
            <a:p>
              <a:pPr algn="ctr"/>
              <a:r>
                <a:rPr lang="en-US" sz="1100" b="1" dirty="0">
                  <a:latin typeface="Circular Book"/>
                </a:rPr>
                <a:t>Workshop Elicitation</a:t>
              </a:r>
            </a:p>
          </p:txBody>
        </p:sp>
        <p:sp>
          <p:nvSpPr>
            <p:cNvPr id="26" name="TextBox 25"/>
            <p:cNvSpPr txBox="1"/>
            <p:nvPr/>
          </p:nvSpPr>
          <p:spPr>
            <a:xfrm>
              <a:off x="2177126" y="3045047"/>
              <a:ext cx="900000" cy="430887"/>
            </a:xfrm>
            <a:prstGeom prst="rect">
              <a:avLst/>
            </a:prstGeom>
            <a:noFill/>
          </p:spPr>
          <p:txBody>
            <a:bodyPr wrap="square" rtlCol="0" anchor="ctr" anchorCtr="0">
              <a:spAutoFit/>
            </a:bodyPr>
            <a:lstStyle/>
            <a:p>
              <a:pPr algn="ctr"/>
              <a:r>
                <a:rPr lang="en-US" sz="1100" b="1" dirty="0">
                  <a:latin typeface="Circular Book"/>
                </a:rPr>
                <a:t>Financial Analysis</a:t>
              </a:r>
            </a:p>
          </p:txBody>
        </p:sp>
        <p:sp>
          <p:nvSpPr>
            <p:cNvPr id="27" name="TextBox 26"/>
            <p:cNvSpPr txBox="1"/>
            <p:nvPr/>
          </p:nvSpPr>
          <p:spPr>
            <a:xfrm>
              <a:off x="3055069" y="2949408"/>
              <a:ext cx="900000" cy="600164"/>
            </a:xfrm>
            <a:prstGeom prst="rect">
              <a:avLst/>
            </a:prstGeom>
            <a:noFill/>
          </p:spPr>
          <p:txBody>
            <a:bodyPr wrap="square" rtlCol="0" anchor="ctr" anchorCtr="0">
              <a:spAutoFit/>
            </a:bodyPr>
            <a:lstStyle/>
            <a:p>
              <a:pPr algn="ctr"/>
              <a:r>
                <a:rPr lang="en-US" sz="1100" b="1" dirty="0">
                  <a:latin typeface="Circular Book"/>
                </a:rPr>
                <a:t>Robert </a:t>
              </a:r>
              <a:r>
                <a:rPr lang="en-US" sz="1100" b="1" dirty="0" err="1">
                  <a:latin typeface="Circular Book"/>
                </a:rPr>
                <a:t>Veltheer</a:t>
              </a:r>
              <a:r>
                <a:rPr lang="en-US" sz="1100" b="1" dirty="0">
                  <a:latin typeface="Circular Book"/>
                </a:rPr>
                <a:t> Lecture</a:t>
              </a:r>
            </a:p>
          </p:txBody>
        </p:sp>
        <p:sp>
          <p:nvSpPr>
            <p:cNvPr id="28" name="TextBox 27"/>
            <p:cNvSpPr txBox="1"/>
            <p:nvPr/>
          </p:nvSpPr>
          <p:spPr>
            <a:xfrm>
              <a:off x="3933012" y="3034047"/>
              <a:ext cx="900000" cy="430887"/>
            </a:xfrm>
            <a:prstGeom prst="rect">
              <a:avLst/>
            </a:prstGeom>
            <a:noFill/>
          </p:spPr>
          <p:txBody>
            <a:bodyPr wrap="square" rtlCol="0" anchor="ctr" anchorCtr="0">
              <a:spAutoFit/>
            </a:bodyPr>
            <a:lstStyle/>
            <a:p>
              <a:pPr algn="ctr"/>
              <a:r>
                <a:rPr lang="en-US" sz="1100" b="1" dirty="0">
                  <a:latin typeface="Circular Book"/>
                </a:rPr>
                <a:t>Competitive analysis</a:t>
              </a:r>
            </a:p>
          </p:txBody>
        </p:sp>
        <p:sp>
          <p:nvSpPr>
            <p:cNvPr id="29" name="TextBox 28"/>
            <p:cNvSpPr txBox="1"/>
            <p:nvPr/>
          </p:nvSpPr>
          <p:spPr>
            <a:xfrm>
              <a:off x="4810955" y="3044343"/>
              <a:ext cx="900000" cy="384166"/>
            </a:xfrm>
            <a:prstGeom prst="rect">
              <a:avLst/>
            </a:prstGeom>
            <a:noFill/>
          </p:spPr>
          <p:txBody>
            <a:bodyPr wrap="square" rtlCol="0" anchor="ctr" anchorCtr="0">
              <a:spAutoFit/>
            </a:bodyPr>
            <a:lstStyle/>
            <a:p>
              <a:pPr algn="ctr"/>
              <a:r>
                <a:rPr lang="en-US" sz="1100" b="1" dirty="0">
                  <a:latin typeface="Circular Book"/>
                </a:rPr>
                <a:t>Participant Survey </a:t>
              </a:r>
            </a:p>
          </p:txBody>
        </p:sp>
        <p:sp>
          <p:nvSpPr>
            <p:cNvPr id="30" name="TextBox 29"/>
            <p:cNvSpPr txBox="1"/>
            <p:nvPr/>
          </p:nvSpPr>
          <p:spPr>
            <a:xfrm>
              <a:off x="5688898" y="2936344"/>
              <a:ext cx="900000" cy="600164"/>
            </a:xfrm>
            <a:prstGeom prst="rect">
              <a:avLst/>
            </a:prstGeom>
            <a:noFill/>
          </p:spPr>
          <p:txBody>
            <a:bodyPr wrap="square" rtlCol="0" anchor="ctr" anchorCtr="0">
              <a:spAutoFit/>
            </a:bodyPr>
            <a:lstStyle/>
            <a:p>
              <a:pPr algn="ctr"/>
              <a:r>
                <a:rPr lang="en-US" sz="1100" b="1" dirty="0">
                  <a:latin typeface="Circular Book"/>
                </a:rPr>
                <a:t>Board Member Interviews</a:t>
              </a:r>
            </a:p>
          </p:txBody>
        </p:sp>
        <p:sp>
          <p:nvSpPr>
            <p:cNvPr id="31" name="TextBox 30"/>
            <p:cNvSpPr txBox="1"/>
            <p:nvPr/>
          </p:nvSpPr>
          <p:spPr>
            <a:xfrm>
              <a:off x="6566841" y="3034047"/>
              <a:ext cx="900000" cy="430887"/>
            </a:xfrm>
            <a:prstGeom prst="rect">
              <a:avLst/>
            </a:prstGeom>
            <a:noFill/>
          </p:spPr>
          <p:txBody>
            <a:bodyPr wrap="square" rtlCol="0" anchor="ctr" anchorCtr="0">
              <a:spAutoFit/>
            </a:bodyPr>
            <a:lstStyle/>
            <a:p>
              <a:pPr algn="ctr"/>
              <a:r>
                <a:rPr lang="en-US" sz="1100" b="1" dirty="0">
                  <a:latin typeface="Circular Book"/>
                </a:rPr>
                <a:t>Statistical Approach</a:t>
              </a:r>
            </a:p>
          </p:txBody>
        </p:sp>
        <p:sp>
          <p:nvSpPr>
            <p:cNvPr id="32" name="TextBox 31"/>
            <p:cNvSpPr txBox="1"/>
            <p:nvPr/>
          </p:nvSpPr>
          <p:spPr>
            <a:xfrm>
              <a:off x="7444784" y="3034047"/>
              <a:ext cx="900000" cy="430887"/>
            </a:xfrm>
            <a:prstGeom prst="rect">
              <a:avLst/>
            </a:prstGeom>
            <a:noFill/>
          </p:spPr>
          <p:txBody>
            <a:bodyPr wrap="square" rtlCol="0" anchor="ctr" anchorCtr="0">
              <a:spAutoFit/>
            </a:bodyPr>
            <a:lstStyle/>
            <a:p>
              <a:pPr algn="ctr"/>
              <a:r>
                <a:rPr lang="en-US" sz="1100" b="1" dirty="0">
                  <a:latin typeface="Circular Book"/>
                </a:rPr>
                <a:t>Qualitative Approach</a:t>
              </a:r>
            </a:p>
          </p:txBody>
        </p:sp>
        <p:sp>
          <p:nvSpPr>
            <p:cNvPr id="33" name="TextBox 32"/>
            <p:cNvSpPr txBox="1"/>
            <p:nvPr/>
          </p:nvSpPr>
          <p:spPr>
            <a:xfrm>
              <a:off x="8322727" y="3057407"/>
              <a:ext cx="900000" cy="384166"/>
            </a:xfrm>
            <a:prstGeom prst="rect">
              <a:avLst/>
            </a:prstGeom>
            <a:noFill/>
          </p:spPr>
          <p:txBody>
            <a:bodyPr wrap="square" rtlCol="0" anchor="ctr" anchorCtr="0">
              <a:spAutoFit/>
            </a:bodyPr>
            <a:lstStyle/>
            <a:p>
              <a:pPr algn="ctr"/>
              <a:r>
                <a:rPr lang="en-US" sz="1100" b="1" dirty="0">
                  <a:latin typeface="Circular Book"/>
                </a:rPr>
                <a:t>Data Results</a:t>
              </a:r>
            </a:p>
          </p:txBody>
        </p:sp>
        <p:sp>
          <p:nvSpPr>
            <p:cNvPr id="34" name="TextBox 33"/>
            <p:cNvSpPr txBox="1"/>
            <p:nvPr/>
          </p:nvSpPr>
          <p:spPr>
            <a:xfrm>
              <a:off x="9200670" y="2981947"/>
              <a:ext cx="900000" cy="535088"/>
            </a:xfrm>
            <a:prstGeom prst="rect">
              <a:avLst/>
            </a:prstGeom>
            <a:noFill/>
          </p:spPr>
          <p:txBody>
            <a:bodyPr wrap="square" rtlCol="0" anchor="ctr" anchorCtr="0">
              <a:spAutoFit/>
            </a:bodyPr>
            <a:lstStyle/>
            <a:p>
              <a:pPr algn="ctr"/>
              <a:r>
                <a:rPr lang="en-US" sz="1100" b="1" dirty="0">
                  <a:latin typeface="Circular Book"/>
                </a:rPr>
                <a:t>Strategic Recommendations</a:t>
              </a:r>
            </a:p>
          </p:txBody>
        </p:sp>
        <p:sp>
          <p:nvSpPr>
            <p:cNvPr id="36" name="TextBox 35"/>
            <p:cNvSpPr txBox="1"/>
            <p:nvPr/>
          </p:nvSpPr>
          <p:spPr>
            <a:xfrm>
              <a:off x="10093812" y="3132868"/>
              <a:ext cx="900000" cy="233244"/>
            </a:xfrm>
            <a:prstGeom prst="rect">
              <a:avLst/>
            </a:prstGeom>
            <a:noFill/>
            <a:ln>
              <a:noFill/>
            </a:ln>
          </p:spPr>
          <p:txBody>
            <a:bodyPr wrap="square" rtlCol="0" anchor="ctr" anchorCtr="0">
              <a:spAutoFit/>
            </a:bodyPr>
            <a:lstStyle/>
            <a:p>
              <a:pPr algn="ctr"/>
              <a:r>
                <a:rPr lang="en-US" sz="1100" b="1" dirty="0">
                  <a:latin typeface="Circular Book"/>
                </a:rPr>
                <a:t>Roadmap</a:t>
              </a:r>
            </a:p>
          </p:txBody>
        </p:sp>
        <p:sp>
          <p:nvSpPr>
            <p:cNvPr id="37" name="Right Arrow 36"/>
            <p:cNvSpPr/>
            <p:nvPr/>
          </p:nvSpPr>
          <p:spPr>
            <a:xfrm>
              <a:off x="1999828"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2879785"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3759742"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4639699"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5519656"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6399613"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7279570"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8159527"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9039484"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9919441"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541034"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20471"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299908"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179345"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5058782"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938219"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817656"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697093"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76530"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55967"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7" name="Microphone3">
            <a:extLst>
              <a:ext uri="{FF2B5EF4-FFF2-40B4-BE49-F238E27FC236}">
                <a16:creationId xmlns:a16="http://schemas.microsoft.com/office/drawing/2014/main" xmlns="" id="{1657586D-660D-4A79-ABF6-3A7ADEB373EA}"/>
              </a:ext>
            </a:extLst>
          </p:cNvPr>
          <p:cNvGrpSpPr>
            <a:grpSpLocks noChangeAspect="1"/>
          </p:cNvGrpSpPr>
          <p:nvPr>
            <p:custDataLst>
              <p:tags r:id="rId3"/>
            </p:custDataLst>
          </p:nvPr>
        </p:nvGrpSpPr>
        <p:grpSpPr bwMode="auto">
          <a:xfrm>
            <a:off x="5497505" y="3150929"/>
            <a:ext cx="227766" cy="226007"/>
            <a:chOff x="2633" y="839"/>
            <a:chExt cx="2461" cy="2442"/>
          </a:xfrm>
          <a:solidFill>
            <a:schemeClr val="bg1"/>
          </a:solidFill>
        </p:grpSpPr>
        <p:sp>
          <p:nvSpPr>
            <p:cNvPr id="168" name="Freeform 378">
              <a:extLst>
                <a:ext uri="{FF2B5EF4-FFF2-40B4-BE49-F238E27FC236}">
                  <a16:creationId xmlns:a16="http://schemas.microsoft.com/office/drawing/2014/main" xmlns="" id="{2C27B2C3-01BA-4B83-92C2-EDC179EFC4B7}"/>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379">
              <a:extLst>
                <a:ext uri="{FF2B5EF4-FFF2-40B4-BE49-F238E27FC236}">
                  <a16:creationId xmlns:a16="http://schemas.microsoft.com/office/drawing/2014/main" xmlns="" id="{80D01F24-075D-4874-9F0C-4ED7C9F6CDEA}"/>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380">
              <a:extLst>
                <a:ext uri="{FF2B5EF4-FFF2-40B4-BE49-F238E27FC236}">
                  <a16:creationId xmlns:a16="http://schemas.microsoft.com/office/drawing/2014/main" xmlns="" id="{B229E9DD-0B89-4C9C-BFF3-DC2DF6949017}"/>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xmlns="" id="{604DE353-5C73-4F96-BE0B-1EC3DA686F54}"/>
              </a:ext>
            </a:extLst>
          </p:cNvPr>
          <p:cNvGrpSpPr>
            <a:grpSpLocks noChangeAspect="1"/>
          </p:cNvGrpSpPr>
          <p:nvPr/>
        </p:nvGrpSpPr>
        <p:grpSpPr>
          <a:xfrm>
            <a:off x="4492141" y="3112108"/>
            <a:ext cx="282647" cy="303646"/>
            <a:chOff x="3593589" y="3464280"/>
            <a:chExt cx="567442" cy="609599"/>
          </a:xfrm>
          <a:solidFill>
            <a:schemeClr val="bg1"/>
          </a:solidFill>
        </p:grpSpPr>
        <p:sp>
          <p:nvSpPr>
            <p:cNvPr id="175" name="object 63">
              <a:extLst>
                <a:ext uri="{FF2B5EF4-FFF2-40B4-BE49-F238E27FC236}">
                  <a16:creationId xmlns:a16="http://schemas.microsoft.com/office/drawing/2014/main" xmlns="" id="{933A7606-5377-4EBB-8711-E60EF448EB9C}"/>
                </a:ext>
              </a:extLst>
            </p:cNvPr>
            <p:cNvSpPr/>
            <p:nvPr/>
          </p:nvSpPr>
          <p:spPr>
            <a:xfrm>
              <a:off x="3970020" y="3464280"/>
              <a:ext cx="92963" cy="94488"/>
            </a:xfrm>
            <a:prstGeom prst="rect">
              <a:avLst/>
            </a:prstGeom>
            <a:grpFill/>
          </p:spPr>
          <p:txBody>
            <a:bodyPr wrap="square" lIns="0" tIns="0" rIns="0" bIns="0" rtlCol="0"/>
            <a:lstStyle/>
            <a:p>
              <a:endParaRPr>
                <a:solidFill>
                  <a:srgbClr val="960000"/>
                </a:solidFill>
              </a:endParaRPr>
            </a:p>
          </p:txBody>
        </p:sp>
        <p:sp>
          <p:nvSpPr>
            <p:cNvPr id="176" name="object 64">
              <a:extLst>
                <a:ext uri="{FF2B5EF4-FFF2-40B4-BE49-F238E27FC236}">
                  <a16:creationId xmlns:a16="http://schemas.microsoft.com/office/drawing/2014/main" xmlns="" id="{31687D27-F6D6-4012-9C1A-A2C8B0477536}"/>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grpFill/>
          </p:spPr>
          <p:txBody>
            <a:bodyPr wrap="square" lIns="0" tIns="0" rIns="0" bIns="0" rtlCol="0"/>
            <a:lstStyle/>
            <a:p>
              <a:endParaRPr>
                <a:solidFill>
                  <a:srgbClr val="960000"/>
                </a:solidFill>
              </a:endParaRPr>
            </a:p>
          </p:txBody>
        </p:sp>
        <p:sp>
          <p:nvSpPr>
            <p:cNvPr id="177" name="object 65">
              <a:extLst>
                <a:ext uri="{FF2B5EF4-FFF2-40B4-BE49-F238E27FC236}">
                  <a16:creationId xmlns:a16="http://schemas.microsoft.com/office/drawing/2014/main" xmlns="" id="{E1E26789-2ACE-4F20-ADD5-0A4375E8E358}"/>
                </a:ext>
              </a:extLst>
            </p:cNvPr>
            <p:cNvSpPr/>
            <p:nvPr/>
          </p:nvSpPr>
          <p:spPr>
            <a:xfrm>
              <a:off x="3691128" y="3464280"/>
              <a:ext cx="92964" cy="94487"/>
            </a:xfrm>
            <a:prstGeom prst="rect">
              <a:avLst/>
            </a:prstGeom>
            <a:grpFill/>
          </p:spPr>
          <p:txBody>
            <a:bodyPr wrap="square" lIns="0" tIns="0" rIns="0" bIns="0" rtlCol="0"/>
            <a:lstStyle/>
            <a:p>
              <a:endParaRPr>
                <a:solidFill>
                  <a:srgbClr val="960000"/>
                </a:solidFill>
              </a:endParaRPr>
            </a:p>
          </p:txBody>
        </p:sp>
        <p:sp>
          <p:nvSpPr>
            <p:cNvPr id="178" name="object 66">
              <a:extLst>
                <a:ext uri="{FF2B5EF4-FFF2-40B4-BE49-F238E27FC236}">
                  <a16:creationId xmlns:a16="http://schemas.microsoft.com/office/drawing/2014/main" xmlns="" id="{B29D3AC0-C378-4182-8B2F-BD2D794C7FFC}"/>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grpFill/>
          </p:spPr>
          <p:txBody>
            <a:bodyPr wrap="square" lIns="0" tIns="0" rIns="0" bIns="0" rtlCol="0"/>
            <a:lstStyle/>
            <a:p>
              <a:endParaRPr>
                <a:solidFill>
                  <a:srgbClr val="960000"/>
                </a:solidFill>
              </a:endParaRPr>
            </a:p>
          </p:txBody>
        </p:sp>
        <p:sp>
          <p:nvSpPr>
            <p:cNvPr id="179" name="object 67">
              <a:extLst>
                <a:ext uri="{FF2B5EF4-FFF2-40B4-BE49-F238E27FC236}">
                  <a16:creationId xmlns:a16="http://schemas.microsoft.com/office/drawing/2014/main" xmlns="" id="{5DFCF8F5-DC8C-4980-B47F-CBD38B8186CD}"/>
                </a:ext>
              </a:extLst>
            </p:cNvPr>
            <p:cNvSpPr/>
            <p:nvPr/>
          </p:nvSpPr>
          <p:spPr>
            <a:xfrm>
              <a:off x="3800858" y="3653257"/>
              <a:ext cx="152400" cy="155448"/>
            </a:xfrm>
            <a:prstGeom prst="rect">
              <a:avLst/>
            </a:prstGeom>
            <a:grpFill/>
          </p:spPr>
          <p:txBody>
            <a:bodyPr wrap="square" lIns="0" tIns="0" rIns="0" bIns="0" rtlCol="0"/>
            <a:lstStyle/>
            <a:p>
              <a:endParaRPr>
                <a:solidFill>
                  <a:srgbClr val="960000"/>
                </a:solidFill>
              </a:endParaRPr>
            </a:p>
          </p:txBody>
        </p:sp>
        <p:sp>
          <p:nvSpPr>
            <p:cNvPr id="180" name="object 68">
              <a:extLst>
                <a:ext uri="{FF2B5EF4-FFF2-40B4-BE49-F238E27FC236}">
                  <a16:creationId xmlns:a16="http://schemas.microsoft.com/office/drawing/2014/main" xmlns="" id="{03FB3F96-511A-4164-94BA-939AEA2B6728}"/>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grpFill/>
          </p:spPr>
          <p:txBody>
            <a:bodyPr wrap="square" lIns="0" tIns="0" rIns="0" bIns="0" rtlCol="0"/>
            <a:lstStyle/>
            <a:p>
              <a:endParaRPr>
                <a:solidFill>
                  <a:srgbClr val="960000"/>
                </a:solidFill>
              </a:endParaRPr>
            </a:p>
          </p:txBody>
        </p:sp>
      </p:grpSp>
      <p:sp>
        <p:nvSpPr>
          <p:cNvPr id="181" name="Bar_Graph">
            <a:extLst>
              <a:ext uri="{FF2B5EF4-FFF2-40B4-BE49-F238E27FC236}">
                <a16:creationId xmlns:a16="http://schemas.microsoft.com/office/drawing/2014/main" xmlns="" id="{B0D1B1FE-678E-4DCF-BFA2-67994806ABA9}"/>
              </a:ext>
            </a:extLst>
          </p:cNvPr>
          <p:cNvSpPr>
            <a:spLocks noChangeAspect="1"/>
          </p:cNvSpPr>
          <p:nvPr>
            <p:custDataLst>
              <p:tags r:id="rId4"/>
            </p:custDataLst>
          </p:nvPr>
        </p:nvSpPr>
        <p:spPr bwMode="auto">
          <a:xfrm>
            <a:off x="3487483" y="3128191"/>
            <a:ext cx="282647" cy="271482"/>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6" name="Education">
            <a:extLst>
              <a:ext uri="{FF2B5EF4-FFF2-40B4-BE49-F238E27FC236}">
                <a16:creationId xmlns:a16="http://schemas.microsoft.com/office/drawing/2014/main" xmlns="" id="{48A81F5B-F80B-4501-8463-E47A0ED44074}"/>
              </a:ext>
            </a:extLst>
          </p:cNvPr>
          <p:cNvGrpSpPr>
            <a:grpSpLocks noChangeAspect="1"/>
          </p:cNvGrpSpPr>
          <p:nvPr>
            <p:custDataLst>
              <p:tags r:id="rId5"/>
            </p:custDataLst>
          </p:nvPr>
        </p:nvGrpSpPr>
        <p:grpSpPr bwMode="auto">
          <a:xfrm>
            <a:off x="2523834" y="3138370"/>
            <a:ext cx="255016" cy="291645"/>
            <a:chOff x="57" y="32"/>
            <a:chExt cx="369" cy="422"/>
          </a:xfrm>
          <a:solidFill>
            <a:schemeClr val="bg1"/>
          </a:solidFill>
        </p:grpSpPr>
        <p:sp>
          <p:nvSpPr>
            <p:cNvPr id="187" name="Education">
              <a:extLst>
                <a:ext uri="{FF2B5EF4-FFF2-40B4-BE49-F238E27FC236}">
                  <a16:creationId xmlns:a16="http://schemas.microsoft.com/office/drawing/2014/main" xmlns="" id="{BC0C4001-72D0-4823-B86E-27A2870788F0}"/>
                </a:ext>
              </a:extLst>
            </p:cNvPr>
            <p:cNvSpPr>
              <a:spLocks noChangeArrowheads="1"/>
            </p:cNvSpPr>
            <p:nvPr>
              <p:custDataLst>
                <p:tags r:id="rId13"/>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Education">
              <a:extLst>
                <a:ext uri="{FF2B5EF4-FFF2-40B4-BE49-F238E27FC236}">
                  <a16:creationId xmlns:a16="http://schemas.microsoft.com/office/drawing/2014/main" xmlns="" id="{70B4757C-0217-4C1B-8733-DF32CDA08922}"/>
                </a:ext>
              </a:extLst>
            </p:cNvPr>
            <p:cNvSpPr>
              <a:spLocks/>
            </p:cNvSpPr>
            <p:nvPr>
              <p:custDataLst>
                <p:tags r:id="rId14"/>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Education">
              <a:extLst>
                <a:ext uri="{FF2B5EF4-FFF2-40B4-BE49-F238E27FC236}">
                  <a16:creationId xmlns:a16="http://schemas.microsoft.com/office/drawing/2014/main" xmlns="" id="{3DF729E1-CE3D-4FAF-8970-D0B6F995207C}"/>
                </a:ext>
              </a:extLst>
            </p:cNvPr>
            <p:cNvSpPr>
              <a:spLocks noEditPoints="1"/>
            </p:cNvSpPr>
            <p:nvPr>
              <p:custDataLst>
                <p:tags r:id="rId15"/>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3" name="Money">
            <a:extLst>
              <a:ext uri="{FF2B5EF4-FFF2-40B4-BE49-F238E27FC236}">
                <a16:creationId xmlns:a16="http://schemas.microsoft.com/office/drawing/2014/main" xmlns="" id="{93940E35-3DBA-4860-AA93-51F31374B3CC}"/>
              </a:ext>
            </a:extLst>
          </p:cNvPr>
          <p:cNvGrpSpPr>
            <a:grpSpLocks noChangeAspect="1"/>
          </p:cNvGrpSpPr>
          <p:nvPr>
            <p:custDataLst>
              <p:tags r:id="rId6"/>
            </p:custDataLst>
          </p:nvPr>
        </p:nvGrpSpPr>
        <p:grpSpPr bwMode="auto">
          <a:xfrm>
            <a:off x="1521995" y="3148005"/>
            <a:ext cx="293351" cy="254984"/>
            <a:chOff x="59" y="83"/>
            <a:chExt cx="367" cy="319"/>
          </a:xfrm>
          <a:solidFill>
            <a:schemeClr val="bg1"/>
          </a:solidFill>
        </p:grpSpPr>
        <p:sp>
          <p:nvSpPr>
            <p:cNvPr id="194" name="Money">
              <a:extLst>
                <a:ext uri="{FF2B5EF4-FFF2-40B4-BE49-F238E27FC236}">
                  <a16:creationId xmlns:a16="http://schemas.microsoft.com/office/drawing/2014/main" xmlns="" id="{642867DE-FE6D-4EB6-BF28-25FC57667AEF}"/>
                </a:ext>
              </a:extLst>
            </p:cNvPr>
            <p:cNvSpPr>
              <a:spLocks noEditPoints="1"/>
            </p:cNvSpPr>
            <p:nvPr>
              <p:custDataLst>
                <p:tags r:id="rId11"/>
              </p:custDataLst>
            </p:nvPr>
          </p:nvSpPr>
          <p:spPr bwMode="auto">
            <a:xfrm>
              <a:off x="59" y="83"/>
              <a:ext cx="367" cy="31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Money">
              <a:extLst>
                <a:ext uri="{FF2B5EF4-FFF2-40B4-BE49-F238E27FC236}">
                  <a16:creationId xmlns:a16="http://schemas.microsoft.com/office/drawing/2014/main" xmlns="" id="{BE3AD2E2-1A41-4209-926A-5346827D6B2E}"/>
                </a:ext>
              </a:extLst>
            </p:cNvPr>
            <p:cNvSpPr>
              <a:spLocks/>
            </p:cNvSpPr>
            <p:nvPr>
              <p:custDataLst>
                <p:tags r:id="rId12"/>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xmlns="" id="{FC3CE18A-0C6C-4803-A3BA-74D6B7A6A5ED}"/>
              </a:ext>
            </a:extLst>
          </p:cNvPr>
          <p:cNvGrpSpPr/>
          <p:nvPr/>
        </p:nvGrpSpPr>
        <p:grpSpPr>
          <a:xfrm>
            <a:off x="432776" y="4364990"/>
            <a:ext cx="2352997" cy="544047"/>
            <a:chOff x="237874" y="3982567"/>
            <a:chExt cx="2352997" cy="544047"/>
          </a:xfrm>
        </p:grpSpPr>
        <p:sp>
          <p:nvSpPr>
            <p:cNvPr id="65" name="object 8">
              <a:extLst>
                <a:ext uri="{FF2B5EF4-FFF2-40B4-BE49-F238E27FC236}">
                  <a16:creationId xmlns:a16="http://schemas.microsoft.com/office/drawing/2014/main" xmlns="" id="{02F9EB97-FCDC-4815-8BB7-BC14355823A2}"/>
                </a:ext>
              </a:extLst>
            </p:cNvPr>
            <p:cNvSpPr txBox="1"/>
            <p:nvPr/>
          </p:nvSpPr>
          <p:spPr>
            <a:xfrm>
              <a:off x="872661" y="4002278"/>
              <a:ext cx="1718210" cy="504625"/>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Financial analysis</a:t>
              </a:r>
              <a:endParaRPr lang="en-CA" sz="1600" dirty="0">
                <a:solidFill>
                  <a:srgbClr val="960000"/>
                </a:solidFill>
                <a:latin typeface="Arial"/>
                <a:cs typeface="Arial"/>
              </a:endParaRPr>
            </a:p>
          </p:txBody>
        </p:sp>
        <p:grpSp>
          <p:nvGrpSpPr>
            <p:cNvPr id="190" name="Money">
              <a:extLst>
                <a:ext uri="{FF2B5EF4-FFF2-40B4-BE49-F238E27FC236}">
                  <a16:creationId xmlns:a16="http://schemas.microsoft.com/office/drawing/2014/main" xmlns="" id="{DBFB9B7C-F22C-4564-BE6F-15960CA0E1E8}"/>
                </a:ext>
              </a:extLst>
            </p:cNvPr>
            <p:cNvGrpSpPr>
              <a:grpSpLocks noChangeAspect="1"/>
            </p:cNvGrpSpPr>
            <p:nvPr>
              <p:custDataLst>
                <p:tags r:id="rId8"/>
              </p:custDataLst>
            </p:nvPr>
          </p:nvGrpSpPr>
          <p:grpSpPr bwMode="auto">
            <a:xfrm>
              <a:off x="344697" y="4115475"/>
              <a:ext cx="320096" cy="252065"/>
              <a:chOff x="59" y="83"/>
              <a:chExt cx="367" cy="289"/>
            </a:xfrm>
            <a:solidFill>
              <a:schemeClr val="tx1"/>
            </a:solidFill>
          </p:grpSpPr>
          <p:sp>
            <p:nvSpPr>
              <p:cNvPr id="191" name="Money">
                <a:extLst>
                  <a:ext uri="{FF2B5EF4-FFF2-40B4-BE49-F238E27FC236}">
                    <a16:creationId xmlns:a16="http://schemas.microsoft.com/office/drawing/2014/main" xmlns="" id="{A0974E9E-75D0-4947-A5C2-3D1C9D19C4CD}"/>
                  </a:ext>
                </a:extLst>
              </p:cNvPr>
              <p:cNvSpPr>
                <a:spLocks noEditPoints="1"/>
              </p:cNvSpPr>
              <p:nvPr>
                <p:custDataLst>
                  <p:tags r:id="rId9"/>
                </p:custDataLst>
              </p:nvPr>
            </p:nvSpPr>
            <p:spPr bwMode="auto">
              <a:xfrm>
                <a:off x="59" y="83"/>
                <a:ext cx="367" cy="28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Money">
                <a:extLst>
                  <a:ext uri="{FF2B5EF4-FFF2-40B4-BE49-F238E27FC236}">
                    <a16:creationId xmlns:a16="http://schemas.microsoft.com/office/drawing/2014/main" xmlns="" id="{0FB61761-4CC6-4352-BE29-B021321B7679}"/>
                  </a:ext>
                </a:extLst>
              </p:cNvPr>
              <p:cNvSpPr>
                <a:spLocks/>
              </p:cNvSpPr>
              <p:nvPr>
                <p:custDataLst>
                  <p:tags r:id="rId10"/>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xmlns="" id="{F798C4FF-D280-465E-A88E-D26D52F7B154}"/>
                </a:ext>
              </a:extLst>
            </p:cNvPr>
            <p:cNvGrpSpPr/>
            <p:nvPr/>
          </p:nvGrpSpPr>
          <p:grpSpPr>
            <a:xfrm>
              <a:off x="237874" y="3982567"/>
              <a:ext cx="540000" cy="544047"/>
              <a:chOff x="152399" y="3048000"/>
              <a:chExt cx="540000" cy="544047"/>
            </a:xfrm>
          </p:grpSpPr>
          <p:sp>
            <p:nvSpPr>
              <p:cNvPr id="57" name="Oval 56">
                <a:extLst>
                  <a:ext uri="{FF2B5EF4-FFF2-40B4-BE49-F238E27FC236}">
                    <a16:creationId xmlns:a16="http://schemas.microsoft.com/office/drawing/2014/main" xmlns="" id="{3EF5F2F4-E59A-47C6-A4FD-B30C64F4F8C0}"/>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6" name="Oval 195">
                <a:extLst>
                  <a:ext uri="{FF2B5EF4-FFF2-40B4-BE49-F238E27FC236}">
                    <a16:creationId xmlns:a16="http://schemas.microsoft.com/office/drawing/2014/main" xmlns="" id="{CEC165E3-ADB9-4398-BC62-0E527CC4FDF9}"/>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60" name="Group 59">
            <a:extLst>
              <a:ext uri="{FF2B5EF4-FFF2-40B4-BE49-F238E27FC236}">
                <a16:creationId xmlns:a16="http://schemas.microsoft.com/office/drawing/2014/main" xmlns="" id="{A20F86B3-4361-4517-8A7D-5E308C79190A}"/>
              </a:ext>
            </a:extLst>
          </p:cNvPr>
          <p:cNvGrpSpPr/>
          <p:nvPr/>
        </p:nvGrpSpPr>
        <p:grpSpPr>
          <a:xfrm>
            <a:off x="2566836" y="4364990"/>
            <a:ext cx="540000" cy="544047"/>
            <a:chOff x="2558405" y="3357959"/>
            <a:chExt cx="540000" cy="544047"/>
          </a:xfrm>
        </p:grpSpPr>
        <p:sp>
          <p:nvSpPr>
            <p:cNvPr id="198" name="Oval 197">
              <a:extLst>
                <a:ext uri="{FF2B5EF4-FFF2-40B4-BE49-F238E27FC236}">
                  <a16:creationId xmlns:a16="http://schemas.microsoft.com/office/drawing/2014/main" xmlns="" id="{1A5EEFDE-1EB4-4CDC-8184-C607D4E64359}"/>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9" name="Oval 198">
              <a:extLst>
                <a:ext uri="{FF2B5EF4-FFF2-40B4-BE49-F238E27FC236}">
                  <a16:creationId xmlns:a16="http://schemas.microsoft.com/office/drawing/2014/main" xmlns="" id="{EB249413-E64E-425F-B600-9942CF762677}"/>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3" name="Group 202">
            <a:extLst>
              <a:ext uri="{FF2B5EF4-FFF2-40B4-BE49-F238E27FC236}">
                <a16:creationId xmlns:a16="http://schemas.microsoft.com/office/drawing/2014/main" xmlns="" id="{C7862D9B-7312-4125-A7B9-7337C0412D54}"/>
              </a:ext>
            </a:extLst>
          </p:cNvPr>
          <p:cNvGrpSpPr/>
          <p:nvPr/>
        </p:nvGrpSpPr>
        <p:grpSpPr>
          <a:xfrm>
            <a:off x="7361380" y="4364990"/>
            <a:ext cx="540000" cy="544047"/>
            <a:chOff x="2558405" y="3357959"/>
            <a:chExt cx="540000" cy="544047"/>
          </a:xfrm>
        </p:grpSpPr>
        <p:sp>
          <p:nvSpPr>
            <p:cNvPr id="204" name="Oval 203">
              <a:extLst>
                <a:ext uri="{FF2B5EF4-FFF2-40B4-BE49-F238E27FC236}">
                  <a16:creationId xmlns:a16="http://schemas.microsoft.com/office/drawing/2014/main" xmlns="" id="{80D504EE-9EAA-40B2-B4F8-CFA7A245E337}"/>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5" name="Oval 204">
              <a:extLst>
                <a:ext uri="{FF2B5EF4-FFF2-40B4-BE49-F238E27FC236}">
                  <a16:creationId xmlns:a16="http://schemas.microsoft.com/office/drawing/2014/main" xmlns="" id="{240351DC-3421-4077-8FDE-0114B3D56A57}"/>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6" name="Group 205">
            <a:extLst>
              <a:ext uri="{FF2B5EF4-FFF2-40B4-BE49-F238E27FC236}">
                <a16:creationId xmlns:a16="http://schemas.microsoft.com/office/drawing/2014/main" xmlns="" id="{27E2B77D-C1A7-4B2E-89CB-24EEDACB093F}"/>
              </a:ext>
            </a:extLst>
          </p:cNvPr>
          <p:cNvGrpSpPr/>
          <p:nvPr/>
        </p:nvGrpSpPr>
        <p:grpSpPr>
          <a:xfrm>
            <a:off x="5019248" y="4364990"/>
            <a:ext cx="540000" cy="544047"/>
            <a:chOff x="2558405" y="3357959"/>
            <a:chExt cx="540000" cy="544047"/>
          </a:xfrm>
        </p:grpSpPr>
        <p:sp>
          <p:nvSpPr>
            <p:cNvPr id="207" name="Oval 206">
              <a:extLst>
                <a:ext uri="{FF2B5EF4-FFF2-40B4-BE49-F238E27FC236}">
                  <a16:creationId xmlns:a16="http://schemas.microsoft.com/office/drawing/2014/main" xmlns="" id="{02DEE5BD-C7A7-416E-B153-97DDB742BD17}"/>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8" name="Oval 207">
              <a:extLst>
                <a:ext uri="{FF2B5EF4-FFF2-40B4-BE49-F238E27FC236}">
                  <a16:creationId xmlns:a16="http://schemas.microsoft.com/office/drawing/2014/main" xmlns="" id="{F41270CA-E3DA-4168-90DB-927337348813}"/>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Slide Number Placeholder 4">
            <a:extLst>
              <a:ext uri="{FF2B5EF4-FFF2-40B4-BE49-F238E27FC236}">
                <a16:creationId xmlns:a16="http://schemas.microsoft.com/office/drawing/2014/main" xmlns="" id="{B6689297-3768-4482-9EBD-378112782C73}"/>
              </a:ext>
            </a:extLst>
          </p:cNvPr>
          <p:cNvSpPr>
            <a:spLocks noGrp="1"/>
          </p:cNvSpPr>
          <p:nvPr>
            <p:ph type="sldNum" sz="quarter" idx="7"/>
          </p:nvPr>
        </p:nvSpPr>
        <p:spPr/>
        <p:txBody>
          <a:bodyPr/>
          <a:lstStyle/>
          <a:p>
            <a:pPr marL="83185">
              <a:lnSpc>
                <a:spcPts val="955"/>
              </a:lnSpc>
            </a:pPr>
            <a:fld id="{81D60167-4931-47E6-BA6A-407CBD079E47}" type="slidenum">
              <a:rPr lang="en-CA" smtClean="0"/>
              <a:t>7</a:t>
            </a:fld>
            <a:endParaRPr lang="en-CA" dirty="0"/>
          </a:p>
        </p:txBody>
      </p:sp>
      <p:sp>
        <p:nvSpPr>
          <p:cNvPr id="120" name="object 25">
            <a:extLst>
              <a:ext uri="{FF2B5EF4-FFF2-40B4-BE49-F238E27FC236}">
                <a16:creationId xmlns:a16="http://schemas.microsoft.com/office/drawing/2014/main" xmlns="" id="{22210BCC-6FEB-4AEF-8A26-2B35389EC69D}"/>
              </a:ext>
            </a:extLst>
          </p:cNvPr>
          <p:cNvSpPr txBox="1"/>
          <p:nvPr/>
        </p:nvSpPr>
        <p:spPr>
          <a:xfrm>
            <a:off x="10552432" y="4371254"/>
            <a:ext cx="1310432" cy="504625"/>
          </a:xfrm>
          <a:prstGeom prst="rect">
            <a:avLst/>
          </a:prstGeom>
        </p:spPr>
        <p:txBody>
          <a:bodyPr vert="horz" wrap="square" lIns="0" tIns="12065" rIns="0" bIns="0" rtlCol="0">
            <a:spAutoFit/>
          </a:bodyPr>
          <a:lstStyle/>
          <a:p>
            <a:pPr marL="12700">
              <a:lnSpc>
                <a:spcPct val="100000"/>
              </a:lnSpc>
              <a:spcBef>
                <a:spcPts val="95"/>
              </a:spcBef>
            </a:pPr>
            <a:r>
              <a:rPr lang="en-CA" sz="1600" b="1" spc="-35" dirty="0">
                <a:solidFill>
                  <a:srgbClr val="960000"/>
                </a:solidFill>
                <a:latin typeface="Arial"/>
                <a:cs typeface="Arial"/>
              </a:rPr>
              <a:t>Board interview</a:t>
            </a:r>
            <a:endParaRPr sz="1600" dirty="0">
              <a:solidFill>
                <a:srgbClr val="960000"/>
              </a:solidFill>
              <a:latin typeface="Arial"/>
              <a:cs typeface="Arial"/>
            </a:endParaRPr>
          </a:p>
        </p:txBody>
      </p:sp>
      <p:sp>
        <p:nvSpPr>
          <p:cNvPr id="127" name="object 27">
            <a:extLst>
              <a:ext uri="{FF2B5EF4-FFF2-40B4-BE49-F238E27FC236}">
                <a16:creationId xmlns:a16="http://schemas.microsoft.com/office/drawing/2014/main" xmlns="" id="{18C80A45-B6F3-45B4-BB90-2954B3534D9B}"/>
              </a:ext>
            </a:extLst>
          </p:cNvPr>
          <p:cNvSpPr txBox="1"/>
          <p:nvPr/>
        </p:nvSpPr>
        <p:spPr>
          <a:xfrm>
            <a:off x="10022941" y="5088525"/>
            <a:ext cx="2023745" cy="850874"/>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Conducted individual board interviews with current members of the Home on the Hill Board</a:t>
            </a:r>
            <a:endParaRPr dirty="0"/>
          </a:p>
        </p:txBody>
      </p:sp>
      <p:grpSp>
        <p:nvGrpSpPr>
          <p:cNvPr id="128" name="Microphone3">
            <a:extLst>
              <a:ext uri="{FF2B5EF4-FFF2-40B4-BE49-F238E27FC236}">
                <a16:creationId xmlns:a16="http://schemas.microsoft.com/office/drawing/2014/main" xmlns="" id="{7E5E948F-C84B-48E6-BDEF-D6538510385F}"/>
              </a:ext>
            </a:extLst>
          </p:cNvPr>
          <p:cNvGrpSpPr>
            <a:grpSpLocks noChangeAspect="1"/>
          </p:cNvGrpSpPr>
          <p:nvPr>
            <p:custDataLst>
              <p:tags r:id="rId7"/>
            </p:custDataLst>
          </p:nvPr>
        </p:nvGrpSpPr>
        <p:grpSpPr bwMode="auto">
          <a:xfrm>
            <a:off x="10059005" y="4497566"/>
            <a:ext cx="253961" cy="252000"/>
            <a:chOff x="2633" y="839"/>
            <a:chExt cx="2461" cy="2442"/>
          </a:xfrm>
          <a:solidFill>
            <a:schemeClr val="tx1"/>
          </a:solidFill>
        </p:grpSpPr>
        <p:sp>
          <p:nvSpPr>
            <p:cNvPr id="129" name="Freeform 378">
              <a:extLst>
                <a:ext uri="{FF2B5EF4-FFF2-40B4-BE49-F238E27FC236}">
                  <a16:creationId xmlns:a16="http://schemas.microsoft.com/office/drawing/2014/main" xmlns="" id="{AD7B1A6F-7907-4030-831E-BCB140F639A0}"/>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379">
              <a:extLst>
                <a:ext uri="{FF2B5EF4-FFF2-40B4-BE49-F238E27FC236}">
                  <a16:creationId xmlns:a16="http://schemas.microsoft.com/office/drawing/2014/main" xmlns="" id="{37FDA50A-8090-49E1-B345-00A17AD32A43}"/>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80">
              <a:extLst>
                <a:ext uri="{FF2B5EF4-FFF2-40B4-BE49-F238E27FC236}">
                  <a16:creationId xmlns:a16="http://schemas.microsoft.com/office/drawing/2014/main" xmlns="" id="{685CC22A-9722-4F32-8100-D576796E76D6}"/>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a:extLst>
              <a:ext uri="{FF2B5EF4-FFF2-40B4-BE49-F238E27FC236}">
                <a16:creationId xmlns:a16="http://schemas.microsoft.com/office/drawing/2014/main" xmlns="" id="{F3419A7B-C1AF-4FB0-B612-95149EA03B91}"/>
              </a:ext>
            </a:extLst>
          </p:cNvPr>
          <p:cNvGrpSpPr/>
          <p:nvPr/>
        </p:nvGrpSpPr>
        <p:grpSpPr>
          <a:xfrm>
            <a:off x="9883690" y="4351543"/>
            <a:ext cx="540000" cy="544047"/>
            <a:chOff x="2558405" y="3357959"/>
            <a:chExt cx="540000" cy="544047"/>
          </a:xfrm>
        </p:grpSpPr>
        <p:sp>
          <p:nvSpPr>
            <p:cNvPr id="133" name="Oval 132">
              <a:extLst>
                <a:ext uri="{FF2B5EF4-FFF2-40B4-BE49-F238E27FC236}">
                  <a16:creationId xmlns:a16="http://schemas.microsoft.com/office/drawing/2014/main" xmlns="" id="{1ED653C7-4BA2-4DC9-A3B2-6CE367F9A7C1}"/>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4" name="Oval 133">
              <a:extLst>
                <a:ext uri="{FF2B5EF4-FFF2-40B4-BE49-F238E27FC236}">
                  <a16:creationId xmlns:a16="http://schemas.microsoft.com/office/drawing/2014/main" xmlns="" id="{1C469887-76FD-4BB6-81BC-BD13D0B4CC50}"/>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37" name="Oval 136">
            <a:extLst>
              <a:ext uri="{FF2B5EF4-FFF2-40B4-BE49-F238E27FC236}">
                <a16:creationId xmlns:a16="http://schemas.microsoft.com/office/drawing/2014/main" xmlns="" id="{C61FCF25-77D2-46AA-90EC-156AD2C61DB6}"/>
              </a:ext>
            </a:extLst>
          </p:cNvPr>
          <p:cNvSpPr/>
          <p:nvPr/>
        </p:nvSpPr>
        <p:spPr>
          <a:xfrm>
            <a:off x="10321995" y="3030170"/>
            <a:ext cx="458246" cy="468179"/>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Compass2">
            <a:extLst>
              <a:ext uri="{FF2B5EF4-FFF2-40B4-BE49-F238E27FC236}">
                <a16:creationId xmlns:a16="http://schemas.microsoft.com/office/drawing/2014/main" xmlns="" id="{71D53C9F-A896-44F5-8250-B8620C708DC5}"/>
              </a:ext>
            </a:extLst>
          </p:cNvPr>
          <p:cNvGrpSpPr>
            <a:grpSpLocks noChangeAspect="1"/>
          </p:cNvGrpSpPr>
          <p:nvPr/>
        </p:nvGrpSpPr>
        <p:grpSpPr>
          <a:xfrm>
            <a:off x="10419806" y="3123187"/>
            <a:ext cx="288000" cy="288594"/>
            <a:chOff x="2439274" y="1703074"/>
            <a:chExt cx="541808" cy="542925"/>
          </a:xfrm>
          <a:solidFill>
            <a:schemeClr val="bg1"/>
          </a:solidFill>
        </p:grpSpPr>
        <p:sp>
          <p:nvSpPr>
            <p:cNvPr id="114" name="Freeform 300">
              <a:extLst>
                <a:ext uri="{FF2B5EF4-FFF2-40B4-BE49-F238E27FC236}">
                  <a16:creationId xmlns:a16="http://schemas.microsoft.com/office/drawing/2014/main" xmlns="" id="{B3DD436B-A1D3-469C-81A2-25A8DD099F6E}"/>
                </a:ext>
              </a:extLst>
            </p:cNvPr>
            <p:cNvSpPr>
              <a:spLocks noEditPoints="1"/>
            </p:cNvSpPr>
            <p:nvPr/>
          </p:nvSpPr>
          <p:spPr bwMode="auto">
            <a:xfrm>
              <a:off x="2439274" y="1703074"/>
              <a:ext cx="541808" cy="542925"/>
            </a:xfrm>
            <a:custGeom>
              <a:avLst/>
              <a:gdLst>
                <a:gd name="T0" fmla="*/ 366 w 733"/>
                <a:gd name="T1" fmla="*/ 666 h 733"/>
                <a:gd name="T2" fmla="*/ 66 w 733"/>
                <a:gd name="T3" fmla="*/ 366 h 733"/>
                <a:gd name="T4" fmla="*/ 366 w 733"/>
                <a:gd name="T5" fmla="*/ 66 h 733"/>
                <a:gd name="T6" fmla="*/ 666 w 733"/>
                <a:gd name="T7" fmla="*/ 366 h 733"/>
                <a:gd name="T8" fmla="*/ 366 w 733"/>
                <a:gd name="T9" fmla="*/ 666 h 733"/>
                <a:gd name="T10" fmla="*/ 366 w 733"/>
                <a:gd name="T11" fmla="*/ 0 h 733"/>
                <a:gd name="T12" fmla="*/ 0 w 733"/>
                <a:gd name="T13" fmla="*/ 366 h 733"/>
                <a:gd name="T14" fmla="*/ 366 w 733"/>
                <a:gd name="T15" fmla="*/ 733 h 733"/>
                <a:gd name="T16" fmla="*/ 733 w 733"/>
                <a:gd name="T17" fmla="*/ 366 h 733"/>
                <a:gd name="T18" fmla="*/ 366 w 733"/>
                <a:gd name="T19"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3" h="733">
                  <a:moveTo>
                    <a:pt x="366" y="666"/>
                  </a:moveTo>
                  <a:cubicBezTo>
                    <a:pt x="201" y="666"/>
                    <a:pt x="66" y="532"/>
                    <a:pt x="66" y="366"/>
                  </a:cubicBezTo>
                  <a:cubicBezTo>
                    <a:pt x="66" y="201"/>
                    <a:pt x="201" y="66"/>
                    <a:pt x="366" y="66"/>
                  </a:cubicBezTo>
                  <a:cubicBezTo>
                    <a:pt x="532" y="66"/>
                    <a:pt x="666" y="201"/>
                    <a:pt x="666" y="366"/>
                  </a:cubicBezTo>
                  <a:cubicBezTo>
                    <a:pt x="666" y="532"/>
                    <a:pt x="532" y="666"/>
                    <a:pt x="366" y="666"/>
                  </a:cubicBezTo>
                  <a:close/>
                  <a:moveTo>
                    <a:pt x="366" y="0"/>
                  </a:moveTo>
                  <a:cubicBezTo>
                    <a:pt x="164" y="0"/>
                    <a:pt x="0" y="164"/>
                    <a:pt x="0" y="366"/>
                  </a:cubicBezTo>
                  <a:cubicBezTo>
                    <a:pt x="0" y="569"/>
                    <a:pt x="164" y="733"/>
                    <a:pt x="366" y="733"/>
                  </a:cubicBezTo>
                  <a:cubicBezTo>
                    <a:pt x="569" y="733"/>
                    <a:pt x="733" y="569"/>
                    <a:pt x="733" y="366"/>
                  </a:cubicBezTo>
                  <a:cubicBezTo>
                    <a:pt x="733" y="164"/>
                    <a:pt x="569" y="0"/>
                    <a:pt x="366" y="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Shape 392">
              <a:extLst>
                <a:ext uri="{FF2B5EF4-FFF2-40B4-BE49-F238E27FC236}">
                  <a16:creationId xmlns:a16="http://schemas.microsoft.com/office/drawing/2014/main" xmlns="" id="{C60B1411-F55D-4AD6-96F6-8E61DE85B504}"/>
                </a:ext>
              </a:extLst>
            </p:cNvPr>
            <p:cNvSpPr>
              <a:spLocks/>
            </p:cNvSpPr>
            <p:nvPr/>
          </p:nvSpPr>
          <p:spPr bwMode="auto">
            <a:xfrm rot="2700000">
              <a:off x="2646686" y="1770958"/>
              <a:ext cx="126982" cy="407156"/>
            </a:xfrm>
            <a:custGeom>
              <a:avLst/>
              <a:gdLst>
                <a:gd name="connsiteX0" fmla="*/ 63492 w 126982"/>
                <a:gd name="connsiteY0" fmla="*/ 154239 h 407156"/>
                <a:gd name="connsiteX1" fmla="*/ 14338 w 126982"/>
                <a:gd name="connsiteY1" fmla="*/ 203486 h 407156"/>
                <a:gd name="connsiteX2" fmla="*/ 63492 w 126982"/>
                <a:gd name="connsiteY2" fmla="*/ 252733 h 407156"/>
                <a:gd name="connsiteX3" fmla="*/ 112646 w 126982"/>
                <a:gd name="connsiteY3" fmla="*/ 203486 h 407156"/>
                <a:gd name="connsiteX4" fmla="*/ 63492 w 126982"/>
                <a:gd name="connsiteY4" fmla="*/ 154239 h 407156"/>
                <a:gd name="connsiteX5" fmla="*/ 63491 w 126982"/>
                <a:gd name="connsiteY5" fmla="*/ 0 h 407156"/>
                <a:gd name="connsiteX6" fmla="*/ 126981 w 126982"/>
                <a:gd name="connsiteY6" fmla="*/ 203578 h 407156"/>
                <a:gd name="connsiteX7" fmla="*/ 126982 w 126982"/>
                <a:gd name="connsiteY7" fmla="*/ 203578 h 407156"/>
                <a:gd name="connsiteX8" fmla="*/ 63491 w 126982"/>
                <a:gd name="connsiteY8" fmla="*/ 407156 h 407156"/>
                <a:gd name="connsiteX9" fmla="*/ 1 w 126982"/>
                <a:gd name="connsiteY9" fmla="*/ 203578 h 407156"/>
                <a:gd name="connsiteX10" fmla="*/ 0 w 126982"/>
                <a:gd name="connsiteY10" fmla="*/ 203578 h 4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982" h="407156">
                  <a:moveTo>
                    <a:pt x="63492" y="154239"/>
                  </a:moveTo>
                  <a:cubicBezTo>
                    <a:pt x="36345" y="154239"/>
                    <a:pt x="14338" y="176288"/>
                    <a:pt x="14338" y="203486"/>
                  </a:cubicBezTo>
                  <a:cubicBezTo>
                    <a:pt x="14338" y="230684"/>
                    <a:pt x="36345" y="252733"/>
                    <a:pt x="63492" y="252733"/>
                  </a:cubicBezTo>
                  <a:cubicBezTo>
                    <a:pt x="90639" y="252733"/>
                    <a:pt x="112646" y="230684"/>
                    <a:pt x="112646" y="203486"/>
                  </a:cubicBezTo>
                  <a:cubicBezTo>
                    <a:pt x="112646" y="176288"/>
                    <a:pt x="90639" y="154239"/>
                    <a:pt x="63492" y="154239"/>
                  </a:cubicBezTo>
                  <a:close/>
                  <a:moveTo>
                    <a:pt x="63491" y="0"/>
                  </a:moveTo>
                  <a:lnTo>
                    <a:pt x="126981" y="203578"/>
                  </a:lnTo>
                  <a:lnTo>
                    <a:pt x="126982" y="203578"/>
                  </a:lnTo>
                  <a:lnTo>
                    <a:pt x="63491" y="407156"/>
                  </a:lnTo>
                  <a:lnTo>
                    <a:pt x="1" y="203578"/>
                  </a:lnTo>
                  <a:lnTo>
                    <a:pt x="0" y="203578"/>
                  </a:lnTo>
                  <a:close/>
                </a:path>
              </a:pathLst>
            </a:custGeom>
            <a:grpFill/>
            <a:ln w="9525">
              <a:noFill/>
              <a:round/>
              <a:headEnd/>
              <a:tailEnd/>
            </a:ln>
            <a:extLst/>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98031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2" cstate="print"/>
            <a:stretch>
              <a:fillRect/>
            </a:stretch>
          </a:blipFill>
        </p:spPr>
        <p:txBody>
          <a:bodyPr wrap="square" lIns="0" tIns="0" rIns="0" bIns="0" rtlCol="0"/>
          <a:lstStyle/>
          <a:p>
            <a:endParaRPr/>
          </a:p>
        </p:txBody>
      </p:sp>
      <p:grpSp>
        <p:nvGrpSpPr>
          <p:cNvPr id="43" name="Group 42">
            <a:extLst>
              <a:ext uri="{FF2B5EF4-FFF2-40B4-BE49-F238E27FC236}">
                <a16:creationId xmlns:a16="http://schemas.microsoft.com/office/drawing/2014/main" xmlns="" id="{472E2CD4-FE73-4549-9E4B-445519C149C3}"/>
              </a:ext>
            </a:extLst>
          </p:cNvPr>
          <p:cNvGrpSpPr/>
          <p:nvPr/>
        </p:nvGrpSpPr>
        <p:grpSpPr>
          <a:xfrm>
            <a:off x="441508" y="2368486"/>
            <a:ext cx="2352997" cy="3907469"/>
            <a:chOff x="660613" y="2129275"/>
            <a:chExt cx="2352997" cy="3907469"/>
          </a:xfrm>
        </p:grpSpPr>
        <p:sp>
          <p:nvSpPr>
            <p:cNvPr id="58" name="object 33">
              <a:extLst>
                <a:ext uri="{FF2B5EF4-FFF2-40B4-BE49-F238E27FC236}">
                  <a16:creationId xmlns:a16="http://schemas.microsoft.com/office/drawing/2014/main" xmlns="" id="{E51D6C30-2B7B-4845-9B9E-5A0669D1C9BD}"/>
                </a:ext>
              </a:extLst>
            </p:cNvPr>
            <p:cNvSpPr txBox="1"/>
            <p:nvPr/>
          </p:nvSpPr>
          <p:spPr>
            <a:xfrm>
              <a:off x="1281149" y="2957985"/>
              <a:ext cx="1643198"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Robert </a:t>
              </a:r>
              <a:r>
                <a:rPr lang="en-CA" sz="1400" b="1" spc="-5" dirty="0" err="1">
                  <a:latin typeface="Arial"/>
                  <a:cs typeface="Arial"/>
                </a:rPr>
                <a:t>Veltheer</a:t>
              </a:r>
              <a:r>
                <a:rPr lang="en-CA" sz="1400" b="1" spc="-5" dirty="0">
                  <a:latin typeface="Arial"/>
                  <a:cs typeface="Arial"/>
                </a:rPr>
                <a:t> lecture survey</a:t>
              </a:r>
              <a:endParaRPr sz="1400" dirty="0">
                <a:latin typeface="Arial"/>
                <a:cs typeface="Arial"/>
              </a:endParaRPr>
            </a:p>
          </p:txBody>
        </p:sp>
        <p:sp>
          <p:nvSpPr>
            <p:cNvPr id="59" name="object 25">
              <a:extLst>
                <a:ext uri="{FF2B5EF4-FFF2-40B4-BE49-F238E27FC236}">
                  <a16:creationId xmlns:a16="http://schemas.microsoft.com/office/drawing/2014/main" xmlns="" id="{9C4B1D73-A9E0-45FB-9F4F-95F46DADECA9}"/>
                </a:ext>
              </a:extLst>
            </p:cNvPr>
            <p:cNvSpPr txBox="1"/>
            <p:nvPr/>
          </p:nvSpPr>
          <p:spPr>
            <a:xfrm>
              <a:off x="1332542" y="3787848"/>
              <a:ext cx="1310432" cy="227626"/>
            </a:xfrm>
            <a:prstGeom prst="rect">
              <a:avLst/>
            </a:prstGeom>
          </p:spPr>
          <p:txBody>
            <a:bodyPr vert="horz" wrap="square" lIns="0" tIns="12065" rIns="0" bIns="0" rtlCol="0">
              <a:spAutoFit/>
            </a:bodyPr>
            <a:lstStyle/>
            <a:p>
              <a:pPr marL="12700">
                <a:lnSpc>
                  <a:spcPct val="100000"/>
                </a:lnSpc>
                <a:spcBef>
                  <a:spcPts val="95"/>
                </a:spcBef>
              </a:pPr>
              <a:r>
                <a:rPr lang="en-CA" sz="1400" b="1" spc="-35" dirty="0">
                  <a:latin typeface="Arial"/>
                  <a:cs typeface="Arial"/>
                </a:rPr>
                <a:t>Board interview</a:t>
              </a:r>
              <a:endParaRPr sz="1400" dirty="0">
                <a:latin typeface="Arial"/>
                <a:cs typeface="Arial"/>
              </a:endParaRPr>
            </a:p>
          </p:txBody>
        </p:sp>
        <p:sp>
          <p:nvSpPr>
            <p:cNvPr id="60" name="object 40">
              <a:extLst>
                <a:ext uri="{FF2B5EF4-FFF2-40B4-BE49-F238E27FC236}">
                  <a16:creationId xmlns:a16="http://schemas.microsoft.com/office/drawing/2014/main" xmlns="" id="{DEAEFC14-26D2-415E-9089-8D72E986A13E}"/>
                </a:ext>
              </a:extLst>
            </p:cNvPr>
            <p:cNvSpPr txBox="1"/>
            <p:nvPr/>
          </p:nvSpPr>
          <p:spPr>
            <a:xfrm>
              <a:off x="1295400" y="5512408"/>
              <a:ext cx="1715254"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Competitive analysis</a:t>
              </a:r>
              <a:endParaRPr lang="en-CA" sz="1400" dirty="0">
                <a:latin typeface="Arial"/>
                <a:cs typeface="Arial"/>
              </a:endParaRPr>
            </a:p>
          </p:txBody>
        </p:sp>
        <p:sp>
          <p:nvSpPr>
            <p:cNvPr id="61" name="object 17">
              <a:extLst>
                <a:ext uri="{FF2B5EF4-FFF2-40B4-BE49-F238E27FC236}">
                  <a16:creationId xmlns:a16="http://schemas.microsoft.com/office/drawing/2014/main" xmlns="" id="{52423756-BB00-45CC-AA76-F3787F2FB5CF}"/>
                </a:ext>
              </a:extLst>
            </p:cNvPr>
            <p:cNvSpPr txBox="1"/>
            <p:nvPr/>
          </p:nvSpPr>
          <p:spPr>
            <a:xfrm>
              <a:off x="1281149" y="4667951"/>
              <a:ext cx="1388550"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Participants survey</a:t>
              </a:r>
              <a:endParaRPr sz="1400" dirty="0">
                <a:latin typeface="Arial"/>
                <a:cs typeface="Arial"/>
              </a:endParaRPr>
            </a:p>
          </p:txBody>
        </p:sp>
        <p:grpSp>
          <p:nvGrpSpPr>
            <p:cNvPr id="62" name="Group 61">
              <a:extLst>
                <a:ext uri="{FF2B5EF4-FFF2-40B4-BE49-F238E27FC236}">
                  <a16:creationId xmlns:a16="http://schemas.microsoft.com/office/drawing/2014/main" xmlns="" id="{F6E2F8CD-E5AA-446D-8757-5527639F3B41}"/>
                </a:ext>
              </a:extLst>
            </p:cNvPr>
            <p:cNvGrpSpPr>
              <a:grpSpLocks noChangeAspect="1"/>
            </p:cNvGrpSpPr>
            <p:nvPr/>
          </p:nvGrpSpPr>
          <p:grpSpPr>
            <a:xfrm>
              <a:off x="815992" y="4794263"/>
              <a:ext cx="234574" cy="252000"/>
              <a:chOff x="3593589" y="3464280"/>
              <a:chExt cx="567442" cy="609599"/>
            </a:xfrm>
          </p:grpSpPr>
          <p:sp>
            <p:nvSpPr>
              <p:cNvPr id="63" name="object 63">
                <a:extLst>
                  <a:ext uri="{FF2B5EF4-FFF2-40B4-BE49-F238E27FC236}">
                    <a16:creationId xmlns:a16="http://schemas.microsoft.com/office/drawing/2014/main" xmlns="" id="{CC423D20-CB66-4430-8B36-19725B12976E}"/>
                  </a:ext>
                </a:extLst>
              </p:cNvPr>
              <p:cNvSpPr/>
              <p:nvPr/>
            </p:nvSpPr>
            <p:spPr>
              <a:xfrm>
                <a:off x="3970020" y="3464280"/>
                <a:ext cx="92963" cy="94488"/>
              </a:xfrm>
              <a:prstGeom prst="rect">
                <a:avLst/>
              </a:prstGeom>
              <a:blipFill>
                <a:blip r:embed="rId23" cstate="print"/>
                <a:stretch>
                  <a:fillRect/>
                </a:stretch>
              </a:blipFill>
            </p:spPr>
            <p:txBody>
              <a:bodyPr wrap="square" lIns="0" tIns="0" rIns="0" bIns="0" rtlCol="0"/>
              <a:lstStyle/>
              <a:p>
                <a:endParaRPr>
                  <a:solidFill>
                    <a:srgbClr val="960000"/>
                  </a:solidFill>
                </a:endParaRPr>
              </a:p>
            </p:txBody>
          </p:sp>
          <p:sp>
            <p:nvSpPr>
              <p:cNvPr id="67" name="object 64">
                <a:extLst>
                  <a:ext uri="{FF2B5EF4-FFF2-40B4-BE49-F238E27FC236}">
                    <a16:creationId xmlns:a16="http://schemas.microsoft.com/office/drawing/2014/main" xmlns="" id="{63160771-57FE-4F1A-A6E9-0CCEE1876862}"/>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solidFill>
                <a:srgbClr val="000000"/>
              </a:solidFill>
            </p:spPr>
            <p:txBody>
              <a:bodyPr wrap="square" lIns="0" tIns="0" rIns="0" bIns="0" rtlCol="0"/>
              <a:lstStyle/>
              <a:p>
                <a:endParaRPr>
                  <a:solidFill>
                    <a:srgbClr val="960000"/>
                  </a:solidFill>
                </a:endParaRPr>
              </a:p>
            </p:txBody>
          </p:sp>
          <p:sp>
            <p:nvSpPr>
              <p:cNvPr id="68" name="object 65">
                <a:extLst>
                  <a:ext uri="{FF2B5EF4-FFF2-40B4-BE49-F238E27FC236}">
                    <a16:creationId xmlns:a16="http://schemas.microsoft.com/office/drawing/2014/main" xmlns="" id="{8B59814B-0A65-4F0E-AF75-BC2D2E304B09}"/>
                  </a:ext>
                </a:extLst>
              </p:cNvPr>
              <p:cNvSpPr/>
              <p:nvPr/>
            </p:nvSpPr>
            <p:spPr>
              <a:xfrm>
                <a:off x="3691128" y="3464280"/>
                <a:ext cx="92964" cy="94487"/>
              </a:xfrm>
              <a:prstGeom prst="rect">
                <a:avLst/>
              </a:prstGeom>
              <a:blipFill>
                <a:blip r:embed="rId24" cstate="print"/>
                <a:stretch>
                  <a:fillRect/>
                </a:stretch>
              </a:blipFill>
            </p:spPr>
            <p:txBody>
              <a:bodyPr wrap="square" lIns="0" tIns="0" rIns="0" bIns="0" rtlCol="0"/>
              <a:lstStyle/>
              <a:p>
                <a:endParaRPr>
                  <a:solidFill>
                    <a:srgbClr val="960000"/>
                  </a:solidFill>
                </a:endParaRPr>
              </a:p>
            </p:txBody>
          </p:sp>
          <p:sp>
            <p:nvSpPr>
              <p:cNvPr id="69" name="object 66">
                <a:extLst>
                  <a:ext uri="{FF2B5EF4-FFF2-40B4-BE49-F238E27FC236}">
                    <a16:creationId xmlns:a16="http://schemas.microsoft.com/office/drawing/2014/main" xmlns="" id="{B594740F-45FA-4167-87D4-8341C24BEE5B}"/>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solidFill>
                <a:srgbClr val="000000"/>
              </a:solidFill>
            </p:spPr>
            <p:txBody>
              <a:bodyPr wrap="square" lIns="0" tIns="0" rIns="0" bIns="0" rtlCol="0"/>
              <a:lstStyle/>
              <a:p>
                <a:endParaRPr>
                  <a:solidFill>
                    <a:srgbClr val="960000"/>
                  </a:solidFill>
                </a:endParaRPr>
              </a:p>
            </p:txBody>
          </p:sp>
          <p:sp>
            <p:nvSpPr>
              <p:cNvPr id="70" name="object 67">
                <a:extLst>
                  <a:ext uri="{FF2B5EF4-FFF2-40B4-BE49-F238E27FC236}">
                    <a16:creationId xmlns:a16="http://schemas.microsoft.com/office/drawing/2014/main" xmlns="" id="{B505898D-3E59-446A-ABB8-0BBEE9B0528A}"/>
                  </a:ext>
                </a:extLst>
              </p:cNvPr>
              <p:cNvSpPr/>
              <p:nvPr/>
            </p:nvSpPr>
            <p:spPr>
              <a:xfrm>
                <a:off x="3800858" y="3653257"/>
                <a:ext cx="152400" cy="155448"/>
              </a:xfrm>
              <a:prstGeom prst="rect">
                <a:avLst/>
              </a:prstGeom>
              <a:blipFill>
                <a:blip r:embed="rId25" cstate="print"/>
                <a:stretch>
                  <a:fillRect/>
                </a:stretch>
              </a:blipFill>
            </p:spPr>
            <p:txBody>
              <a:bodyPr wrap="square" lIns="0" tIns="0" rIns="0" bIns="0" rtlCol="0"/>
              <a:lstStyle/>
              <a:p>
                <a:endParaRPr>
                  <a:solidFill>
                    <a:srgbClr val="960000"/>
                  </a:solidFill>
                </a:endParaRPr>
              </a:p>
            </p:txBody>
          </p:sp>
          <p:sp>
            <p:nvSpPr>
              <p:cNvPr id="71" name="object 68">
                <a:extLst>
                  <a:ext uri="{FF2B5EF4-FFF2-40B4-BE49-F238E27FC236}">
                    <a16:creationId xmlns:a16="http://schemas.microsoft.com/office/drawing/2014/main" xmlns="" id="{ABCE1E91-AF1E-45D5-9F3A-7E6775ACEF7D}"/>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solidFill>
                <a:srgbClr val="000000"/>
              </a:solidFill>
            </p:spPr>
            <p:txBody>
              <a:bodyPr wrap="square" lIns="0" tIns="0" rIns="0" bIns="0" rtlCol="0"/>
              <a:lstStyle/>
              <a:p>
                <a:endParaRPr>
                  <a:solidFill>
                    <a:srgbClr val="960000"/>
                  </a:solidFill>
                </a:endParaRPr>
              </a:p>
            </p:txBody>
          </p:sp>
        </p:grpSp>
        <p:grpSp>
          <p:nvGrpSpPr>
            <p:cNvPr id="72" name="Microphone3">
              <a:extLst>
                <a:ext uri="{FF2B5EF4-FFF2-40B4-BE49-F238E27FC236}">
                  <a16:creationId xmlns:a16="http://schemas.microsoft.com/office/drawing/2014/main" xmlns="" id="{DF1F796D-34B9-47CF-AC27-03CC529E1C5B}"/>
                </a:ext>
              </a:extLst>
            </p:cNvPr>
            <p:cNvGrpSpPr>
              <a:grpSpLocks noChangeAspect="1"/>
            </p:cNvGrpSpPr>
            <p:nvPr>
              <p:custDataLst>
                <p:tags r:id="rId12"/>
              </p:custDataLst>
            </p:nvPr>
          </p:nvGrpSpPr>
          <p:grpSpPr bwMode="auto">
            <a:xfrm>
              <a:off x="839115" y="3914160"/>
              <a:ext cx="253961" cy="252000"/>
              <a:chOff x="2633" y="839"/>
              <a:chExt cx="2461" cy="2442"/>
            </a:xfrm>
            <a:solidFill>
              <a:schemeClr val="tx1"/>
            </a:solidFill>
          </p:grpSpPr>
          <p:sp>
            <p:nvSpPr>
              <p:cNvPr id="73" name="Freeform 378">
                <a:extLst>
                  <a:ext uri="{FF2B5EF4-FFF2-40B4-BE49-F238E27FC236}">
                    <a16:creationId xmlns:a16="http://schemas.microsoft.com/office/drawing/2014/main" xmlns="" id="{2B6AF2D5-B8CA-410C-991A-C8956ECFBBE2}"/>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79">
                <a:extLst>
                  <a:ext uri="{FF2B5EF4-FFF2-40B4-BE49-F238E27FC236}">
                    <a16:creationId xmlns:a16="http://schemas.microsoft.com/office/drawing/2014/main" xmlns="" id="{9FBDE473-D60B-43BA-B4DB-D75B1D58526C}"/>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80">
                <a:extLst>
                  <a:ext uri="{FF2B5EF4-FFF2-40B4-BE49-F238E27FC236}">
                    <a16:creationId xmlns:a16="http://schemas.microsoft.com/office/drawing/2014/main" xmlns="" id="{301E6F63-A81D-4AD8-AB7E-6481C1AFA84C}"/>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76" name="Bar_Graph">
              <a:extLst>
                <a:ext uri="{FF2B5EF4-FFF2-40B4-BE49-F238E27FC236}">
                  <a16:creationId xmlns:a16="http://schemas.microsoft.com/office/drawing/2014/main" xmlns="" id="{FE9E94F5-EDB2-41A1-BD15-8C4AACC2A81E}"/>
                </a:ext>
              </a:extLst>
            </p:cNvPr>
            <p:cNvSpPr>
              <a:spLocks noChangeAspect="1"/>
            </p:cNvSpPr>
            <p:nvPr>
              <p:custDataLst>
                <p:tags r:id="rId13"/>
              </p:custDataLst>
            </p:nvPr>
          </p:nvSpPr>
          <p:spPr bwMode="auto">
            <a:xfrm>
              <a:off x="806210" y="5638720"/>
              <a:ext cx="262364" cy="252000"/>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7" name="Education">
              <a:extLst>
                <a:ext uri="{FF2B5EF4-FFF2-40B4-BE49-F238E27FC236}">
                  <a16:creationId xmlns:a16="http://schemas.microsoft.com/office/drawing/2014/main" xmlns="" id="{C517B279-AF72-495B-8FF0-5994B1774351}"/>
                </a:ext>
              </a:extLst>
            </p:cNvPr>
            <p:cNvGrpSpPr>
              <a:grpSpLocks noChangeAspect="1"/>
            </p:cNvGrpSpPr>
            <p:nvPr>
              <p:custDataLst>
                <p:tags r:id="rId14"/>
              </p:custDataLst>
            </p:nvPr>
          </p:nvGrpSpPr>
          <p:grpSpPr bwMode="auto">
            <a:xfrm>
              <a:off x="859209" y="3084297"/>
              <a:ext cx="220351" cy="252000"/>
              <a:chOff x="57" y="32"/>
              <a:chExt cx="369" cy="422"/>
            </a:xfrm>
            <a:solidFill>
              <a:schemeClr val="tx1"/>
            </a:solidFill>
          </p:grpSpPr>
          <p:sp>
            <p:nvSpPr>
              <p:cNvPr id="78" name="Education">
                <a:extLst>
                  <a:ext uri="{FF2B5EF4-FFF2-40B4-BE49-F238E27FC236}">
                    <a16:creationId xmlns:a16="http://schemas.microsoft.com/office/drawing/2014/main" xmlns="" id="{BC68B098-7142-4E42-8E8D-59F96DD8B0F8}"/>
                  </a:ext>
                </a:extLst>
              </p:cNvPr>
              <p:cNvSpPr>
                <a:spLocks noChangeArrowheads="1"/>
              </p:cNvSpPr>
              <p:nvPr>
                <p:custDataLst>
                  <p:tags r:id="rId18"/>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Education">
                <a:extLst>
                  <a:ext uri="{FF2B5EF4-FFF2-40B4-BE49-F238E27FC236}">
                    <a16:creationId xmlns:a16="http://schemas.microsoft.com/office/drawing/2014/main" xmlns="" id="{6D9F5372-EE75-4CA0-965B-F6F4D76BDF2F}"/>
                  </a:ext>
                </a:extLst>
              </p:cNvPr>
              <p:cNvSpPr>
                <a:spLocks/>
              </p:cNvSpPr>
              <p:nvPr>
                <p:custDataLst>
                  <p:tags r:id="rId19"/>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Education">
                <a:extLst>
                  <a:ext uri="{FF2B5EF4-FFF2-40B4-BE49-F238E27FC236}">
                    <a16:creationId xmlns:a16="http://schemas.microsoft.com/office/drawing/2014/main" xmlns="" id="{021D9F9D-A51F-48E8-814F-2FD0970BEA0D}"/>
                  </a:ext>
                </a:extLst>
              </p:cNvPr>
              <p:cNvSpPr>
                <a:spLocks noEditPoints="1"/>
              </p:cNvSpPr>
              <p:nvPr>
                <p:custDataLst>
                  <p:tags r:id="rId20"/>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a:extLst>
                <a:ext uri="{FF2B5EF4-FFF2-40B4-BE49-F238E27FC236}">
                  <a16:creationId xmlns:a16="http://schemas.microsoft.com/office/drawing/2014/main" xmlns="" id="{AE4C5997-6AF5-435E-A959-7CD3BC001EFF}"/>
                </a:ext>
              </a:extLst>
            </p:cNvPr>
            <p:cNvGrpSpPr/>
            <p:nvPr/>
          </p:nvGrpSpPr>
          <p:grpSpPr>
            <a:xfrm>
              <a:off x="660613" y="2129275"/>
              <a:ext cx="2352997" cy="544047"/>
              <a:chOff x="237874" y="3982567"/>
              <a:chExt cx="2352997" cy="544047"/>
            </a:xfrm>
          </p:grpSpPr>
          <p:sp>
            <p:nvSpPr>
              <p:cNvPr id="82" name="object 8">
                <a:extLst>
                  <a:ext uri="{FF2B5EF4-FFF2-40B4-BE49-F238E27FC236}">
                    <a16:creationId xmlns:a16="http://schemas.microsoft.com/office/drawing/2014/main" xmlns="" id="{51EB971E-E96F-46BD-9228-A5419CF8CC55}"/>
                  </a:ext>
                </a:extLst>
              </p:cNvPr>
              <p:cNvSpPr txBox="1"/>
              <p:nvPr/>
            </p:nvSpPr>
            <p:spPr>
              <a:xfrm>
                <a:off x="872661" y="4002278"/>
                <a:ext cx="1718210" cy="227626"/>
              </a:xfrm>
              <a:prstGeom prst="rect">
                <a:avLst/>
              </a:prstGeom>
            </p:spPr>
            <p:txBody>
              <a:bodyPr vert="horz" wrap="square" lIns="0" tIns="12065" rIns="0" bIns="0" rtlCol="0">
                <a:spAutoFit/>
              </a:bodyPr>
              <a:lstStyle/>
              <a:p>
                <a:pPr marL="12700">
                  <a:spcBef>
                    <a:spcPts val="95"/>
                  </a:spcBef>
                </a:pPr>
                <a:r>
                  <a:rPr lang="en-CA" sz="1400" b="1" spc="-5" dirty="0">
                    <a:latin typeface="Arial"/>
                    <a:cs typeface="Arial"/>
                  </a:rPr>
                  <a:t>Financial analysis</a:t>
                </a:r>
                <a:endParaRPr lang="en-CA" sz="1400" dirty="0">
                  <a:latin typeface="Arial"/>
                  <a:cs typeface="Arial"/>
                </a:endParaRPr>
              </a:p>
            </p:txBody>
          </p:sp>
          <p:grpSp>
            <p:nvGrpSpPr>
              <p:cNvPr id="83" name="Money">
                <a:extLst>
                  <a:ext uri="{FF2B5EF4-FFF2-40B4-BE49-F238E27FC236}">
                    <a16:creationId xmlns:a16="http://schemas.microsoft.com/office/drawing/2014/main" xmlns="" id="{A14C2C7F-5255-49F8-9EAD-846154217587}"/>
                  </a:ext>
                </a:extLst>
              </p:cNvPr>
              <p:cNvGrpSpPr>
                <a:grpSpLocks noChangeAspect="1"/>
              </p:cNvGrpSpPr>
              <p:nvPr>
                <p:custDataLst>
                  <p:tags r:id="rId15"/>
                </p:custDataLst>
              </p:nvPr>
            </p:nvGrpSpPr>
            <p:grpSpPr bwMode="auto">
              <a:xfrm>
                <a:off x="344697" y="4115475"/>
                <a:ext cx="320096" cy="252065"/>
                <a:chOff x="59" y="83"/>
                <a:chExt cx="367" cy="289"/>
              </a:xfrm>
              <a:solidFill>
                <a:schemeClr val="tx1"/>
              </a:solidFill>
            </p:grpSpPr>
            <p:sp>
              <p:nvSpPr>
                <p:cNvPr id="87" name="Money">
                  <a:extLst>
                    <a:ext uri="{FF2B5EF4-FFF2-40B4-BE49-F238E27FC236}">
                      <a16:creationId xmlns:a16="http://schemas.microsoft.com/office/drawing/2014/main" xmlns="" id="{8C4BD219-EABF-4A3E-92C1-C71B9F315BBA}"/>
                    </a:ext>
                  </a:extLst>
                </p:cNvPr>
                <p:cNvSpPr>
                  <a:spLocks noEditPoints="1"/>
                </p:cNvSpPr>
                <p:nvPr>
                  <p:custDataLst>
                    <p:tags r:id="rId16"/>
                  </p:custDataLst>
                </p:nvPr>
              </p:nvSpPr>
              <p:spPr bwMode="auto">
                <a:xfrm>
                  <a:off x="59" y="83"/>
                  <a:ext cx="367" cy="28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Money">
                  <a:extLst>
                    <a:ext uri="{FF2B5EF4-FFF2-40B4-BE49-F238E27FC236}">
                      <a16:creationId xmlns:a16="http://schemas.microsoft.com/office/drawing/2014/main" xmlns="" id="{85C3E6C5-C2B8-4915-B4F7-27D431384918}"/>
                    </a:ext>
                  </a:extLst>
                </p:cNvPr>
                <p:cNvSpPr>
                  <a:spLocks/>
                </p:cNvSpPr>
                <p:nvPr>
                  <p:custDataLst>
                    <p:tags r:id="rId17"/>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xmlns="" id="{7116DD4D-3757-4CFE-BC51-7E31E9533ADC}"/>
                  </a:ext>
                </a:extLst>
              </p:cNvPr>
              <p:cNvGrpSpPr/>
              <p:nvPr/>
            </p:nvGrpSpPr>
            <p:grpSpPr>
              <a:xfrm>
                <a:off x="237874" y="3982567"/>
                <a:ext cx="540000" cy="544047"/>
                <a:chOff x="152399" y="3048000"/>
                <a:chExt cx="540000" cy="544047"/>
              </a:xfrm>
            </p:grpSpPr>
            <p:sp>
              <p:nvSpPr>
                <p:cNvPr id="85" name="Oval 84">
                  <a:extLst>
                    <a:ext uri="{FF2B5EF4-FFF2-40B4-BE49-F238E27FC236}">
                      <a16:creationId xmlns:a16="http://schemas.microsoft.com/office/drawing/2014/main" xmlns="" id="{F051A646-1324-4F4E-87D9-713C26F30DE6}"/>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xmlns="" id="{6F8D62FD-9D97-4F05-B667-F1737E2771DF}"/>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89" name="Group 88">
              <a:extLst>
                <a:ext uri="{FF2B5EF4-FFF2-40B4-BE49-F238E27FC236}">
                  <a16:creationId xmlns:a16="http://schemas.microsoft.com/office/drawing/2014/main" xmlns="" id="{3387CFE0-57C0-4E9B-B394-785D3274F53F}"/>
                </a:ext>
              </a:extLst>
            </p:cNvPr>
            <p:cNvGrpSpPr/>
            <p:nvPr/>
          </p:nvGrpSpPr>
          <p:grpSpPr>
            <a:xfrm>
              <a:off x="664747" y="2938274"/>
              <a:ext cx="540000" cy="544047"/>
              <a:chOff x="2558405" y="3357959"/>
              <a:chExt cx="540000" cy="544047"/>
            </a:xfrm>
          </p:grpSpPr>
          <p:sp>
            <p:nvSpPr>
              <p:cNvPr id="90" name="Oval 89">
                <a:extLst>
                  <a:ext uri="{FF2B5EF4-FFF2-40B4-BE49-F238E27FC236}">
                    <a16:creationId xmlns:a16="http://schemas.microsoft.com/office/drawing/2014/main" xmlns="" id="{95FBA657-E6A2-44FB-939A-8091C3BC8BED}"/>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a:extLst>
                  <a:ext uri="{FF2B5EF4-FFF2-40B4-BE49-F238E27FC236}">
                    <a16:creationId xmlns:a16="http://schemas.microsoft.com/office/drawing/2014/main" xmlns="" id="{E474211D-1ECB-4BF6-8CC1-DCB997C9A9A9}"/>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2" name="Group 91">
              <a:extLst>
                <a:ext uri="{FF2B5EF4-FFF2-40B4-BE49-F238E27FC236}">
                  <a16:creationId xmlns:a16="http://schemas.microsoft.com/office/drawing/2014/main" xmlns="" id="{A2017794-F7F9-4D1E-8E8E-E651157A98B1}"/>
                </a:ext>
              </a:extLst>
            </p:cNvPr>
            <p:cNvGrpSpPr/>
            <p:nvPr/>
          </p:nvGrpSpPr>
          <p:grpSpPr>
            <a:xfrm>
              <a:off x="663800" y="3768137"/>
              <a:ext cx="540000" cy="544047"/>
              <a:chOff x="2558405" y="3357959"/>
              <a:chExt cx="540000" cy="544047"/>
            </a:xfrm>
          </p:grpSpPr>
          <p:sp>
            <p:nvSpPr>
              <p:cNvPr id="93" name="Oval 92">
                <a:extLst>
                  <a:ext uri="{FF2B5EF4-FFF2-40B4-BE49-F238E27FC236}">
                    <a16:creationId xmlns:a16="http://schemas.microsoft.com/office/drawing/2014/main" xmlns="" id="{B55E7547-8F36-4B84-9FBF-70FC2728AD7C}"/>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4" name="Oval 93">
                <a:extLst>
                  <a:ext uri="{FF2B5EF4-FFF2-40B4-BE49-F238E27FC236}">
                    <a16:creationId xmlns:a16="http://schemas.microsoft.com/office/drawing/2014/main" xmlns="" id="{36EA6C85-A16E-47B1-B6FB-C6A7C2BDDF21}"/>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5" name="Group 94">
              <a:extLst>
                <a:ext uri="{FF2B5EF4-FFF2-40B4-BE49-F238E27FC236}">
                  <a16:creationId xmlns:a16="http://schemas.microsoft.com/office/drawing/2014/main" xmlns="" id="{50FE26FD-45BC-4EB6-9E54-930EF79472C9}"/>
                </a:ext>
              </a:extLst>
            </p:cNvPr>
            <p:cNvGrpSpPr/>
            <p:nvPr/>
          </p:nvGrpSpPr>
          <p:grpSpPr>
            <a:xfrm>
              <a:off x="662932" y="4648240"/>
              <a:ext cx="540000" cy="544047"/>
              <a:chOff x="2558405" y="3357959"/>
              <a:chExt cx="540000" cy="544047"/>
            </a:xfrm>
          </p:grpSpPr>
          <p:sp>
            <p:nvSpPr>
              <p:cNvPr id="96" name="Oval 95">
                <a:extLst>
                  <a:ext uri="{FF2B5EF4-FFF2-40B4-BE49-F238E27FC236}">
                    <a16:creationId xmlns:a16="http://schemas.microsoft.com/office/drawing/2014/main" xmlns="" id="{C2EEEEE5-8E67-4743-93D5-8A616C4E4A59}"/>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xmlns="" id="{71F9CB8F-7DF7-4F1F-A0FE-A3C5CC46EC7A}"/>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8" name="Group 97">
              <a:extLst>
                <a:ext uri="{FF2B5EF4-FFF2-40B4-BE49-F238E27FC236}">
                  <a16:creationId xmlns:a16="http://schemas.microsoft.com/office/drawing/2014/main" xmlns="" id="{7E744DBD-3533-47F3-8FFF-08311567B1FC}"/>
                </a:ext>
              </a:extLst>
            </p:cNvPr>
            <p:cNvGrpSpPr/>
            <p:nvPr/>
          </p:nvGrpSpPr>
          <p:grpSpPr>
            <a:xfrm>
              <a:off x="687414" y="5492697"/>
              <a:ext cx="540000" cy="544047"/>
              <a:chOff x="2558405" y="3357959"/>
              <a:chExt cx="540000" cy="544047"/>
            </a:xfrm>
          </p:grpSpPr>
          <p:sp>
            <p:nvSpPr>
              <p:cNvPr id="99" name="Oval 98">
                <a:extLst>
                  <a:ext uri="{FF2B5EF4-FFF2-40B4-BE49-F238E27FC236}">
                    <a16:creationId xmlns:a16="http://schemas.microsoft.com/office/drawing/2014/main" xmlns="" id="{9D5A9861-F677-4D13-BA41-3A2B8EBD0D6F}"/>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0" name="Oval 99">
                <a:extLst>
                  <a:ext uri="{FF2B5EF4-FFF2-40B4-BE49-F238E27FC236}">
                    <a16:creationId xmlns:a16="http://schemas.microsoft.com/office/drawing/2014/main" xmlns="" id="{401F242B-8126-4F29-9795-9428B4248CA9}"/>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
        <p:nvSpPr>
          <p:cNvPr id="189" name="object 3">
            <a:extLst>
              <a:ext uri="{FF2B5EF4-FFF2-40B4-BE49-F238E27FC236}">
                <a16:creationId xmlns:a16="http://schemas.microsoft.com/office/drawing/2014/main" xmlns=""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Project approach </a:t>
            </a:r>
            <a:r>
              <a:rPr lang="en-CA" kern="0" dirty="0"/>
              <a:t>|Overview</a:t>
            </a:r>
            <a:endParaRPr lang="en-CA" kern="0" spc="-5" dirty="0"/>
          </a:p>
        </p:txBody>
      </p:sp>
      <p:sp>
        <p:nvSpPr>
          <p:cNvPr id="190" name="object 4">
            <a:extLst>
              <a:ext uri="{FF2B5EF4-FFF2-40B4-BE49-F238E27FC236}">
                <a16:creationId xmlns:a16="http://schemas.microsoft.com/office/drawing/2014/main" xmlns="" id="{899AC1CF-F12D-4C6B-B74F-442E45080EBA}"/>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960000"/>
                </a:solidFill>
                <a:latin typeface="Calibri"/>
                <a:cs typeface="Calibri"/>
              </a:rPr>
              <a:t>PROJECT APPROACH</a:t>
            </a:r>
            <a:endParaRPr sz="1200" dirty="0">
              <a:solidFill>
                <a:srgbClr val="960000"/>
              </a:solidFill>
              <a:latin typeface="Calibri"/>
              <a:cs typeface="Calibri"/>
            </a:endParaRPr>
          </a:p>
        </p:txBody>
      </p:sp>
      <p:sp>
        <p:nvSpPr>
          <p:cNvPr id="191" name="object 5">
            <a:extLst>
              <a:ext uri="{FF2B5EF4-FFF2-40B4-BE49-F238E27FC236}">
                <a16:creationId xmlns:a16="http://schemas.microsoft.com/office/drawing/2014/main" xmlns="" id="{B735E08C-7E68-46DF-8D01-E2C10EC4EE2E}"/>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Circular Book"/>
                <a:cs typeface="Circular Book"/>
              </a:rPr>
              <a:t>Overview of our approach towards building the strategic recommendations</a:t>
            </a:r>
            <a:endParaRPr sz="1600" b="1" dirty="0">
              <a:solidFill>
                <a:srgbClr val="960000"/>
              </a:solidFill>
              <a:latin typeface="Circular Book"/>
              <a:cs typeface="Circular Book"/>
            </a:endParaRPr>
          </a:p>
        </p:txBody>
      </p:sp>
      <p:sp>
        <p:nvSpPr>
          <p:cNvPr id="45" name="Arrow: Pentagon 44">
            <a:extLst>
              <a:ext uri="{FF2B5EF4-FFF2-40B4-BE49-F238E27FC236}">
                <a16:creationId xmlns:a16="http://schemas.microsoft.com/office/drawing/2014/main" xmlns="" id="{D914EC2B-5450-42D0-A9F2-96EFF44ACCDD}"/>
              </a:ext>
            </a:extLst>
          </p:cNvPr>
          <p:cNvSpPr/>
          <p:nvPr/>
        </p:nvSpPr>
        <p:spPr>
          <a:xfrm>
            <a:off x="3200400" y="2045211"/>
            <a:ext cx="256104" cy="417462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3" name="Rectangle 192">
            <a:extLst>
              <a:ext uri="{FF2B5EF4-FFF2-40B4-BE49-F238E27FC236}">
                <a16:creationId xmlns:a16="http://schemas.microsoft.com/office/drawing/2014/main" xmlns="" id="{83C6DAE0-04BA-426D-8C8F-FA2F8B7405BF}"/>
              </a:ext>
            </a:extLst>
          </p:cNvPr>
          <p:cNvSpPr/>
          <p:nvPr/>
        </p:nvSpPr>
        <p:spPr>
          <a:xfrm>
            <a:off x="221421" y="1604941"/>
            <a:ext cx="2153731" cy="369332"/>
          </a:xfrm>
          <a:prstGeom prst="rect">
            <a:avLst/>
          </a:prstGeom>
        </p:spPr>
        <p:txBody>
          <a:bodyPr wrap="none">
            <a:spAutoFit/>
          </a:bodyPr>
          <a:lstStyle/>
          <a:p>
            <a:pPr marL="90805">
              <a:lnSpc>
                <a:spcPct val="100000"/>
              </a:lnSpc>
            </a:pPr>
            <a:r>
              <a:rPr lang="en-CA" b="1" spc="-10" dirty="0">
                <a:solidFill>
                  <a:srgbClr val="A40000"/>
                </a:solidFill>
                <a:cs typeface="Calibri"/>
              </a:rPr>
              <a:t>Data Analysis phase</a:t>
            </a:r>
            <a:endParaRPr lang="en-CA" dirty="0">
              <a:solidFill>
                <a:srgbClr val="A40000"/>
              </a:solidFill>
              <a:cs typeface="Calibri"/>
            </a:endParaRPr>
          </a:p>
        </p:txBody>
      </p:sp>
      <p:sp>
        <p:nvSpPr>
          <p:cNvPr id="194" name="Rectangle 193">
            <a:extLst>
              <a:ext uri="{FF2B5EF4-FFF2-40B4-BE49-F238E27FC236}">
                <a16:creationId xmlns:a16="http://schemas.microsoft.com/office/drawing/2014/main" xmlns="" id="{D59821A7-7861-4278-8C6C-9F2BDE5E2EF0}"/>
              </a:ext>
            </a:extLst>
          </p:cNvPr>
          <p:cNvSpPr/>
          <p:nvPr/>
        </p:nvSpPr>
        <p:spPr>
          <a:xfrm>
            <a:off x="5291607" y="1604941"/>
            <a:ext cx="3876126" cy="369332"/>
          </a:xfrm>
          <a:prstGeom prst="rect">
            <a:avLst/>
          </a:prstGeom>
        </p:spPr>
        <p:txBody>
          <a:bodyPr wrap="none">
            <a:spAutoFit/>
          </a:bodyPr>
          <a:lstStyle/>
          <a:p>
            <a:pPr marL="90805"/>
            <a:r>
              <a:rPr lang="en-CA" b="1" spc="-10" dirty="0">
                <a:solidFill>
                  <a:srgbClr val="A40000"/>
                </a:solidFill>
                <a:cs typeface="Calibri"/>
              </a:rPr>
              <a:t>Strategic Recommendations Approach</a:t>
            </a:r>
          </a:p>
        </p:txBody>
      </p:sp>
      <p:sp>
        <p:nvSpPr>
          <p:cNvPr id="64" name="object 10">
            <a:extLst>
              <a:ext uri="{FF2B5EF4-FFF2-40B4-BE49-F238E27FC236}">
                <a16:creationId xmlns:a16="http://schemas.microsoft.com/office/drawing/2014/main" xmlns="" id="{46D8444E-7AF4-446A-AFAF-7085FBBA2169}"/>
              </a:ext>
            </a:extLst>
          </p:cNvPr>
          <p:cNvSpPr txBox="1"/>
          <p:nvPr/>
        </p:nvSpPr>
        <p:spPr>
          <a:xfrm>
            <a:off x="4323126" y="4923058"/>
            <a:ext cx="1887220" cy="596958"/>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Capabilities &amp; processes</a:t>
            </a:r>
          </a:p>
          <a:p>
            <a:endParaRPr dirty="0"/>
          </a:p>
        </p:txBody>
      </p:sp>
      <p:sp>
        <p:nvSpPr>
          <p:cNvPr id="66" name="object 8">
            <a:extLst>
              <a:ext uri="{FF2B5EF4-FFF2-40B4-BE49-F238E27FC236}">
                <a16:creationId xmlns:a16="http://schemas.microsoft.com/office/drawing/2014/main" xmlns="" id="{C318B88E-C8DA-4635-9D9F-4C7426F5B997}"/>
              </a:ext>
            </a:extLst>
          </p:cNvPr>
          <p:cNvSpPr txBox="1"/>
          <p:nvPr/>
        </p:nvSpPr>
        <p:spPr>
          <a:xfrm>
            <a:off x="4947750" y="4554279"/>
            <a:ext cx="1718210" cy="258404"/>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Skills</a:t>
            </a:r>
            <a:endParaRPr lang="en-CA" sz="1600" dirty="0">
              <a:solidFill>
                <a:srgbClr val="960000"/>
              </a:solidFill>
              <a:latin typeface="Arial"/>
              <a:cs typeface="Arial"/>
            </a:endParaRPr>
          </a:p>
        </p:txBody>
      </p:sp>
      <p:grpSp>
        <p:nvGrpSpPr>
          <p:cNvPr id="102" name="Group 101">
            <a:extLst>
              <a:ext uri="{FF2B5EF4-FFF2-40B4-BE49-F238E27FC236}">
                <a16:creationId xmlns:a16="http://schemas.microsoft.com/office/drawing/2014/main" xmlns="" id="{AC4B2F7A-E400-4DFC-91F5-30C2043133C5}"/>
              </a:ext>
            </a:extLst>
          </p:cNvPr>
          <p:cNvGrpSpPr/>
          <p:nvPr/>
        </p:nvGrpSpPr>
        <p:grpSpPr>
          <a:xfrm>
            <a:off x="4319432" y="4396443"/>
            <a:ext cx="540000" cy="544047"/>
            <a:chOff x="152399" y="3048000"/>
            <a:chExt cx="540000" cy="544047"/>
          </a:xfrm>
        </p:grpSpPr>
        <p:sp>
          <p:nvSpPr>
            <p:cNvPr id="103" name="Oval 102">
              <a:extLst>
                <a:ext uri="{FF2B5EF4-FFF2-40B4-BE49-F238E27FC236}">
                  <a16:creationId xmlns:a16="http://schemas.microsoft.com/office/drawing/2014/main" xmlns="" id="{F0C58174-B423-48DD-88D7-EBD6C441AD62}"/>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a:extLst>
                <a:ext uri="{FF2B5EF4-FFF2-40B4-BE49-F238E27FC236}">
                  <a16:creationId xmlns:a16="http://schemas.microsoft.com/office/drawing/2014/main" xmlns="" id="{7DCE5825-9C04-4960-AF21-07A8968E7540}"/>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7" name="object 10">
            <a:extLst>
              <a:ext uri="{FF2B5EF4-FFF2-40B4-BE49-F238E27FC236}">
                <a16:creationId xmlns:a16="http://schemas.microsoft.com/office/drawing/2014/main" xmlns="" id="{ED7986E6-CCBC-42AC-A648-EC38FC59503C}"/>
              </a:ext>
            </a:extLst>
          </p:cNvPr>
          <p:cNvSpPr txBox="1"/>
          <p:nvPr/>
        </p:nvSpPr>
        <p:spPr>
          <a:xfrm>
            <a:off x="4345032" y="3325883"/>
            <a:ext cx="1887220" cy="596958"/>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Tangible &amp; Intangible</a:t>
            </a:r>
          </a:p>
          <a:p>
            <a:endParaRPr dirty="0"/>
          </a:p>
        </p:txBody>
      </p:sp>
      <p:sp>
        <p:nvSpPr>
          <p:cNvPr id="108" name="object 8">
            <a:extLst>
              <a:ext uri="{FF2B5EF4-FFF2-40B4-BE49-F238E27FC236}">
                <a16:creationId xmlns:a16="http://schemas.microsoft.com/office/drawing/2014/main" xmlns="" id="{C10629F2-EC4C-4001-801F-AC2D807EC093}"/>
              </a:ext>
            </a:extLst>
          </p:cNvPr>
          <p:cNvSpPr txBox="1"/>
          <p:nvPr/>
        </p:nvSpPr>
        <p:spPr>
          <a:xfrm>
            <a:off x="4969656" y="2957104"/>
            <a:ext cx="1718210" cy="258404"/>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Assets</a:t>
            </a:r>
            <a:endParaRPr lang="en-CA" sz="1600" dirty="0">
              <a:solidFill>
                <a:srgbClr val="960000"/>
              </a:solidFill>
              <a:latin typeface="Arial"/>
              <a:cs typeface="Arial"/>
            </a:endParaRPr>
          </a:p>
        </p:txBody>
      </p:sp>
      <p:grpSp>
        <p:nvGrpSpPr>
          <p:cNvPr id="112" name="Group 111">
            <a:extLst>
              <a:ext uri="{FF2B5EF4-FFF2-40B4-BE49-F238E27FC236}">
                <a16:creationId xmlns:a16="http://schemas.microsoft.com/office/drawing/2014/main" xmlns="" id="{017A2BC7-28DC-485A-A5B1-2C410F7F3A66}"/>
              </a:ext>
            </a:extLst>
          </p:cNvPr>
          <p:cNvGrpSpPr/>
          <p:nvPr/>
        </p:nvGrpSpPr>
        <p:grpSpPr>
          <a:xfrm>
            <a:off x="4324399" y="2802003"/>
            <a:ext cx="540000" cy="544047"/>
            <a:chOff x="152399" y="3048000"/>
            <a:chExt cx="540000" cy="544047"/>
          </a:xfrm>
        </p:grpSpPr>
        <p:sp>
          <p:nvSpPr>
            <p:cNvPr id="113" name="Oval 112">
              <a:extLst>
                <a:ext uri="{FF2B5EF4-FFF2-40B4-BE49-F238E27FC236}">
                  <a16:creationId xmlns:a16="http://schemas.microsoft.com/office/drawing/2014/main" xmlns="" id="{A06AE9E9-32D2-49A1-8BD0-6FEDD75E9551}"/>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4" name="Oval 113">
              <a:extLst>
                <a:ext uri="{FF2B5EF4-FFF2-40B4-BE49-F238E27FC236}">
                  <a16:creationId xmlns:a16="http://schemas.microsoft.com/office/drawing/2014/main" xmlns="" id="{40C283C2-94CD-4AE6-A8D0-ED224447ED29}"/>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5" name="object 10">
            <a:extLst>
              <a:ext uri="{FF2B5EF4-FFF2-40B4-BE49-F238E27FC236}">
                <a16:creationId xmlns:a16="http://schemas.microsoft.com/office/drawing/2014/main" xmlns="" id="{0B40C406-AB91-414B-BBD9-9DB03964BB37}"/>
              </a:ext>
            </a:extLst>
          </p:cNvPr>
          <p:cNvSpPr txBox="1"/>
          <p:nvPr/>
        </p:nvSpPr>
        <p:spPr>
          <a:xfrm>
            <a:off x="6512675" y="4344337"/>
            <a:ext cx="1887220" cy="596958"/>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Assets + Skills</a:t>
            </a:r>
          </a:p>
          <a:p>
            <a:endParaRPr dirty="0"/>
          </a:p>
        </p:txBody>
      </p:sp>
      <p:sp>
        <p:nvSpPr>
          <p:cNvPr id="116" name="object 8">
            <a:extLst>
              <a:ext uri="{FF2B5EF4-FFF2-40B4-BE49-F238E27FC236}">
                <a16:creationId xmlns:a16="http://schemas.microsoft.com/office/drawing/2014/main" xmlns="" id="{43D4FB26-BD89-4932-89A5-CC3E4D41CC51}"/>
              </a:ext>
            </a:extLst>
          </p:cNvPr>
          <p:cNvSpPr txBox="1"/>
          <p:nvPr/>
        </p:nvSpPr>
        <p:spPr>
          <a:xfrm>
            <a:off x="7101601" y="3725277"/>
            <a:ext cx="2115565" cy="517449"/>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Core Competencies</a:t>
            </a:r>
          </a:p>
          <a:p>
            <a:pPr marL="12700">
              <a:spcBef>
                <a:spcPts val="95"/>
              </a:spcBef>
            </a:pPr>
            <a:r>
              <a:rPr lang="en-CA" sz="1600" b="1" spc="-5" dirty="0">
                <a:solidFill>
                  <a:srgbClr val="960000"/>
                </a:solidFill>
                <a:latin typeface="Arial"/>
                <a:cs typeface="Arial"/>
              </a:rPr>
              <a:t>“</a:t>
            </a:r>
            <a:r>
              <a:rPr lang="en-CA" sz="1600" b="1" spc="-5" dirty="0" err="1">
                <a:solidFill>
                  <a:srgbClr val="960000"/>
                </a:solidFill>
                <a:latin typeface="Arial"/>
                <a:cs typeface="Arial"/>
              </a:rPr>
              <a:t>HoH</a:t>
            </a:r>
            <a:r>
              <a:rPr lang="en-CA" sz="1600" b="1" spc="-5" dirty="0">
                <a:solidFill>
                  <a:srgbClr val="960000"/>
                </a:solidFill>
                <a:latin typeface="Arial"/>
                <a:cs typeface="Arial"/>
              </a:rPr>
              <a:t> Advantage”</a:t>
            </a:r>
            <a:endParaRPr lang="en-CA" sz="1600" dirty="0">
              <a:solidFill>
                <a:srgbClr val="960000"/>
              </a:solidFill>
              <a:latin typeface="Arial"/>
              <a:cs typeface="Arial"/>
            </a:endParaRPr>
          </a:p>
        </p:txBody>
      </p:sp>
      <p:grpSp>
        <p:nvGrpSpPr>
          <p:cNvPr id="120" name="Group 119">
            <a:extLst>
              <a:ext uri="{FF2B5EF4-FFF2-40B4-BE49-F238E27FC236}">
                <a16:creationId xmlns:a16="http://schemas.microsoft.com/office/drawing/2014/main" xmlns="" id="{82F17C03-9E4F-4560-83B6-2150757145D9}"/>
              </a:ext>
            </a:extLst>
          </p:cNvPr>
          <p:cNvGrpSpPr/>
          <p:nvPr/>
        </p:nvGrpSpPr>
        <p:grpSpPr>
          <a:xfrm>
            <a:off x="6474934" y="3729185"/>
            <a:ext cx="540000" cy="544047"/>
            <a:chOff x="152399" y="3048000"/>
            <a:chExt cx="540000" cy="544047"/>
          </a:xfrm>
        </p:grpSpPr>
        <p:sp>
          <p:nvSpPr>
            <p:cNvPr id="121" name="Oval 120">
              <a:extLst>
                <a:ext uri="{FF2B5EF4-FFF2-40B4-BE49-F238E27FC236}">
                  <a16:creationId xmlns:a16="http://schemas.microsoft.com/office/drawing/2014/main" xmlns="" id="{D8630E85-9F52-417A-880B-728B0B79C718}"/>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Oval 121">
              <a:extLst>
                <a:ext uri="{FF2B5EF4-FFF2-40B4-BE49-F238E27FC236}">
                  <a16:creationId xmlns:a16="http://schemas.microsoft.com/office/drawing/2014/main" xmlns="" id="{7EFAFEF2-10CE-4A12-B8D0-0F66F6E32F88}"/>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23" name="object 8">
            <a:extLst>
              <a:ext uri="{FF2B5EF4-FFF2-40B4-BE49-F238E27FC236}">
                <a16:creationId xmlns:a16="http://schemas.microsoft.com/office/drawing/2014/main" xmlns="" id="{C7C3E658-FDEC-42B6-901F-5E18853604F8}"/>
              </a:ext>
            </a:extLst>
          </p:cNvPr>
          <p:cNvSpPr txBox="1"/>
          <p:nvPr/>
        </p:nvSpPr>
        <p:spPr>
          <a:xfrm>
            <a:off x="10196966" y="3922583"/>
            <a:ext cx="2115565" cy="258404"/>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Community</a:t>
            </a:r>
            <a:endParaRPr lang="en-CA" sz="1600" dirty="0">
              <a:solidFill>
                <a:srgbClr val="960000"/>
              </a:solidFill>
              <a:latin typeface="Arial"/>
              <a:cs typeface="Arial"/>
            </a:endParaRPr>
          </a:p>
        </p:txBody>
      </p:sp>
      <p:grpSp>
        <p:nvGrpSpPr>
          <p:cNvPr id="127" name="Group 126">
            <a:extLst>
              <a:ext uri="{FF2B5EF4-FFF2-40B4-BE49-F238E27FC236}">
                <a16:creationId xmlns:a16="http://schemas.microsoft.com/office/drawing/2014/main" xmlns="" id="{21781369-F79F-4874-963A-55D77122B4AD}"/>
              </a:ext>
            </a:extLst>
          </p:cNvPr>
          <p:cNvGrpSpPr/>
          <p:nvPr/>
        </p:nvGrpSpPr>
        <p:grpSpPr>
          <a:xfrm>
            <a:off x="9518839" y="3754647"/>
            <a:ext cx="540000" cy="544047"/>
            <a:chOff x="152399" y="3048000"/>
            <a:chExt cx="540000" cy="544047"/>
          </a:xfrm>
        </p:grpSpPr>
        <p:sp>
          <p:nvSpPr>
            <p:cNvPr id="128" name="Oval 127">
              <a:extLst>
                <a:ext uri="{FF2B5EF4-FFF2-40B4-BE49-F238E27FC236}">
                  <a16:creationId xmlns:a16="http://schemas.microsoft.com/office/drawing/2014/main" xmlns="" id="{2D390174-3E32-4EC7-B580-0D76810E9B0C}"/>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9" name="Oval 128">
              <a:extLst>
                <a:ext uri="{FF2B5EF4-FFF2-40B4-BE49-F238E27FC236}">
                  <a16:creationId xmlns:a16="http://schemas.microsoft.com/office/drawing/2014/main" xmlns="" id="{CA0A5CAE-52F7-45D5-81A9-E4FE9122202B}"/>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30" name="object 10">
            <a:extLst>
              <a:ext uri="{FF2B5EF4-FFF2-40B4-BE49-F238E27FC236}">
                <a16:creationId xmlns:a16="http://schemas.microsoft.com/office/drawing/2014/main" xmlns="" id="{3F2BEF2E-EE26-4C34-BBF4-197ADF5D42EF}"/>
              </a:ext>
            </a:extLst>
          </p:cNvPr>
          <p:cNvSpPr txBox="1"/>
          <p:nvPr/>
        </p:nvSpPr>
        <p:spPr>
          <a:xfrm>
            <a:off x="9556580" y="4385002"/>
            <a:ext cx="1887220" cy="781624"/>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Clients, complementors, competitors and hospitals</a:t>
            </a:r>
          </a:p>
          <a:p>
            <a:endParaRPr dirty="0"/>
          </a:p>
        </p:txBody>
      </p:sp>
      <p:sp>
        <p:nvSpPr>
          <p:cNvPr id="131" name="Rectangle 130">
            <a:extLst>
              <a:ext uri="{FF2B5EF4-FFF2-40B4-BE49-F238E27FC236}">
                <a16:creationId xmlns:a16="http://schemas.microsoft.com/office/drawing/2014/main" xmlns="" id="{6D3A396C-AD87-44F2-A420-53C1D03A9DD6}"/>
              </a:ext>
            </a:extLst>
          </p:cNvPr>
          <p:cNvSpPr/>
          <p:nvPr/>
        </p:nvSpPr>
        <p:spPr>
          <a:xfrm>
            <a:off x="4376861" y="3725139"/>
            <a:ext cx="338554" cy="461665"/>
          </a:xfrm>
          <a:prstGeom prst="rect">
            <a:avLst/>
          </a:prstGeom>
        </p:spPr>
        <p:txBody>
          <a:bodyPr wrap="none">
            <a:spAutoFit/>
          </a:bodyPr>
          <a:lstStyle/>
          <a:p>
            <a:r>
              <a:rPr lang="en-US" sz="2400" b="1" dirty="0">
                <a:solidFill>
                  <a:schemeClr val="bg1">
                    <a:lumMod val="50000"/>
                  </a:schemeClr>
                </a:solidFill>
              </a:rPr>
              <a:t>+</a:t>
            </a:r>
            <a:endParaRPr lang="en-US" sz="2400" dirty="0">
              <a:solidFill>
                <a:schemeClr val="bg1">
                  <a:lumMod val="50000"/>
                </a:schemeClr>
              </a:solidFill>
            </a:endParaRPr>
          </a:p>
        </p:txBody>
      </p:sp>
      <p:cxnSp>
        <p:nvCxnSpPr>
          <p:cNvPr id="132" name="Straight Connector 131">
            <a:extLst>
              <a:ext uri="{FF2B5EF4-FFF2-40B4-BE49-F238E27FC236}">
                <a16:creationId xmlns:a16="http://schemas.microsoft.com/office/drawing/2014/main" xmlns="" id="{E573A2C7-6E46-47E0-AB95-6C9F1B4E5E42}"/>
              </a:ext>
            </a:extLst>
          </p:cNvPr>
          <p:cNvCxnSpPr/>
          <p:nvPr/>
        </p:nvCxnSpPr>
        <p:spPr>
          <a:xfrm>
            <a:off x="9258481" y="2201590"/>
            <a:ext cx="0" cy="3429676"/>
          </a:xfrm>
          <a:prstGeom prst="line">
            <a:avLst/>
          </a:prstGeom>
          <a:ln w="158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xmlns="" id="{62E478DA-7332-43CE-8AD9-75C1DD22A89C}"/>
                  </a:ext>
                </a:extLst>
              </p:cNvPr>
              <p:cNvSpPr/>
              <p:nvPr/>
            </p:nvSpPr>
            <p:spPr>
              <a:xfrm>
                <a:off x="5990840" y="3776894"/>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lumMod val="50000"/>
                            </a:schemeClr>
                          </a:solidFill>
                          <a:latin typeface="Cambria Math" panose="02040503050406030204" pitchFamily="18" charset="0"/>
                        </a:rPr>
                        <m:t>=</m:t>
                      </m:r>
                    </m:oMath>
                  </m:oMathPara>
                </a14:m>
                <a:endParaRPr lang="en-US" sz="2400" dirty="0">
                  <a:solidFill>
                    <a:schemeClr val="bg1">
                      <a:lumMod val="50000"/>
                    </a:schemeClr>
                  </a:solidFill>
                </a:endParaRPr>
              </a:p>
            </p:txBody>
          </p:sp>
        </mc:Choice>
        <mc:Fallback xmlns="">
          <p:sp>
            <p:nvSpPr>
              <p:cNvPr id="133" name="Rectangle 132">
                <a:extLst>
                  <a:ext uri="{FF2B5EF4-FFF2-40B4-BE49-F238E27FC236}">
                    <a16:creationId xmlns:a16="http://schemas.microsoft.com/office/drawing/2014/main" id="{62E478DA-7332-43CE-8AD9-75C1DD22A89C}"/>
                  </a:ext>
                </a:extLst>
              </p:cNvPr>
              <p:cNvSpPr>
                <a:spLocks noRot="1" noChangeAspect="1" noMove="1" noResize="1" noEditPoints="1" noAdjustHandles="1" noChangeArrowheads="1" noChangeShapeType="1" noTextEdit="1"/>
              </p:cNvSpPr>
              <p:nvPr/>
            </p:nvSpPr>
            <p:spPr>
              <a:xfrm>
                <a:off x="5990840" y="3776894"/>
                <a:ext cx="482824" cy="461665"/>
              </a:xfrm>
              <a:prstGeom prst="rect">
                <a:avLst/>
              </a:prstGeom>
              <a:blipFill>
                <a:blip r:embed="rId26"/>
                <a:stretch>
                  <a:fillRect/>
                </a:stretch>
              </a:blipFill>
            </p:spPr>
            <p:txBody>
              <a:bodyPr/>
              <a:lstStyle/>
              <a:p>
                <a:r>
                  <a:rPr lang="en-CA">
                    <a:noFill/>
                  </a:rPr>
                  <a:t> </a:t>
                </a:r>
              </a:p>
            </p:txBody>
          </p:sp>
        </mc:Fallback>
      </mc:AlternateContent>
      <p:cxnSp>
        <p:nvCxnSpPr>
          <p:cNvPr id="134" name="Straight Arrow Connector 133">
            <a:extLst>
              <a:ext uri="{FF2B5EF4-FFF2-40B4-BE49-F238E27FC236}">
                <a16:creationId xmlns:a16="http://schemas.microsoft.com/office/drawing/2014/main" xmlns="" id="{58020377-AA6D-4F75-B53E-B5320C18E67D}"/>
              </a:ext>
            </a:extLst>
          </p:cNvPr>
          <p:cNvCxnSpPr/>
          <p:nvPr/>
        </p:nvCxnSpPr>
        <p:spPr>
          <a:xfrm flipH="1" flipV="1">
            <a:off x="9135964" y="4021571"/>
            <a:ext cx="274917" cy="881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5" name="Meeting2">
            <a:extLst>
              <a:ext uri="{FF2B5EF4-FFF2-40B4-BE49-F238E27FC236}">
                <a16:creationId xmlns:a16="http://schemas.microsoft.com/office/drawing/2014/main" xmlns="" id="{550BDAEF-3FB2-438C-BC7E-AD4FC5C8D2E8}"/>
              </a:ext>
            </a:extLst>
          </p:cNvPr>
          <p:cNvGrpSpPr>
            <a:grpSpLocks noChangeAspect="1"/>
          </p:cNvGrpSpPr>
          <p:nvPr>
            <p:custDataLst>
              <p:tags r:id="rId1"/>
            </p:custDataLst>
          </p:nvPr>
        </p:nvGrpSpPr>
        <p:grpSpPr bwMode="auto">
          <a:xfrm>
            <a:off x="9619596" y="3897107"/>
            <a:ext cx="338484" cy="275561"/>
            <a:chOff x="86" y="116"/>
            <a:chExt cx="312" cy="254"/>
          </a:xfrm>
          <a:solidFill>
            <a:schemeClr val="tx1"/>
          </a:solidFill>
        </p:grpSpPr>
        <p:sp>
          <p:nvSpPr>
            <p:cNvPr id="136" name="Meeting2">
              <a:extLst>
                <a:ext uri="{FF2B5EF4-FFF2-40B4-BE49-F238E27FC236}">
                  <a16:creationId xmlns:a16="http://schemas.microsoft.com/office/drawing/2014/main" xmlns="" id="{3895A5DF-E98A-4A71-98E4-A6739C283505}"/>
                </a:ext>
              </a:extLst>
            </p:cNvPr>
            <p:cNvSpPr>
              <a:spLocks noChangeArrowheads="1"/>
            </p:cNvSpPr>
            <p:nvPr>
              <p:custDataLst>
                <p:tags r:id="rId5"/>
              </p:custDataLst>
            </p:nvPr>
          </p:nvSpPr>
          <p:spPr bwMode="auto">
            <a:xfrm>
              <a:off x="213" y="116"/>
              <a:ext cx="59" cy="59"/>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37" name="Meeting2">
              <a:extLst>
                <a:ext uri="{FF2B5EF4-FFF2-40B4-BE49-F238E27FC236}">
                  <a16:creationId xmlns:a16="http://schemas.microsoft.com/office/drawing/2014/main" xmlns="" id="{232233CD-1AE5-4346-9EBA-F68340193A6C}"/>
                </a:ext>
              </a:extLst>
            </p:cNvPr>
            <p:cNvSpPr>
              <a:spLocks noChangeArrowheads="1"/>
            </p:cNvSpPr>
            <p:nvPr>
              <p:custDataLst>
                <p:tags r:id="rId6"/>
              </p:custDataLst>
            </p:nvPr>
          </p:nvSpPr>
          <p:spPr bwMode="auto">
            <a:xfrm>
              <a:off x="106" y="145"/>
              <a:ext cx="58" cy="59"/>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38" name="Meeting2">
              <a:extLst>
                <a:ext uri="{FF2B5EF4-FFF2-40B4-BE49-F238E27FC236}">
                  <a16:creationId xmlns:a16="http://schemas.microsoft.com/office/drawing/2014/main" xmlns="" id="{00E461CA-8D09-42AC-B568-5EE081D02A6B}"/>
                </a:ext>
              </a:extLst>
            </p:cNvPr>
            <p:cNvSpPr>
              <a:spLocks noChangeArrowheads="1"/>
            </p:cNvSpPr>
            <p:nvPr>
              <p:custDataLst>
                <p:tags r:id="rId7"/>
              </p:custDataLst>
            </p:nvPr>
          </p:nvSpPr>
          <p:spPr bwMode="auto">
            <a:xfrm>
              <a:off x="320" y="145"/>
              <a:ext cx="59" cy="59"/>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39" name="Meeting2">
              <a:extLst>
                <a:ext uri="{FF2B5EF4-FFF2-40B4-BE49-F238E27FC236}">
                  <a16:creationId xmlns:a16="http://schemas.microsoft.com/office/drawing/2014/main" xmlns="" id="{89AC1E7F-142E-4523-9FC6-0D626357E246}"/>
                </a:ext>
              </a:extLst>
            </p:cNvPr>
            <p:cNvSpPr>
              <a:spLocks noChangeArrowheads="1"/>
            </p:cNvSpPr>
            <p:nvPr>
              <p:custDataLst>
                <p:tags r:id="rId8"/>
              </p:custDataLst>
            </p:nvPr>
          </p:nvSpPr>
          <p:spPr bwMode="auto">
            <a:xfrm>
              <a:off x="135" y="272"/>
              <a:ext cx="215" cy="9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0" name="Meeting2">
              <a:extLst>
                <a:ext uri="{FF2B5EF4-FFF2-40B4-BE49-F238E27FC236}">
                  <a16:creationId xmlns:a16="http://schemas.microsoft.com/office/drawing/2014/main" xmlns="" id="{9457506F-3B37-4284-9DC6-0BBC067B27A4}"/>
                </a:ext>
              </a:extLst>
            </p:cNvPr>
            <p:cNvSpPr>
              <a:spLocks/>
            </p:cNvSpPr>
            <p:nvPr>
              <p:custDataLst>
                <p:tags r:id="rId9"/>
              </p:custDataLst>
            </p:nvPr>
          </p:nvSpPr>
          <p:spPr bwMode="auto">
            <a:xfrm>
              <a:off x="86" y="223"/>
              <a:ext cx="96" cy="98"/>
            </a:xfrm>
            <a:custGeom>
              <a:avLst/>
              <a:gdLst>
                <a:gd name="T0" fmla="*/ 123 w 123"/>
                <a:gd name="T1" fmla="*/ 48 h 125"/>
                <a:gd name="T2" fmla="*/ 63 w 123"/>
                <a:gd name="T3" fmla="*/ 0 h 125"/>
                <a:gd name="T4" fmla="*/ 0 w 123"/>
                <a:gd name="T5" fmla="*/ 63 h 125"/>
                <a:gd name="T6" fmla="*/ 0 w 123"/>
                <a:gd name="T7" fmla="*/ 125 h 125"/>
                <a:gd name="T8" fmla="*/ 38 w 123"/>
                <a:gd name="T9" fmla="*/ 125 h 125"/>
                <a:gd name="T10" fmla="*/ 123 w 123"/>
                <a:gd name="T11" fmla="*/ 48 h 125"/>
              </a:gdLst>
              <a:ahLst/>
              <a:cxnLst>
                <a:cxn ang="0">
                  <a:pos x="T0" y="T1"/>
                </a:cxn>
                <a:cxn ang="0">
                  <a:pos x="T2" y="T3"/>
                </a:cxn>
                <a:cxn ang="0">
                  <a:pos x="T4" y="T5"/>
                </a:cxn>
                <a:cxn ang="0">
                  <a:pos x="T6" y="T7"/>
                </a:cxn>
                <a:cxn ang="0">
                  <a:pos x="T8" y="T9"/>
                </a:cxn>
                <a:cxn ang="0">
                  <a:pos x="T10" y="T11"/>
                </a:cxn>
              </a:cxnLst>
              <a:rect l="0" t="0" r="r" b="b"/>
              <a:pathLst>
                <a:path w="123" h="125">
                  <a:moveTo>
                    <a:pt x="123" y="48"/>
                  </a:moveTo>
                  <a:cubicBezTo>
                    <a:pt x="116" y="20"/>
                    <a:pt x="91" y="0"/>
                    <a:pt x="63" y="0"/>
                  </a:cubicBezTo>
                  <a:cubicBezTo>
                    <a:pt x="27" y="0"/>
                    <a:pt x="0" y="28"/>
                    <a:pt x="0" y="63"/>
                  </a:cubicBezTo>
                  <a:lnTo>
                    <a:pt x="0" y="125"/>
                  </a:lnTo>
                  <a:lnTo>
                    <a:pt x="38" y="125"/>
                  </a:lnTo>
                  <a:cubicBezTo>
                    <a:pt x="38" y="94"/>
                    <a:pt x="66" y="63"/>
                    <a:pt x="123" y="4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1" name="Meeting2">
              <a:extLst>
                <a:ext uri="{FF2B5EF4-FFF2-40B4-BE49-F238E27FC236}">
                  <a16:creationId xmlns:a16="http://schemas.microsoft.com/office/drawing/2014/main" xmlns="" id="{A76B2D7A-EF58-4B27-8A04-B51702CAD350}"/>
                </a:ext>
              </a:extLst>
            </p:cNvPr>
            <p:cNvSpPr>
              <a:spLocks/>
            </p:cNvSpPr>
            <p:nvPr>
              <p:custDataLst>
                <p:tags r:id="rId10"/>
              </p:custDataLst>
            </p:nvPr>
          </p:nvSpPr>
          <p:spPr bwMode="auto">
            <a:xfrm>
              <a:off x="194" y="194"/>
              <a:ext cx="97" cy="64"/>
            </a:xfrm>
            <a:custGeom>
              <a:avLst/>
              <a:gdLst>
                <a:gd name="T0" fmla="*/ 62 w 125"/>
                <a:gd name="T1" fmla="*/ 75 h 81"/>
                <a:gd name="T2" fmla="*/ 125 w 125"/>
                <a:gd name="T3" fmla="*/ 81 h 81"/>
                <a:gd name="T4" fmla="*/ 125 w 125"/>
                <a:gd name="T5" fmla="*/ 62 h 81"/>
                <a:gd name="T6" fmla="*/ 62 w 125"/>
                <a:gd name="T7" fmla="*/ 0 h 81"/>
                <a:gd name="T8" fmla="*/ 0 w 125"/>
                <a:gd name="T9" fmla="*/ 62 h 81"/>
                <a:gd name="T10" fmla="*/ 0 w 125"/>
                <a:gd name="T11" fmla="*/ 81 h 81"/>
                <a:gd name="T12" fmla="*/ 62 w 125"/>
                <a:gd name="T13" fmla="*/ 75 h 81"/>
              </a:gdLst>
              <a:ahLst/>
              <a:cxnLst>
                <a:cxn ang="0">
                  <a:pos x="T0" y="T1"/>
                </a:cxn>
                <a:cxn ang="0">
                  <a:pos x="T2" y="T3"/>
                </a:cxn>
                <a:cxn ang="0">
                  <a:pos x="T4" y="T5"/>
                </a:cxn>
                <a:cxn ang="0">
                  <a:pos x="T6" y="T7"/>
                </a:cxn>
                <a:cxn ang="0">
                  <a:pos x="T8" y="T9"/>
                </a:cxn>
                <a:cxn ang="0">
                  <a:pos x="T10" y="T11"/>
                </a:cxn>
                <a:cxn ang="0">
                  <a:pos x="T12" y="T13"/>
                </a:cxn>
              </a:cxnLst>
              <a:rect l="0" t="0" r="r" b="b"/>
              <a:pathLst>
                <a:path w="125" h="81">
                  <a:moveTo>
                    <a:pt x="62" y="75"/>
                  </a:moveTo>
                  <a:cubicBezTo>
                    <a:pt x="86" y="75"/>
                    <a:pt x="106" y="77"/>
                    <a:pt x="125" y="81"/>
                  </a:cubicBezTo>
                  <a:lnTo>
                    <a:pt x="125" y="62"/>
                  </a:lnTo>
                  <a:cubicBezTo>
                    <a:pt x="125" y="27"/>
                    <a:pt x="97" y="0"/>
                    <a:pt x="62" y="0"/>
                  </a:cubicBezTo>
                  <a:cubicBezTo>
                    <a:pt x="27" y="0"/>
                    <a:pt x="0" y="27"/>
                    <a:pt x="0" y="62"/>
                  </a:cubicBezTo>
                  <a:lnTo>
                    <a:pt x="0" y="81"/>
                  </a:lnTo>
                  <a:cubicBezTo>
                    <a:pt x="18" y="77"/>
                    <a:pt x="38" y="75"/>
                    <a:pt x="62" y="7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2" name="Meeting2">
              <a:extLst>
                <a:ext uri="{FF2B5EF4-FFF2-40B4-BE49-F238E27FC236}">
                  <a16:creationId xmlns:a16="http://schemas.microsoft.com/office/drawing/2014/main" xmlns="" id="{C806F0DE-EC80-4BC6-80A5-E4C650E24C00}"/>
                </a:ext>
              </a:extLst>
            </p:cNvPr>
            <p:cNvSpPr>
              <a:spLocks/>
            </p:cNvSpPr>
            <p:nvPr>
              <p:custDataLst>
                <p:tags r:id="rId11"/>
              </p:custDataLst>
            </p:nvPr>
          </p:nvSpPr>
          <p:spPr bwMode="auto">
            <a:xfrm>
              <a:off x="303" y="223"/>
              <a:ext cx="95" cy="98"/>
            </a:xfrm>
            <a:custGeom>
              <a:avLst/>
              <a:gdLst>
                <a:gd name="T0" fmla="*/ 60 w 122"/>
                <a:gd name="T1" fmla="*/ 0 h 125"/>
                <a:gd name="T2" fmla="*/ 0 w 122"/>
                <a:gd name="T3" fmla="*/ 48 h 125"/>
                <a:gd name="T4" fmla="*/ 85 w 122"/>
                <a:gd name="T5" fmla="*/ 125 h 125"/>
                <a:gd name="T6" fmla="*/ 122 w 122"/>
                <a:gd name="T7" fmla="*/ 125 h 125"/>
                <a:gd name="T8" fmla="*/ 122 w 122"/>
                <a:gd name="T9" fmla="*/ 63 h 125"/>
                <a:gd name="T10" fmla="*/ 60 w 122"/>
                <a:gd name="T11" fmla="*/ 0 h 125"/>
              </a:gdLst>
              <a:ahLst/>
              <a:cxnLst>
                <a:cxn ang="0">
                  <a:pos x="T0" y="T1"/>
                </a:cxn>
                <a:cxn ang="0">
                  <a:pos x="T2" y="T3"/>
                </a:cxn>
                <a:cxn ang="0">
                  <a:pos x="T4" y="T5"/>
                </a:cxn>
                <a:cxn ang="0">
                  <a:pos x="T6" y="T7"/>
                </a:cxn>
                <a:cxn ang="0">
                  <a:pos x="T8" y="T9"/>
                </a:cxn>
                <a:cxn ang="0">
                  <a:pos x="T10" y="T11"/>
                </a:cxn>
              </a:cxnLst>
              <a:rect l="0" t="0" r="r" b="b"/>
              <a:pathLst>
                <a:path w="122" h="125">
                  <a:moveTo>
                    <a:pt x="60" y="0"/>
                  </a:moveTo>
                  <a:cubicBezTo>
                    <a:pt x="31" y="0"/>
                    <a:pt x="6" y="20"/>
                    <a:pt x="0" y="48"/>
                  </a:cubicBezTo>
                  <a:cubicBezTo>
                    <a:pt x="56" y="63"/>
                    <a:pt x="85" y="94"/>
                    <a:pt x="85" y="125"/>
                  </a:cubicBezTo>
                  <a:lnTo>
                    <a:pt x="122" y="125"/>
                  </a:lnTo>
                  <a:lnTo>
                    <a:pt x="122" y="63"/>
                  </a:lnTo>
                  <a:cubicBezTo>
                    <a:pt x="122" y="28"/>
                    <a:pt x="94" y="0"/>
                    <a:pt x="6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45" name="Star3">
            <a:extLst>
              <a:ext uri="{FF2B5EF4-FFF2-40B4-BE49-F238E27FC236}">
                <a16:creationId xmlns:a16="http://schemas.microsoft.com/office/drawing/2014/main" xmlns="" id="{B56430A2-C894-4CB1-9C9E-669A879390B6}"/>
              </a:ext>
            </a:extLst>
          </p:cNvPr>
          <p:cNvSpPr>
            <a:spLocks noChangeAspect="1"/>
          </p:cNvSpPr>
          <p:nvPr>
            <p:custDataLst>
              <p:tags r:id="rId2"/>
            </p:custDataLst>
          </p:nvPr>
        </p:nvSpPr>
        <p:spPr bwMode="auto">
          <a:xfrm>
            <a:off x="6604935" y="3855666"/>
            <a:ext cx="288000" cy="273821"/>
          </a:xfrm>
          <a:custGeom>
            <a:avLst/>
            <a:gdLst>
              <a:gd name="T0" fmla="*/ 666 w 706"/>
              <a:gd name="T1" fmla="*/ 223 h 670"/>
              <a:gd name="T2" fmla="*/ 477 w 706"/>
              <a:gd name="T3" fmla="*/ 195 h 670"/>
              <a:gd name="T4" fmla="*/ 393 w 706"/>
              <a:gd name="T5" fmla="*/ 24 h 670"/>
              <a:gd name="T6" fmla="*/ 353 w 706"/>
              <a:gd name="T7" fmla="*/ 0 h 670"/>
              <a:gd name="T8" fmla="*/ 314 w 706"/>
              <a:gd name="T9" fmla="*/ 24 h 670"/>
              <a:gd name="T10" fmla="*/ 230 w 706"/>
              <a:gd name="T11" fmla="*/ 195 h 670"/>
              <a:gd name="T12" fmla="*/ 41 w 706"/>
              <a:gd name="T13" fmla="*/ 223 h 670"/>
              <a:gd name="T14" fmla="*/ 5 w 706"/>
              <a:gd name="T15" fmla="*/ 252 h 670"/>
              <a:gd name="T16" fmla="*/ 17 w 706"/>
              <a:gd name="T17" fmla="*/ 297 h 670"/>
              <a:gd name="T18" fmla="*/ 153 w 706"/>
              <a:gd name="T19" fmla="*/ 430 h 670"/>
              <a:gd name="T20" fmla="*/ 121 w 706"/>
              <a:gd name="T21" fmla="*/ 618 h 670"/>
              <a:gd name="T22" fmla="*/ 138 w 706"/>
              <a:gd name="T23" fmla="*/ 661 h 670"/>
              <a:gd name="T24" fmla="*/ 164 w 706"/>
              <a:gd name="T25" fmla="*/ 670 h 670"/>
              <a:gd name="T26" fmla="*/ 184 w 706"/>
              <a:gd name="T27" fmla="*/ 665 h 670"/>
              <a:gd name="T28" fmla="*/ 353 w 706"/>
              <a:gd name="T29" fmla="*/ 576 h 670"/>
              <a:gd name="T30" fmla="*/ 522 w 706"/>
              <a:gd name="T31" fmla="*/ 665 h 670"/>
              <a:gd name="T32" fmla="*/ 543 w 706"/>
              <a:gd name="T33" fmla="*/ 670 h 670"/>
              <a:gd name="T34" fmla="*/ 568 w 706"/>
              <a:gd name="T35" fmla="*/ 661 h 670"/>
              <a:gd name="T36" fmla="*/ 586 w 706"/>
              <a:gd name="T37" fmla="*/ 618 h 670"/>
              <a:gd name="T38" fmla="*/ 554 w 706"/>
              <a:gd name="T39" fmla="*/ 430 h 670"/>
              <a:gd name="T40" fmla="*/ 690 w 706"/>
              <a:gd name="T41" fmla="*/ 297 h 670"/>
              <a:gd name="T42" fmla="*/ 701 w 706"/>
              <a:gd name="T43" fmla="*/ 252 h 670"/>
              <a:gd name="T44" fmla="*/ 666 w 706"/>
              <a:gd name="T45" fmla="*/ 22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6" h="670">
                <a:moveTo>
                  <a:pt x="666" y="223"/>
                </a:moveTo>
                <a:lnTo>
                  <a:pt x="477" y="195"/>
                </a:lnTo>
                <a:lnTo>
                  <a:pt x="393" y="24"/>
                </a:lnTo>
                <a:cubicBezTo>
                  <a:pt x="385" y="9"/>
                  <a:pt x="370" y="0"/>
                  <a:pt x="353" y="0"/>
                </a:cubicBezTo>
                <a:cubicBezTo>
                  <a:pt x="337" y="0"/>
                  <a:pt x="321" y="9"/>
                  <a:pt x="314" y="24"/>
                </a:cubicBezTo>
                <a:lnTo>
                  <a:pt x="230" y="195"/>
                </a:lnTo>
                <a:lnTo>
                  <a:pt x="41" y="223"/>
                </a:lnTo>
                <a:cubicBezTo>
                  <a:pt x="24" y="225"/>
                  <a:pt x="11" y="237"/>
                  <a:pt x="5" y="252"/>
                </a:cubicBezTo>
                <a:cubicBezTo>
                  <a:pt x="0" y="268"/>
                  <a:pt x="5" y="286"/>
                  <a:pt x="17" y="297"/>
                </a:cubicBezTo>
                <a:lnTo>
                  <a:pt x="153" y="430"/>
                </a:lnTo>
                <a:lnTo>
                  <a:pt x="121" y="618"/>
                </a:lnTo>
                <a:cubicBezTo>
                  <a:pt x="118" y="635"/>
                  <a:pt x="125" y="652"/>
                  <a:pt x="138" y="661"/>
                </a:cubicBezTo>
                <a:cubicBezTo>
                  <a:pt x="146" y="667"/>
                  <a:pt x="155" y="670"/>
                  <a:pt x="164" y="670"/>
                </a:cubicBezTo>
                <a:cubicBezTo>
                  <a:pt x="171" y="670"/>
                  <a:pt x="178" y="668"/>
                  <a:pt x="184" y="665"/>
                </a:cubicBezTo>
                <a:lnTo>
                  <a:pt x="353" y="576"/>
                </a:lnTo>
                <a:lnTo>
                  <a:pt x="522" y="665"/>
                </a:lnTo>
                <a:cubicBezTo>
                  <a:pt x="529" y="668"/>
                  <a:pt x="536" y="670"/>
                  <a:pt x="543" y="670"/>
                </a:cubicBezTo>
                <a:cubicBezTo>
                  <a:pt x="552" y="670"/>
                  <a:pt x="561" y="667"/>
                  <a:pt x="568" y="661"/>
                </a:cubicBezTo>
                <a:cubicBezTo>
                  <a:pt x="582" y="652"/>
                  <a:pt x="589" y="635"/>
                  <a:pt x="586" y="618"/>
                </a:cubicBezTo>
                <a:lnTo>
                  <a:pt x="554" y="430"/>
                </a:lnTo>
                <a:lnTo>
                  <a:pt x="690" y="297"/>
                </a:lnTo>
                <a:cubicBezTo>
                  <a:pt x="702" y="286"/>
                  <a:pt x="706" y="268"/>
                  <a:pt x="701" y="252"/>
                </a:cubicBezTo>
                <a:cubicBezTo>
                  <a:pt x="696" y="237"/>
                  <a:pt x="682" y="225"/>
                  <a:pt x="666" y="2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1" name="Toolbox4">
            <a:extLst>
              <a:ext uri="{FF2B5EF4-FFF2-40B4-BE49-F238E27FC236}">
                <a16:creationId xmlns:a16="http://schemas.microsoft.com/office/drawing/2014/main" xmlns="" id="{DDCCA565-5215-4F61-82CF-DA38DFF7C53E}"/>
              </a:ext>
            </a:extLst>
          </p:cNvPr>
          <p:cNvGrpSpPr>
            <a:grpSpLocks noChangeAspect="1"/>
          </p:cNvGrpSpPr>
          <p:nvPr>
            <p:custDataLst>
              <p:tags r:id="rId3"/>
            </p:custDataLst>
          </p:nvPr>
        </p:nvGrpSpPr>
        <p:grpSpPr bwMode="auto">
          <a:xfrm>
            <a:off x="4452369" y="2945952"/>
            <a:ext cx="288000" cy="237970"/>
            <a:chOff x="2478" y="863"/>
            <a:chExt cx="2648" cy="2188"/>
          </a:xfrm>
          <a:solidFill>
            <a:schemeClr val="tx1"/>
          </a:solidFill>
        </p:grpSpPr>
        <p:sp>
          <p:nvSpPr>
            <p:cNvPr id="162" name="Freeform 141">
              <a:extLst>
                <a:ext uri="{FF2B5EF4-FFF2-40B4-BE49-F238E27FC236}">
                  <a16:creationId xmlns:a16="http://schemas.microsoft.com/office/drawing/2014/main" xmlns="" id="{E52DAE07-1C30-472F-8204-633D39AF8DBC}"/>
                </a:ext>
              </a:extLst>
            </p:cNvPr>
            <p:cNvSpPr>
              <a:spLocks/>
            </p:cNvSpPr>
            <p:nvPr/>
          </p:nvSpPr>
          <p:spPr bwMode="auto">
            <a:xfrm>
              <a:off x="3141" y="863"/>
              <a:ext cx="1322" cy="330"/>
            </a:xfrm>
            <a:custGeom>
              <a:avLst/>
              <a:gdLst>
                <a:gd name="T0" fmla="*/ 66 w 333"/>
                <a:gd name="T1" fmla="*/ 66 h 83"/>
                <a:gd name="T2" fmla="*/ 266 w 333"/>
                <a:gd name="T3" fmla="*/ 66 h 83"/>
                <a:gd name="T4" fmla="*/ 266 w 333"/>
                <a:gd name="T5" fmla="*/ 83 h 83"/>
                <a:gd name="T6" fmla="*/ 333 w 333"/>
                <a:gd name="T7" fmla="*/ 83 h 83"/>
                <a:gd name="T8" fmla="*/ 333 w 333"/>
                <a:gd name="T9" fmla="*/ 66 h 83"/>
                <a:gd name="T10" fmla="*/ 266 w 333"/>
                <a:gd name="T11" fmla="*/ 0 h 83"/>
                <a:gd name="T12" fmla="*/ 66 w 333"/>
                <a:gd name="T13" fmla="*/ 0 h 83"/>
                <a:gd name="T14" fmla="*/ 0 w 333"/>
                <a:gd name="T15" fmla="*/ 66 h 83"/>
                <a:gd name="T16" fmla="*/ 0 w 333"/>
                <a:gd name="T17" fmla="*/ 83 h 83"/>
                <a:gd name="T18" fmla="*/ 66 w 333"/>
                <a:gd name="T19" fmla="*/ 83 h 83"/>
                <a:gd name="T20" fmla="*/ 66 w 333"/>
                <a:gd name="T21" fmla="*/ 6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 h="83">
                  <a:moveTo>
                    <a:pt x="66" y="66"/>
                  </a:moveTo>
                  <a:lnTo>
                    <a:pt x="266" y="66"/>
                  </a:lnTo>
                  <a:lnTo>
                    <a:pt x="266" y="83"/>
                  </a:lnTo>
                  <a:lnTo>
                    <a:pt x="333" y="83"/>
                  </a:lnTo>
                  <a:lnTo>
                    <a:pt x="333" y="66"/>
                  </a:lnTo>
                  <a:cubicBezTo>
                    <a:pt x="333" y="30"/>
                    <a:pt x="303" y="0"/>
                    <a:pt x="266" y="0"/>
                  </a:cubicBezTo>
                  <a:lnTo>
                    <a:pt x="66" y="0"/>
                  </a:lnTo>
                  <a:cubicBezTo>
                    <a:pt x="30" y="0"/>
                    <a:pt x="0" y="30"/>
                    <a:pt x="0" y="66"/>
                  </a:cubicBezTo>
                  <a:lnTo>
                    <a:pt x="0" y="83"/>
                  </a:lnTo>
                  <a:lnTo>
                    <a:pt x="66" y="83"/>
                  </a:lnTo>
                  <a:lnTo>
                    <a:pt x="66" y="6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42">
              <a:extLst>
                <a:ext uri="{FF2B5EF4-FFF2-40B4-BE49-F238E27FC236}">
                  <a16:creationId xmlns:a16="http://schemas.microsoft.com/office/drawing/2014/main" xmlns="" id="{8D2BAB42-4763-4C20-824D-7395437235EA}"/>
                </a:ext>
              </a:extLst>
            </p:cNvPr>
            <p:cNvSpPr>
              <a:spLocks/>
            </p:cNvSpPr>
            <p:nvPr/>
          </p:nvSpPr>
          <p:spPr bwMode="auto">
            <a:xfrm>
              <a:off x="2478" y="2056"/>
              <a:ext cx="2648" cy="995"/>
            </a:xfrm>
            <a:custGeom>
              <a:avLst/>
              <a:gdLst>
                <a:gd name="T0" fmla="*/ 467 w 667"/>
                <a:gd name="T1" fmla="*/ 50 h 250"/>
                <a:gd name="T2" fmla="*/ 400 w 667"/>
                <a:gd name="T3" fmla="*/ 116 h 250"/>
                <a:gd name="T4" fmla="*/ 267 w 667"/>
                <a:gd name="T5" fmla="*/ 116 h 250"/>
                <a:gd name="T6" fmla="*/ 200 w 667"/>
                <a:gd name="T7" fmla="*/ 50 h 250"/>
                <a:gd name="T8" fmla="*/ 200 w 667"/>
                <a:gd name="T9" fmla="*/ 0 h 250"/>
                <a:gd name="T10" fmla="*/ 0 w 667"/>
                <a:gd name="T11" fmla="*/ 0 h 250"/>
                <a:gd name="T12" fmla="*/ 0 w 667"/>
                <a:gd name="T13" fmla="*/ 183 h 250"/>
                <a:gd name="T14" fmla="*/ 67 w 667"/>
                <a:gd name="T15" fmla="*/ 250 h 250"/>
                <a:gd name="T16" fmla="*/ 600 w 667"/>
                <a:gd name="T17" fmla="*/ 250 h 250"/>
                <a:gd name="T18" fmla="*/ 667 w 667"/>
                <a:gd name="T19" fmla="*/ 183 h 250"/>
                <a:gd name="T20" fmla="*/ 667 w 667"/>
                <a:gd name="T21" fmla="*/ 0 h 250"/>
                <a:gd name="T22" fmla="*/ 467 w 667"/>
                <a:gd name="T23" fmla="*/ 0 h 250"/>
                <a:gd name="T24" fmla="*/ 467 w 667"/>
                <a:gd name="T25" fmla="*/ 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7" h="250">
                  <a:moveTo>
                    <a:pt x="467" y="50"/>
                  </a:moveTo>
                  <a:cubicBezTo>
                    <a:pt x="467" y="86"/>
                    <a:pt x="437" y="116"/>
                    <a:pt x="400" y="116"/>
                  </a:cubicBezTo>
                  <a:lnTo>
                    <a:pt x="267" y="116"/>
                  </a:lnTo>
                  <a:cubicBezTo>
                    <a:pt x="230" y="116"/>
                    <a:pt x="200" y="86"/>
                    <a:pt x="200" y="50"/>
                  </a:cubicBezTo>
                  <a:lnTo>
                    <a:pt x="200" y="0"/>
                  </a:lnTo>
                  <a:lnTo>
                    <a:pt x="0" y="0"/>
                  </a:lnTo>
                  <a:lnTo>
                    <a:pt x="0" y="183"/>
                  </a:lnTo>
                  <a:cubicBezTo>
                    <a:pt x="0" y="220"/>
                    <a:pt x="30" y="250"/>
                    <a:pt x="67" y="250"/>
                  </a:cubicBezTo>
                  <a:lnTo>
                    <a:pt x="600" y="250"/>
                  </a:lnTo>
                  <a:cubicBezTo>
                    <a:pt x="637" y="250"/>
                    <a:pt x="667" y="220"/>
                    <a:pt x="667" y="183"/>
                  </a:cubicBezTo>
                  <a:lnTo>
                    <a:pt x="667" y="0"/>
                  </a:lnTo>
                  <a:lnTo>
                    <a:pt x="467" y="0"/>
                  </a:lnTo>
                  <a:lnTo>
                    <a:pt x="467" y="5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143">
              <a:extLst>
                <a:ext uri="{FF2B5EF4-FFF2-40B4-BE49-F238E27FC236}">
                  <a16:creationId xmlns:a16="http://schemas.microsoft.com/office/drawing/2014/main" xmlns="" id="{9E64DAFA-76D5-4994-B4F1-20940882E7DA}"/>
                </a:ext>
              </a:extLst>
            </p:cNvPr>
            <p:cNvSpPr>
              <a:spLocks/>
            </p:cNvSpPr>
            <p:nvPr/>
          </p:nvSpPr>
          <p:spPr bwMode="auto">
            <a:xfrm>
              <a:off x="2478" y="1324"/>
              <a:ext cx="2648" cy="597"/>
            </a:xfrm>
            <a:custGeom>
              <a:avLst/>
              <a:gdLst>
                <a:gd name="T0" fmla="*/ 600 w 667"/>
                <a:gd name="T1" fmla="*/ 0 h 150"/>
                <a:gd name="T2" fmla="*/ 67 w 667"/>
                <a:gd name="T3" fmla="*/ 0 h 150"/>
                <a:gd name="T4" fmla="*/ 0 w 667"/>
                <a:gd name="T5" fmla="*/ 67 h 150"/>
                <a:gd name="T6" fmla="*/ 0 w 667"/>
                <a:gd name="T7" fmla="*/ 150 h 150"/>
                <a:gd name="T8" fmla="*/ 667 w 667"/>
                <a:gd name="T9" fmla="*/ 150 h 150"/>
                <a:gd name="T10" fmla="*/ 667 w 667"/>
                <a:gd name="T11" fmla="*/ 67 h 150"/>
                <a:gd name="T12" fmla="*/ 600 w 667"/>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667" h="150">
                  <a:moveTo>
                    <a:pt x="600" y="0"/>
                  </a:moveTo>
                  <a:lnTo>
                    <a:pt x="67" y="0"/>
                  </a:lnTo>
                  <a:cubicBezTo>
                    <a:pt x="30" y="0"/>
                    <a:pt x="0" y="30"/>
                    <a:pt x="0" y="67"/>
                  </a:cubicBezTo>
                  <a:lnTo>
                    <a:pt x="0" y="150"/>
                  </a:lnTo>
                  <a:lnTo>
                    <a:pt x="667" y="150"/>
                  </a:lnTo>
                  <a:lnTo>
                    <a:pt x="667" y="67"/>
                  </a:lnTo>
                  <a:cubicBezTo>
                    <a:pt x="667" y="30"/>
                    <a:pt x="637" y="0"/>
                    <a:pt x="600" y="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5" name="Rectangle 144">
              <a:extLst>
                <a:ext uri="{FF2B5EF4-FFF2-40B4-BE49-F238E27FC236}">
                  <a16:creationId xmlns:a16="http://schemas.microsoft.com/office/drawing/2014/main" xmlns="" id="{3EA3EC39-22C6-4099-B97B-523BA9BA1D65}"/>
                </a:ext>
              </a:extLst>
            </p:cNvPr>
            <p:cNvSpPr>
              <a:spLocks noChangeArrowheads="1"/>
            </p:cNvSpPr>
            <p:nvPr/>
          </p:nvSpPr>
          <p:spPr bwMode="auto">
            <a:xfrm>
              <a:off x="3538" y="2056"/>
              <a:ext cx="528" cy="199"/>
            </a:xfrm>
            <a:prstGeom prst="rect">
              <a:avLst/>
            </a:prstGeom>
            <a:grpFill/>
            <a:ln w="9525">
              <a:noFill/>
              <a:miter lim="800000"/>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66" name="Wrench3">
            <a:extLst>
              <a:ext uri="{FF2B5EF4-FFF2-40B4-BE49-F238E27FC236}">
                <a16:creationId xmlns:a16="http://schemas.microsoft.com/office/drawing/2014/main" xmlns="" id="{8B34B018-1949-4BE7-97CA-24CFAFEDC1C5}"/>
              </a:ext>
            </a:extLst>
          </p:cNvPr>
          <p:cNvGrpSpPr>
            <a:grpSpLocks noChangeAspect="1"/>
          </p:cNvGrpSpPr>
          <p:nvPr>
            <p:custDataLst>
              <p:tags r:id="rId4"/>
            </p:custDataLst>
          </p:nvPr>
        </p:nvGrpSpPr>
        <p:grpSpPr bwMode="auto">
          <a:xfrm>
            <a:off x="4443637" y="4512387"/>
            <a:ext cx="288000" cy="296038"/>
            <a:chOff x="4197" y="715"/>
            <a:chExt cx="215" cy="221"/>
          </a:xfrm>
          <a:solidFill>
            <a:schemeClr val="tx1"/>
          </a:solidFill>
        </p:grpSpPr>
        <p:sp>
          <p:nvSpPr>
            <p:cNvPr id="167" name="Freeform 93">
              <a:extLst>
                <a:ext uri="{FF2B5EF4-FFF2-40B4-BE49-F238E27FC236}">
                  <a16:creationId xmlns:a16="http://schemas.microsoft.com/office/drawing/2014/main" xmlns="" id="{0813A84A-EE6A-44A3-9E2B-1BE11FE3DEDA}"/>
                </a:ext>
              </a:extLst>
            </p:cNvPr>
            <p:cNvSpPr>
              <a:spLocks/>
            </p:cNvSpPr>
            <p:nvPr/>
          </p:nvSpPr>
          <p:spPr bwMode="auto">
            <a:xfrm>
              <a:off x="4197" y="798"/>
              <a:ext cx="138" cy="138"/>
            </a:xfrm>
            <a:custGeom>
              <a:avLst/>
              <a:gdLst>
                <a:gd name="T0" fmla="*/ 0 w 287"/>
                <a:gd name="T1" fmla="*/ 212 h 287"/>
                <a:gd name="T2" fmla="*/ 212 w 287"/>
                <a:gd name="T3" fmla="*/ 0 h 287"/>
                <a:gd name="T4" fmla="*/ 287 w 287"/>
                <a:gd name="T5" fmla="*/ 75 h 287"/>
                <a:gd name="T6" fmla="*/ 75 w 287"/>
                <a:gd name="T7" fmla="*/ 287 h 287"/>
                <a:gd name="T8" fmla="*/ 0 w 287"/>
                <a:gd name="T9" fmla="*/ 212 h 287"/>
              </a:gdLst>
              <a:ahLst/>
              <a:cxnLst>
                <a:cxn ang="0">
                  <a:pos x="T0" y="T1"/>
                </a:cxn>
                <a:cxn ang="0">
                  <a:pos x="T2" y="T3"/>
                </a:cxn>
                <a:cxn ang="0">
                  <a:pos x="T4" y="T5"/>
                </a:cxn>
                <a:cxn ang="0">
                  <a:pos x="T6" y="T7"/>
                </a:cxn>
                <a:cxn ang="0">
                  <a:pos x="T8" y="T9"/>
                </a:cxn>
              </a:cxnLst>
              <a:rect l="0" t="0" r="r" b="b"/>
              <a:pathLst>
                <a:path w="287" h="287">
                  <a:moveTo>
                    <a:pt x="0" y="212"/>
                  </a:moveTo>
                  <a:lnTo>
                    <a:pt x="212" y="0"/>
                  </a:lnTo>
                  <a:lnTo>
                    <a:pt x="287" y="75"/>
                  </a:lnTo>
                  <a:lnTo>
                    <a:pt x="75" y="287"/>
                  </a:lnTo>
                  <a:lnTo>
                    <a:pt x="0"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94">
              <a:extLst>
                <a:ext uri="{FF2B5EF4-FFF2-40B4-BE49-F238E27FC236}">
                  <a16:creationId xmlns:a16="http://schemas.microsoft.com/office/drawing/2014/main" xmlns="" id="{2672CECE-E353-4CF1-AC0B-1ECA5EF36C20}"/>
                </a:ext>
              </a:extLst>
            </p:cNvPr>
            <p:cNvSpPr>
              <a:spLocks/>
            </p:cNvSpPr>
            <p:nvPr/>
          </p:nvSpPr>
          <p:spPr bwMode="auto">
            <a:xfrm>
              <a:off x="4197" y="798"/>
              <a:ext cx="138" cy="138"/>
            </a:xfrm>
            <a:custGeom>
              <a:avLst/>
              <a:gdLst>
                <a:gd name="T0" fmla="*/ 0 w 287"/>
                <a:gd name="T1" fmla="*/ 212 h 287"/>
                <a:gd name="T2" fmla="*/ 212 w 287"/>
                <a:gd name="T3" fmla="*/ 0 h 287"/>
                <a:gd name="T4" fmla="*/ 287 w 287"/>
                <a:gd name="T5" fmla="*/ 75 h 287"/>
                <a:gd name="T6" fmla="*/ 75 w 287"/>
                <a:gd name="T7" fmla="*/ 287 h 287"/>
                <a:gd name="T8" fmla="*/ 0 w 287"/>
                <a:gd name="T9" fmla="*/ 212 h 287"/>
              </a:gdLst>
              <a:ahLst/>
              <a:cxnLst>
                <a:cxn ang="0">
                  <a:pos x="T0" y="T1"/>
                </a:cxn>
                <a:cxn ang="0">
                  <a:pos x="T2" y="T3"/>
                </a:cxn>
                <a:cxn ang="0">
                  <a:pos x="T4" y="T5"/>
                </a:cxn>
                <a:cxn ang="0">
                  <a:pos x="T6" y="T7"/>
                </a:cxn>
                <a:cxn ang="0">
                  <a:pos x="T8" y="T9"/>
                </a:cxn>
              </a:cxnLst>
              <a:rect l="0" t="0" r="r" b="b"/>
              <a:pathLst>
                <a:path w="287" h="287">
                  <a:moveTo>
                    <a:pt x="0" y="212"/>
                  </a:moveTo>
                  <a:lnTo>
                    <a:pt x="212" y="0"/>
                  </a:lnTo>
                  <a:lnTo>
                    <a:pt x="287" y="75"/>
                  </a:lnTo>
                  <a:lnTo>
                    <a:pt x="75" y="287"/>
                  </a:lnTo>
                  <a:lnTo>
                    <a:pt x="0"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95">
              <a:extLst>
                <a:ext uri="{FF2B5EF4-FFF2-40B4-BE49-F238E27FC236}">
                  <a16:creationId xmlns:a16="http://schemas.microsoft.com/office/drawing/2014/main" xmlns="" id="{E8A9D2B2-6868-43B1-900B-75453046CC2D}"/>
                </a:ext>
              </a:extLst>
            </p:cNvPr>
            <p:cNvSpPr>
              <a:spLocks/>
            </p:cNvSpPr>
            <p:nvPr/>
          </p:nvSpPr>
          <p:spPr bwMode="auto">
            <a:xfrm>
              <a:off x="4268" y="715"/>
              <a:ext cx="144" cy="143"/>
            </a:xfrm>
            <a:custGeom>
              <a:avLst/>
              <a:gdLst>
                <a:gd name="T0" fmla="*/ 54 w 299"/>
                <a:gd name="T1" fmla="*/ 246 h 299"/>
                <a:gd name="T2" fmla="*/ 54 w 299"/>
                <a:gd name="T3" fmla="*/ 51 h 299"/>
                <a:gd name="T4" fmla="*/ 214 w 299"/>
                <a:gd name="T5" fmla="*/ 24 h 299"/>
                <a:gd name="T6" fmla="*/ 114 w 299"/>
                <a:gd name="T7" fmla="*/ 124 h 299"/>
                <a:gd name="T8" fmla="*/ 114 w 299"/>
                <a:gd name="T9" fmla="*/ 186 h 299"/>
                <a:gd name="T10" fmla="*/ 177 w 299"/>
                <a:gd name="T11" fmla="*/ 186 h 299"/>
                <a:gd name="T12" fmla="*/ 277 w 299"/>
                <a:gd name="T13" fmla="*/ 99 h 299"/>
                <a:gd name="T14" fmla="*/ 249 w 299"/>
                <a:gd name="T15" fmla="*/ 246 h 299"/>
                <a:gd name="T16" fmla="*/ 54 w 299"/>
                <a:gd name="T17"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54" y="246"/>
                  </a:moveTo>
                  <a:cubicBezTo>
                    <a:pt x="0" y="192"/>
                    <a:pt x="0" y="105"/>
                    <a:pt x="54" y="51"/>
                  </a:cubicBezTo>
                  <a:cubicBezTo>
                    <a:pt x="97" y="11"/>
                    <a:pt x="160" y="0"/>
                    <a:pt x="214" y="24"/>
                  </a:cubicBezTo>
                  <a:lnTo>
                    <a:pt x="114" y="124"/>
                  </a:lnTo>
                  <a:lnTo>
                    <a:pt x="114" y="186"/>
                  </a:lnTo>
                  <a:lnTo>
                    <a:pt x="177" y="186"/>
                  </a:lnTo>
                  <a:lnTo>
                    <a:pt x="277" y="99"/>
                  </a:lnTo>
                  <a:cubicBezTo>
                    <a:pt x="299" y="148"/>
                    <a:pt x="288" y="208"/>
                    <a:pt x="249" y="246"/>
                  </a:cubicBezTo>
                  <a:cubicBezTo>
                    <a:pt x="195" y="299"/>
                    <a:pt x="108" y="299"/>
                    <a:pt x="54" y="2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96">
              <a:extLst>
                <a:ext uri="{FF2B5EF4-FFF2-40B4-BE49-F238E27FC236}">
                  <a16:creationId xmlns:a16="http://schemas.microsoft.com/office/drawing/2014/main" xmlns="" id="{562658F2-EC7A-497C-9139-AEE9294D230F}"/>
                </a:ext>
              </a:extLst>
            </p:cNvPr>
            <p:cNvSpPr>
              <a:spLocks/>
            </p:cNvSpPr>
            <p:nvPr/>
          </p:nvSpPr>
          <p:spPr bwMode="auto">
            <a:xfrm>
              <a:off x="4268" y="715"/>
              <a:ext cx="144" cy="143"/>
            </a:xfrm>
            <a:custGeom>
              <a:avLst/>
              <a:gdLst>
                <a:gd name="T0" fmla="*/ 54 w 299"/>
                <a:gd name="T1" fmla="*/ 246 h 299"/>
                <a:gd name="T2" fmla="*/ 54 w 299"/>
                <a:gd name="T3" fmla="*/ 51 h 299"/>
                <a:gd name="T4" fmla="*/ 214 w 299"/>
                <a:gd name="T5" fmla="*/ 24 h 299"/>
                <a:gd name="T6" fmla="*/ 114 w 299"/>
                <a:gd name="T7" fmla="*/ 124 h 299"/>
                <a:gd name="T8" fmla="*/ 114 w 299"/>
                <a:gd name="T9" fmla="*/ 186 h 299"/>
                <a:gd name="T10" fmla="*/ 177 w 299"/>
                <a:gd name="T11" fmla="*/ 186 h 299"/>
                <a:gd name="T12" fmla="*/ 277 w 299"/>
                <a:gd name="T13" fmla="*/ 99 h 299"/>
                <a:gd name="T14" fmla="*/ 249 w 299"/>
                <a:gd name="T15" fmla="*/ 246 h 299"/>
                <a:gd name="T16" fmla="*/ 54 w 299"/>
                <a:gd name="T17" fmla="*/ 24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54" y="246"/>
                  </a:moveTo>
                  <a:cubicBezTo>
                    <a:pt x="0" y="192"/>
                    <a:pt x="0" y="105"/>
                    <a:pt x="54" y="51"/>
                  </a:cubicBezTo>
                  <a:cubicBezTo>
                    <a:pt x="97" y="11"/>
                    <a:pt x="160" y="0"/>
                    <a:pt x="214" y="24"/>
                  </a:cubicBezTo>
                  <a:lnTo>
                    <a:pt x="114" y="124"/>
                  </a:lnTo>
                  <a:lnTo>
                    <a:pt x="114" y="186"/>
                  </a:lnTo>
                  <a:lnTo>
                    <a:pt x="177" y="186"/>
                  </a:lnTo>
                  <a:lnTo>
                    <a:pt x="277" y="99"/>
                  </a:lnTo>
                  <a:cubicBezTo>
                    <a:pt x="299" y="148"/>
                    <a:pt x="288" y="208"/>
                    <a:pt x="249" y="246"/>
                  </a:cubicBezTo>
                  <a:cubicBezTo>
                    <a:pt x="195" y="299"/>
                    <a:pt x="108" y="299"/>
                    <a:pt x="54" y="24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71" name="Oval 97">
              <a:extLst>
                <a:ext uri="{FF2B5EF4-FFF2-40B4-BE49-F238E27FC236}">
                  <a16:creationId xmlns:a16="http://schemas.microsoft.com/office/drawing/2014/main" xmlns="" id="{EA373C03-17D2-4EC9-93A6-CD5CDEB15DBC}"/>
                </a:ext>
              </a:extLst>
            </p:cNvPr>
            <p:cNvSpPr>
              <a:spLocks noChangeArrowheads="1"/>
            </p:cNvSpPr>
            <p:nvPr/>
          </p:nvSpPr>
          <p:spPr bwMode="auto">
            <a:xfrm>
              <a:off x="4227" y="883"/>
              <a:ext cx="24" cy="24"/>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98">
              <a:extLst>
                <a:ext uri="{FF2B5EF4-FFF2-40B4-BE49-F238E27FC236}">
                  <a16:creationId xmlns:a16="http://schemas.microsoft.com/office/drawing/2014/main" xmlns="" id="{94AF3A6C-B3CE-4261-B62C-9698602534FC}"/>
                </a:ext>
              </a:extLst>
            </p:cNvPr>
            <p:cNvSpPr>
              <a:spLocks noChangeArrowheads="1"/>
            </p:cNvSpPr>
            <p:nvPr/>
          </p:nvSpPr>
          <p:spPr bwMode="auto">
            <a:xfrm>
              <a:off x="4227" y="883"/>
              <a:ext cx="24" cy="24"/>
            </a:xfrm>
            <a:prstGeom prst="ellips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128C58"/>
          </a:solidFill>
        </p:spPr>
        <p:txBody>
          <a:bodyPr wrap="square" lIns="0" tIns="0" rIns="0" bIns="0" rtlCol="0"/>
          <a:lstStyle/>
          <a:p>
            <a:endParaRPr/>
          </a:p>
        </p:txBody>
      </p:sp>
      <p:sp>
        <p:nvSpPr>
          <p:cNvPr id="3" name="object 3"/>
          <p:cNvSpPr txBox="1">
            <a:spLocks noGrp="1"/>
          </p:cNvSpPr>
          <p:nvPr>
            <p:ph type="title"/>
          </p:nvPr>
        </p:nvSpPr>
        <p:spPr>
          <a:xfrm>
            <a:off x="482890" y="2043046"/>
            <a:ext cx="8127710" cy="627736"/>
          </a:xfrm>
          <a:prstGeom prst="rect">
            <a:avLst/>
          </a:prstGeom>
          <a:ln>
            <a:noFill/>
          </a:ln>
        </p:spPr>
        <p:txBody>
          <a:bodyPr vert="horz" wrap="square" lIns="0" tIns="12065" rIns="0" bIns="0" rtlCol="0">
            <a:spAutoFit/>
          </a:bodyPr>
          <a:lstStyle/>
          <a:p>
            <a:pPr marL="12700">
              <a:lnSpc>
                <a:spcPct val="100000"/>
              </a:lnSpc>
              <a:spcBef>
                <a:spcPts val="95"/>
              </a:spcBef>
            </a:pPr>
            <a:r>
              <a:rPr lang="en-US" sz="4000" b="1" spc="-5" dirty="0">
                <a:solidFill>
                  <a:schemeClr val="bg1"/>
                </a:solidFill>
                <a:latin typeface="Arial"/>
                <a:cs typeface="Arial"/>
              </a:rPr>
              <a:t>Data Findings</a:t>
            </a:r>
            <a:endParaRPr sz="4000" dirty="0">
              <a:solidFill>
                <a:schemeClr val="bg1"/>
              </a:solidFill>
              <a:latin typeface="Arial"/>
              <a:cs typeface="Arial"/>
            </a:endParaRPr>
          </a:p>
        </p:txBody>
      </p:sp>
      <p:sp>
        <p:nvSpPr>
          <p:cNvPr id="4" name="Slide Number Placeholder 3">
            <a:extLst>
              <a:ext uri="{FF2B5EF4-FFF2-40B4-BE49-F238E27FC236}">
                <a16:creationId xmlns:a16="http://schemas.microsoft.com/office/drawing/2014/main" xmlns="" id="{5CC8E08E-1F9E-49A1-A241-100C4E40963C}"/>
              </a:ext>
            </a:extLst>
          </p:cNvPr>
          <p:cNvSpPr>
            <a:spLocks noGrp="1"/>
          </p:cNvSpPr>
          <p:nvPr>
            <p:ph type="sldNum" sz="quarter" idx="7"/>
          </p:nvPr>
        </p:nvSpPr>
        <p:spPr/>
        <p:txBody>
          <a:bodyPr/>
          <a:lstStyle/>
          <a:p>
            <a:pPr marL="83185">
              <a:lnSpc>
                <a:spcPts val="955"/>
              </a:lnSpc>
            </a:pPr>
            <a:fld id="{81D60167-4931-47E6-BA6A-407CBD079E47}" type="slidenum">
              <a:rPr lang="en-CA" smtClean="0"/>
              <a:t>9</a:t>
            </a:fld>
            <a:endParaRPr lang="en-CA" dirty="0"/>
          </a:p>
        </p:txBody>
      </p:sp>
    </p:spTree>
    <p:extLst>
      <p:ext uri="{BB962C8B-B14F-4D97-AF65-F5344CB8AC3E}">
        <p14:creationId xmlns:p14="http://schemas.microsoft.com/office/powerpoint/2010/main" val="1118748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F81BD"/>
  <p:tag name="POWER_USER_PPT_AGENDA_PRESENTATION_DIVIDERS_CHECKED_TAG" val="0"/>
  <p:tag name="POWER_USER_PPT_AGENDA_PRESENTATION_TABLE_OF_CONTENT_CHECKED_TAG" val="1"/>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twitter_POWER_USER_SEPARATOR_ICONS_bird_POWER_USER_SEPARATOR_ICONS_social-media_POWER_USER_SEPARATOR_ICONS_tweet"/>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9.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40.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1.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2.xml><?xml version="1.0" encoding="utf-8"?>
<p:tagLst xmlns:a="http://schemas.openxmlformats.org/drawingml/2006/main" xmlns:r="http://schemas.openxmlformats.org/officeDocument/2006/relationships" xmlns:p="http://schemas.openxmlformats.org/presentationml/2006/main">
  <p:tag name="POWER_USER_TAGS_ICONS" val="wrench*build*fix*repair*settings*tool*tool box*tools*"/>
</p:tagLst>
</file>

<file path=ppt/tags/tag43.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4.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5.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6.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7.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8.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49.xml><?xml version="1.0" encoding="utf-8"?>
<p:tagLst xmlns:a="http://schemas.openxmlformats.org/drawingml/2006/main" xmlns:r="http://schemas.openxmlformats.org/officeDocument/2006/relationships" xmlns:p="http://schemas.openxmlformats.org/presentationml/2006/main">
  <p:tag name="POWER_USER_TAGS_ICONS" val="meeting_POWER_USER_SEPARATOR_ICONS_gathering_POWER_USER_SEPARATOR_ICONS_people"/>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50.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5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3.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4.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5.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9.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60.xml><?xml version="1.0" encoding="utf-8"?>
<p:tagLst xmlns:a="http://schemas.openxmlformats.org/drawingml/2006/main" xmlns:r="http://schemas.openxmlformats.org/officeDocument/2006/relationships" xmlns:p="http://schemas.openxmlformats.org/presentationml/2006/main">
  <p:tag name="POWER_USER_TAGS_ICONS" val="handshake_POWER_USER_SEPARATOR_ICONS_greet_POWER_USER_SEPARATOR_ICONS_hand_POWER_USER_SEPARATOR_ICONS_integrate_POWER_USER_SEPARATOR_ICONS_meet_POWER_USER_SEPARATOR_ICONS_partenariat_POWER_USER_SEPARATOR_ICONS_peace_POWER_USER_SEPARATOR_ICONS_poignee-de-main_POWER_USER_SEPARATOR_ICONS_solidarity"/>
</p:tagLst>
</file>

<file path=ppt/tags/tag61.xml><?xml version="1.0" encoding="utf-8"?>
<p:tagLst xmlns:a="http://schemas.openxmlformats.org/drawingml/2006/main" xmlns:r="http://schemas.openxmlformats.org/officeDocument/2006/relationships" xmlns:p="http://schemas.openxmlformats.org/presentationml/2006/main">
  <p:tag name="POWER_USER_TAGS_ICONS" val="boxes*lockers*storage*logistics"/>
</p:tagLst>
</file>

<file path=ppt/tags/tag62.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3.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4.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5.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6.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8.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9.xml><?xml version="1.0" encoding="utf-8"?>
<p:tagLst xmlns:a="http://schemas.openxmlformats.org/drawingml/2006/main" xmlns:r="http://schemas.openxmlformats.org/officeDocument/2006/relationships" xmlns:p="http://schemas.openxmlformats.org/presentationml/2006/main">
  <p:tag name="POWER_USER_TAGS_ICONS" val="wrench*build*fix*repair*settings*tool*tool box*tools*"/>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70.xml><?xml version="1.0" encoding="utf-8"?>
<p:tagLst xmlns:a="http://schemas.openxmlformats.org/drawingml/2006/main" xmlns:r="http://schemas.openxmlformats.org/officeDocument/2006/relationships" xmlns:p="http://schemas.openxmlformats.org/presentationml/2006/main">
  <p:tag name="POWER_USER_ID_TEMPLATES" val="Icons_in_circles_8"/>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35C6D4A2EE49409EBE9F4C9F62FB64" ma:contentTypeVersion="4" ma:contentTypeDescription="Create a new document." ma:contentTypeScope="" ma:versionID="82add9cd27eb0fb13cb610855b64f7a4">
  <xsd:schema xmlns:xsd="http://www.w3.org/2001/XMLSchema" xmlns:xs="http://www.w3.org/2001/XMLSchema" xmlns:p="http://schemas.microsoft.com/office/2006/metadata/properties" xmlns:ns2="aab3d73f-e8ba-42ef-bea9-53c584316852" targetNamespace="http://schemas.microsoft.com/office/2006/metadata/properties" ma:root="true" ma:fieldsID="d5809d518bd1d31a874cfe0d0955d56b" ns2:_="">
    <xsd:import namespace="aab3d73f-e8ba-42ef-bea9-53c5843168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b3d73f-e8ba-42ef-bea9-53c5843168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EEB2ED-04F5-4DE4-A097-726D8699BE71}"/>
</file>

<file path=customXml/itemProps2.xml><?xml version="1.0" encoding="utf-8"?>
<ds:datastoreItem xmlns:ds="http://schemas.openxmlformats.org/officeDocument/2006/customXml" ds:itemID="{F76B38C8-F84A-429B-9648-053971381278}"/>
</file>

<file path=customXml/itemProps3.xml><?xml version="1.0" encoding="utf-8"?>
<ds:datastoreItem xmlns:ds="http://schemas.openxmlformats.org/officeDocument/2006/customXml" ds:itemID="{42B30341-9E18-402D-9F35-92AFD449606E}"/>
</file>

<file path=docProps/app.xml><?xml version="1.0" encoding="utf-8"?>
<Properties xmlns="http://schemas.openxmlformats.org/officeDocument/2006/extended-properties" xmlns:vt="http://schemas.openxmlformats.org/officeDocument/2006/docPropsVTypes">
  <Template/>
  <TotalTime>9440</TotalTime>
  <Words>2910</Words>
  <Application>Microsoft Office PowerPoint</Application>
  <PresentationFormat>Custom</PresentationFormat>
  <Paragraphs>393</Paragraphs>
  <Slides>31</Slides>
  <Notes>12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Home on the Hill Background and Problem Definition</vt:lpstr>
      <vt:lpstr>PowerPoint Presentation</vt:lpstr>
      <vt:lpstr>PowerPoint Presentation</vt:lpstr>
      <vt:lpstr>Project Approach</vt:lpstr>
      <vt:lpstr>PowerPoint Presentation</vt:lpstr>
      <vt:lpstr>PowerPoint Presentation</vt:lpstr>
      <vt:lpstr>Data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Strategic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Roadmap</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Paulina Abramowicz</cp:lastModifiedBy>
  <cp:revision>359</cp:revision>
  <dcterms:created xsi:type="dcterms:W3CDTF">2018-03-28T13:29:57Z</dcterms:created>
  <dcterms:modified xsi:type="dcterms:W3CDTF">2018-09-22T23:36:13Z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2018-03-03T00:00:00Z</vt:filetime>
  </property>
  <property fmtid="{D5CDD505-2E9C-101B-9397-08002B2CF9AE}" pid="3" name="Creator">
    <vt:lpwstr>Acrobat PDFMaker 18 for PowerPoint</vt:lpwstr>
  </property>
  <property fmtid="{D5CDD505-2E9C-101B-9397-08002B2CF9AE}" pid="4" name="LastSaved">
    <vt:filetime>2018-03-28T00:00:00Z</vt:filetime>
  </property>
  <property fmtid="{D5CDD505-2E9C-101B-9397-08002B2CF9AE}" pid="5" name="ContentTypeId">
    <vt:lpwstr>0x0101000A35C6D4A2EE49409EBE9F4C9F62FB64</vt:lpwstr>
  </property>
</Properties>
</file>