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s/slide3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32.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chart1.xml" ContentType="application/vnd.openxmlformats-officedocument.drawingml.char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Override2.xml" ContentType="application/vnd.openxmlformats-officedocument.themeOverrid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83.xml" ContentType="application/vnd.openxmlformats-officedocument.presentationml.tags+xml"/>
  <Override PartName="/ppt/tags/tag31.xml" ContentType="application/vnd.openxmlformats-officedocument.presentationml.tags+xml"/>
  <Override PartName="/ppt/tags/tag33.xml" ContentType="application/vnd.openxmlformats-officedocument.presentationml.tags+xml"/>
  <Override PartName="/ppt/tags/tag30.xml" ContentType="application/vnd.openxmlformats-officedocument.presentationml.tags+xml"/>
  <Override PartName="/ppt/tags/tag32.xml" ContentType="application/vnd.openxmlformats-officedocument.presentationml.tags+xml"/>
  <Override PartName="/ppt/tags/tag28.xml" ContentType="application/vnd.openxmlformats-officedocument.presentationml.tags+xml"/>
  <Override PartName="/ppt/tags/tag34.xml" ContentType="application/vnd.openxmlformats-officedocument.presentationml.tags+xml"/>
  <Override PartName="/ppt/tags/tag27.xml" ContentType="application/vnd.openxmlformats-officedocument.presentationml.tags+xml"/>
  <Override PartName="/ppt/tags/tag26.xml" ContentType="application/vnd.openxmlformats-officedocument.presentationml.tags+xml"/>
  <Override PartName="/ppt/tags/tag25.xml" ContentType="application/vnd.openxmlformats-officedocument.presentationml.tags+xml"/>
  <Override PartName="/ppt/tags/tag29.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ppt/tags/tag40.xml" ContentType="application/vnd.openxmlformats-officedocument.presentationml.tags+xml"/>
  <Override PartName="/ppt/tags/tag39.xml" ContentType="application/vnd.openxmlformats-officedocument.presentationml.tags+xml"/>
  <Override PartName="/ppt/tags/tag38.xml" ContentType="application/vnd.openxmlformats-officedocument.presentationml.tags+xml"/>
  <Override PartName="/ppt/tags/tag37.xml" ContentType="application/vnd.openxmlformats-officedocument.presentationml.tags+xml"/>
  <Override PartName="/ppt/tags/tag24.xml" ContentType="application/vnd.openxmlformats-officedocument.presentationml.tags+xml"/>
  <Override PartName="/ppt/tags/tag22.xml" ContentType="application/vnd.openxmlformats-officedocument.presentationml.tags+xml"/>
  <Override PartName="/ppt/tags/tag45.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23.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73.xml" ContentType="application/vnd.openxmlformats-officedocument.presentationml.tags+xml"/>
  <Override PartName="/ppt/tags/tag88.xml" ContentType="application/vnd.openxmlformats-officedocument.presentationml.tags+xml"/>
  <Override PartName="/ppt/tags/tag72.xml" ContentType="application/vnd.openxmlformats-officedocument.presentationml.tags+xml"/>
  <Override PartName="/ppt/tags/tag71.xml" ContentType="application/vnd.openxmlformats-officedocument.presentationml.tags+xml"/>
  <Override PartName="/ppt/tags/tag70.xml" ContentType="application/vnd.openxmlformats-officedocument.presentationml.tags+xml"/>
  <Override PartName="/ppt/tags/tag89.xml" ContentType="application/vnd.openxmlformats-officedocument.presentationml.tags+xml"/>
  <Override PartName="/ppt/tags/tag69.xml" ContentType="application/vnd.openxmlformats-officedocument.presentationml.tags+xml"/>
  <Override PartName="/ppt/tags/tag68.xml" ContentType="application/vnd.openxmlformats-officedocument.presentationml.tags+xml"/>
  <Override PartName="/ppt/tags/tag67.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7.xml" ContentType="application/vnd.openxmlformats-officedocument.presentationml.tags+xml"/>
  <Override PartName="/ppt/tags/tag85.xml" ContentType="application/vnd.openxmlformats-officedocument.presentationml.tags+xml"/>
  <Override PartName="/ppt/tags/tag82.xml" ContentType="application/vnd.openxmlformats-officedocument.presentationml.tags+xml"/>
  <Override PartName="/ppt/tags/tag81.xml" ContentType="application/vnd.openxmlformats-officedocument.presentationml.tags+xml"/>
  <Override PartName="/ppt/tags/tag80.xml" ContentType="application/vnd.openxmlformats-officedocument.presentationml.tags+xml"/>
  <Override PartName="/ppt/tags/tag86.xml" ContentType="application/vnd.openxmlformats-officedocument.presentationml.tags+xml"/>
  <Override PartName="/ppt/tags/tag79.xml" ContentType="application/vnd.openxmlformats-officedocument.presentationml.tags+xml"/>
  <Override PartName="/ppt/tags/tag78.xml" ContentType="application/vnd.openxmlformats-officedocument.presentationml.tags+xml"/>
  <Override PartName="/ppt/tags/tag77.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53.xml" ContentType="application/vnd.openxmlformats-officedocument.presentationml.tags+xml"/>
  <Override PartName="/ppt/tags/tag52.xml" ContentType="application/vnd.openxmlformats-officedocument.presentationml.tags+xml"/>
  <Override PartName="/ppt/tags/tag51.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1.xml" ContentType="application/vnd.openxmlformats-officedocument.presentationml.tags+xml"/>
  <Override PartName="/ppt/tags/tag66.xml" ContentType="application/vnd.openxmlformats-officedocument.presentationml.tags+xml"/>
  <Override PartName="/ppt/tags/tag65.xml" ContentType="application/vnd.openxmlformats-officedocument.presentationml.tags+xml"/>
  <Override PartName="/ppt/tags/tag64.xml" ContentType="application/vnd.openxmlformats-officedocument.presentationml.tags+xml"/>
  <Override PartName="/ppt/tags/tag63.xml" ContentType="application/vnd.openxmlformats-officedocument.presentationml.tags+xml"/>
  <Override PartName="/ppt/tags/tag62.xml" ContentType="application/vnd.openxmlformats-officedocument.presentationml.tags+xml"/>
  <Override PartName="/ppt/tags/tag61.xml" ContentType="application/vnd.openxmlformats-officedocument.presentationml.tags+xml"/>
  <Override PartName="/ppt/tags/tag60.xml" ContentType="application/vnd.openxmlformats-officedocument.presentationml.tags+xml"/>
  <Override PartName="/ppt/tags/tag84.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91" r:id="rId2"/>
    <p:sldId id="257" r:id="rId3"/>
    <p:sldId id="286" r:id="rId4"/>
    <p:sldId id="318" r:id="rId5"/>
    <p:sldId id="315" r:id="rId6"/>
    <p:sldId id="259" r:id="rId7"/>
    <p:sldId id="316" r:id="rId8"/>
    <p:sldId id="265" r:id="rId9"/>
    <p:sldId id="269" r:id="rId10"/>
    <p:sldId id="270" r:id="rId11"/>
    <p:sldId id="304" r:id="rId12"/>
    <p:sldId id="303" r:id="rId13"/>
    <p:sldId id="298" r:id="rId14"/>
    <p:sldId id="305" r:id="rId15"/>
    <p:sldId id="325" r:id="rId16"/>
    <p:sldId id="317" r:id="rId17"/>
    <p:sldId id="309" r:id="rId18"/>
    <p:sldId id="310" r:id="rId19"/>
    <p:sldId id="311" r:id="rId20"/>
    <p:sldId id="312" r:id="rId21"/>
    <p:sldId id="292" r:id="rId22"/>
    <p:sldId id="293" r:id="rId23"/>
    <p:sldId id="294" r:id="rId24"/>
    <p:sldId id="274" r:id="rId25"/>
    <p:sldId id="326" r:id="rId26"/>
    <p:sldId id="319" r:id="rId27"/>
    <p:sldId id="320" r:id="rId28"/>
    <p:sldId id="321" r:id="rId29"/>
    <p:sldId id="314" r:id="rId30"/>
    <p:sldId id="322" r:id="rId31"/>
    <p:sldId id="323" r:id="rId32"/>
    <p:sldId id="324" r:id="rId33"/>
  </p:sldIdLst>
  <p:sldSz cx="12192000" cy="6858000"/>
  <p:notesSz cx="12192000" cy="6858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200"/>
    <a:srgbClr val="EEB500"/>
    <a:srgbClr val="EEA569"/>
    <a:srgbClr val="E46C0A"/>
    <a:srgbClr val="64B492"/>
    <a:srgbClr val="88C5AB"/>
    <a:srgbClr val="FED44C"/>
    <a:srgbClr val="1F497D"/>
    <a:srgbClr val="262626"/>
    <a:srgbClr val="8FA4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6374" autoAdjust="0"/>
  </p:normalViewPr>
  <p:slideViewPr>
    <p:cSldViewPr>
      <p:cViewPr varScale="1">
        <p:scale>
          <a:sx n="107" d="100"/>
          <a:sy n="107" d="100"/>
        </p:scale>
        <p:origin x="63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localhost\Users\Shahroz\Desktop\Competitive%20Analysis%20v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spPr>
            <a:solidFill>
              <a:srgbClr val="128C58"/>
            </a:solidFill>
          </c:spPr>
          <c:invertIfNegative val="0"/>
          <c:cat>
            <c:strRef>
              <c:f>Sheet1!$D$6:$D$16</c:f>
              <c:strCache>
                <c:ptCount val="11"/>
                <c:pt idx="0">
                  <c:v>Community health centres</c:v>
                </c:pt>
                <c:pt idx="1">
                  <c:v>Environmental health</c:v>
                </c:pt>
                <c:pt idx="2">
                  <c:v>Health assessments</c:v>
                </c:pt>
                <c:pt idx="3">
                  <c:v>Health clinics</c:v>
                </c:pt>
                <c:pt idx="4">
                  <c:v>Health education</c:v>
                </c:pt>
                <c:pt idx="5">
                  <c:v>Health service professionals</c:v>
                </c:pt>
                <c:pt idx="6">
                  <c:v>Health services</c:v>
                </c:pt>
                <c:pt idx="7">
                  <c:v>Heart health education</c:v>
                </c:pt>
                <c:pt idx="8">
                  <c:v>Mental health</c:v>
                </c:pt>
                <c:pt idx="9">
                  <c:v>Public health</c:v>
                </c:pt>
                <c:pt idx="10">
                  <c:v>Womens health</c:v>
                </c:pt>
              </c:strCache>
            </c:strRef>
          </c:cat>
          <c:val>
            <c:numRef>
              <c:f>Sheet1!$E$6:$E$16</c:f>
              <c:numCache>
                <c:formatCode>General</c:formatCode>
                <c:ptCount val="11"/>
                <c:pt idx="0">
                  <c:v>7</c:v>
                </c:pt>
                <c:pt idx="1">
                  <c:v>4</c:v>
                </c:pt>
                <c:pt idx="2">
                  <c:v>3</c:v>
                </c:pt>
                <c:pt idx="3">
                  <c:v>5</c:v>
                </c:pt>
                <c:pt idx="4">
                  <c:v>9</c:v>
                </c:pt>
                <c:pt idx="5">
                  <c:v>4</c:v>
                </c:pt>
                <c:pt idx="6">
                  <c:v>30</c:v>
                </c:pt>
                <c:pt idx="7">
                  <c:v>2</c:v>
                </c:pt>
                <c:pt idx="8">
                  <c:v>42</c:v>
                </c:pt>
                <c:pt idx="9">
                  <c:v>9</c:v>
                </c:pt>
                <c:pt idx="10">
                  <c:v>10</c:v>
                </c:pt>
              </c:numCache>
            </c:numRef>
          </c:val>
          <c:extLst>
            <c:ext xmlns:c16="http://schemas.microsoft.com/office/drawing/2014/chart" uri="{C3380CC4-5D6E-409C-BE32-E72D297353CC}">
              <c16:uniqueId val="{00000000-5932-4B69-9573-102A8341D4C7}"/>
            </c:ext>
          </c:extLst>
        </c:ser>
        <c:dLbls>
          <c:showLegendKey val="0"/>
          <c:showVal val="0"/>
          <c:showCatName val="0"/>
          <c:showSerName val="0"/>
          <c:showPercent val="0"/>
          <c:showBubbleSize val="0"/>
        </c:dLbls>
        <c:gapWidth val="75"/>
        <c:axId val="388688856"/>
        <c:axId val="388686896"/>
      </c:barChart>
      <c:catAx>
        <c:axId val="388688856"/>
        <c:scaling>
          <c:orientation val="minMax"/>
        </c:scaling>
        <c:delete val="0"/>
        <c:axPos val="l"/>
        <c:numFmt formatCode="General" sourceLinked="0"/>
        <c:majorTickMark val="none"/>
        <c:minorTickMark val="none"/>
        <c:tickLblPos val="nextTo"/>
        <c:spPr>
          <a:ln>
            <a:noFill/>
          </a:ln>
        </c:spPr>
        <c:crossAx val="388686896"/>
        <c:crosses val="autoZero"/>
        <c:auto val="1"/>
        <c:lblAlgn val="ctr"/>
        <c:lblOffset val="100"/>
        <c:noMultiLvlLbl val="0"/>
      </c:catAx>
      <c:valAx>
        <c:axId val="388686896"/>
        <c:scaling>
          <c:orientation val="minMax"/>
        </c:scaling>
        <c:delete val="0"/>
        <c:axPos val="b"/>
        <c:majorGridlines>
          <c:spPr>
            <a:ln>
              <a:solidFill>
                <a:schemeClr val="bg1">
                  <a:lumMod val="75000"/>
                </a:schemeClr>
              </a:solidFill>
              <a:prstDash val="sysDash"/>
            </a:ln>
          </c:spPr>
        </c:majorGridlines>
        <c:numFmt formatCode="General" sourceLinked="1"/>
        <c:majorTickMark val="none"/>
        <c:minorTickMark val="none"/>
        <c:tickLblPos val="nextTo"/>
        <c:spPr>
          <a:ln>
            <a:noFill/>
          </a:ln>
        </c:spPr>
        <c:txPr>
          <a:bodyPr/>
          <a:lstStyle/>
          <a:p>
            <a:pPr>
              <a:defRPr b="1"/>
            </a:pPr>
            <a:endParaRPr lang="en-US"/>
          </a:p>
        </c:txPr>
        <c:crossAx val="38868885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'Total Employers'!$C$4</c:f>
              <c:strCache>
                <c:ptCount val="1"/>
                <c:pt idx="0">
                  <c:v>1-4</c:v>
                </c:pt>
              </c:strCache>
            </c:strRef>
          </c:tx>
          <c:spPr>
            <a:ln w="12700">
              <a:solidFill>
                <a:schemeClr val="bg1"/>
              </a:solidFill>
            </a:ln>
          </c:spPr>
          <c:invertIfNegative val="0"/>
          <c:cat>
            <c:strRef>
              <c:f>'Total Employers'!$B$5:$B$24</c:f>
              <c:strCache>
                <c:ptCount val="20"/>
                <c:pt idx="0">
                  <c:v>Mining and Oil and Gas Extraction</c:v>
                </c:pt>
                <c:pt idx="1">
                  <c:v>Agriculture, forestry, fishing, and hunting</c:v>
                </c:pt>
                <c:pt idx="2">
                  <c:v>Utilities</c:v>
                </c:pt>
                <c:pt idx="3">
                  <c:v>Public administration</c:v>
                </c:pt>
                <c:pt idx="4">
                  <c:v>Management of companies and enterprises</c:v>
                </c:pt>
                <c:pt idx="5">
                  <c:v>Information and cultural industries</c:v>
                </c:pt>
                <c:pt idx="6">
                  <c:v>Transportation and warehousing</c:v>
                </c:pt>
                <c:pt idx="7">
                  <c:v>Arts, entertainment and recreation</c:v>
                </c:pt>
                <c:pt idx="8">
                  <c:v>Real estate and rental and leasing</c:v>
                </c:pt>
                <c:pt idx="9">
                  <c:v>Administrative and support, waste management and remediation services</c:v>
                </c:pt>
                <c:pt idx="10">
                  <c:v>Finance and insurance</c:v>
                </c:pt>
                <c:pt idx="11">
                  <c:v>Educational services</c:v>
                </c:pt>
                <c:pt idx="12">
                  <c:v>Construction</c:v>
                </c:pt>
                <c:pt idx="13">
                  <c:v>Accommodation and food services</c:v>
                </c:pt>
                <c:pt idx="14">
                  <c:v>Wholesale trade</c:v>
                </c:pt>
                <c:pt idx="15">
                  <c:v>Manufacturing</c:v>
                </c:pt>
                <c:pt idx="16">
                  <c:v>Health care and social assistance</c:v>
                </c:pt>
                <c:pt idx="17">
                  <c:v>Professional, scientific and technical services</c:v>
                </c:pt>
                <c:pt idx="18">
                  <c:v>Other services (except public administration)</c:v>
                </c:pt>
                <c:pt idx="19">
                  <c:v>Retail Trade</c:v>
                </c:pt>
              </c:strCache>
            </c:strRef>
          </c:cat>
          <c:val>
            <c:numRef>
              <c:f>'Total Employers'!$C$5:$C$24</c:f>
              <c:numCache>
                <c:formatCode>General</c:formatCode>
                <c:ptCount val="20"/>
                <c:pt idx="0">
                  <c:v>3</c:v>
                </c:pt>
                <c:pt idx="1">
                  <c:v>5</c:v>
                </c:pt>
                <c:pt idx="2">
                  <c:v>10</c:v>
                </c:pt>
                <c:pt idx="3">
                  <c:v>29</c:v>
                </c:pt>
                <c:pt idx="4">
                  <c:v>34</c:v>
                </c:pt>
                <c:pt idx="5">
                  <c:v>98</c:v>
                </c:pt>
                <c:pt idx="6">
                  <c:v>220</c:v>
                </c:pt>
                <c:pt idx="7">
                  <c:v>220</c:v>
                </c:pt>
                <c:pt idx="8">
                  <c:v>365</c:v>
                </c:pt>
                <c:pt idx="9">
                  <c:v>382</c:v>
                </c:pt>
                <c:pt idx="10">
                  <c:v>473</c:v>
                </c:pt>
                <c:pt idx="11">
                  <c:v>444</c:v>
                </c:pt>
                <c:pt idx="12">
                  <c:v>461</c:v>
                </c:pt>
                <c:pt idx="13">
                  <c:v>844</c:v>
                </c:pt>
                <c:pt idx="14">
                  <c:v>1043</c:v>
                </c:pt>
                <c:pt idx="15">
                  <c:v>1017</c:v>
                </c:pt>
                <c:pt idx="16">
                  <c:v>1445</c:v>
                </c:pt>
                <c:pt idx="17">
                  <c:v>1579</c:v>
                </c:pt>
                <c:pt idx="18">
                  <c:v>2617</c:v>
                </c:pt>
                <c:pt idx="19">
                  <c:v>2872</c:v>
                </c:pt>
              </c:numCache>
            </c:numRef>
          </c:val>
          <c:extLst>
            <c:ext xmlns:c16="http://schemas.microsoft.com/office/drawing/2014/chart" uri="{C3380CC4-5D6E-409C-BE32-E72D297353CC}">
              <c16:uniqueId val="{00000000-6AFF-4CEA-A931-F1D42DF44A57}"/>
            </c:ext>
          </c:extLst>
        </c:ser>
        <c:ser>
          <c:idx val="1"/>
          <c:order val="1"/>
          <c:tx>
            <c:strRef>
              <c:f>'Total Employers'!$D$4</c:f>
              <c:strCache>
                <c:ptCount val="1"/>
                <c:pt idx="0">
                  <c:v>5-9</c:v>
                </c:pt>
              </c:strCache>
            </c:strRef>
          </c:tx>
          <c:spPr>
            <a:ln w="12700">
              <a:solidFill>
                <a:schemeClr val="bg1"/>
              </a:solidFill>
            </a:ln>
          </c:spPr>
          <c:invertIfNegative val="0"/>
          <c:cat>
            <c:strRef>
              <c:f>'Total Employers'!$B$5:$B$24</c:f>
              <c:strCache>
                <c:ptCount val="20"/>
                <c:pt idx="0">
                  <c:v>Mining and Oil and Gas Extraction</c:v>
                </c:pt>
                <c:pt idx="1">
                  <c:v>Agriculture, forestry, fishing, and hunting</c:v>
                </c:pt>
                <c:pt idx="2">
                  <c:v>Utilities</c:v>
                </c:pt>
                <c:pt idx="3">
                  <c:v>Public administration</c:v>
                </c:pt>
                <c:pt idx="4">
                  <c:v>Management of companies and enterprises</c:v>
                </c:pt>
                <c:pt idx="5">
                  <c:v>Information and cultural industries</c:v>
                </c:pt>
                <c:pt idx="6">
                  <c:v>Transportation and warehousing</c:v>
                </c:pt>
                <c:pt idx="7">
                  <c:v>Arts, entertainment and recreation</c:v>
                </c:pt>
                <c:pt idx="8">
                  <c:v>Real estate and rental and leasing</c:v>
                </c:pt>
                <c:pt idx="9">
                  <c:v>Administrative and support, waste management and remediation services</c:v>
                </c:pt>
                <c:pt idx="10">
                  <c:v>Finance and insurance</c:v>
                </c:pt>
                <c:pt idx="11">
                  <c:v>Educational services</c:v>
                </c:pt>
                <c:pt idx="12">
                  <c:v>Construction</c:v>
                </c:pt>
                <c:pt idx="13">
                  <c:v>Accommodation and food services</c:v>
                </c:pt>
                <c:pt idx="14">
                  <c:v>Wholesale trade</c:v>
                </c:pt>
                <c:pt idx="15">
                  <c:v>Manufacturing</c:v>
                </c:pt>
                <c:pt idx="16">
                  <c:v>Health care and social assistance</c:v>
                </c:pt>
                <c:pt idx="17">
                  <c:v>Professional, scientific and technical services</c:v>
                </c:pt>
                <c:pt idx="18">
                  <c:v>Other services (except public administration)</c:v>
                </c:pt>
                <c:pt idx="19">
                  <c:v>Retail Trade</c:v>
                </c:pt>
              </c:strCache>
            </c:strRef>
          </c:cat>
          <c:val>
            <c:numRef>
              <c:f>'Total Employers'!$D$5:$D$24</c:f>
              <c:numCache>
                <c:formatCode>General</c:formatCode>
                <c:ptCount val="20"/>
                <c:pt idx="0">
                  <c:v>4</c:v>
                </c:pt>
                <c:pt idx="1">
                  <c:v>5</c:v>
                </c:pt>
                <c:pt idx="2">
                  <c:v>6</c:v>
                </c:pt>
                <c:pt idx="3">
                  <c:v>29</c:v>
                </c:pt>
                <c:pt idx="4">
                  <c:v>42</c:v>
                </c:pt>
                <c:pt idx="5">
                  <c:v>85</c:v>
                </c:pt>
                <c:pt idx="6">
                  <c:v>80</c:v>
                </c:pt>
                <c:pt idx="7">
                  <c:v>136</c:v>
                </c:pt>
                <c:pt idx="8">
                  <c:v>161</c:v>
                </c:pt>
                <c:pt idx="9">
                  <c:v>243</c:v>
                </c:pt>
                <c:pt idx="10">
                  <c:v>244</c:v>
                </c:pt>
                <c:pt idx="11">
                  <c:v>269</c:v>
                </c:pt>
                <c:pt idx="12">
                  <c:v>431</c:v>
                </c:pt>
                <c:pt idx="13">
                  <c:v>765</c:v>
                </c:pt>
                <c:pt idx="14">
                  <c:v>689</c:v>
                </c:pt>
                <c:pt idx="15">
                  <c:v>615</c:v>
                </c:pt>
                <c:pt idx="16">
                  <c:v>912</c:v>
                </c:pt>
                <c:pt idx="17">
                  <c:v>850</c:v>
                </c:pt>
                <c:pt idx="18">
                  <c:v>778</c:v>
                </c:pt>
                <c:pt idx="19">
                  <c:v>1205</c:v>
                </c:pt>
              </c:numCache>
            </c:numRef>
          </c:val>
          <c:extLst>
            <c:ext xmlns:c16="http://schemas.microsoft.com/office/drawing/2014/chart" uri="{C3380CC4-5D6E-409C-BE32-E72D297353CC}">
              <c16:uniqueId val="{00000001-6AFF-4CEA-A931-F1D42DF44A57}"/>
            </c:ext>
          </c:extLst>
        </c:ser>
        <c:ser>
          <c:idx val="2"/>
          <c:order val="2"/>
          <c:tx>
            <c:strRef>
              <c:f>'Total Employers'!$E$4</c:f>
              <c:strCache>
                <c:ptCount val="1"/>
                <c:pt idx="0">
                  <c:v>10-19</c:v>
                </c:pt>
              </c:strCache>
            </c:strRef>
          </c:tx>
          <c:spPr>
            <a:ln w="12700">
              <a:solidFill>
                <a:schemeClr val="bg1"/>
              </a:solidFill>
            </a:ln>
          </c:spPr>
          <c:invertIfNegative val="0"/>
          <c:cat>
            <c:strRef>
              <c:f>'Total Employers'!$B$5:$B$24</c:f>
              <c:strCache>
                <c:ptCount val="20"/>
                <c:pt idx="0">
                  <c:v>Mining and Oil and Gas Extraction</c:v>
                </c:pt>
                <c:pt idx="1">
                  <c:v>Agriculture, forestry, fishing, and hunting</c:v>
                </c:pt>
                <c:pt idx="2">
                  <c:v>Utilities</c:v>
                </c:pt>
                <c:pt idx="3">
                  <c:v>Public administration</c:v>
                </c:pt>
                <c:pt idx="4">
                  <c:v>Management of companies and enterprises</c:v>
                </c:pt>
                <c:pt idx="5">
                  <c:v>Information and cultural industries</c:v>
                </c:pt>
                <c:pt idx="6">
                  <c:v>Transportation and warehousing</c:v>
                </c:pt>
                <c:pt idx="7">
                  <c:v>Arts, entertainment and recreation</c:v>
                </c:pt>
                <c:pt idx="8">
                  <c:v>Real estate and rental and leasing</c:v>
                </c:pt>
                <c:pt idx="9">
                  <c:v>Administrative and support, waste management and remediation services</c:v>
                </c:pt>
                <c:pt idx="10">
                  <c:v>Finance and insurance</c:v>
                </c:pt>
                <c:pt idx="11">
                  <c:v>Educational services</c:v>
                </c:pt>
                <c:pt idx="12">
                  <c:v>Construction</c:v>
                </c:pt>
                <c:pt idx="13">
                  <c:v>Accommodation and food services</c:v>
                </c:pt>
                <c:pt idx="14">
                  <c:v>Wholesale trade</c:v>
                </c:pt>
                <c:pt idx="15">
                  <c:v>Manufacturing</c:v>
                </c:pt>
                <c:pt idx="16">
                  <c:v>Health care and social assistance</c:v>
                </c:pt>
                <c:pt idx="17">
                  <c:v>Professional, scientific and technical services</c:v>
                </c:pt>
                <c:pt idx="18">
                  <c:v>Other services (except public administration)</c:v>
                </c:pt>
                <c:pt idx="19">
                  <c:v>Retail Trade</c:v>
                </c:pt>
              </c:strCache>
            </c:strRef>
          </c:cat>
          <c:val>
            <c:numRef>
              <c:f>'Total Employers'!$E$5:$E$24</c:f>
              <c:numCache>
                <c:formatCode>General</c:formatCode>
                <c:ptCount val="20"/>
                <c:pt idx="0">
                  <c:v>1</c:v>
                </c:pt>
                <c:pt idx="1">
                  <c:v>5</c:v>
                </c:pt>
                <c:pt idx="2">
                  <c:v>6</c:v>
                </c:pt>
                <c:pt idx="3">
                  <c:v>18</c:v>
                </c:pt>
                <c:pt idx="4">
                  <c:v>42</c:v>
                </c:pt>
                <c:pt idx="5">
                  <c:v>64</c:v>
                </c:pt>
                <c:pt idx="6">
                  <c:v>81</c:v>
                </c:pt>
                <c:pt idx="7">
                  <c:v>89</c:v>
                </c:pt>
                <c:pt idx="8">
                  <c:v>95</c:v>
                </c:pt>
                <c:pt idx="9">
                  <c:v>168</c:v>
                </c:pt>
                <c:pt idx="10">
                  <c:v>291</c:v>
                </c:pt>
                <c:pt idx="11">
                  <c:v>194</c:v>
                </c:pt>
                <c:pt idx="12">
                  <c:v>401</c:v>
                </c:pt>
                <c:pt idx="13">
                  <c:v>490</c:v>
                </c:pt>
                <c:pt idx="14">
                  <c:v>439</c:v>
                </c:pt>
                <c:pt idx="15">
                  <c:v>485</c:v>
                </c:pt>
                <c:pt idx="16">
                  <c:v>528</c:v>
                </c:pt>
                <c:pt idx="17">
                  <c:v>471</c:v>
                </c:pt>
                <c:pt idx="18">
                  <c:v>259</c:v>
                </c:pt>
                <c:pt idx="19">
                  <c:v>595</c:v>
                </c:pt>
              </c:numCache>
            </c:numRef>
          </c:val>
          <c:extLst>
            <c:ext xmlns:c16="http://schemas.microsoft.com/office/drawing/2014/chart" uri="{C3380CC4-5D6E-409C-BE32-E72D297353CC}">
              <c16:uniqueId val="{00000002-6AFF-4CEA-A931-F1D42DF44A57}"/>
            </c:ext>
          </c:extLst>
        </c:ser>
        <c:ser>
          <c:idx val="3"/>
          <c:order val="3"/>
          <c:tx>
            <c:strRef>
              <c:f>'Total Employers'!$F$4</c:f>
              <c:strCache>
                <c:ptCount val="1"/>
                <c:pt idx="0">
                  <c:v>20-49</c:v>
                </c:pt>
              </c:strCache>
            </c:strRef>
          </c:tx>
          <c:spPr>
            <a:ln w="12700">
              <a:solidFill>
                <a:schemeClr val="bg1"/>
              </a:solidFill>
            </a:ln>
          </c:spPr>
          <c:invertIfNegative val="0"/>
          <c:cat>
            <c:strRef>
              <c:f>'Total Employers'!$B$5:$B$24</c:f>
              <c:strCache>
                <c:ptCount val="20"/>
                <c:pt idx="0">
                  <c:v>Mining and Oil and Gas Extraction</c:v>
                </c:pt>
                <c:pt idx="1">
                  <c:v>Agriculture, forestry, fishing, and hunting</c:v>
                </c:pt>
                <c:pt idx="2">
                  <c:v>Utilities</c:v>
                </c:pt>
                <c:pt idx="3">
                  <c:v>Public administration</c:v>
                </c:pt>
                <c:pt idx="4">
                  <c:v>Management of companies and enterprises</c:v>
                </c:pt>
                <c:pt idx="5">
                  <c:v>Information and cultural industries</c:v>
                </c:pt>
                <c:pt idx="6">
                  <c:v>Transportation and warehousing</c:v>
                </c:pt>
                <c:pt idx="7">
                  <c:v>Arts, entertainment and recreation</c:v>
                </c:pt>
                <c:pt idx="8">
                  <c:v>Real estate and rental and leasing</c:v>
                </c:pt>
                <c:pt idx="9">
                  <c:v>Administrative and support, waste management and remediation services</c:v>
                </c:pt>
                <c:pt idx="10">
                  <c:v>Finance and insurance</c:v>
                </c:pt>
                <c:pt idx="11">
                  <c:v>Educational services</c:v>
                </c:pt>
                <c:pt idx="12">
                  <c:v>Construction</c:v>
                </c:pt>
                <c:pt idx="13">
                  <c:v>Accommodation and food services</c:v>
                </c:pt>
                <c:pt idx="14">
                  <c:v>Wholesale trade</c:v>
                </c:pt>
                <c:pt idx="15">
                  <c:v>Manufacturing</c:v>
                </c:pt>
                <c:pt idx="16">
                  <c:v>Health care and social assistance</c:v>
                </c:pt>
                <c:pt idx="17">
                  <c:v>Professional, scientific and technical services</c:v>
                </c:pt>
                <c:pt idx="18">
                  <c:v>Other services (except public administration)</c:v>
                </c:pt>
                <c:pt idx="19">
                  <c:v>Retail Trade</c:v>
                </c:pt>
              </c:strCache>
            </c:strRef>
          </c:cat>
          <c:val>
            <c:numRef>
              <c:f>'Total Employers'!$F$5:$F$24</c:f>
              <c:numCache>
                <c:formatCode>General</c:formatCode>
                <c:ptCount val="20"/>
                <c:pt idx="0">
                  <c:v>2</c:v>
                </c:pt>
                <c:pt idx="1">
                  <c:v>4</c:v>
                </c:pt>
                <c:pt idx="2">
                  <c:v>2</c:v>
                </c:pt>
                <c:pt idx="3">
                  <c:v>60</c:v>
                </c:pt>
                <c:pt idx="4">
                  <c:v>44</c:v>
                </c:pt>
                <c:pt idx="5">
                  <c:v>53</c:v>
                </c:pt>
                <c:pt idx="6">
                  <c:v>61</c:v>
                </c:pt>
                <c:pt idx="7">
                  <c:v>75</c:v>
                </c:pt>
                <c:pt idx="8">
                  <c:v>93</c:v>
                </c:pt>
                <c:pt idx="9">
                  <c:v>116</c:v>
                </c:pt>
                <c:pt idx="10">
                  <c:v>166</c:v>
                </c:pt>
                <c:pt idx="11">
                  <c:v>268</c:v>
                </c:pt>
                <c:pt idx="12">
                  <c:v>317</c:v>
                </c:pt>
                <c:pt idx="13">
                  <c:v>342</c:v>
                </c:pt>
                <c:pt idx="14">
                  <c:v>306</c:v>
                </c:pt>
                <c:pt idx="15">
                  <c:v>402</c:v>
                </c:pt>
                <c:pt idx="16">
                  <c:v>154</c:v>
                </c:pt>
                <c:pt idx="17">
                  <c:v>270</c:v>
                </c:pt>
                <c:pt idx="18">
                  <c:v>78</c:v>
                </c:pt>
                <c:pt idx="19">
                  <c:v>355</c:v>
                </c:pt>
              </c:numCache>
            </c:numRef>
          </c:val>
          <c:extLst>
            <c:ext xmlns:c16="http://schemas.microsoft.com/office/drawing/2014/chart" uri="{C3380CC4-5D6E-409C-BE32-E72D297353CC}">
              <c16:uniqueId val="{00000003-6AFF-4CEA-A931-F1D42DF44A57}"/>
            </c:ext>
          </c:extLst>
        </c:ser>
        <c:ser>
          <c:idx val="4"/>
          <c:order val="4"/>
          <c:tx>
            <c:strRef>
              <c:f>'Total Employers'!$G$4</c:f>
              <c:strCache>
                <c:ptCount val="1"/>
                <c:pt idx="0">
                  <c:v>50-99</c:v>
                </c:pt>
              </c:strCache>
            </c:strRef>
          </c:tx>
          <c:spPr>
            <a:ln w="12700">
              <a:solidFill>
                <a:schemeClr val="bg1"/>
              </a:solidFill>
            </a:ln>
          </c:spPr>
          <c:invertIfNegative val="0"/>
          <c:cat>
            <c:strRef>
              <c:f>'Total Employers'!$B$5:$B$24</c:f>
              <c:strCache>
                <c:ptCount val="20"/>
                <c:pt idx="0">
                  <c:v>Mining and Oil and Gas Extraction</c:v>
                </c:pt>
                <c:pt idx="1">
                  <c:v>Agriculture, forestry, fishing, and hunting</c:v>
                </c:pt>
                <c:pt idx="2">
                  <c:v>Utilities</c:v>
                </c:pt>
                <c:pt idx="3">
                  <c:v>Public administration</c:v>
                </c:pt>
                <c:pt idx="4">
                  <c:v>Management of companies and enterprises</c:v>
                </c:pt>
                <c:pt idx="5">
                  <c:v>Information and cultural industries</c:v>
                </c:pt>
                <c:pt idx="6">
                  <c:v>Transportation and warehousing</c:v>
                </c:pt>
                <c:pt idx="7">
                  <c:v>Arts, entertainment and recreation</c:v>
                </c:pt>
                <c:pt idx="8">
                  <c:v>Real estate and rental and leasing</c:v>
                </c:pt>
                <c:pt idx="9">
                  <c:v>Administrative and support, waste management and remediation services</c:v>
                </c:pt>
                <c:pt idx="10">
                  <c:v>Finance and insurance</c:v>
                </c:pt>
                <c:pt idx="11">
                  <c:v>Educational services</c:v>
                </c:pt>
                <c:pt idx="12">
                  <c:v>Construction</c:v>
                </c:pt>
                <c:pt idx="13">
                  <c:v>Accommodation and food services</c:v>
                </c:pt>
                <c:pt idx="14">
                  <c:v>Wholesale trade</c:v>
                </c:pt>
                <c:pt idx="15">
                  <c:v>Manufacturing</c:v>
                </c:pt>
                <c:pt idx="16">
                  <c:v>Health care and social assistance</c:v>
                </c:pt>
                <c:pt idx="17">
                  <c:v>Professional, scientific and technical services</c:v>
                </c:pt>
                <c:pt idx="18">
                  <c:v>Other services (except public administration)</c:v>
                </c:pt>
                <c:pt idx="19">
                  <c:v>Retail Trade</c:v>
                </c:pt>
              </c:strCache>
            </c:strRef>
          </c:cat>
          <c:val>
            <c:numRef>
              <c:f>'Total Employers'!$G$5:$G$24</c:f>
              <c:numCache>
                <c:formatCode>General</c:formatCode>
                <c:ptCount val="20"/>
                <c:pt idx="1">
                  <c:v>1</c:v>
                </c:pt>
                <c:pt idx="2">
                  <c:v>3</c:v>
                </c:pt>
                <c:pt idx="3">
                  <c:v>25</c:v>
                </c:pt>
                <c:pt idx="4">
                  <c:v>16</c:v>
                </c:pt>
                <c:pt idx="5">
                  <c:v>27</c:v>
                </c:pt>
                <c:pt idx="6">
                  <c:v>39</c:v>
                </c:pt>
                <c:pt idx="7">
                  <c:v>47</c:v>
                </c:pt>
                <c:pt idx="8">
                  <c:v>47</c:v>
                </c:pt>
                <c:pt idx="9">
                  <c:v>39</c:v>
                </c:pt>
                <c:pt idx="10">
                  <c:v>65</c:v>
                </c:pt>
                <c:pt idx="11">
                  <c:v>139</c:v>
                </c:pt>
                <c:pt idx="12">
                  <c:v>99</c:v>
                </c:pt>
                <c:pt idx="13">
                  <c:v>106</c:v>
                </c:pt>
                <c:pt idx="14">
                  <c:v>103</c:v>
                </c:pt>
                <c:pt idx="15">
                  <c:v>197</c:v>
                </c:pt>
                <c:pt idx="16">
                  <c:v>38</c:v>
                </c:pt>
                <c:pt idx="17">
                  <c:v>91</c:v>
                </c:pt>
                <c:pt idx="18">
                  <c:v>19</c:v>
                </c:pt>
                <c:pt idx="19">
                  <c:v>151</c:v>
                </c:pt>
              </c:numCache>
            </c:numRef>
          </c:val>
          <c:extLst>
            <c:ext xmlns:c16="http://schemas.microsoft.com/office/drawing/2014/chart" uri="{C3380CC4-5D6E-409C-BE32-E72D297353CC}">
              <c16:uniqueId val="{00000004-6AFF-4CEA-A931-F1D42DF44A57}"/>
            </c:ext>
          </c:extLst>
        </c:ser>
        <c:ser>
          <c:idx val="5"/>
          <c:order val="5"/>
          <c:tx>
            <c:strRef>
              <c:f>'Total Employers'!$H$4</c:f>
              <c:strCache>
                <c:ptCount val="1"/>
                <c:pt idx="0">
                  <c:v>100-499</c:v>
                </c:pt>
              </c:strCache>
            </c:strRef>
          </c:tx>
          <c:spPr>
            <a:ln w="12700">
              <a:solidFill>
                <a:schemeClr val="bg1"/>
              </a:solidFill>
            </a:ln>
          </c:spPr>
          <c:invertIfNegative val="0"/>
          <c:cat>
            <c:strRef>
              <c:f>'Total Employers'!$B$5:$B$24</c:f>
              <c:strCache>
                <c:ptCount val="20"/>
                <c:pt idx="0">
                  <c:v>Mining and Oil and Gas Extraction</c:v>
                </c:pt>
                <c:pt idx="1">
                  <c:v>Agriculture, forestry, fishing, and hunting</c:v>
                </c:pt>
                <c:pt idx="2">
                  <c:v>Utilities</c:v>
                </c:pt>
                <c:pt idx="3">
                  <c:v>Public administration</c:v>
                </c:pt>
                <c:pt idx="4">
                  <c:v>Management of companies and enterprises</c:v>
                </c:pt>
                <c:pt idx="5">
                  <c:v>Information and cultural industries</c:v>
                </c:pt>
                <c:pt idx="6">
                  <c:v>Transportation and warehousing</c:v>
                </c:pt>
                <c:pt idx="7">
                  <c:v>Arts, entertainment and recreation</c:v>
                </c:pt>
                <c:pt idx="8">
                  <c:v>Real estate and rental and leasing</c:v>
                </c:pt>
                <c:pt idx="9">
                  <c:v>Administrative and support, waste management and remediation services</c:v>
                </c:pt>
                <c:pt idx="10">
                  <c:v>Finance and insurance</c:v>
                </c:pt>
                <c:pt idx="11">
                  <c:v>Educational services</c:v>
                </c:pt>
                <c:pt idx="12">
                  <c:v>Construction</c:v>
                </c:pt>
                <c:pt idx="13">
                  <c:v>Accommodation and food services</c:v>
                </c:pt>
                <c:pt idx="14">
                  <c:v>Wholesale trade</c:v>
                </c:pt>
                <c:pt idx="15">
                  <c:v>Manufacturing</c:v>
                </c:pt>
                <c:pt idx="16">
                  <c:v>Health care and social assistance</c:v>
                </c:pt>
                <c:pt idx="17">
                  <c:v>Professional, scientific and technical services</c:v>
                </c:pt>
                <c:pt idx="18">
                  <c:v>Other services (except public administration)</c:v>
                </c:pt>
                <c:pt idx="19">
                  <c:v>Retail Trade</c:v>
                </c:pt>
              </c:strCache>
            </c:strRef>
          </c:cat>
          <c:val>
            <c:numRef>
              <c:f>'Total Employers'!$H$5:$H$24</c:f>
              <c:numCache>
                <c:formatCode>General</c:formatCode>
                <c:ptCount val="20"/>
                <c:pt idx="2">
                  <c:v>3</c:v>
                </c:pt>
                <c:pt idx="3">
                  <c:v>28</c:v>
                </c:pt>
                <c:pt idx="4">
                  <c:v>27</c:v>
                </c:pt>
                <c:pt idx="5">
                  <c:v>28</c:v>
                </c:pt>
                <c:pt idx="6">
                  <c:v>41</c:v>
                </c:pt>
                <c:pt idx="7">
                  <c:v>40</c:v>
                </c:pt>
                <c:pt idx="8">
                  <c:v>43</c:v>
                </c:pt>
                <c:pt idx="9">
                  <c:v>25</c:v>
                </c:pt>
                <c:pt idx="10">
                  <c:v>26</c:v>
                </c:pt>
                <c:pt idx="11">
                  <c:v>50</c:v>
                </c:pt>
                <c:pt idx="12">
                  <c:v>67</c:v>
                </c:pt>
                <c:pt idx="13">
                  <c:v>33</c:v>
                </c:pt>
                <c:pt idx="14">
                  <c:v>63</c:v>
                </c:pt>
                <c:pt idx="15">
                  <c:v>169</c:v>
                </c:pt>
                <c:pt idx="16">
                  <c:v>45</c:v>
                </c:pt>
                <c:pt idx="17">
                  <c:v>57</c:v>
                </c:pt>
                <c:pt idx="18">
                  <c:v>4</c:v>
                </c:pt>
                <c:pt idx="19">
                  <c:v>114</c:v>
                </c:pt>
              </c:numCache>
            </c:numRef>
          </c:val>
          <c:extLst>
            <c:ext xmlns:c16="http://schemas.microsoft.com/office/drawing/2014/chart" uri="{C3380CC4-5D6E-409C-BE32-E72D297353CC}">
              <c16:uniqueId val="{00000005-6AFF-4CEA-A931-F1D42DF44A57}"/>
            </c:ext>
          </c:extLst>
        </c:ser>
        <c:ser>
          <c:idx val="6"/>
          <c:order val="6"/>
          <c:tx>
            <c:strRef>
              <c:f>'Total Employers'!$I$4</c:f>
              <c:strCache>
                <c:ptCount val="1"/>
                <c:pt idx="0">
                  <c:v>500+</c:v>
                </c:pt>
              </c:strCache>
            </c:strRef>
          </c:tx>
          <c:spPr>
            <a:ln w="12700">
              <a:solidFill>
                <a:schemeClr val="bg1"/>
              </a:solidFill>
            </a:ln>
          </c:spPr>
          <c:invertIfNegative val="0"/>
          <c:cat>
            <c:strRef>
              <c:f>'Total Employers'!$B$5:$B$24</c:f>
              <c:strCache>
                <c:ptCount val="20"/>
                <c:pt idx="0">
                  <c:v>Mining and Oil and Gas Extraction</c:v>
                </c:pt>
                <c:pt idx="1">
                  <c:v>Agriculture, forestry, fishing, and hunting</c:v>
                </c:pt>
                <c:pt idx="2">
                  <c:v>Utilities</c:v>
                </c:pt>
                <c:pt idx="3">
                  <c:v>Public administration</c:v>
                </c:pt>
                <c:pt idx="4">
                  <c:v>Management of companies and enterprises</c:v>
                </c:pt>
                <c:pt idx="5">
                  <c:v>Information and cultural industries</c:v>
                </c:pt>
                <c:pt idx="6">
                  <c:v>Transportation and warehousing</c:v>
                </c:pt>
                <c:pt idx="7">
                  <c:v>Arts, entertainment and recreation</c:v>
                </c:pt>
                <c:pt idx="8">
                  <c:v>Real estate and rental and leasing</c:v>
                </c:pt>
                <c:pt idx="9">
                  <c:v>Administrative and support, waste management and remediation services</c:v>
                </c:pt>
                <c:pt idx="10">
                  <c:v>Finance and insurance</c:v>
                </c:pt>
                <c:pt idx="11">
                  <c:v>Educational services</c:v>
                </c:pt>
                <c:pt idx="12">
                  <c:v>Construction</c:v>
                </c:pt>
                <c:pt idx="13">
                  <c:v>Accommodation and food services</c:v>
                </c:pt>
                <c:pt idx="14">
                  <c:v>Wholesale trade</c:v>
                </c:pt>
                <c:pt idx="15">
                  <c:v>Manufacturing</c:v>
                </c:pt>
                <c:pt idx="16">
                  <c:v>Health care and social assistance</c:v>
                </c:pt>
                <c:pt idx="17">
                  <c:v>Professional, scientific and technical services</c:v>
                </c:pt>
                <c:pt idx="18">
                  <c:v>Other services (except public administration)</c:v>
                </c:pt>
                <c:pt idx="19">
                  <c:v>Retail Trade</c:v>
                </c:pt>
              </c:strCache>
            </c:strRef>
          </c:cat>
          <c:val>
            <c:numRef>
              <c:f>'Total Employers'!$I$5:$I$24</c:f>
              <c:numCache>
                <c:formatCode>General</c:formatCode>
                <c:ptCount val="20"/>
                <c:pt idx="3">
                  <c:v>5</c:v>
                </c:pt>
                <c:pt idx="4">
                  <c:v>1</c:v>
                </c:pt>
                <c:pt idx="5">
                  <c:v>1</c:v>
                </c:pt>
                <c:pt idx="6">
                  <c:v>4</c:v>
                </c:pt>
                <c:pt idx="7">
                  <c:v>1</c:v>
                </c:pt>
                <c:pt idx="8">
                  <c:v>2</c:v>
                </c:pt>
                <c:pt idx="9">
                  <c:v>2</c:v>
                </c:pt>
                <c:pt idx="10">
                  <c:v>5</c:v>
                </c:pt>
                <c:pt idx="11">
                  <c:v>2</c:v>
                </c:pt>
                <c:pt idx="12">
                  <c:v>6</c:v>
                </c:pt>
                <c:pt idx="14">
                  <c:v>4</c:v>
                </c:pt>
                <c:pt idx="15">
                  <c:v>10</c:v>
                </c:pt>
                <c:pt idx="16">
                  <c:v>4</c:v>
                </c:pt>
                <c:pt idx="17">
                  <c:v>7</c:v>
                </c:pt>
              </c:numCache>
            </c:numRef>
          </c:val>
          <c:extLst>
            <c:ext xmlns:c16="http://schemas.microsoft.com/office/drawing/2014/chart" uri="{C3380CC4-5D6E-409C-BE32-E72D297353CC}">
              <c16:uniqueId val="{00000006-6AFF-4CEA-A931-F1D42DF44A57}"/>
            </c:ext>
          </c:extLst>
        </c:ser>
        <c:dLbls>
          <c:showLegendKey val="0"/>
          <c:showVal val="0"/>
          <c:showCatName val="0"/>
          <c:showSerName val="0"/>
          <c:showPercent val="0"/>
          <c:showBubbleSize val="0"/>
        </c:dLbls>
        <c:gapWidth val="50"/>
        <c:overlap val="100"/>
        <c:axId val="388688072"/>
        <c:axId val="388687680"/>
      </c:barChart>
      <c:catAx>
        <c:axId val="388688072"/>
        <c:scaling>
          <c:orientation val="minMax"/>
        </c:scaling>
        <c:delete val="0"/>
        <c:axPos val="l"/>
        <c:numFmt formatCode="General" sourceLinked="0"/>
        <c:majorTickMark val="none"/>
        <c:minorTickMark val="none"/>
        <c:tickLblPos val="nextTo"/>
        <c:spPr>
          <a:ln>
            <a:noFill/>
          </a:ln>
        </c:spPr>
        <c:txPr>
          <a:bodyPr/>
          <a:lstStyle/>
          <a:p>
            <a:pPr>
              <a:defRPr b="0"/>
            </a:pPr>
            <a:endParaRPr lang="en-US"/>
          </a:p>
        </c:txPr>
        <c:crossAx val="388687680"/>
        <c:crosses val="autoZero"/>
        <c:auto val="1"/>
        <c:lblAlgn val="ctr"/>
        <c:lblOffset val="100"/>
        <c:noMultiLvlLbl val="0"/>
      </c:catAx>
      <c:valAx>
        <c:axId val="388687680"/>
        <c:scaling>
          <c:orientation val="minMax"/>
        </c:scaling>
        <c:delete val="0"/>
        <c:axPos val="b"/>
        <c:majorGridlines>
          <c:spPr>
            <a:ln>
              <a:solidFill>
                <a:schemeClr val="bg1">
                  <a:lumMod val="75000"/>
                </a:schemeClr>
              </a:solidFill>
              <a:prstDash val="sysDash"/>
            </a:ln>
          </c:spPr>
        </c:majorGridlines>
        <c:numFmt formatCode="#,##0" sourceLinked="0"/>
        <c:majorTickMark val="none"/>
        <c:minorTickMark val="none"/>
        <c:tickLblPos val="nextTo"/>
        <c:spPr>
          <a:ln>
            <a:noFill/>
          </a:ln>
        </c:spPr>
        <c:txPr>
          <a:bodyPr/>
          <a:lstStyle/>
          <a:p>
            <a:pPr>
              <a:defRPr b="1"/>
            </a:pPr>
            <a:endParaRPr lang="en-US"/>
          </a:p>
        </c:txPr>
        <c:crossAx val="388688072"/>
        <c:crosses val="autoZero"/>
        <c:crossBetween val="between"/>
      </c:valAx>
    </c:plotArea>
    <c:legend>
      <c:legendPos val="b"/>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E70EA6B-CF0F-4232-824E-EDF58BA3E18C}" type="datetimeFigureOut">
              <a:rPr lang="en-US" smtClean="0"/>
              <a:t>8/18/2018</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FBEBBAC6-449E-405B-B1B8-E954D42ECC5D}" type="slidenum">
              <a:rPr lang="en-US" smtClean="0"/>
              <a:t>‹#›</a:t>
            </a:fld>
            <a:endParaRPr lang="en-US"/>
          </a:p>
        </p:txBody>
      </p:sp>
    </p:spTree>
    <p:extLst>
      <p:ext uri="{BB962C8B-B14F-4D97-AF65-F5344CB8AC3E}">
        <p14:creationId xmlns:p14="http://schemas.microsoft.com/office/powerpoint/2010/main" val="3554607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
        <p:cNvGrpSpPr/>
        <p:nvPr/>
      </p:nvGrpSpPr>
      <p:grpSpPr>
        <a:xfrm>
          <a:off x="0" y="0"/>
          <a:ext cx="0" cy="0"/>
          <a:chOff x="0" y="0"/>
          <a:chExt cx="0" cy="0"/>
        </a:xfrm>
      </p:grpSpPr>
      <p:sp>
        <p:nvSpPr>
          <p:cNvPr id="12" name="Shape 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 name="Shape 1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spcAft>
                <a:spcPts val="0"/>
              </a:spcAft>
              <a:buSzPct val="25000"/>
              <a:buNone/>
            </a:pPr>
            <a:endParaRPr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9960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a:latin typeface="Arial" charset="0"/>
              <a:cs typeface="Arial" charset="0"/>
            </a:endParaRPr>
          </a:p>
        </p:txBody>
      </p:sp>
      <p:sp>
        <p:nvSpPr>
          <p:cNvPr id="18435" name="Slide Number Placeholder 3"/>
          <p:cNvSpPr txBox="1">
            <a:spLocks noGrp="1"/>
          </p:cNvSpPr>
          <p:nvPr/>
        </p:nvSpPr>
        <p:spPr bwMode="auto">
          <a:xfrm>
            <a:off x="3970339" y="8829675"/>
            <a:ext cx="3038475" cy="465138"/>
          </a:xfrm>
          <a:prstGeom prst="rect">
            <a:avLst/>
          </a:prstGeom>
          <a:noFill/>
          <a:ln w="9525">
            <a:noFill/>
            <a:miter lim="800000"/>
            <a:headEnd/>
            <a:tailEnd/>
          </a:ln>
        </p:spPr>
        <p:txBody>
          <a:bodyPr lIns="91430" tIns="45714" rIns="91430" bIns="45714" anchor="b"/>
          <a:lstStyle/>
          <a:p>
            <a:pPr algn="r" eaLnBrk="0" hangingPunct="0"/>
            <a:fld id="{4712A718-0145-4EF0-8BD0-14E354A2C10E}" type="slidenum">
              <a:rPr lang="en-US" sz="1200"/>
              <a:pPr algn="r" eaLnBrk="0" hangingPunct="0"/>
              <a:t>26</a:t>
            </a:fld>
            <a:endParaRPr lang="en-US" sz="1200" dirty="0"/>
          </a:p>
        </p:txBody>
      </p:sp>
    </p:spTree>
    <p:extLst>
      <p:ext uri="{BB962C8B-B14F-4D97-AF65-F5344CB8AC3E}">
        <p14:creationId xmlns:p14="http://schemas.microsoft.com/office/powerpoint/2010/main" val="1929184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a:latin typeface="Arial" charset="0"/>
              <a:cs typeface="Arial" charset="0"/>
            </a:endParaRPr>
          </a:p>
        </p:txBody>
      </p:sp>
      <p:sp>
        <p:nvSpPr>
          <p:cNvPr id="18435" name="Slide Number Placeholder 3"/>
          <p:cNvSpPr txBox="1">
            <a:spLocks noGrp="1"/>
          </p:cNvSpPr>
          <p:nvPr/>
        </p:nvSpPr>
        <p:spPr bwMode="auto">
          <a:xfrm>
            <a:off x="3970339" y="8829675"/>
            <a:ext cx="3038475" cy="465138"/>
          </a:xfrm>
          <a:prstGeom prst="rect">
            <a:avLst/>
          </a:prstGeom>
          <a:noFill/>
          <a:ln w="9525">
            <a:noFill/>
            <a:miter lim="800000"/>
            <a:headEnd/>
            <a:tailEnd/>
          </a:ln>
        </p:spPr>
        <p:txBody>
          <a:bodyPr lIns="91430" tIns="45714" rIns="91430" bIns="45714" anchor="b"/>
          <a:lstStyle/>
          <a:p>
            <a:pPr algn="r" eaLnBrk="0" hangingPunct="0"/>
            <a:fld id="{4712A718-0145-4EF0-8BD0-14E354A2C10E}" type="slidenum">
              <a:rPr lang="en-US" sz="1200"/>
              <a:pPr algn="r" eaLnBrk="0" hangingPunct="0"/>
              <a:t>27</a:t>
            </a:fld>
            <a:endParaRPr lang="en-US" sz="1200" dirty="0"/>
          </a:p>
        </p:txBody>
      </p:sp>
    </p:spTree>
    <p:extLst>
      <p:ext uri="{BB962C8B-B14F-4D97-AF65-F5344CB8AC3E}">
        <p14:creationId xmlns:p14="http://schemas.microsoft.com/office/powerpoint/2010/main" val="536666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a:latin typeface="Arial" charset="0"/>
              <a:cs typeface="Arial" charset="0"/>
            </a:endParaRPr>
          </a:p>
        </p:txBody>
      </p:sp>
      <p:sp>
        <p:nvSpPr>
          <p:cNvPr id="18435" name="Slide Number Placeholder 3"/>
          <p:cNvSpPr txBox="1">
            <a:spLocks noGrp="1"/>
          </p:cNvSpPr>
          <p:nvPr/>
        </p:nvSpPr>
        <p:spPr bwMode="auto">
          <a:xfrm>
            <a:off x="3970339" y="8829675"/>
            <a:ext cx="3038475" cy="465138"/>
          </a:xfrm>
          <a:prstGeom prst="rect">
            <a:avLst/>
          </a:prstGeom>
          <a:noFill/>
          <a:ln w="9525">
            <a:noFill/>
            <a:miter lim="800000"/>
            <a:headEnd/>
            <a:tailEnd/>
          </a:ln>
        </p:spPr>
        <p:txBody>
          <a:bodyPr lIns="91430" tIns="45714" rIns="91430" bIns="45714" anchor="b"/>
          <a:lstStyle/>
          <a:p>
            <a:pPr algn="r" eaLnBrk="0" hangingPunct="0"/>
            <a:fld id="{4712A718-0145-4EF0-8BD0-14E354A2C10E}" type="slidenum">
              <a:rPr lang="en-US" sz="1200"/>
              <a:pPr algn="r" eaLnBrk="0" hangingPunct="0"/>
              <a:t>28</a:t>
            </a:fld>
            <a:endParaRPr lang="en-US" sz="1200" dirty="0"/>
          </a:p>
        </p:txBody>
      </p:sp>
    </p:spTree>
    <p:extLst>
      <p:ext uri="{BB962C8B-B14F-4D97-AF65-F5344CB8AC3E}">
        <p14:creationId xmlns:p14="http://schemas.microsoft.com/office/powerpoint/2010/main" val="1457514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a:latin typeface="Arial" charset="0"/>
              <a:cs typeface="Arial" charset="0"/>
            </a:endParaRPr>
          </a:p>
        </p:txBody>
      </p:sp>
      <p:sp>
        <p:nvSpPr>
          <p:cNvPr id="18435" name="Slide Number Placeholder 3"/>
          <p:cNvSpPr txBox="1">
            <a:spLocks noGrp="1"/>
          </p:cNvSpPr>
          <p:nvPr/>
        </p:nvSpPr>
        <p:spPr bwMode="auto">
          <a:xfrm>
            <a:off x="3970339" y="8829675"/>
            <a:ext cx="3038475" cy="465138"/>
          </a:xfrm>
          <a:prstGeom prst="rect">
            <a:avLst/>
          </a:prstGeom>
          <a:noFill/>
          <a:ln w="9525">
            <a:noFill/>
            <a:miter lim="800000"/>
            <a:headEnd/>
            <a:tailEnd/>
          </a:ln>
        </p:spPr>
        <p:txBody>
          <a:bodyPr lIns="91430" tIns="45714" rIns="91430" bIns="45714" anchor="b"/>
          <a:lstStyle/>
          <a:p>
            <a:pPr algn="r" eaLnBrk="0" hangingPunct="0"/>
            <a:fld id="{4712A718-0145-4EF0-8BD0-14E354A2C10E}" type="slidenum">
              <a:rPr lang="en-US" sz="1200"/>
              <a:pPr algn="r" eaLnBrk="0" hangingPunct="0"/>
              <a:t>29</a:t>
            </a:fld>
            <a:endParaRPr lang="en-US" sz="1200" dirty="0"/>
          </a:p>
        </p:txBody>
      </p:sp>
    </p:spTree>
    <p:extLst>
      <p:ext uri="{BB962C8B-B14F-4D97-AF65-F5344CB8AC3E}">
        <p14:creationId xmlns:p14="http://schemas.microsoft.com/office/powerpoint/2010/main" val="970403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a:latin typeface="Arial" charset="0"/>
              <a:cs typeface="Arial" charset="0"/>
            </a:endParaRPr>
          </a:p>
        </p:txBody>
      </p:sp>
      <p:sp>
        <p:nvSpPr>
          <p:cNvPr id="18435" name="Slide Number Placeholder 3"/>
          <p:cNvSpPr txBox="1">
            <a:spLocks noGrp="1"/>
          </p:cNvSpPr>
          <p:nvPr/>
        </p:nvSpPr>
        <p:spPr bwMode="auto">
          <a:xfrm>
            <a:off x="3970339" y="8829675"/>
            <a:ext cx="3038475" cy="465138"/>
          </a:xfrm>
          <a:prstGeom prst="rect">
            <a:avLst/>
          </a:prstGeom>
          <a:noFill/>
          <a:ln w="9525">
            <a:noFill/>
            <a:miter lim="800000"/>
            <a:headEnd/>
            <a:tailEnd/>
          </a:ln>
        </p:spPr>
        <p:txBody>
          <a:bodyPr lIns="91430" tIns="45714" rIns="91430" bIns="45714" anchor="b"/>
          <a:lstStyle/>
          <a:p>
            <a:pPr algn="r" eaLnBrk="0" hangingPunct="0"/>
            <a:fld id="{4712A718-0145-4EF0-8BD0-14E354A2C10E}" type="slidenum">
              <a:rPr lang="en-US" sz="1200"/>
              <a:pPr algn="r" eaLnBrk="0" hangingPunct="0"/>
              <a:t>30</a:t>
            </a:fld>
            <a:endParaRPr lang="en-US" sz="1200" dirty="0"/>
          </a:p>
        </p:txBody>
      </p:sp>
    </p:spTree>
    <p:extLst>
      <p:ext uri="{BB962C8B-B14F-4D97-AF65-F5344CB8AC3E}">
        <p14:creationId xmlns:p14="http://schemas.microsoft.com/office/powerpoint/2010/main" val="110180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a:latin typeface="Arial" charset="0"/>
              <a:cs typeface="Arial" charset="0"/>
            </a:endParaRPr>
          </a:p>
        </p:txBody>
      </p:sp>
      <p:sp>
        <p:nvSpPr>
          <p:cNvPr id="18435" name="Slide Number Placeholder 3"/>
          <p:cNvSpPr txBox="1">
            <a:spLocks noGrp="1"/>
          </p:cNvSpPr>
          <p:nvPr/>
        </p:nvSpPr>
        <p:spPr bwMode="auto">
          <a:xfrm>
            <a:off x="3970339" y="8829675"/>
            <a:ext cx="3038475" cy="465138"/>
          </a:xfrm>
          <a:prstGeom prst="rect">
            <a:avLst/>
          </a:prstGeom>
          <a:noFill/>
          <a:ln w="9525">
            <a:noFill/>
            <a:miter lim="800000"/>
            <a:headEnd/>
            <a:tailEnd/>
          </a:ln>
        </p:spPr>
        <p:txBody>
          <a:bodyPr lIns="91430" tIns="45714" rIns="91430" bIns="45714" anchor="b"/>
          <a:lstStyle/>
          <a:p>
            <a:pPr algn="r" eaLnBrk="0" hangingPunct="0"/>
            <a:fld id="{4712A718-0145-4EF0-8BD0-14E354A2C10E}" type="slidenum">
              <a:rPr lang="en-US" sz="1200"/>
              <a:pPr algn="r" eaLnBrk="0" hangingPunct="0"/>
              <a:t>31</a:t>
            </a:fld>
            <a:endParaRPr lang="en-US" sz="1200" dirty="0"/>
          </a:p>
        </p:txBody>
      </p:sp>
    </p:spTree>
    <p:extLst>
      <p:ext uri="{BB962C8B-B14F-4D97-AF65-F5344CB8AC3E}">
        <p14:creationId xmlns:p14="http://schemas.microsoft.com/office/powerpoint/2010/main" val="4004640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CA" dirty="0">
              <a:latin typeface="Arial" charset="0"/>
              <a:cs typeface="Arial" charset="0"/>
            </a:endParaRPr>
          </a:p>
        </p:txBody>
      </p:sp>
      <p:sp>
        <p:nvSpPr>
          <p:cNvPr id="18435" name="Slide Number Placeholder 3"/>
          <p:cNvSpPr txBox="1">
            <a:spLocks noGrp="1"/>
          </p:cNvSpPr>
          <p:nvPr/>
        </p:nvSpPr>
        <p:spPr bwMode="auto">
          <a:xfrm>
            <a:off x="3970339" y="8829675"/>
            <a:ext cx="3038475" cy="465138"/>
          </a:xfrm>
          <a:prstGeom prst="rect">
            <a:avLst/>
          </a:prstGeom>
          <a:noFill/>
          <a:ln w="9525">
            <a:noFill/>
            <a:miter lim="800000"/>
            <a:headEnd/>
            <a:tailEnd/>
          </a:ln>
        </p:spPr>
        <p:txBody>
          <a:bodyPr lIns="91430" tIns="45714" rIns="91430" bIns="45714" anchor="b"/>
          <a:lstStyle/>
          <a:p>
            <a:pPr algn="r" eaLnBrk="0" hangingPunct="0"/>
            <a:fld id="{4712A718-0145-4EF0-8BD0-14E354A2C10E}" type="slidenum">
              <a:rPr lang="en-US" sz="1200"/>
              <a:pPr algn="r" eaLnBrk="0" hangingPunct="0"/>
              <a:t>32</a:t>
            </a:fld>
            <a:endParaRPr lang="en-US" sz="1200" dirty="0"/>
          </a:p>
        </p:txBody>
      </p:sp>
    </p:spTree>
    <p:extLst>
      <p:ext uri="{BB962C8B-B14F-4D97-AF65-F5344CB8AC3E}">
        <p14:creationId xmlns:p14="http://schemas.microsoft.com/office/powerpoint/2010/main" val="2364505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EBBAC6-449E-405B-B1B8-E954D42ECC5D}" type="slidenum">
              <a:rPr lang="en-US" smtClean="0"/>
              <a:t>4</a:t>
            </a:fld>
            <a:endParaRPr lang="en-US"/>
          </a:p>
        </p:txBody>
      </p:sp>
    </p:spTree>
    <p:extLst>
      <p:ext uri="{BB962C8B-B14F-4D97-AF65-F5344CB8AC3E}">
        <p14:creationId xmlns:p14="http://schemas.microsoft.com/office/powerpoint/2010/main" val="932580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7</a:t>
            </a:fld>
            <a:endParaRPr lang="en-US"/>
          </a:p>
        </p:txBody>
      </p:sp>
    </p:spTree>
    <p:extLst>
      <p:ext uri="{BB962C8B-B14F-4D97-AF65-F5344CB8AC3E}">
        <p14:creationId xmlns:p14="http://schemas.microsoft.com/office/powerpoint/2010/main" val="2861011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10</a:t>
            </a:fld>
            <a:endParaRPr lang="en-US"/>
          </a:p>
        </p:txBody>
      </p:sp>
    </p:spTree>
    <p:extLst>
      <p:ext uri="{BB962C8B-B14F-4D97-AF65-F5344CB8AC3E}">
        <p14:creationId xmlns:p14="http://schemas.microsoft.com/office/powerpoint/2010/main" val="402256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14</a:t>
            </a:fld>
            <a:endParaRPr lang="en-US"/>
          </a:p>
        </p:txBody>
      </p:sp>
    </p:spTree>
    <p:extLst>
      <p:ext uri="{BB962C8B-B14F-4D97-AF65-F5344CB8AC3E}">
        <p14:creationId xmlns:p14="http://schemas.microsoft.com/office/powerpoint/2010/main" val="182170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15</a:t>
            </a:fld>
            <a:endParaRPr lang="en-US"/>
          </a:p>
        </p:txBody>
      </p:sp>
    </p:spTree>
    <p:extLst>
      <p:ext uri="{BB962C8B-B14F-4D97-AF65-F5344CB8AC3E}">
        <p14:creationId xmlns:p14="http://schemas.microsoft.com/office/powerpoint/2010/main" val="2290333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16</a:t>
            </a:fld>
            <a:endParaRPr lang="en-US"/>
          </a:p>
        </p:txBody>
      </p:sp>
    </p:spTree>
    <p:extLst>
      <p:ext uri="{BB962C8B-B14F-4D97-AF65-F5344CB8AC3E}">
        <p14:creationId xmlns:p14="http://schemas.microsoft.com/office/powerpoint/2010/main" val="2516279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20</a:t>
            </a:fld>
            <a:endParaRPr lang="en-US"/>
          </a:p>
        </p:txBody>
      </p:sp>
    </p:spTree>
    <p:extLst>
      <p:ext uri="{BB962C8B-B14F-4D97-AF65-F5344CB8AC3E}">
        <p14:creationId xmlns:p14="http://schemas.microsoft.com/office/powerpoint/2010/main" val="334839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BEBBAC6-449E-405B-B1B8-E954D42ECC5D}" type="slidenum">
              <a:rPr lang="en-US" smtClean="0"/>
              <a:t>23</a:t>
            </a:fld>
            <a:endParaRPr lang="en-US"/>
          </a:p>
        </p:txBody>
      </p:sp>
    </p:spTree>
    <p:extLst>
      <p:ext uri="{BB962C8B-B14F-4D97-AF65-F5344CB8AC3E}">
        <p14:creationId xmlns:p14="http://schemas.microsoft.com/office/powerpoint/2010/main" val="1754775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50505"/>
                </a:solidFill>
                <a:latin typeface="Circular Book"/>
                <a:cs typeface="Circular Book"/>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11642940" y="6612395"/>
            <a:ext cx="396659" cy="152502"/>
          </a:xfrm>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50505"/>
                </a:solidFill>
                <a:latin typeface="Circular Book"/>
                <a:cs typeface="Circular Boo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050505"/>
                </a:solidFill>
                <a:latin typeface="Circular Book"/>
                <a:cs typeface="Circular Book"/>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A7A8A7"/>
                </a:solidFill>
                <a:latin typeface="Calibri"/>
                <a:cs typeface="Calibri"/>
              </a:defRPr>
            </a:lvl1pPr>
          </a:lstStyle>
          <a:p>
            <a:pPr marL="12700">
              <a:lnSpc>
                <a:spcPts val="955"/>
              </a:lnSpc>
            </a:pP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2460005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custGeom>
            <a:avLst/>
            <a:gdLst/>
            <a:ahLst/>
            <a:cxnLst/>
            <a:rect l="l" t="t" r="r" b="b"/>
            <a:pathLst>
              <a:path w="12192000" h="6858000">
                <a:moveTo>
                  <a:pt x="0" y="0"/>
                </a:moveTo>
                <a:lnTo>
                  <a:pt x="12192000" y="0"/>
                </a:lnTo>
                <a:lnTo>
                  <a:pt x="12192000" y="6858000"/>
                </a:lnTo>
                <a:lnTo>
                  <a:pt x="0" y="6858000"/>
                </a:lnTo>
                <a:lnTo>
                  <a:pt x="0" y="0"/>
                </a:lnTo>
                <a:close/>
              </a:path>
            </a:pathLst>
          </a:custGeom>
          <a:ln w="6096">
            <a:solidFill>
              <a:srgbClr val="808080"/>
            </a:solidFill>
          </a:ln>
        </p:spPr>
        <p:txBody>
          <a:bodyPr wrap="square" lIns="0" tIns="0" rIns="0" bIns="0" rtlCol="0"/>
          <a:lstStyle/>
          <a:p>
            <a:endParaRPr/>
          </a:p>
        </p:txBody>
      </p:sp>
      <p:sp>
        <p:nvSpPr>
          <p:cNvPr id="2" name="Holder 2"/>
          <p:cNvSpPr>
            <a:spLocks noGrp="1"/>
          </p:cNvSpPr>
          <p:nvPr>
            <p:ph type="title"/>
          </p:nvPr>
        </p:nvSpPr>
        <p:spPr>
          <a:xfrm>
            <a:off x="308391" y="434088"/>
            <a:ext cx="11575216" cy="330834"/>
          </a:xfrm>
          <a:prstGeom prst="rect">
            <a:avLst/>
          </a:prstGeom>
        </p:spPr>
        <p:txBody>
          <a:bodyPr wrap="square" lIns="0" tIns="0" rIns="0" bIns="0">
            <a:spAutoFit/>
          </a:bodyPr>
          <a:lstStyle>
            <a:lvl1pPr>
              <a:defRPr sz="2000" b="0" i="0">
                <a:solidFill>
                  <a:srgbClr val="050505"/>
                </a:solidFill>
                <a:latin typeface="Circular Book"/>
                <a:cs typeface="Circular Book"/>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2508" y="6625197"/>
            <a:ext cx="3067685" cy="139700"/>
          </a:xfrm>
          <a:prstGeom prst="rect">
            <a:avLst/>
          </a:prstGeom>
        </p:spPr>
        <p:txBody>
          <a:bodyPr wrap="square" lIns="0" tIns="0" rIns="0" bIns="0">
            <a:spAutoFit/>
          </a:bodyPr>
          <a:lstStyle>
            <a:lvl1pPr>
              <a:defRPr sz="900" b="0" i="0">
                <a:solidFill>
                  <a:srgbClr val="A7A8A7"/>
                </a:solidFill>
                <a:latin typeface="Calibri"/>
                <a:cs typeface="Calibri"/>
              </a:defRPr>
            </a:lvl1pPr>
          </a:lstStyle>
          <a:p>
            <a:pPr marL="12700">
              <a:lnSpc>
                <a:spcPts val="955"/>
              </a:lnSpc>
            </a:pPr>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11642941" y="6612395"/>
            <a:ext cx="167004" cy="139700"/>
          </a:xfrm>
          <a:prstGeom prst="rect">
            <a:avLst/>
          </a:prstGeom>
        </p:spPr>
        <p:txBody>
          <a:bodyPr wrap="square" lIns="0" tIns="0" rIns="0" bIns="0">
            <a:spAutoFit/>
          </a:bodyPr>
          <a:lstStyle>
            <a:lvl1pPr>
              <a:defRPr sz="900" b="0" i="0">
                <a:solidFill>
                  <a:srgbClr val="0A2E47"/>
                </a:solidFill>
                <a:latin typeface="Calibri"/>
                <a:cs typeface="Calibri"/>
              </a:defRPr>
            </a:lvl1pPr>
          </a:lstStyle>
          <a:p>
            <a:pPr marL="83185">
              <a:lnSpc>
                <a:spcPts val="95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13.png"/><Relationship Id="rId3" Type="http://schemas.openxmlformats.org/officeDocument/2006/relationships/tags" Target="../tags/tag58.xml"/><Relationship Id="rId7" Type="http://schemas.openxmlformats.org/officeDocument/2006/relationships/tags" Target="../tags/tag62.xml"/><Relationship Id="rId12" Type="http://schemas.openxmlformats.org/officeDocument/2006/relationships/image" Target="../media/image12.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media/image4.png"/><Relationship Id="rId5" Type="http://schemas.openxmlformats.org/officeDocument/2006/relationships/tags" Target="../tags/tag60.xml"/><Relationship Id="rId10" Type="http://schemas.openxmlformats.org/officeDocument/2006/relationships/notesSlide" Target="../notesSlides/notesSlide4.xml"/><Relationship Id="rId4" Type="http://schemas.openxmlformats.org/officeDocument/2006/relationships/tags" Target="../tags/tag59.xml"/><Relationship Id="rId9"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64.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9.png"/><Relationship Id="rId2" Type="http://schemas.openxmlformats.org/officeDocument/2006/relationships/tags" Target="../tags/tag65.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66.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5.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67.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8.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9.xml"/><Relationship Id="rId6" Type="http://schemas.openxmlformats.org/officeDocument/2006/relationships/image" Target="../media/image8.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0.xml"/><Relationship Id="rId5" Type="http://schemas.openxmlformats.org/officeDocument/2006/relationships/image" Target="../media/image20.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7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72.xml"/><Relationship Id="rId5" Type="http://schemas.openxmlformats.org/officeDocument/2006/relationships/image" Target="../media/image29.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3.xml"/><Relationship Id="rId6" Type="http://schemas.openxmlformats.org/officeDocument/2006/relationships/image" Target="../media/image29.png"/><Relationship Id="rId5" Type="http://schemas.openxmlformats.org/officeDocument/2006/relationships/image" Target="../media/image8.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image" Target="../media/image4.png"/><Relationship Id="rId3" Type="http://schemas.openxmlformats.org/officeDocument/2006/relationships/tags" Target="../tags/tag76.xml"/><Relationship Id="rId7" Type="http://schemas.openxmlformats.org/officeDocument/2006/relationships/tags" Target="../tags/tag80.xml"/><Relationship Id="rId12" Type="http://schemas.openxmlformats.org/officeDocument/2006/relationships/image" Target="../media/image31.png"/><Relationship Id="rId2" Type="http://schemas.openxmlformats.org/officeDocument/2006/relationships/tags" Target="../tags/tag75.xml"/><Relationship Id="rId16" Type="http://schemas.openxmlformats.org/officeDocument/2006/relationships/image" Target="../media/image11.png"/><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notesSlide" Target="../notesSlides/notesSlide9.xml"/><Relationship Id="rId5" Type="http://schemas.openxmlformats.org/officeDocument/2006/relationships/tags" Target="../tags/tag78.xml"/><Relationship Id="rId15" Type="http://schemas.openxmlformats.org/officeDocument/2006/relationships/image" Target="../media/image10.png"/><Relationship Id="rId10" Type="http://schemas.openxmlformats.org/officeDocument/2006/relationships/slideLayout" Target="../slideLayouts/slideLayout2.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xml"/><Relationship Id="rId7" Type="http://schemas.openxmlformats.org/officeDocument/2006/relationships/chart" Target="../charts/chart1.xml"/><Relationship Id="rId2" Type="http://schemas.openxmlformats.org/officeDocument/2006/relationships/tags" Target="../tags/tag83.xml"/><Relationship Id="rId1" Type="http://schemas.openxmlformats.org/officeDocument/2006/relationships/vmlDrawing" Target="../drawings/vmlDrawing1.vml"/><Relationship Id="rId6" Type="http://schemas.openxmlformats.org/officeDocument/2006/relationships/image" Target="../media/image32.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18" Type="http://schemas.openxmlformats.org/officeDocument/2006/relationships/image" Target="../media/image44.png"/><Relationship Id="rId3" Type="http://schemas.openxmlformats.org/officeDocument/2006/relationships/slideLayout" Target="../slideLayouts/slideLayout4.xml"/><Relationship Id="rId21" Type="http://schemas.openxmlformats.org/officeDocument/2006/relationships/image" Target="../media/image46.jpe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 Type="http://schemas.openxmlformats.org/officeDocument/2006/relationships/tags" Target="../tags/tag84.xml"/><Relationship Id="rId16" Type="http://schemas.openxmlformats.org/officeDocument/2006/relationships/image" Target="../media/image42.png"/><Relationship Id="rId20" Type="http://schemas.openxmlformats.org/officeDocument/2006/relationships/image" Target="../media/image8.png"/><Relationship Id="rId1" Type="http://schemas.openxmlformats.org/officeDocument/2006/relationships/vmlDrawing" Target="../drawings/vmlDrawing2.vml"/><Relationship Id="rId6" Type="http://schemas.openxmlformats.org/officeDocument/2006/relationships/image" Target="../media/image32.emf"/><Relationship Id="rId11" Type="http://schemas.openxmlformats.org/officeDocument/2006/relationships/image" Target="../media/image37.png"/><Relationship Id="rId5" Type="http://schemas.openxmlformats.org/officeDocument/2006/relationships/oleObject" Target="../embeddings/oleObject2.bin"/><Relationship Id="rId15" Type="http://schemas.openxmlformats.org/officeDocument/2006/relationships/image" Target="../media/image41.png"/><Relationship Id="rId10" Type="http://schemas.openxmlformats.org/officeDocument/2006/relationships/image" Target="../media/image36.png"/><Relationship Id="rId19" Type="http://schemas.openxmlformats.org/officeDocument/2006/relationships/image" Target="../media/image45.png"/><Relationship Id="rId4" Type="http://schemas.openxmlformats.org/officeDocument/2006/relationships/notesSlide" Target="../notesSlides/notesSlide11.xml"/><Relationship Id="rId9" Type="http://schemas.openxmlformats.org/officeDocument/2006/relationships/image" Target="../media/image35.png"/><Relationship Id="rId1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85.xml"/><Relationship Id="rId1" Type="http://schemas.openxmlformats.org/officeDocument/2006/relationships/vmlDrawing" Target="../drawings/vmlDrawing3.vml"/><Relationship Id="rId6" Type="http://schemas.openxmlformats.org/officeDocument/2006/relationships/image" Target="../media/image32.emf"/><Relationship Id="rId5" Type="http://schemas.openxmlformats.org/officeDocument/2006/relationships/oleObject" Target="../embeddings/oleObject3.bin"/><Relationship Id="rId4"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8" Type="http://schemas.openxmlformats.org/officeDocument/2006/relationships/hyperlink" Target="http://www.yorklink.ca/york-region-interactive-business-information/" TargetMode="External"/><Relationship Id="rId3" Type="http://schemas.openxmlformats.org/officeDocument/2006/relationships/slideLayout" Target="../slideLayouts/slideLayout4.xml"/><Relationship Id="rId7" Type="http://schemas.openxmlformats.org/officeDocument/2006/relationships/chart" Target="../charts/chart2.xml"/><Relationship Id="rId2" Type="http://schemas.openxmlformats.org/officeDocument/2006/relationships/tags" Target="../tags/tag86.xml"/><Relationship Id="rId1" Type="http://schemas.openxmlformats.org/officeDocument/2006/relationships/vmlDrawing" Target="../drawings/vmlDrawing4.vml"/><Relationship Id="rId6" Type="http://schemas.openxmlformats.org/officeDocument/2006/relationships/image" Target="../media/image32.emf"/><Relationship Id="rId5" Type="http://schemas.openxmlformats.org/officeDocument/2006/relationships/oleObject" Target="../embeddings/oleObject4.bin"/><Relationship Id="rId4" Type="http://schemas.openxmlformats.org/officeDocument/2006/relationships/notesSlide" Target="../notesSlides/notesSlide13.xml"/><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87.xml"/><Relationship Id="rId1" Type="http://schemas.openxmlformats.org/officeDocument/2006/relationships/vmlDrawing" Target="../drawings/vmlDrawing5.vml"/><Relationship Id="rId6" Type="http://schemas.openxmlformats.org/officeDocument/2006/relationships/image" Target="../media/image32.emf"/><Relationship Id="rId5" Type="http://schemas.openxmlformats.org/officeDocument/2006/relationships/oleObject" Target="../embeddings/oleObject5.bin"/><Relationship Id="rId4"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88.xml"/><Relationship Id="rId1" Type="http://schemas.openxmlformats.org/officeDocument/2006/relationships/vmlDrawing" Target="../drawings/vmlDrawing6.vml"/><Relationship Id="rId6" Type="http://schemas.openxmlformats.org/officeDocument/2006/relationships/image" Target="../media/image32.emf"/><Relationship Id="rId5" Type="http://schemas.openxmlformats.org/officeDocument/2006/relationships/oleObject" Target="../embeddings/oleObject6.bin"/><Relationship Id="rId4"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slideLayout" Target="../slideLayouts/slideLayout4.xml"/><Relationship Id="rId7" Type="http://schemas.openxmlformats.org/officeDocument/2006/relationships/image" Target="../media/image8.png"/><Relationship Id="rId2" Type="http://schemas.openxmlformats.org/officeDocument/2006/relationships/tags" Target="../tags/tag89.xml"/><Relationship Id="rId1" Type="http://schemas.openxmlformats.org/officeDocument/2006/relationships/vmlDrawing" Target="../drawings/vmlDrawing7.vml"/><Relationship Id="rId6" Type="http://schemas.openxmlformats.org/officeDocument/2006/relationships/image" Target="../media/image32.emf"/><Relationship Id="rId5" Type="http://schemas.openxmlformats.org/officeDocument/2006/relationships/oleObject" Target="../embeddings/oleObject7.bin"/><Relationship Id="rId4"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image" Target="../media/image4.pn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6.png"/><Relationship Id="rId10" Type="http://schemas.openxmlformats.org/officeDocument/2006/relationships/tags" Target="../tags/tag11.xml"/><Relationship Id="rId19" Type="http://schemas.openxmlformats.org/officeDocument/2006/relationships/slideLayout" Target="../slideLayouts/slideLayout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3" Type="http://schemas.openxmlformats.org/officeDocument/2006/relationships/tags" Target="../tags/tag23.xml"/><Relationship Id="rId21" Type="http://schemas.openxmlformats.org/officeDocument/2006/relationships/image" Target="../media/image8.png"/><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notesSlide" Target="../notesSlides/notesSlide3.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image" Target="../media/image11.png"/><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image" Target="../media/image10.png"/><Relationship Id="rId10" Type="http://schemas.openxmlformats.org/officeDocument/2006/relationships/tags" Target="../tags/tag30.xml"/><Relationship Id="rId19" Type="http://schemas.openxmlformats.org/officeDocument/2006/relationships/slideLayout" Target="../slideLayouts/slideLayout2.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slideLayout" Target="../slideLayouts/slideLayout5.xml"/><Relationship Id="rId3" Type="http://schemas.openxmlformats.org/officeDocument/2006/relationships/tags" Target="../tags/tag41.xml"/><Relationship Id="rId21" Type="http://schemas.openxmlformats.org/officeDocument/2006/relationships/image" Target="../media/image10.png"/><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image" Target="../media/image9.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image" Target="../media/image13.png"/><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image" Target="../media/image12.png"/><Relationship Id="rId10" Type="http://schemas.openxmlformats.org/officeDocument/2006/relationships/tags" Target="../tags/tag48.xml"/><Relationship Id="rId19" Type="http://schemas.openxmlformats.org/officeDocument/2006/relationships/image" Target="../media/image4.png"/><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
        <p:cNvGrpSpPr/>
        <p:nvPr/>
      </p:nvGrpSpPr>
      <p:grpSpPr>
        <a:xfrm>
          <a:off x="0" y="0"/>
          <a:ext cx="0" cy="0"/>
          <a:chOff x="0" y="0"/>
          <a:chExt cx="0" cy="0"/>
        </a:xfrm>
      </p:grpSpPr>
      <p:pic>
        <p:nvPicPr>
          <p:cNvPr id="2052" name="Picture 4" descr="http://www.home-on-the-hill.ca/wp-content/uploads/2018/03/rober-1500x500.jpg">
            <a:extLst>
              <a:ext uri="{FF2B5EF4-FFF2-40B4-BE49-F238E27FC236}">
                <a16:creationId xmlns:a16="http://schemas.microsoft.com/office/drawing/2014/main" id="{8AF32EFD-4A71-443C-889E-C90A9B6772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197" r="15084"/>
          <a:stretch/>
        </p:blipFill>
        <p:spPr bwMode="auto">
          <a:xfrm>
            <a:off x="3403577" y="6774"/>
            <a:ext cx="8788423" cy="685122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Shape 16"/>
          <p:cNvGrpSpPr/>
          <p:nvPr/>
        </p:nvGrpSpPr>
        <p:grpSpPr>
          <a:xfrm>
            <a:off x="2588848" y="-6760"/>
            <a:ext cx="2211008" cy="6877649"/>
            <a:chOff x="2480836" y="0"/>
            <a:chExt cx="2211008" cy="6851246"/>
          </a:xfrm>
        </p:grpSpPr>
        <p:sp>
          <p:nvSpPr>
            <p:cNvPr id="17" name="Shape 17"/>
            <p:cNvSpPr/>
            <p:nvPr/>
          </p:nvSpPr>
          <p:spPr>
            <a:xfrm rot="5400000">
              <a:off x="164094" y="2316741"/>
              <a:ext cx="6844491" cy="2211008"/>
            </a:xfrm>
            <a:prstGeom prst="rtTriangle">
              <a:avLst/>
            </a:prstGeom>
            <a:gradFill>
              <a:gsLst>
                <a:gs pos="0">
                  <a:srgbClr val="770000"/>
                </a:gs>
                <a:gs pos="15000">
                  <a:srgbClr val="770000"/>
                </a:gs>
                <a:gs pos="57000">
                  <a:srgbClr val="AC0000"/>
                </a:gs>
                <a:gs pos="100000">
                  <a:srgbClr val="CE0000"/>
                </a:gs>
              </a:gsLst>
              <a:lin ang="108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18" name="Shape 18"/>
            <p:cNvSpPr/>
            <p:nvPr/>
          </p:nvSpPr>
          <p:spPr>
            <a:xfrm rot="5400000" flipH="1">
              <a:off x="164094" y="2323496"/>
              <a:ext cx="6844491" cy="2211008"/>
            </a:xfrm>
            <a:prstGeom prst="rtTriangle">
              <a:avLst/>
            </a:prstGeom>
            <a:gradFill>
              <a:gsLst>
                <a:gs pos="0">
                  <a:srgbClr val="770000"/>
                </a:gs>
                <a:gs pos="15000">
                  <a:srgbClr val="770000"/>
                </a:gs>
                <a:gs pos="57000">
                  <a:srgbClr val="AC0000"/>
                </a:gs>
                <a:gs pos="100000">
                  <a:srgbClr val="CE0000"/>
                </a:gs>
              </a:gsLst>
              <a:lin ang="10800000" scaled="0"/>
            </a:gra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19" name="Shape 19"/>
          <p:cNvGrpSpPr/>
          <p:nvPr/>
        </p:nvGrpSpPr>
        <p:grpSpPr>
          <a:xfrm>
            <a:off x="2337304" y="0"/>
            <a:ext cx="2211008" cy="6870890"/>
            <a:chOff x="2480836" y="0"/>
            <a:chExt cx="2211008" cy="6851246"/>
          </a:xfrm>
        </p:grpSpPr>
        <p:sp>
          <p:nvSpPr>
            <p:cNvPr id="20" name="Shape 20"/>
            <p:cNvSpPr/>
            <p:nvPr/>
          </p:nvSpPr>
          <p:spPr>
            <a:xfrm rot="5400000">
              <a:off x="164094" y="2316741"/>
              <a:ext cx="6844491" cy="2211008"/>
            </a:xfrm>
            <a:prstGeom prst="rtTriangle">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dirty="0">
                <a:solidFill>
                  <a:srgbClr val="FFFFFF"/>
                </a:solidFill>
                <a:latin typeface="Arial"/>
                <a:ea typeface="Arial"/>
                <a:cs typeface="Arial"/>
                <a:sym typeface="Arial"/>
              </a:endParaRPr>
            </a:p>
          </p:txBody>
        </p:sp>
        <p:sp>
          <p:nvSpPr>
            <p:cNvPr id="21" name="Shape 21"/>
            <p:cNvSpPr/>
            <p:nvPr/>
          </p:nvSpPr>
          <p:spPr>
            <a:xfrm rot="5400000" flipH="1">
              <a:off x="164094" y="2323496"/>
              <a:ext cx="6844491" cy="2211008"/>
            </a:xfrm>
            <a:prstGeom prst="rtTriangle">
              <a:avLst/>
            </a:prstGeom>
            <a:solidFill>
              <a:schemeClr val="lt1"/>
            </a:solidFill>
            <a:ln>
              <a:noFill/>
            </a:ln>
          </p:spPr>
          <p:txBody>
            <a:bodyPr lIns="91425" tIns="45700" rIns="91425" bIns="45700" anchor="ctr" anchorCtr="0">
              <a:noAutofit/>
            </a:bodyPr>
            <a:lstStyle/>
            <a:p>
              <a:pPr marL="0" marR="0" lvl="0" indent="0" algn="ctr" rtl="0">
                <a:spcBef>
                  <a:spcPts val="0"/>
                </a:spcBef>
                <a:spcAft>
                  <a:spcPts val="0"/>
                </a:spcAft>
                <a:buNone/>
              </a:pPr>
              <a:endParaRPr sz="1400" b="0" i="0" u="none" strike="noStrike" cap="none">
                <a:solidFill>
                  <a:srgbClr val="FFFFFF"/>
                </a:solidFill>
                <a:latin typeface="Arial"/>
                <a:ea typeface="Arial"/>
                <a:cs typeface="Arial"/>
                <a:sym typeface="Arial"/>
              </a:endParaRPr>
            </a:p>
          </p:txBody>
        </p:sp>
      </p:grpSp>
      <p:sp>
        <p:nvSpPr>
          <p:cNvPr id="23" name="Shape 23"/>
          <p:cNvSpPr txBox="1">
            <a:spLocks noGrp="1"/>
          </p:cNvSpPr>
          <p:nvPr>
            <p:ph type="subTitle" idx="4294967295"/>
          </p:nvPr>
        </p:nvSpPr>
        <p:spPr>
          <a:xfrm>
            <a:off x="201158" y="2711965"/>
            <a:ext cx="3334100" cy="1460818"/>
          </a:xfrm>
          <a:prstGeom prst="rect">
            <a:avLst/>
          </a:prstGeom>
          <a:noFill/>
          <a:ln>
            <a:noFill/>
          </a:ln>
        </p:spPr>
        <p:txBody>
          <a:bodyPr lIns="91425" tIns="91425" rIns="91425" bIns="91425" anchor="ctr" anchorCtr="0">
            <a:noAutofit/>
          </a:bodyPr>
          <a:lstStyle/>
          <a:p>
            <a:pPr marL="0" marR="0" lvl="0" indent="0" algn="l" rtl="0">
              <a:lnSpc>
                <a:spcPct val="115000"/>
              </a:lnSpc>
              <a:spcBef>
                <a:spcPts val="0"/>
              </a:spcBef>
              <a:spcAft>
                <a:spcPts val="0"/>
              </a:spcAft>
              <a:buSzPct val="25000"/>
              <a:buNone/>
            </a:pPr>
            <a:r>
              <a:rPr lang="en-US" sz="2400" b="1" i="0" u="none" strike="noStrike" cap="none" dirty="0">
                <a:solidFill>
                  <a:schemeClr val="tx1">
                    <a:lumMod val="75000"/>
                    <a:lumOff val="25000"/>
                  </a:schemeClr>
                </a:solidFill>
                <a:latin typeface="Arial Black" panose="020B0A04020102020204" pitchFamily="34" charset="0"/>
                <a:sym typeface="Arial"/>
              </a:rPr>
              <a:t>Strategic plan for Home on the Hill</a:t>
            </a:r>
          </a:p>
        </p:txBody>
      </p:sp>
      <p:pic>
        <p:nvPicPr>
          <p:cNvPr id="24" name="Shape 24"/>
          <p:cNvPicPr preferRelativeResize="0"/>
          <p:nvPr/>
        </p:nvPicPr>
        <p:blipFill rotWithShape="1">
          <a:blip r:embed="rId4">
            <a:alphaModFix/>
          </a:blip>
          <a:srcRect/>
          <a:stretch/>
        </p:blipFill>
        <p:spPr>
          <a:xfrm>
            <a:off x="257805" y="6232448"/>
            <a:ext cx="1695347" cy="611612"/>
          </a:xfrm>
          <a:prstGeom prst="rect">
            <a:avLst/>
          </a:prstGeom>
          <a:noFill/>
          <a:ln>
            <a:noFill/>
          </a:ln>
        </p:spPr>
      </p:pic>
      <p:sp>
        <p:nvSpPr>
          <p:cNvPr id="25" name="Shape 25"/>
          <p:cNvSpPr txBox="1"/>
          <p:nvPr/>
        </p:nvSpPr>
        <p:spPr>
          <a:xfrm>
            <a:off x="201158" y="3942635"/>
            <a:ext cx="2330278" cy="37240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1600" b="1" i="0" u="none" strike="noStrike" cap="none" dirty="0">
                <a:solidFill>
                  <a:srgbClr val="595959"/>
                </a:solidFill>
                <a:latin typeface="Arial"/>
                <a:ea typeface="Arial"/>
                <a:cs typeface="Arial"/>
                <a:sym typeface="Arial"/>
              </a:rPr>
              <a:t>August 18th, 2018</a:t>
            </a:r>
          </a:p>
        </p:txBody>
      </p:sp>
      <p:pic>
        <p:nvPicPr>
          <p:cNvPr id="13" name="Picture 12">
            <a:extLst>
              <a:ext uri="{FF2B5EF4-FFF2-40B4-BE49-F238E27FC236}">
                <a16:creationId xmlns:a16="http://schemas.microsoft.com/office/drawing/2014/main" id="{FA26C86A-C16B-4258-890B-31DAD9507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158" y="1528764"/>
            <a:ext cx="2982406" cy="994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1680EF9-FEBF-4D17-8ABE-E919B05D6085}"/>
              </a:ext>
            </a:extLst>
          </p:cNvPr>
          <p:cNvGrpSpPr/>
          <p:nvPr/>
        </p:nvGrpSpPr>
        <p:grpSpPr>
          <a:xfrm>
            <a:off x="4669047" y="1875342"/>
            <a:ext cx="2853906" cy="4113819"/>
            <a:chOff x="5028885" y="1743134"/>
            <a:chExt cx="2853906" cy="4113819"/>
          </a:xfrm>
        </p:grpSpPr>
        <p:sp>
          <p:nvSpPr>
            <p:cNvPr id="115" name="Freeform 6">
              <a:extLst>
                <a:ext uri="{FF2B5EF4-FFF2-40B4-BE49-F238E27FC236}">
                  <a16:creationId xmlns:a16="http://schemas.microsoft.com/office/drawing/2014/main" id="{400EE200-7D2F-4AD5-82AC-4CBFE4342F58}"/>
                </a:ext>
              </a:extLst>
            </p:cNvPr>
            <p:cNvSpPr>
              <a:spLocks noChangeAspect="1"/>
            </p:cNvSpPr>
            <p:nvPr/>
          </p:nvSpPr>
          <p:spPr>
            <a:xfrm rot="5400000">
              <a:off x="6346170" y="1850856"/>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117" name="Freeform 12">
              <a:extLst>
                <a:ext uri="{FF2B5EF4-FFF2-40B4-BE49-F238E27FC236}">
                  <a16:creationId xmlns:a16="http://schemas.microsoft.com/office/drawing/2014/main" id="{1A5A2283-14D6-450A-9B67-6CEE787498C8}"/>
                </a:ext>
              </a:extLst>
            </p:cNvPr>
            <p:cNvSpPr>
              <a:spLocks noChangeAspect="1"/>
            </p:cNvSpPr>
            <p:nvPr/>
          </p:nvSpPr>
          <p:spPr>
            <a:xfrm rot="5400000">
              <a:off x="4921163" y="4320332"/>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121" name="Laurel_wreath3">
              <a:extLst>
                <a:ext uri="{FF2B5EF4-FFF2-40B4-BE49-F238E27FC236}">
                  <a16:creationId xmlns:a16="http://schemas.microsoft.com/office/drawing/2014/main" id="{15BAEBFD-4346-480C-92A9-A375EA644278}"/>
                </a:ext>
              </a:extLst>
            </p:cNvPr>
            <p:cNvGrpSpPr>
              <a:grpSpLocks noChangeAspect="1"/>
            </p:cNvGrpSpPr>
            <p:nvPr>
              <p:custDataLst>
                <p:tags r:id="rId8"/>
              </p:custDataLst>
            </p:nvPr>
          </p:nvGrpSpPr>
          <p:grpSpPr bwMode="auto">
            <a:xfrm>
              <a:off x="6106919" y="3497321"/>
              <a:ext cx="708743" cy="597218"/>
              <a:chOff x="6205" y="3197"/>
              <a:chExt cx="1468" cy="1237"/>
            </a:xfrm>
            <a:solidFill>
              <a:schemeClr val="bg1"/>
            </a:solidFill>
          </p:grpSpPr>
          <p:sp>
            <p:nvSpPr>
              <p:cNvPr id="122" name="Freeform 297">
                <a:extLst>
                  <a:ext uri="{FF2B5EF4-FFF2-40B4-BE49-F238E27FC236}">
                    <a16:creationId xmlns:a16="http://schemas.microsoft.com/office/drawing/2014/main" id="{1AC31F2C-9CF3-4DA0-8ACF-548A12254227}"/>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3" name="Freeform 298">
                <a:extLst>
                  <a:ext uri="{FF2B5EF4-FFF2-40B4-BE49-F238E27FC236}">
                    <a16:creationId xmlns:a16="http://schemas.microsoft.com/office/drawing/2014/main" id="{0A816F23-4EFA-479E-A6C8-F7A68D517AEC}"/>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4" name="Freeform 299">
                <a:extLst>
                  <a:ext uri="{FF2B5EF4-FFF2-40B4-BE49-F238E27FC236}">
                    <a16:creationId xmlns:a16="http://schemas.microsoft.com/office/drawing/2014/main" id="{53A868C9-DB92-49E2-A163-A5029BAEA071}"/>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5" name="Freeform 300">
                <a:extLst>
                  <a:ext uri="{FF2B5EF4-FFF2-40B4-BE49-F238E27FC236}">
                    <a16:creationId xmlns:a16="http://schemas.microsoft.com/office/drawing/2014/main" id="{E120ECFD-0ADA-4F6C-AB99-8539A01CEE69}"/>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6" name="Freeform 301">
                <a:extLst>
                  <a:ext uri="{FF2B5EF4-FFF2-40B4-BE49-F238E27FC236}">
                    <a16:creationId xmlns:a16="http://schemas.microsoft.com/office/drawing/2014/main" id="{451C5C1C-7939-4013-97DD-EE68EA0385B7}"/>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7" name="Freeform 302">
                <a:extLst>
                  <a:ext uri="{FF2B5EF4-FFF2-40B4-BE49-F238E27FC236}">
                    <a16:creationId xmlns:a16="http://schemas.microsoft.com/office/drawing/2014/main" id="{D26C356E-02A8-4649-9975-691C42C1609A}"/>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8" name="Freeform 303">
                <a:extLst>
                  <a:ext uri="{FF2B5EF4-FFF2-40B4-BE49-F238E27FC236}">
                    <a16:creationId xmlns:a16="http://schemas.microsoft.com/office/drawing/2014/main" id="{20C6486F-9683-4C18-AD52-314F0F865F5B}"/>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9" name="Freeform 304">
                <a:extLst>
                  <a:ext uri="{FF2B5EF4-FFF2-40B4-BE49-F238E27FC236}">
                    <a16:creationId xmlns:a16="http://schemas.microsoft.com/office/drawing/2014/main" id="{3BFA53F3-E31F-4FFA-9021-FDEF4E4F423F}"/>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0" name="Freeform 305">
                <a:extLst>
                  <a:ext uri="{FF2B5EF4-FFF2-40B4-BE49-F238E27FC236}">
                    <a16:creationId xmlns:a16="http://schemas.microsoft.com/office/drawing/2014/main" id="{DAC04F80-9D0B-42FB-83AD-4623DBA40AA4}"/>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1" name="Freeform 306">
                <a:extLst>
                  <a:ext uri="{FF2B5EF4-FFF2-40B4-BE49-F238E27FC236}">
                    <a16:creationId xmlns:a16="http://schemas.microsoft.com/office/drawing/2014/main" id="{05BDD84C-CDE4-4981-9598-91E15A7075B5}"/>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2" name="Freeform 307">
                <a:extLst>
                  <a:ext uri="{FF2B5EF4-FFF2-40B4-BE49-F238E27FC236}">
                    <a16:creationId xmlns:a16="http://schemas.microsoft.com/office/drawing/2014/main" id="{01DE82A5-EA4E-45EB-B3D8-346C4EEE40CD}"/>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3" name="Freeform 308">
                <a:extLst>
                  <a:ext uri="{FF2B5EF4-FFF2-40B4-BE49-F238E27FC236}">
                    <a16:creationId xmlns:a16="http://schemas.microsoft.com/office/drawing/2014/main" id="{73A70741-CC25-4B2A-8C50-3331236CD9BD}"/>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4" name="Freeform 309">
                <a:extLst>
                  <a:ext uri="{FF2B5EF4-FFF2-40B4-BE49-F238E27FC236}">
                    <a16:creationId xmlns:a16="http://schemas.microsoft.com/office/drawing/2014/main" id="{150955FB-D12F-4EB9-B0A6-8BC1739C1E55}"/>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5" name="Freeform 310">
                <a:extLst>
                  <a:ext uri="{FF2B5EF4-FFF2-40B4-BE49-F238E27FC236}">
                    <a16:creationId xmlns:a16="http://schemas.microsoft.com/office/drawing/2014/main" id="{E993D7F2-06C4-4948-B762-B08B3F8DD5FF}"/>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6" name="Freeform 311">
                <a:extLst>
                  <a:ext uri="{FF2B5EF4-FFF2-40B4-BE49-F238E27FC236}">
                    <a16:creationId xmlns:a16="http://schemas.microsoft.com/office/drawing/2014/main" id="{FBB033EC-5D12-4F47-A7CB-F29ACF5C3343}"/>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7" name="Freeform 312">
                <a:extLst>
                  <a:ext uri="{FF2B5EF4-FFF2-40B4-BE49-F238E27FC236}">
                    <a16:creationId xmlns:a16="http://schemas.microsoft.com/office/drawing/2014/main" id="{D81B40EE-8EA0-4ABC-8A0E-37CB1AE25069}"/>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8" name="Freeform 313">
                <a:extLst>
                  <a:ext uri="{FF2B5EF4-FFF2-40B4-BE49-F238E27FC236}">
                    <a16:creationId xmlns:a16="http://schemas.microsoft.com/office/drawing/2014/main" id="{62F951C6-D55C-4735-B968-E6D97109B3BF}"/>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9" name="Freeform 314">
                <a:extLst>
                  <a:ext uri="{FF2B5EF4-FFF2-40B4-BE49-F238E27FC236}">
                    <a16:creationId xmlns:a16="http://schemas.microsoft.com/office/drawing/2014/main" id="{E419720A-0145-44CD-A43F-1A093536E502}"/>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0" name="Freeform 315">
                <a:extLst>
                  <a:ext uri="{FF2B5EF4-FFF2-40B4-BE49-F238E27FC236}">
                    <a16:creationId xmlns:a16="http://schemas.microsoft.com/office/drawing/2014/main" id="{17106F9B-41A4-4FAE-984B-84329908737B}"/>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1" name="Freeform 316">
                <a:extLst>
                  <a:ext uri="{FF2B5EF4-FFF2-40B4-BE49-F238E27FC236}">
                    <a16:creationId xmlns:a16="http://schemas.microsoft.com/office/drawing/2014/main" id="{68B78E35-D5E0-4B41-A02B-E40FF049A80F}"/>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2" name="Freeform 317">
                <a:extLst>
                  <a:ext uri="{FF2B5EF4-FFF2-40B4-BE49-F238E27FC236}">
                    <a16:creationId xmlns:a16="http://schemas.microsoft.com/office/drawing/2014/main" id="{3CC410B7-9D21-486D-B1EF-52D9B2BBB5BB}"/>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3" name="Freeform 318">
                <a:extLst>
                  <a:ext uri="{FF2B5EF4-FFF2-40B4-BE49-F238E27FC236}">
                    <a16:creationId xmlns:a16="http://schemas.microsoft.com/office/drawing/2014/main" id="{A493AB0A-184C-4B17-A703-A88AD89D9D72}"/>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4" name="Freeform 319">
                <a:extLst>
                  <a:ext uri="{FF2B5EF4-FFF2-40B4-BE49-F238E27FC236}">
                    <a16:creationId xmlns:a16="http://schemas.microsoft.com/office/drawing/2014/main" id="{8DEA64D7-EC5B-4865-BFDF-D3AC4E6F613B}"/>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5" name="Freeform 320">
                <a:extLst>
                  <a:ext uri="{FF2B5EF4-FFF2-40B4-BE49-F238E27FC236}">
                    <a16:creationId xmlns:a16="http://schemas.microsoft.com/office/drawing/2014/main" id="{96D771FE-3208-45DB-9DDF-6A9EA1712983}"/>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6" name="Freeform 321">
                <a:extLst>
                  <a:ext uri="{FF2B5EF4-FFF2-40B4-BE49-F238E27FC236}">
                    <a16:creationId xmlns:a16="http://schemas.microsoft.com/office/drawing/2014/main" id="{F448F770-414D-45D5-8789-B186AAB6FD6F}"/>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7" name="Freeform 322">
                <a:extLst>
                  <a:ext uri="{FF2B5EF4-FFF2-40B4-BE49-F238E27FC236}">
                    <a16:creationId xmlns:a16="http://schemas.microsoft.com/office/drawing/2014/main" id="{B0D7B9E2-8A17-45BE-B33C-6AB07CCDA789}"/>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8" name="Freeform 323">
                <a:extLst>
                  <a:ext uri="{FF2B5EF4-FFF2-40B4-BE49-F238E27FC236}">
                    <a16:creationId xmlns:a16="http://schemas.microsoft.com/office/drawing/2014/main" id="{9A6D9E07-BB3D-4F4F-8544-9BFE30C6779A}"/>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9" name="Freeform 324">
                <a:extLst>
                  <a:ext uri="{FF2B5EF4-FFF2-40B4-BE49-F238E27FC236}">
                    <a16:creationId xmlns:a16="http://schemas.microsoft.com/office/drawing/2014/main" id="{152BB9C9-0F1F-438D-9CBC-F43677A5BBE1}"/>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0" name="Freeform 325">
                <a:extLst>
                  <a:ext uri="{FF2B5EF4-FFF2-40B4-BE49-F238E27FC236}">
                    <a16:creationId xmlns:a16="http://schemas.microsoft.com/office/drawing/2014/main" id="{2FCD2E9E-31D7-44B3-98E1-2805661B7821}"/>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1" name="Freeform 326">
                <a:extLst>
                  <a:ext uri="{FF2B5EF4-FFF2-40B4-BE49-F238E27FC236}">
                    <a16:creationId xmlns:a16="http://schemas.microsoft.com/office/drawing/2014/main" id="{782B8062-3256-4015-9052-4332A22182D2}"/>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2" name="Freeform 327">
                <a:extLst>
                  <a:ext uri="{FF2B5EF4-FFF2-40B4-BE49-F238E27FC236}">
                    <a16:creationId xmlns:a16="http://schemas.microsoft.com/office/drawing/2014/main" id="{C7C97072-A116-4AB9-BF3B-44776A4F5215}"/>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328">
                <a:extLst>
                  <a:ext uri="{FF2B5EF4-FFF2-40B4-BE49-F238E27FC236}">
                    <a16:creationId xmlns:a16="http://schemas.microsoft.com/office/drawing/2014/main" id="{9A5464C0-2F7A-4884-93B5-DBF679F057E1}"/>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4" name="Freeform 329">
                <a:extLst>
                  <a:ext uri="{FF2B5EF4-FFF2-40B4-BE49-F238E27FC236}">
                    <a16:creationId xmlns:a16="http://schemas.microsoft.com/office/drawing/2014/main" id="{F912CAAA-D0B3-40C3-838E-22384ED53E87}"/>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5" name="Freeform 330">
                <a:extLst>
                  <a:ext uri="{FF2B5EF4-FFF2-40B4-BE49-F238E27FC236}">
                    <a16:creationId xmlns:a16="http://schemas.microsoft.com/office/drawing/2014/main" id="{01CBAD7D-7632-49DF-B673-6DE46F311949}"/>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6" name="Freeform 331">
                <a:extLst>
                  <a:ext uri="{FF2B5EF4-FFF2-40B4-BE49-F238E27FC236}">
                    <a16:creationId xmlns:a16="http://schemas.microsoft.com/office/drawing/2014/main" id="{910348FC-19C2-42F9-A057-0E31BFAB271A}"/>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7" name="Freeform 332">
                <a:extLst>
                  <a:ext uri="{FF2B5EF4-FFF2-40B4-BE49-F238E27FC236}">
                    <a16:creationId xmlns:a16="http://schemas.microsoft.com/office/drawing/2014/main" id="{1FAE8E7A-400F-4522-BE59-594A8D527F0B}"/>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8" name="Freeform 333">
                <a:extLst>
                  <a:ext uri="{FF2B5EF4-FFF2-40B4-BE49-F238E27FC236}">
                    <a16:creationId xmlns:a16="http://schemas.microsoft.com/office/drawing/2014/main" id="{61A8C20B-CA95-4B39-A27E-93A94FCF1F3F}"/>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9" name="Freeform 334">
                <a:extLst>
                  <a:ext uri="{FF2B5EF4-FFF2-40B4-BE49-F238E27FC236}">
                    <a16:creationId xmlns:a16="http://schemas.microsoft.com/office/drawing/2014/main" id="{726B4CEB-BB95-4991-8F59-5C9D8122FBCA}"/>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0" name="Freeform 335">
                <a:extLst>
                  <a:ext uri="{FF2B5EF4-FFF2-40B4-BE49-F238E27FC236}">
                    <a16:creationId xmlns:a16="http://schemas.microsoft.com/office/drawing/2014/main" id="{7722E1B3-6A50-4DE0-B0F7-CDC38B36BB95}"/>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1" name="Freeform 336">
                <a:extLst>
                  <a:ext uri="{FF2B5EF4-FFF2-40B4-BE49-F238E27FC236}">
                    <a16:creationId xmlns:a16="http://schemas.microsoft.com/office/drawing/2014/main" id="{43A24BDE-5184-4567-AAC5-1F92EF9C7651}"/>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2" name="Freeform 337">
                <a:extLst>
                  <a:ext uri="{FF2B5EF4-FFF2-40B4-BE49-F238E27FC236}">
                    <a16:creationId xmlns:a16="http://schemas.microsoft.com/office/drawing/2014/main" id="{66DAA687-B598-4164-AD8F-1810F661D065}"/>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3" name="Freeform 338">
                <a:extLst>
                  <a:ext uri="{FF2B5EF4-FFF2-40B4-BE49-F238E27FC236}">
                    <a16:creationId xmlns:a16="http://schemas.microsoft.com/office/drawing/2014/main" id="{2687FE01-8F21-4284-BB80-58360ED04B8E}"/>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4" name="Freeform 339">
                <a:extLst>
                  <a:ext uri="{FF2B5EF4-FFF2-40B4-BE49-F238E27FC236}">
                    <a16:creationId xmlns:a16="http://schemas.microsoft.com/office/drawing/2014/main" id="{967DFB27-18E3-46AD-94E0-685D6D5BE5F0}"/>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5" name="Freeform 340">
                <a:extLst>
                  <a:ext uri="{FF2B5EF4-FFF2-40B4-BE49-F238E27FC236}">
                    <a16:creationId xmlns:a16="http://schemas.microsoft.com/office/drawing/2014/main" id="{3C378999-6687-4743-9544-87519E271767}"/>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6" name="Freeform 341">
                <a:extLst>
                  <a:ext uri="{FF2B5EF4-FFF2-40B4-BE49-F238E27FC236}">
                    <a16:creationId xmlns:a16="http://schemas.microsoft.com/office/drawing/2014/main" id="{3A291B2B-2C88-4012-BB25-8F0C169063E9}"/>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7" name="Freeform 342">
                <a:extLst>
                  <a:ext uri="{FF2B5EF4-FFF2-40B4-BE49-F238E27FC236}">
                    <a16:creationId xmlns:a16="http://schemas.microsoft.com/office/drawing/2014/main" id="{2DFD4786-6B38-4C5E-AC46-8E39BD306489}"/>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8" name="Freeform 343">
                <a:extLst>
                  <a:ext uri="{FF2B5EF4-FFF2-40B4-BE49-F238E27FC236}">
                    <a16:creationId xmlns:a16="http://schemas.microsoft.com/office/drawing/2014/main" id="{E10829F1-AE1A-40CF-98F1-879901A69714}"/>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9" name="Freeform 344">
                <a:extLst>
                  <a:ext uri="{FF2B5EF4-FFF2-40B4-BE49-F238E27FC236}">
                    <a16:creationId xmlns:a16="http://schemas.microsoft.com/office/drawing/2014/main" id="{B13364F7-ACCE-415F-A06A-3041D29C0D55}"/>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0" name="Freeform 345">
                <a:extLst>
                  <a:ext uri="{FF2B5EF4-FFF2-40B4-BE49-F238E27FC236}">
                    <a16:creationId xmlns:a16="http://schemas.microsoft.com/office/drawing/2014/main" id="{68AD6120-83FC-4E20-9D1A-32196D59BE9F}"/>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1" name="Freeform 346">
                <a:extLst>
                  <a:ext uri="{FF2B5EF4-FFF2-40B4-BE49-F238E27FC236}">
                    <a16:creationId xmlns:a16="http://schemas.microsoft.com/office/drawing/2014/main" id="{4D9AF251-0E9A-47E5-9237-C26A0C4ADFD6}"/>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2" name="Freeform 347">
                <a:extLst>
                  <a:ext uri="{FF2B5EF4-FFF2-40B4-BE49-F238E27FC236}">
                    <a16:creationId xmlns:a16="http://schemas.microsoft.com/office/drawing/2014/main" id="{48388C1F-51CD-42A2-8B4B-FB08AE14956C}"/>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3" name="Freeform 348">
                <a:extLst>
                  <a:ext uri="{FF2B5EF4-FFF2-40B4-BE49-F238E27FC236}">
                    <a16:creationId xmlns:a16="http://schemas.microsoft.com/office/drawing/2014/main" id="{ED41BC74-62EB-479E-B583-F4A731BA524A}"/>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116" name="Freeform 7">
              <a:extLst>
                <a:ext uri="{FF2B5EF4-FFF2-40B4-BE49-F238E27FC236}">
                  <a16:creationId xmlns:a16="http://schemas.microsoft.com/office/drawing/2014/main" id="{A673587C-7B1C-4201-9047-0A1918D37FE0}"/>
                </a:ext>
              </a:extLst>
            </p:cNvPr>
            <p:cNvSpPr>
              <a:spLocks noChangeAspect="1"/>
            </p:cNvSpPr>
            <p:nvPr/>
          </p:nvSpPr>
          <p:spPr>
            <a:xfrm rot="5400000">
              <a:off x="5631721" y="3081155"/>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2" name="object 2"/>
          <p:cNvSpPr/>
          <p:nvPr/>
        </p:nvSpPr>
        <p:spPr>
          <a:xfrm>
            <a:off x="3901440" y="6659880"/>
            <a:ext cx="7392923" cy="45719"/>
          </a:xfrm>
          <a:prstGeom prst="rect">
            <a:avLst/>
          </a:prstGeom>
          <a:blipFill>
            <a:blip r:embed="rId11" cstate="print"/>
            <a:stretch>
              <a:fillRect/>
            </a:stretch>
          </a:blipFill>
        </p:spPr>
        <p:txBody>
          <a:bodyPr wrap="square" lIns="0" tIns="0" rIns="0" bIns="0" rtlCol="0"/>
          <a:lstStyle/>
          <a:p>
            <a:endParaRPr/>
          </a:p>
        </p:txBody>
      </p:sp>
      <p:sp>
        <p:nvSpPr>
          <p:cNvPr id="19" name="object 19"/>
          <p:cNvSpPr txBox="1"/>
          <p:nvPr/>
        </p:nvSpPr>
        <p:spPr>
          <a:xfrm>
            <a:off x="423175" y="1878585"/>
            <a:ext cx="4164965" cy="1483740"/>
          </a:xfrm>
          <a:prstGeom prst="rect">
            <a:avLst/>
          </a:prstGeom>
        </p:spPr>
        <p:txBody>
          <a:bodyPr vert="horz" wrap="square" lIns="0" tIns="173990" rIns="0" bIns="0" rtlCol="0">
            <a:spAutoFit/>
          </a:bodyPr>
          <a:lstStyle/>
          <a:p>
            <a:pPr marL="12700">
              <a:lnSpc>
                <a:spcPct val="100000"/>
              </a:lnSpc>
              <a:spcBef>
                <a:spcPts val="1370"/>
              </a:spcBef>
            </a:pPr>
            <a:r>
              <a:rPr lang="en-CA" sz="1800" b="1" spc="-15" dirty="0">
                <a:solidFill>
                  <a:srgbClr val="FEC200"/>
                </a:solidFill>
                <a:latin typeface="Calibri"/>
                <a:cs typeface="Calibri"/>
              </a:rPr>
              <a:t>Increase the number of participants</a:t>
            </a:r>
            <a:endParaRPr sz="1800" dirty="0">
              <a:solidFill>
                <a:srgbClr val="FEC200"/>
              </a:solidFill>
              <a:latin typeface="Calibri"/>
              <a:cs typeface="Calibri"/>
            </a:endParaRP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Establish strategic partnerships</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Leverage existing channels more</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Introduce case management</a:t>
            </a:r>
            <a:endParaRPr sz="1400" dirty="0">
              <a:latin typeface="Calibri"/>
              <a:cs typeface="Calibri"/>
            </a:endParaRPr>
          </a:p>
        </p:txBody>
      </p:sp>
      <p:sp>
        <p:nvSpPr>
          <p:cNvPr id="21" name="object 21"/>
          <p:cNvSpPr/>
          <p:nvPr/>
        </p:nvSpPr>
        <p:spPr>
          <a:xfrm>
            <a:off x="3938777" y="2206454"/>
            <a:ext cx="1800000" cy="0"/>
          </a:xfrm>
          <a:custGeom>
            <a:avLst/>
            <a:gdLst/>
            <a:ahLst/>
            <a:cxnLst/>
            <a:rect l="l" t="t" r="r" b="b"/>
            <a:pathLst>
              <a:path w="3133090" h="24130">
                <a:moveTo>
                  <a:pt x="0" y="0"/>
                </a:moveTo>
                <a:lnTo>
                  <a:pt x="3133064" y="23533"/>
                </a:lnTo>
              </a:path>
            </a:pathLst>
          </a:custGeom>
          <a:ln w="6096">
            <a:solidFill>
              <a:srgbClr val="808080"/>
            </a:solidFill>
          </a:ln>
        </p:spPr>
        <p:txBody>
          <a:bodyPr wrap="square" lIns="0" tIns="0" rIns="0" bIns="0" rtlCol="0"/>
          <a:lstStyle/>
          <a:p>
            <a:endParaRPr/>
          </a:p>
        </p:txBody>
      </p:sp>
      <p:sp>
        <p:nvSpPr>
          <p:cNvPr id="30" name="object 30"/>
          <p:cNvSpPr txBox="1"/>
          <p:nvPr/>
        </p:nvSpPr>
        <p:spPr>
          <a:xfrm>
            <a:off x="7566749" y="4267200"/>
            <a:ext cx="3915410" cy="1581202"/>
          </a:xfrm>
          <a:prstGeom prst="rect">
            <a:avLst/>
          </a:prstGeom>
        </p:spPr>
        <p:txBody>
          <a:bodyPr vert="horz" wrap="square" lIns="0" tIns="133350" rIns="0" bIns="0" rtlCol="0">
            <a:spAutoFit/>
          </a:bodyPr>
          <a:lstStyle/>
          <a:p>
            <a:pPr marL="12700">
              <a:lnSpc>
                <a:spcPct val="100000"/>
              </a:lnSpc>
              <a:spcBef>
                <a:spcPts val="1050"/>
              </a:spcBef>
            </a:pPr>
            <a:r>
              <a:rPr lang="en-CA" b="1" spc="-5" dirty="0">
                <a:solidFill>
                  <a:srgbClr val="128C58"/>
                </a:solidFill>
                <a:latin typeface="Calibri"/>
                <a:cs typeface="Calibri"/>
              </a:rPr>
              <a:t>Improve board efficiency</a:t>
            </a:r>
            <a:endParaRPr sz="1800" dirty="0">
              <a:solidFill>
                <a:srgbClr val="128C58"/>
              </a:solidFill>
              <a:latin typeface="Calibri"/>
              <a:cs typeface="Calibri"/>
            </a:endParaRPr>
          </a:p>
          <a:p>
            <a:pPr marL="307975" marR="113030" indent="-286385">
              <a:lnSpc>
                <a:spcPct val="100000"/>
              </a:lnSpc>
              <a:spcBef>
                <a:spcPts val="750"/>
              </a:spcBef>
              <a:buFont typeface="Arial"/>
              <a:buChar char="•"/>
              <a:tabLst>
                <a:tab pos="307975" algn="l"/>
                <a:tab pos="308610" algn="l"/>
              </a:tabLst>
            </a:pPr>
            <a:r>
              <a:rPr lang="en-CA" sz="1400" b="1" spc="-10" dirty="0">
                <a:solidFill>
                  <a:srgbClr val="595958"/>
                </a:solidFill>
                <a:latin typeface="Calibri"/>
                <a:cs typeface="Calibri"/>
              </a:rPr>
              <a:t>Define clear R&amp;R within the board</a:t>
            </a:r>
          </a:p>
          <a:p>
            <a:pPr marL="307975" marR="113030" indent="-286385">
              <a:lnSpc>
                <a:spcPct val="100000"/>
              </a:lnSpc>
              <a:spcBef>
                <a:spcPts val="750"/>
              </a:spcBef>
              <a:buFont typeface="Arial"/>
              <a:buChar char="•"/>
              <a:tabLst>
                <a:tab pos="307975" algn="l"/>
                <a:tab pos="308610" algn="l"/>
              </a:tabLst>
            </a:pPr>
            <a:r>
              <a:rPr lang="en-CA" sz="1400" b="1" spc="-10" dirty="0">
                <a:solidFill>
                  <a:srgbClr val="595958"/>
                </a:solidFill>
                <a:latin typeface="Calibri"/>
                <a:cs typeface="Calibri"/>
              </a:rPr>
              <a:t>Identify skills, define templates, organizational charter, document management system</a:t>
            </a:r>
          </a:p>
          <a:p>
            <a:pPr marL="307975" marR="113030" indent="-286385">
              <a:lnSpc>
                <a:spcPct val="100000"/>
              </a:lnSpc>
              <a:spcBef>
                <a:spcPts val="750"/>
              </a:spcBef>
              <a:buFont typeface="Arial"/>
              <a:buChar char="•"/>
              <a:tabLst>
                <a:tab pos="307975" algn="l"/>
                <a:tab pos="308610" algn="l"/>
              </a:tabLst>
            </a:pPr>
            <a:r>
              <a:rPr lang="en-CA" sz="1400" b="1" spc="-10" dirty="0">
                <a:solidFill>
                  <a:srgbClr val="595958"/>
                </a:solidFill>
                <a:latin typeface="Calibri"/>
                <a:cs typeface="Calibri"/>
              </a:rPr>
              <a:t>Define and start measuring KPI’s</a:t>
            </a:r>
            <a:endParaRPr sz="1400" b="1" spc="-10" dirty="0">
              <a:solidFill>
                <a:srgbClr val="595958"/>
              </a:solidFill>
              <a:latin typeface="Calibri"/>
              <a:cs typeface="Calibri"/>
            </a:endParaRPr>
          </a:p>
        </p:txBody>
      </p:sp>
      <p:sp>
        <p:nvSpPr>
          <p:cNvPr id="31" name="object 31"/>
          <p:cNvSpPr/>
          <p:nvPr/>
        </p:nvSpPr>
        <p:spPr>
          <a:xfrm>
            <a:off x="5984918" y="4526930"/>
            <a:ext cx="1512000" cy="0"/>
          </a:xfrm>
          <a:custGeom>
            <a:avLst/>
            <a:gdLst/>
            <a:ahLst/>
            <a:cxnLst/>
            <a:rect l="l" t="t" r="r" b="b"/>
            <a:pathLst>
              <a:path w="1429385">
                <a:moveTo>
                  <a:pt x="1429194" y="0"/>
                </a:moveTo>
                <a:lnTo>
                  <a:pt x="0" y="0"/>
                </a:lnTo>
              </a:path>
            </a:pathLst>
          </a:custGeom>
          <a:ln w="6095">
            <a:solidFill>
              <a:srgbClr val="808080"/>
            </a:solidFill>
          </a:ln>
        </p:spPr>
        <p:txBody>
          <a:bodyPr wrap="square" lIns="0" tIns="0" rIns="0" bIns="0" rtlCol="0"/>
          <a:lstStyle/>
          <a:p>
            <a:endParaRPr/>
          </a:p>
        </p:txBody>
      </p:sp>
      <p:sp>
        <p:nvSpPr>
          <p:cNvPr id="33" name="object 33"/>
          <p:cNvSpPr/>
          <p:nvPr/>
        </p:nvSpPr>
        <p:spPr>
          <a:xfrm>
            <a:off x="5922264" y="4939284"/>
            <a:ext cx="97536" cy="97536"/>
          </a:xfrm>
          <a:prstGeom prst="rect">
            <a:avLst/>
          </a:prstGeom>
          <a:blipFill>
            <a:blip r:embed="rId12" cstate="print"/>
            <a:stretch>
              <a:fillRect/>
            </a:stretch>
          </a:blipFill>
        </p:spPr>
        <p:txBody>
          <a:bodyPr wrap="square" lIns="0" tIns="0" rIns="0" bIns="0" rtlCol="0"/>
          <a:lstStyle/>
          <a:p>
            <a:endParaRPr/>
          </a:p>
        </p:txBody>
      </p:sp>
      <p:sp>
        <p:nvSpPr>
          <p:cNvPr id="37" name="object 37"/>
          <p:cNvSpPr/>
          <p:nvPr/>
        </p:nvSpPr>
        <p:spPr>
          <a:xfrm flipV="1">
            <a:off x="7265633" y="1400175"/>
            <a:ext cx="612000" cy="66655"/>
          </a:xfrm>
          <a:custGeom>
            <a:avLst/>
            <a:gdLst/>
            <a:ahLst/>
            <a:cxnLst/>
            <a:rect l="l" t="t" r="r" b="b"/>
            <a:pathLst>
              <a:path w="996950">
                <a:moveTo>
                  <a:pt x="996924" y="0"/>
                </a:moveTo>
                <a:lnTo>
                  <a:pt x="0" y="0"/>
                </a:lnTo>
              </a:path>
            </a:pathLst>
          </a:custGeom>
          <a:ln w="6096">
            <a:solidFill>
              <a:srgbClr val="808080"/>
            </a:solidFill>
          </a:ln>
        </p:spPr>
        <p:txBody>
          <a:bodyPr wrap="square" lIns="0" tIns="0" rIns="0" bIns="0" rtlCol="0"/>
          <a:lstStyle/>
          <a:p>
            <a:endParaRPr/>
          </a:p>
        </p:txBody>
      </p:sp>
      <p:sp>
        <p:nvSpPr>
          <p:cNvPr id="38" name="object 38"/>
          <p:cNvSpPr/>
          <p:nvPr/>
        </p:nvSpPr>
        <p:spPr>
          <a:xfrm>
            <a:off x="7265633" y="1466850"/>
            <a:ext cx="45719" cy="972000"/>
          </a:xfrm>
          <a:custGeom>
            <a:avLst/>
            <a:gdLst/>
            <a:ahLst/>
            <a:cxnLst/>
            <a:rect l="l" t="t" r="r" b="b"/>
            <a:pathLst>
              <a:path h="285750">
                <a:moveTo>
                  <a:pt x="0" y="285356"/>
                </a:moveTo>
                <a:lnTo>
                  <a:pt x="0" y="0"/>
                </a:lnTo>
              </a:path>
            </a:pathLst>
          </a:custGeom>
          <a:ln w="6096">
            <a:solidFill>
              <a:srgbClr val="808080"/>
            </a:solidFill>
          </a:ln>
        </p:spPr>
        <p:txBody>
          <a:bodyPr wrap="square" lIns="0" tIns="0" rIns="0" bIns="0" rtlCol="0"/>
          <a:lstStyle/>
          <a:p>
            <a:endParaRPr/>
          </a:p>
        </p:txBody>
      </p:sp>
      <p:sp>
        <p:nvSpPr>
          <p:cNvPr id="39" name="object 39"/>
          <p:cNvSpPr/>
          <p:nvPr/>
        </p:nvSpPr>
        <p:spPr>
          <a:xfrm>
            <a:off x="7226717" y="2417064"/>
            <a:ext cx="97536" cy="97536"/>
          </a:xfrm>
          <a:prstGeom prst="rect">
            <a:avLst/>
          </a:prstGeom>
          <a:blipFill>
            <a:blip r:embed="rId13" cstate="print"/>
            <a:stretch>
              <a:fillRect/>
            </a:stretch>
          </a:blipFill>
        </p:spPr>
        <p:txBody>
          <a:bodyPr wrap="square" lIns="0" tIns="0" rIns="0" bIns="0" rtlCol="0"/>
          <a:lstStyle/>
          <a:p>
            <a:endParaRPr/>
          </a:p>
        </p:txBody>
      </p:sp>
      <p:sp>
        <p:nvSpPr>
          <p:cNvPr id="22" name="object 22"/>
          <p:cNvSpPr/>
          <p:nvPr/>
        </p:nvSpPr>
        <p:spPr>
          <a:xfrm>
            <a:off x="5746473" y="2214525"/>
            <a:ext cx="0" cy="1152000"/>
          </a:xfrm>
          <a:custGeom>
            <a:avLst/>
            <a:gdLst/>
            <a:ahLst/>
            <a:cxnLst/>
            <a:rect l="l" t="t" r="r" b="b"/>
            <a:pathLst>
              <a:path w="22860" h="1859914">
                <a:moveTo>
                  <a:pt x="22593" y="0"/>
                </a:moveTo>
                <a:lnTo>
                  <a:pt x="0" y="1859673"/>
                </a:lnTo>
              </a:path>
            </a:pathLst>
          </a:custGeom>
          <a:ln w="6095">
            <a:solidFill>
              <a:srgbClr val="808080"/>
            </a:solidFill>
          </a:ln>
        </p:spPr>
        <p:txBody>
          <a:bodyPr wrap="square" lIns="0" tIns="0" rIns="0" bIns="0" rtlCol="0"/>
          <a:lstStyle/>
          <a:p>
            <a:endParaRPr/>
          </a:p>
        </p:txBody>
      </p:sp>
      <p:sp>
        <p:nvSpPr>
          <p:cNvPr id="175" name="object 39">
            <a:extLst>
              <a:ext uri="{FF2B5EF4-FFF2-40B4-BE49-F238E27FC236}">
                <a16:creationId xmlns:a16="http://schemas.microsoft.com/office/drawing/2014/main" id="{13A7A887-412F-4FC8-AA18-A009E12EC03C}"/>
              </a:ext>
            </a:extLst>
          </p:cNvPr>
          <p:cNvSpPr/>
          <p:nvPr/>
        </p:nvSpPr>
        <p:spPr>
          <a:xfrm>
            <a:off x="5702542" y="3360437"/>
            <a:ext cx="97536" cy="97536"/>
          </a:xfrm>
          <a:prstGeom prst="rect">
            <a:avLst/>
          </a:prstGeom>
          <a:blipFill>
            <a:blip r:embed="rId13" cstate="print"/>
            <a:stretch>
              <a:fillRect/>
            </a:stretch>
          </a:blipFill>
        </p:spPr>
        <p:txBody>
          <a:bodyPr wrap="square" lIns="0" tIns="0" rIns="0" bIns="0" rtlCol="0"/>
          <a:lstStyle/>
          <a:p>
            <a:endParaRPr/>
          </a:p>
        </p:txBody>
      </p:sp>
      <p:sp>
        <p:nvSpPr>
          <p:cNvPr id="176" name="object 19">
            <a:extLst>
              <a:ext uri="{FF2B5EF4-FFF2-40B4-BE49-F238E27FC236}">
                <a16:creationId xmlns:a16="http://schemas.microsoft.com/office/drawing/2014/main" id="{E7FDA12D-20EA-47D7-AF93-FB6A3F976CFE}"/>
              </a:ext>
            </a:extLst>
          </p:cNvPr>
          <p:cNvSpPr txBox="1"/>
          <p:nvPr/>
        </p:nvSpPr>
        <p:spPr>
          <a:xfrm>
            <a:off x="7924800" y="1143000"/>
            <a:ext cx="3915411" cy="2130070"/>
          </a:xfrm>
          <a:prstGeom prst="rect">
            <a:avLst/>
          </a:prstGeom>
        </p:spPr>
        <p:txBody>
          <a:bodyPr vert="horz" wrap="square" lIns="0" tIns="173990" rIns="0" bIns="0" rtlCol="0">
            <a:spAutoFit/>
          </a:bodyPr>
          <a:lstStyle/>
          <a:p>
            <a:pPr marL="12700">
              <a:lnSpc>
                <a:spcPct val="100000"/>
              </a:lnSpc>
              <a:spcBef>
                <a:spcPts val="1370"/>
              </a:spcBef>
            </a:pPr>
            <a:r>
              <a:rPr lang="en-CA" sz="1800" b="1" spc="-15" dirty="0">
                <a:solidFill>
                  <a:srgbClr val="1F497D"/>
                </a:solidFill>
                <a:latin typeface="Calibri"/>
                <a:cs typeface="Calibri"/>
              </a:rPr>
              <a:t>Focus the service offering</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Supportive housing services – plan for longer term</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Increase Robert </a:t>
            </a:r>
            <a:r>
              <a:rPr lang="en-CA" sz="1400" b="1" spc="-10" dirty="0" err="1">
                <a:solidFill>
                  <a:srgbClr val="595958"/>
                </a:solidFill>
                <a:latin typeface="Calibri"/>
                <a:cs typeface="Calibri"/>
              </a:rPr>
              <a:t>Veltheer</a:t>
            </a:r>
            <a:r>
              <a:rPr lang="en-CA" sz="1400" b="1" spc="-10" dirty="0">
                <a:solidFill>
                  <a:srgbClr val="595958"/>
                </a:solidFill>
                <a:latin typeface="Calibri"/>
                <a:cs typeface="Calibri"/>
              </a:rPr>
              <a:t> lectures frequency – plan for shorter term</a:t>
            </a:r>
          </a:p>
          <a:p>
            <a:pPr marL="337820" marR="5080" indent="-286385">
              <a:lnSpc>
                <a:spcPct val="100000"/>
              </a:lnSpc>
              <a:spcBef>
                <a:spcPts val="995"/>
              </a:spcBef>
              <a:buFont typeface="Arial"/>
              <a:buChar char="•"/>
              <a:tabLst>
                <a:tab pos="337820" algn="l"/>
                <a:tab pos="338455" algn="l"/>
              </a:tabLst>
            </a:pPr>
            <a:r>
              <a:rPr lang="en-CA" sz="1400" b="1" spc="-10" dirty="0">
                <a:solidFill>
                  <a:srgbClr val="595958"/>
                </a:solidFill>
                <a:latin typeface="Calibri"/>
                <a:cs typeface="Calibri"/>
              </a:rPr>
              <a:t>Pilot WRAP program – Wellness Recovery Action Plan</a:t>
            </a:r>
            <a:endParaRPr sz="1400" dirty="0">
              <a:latin typeface="Calibri"/>
              <a:cs typeface="Calibri"/>
            </a:endParaRPr>
          </a:p>
        </p:txBody>
      </p:sp>
      <p:grpSp>
        <p:nvGrpSpPr>
          <p:cNvPr id="177" name="Conference">
            <a:extLst>
              <a:ext uri="{FF2B5EF4-FFF2-40B4-BE49-F238E27FC236}">
                <a16:creationId xmlns:a16="http://schemas.microsoft.com/office/drawing/2014/main" id="{7698CA8B-4B0F-447D-960D-A0509916C2C7}"/>
              </a:ext>
            </a:extLst>
          </p:cNvPr>
          <p:cNvGrpSpPr>
            <a:grpSpLocks noChangeAspect="1"/>
          </p:cNvGrpSpPr>
          <p:nvPr>
            <p:custDataLst>
              <p:tags r:id="rId1"/>
            </p:custDataLst>
          </p:nvPr>
        </p:nvGrpSpPr>
        <p:grpSpPr bwMode="auto">
          <a:xfrm>
            <a:off x="5807768" y="3624564"/>
            <a:ext cx="569601" cy="542925"/>
            <a:chOff x="44" y="44"/>
            <a:chExt cx="363" cy="346"/>
          </a:xfrm>
          <a:solidFill>
            <a:schemeClr val="bg1"/>
          </a:solidFill>
        </p:grpSpPr>
        <p:sp>
          <p:nvSpPr>
            <p:cNvPr id="178" name="Conference">
              <a:extLst>
                <a:ext uri="{FF2B5EF4-FFF2-40B4-BE49-F238E27FC236}">
                  <a16:creationId xmlns:a16="http://schemas.microsoft.com/office/drawing/2014/main" id="{46F49C10-3031-445F-B7E5-B28EFD0F81D1}"/>
                </a:ext>
              </a:extLst>
            </p:cNvPr>
            <p:cNvSpPr>
              <a:spLocks noChangeArrowheads="1"/>
            </p:cNvSpPr>
            <p:nvPr>
              <p:custDataLst>
                <p:tags r:id="rId4"/>
              </p:custDataLst>
            </p:nvPr>
          </p:nvSpPr>
          <p:spPr bwMode="auto">
            <a:xfrm>
              <a:off x="298" y="81"/>
              <a:ext cx="91"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Conference">
              <a:extLst>
                <a:ext uri="{FF2B5EF4-FFF2-40B4-BE49-F238E27FC236}">
                  <a16:creationId xmlns:a16="http://schemas.microsoft.com/office/drawing/2014/main" id="{B045ABDF-D670-40B5-BF52-385D714624DD}"/>
                </a:ext>
              </a:extLst>
            </p:cNvPr>
            <p:cNvSpPr>
              <a:spLocks noChangeArrowheads="1"/>
            </p:cNvSpPr>
            <p:nvPr>
              <p:custDataLst>
                <p:tags r:id="rId5"/>
              </p:custDataLst>
            </p:nvPr>
          </p:nvSpPr>
          <p:spPr bwMode="auto">
            <a:xfrm>
              <a:off x="63" y="81"/>
              <a:ext cx="90"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0" name="Conference">
              <a:extLst>
                <a:ext uri="{FF2B5EF4-FFF2-40B4-BE49-F238E27FC236}">
                  <a16:creationId xmlns:a16="http://schemas.microsoft.com/office/drawing/2014/main" id="{51CA05B9-BD5F-4AD6-958E-EB210147B7DD}"/>
                </a:ext>
              </a:extLst>
            </p:cNvPr>
            <p:cNvSpPr>
              <a:spLocks/>
            </p:cNvSpPr>
            <p:nvPr>
              <p:custDataLst>
                <p:tags r:id="rId6"/>
              </p:custDataLst>
            </p:nvPr>
          </p:nvSpPr>
          <p:spPr bwMode="auto">
            <a:xfrm>
              <a:off x="172" y="44"/>
              <a:ext cx="109" cy="109"/>
            </a:xfrm>
            <a:custGeom>
              <a:avLst/>
              <a:gdLst>
                <a:gd name="T0" fmla="*/ 75 w 75"/>
                <a:gd name="T1" fmla="*/ 38 h 75"/>
                <a:gd name="T2" fmla="*/ 37 w 75"/>
                <a:gd name="T3" fmla="*/ 75 h 75"/>
                <a:gd name="T4" fmla="*/ 0 w 75"/>
                <a:gd name="T5" fmla="*/ 38 h 75"/>
                <a:gd name="T6" fmla="*/ 37 w 75"/>
                <a:gd name="T7" fmla="*/ 0 h 75"/>
                <a:gd name="T8" fmla="*/ 75 w 75"/>
                <a:gd name="T9" fmla="*/ 37 h 75"/>
                <a:gd name="T10" fmla="*/ 75 w 75"/>
                <a:gd name="T11" fmla="*/ 38 h 75"/>
              </a:gdLst>
              <a:ahLst/>
              <a:cxnLst>
                <a:cxn ang="0">
                  <a:pos x="T0" y="T1"/>
                </a:cxn>
                <a:cxn ang="0">
                  <a:pos x="T2" y="T3"/>
                </a:cxn>
                <a:cxn ang="0">
                  <a:pos x="T4" y="T5"/>
                </a:cxn>
                <a:cxn ang="0">
                  <a:pos x="T6" y="T7"/>
                </a:cxn>
                <a:cxn ang="0">
                  <a:pos x="T8" y="T9"/>
                </a:cxn>
                <a:cxn ang="0">
                  <a:pos x="T10" y="T11"/>
                </a:cxn>
              </a:cxnLst>
              <a:rect l="0" t="0" r="r" b="b"/>
              <a:pathLst>
                <a:path w="75" h="75">
                  <a:moveTo>
                    <a:pt x="75" y="38"/>
                  </a:moveTo>
                  <a:cubicBezTo>
                    <a:pt x="75" y="58"/>
                    <a:pt x="58" y="75"/>
                    <a:pt x="37" y="75"/>
                  </a:cubicBezTo>
                  <a:cubicBezTo>
                    <a:pt x="16" y="75"/>
                    <a:pt x="0" y="58"/>
                    <a:pt x="0" y="38"/>
                  </a:cubicBezTo>
                  <a:cubicBezTo>
                    <a:pt x="0" y="17"/>
                    <a:pt x="16" y="0"/>
                    <a:pt x="37" y="0"/>
                  </a:cubicBezTo>
                  <a:cubicBezTo>
                    <a:pt x="58" y="0"/>
                    <a:pt x="75" y="17"/>
                    <a:pt x="75" y="37"/>
                  </a:cubicBezTo>
                  <a:lnTo>
                    <a:pt x="75" y="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Conference">
              <a:extLst>
                <a:ext uri="{FF2B5EF4-FFF2-40B4-BE49-F238E27FC236}">
                  <a16:creationId xmlns:a16="http://schemas.microsoft.com/office/drawing/2014/main" id="{3C24DAEC-AE29-415E-82CE-E72B189B3F52}"/>
                </a:ext>
              </a:extLst>
            </p:cNvPr>
            <p:cNvSpPr>
              <a:spLocks noEditPoints="1"/>
            </p:cNvSpPr>
            <p:nvPr>
              <p:custDataLst>
                <p:tags r:id="rId7"/>
              </p:custDataLst>
            </p:nvPr>
          </p:nvSpPr>
          <p:spPr bwMode="auto">
            <a:xfrm>
              <a:off x="44" y="172"/>
              <a:ext cx="363" cy="218"/>
            </a:xfrm>
            <a:custGeom>
              <a:avLst/>
              <a:gdLst>
                <a:gd name="T0" fmla="*/ 206 w 250"/>
                <a:gd name="T1" fmla="*/ 12 h 150"/>
                <a:gd name="T2" fmla="*/ 181 w 250"/>
                <a:gd name="T3" fmla="*/ 18 h 150"/>
                <a:gd name="T4" fmla="*/ 188 w 250"/>
                <a:gd name="T5" fmla="*/ 50 h 150"/>
                <a:gd name="T6" fmla="*/ 125 w 250"/>
                <a:gd name="T7" fmla="*/ 0 h 150"/>
                <a:gd name="T8" fmla="*/ 63 w 250"/>
                <a:gd name="T9" fmla="*/ 50 h 150"/>
                <a:gd name="T10" fmla="*/ 69 w 250"/>
                <a:gd name="T11" fmla="*/ 18 h 150"/>
                <a:gd name="T12" fmla="*/ 44 w 250"/>
                <a:gd name="T13" fmla="*/ 12 h 150"/>
                <a:gd name="T14" fmla="*/ 0 w 250"/>
                <a:gd name="T15" fmla="*/ 53 h 150"/>
                <a:gd name="T16" fmla="*/ 0 w 250"/>
                <a:gd name="T17" fmla="*/ 125 h 150"/>
                <a:gd name="T18" fmla="*/ 25 w 250"/>
                <a:gd name="T19" fmla="*/ 150 h 150"/>
                <a:gd name="T20" fmla="*/ 61 w 250"/>
                <a:gd name="T21" fmla="*/ 150 h 150"/>
                <a:gd name="T22" fmla="*/ 125 w 250"/>
                <a:gd name="T23" fmla="*/ 125 h 150"/>
                <a:gd name="T24" fmla="*/ 189 w 250"/>
                <a:gd name="T25" fmla="*/ 150 h 150"/>
                <a:gd name="T26" fmla="*/ 225 w 250"/>
                <a:gd name="T27" fmla="*/ 150 h 150"/>
                <a:gd name="T28" fmla="*/ 250 w 250"/>
                <a:gd name="T29" fmla="*/ 125 h 150"/>
                <a:gd name="T30" fmla="*/ 250 w 250"/>
                <a:gd name="T31" fmla="*/ 53 h 150"/>
                <a:gd name="T32" fmla="*/ 206 w 250"/>
                <a:gd name="T33" fmla="*/ 12 h 150"/>
                <a:gd name="T34" fmla="*/ 125 w 250"/>
                <a:gd name="T35" fmla="*/ 112 h 150"/>
                <a:gd name="T36" fmla="*/ 94 w 250"/>
                <a:gd name="T37" fmla="*/ 81 h 150"/>
                <a:gd name="T38" fmla="*/ 125 w 250"/>
                <a:gd name="T39" fmla="*/ 50 h 150"/>
                <a:gd name="T40" fmla="*/ 156 w 250"/>
                <a:gd name="T41" fmla="*/ 81 h 150"/>
                <a:gd name="T42" fmla="*/ 125 w 250"/>
                <a:gd name="T43"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0" h="150">
                  <a:moveTo>
                    <a:pt x="206" y="12"/>
                  </a:moveTo>
                  <a:cubicBezTo>
                    <a:pt x="200" y="12"/>
                    <a:pt x="186" y="14"/>
                    <a:pt x="181" y="18"/>
                  </a:cubicBezTo>
                  <a:cubicBezTo>
                    <a:pt x="181" y="18"/>
                    <a:pt x="188" y="32"/>
                    <a:pt x="188" y="50"/>
                  </a:cubicBezTo>
                  <a:cubicBezTo>
                    <a:pt x="188" y="50"/>
                    <a:pt x="173" y="0"/>
                    <a:pt x="125" y="0"/>
                  </a:cubicBezTo>
                  <a:cubicBezTo>
                    <a:pt x="77" y="0"/>
                    <a:pt x="63" y="50"/>
                    <a:pt x="63" y="50"/>
                  </a:cubicBezTo>
                  <a:cubicBezTo>
                    <a:pt x="63" y="32"/>
                    <a:pt x="69" y="18"/>
                    <a:pt x="69" y="18"/>
                  </a:cubicBezTo>
                  <a:cubicBezTo>
                    <a:pt x="64" y="14"/>
                    <a:pt x="50" y="12"/>
                    <a:pt x="44" y="12"/>
                  </a:cubicBezTo>
                  <a:cubicBezTo>
                    <a:pt x="23" y="12"/>
                    <a:pt x="0" y="37"/>
                    <a:pt x="0" y="53"/>
                  </a:cubicBezTo>
                  <a:lnTo>
                    <a:pt x="0" y="125"/>
                  </a:lnTo>
                  <a:cubicBezTo>
                    <a:pt x="0" y="138"/>
                    <a:pt x="11" y="150"/>
                    <a:pt x="25" y="150"/>
                  </a:cubicBezTo>
                  <a:lnTo>
                    <a:pt x="61" y="150"/>
                  </a:lnTo>
                  <a:cubicBezTo>
                    <a:pt x="73" y="138"/>
                    <a:pt x="93" y="125"/>
                    <a:pt x="125" y="125"/>
                  </a:cubicBezTo>
                  <a:cubicBezTo>
                    <a:pt x="158" y="125"/>
                    <a:pt x="178" y="138"/>
                    <a:pt x="189" y="150"/>
                  </a:cubicBezTo>
                  <a:lnTo>
                    <a:pt x="225" y="150"/>
                  </a:lnTo>
                  <a:cubicBezTo>
                    <a:pt x="239" y="150"/>
                    <a:pt x="250" y="138"/>
                    <a:pt x="250" y="125"/>
                  </a:cubicBezTo>
                  <a:lnTo>
                    <a:pt x="250" y="53"/>
                  </a:lnTo>
                  <a:cubicBezTo>
                    <a:pt x="250" y="37"/>
                    <a:pt x="225" y="12"/>
                    <a:pt x="206" y="12"/>
                  </a:cubicBezTo>
                  <a:close/>
                  <a:moveTo>
                    <a:pt x="125" y="112"/>
                  </a:moveTo>
                  <a:cubicBezTo>
                    <a:pt x="108" y="112"/>
                    <a:pt x="94" y="98"/>
                    <a:pt x="94" y="81"/>
                  </a:cubicBezTo>
                  <a:cubicBezTo>
                    <a:pt x="94" y="63"/>
                    <a:pt x="108" y="50"/>
                    <a:pt x="125" y="50"/>
                  </a:cubicBezTo>
                  <a:cubicBezTo>
                    <a:pt x="143" y="50"/>
                    <a:pt x="156" y="63"/>
                    <a:pt x="156" y="81"/>
                  </a:cubicBezTo>
                  <a:cubicBezTo>
                    <a:pt x="156" y="98"/>
                    <a:pt x="143" y="112"/>
                    <a:pt x="125" y="1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2" name="Handshake">
            <a:extLst>
              <a:ext uri="{FF2B5EF4-FFF2-40B4-BE49-F238E27FC236}">
                <a16:creationId xmlns:a16="http://schemas.microsoft.com/office/drawing/2014/main" id="{CF5CF274-4FB2-4181-827B-976228753759}"/>
              </a:ext>
            </a:extLst>
          </p:cNvPr>
          <p:cNvSpPr>
            <a:spLocks noChangeAspect="1" noEditPoints="1"/>
          </p:cNvSpPr>
          <p:nvPr>
            <p:custDataLst>
              <p:tags r:id="rId2"/>
            </p:custDataLst>
          </p:nvPr>
        </p:nvSpPr>
        <p:spPr bwMode="auto">
          <a:xfrm>
            <a:off x="4932053" y="4831422"/>
            <a:ext cx="890765" cy="542925"/>
          </a:xfrm>
          <a:custGeom>
            <a:avLst/>
            <a:gdLst>
              <a:gd name="T0" fmla="*/ 962 w 1288"/>
              <a:gd name="T1" fmla="*/ 151 h 783"/>
              <a:gd name="T2" fmla="*/ 882 w 1288"/>
              <a:gd name="T3" fmla="*/ 163 h 783"/>
              <a:gd name="T4" fmla="*/ 679 w 1288"/>
              <a:gd name="T5" fmla="*/ 98 h 783"/>
              <a:gd name="T6" fmla="*/ 673 w 1288"/>
              <a:gd name="T7" fmla="*/ 95 h 783"/>
              <a:gd name="T8" fmla="*/ 535 w 1288"/>
              <a:gd name="T9" fmla="*/ 80 h 783"/>
              <a:gd name="T10" fmla="*/ 476 w 1288"/>
              <a:gd name="T11" fmla="*/ 101 h 783"/>
              <a:gd name="T12" fmla="*/ 129 w 1288"/>
              <a:gd name="T13" fmla="*/ 66 h 783"/>
              <a:gd name="T14" fmla="*/ 98 w 1288"/>
              <a:gd name="T15" fmla="*/ 58 h 783"/>
              <a:gd name="T16" fmla="*/ 42 w 1288"/>
              <a:gd name="T17" fmla="*/ 89 h 783"/>
              <a:gd name="T18" fmla="*/ 129 w 1288"/>
              <a:gd name="T19" fmla="*/ 465 h 783"/>
              <a:gd name="T20" fmla="*/ 280 w 1288"/>
              <a:gd name="T21" fmla="*/ 602 h 783"/>
              <a:gd name="T22" fmla="*/ 322 w 1288"/>
              <a:gd name="T23" fmla="*/ 604 h 783"/>
              <a:gd name="T24" fmla="*/ 353 w 1288"/>
              <a:gd name="T25" fmla="*/ 674 h 783"/>
              <a:gd name="T26" fmla="*/ 486 w 1288"/>
              <a:gd name="T27" fmla="*/ 705 h 783"/>
              <a:gd name="T28" fmla="*/ 585 w 1288"/>
              <a:gd name="T29" fmla="*/ 720 h 783"/>
              <a:gd name="T30" fmla="*/ 767 w 1288"/>
              <a:gd name="T31" fmla="*/ 749 h 783"/>
              <a:gd name="T32" fmla="*/ 816 w 1288"/>
              <a:gd name="T33" fmla="*/ 719 h 783"/>
              <a:gd name="T34" fmla="*/ 913 w 1288"/>
              <a:gd name="T35" fmla="*/ 648 h 783"/>
              <a:gd name="T36" fmla="*/ 1003 w 1288"/>
              <a:gd name="T37" fmla="*/ 572 h 783"/>
              <a:gd name="T38" fmla="*/ 1048 w 1288"/>
              <a:gd name="T39" fmla="*/ 444 h 783"/>
              <a:gd name="T40" fmla="*/ 740 w 1288"/>
              <a:gd name="T41" fmla="*/ 732 h 783"/>
              <a:gd name="T42" fmla="*/ 596 w 1288"/>
              <a:gd name="T43" fmla="*/ 690 h 783"/>
              <a:gd name="T44" fmla="*/ 728 w 1288"/>
              <a:gd name="T45" fmla="*/ 677 h 783"/>
              <a:gd name="T46" fmla="*/ 1003 w 1288"/>
              <a:gd name="T47" fmla="*/ 540 h 783"/>
              <a:gd name="T48" fmla="*/ 803 w 1288"/>
              <a:gd name="T49" fmla="*/ 423 h 783"/>
              <a:gd name="T50" fmla="*/ 729 w 1288"/>
              <a:gd name="T51" fmla="*/ 395 h 783"/>
              <a:gd name="T52" fmla="*/ 788 w 1288"/>
              <a:gd name="T53" fmla="*/ 450 h 783"/>
              <a:gd name="T54" fmla="*/ 913 w 1288"/>
              <a:gd name="T55" fmla="*/ 616 h 783"/>
              <a:gd name="T56" fmla="*/ 742 w 1288"/>
              <a:gd name="T57" fmla="*/ 517 h 783"/>
              <a:gd name="T58" fmla="*/ 670 w 1288"/>
              <a:gd name="T59" fmla="*/ 490 h 783"/>
              <a:gd name="T60" fmla="*/ 722 w 1288"/>
              <a:gd name="T61" fmla="*/ 541 h 783"/>
              <a:gd name="T62" fmla="*/ 816 w 1288"/>
              <a:gd name="T63" fmla="*/ 688 h 783"/>
              <a:gd name="T64" fmla="*/ 651 w 1288"/>
              <a:gd name="T65" fmla="*/ 592 h 783"/>
              <a:gd name="T66" fmla="*/ 611 w 1288"/>
              <a:gd name="T67" fmla="*/ 585 h 783"/>
              <a:gd name="T68" fmla="*/ 537 w 1288"/>
              <a:gd name="T69" fmla="*/ 576 h 783"/>
              <a:gd name="T70" fmla="*/ 444 w 1288"/>
              <a:gd name="T71" fmla="*/ 539 h 783"/>
              <a:gd name="T72" fmla="*/ 322 w 1288"/>
              <a:gd name="T73" fmla="*/ 481 h 783"/>
              <a:gd name="T74" fmla="*/ 222 w 1288"/>
              <a:gd name="T75" fmla="*/ 488 h 783"/>
              <a:gd name="T76" fmla="*/ 113 w 1288"/>
              <a:gd name="T77" fmla="*/ 92 h 783"/>
              <a:gd name="T78" fmla="*/ 375 w 1288"/>
              <a:gd name="T79" fmla="*/ 192 h 783"/>
              <a:gd name="T80" fmla="*/ 392 w 1288"/>
              <a:gd name="T81" fmla="*/ 257 h 783"/>
              <a:gd name="T82" fmla="*/ 502 w 1288"/>
              <a:gd name="T83" fmla="*/ 238 h 783"/>
              <a:gd name="T84" fmla="*/ 574 w 1288"/>
              <a:gd name="T85" fmla="*/ 209 h 783"/>
              <a:gd name="T86" fmla="*/ 671 w 1288"/>
              <a:gd name="T87" fmla="*/ 245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8" h="783">
                <a:moveTo>
                  <a:pt x="1120" y="72"/>
                </a:moveTo>
                <a:cubicBezTo>
                  <a:pt x="1058" y="106"/>
                  <a:pt x="988" y="144"/>
                  <a:pt x="962" y="151"/>
                </a:cubicBezTo>
                <a:lnTo>
                  <a:pt x="962" y="151"/>
                </a:lnTo>
                <a:lnTo>
                  <a:pt x="949" y="154"/>
                </a:lnTo>
                <a:cubicBezTo>
                  <a:pt x="949" y="155"/>
                  <a:pt x="917" y="162"/>
                  <a:pt x="888" y="162"/>
                </a:cubicBezTo>
                <a:cubicBezTo>
                  <a:pt x="886" y="163"/>
                  <a:pt x="884" y="163"/>
                  <a:pt x="882" y="163"/>
                </a:cubicBezTo>
                <a:cubicBezTo>
                  <a:pt x="849" y="163"/>
                  <a:pt x="806" y="157"/>
                  <a:pt x="798" y="153"/>
                </a:cubicBezTo>
                <a:cubicBezTo>
                  <a:pt x="785" y="147"/>
                  <a:pt x="778" y="144"/>
                  <a:pt x="768" y="139"/>
                </a:cubicBezTo>
                <a:cubicBezTo>
                  <a:pt x="719" y="116"/>
                  <a:pt x="679" y="98"/>
                  <a:pt x="679" y="98"/>
                </a:cubicBezTo>
                <a:cubicBezTo>
                  <a:pt x="677" y="97"/>
                  <a:pt x="675" y="96"/>
                  <a:pt x="674" y="96"/>
                </a:cubicBezTo>
                <a:lnTo>
                  <a:pt x="673" y="96"/>
                </a:lnTo>
                <a:cubicBezTo>
                  <a:pt x="673" y="96"/>
                  <a:pt x="673" y="95"/>
                  <a:pt x="673" y="95"/>
                </a:cubicBezTo>
                <a:lnTo>
                  <a:pt x="673" y="95"/>
                </a:lnTo>
                <a:cubicBezTo>
                  <a:pt x="666" y="93"/>
                  <a:pt x="659" y="91"/>
                  <a:pt x="653" y="91"/>
                </a:cubicBezTo>
                <a:lnTo>
                  <a:pt x="535" y="80"/>
                </a:lnTo>
                <a:cubicBezTo>
                  <a:pt x="518" y="79"/>
                  <a:pt x="501" y="83"/>
                  <a:pt x="487" y="93"/>
                </a:cubicBezTo>
                <a:cubicBezTo>
                  <a:pt x="486" y="93"/>
                  <a:pt x="486" y="93"/>
                  <a:pt x="485" y="94"/>
                </a:cubicBezTo>
                <a:cubicBezTo>
                  <a:pt x="482" y="96"/>
                  <a:pt x="479" y="98"/>
                  <a:pt x="476" y="101"/>
                </a:cubicBezTo>
                <a:cubicBezTo>
                  <a:pt x="464" y="112"/>
                  <a:pt x="448" y="126"/>
                  <a:pt x="432" y="140"/>
                </a:cubicBezTo>
                <a:cubicBezTo>
                  <a:pt x="394" y="147"/>
                  <a:pt x="358" y="161"/>
                  <a:pt x="323" y="174"/>
                </a:cubicBezTo>
                <a:cubicBezTo>
                  <a:pt x="290" y="157"/>
                  <a:pt x="198" y="107"/>
                  <a:pt x="129" y="66"/>
                </a:cubicBezTo>
                <a:lnTo>
                  <a:pt x="128" y="65"/>
                </a:lnTo>
                <a:lnTo>
                  <a:pt x="126" y="64"/>
                </a:lnTo>
                <a:cubicBezTo>
                  <a:pt x="117" y="60"/>
                  <a:pt x="107" y="58"/>
                  <a:pt x="98" y="58"/>
                </a:cubicBezTo>
                <a:lnTo>
                  <a:pt x="98" y="58"/>
                </a:lnTo>
                <a:lnTo>
                  <a:pt x="98" y="58"/>
                </a:lnTo>
                <a:cubicBezTo>
                  <a:pt x="83" y="58"/>
                  <a:pt x="61" y="63"/>
                  <a:pt x="42" y="89"/>
                </a:cubicBezTo>
                <a:cubicBezTo>
                  <a:pt x="16" y="126"/>
                  <a:pt x="7" y="188"/>
                  <a:pt x="4" y="235"/>
                </a:cubicBezTo>
                <a:cubicBezTo>
                  <a:pt x="0" y="280"/>
                  <a:pt x="2" y="337"/>
                  <a:pt x="11" y="366"/>
                </a:cubicBezTo>
                <a:cubicBezTo>
                  <a:pt x="26" y="407"/>
                  <a:pt x="76" y="435"/>
                  <a:pt x="129" y="465"/>
                </a:cubicBezTo>
                <a:cubicBezTo>
                  <a:pt x="156" y="480"/>
                  <a:pt x="184" y="496"/>
                  <a:pt x="199" y="510"/>
                </a:cubicBezTo>
                <a:cubicBezTo>
                  <a:pt x="213" y="526"/>
                  <a:pt x="229" y="540"/>
                  <a:pt x="247" y="553"/>
                </a:cubicBezTo>
                <a:cubicBezTo>
                  <a:pt x="246" y="574"/>
                  <a:pt x="259" y="594"/>
                  <a:pt x="280" y="602"/>
                </a:cubicBezTo>
                <a:cubicBezTo>
                  <a:pt x="292" y="606"/>
                  <a:pt x="305" y="605"/>
                  <a:pt x="316" y="600"/>
                </a:cubicBezTo>
                <a:cubicBezTo>
                  <a:pt x="316" y="600"/>
                  <a:pt x="316" y="601"/>
                  <a:pt x="316" y="601"/>
                </a:cubicBezTo>
                <a:lnTo>
                  <a:pt x="322" y="604"/>
                </a:lnTo>
                <a:lnTo>
                  <a:pt x="324" y="604"/>
                </a:lnTo>
                <a:lnTo>
                  <a:pt x="322" y="609"/>
                </a:lnTo>
                <a:cubicBezTo>
                  <a:pt x="313" y="636"/>
                  <a:pt x="327" y="665"/>
                  <a:pt x="353" y="674"/>
                </a:cubicBezTo>
                <a:cubicBezTo>
                  <a:pt x="371" y="680"/>
                  <a:pt x="390" y="675"/>
                  <a:pt x="403" y="663"/>
                </a:cubicBezTo>
                <a:cubicBezTo>
                  <a:pt x="401" y="686"/>
                  <a:pt x="414" y="707"/>
                  <a:pt x="436" y="715"/>
                </a:cubicBezTo>
                <a:cubicBezTo>
                  <a:pt x="454" y="721"/>
                  <a:pt x="473" y="717"/>
                  <a:pt x="486" y="705"/>
                </a:cubicBezTo>
                <a:cubicBezTo>
                  <a:pt x="484" y="727"/>
                  <a:pt x="497" y="749"/>
                  <a:pt x="520" y="757"/>
                </a:cubicBezTo>
                <a:cubicBezTo>
                  <a:pt x="546" y="766"/>
                  <a:pt x="574" y="751"/>
                  <a:pt x="583" y="725"/>
                </a:cubicBezTo>
                <a:lnTo>
                  <a:pt x="585" y="720"/>
                </a:lnTo>
                <a:lnTo>
                  <a:pt x="668" y="772"/>
                </a:lnTo>
                <a:cubicBezTo>
                  <a:pt x="680" y="779"/>
                  <a:pt x="693" y="783"/>
                  <a:pt x="706" y="783"/>
                </a:cubicBezTo>
                <a:cubicBezTo>
                  <a:pt x="731" y="783"/>
                  <a:pt x="754" y="770"/>
                  <a:pt x="767" y="749"/>
                </a:cubicBezTo>
                <a:cubicBezTo>
                  <a:pt x="775" y="736"/>
                  <a:pt x="778" y="722"/>
                  <a:pt x="778" y="708"/>
                </a:cubicBezTo>
                <a:lnTo>
                  <a:pt x="779" y="708"/>
                </a:lnTo>
                <a:cubicBezTo>
                  <a:pt x="790" y="716"/>
                  <a:pt x="803" y="719"/>
                  <a:pt x="816" y="719"/>
                </a:cubicBezTo>
                <a:cubicBezTo>
                  <a:pt x="841" y="719"/>
                  <a:pt x="864" y="707"/>
                  <a:pt x="877" y="686"/>
                </a:cubicBezTo>
                <a:cubicBezTo>
                  <a:pt x="885" y="672"/>
                  <a:pt x="889" y="657"/>
                  <a:pt x="888" y="643"/>
                </a:cubicBezTo>
                <a:cubicBezTo>
                  <a:pt x="896" y="646"/>
                  <a:pt x="904" y="648"/>
                  <a:pt x="913" y="648"/>
                </a:cubicBezTo>
                <a:cubicBezTo>
                  <a:pt x="938" y="648"/>
                  <a:pt x="961" y="635"/>
                  <a:pt x="974" y="614"/>
                </a:cubicBezTo>
                <a:cubicBezTo>
                  <a:pt x="983" y="600"/>
                  <a:pt x="986" y="584"/>
                  <a:pt x="984" y="569"/>
                </a:cubicBezTo>
                <a:cubicBezTo>
                  <a:pt x="990" y="571"/>
                  <a:pt x="997" y="572"/>
                  <a:pt x="1003" y="572"/>
                </a:cubicBezTo>
                <a:cubicBezTo>
                  <a:pt x="1028" y="572"/>
                  <a:pt x="1051" y="559"/>
                  <a:pt x="1064" y="538"/>
                </a:cubicBezTo>
                <a:cubicBezTo>
                  <a:pt x="1083" y="507"/>
                  <a:pt x="1076" y="467"/>
                  <a:pt x="1049" y="445"/>
                </a:cubicBezTo>
                <a:lnTo>
                  <a:pt x="1048" y="444"/>
                </a:lnTo>
                <a:cubicBezTo>
                  <a:pt x="1079" y="437"/>
                  <a:pt x="1179" y="408"/>
                  <a:pt x="1229" y="356"/>
                </a:cubicBezTo>
                <a:cubicBezTo>
                  <a:pt x="1288" y="294"/>
                  <a:pt x="1228" y="0"/>
                  <a:pt x="1120" y="72"/>
                </a:cubicBezTo>
                <a:close/>
                <a:moveTo>
                  <a:pt x="740" y="732"/>
                </a:moveTo>
                <a:cubicBezTo>
                  <a:pt x="733" y="745"/>
                  <a:pt x="720" y="751"/>
                  <a:pt x="706" y="751"/>
                </a:cubicBezTo>
                <a:cubicBezTo>
                  <a:pt x="699" y="751"/>
                  <a:pt x="691" y="749"/>
                  <a:pt x="685" y="745"/>
                </a:cubicBezTo>
                <a:lnTo>
                  <a:pt x="596" y="690"/>
                </a:lnTo>
                <a:lnTo>
                  <a:pt x="616" y="631"/>
                </a:lnTo>
                <a:cubicBezTo>
                  <a:pt x="618" y="624"/>
                  <a:pt x="619" y="616"/>
                  <a:pt x="618" y="608"/>
                </a:cubicBezTo>
                <a:lnTo>
                  <a:pt x="728" y="677"/>
                </a:lnTo>
                <a:cubicBezTo>
                  <a:pt x="746" y="689"/>
                  <a:pt x="752" y="713"/>
                  <a:pt x="740" y="732"/>
                </a:cubicBezTo>
                <a:close/>
                <a:moveTo>
                  <a:pt x="1037" y="521"/>
                </a:moveTo>
                <a:cubicBezTo>
                  <a:pt x="1030" y="534"/>
                  <a:pt x="1017" y="540"/>
                  <a:pt x="1003" y="540"/>
                </a:cubicBezTo>
                <a:cubicBezTo>
                  <a:pt x="996" y="540"/>
                  <a:pt x="988" y="538"/>
                  <a:pt x="982" y="534"/>
                </a:cubicBezTo>
                <a:lnTo>
                  <a:pt x="803" y="423"/>
                </a:lnTo>
                <a:lnTo>
                  <a:pt x="803" y="423"/>
                </a:lnTo>
                <a:lnTo>
                  <a:pt x="751" y="390"/>
                </a:lnTo>
                <a:cubicBezTo>
                  <a:pt x="748" y="388"/>
                  <a:pt x="745" y="388"/>
                  <a:pt x="743" y="388"/>
                </a:cubicBezTo>
                <a:cubicBezTo>
                  <a:pt x="737" y="388"/>
                  <a:pt x="732" y="390"/>
                  <a:pt x="729" y="395"/>
                </a:cubicBezTo>
                <a:cubicBezTo>
                  <a:pt x="725" y="402"/>
                  <a:pt x="727" y="412"/>
                  <a:pt x="734" y="416"/>
                </a:cubicBezTo>
                <a:lnTo>
                  <a:pt x="788" y="450"/>
                </a:lnTo>
                <a:cubicBezTo>
                  <a:pt x="788" y="450"/>
                  <a:pt x="788" y="450"/>
                  <a:pt x="788" y="450"/>
                </a:cubicBezTo>
                <a:lnTo>
                  <a:pt x="935" y="542"/>
                </a:lnTo>
                <a:cubicBezTo>
                  <a:pt x="954" y="554"/>
                  <a:pt x="959" y="578"/>
                  <a:pt x="947" y="597"/>
                </a:cubicBezTo>
                <a:cubicBezTo>
                  <a:pt x="940" y="610"/>
                  <a:pt x="927" y="616"/>
                  <a:pt x="913" y="616"/>
                </a:cubicBezTo>
                <a:cubicBezTo>
                  <a:pt x="906" y="616"/>
                  <a:pt x="898" y="614"/>
                  <a:pt x="892" y="610"/>
                </a:cubicBezTo>
                <a:lnTo>
                  <a:pt x="742" y="517"/>
                </a:lnTo>
                <a:cubicBezTo>
                  <a:pt x="742" y="517"/>
                  <a:pt x="742" y="517"/>
                  <a:pt x="742" y="517"/>
                </a:cubicBezTo>
                <a:lnTo>
                  <a:pt x="691" y="485"/>
                </a:lnTo>
                <a:cubicBezTo>
                  <a:pt x="689" y="484"/>
                  <a:pt x="686" y="483"/>
                  <a:pt x="683" y="483"/>
                </a:cubicBezTo>
                <a:cubicBezTo>
                  <a:pt x="678" y="483"/>
                  <a:pt x="673" y="485"/>
                  <a:pt x="670" y="490"/>
                </a:cubicBezTo>
                <a:cubicBezTo>
                  <a:pt x="665" y="497"/>
                  <a:pt x="668" y="507"/>
                  <a:pt x="675" y="512"/>
                </a:cubicBezTo>
                <a:lnTo>
                  <a:pt x="722" y="541"/>
                </a:lnTo>
                <a:cubicBezTo>
                  <a:pt x="722" y="541"/>
                  <a:pt x="722" y="541"/>
                  <a:pt x="722" y="541"/>
                </a:cubicBezTo>
                <a:lnTo>
                  <a:pt x="838" y="613"/>
                </a:lnTo>
                <a:cubicBezTo>
                  <a:pt x="857" y="625"/>
                  <a:pt x="863" y="650"/>
                  <a:pt x="851" y="669"/>
                </a:cubicBezTo>
                <a:cubicBezTo>
                  <a:pt x="843" y="681"/>
                  <a:pt x="830" y="688"/>
                  <a:pt x="816" y="688"/>
                </a:cubicBezTo>
                <a:cubicBezTo>
                  <a:pt x="809" y="688"/>
                  <a:pt x="802" y="686"/>
                  <a:pt x="795" y="682"/>
                </a:cubicBezTo>
                <a:lnTo>
                  <a:pt x="651" y="592"/>
                </a:lnTo>
                <a:cubicBezTo>
                  <a:pt x="651" y="592"/>
                  <a:pt x="651" y="592"/>
                  <a:pt x="651" y="592"/>
                </a:cubicBezTo>
                <a:lnTo>
                  <a:pt x="632" y="580"/>
                </a:lnTo>
                <a:cubicBezTo>
                  <a:pt x="629" y="579"/>
                  <a:pt x="627" y="578"/>
                  <a:pt x="624" y="578"/>
                </a:cubicBezTo>
                <a:cubicBezTo>
                  <a:pt x="619" y="578"/>
                  <a:pt x="613" y="580"/>
                  <a:pt x="611" y="585"/>
                </a:cubicBezTo>
                <a:cubicBezTo>
                  <a:pt x="610" y="586"/>
                  <a:pt x="610" y="586"/>
                  <a:pt x="610" y="587"/>
                </a:cubicBezTo>
                <a:cubicBezTo>
                  <a:pt x="604" y="578"/>
                  <a:pt x="595" y="571"/>
                  <a:pt x="585" y="567"/>
                </a:cubicBezTo>
                <a:cubicBezTo>
                  <a:pt x="568" y="561"/>
                  <a:pt x="550" y="565"/>
                  <a:pt x="537" y="576"/>
                </a:cubicBezTo>
                <a:lnTo>
                  <a:pt x="538" y="575"/>
                </a:lnTo>
                <a:cubicBezTo>
                  <a:pt x="547" y="548"/>
                  <a:pt x="533" y="520"/>
                  <a:pt x="507" y="511"/>
                </a:cubicBezTo>
                <a:cubicBezTo>
                  <a:pt x="482" y="502"/>
                  <a:pt x="454" y="515"/>
                  <a:pt x="444" y="539"/>
                </a:cubicBezTo>
                <a:cubicBezTo>
                  <a:pt x="440" y="523"/>
                  <a:pt x="429" y="509"/>
                  <a:pt x="412" y="503"/>
                </a:cubicBezTo>
                <a:cubicBezTo>
                  <a:pt x="391" y="496"/>
                  <a:pt x="368" y="504"/>
                  <a:pt x="355" y="521"/>
                </a:cubicBezTo>
                <a:cubicBezTo>
                  <a:pt x="353" y="503"/>
                  <a:pt x="340" y="487"/>
                  <a:pt x="322" y="481"/>
                </a:cubicBezTo>
                <a:cubicBezTo>
                  <a:pt x="296" y="472"/>
                  <a:pt x="267" y="486"/>
                  <a:pt x="258" y="512"/>
                </a:cubicBezTo>
                <a:lnTo>
                  <a:pt x="255" y="520"/>
                </a:lnTo>
                <a:cubicBezTo>
                  <a:pt x="243" y="510"/>
                  <a:pt x="232" y="500"/>
                  <a:pt x="222" y="488"/>
                </a:cubicBezTo>
                <a:cubicBezTo>
                  <a:pt x="177" y="445"/>
                  <a:pt x="58" y="406"/>
                  <a:pt x="41" y="355"/>
                </a:cubicBezTo>
                <a:cubicBezTo>
                  <a:pt x="24" y="308"/>
                  <a:pt x="30" y="89"/>
                  <a:pt x="98" y="89"/>
                </a:cubicBezTo>
                <a:cubicBezTo>
                  <a:pt x="103" y="89"/>
                  <a:pt x="108" y="90"/>
                  <a:pt x="113" y="92"/>
                </a:cubicBezTo>
                <a:cubicBezTo>
                  <a:pt x="198" y="143"/>
                  <a:pt x="321" y="208"/>
                  <a:pt x="321" y="208"/>
                </a:cubicBezTo>
                <a:cubicBezTo>
                  <a:pt x="341" y="200"/>
                  <a:pt x="362" y="192"/>
                  <a:pt x="382" y="185"/>
                </a:cubicBezTo>
                <a:cubicBezTo>
                  <a:pt x="380" y="188"/>
                  <a:pt x="377" y="190"/>
                  <a:pt x="375" y="192"/>
                </a:cubicBezTo>
                <a:cubicBezTo>
                  <a:pt x="365" y="201"/>
                  <a:pt x="360" y="213"/>
                  <a:pt x="362" y="226"/>
                </a:cubicBezTo>
                <a:cubicBezTo>
                  <a:pt x="364" y="237"/>
                  <a:pt x="371" y="248"/>
                  <a:pt x="379" y="252"/>
                </a:cubicBezTo>
                <a:cubicBezTo>
                  <a:pt x="382" y="253"/>
                  <a:pt x="387" y="255"/>
                  <a:pt x="392" y="257"/>
                </a:cubicBezTo>
                <a:cubicBezTo>
                  <a:pt x="394" y="258"/>
                  <a:pt x="396" y="258"/>
                  <a:pt x="398" y="259"/>
                </a:cubicBezTo>
                <a:cubicBezTo>
                  <a:pt x="408" y="261"/>
                  <a:pt x="417" y="263"/>
                  <a:pt x="427" y="263"/>
                </a:cubicBezTo>
                <a:cubicBezTo>
                  <a:pt x="453" y="263"/>
                  <a:pt x="478" y="254"/>
                  <a:pt x="502" y="238"/>
                </a:cubicBezTo>
                <a:cubicBezTo>
                  <a:pt x="505" y="236"/>
                  <a:pt x="525" y="222"/>
                  <a:pt x="531" y="217"/>
                </a:cubicBezTo>
                <a:cubicBezTo>
                  <a:pt x="536" y="214"/>
                  <a:pt x="546" y="208"/>
                  <a:pt x="566" y="208"/>
                </a:cubicBezTo>
                <a:cubicBezTo>
                  <a:pt x="568" y="208"/>
                  <a:pt x="571" y="208"/>
                  <a:pt x="574" y="209"/>
                </a:cubicBezTo>
                <a:cubicBezTo>
                  <a:pt x="586" y="209"/>
                  <a:pt x="604" y="213"/>
                  <a:pt x="617" y="216"/>
                </a:cubicBezTo>
                <a:cubicBezTo>
                  <a:pt x="629" y="224"/>
                  <a:pt x="641" y="231"/>
                  <a:pt x="653" y="239"/>
                </a:cubicBezTo>
                <a:cubicBezTo>
                  <a:pt x="659" y="239"/>
                  <a:pt x="666" y="241"/>
                  <a:pt x="671" y="245"/>
                </a:cubicBezTo>
                <a:lnTo>
                  <a:pt x="1025" y="466"/>
                </a:lnTo>
                <a:cubicBezTo>
                  <a:pt x="1044" y="478"/>
                  <a:pt x="1049" y="502"/>
                  <a:pt x="1037" y="5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3" name="Boxes">
            <a:extLst>
              <a:ext uri="{FF2B5EF4-FFF2-40B4-BE49-F238E27FC236}">
                <a16:creationId xmlns:a16="http://schemas.microsoft.com/office/drawing/2014/main" id="{9D4BE8E6-4F33-4098-A046-BE757571074C}"/>
              </a:ext>
            </a:extLst>
          </p:cNvPr>
          <p:cNvGrpSpPr>
            <a:grpSpLocks noChangeAspect="1"/>
          </p:cNvGrpSpPr>
          <p:nvPr>
            <p:custDataLst>
              <p:tags r:id="rId3"/>
            </p:custDataLst>
          </p:nvPr>
        </p:nvGrpSpPr>
        <p:grpSpPr bwMode="auto">
          <a:xfrm>
            <a:off x="6629400" y="2322529"/>
            <a:ext cx="337915" cy="654473"/>
            <a:chOff x="4004" y="1576"/>
            <a:chExt cx="1250" cy="2421"/>
          </a:xfrm>
          <a:solidFill>
            <a:schemeClr val="bg1"/>
          </a:solidFill>
        </p:grpSpPr>
        <p:sp>
          <p:nvSpPr>
            <p:cNvPr id="184" name="Freeform 386">
              <a:extLst>
                <a:ext uri="{FF2B5EF4-FFF2-40B4-BE49-F238E27FC236}">
                  <a16:creationId xmlns:a16="http://schemas.microsoft.com/office/drawing/2014/main" id="{CAC99795-FBDB-4C0F-AB36-6429DFB99A23}"/>
                </a:ext>
              </a:extLst>
            </p:cNvPr>
            <p:cNvSpPr>
              <a:spLocks noEditPoints="1"/>
            </p:cNvSpPr>
            <p:nvPr/>
          </p:nvSpPr>
          <p:spPr bwMode="auto">
            <a:xfrm>
              <a:off x="4324" y="1576"/>
              <a:ext cx="610" cy="611"/>
            </a:xfrm>
            <a:custGeom>
              <a:avLst/>
              <a:gdLst>
                <a:gd name="T0" fmla="*/ 0 w 1052"/>
                <a:gd name="T1" fmla="*/ 0 h 1053"/>
                <a:gd name="T2" fmla="*/ 0 w 1052"/>
                <a:gd name="T3" fmla="*/ 1053 h 1053"/>
                <a:gd name="T4" fmla="*/ 1052 w 1052"/>
                <a:gd name="T5" fmla="*/ 1053 h 1053"/>
                <a:gd name="T6" fmla="*/ 1052 w 1052"/>
                <a:gd name="T7" fmla="*/ 0 h 1053"/>
                <a:gd name="T8" fmla="*/ 0 w 1052"/>
                <a:gd name="T9" fmla="*/ 0 h 1053"/>
                <a:gd name="T10" fmla="*/ 780 w 1052"/>
                <a:gd name="T11" fmla="*/ 212 h 1053"/>
                <a:gd name="T12" fmla="*/ 820 w 1052"/>
                <a:gd name="T13" fmla="*/ 240 h 1053"/>
                <a:gd name="T14" fmla="*/ 598 w 1052"/>
                <a:gd name="T15" fmla="*/ 586 h 1053"/>
                <a:gd name="T16" fmla="*/ 421 w 1052"/>
                <a:gd name="T17" fmla="*/ 841 h 1053"/>
                <a:gd name="T18" fmla="*/ 232 w 1052"/>
                <a:gd name="T19" fmla="*/ 527 h 1053"/>
                <a:gd name="T20" fmla="*/ 344 w 1052"/>
                <a:gd name="T21" fmla="*/ 471 h 1053"/>
                <a:gd name="T22" fmla="*/ 437 w 1052"/>
                <a:gd name="T23" fmla="*/ 657 h 1053"/>
                <a:gd name="T24" fmla="*/ 780 w 1052"/>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53">
                  <a:moveTo>
                    <a:pt x="0" y="0"/>
                  </a:moveTo>
                  <a:lnTo>
                    <a:pt x="0" y="1053"/>
                  </a:lnTo>
                  <a:lnTo>
                    <a:pt x="1052" y="1053"/>
                  </a:lnTo>
                  <a:lnTo>
                    <a:pt x="1052" y="0"/>
                  </a:lnTo>
                  <a:lnTo>
                    <a:pt x="0" y="0"/>
                  </a:lnTo>
                  <a:close/>
                  <a:moveTo>
                    <a:pt x="780" y="212"/>
                  </a:moveTo>
                  <a:lnTo>
                    <a:pt x="820" y="240"/>
                  </a:lnTo>
                  <a:lnTo>
                    <a:pt x="598" y="586"/>
                  </a:lnTo>
                  <a:lnTo>
                    <a:pt x="421" y="841"/>
                  </a:lnTo>
                  <a:cubicBezTo>
                    <a:pt x="352" y="745"/>
                    <a:pt x="295" y="636"/>
                    <a:pt x="232" y="527"/>
                  </a:cubicBezTo>
                  <a:lnTo>
                    <a:pt x="344" y="471"/>
                  </a:lnTo>
                  <a:lnTo>
                    <a:pt x="437" y="657"/>
                  </a:lnTo>
                  <a:lnTo>
                    <a:pt x="780"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387">
              <a:extLst>
                <a:ext uri="{FF2B5EF4-FFF2-40B4-BE49-F238E27FC236}">
                  <a16:creationId xmlns:a16="http://schemas.microsoft.com/office/drawing/2014/main" id="{6FF6153C-C328-4FC3-96C6-044A266454D6}"/>
                </a:ext>
              </a:extLst>
            </p:cNvPr>
            <p:cNvSpPr>
              <a:spLocks/>
            </p:cNvSpPr>
            <p:nvPr/>
          </p:nvSpPr>
          <p:spPr bwMode="auto">
            <a:xfrm>
              <a:off x="4324" y="221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6" name="Freeform 388">
              <a:extLst>
                <a:ext uri="{FF2B5EF4-FFF2-40B4-BE49-F238E27FC236}">
                  <a16:creationId xmlns:a16="http://schemas.microsoft.com/office/drawing/2014/main" id="{EE8A4DDD-F1CE-4A7A-9720-E6D6D677730E}"/>
                </a:ext>
              </a:extLst>
            </p:cNvPr>
            <p:cNvSpPr>
              <a:spLocks noEditPoints="1"/>
            </p:cNvSpPr>
            <p:nvPr/>
          </p:nvSpPr>
          <p:spPr bwMode="auto">
            <a:xfrm>
              <a:off x="400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389">
              <a:extLst>
                <a:ext uri="{FF2B5EF4-FFF2-40B4-BE49-F238E27FC236}">
                  <a16:creationId xmlns:a16="http://schemas.microsoft.com/office/drawing/2014/main" id="{F16667BF-6719-4172-90EB-B8CAD391FCB8}"/>
                </a:ext>
              </a:extLst>
            </p:cNvPr>
            <p:cNvSpPr>
              <a:spLocks/>
            </p:cNvSpPr>
            <p:nvPr/>
          </p:nvSpPr>
          <p:spPr bwMode="auto">
            <a:xfrm>
              <a:off x="400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390">
              <a:extLst>
                <a:ext uri="{FF2B5EF4-FFF2-40B4-BE49-F238E27FC236}">
                  <a16:creationId xmlns:a16="http://schemas.microsoft.com/office/drawing/2014/main" id="{F23D6E5B-DB42-454F-933B-BC31A9DF1479}"/>
                </a:ext>
              </a:extLst>
            </p:cNvPr>
            <p:cNvSpPr>
              <a:spLocks noEditPoints="1"/>
            </p:cNvSpPr>
            <p:nvPr/>
          </p:nvSpPr>
          <p:spPr bwMode="auto">
            <a:xfrm>
              <a:off x="400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391">
              <a:extLst>
                <a:ext uri="{FF2B5EF4-FFF2-40B4-BE49-F238E27FC236}">
                  <a16:creationId xmlns:a16="http://schemas.microsoft.com/office/drawing/2014/main" id="{F5EA36AD-2CE6-454F-BED6-BF7E4C5F8165}"/>
                </a:ext>
              </a:extLst>
            </p:cNvPr>
            <p:cNvSpPr>
              <a:spLocks/>
            </p:cNvSpPr>
            <p:nvPr/>
          </p:nvSpPr>
          <p:spPr bwMode="auto">
            <a:xfrm>
              <a:off x="400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392">
              <a:extLst>
                <a:ext uri="{FF2B5EF4-FFF2-40B4-BE49-F238E27FC236}">
                  <a16:creationId xmlns:a16="http://schemas.microsoft.com/office/drawing/2014/main" id="{0A128370-96E0-4C4F-8D17-FE736294FC12}"/>
                </a:ext>
              </a:extLst>
            </p:cNvPr>
            <p:cNvSpPr>
              <a:spLocks noEditPoints="1"/>
            </p:cNvSpPr>
            <p:nvPr/>
          </p:nvSpPr>
          <p:spPr bwMode="auto">
            <a:xfrm>
              <a:off x="464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393">
              <a:extLst>
                <a:ext uri="{FF2B5EF4-FFF2-40B4-BE49-F238E27FC236}">
                  <a16:creationId xmlns:a16="http://schemas.microsoft.com/office/drawing/2014/main" id="{E94C7ACA-CC23-40E1-B186-C07DB1CB66C4}"/>
                </a:ext>
              </a:extLst>
            </p:cNvPr>
            <p:cNvSpPr>
              <a:spLocks/>
            </p:cNvSpPr>
            <p:nvPr/>
          </p:nvSpPr>
          <p:spPr bwMode="auto">
            <a:xfrm>
              <a:off x="464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394">
              <a:extLst>
                <a:ext uri="{FF2B5EF4-FFF2-40B4-BE49-F238E27FC236}">
                  <a16:creationId xmlns:a16="http://schemas.microsoft.com/office/drawing/2014/main" id="{CF466087-04E7-4F38-A05E-56F9C8817985}"/>
                </a:ext>
              </a:extLst>
            </p:cNvPr>
            <p:cNvSpPr>
              <a:spLocks noEditPoints="1"/>
            </p:cNvSpPr>
            <p:nvPr/>
          </p:nvSpPr>
          <p:spPr bwMode="auto">
            <a:xfrm>
              <a:off x="464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395">
              <a:extLst>
                <a:ext uri="{FF2B5EF4-FFF2-40B4-BE49-F238E27FC236}">
                  <a16:creationId xmlns:a16="http://schemas.microsoft.com/office/drawing/2014/main" id="{F93D753F-B3CA-4711-8A11-9971CA411B50}"/>
                </a:ext>
              </a:extLst>
            </p:cNvPr>
            <p:cNvSpPr>
              <a:spLocks/>
            </p:cNvSpPr>
            <p:nvPr/>
          </p:nvSpPr>
          <p:spPr bwMode="auto">
            <a:xfrm>
              <a:off x="464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95" name="object 4">
            <a:extLst>
              <a:ext uri="{FF2B5EF4-FFF2-40B4-BE49-F238E27FC236}">
                <a16:creationId xmlns:a16="http://schemas.microsoft.com/office/drawing/2014/main" id="{7BFA6ECB-1675-4B8E-9987-C16026BEEB47}"/>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96" name="object 5">
            <a:extLst>
              <a:ext uri="{FF2B5EF4-FFF2-40B4-BE49-F238E27FC236}">
                <a16:creationId xmlns:a16="http://schemas.microsoft.com/office/drawing/2014/main" id="{E321BF47-524E-4F0F-AC53-67BA7468CB82}"/>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10253F"/>
                </a:solidFill>
                <a:latin typeface="Circular Book"/>
                <a:cs typeface="Circular Book"/>
              </a:rPr>
              <a:t>3 major categories of recommendations identified</a:t>
            </a:r>
            <a:endParaRPr sz="1600" b="1" dirty="0">
              <a:solidFill>
                <a:srgbClr val="10253F"/>
              </a:solidFill>
              <a:latin typeface="Circular Book"/>
              <a:cs typeface="Circular Book"/>
            </a:endParaRPr>
          </a:p>
        </p:txBody>
      </p:sp>
      <p:sp>
        <p:nvSpPr>
          <p:cNvPr id="198" name="object 22">
            <a:extLst>
              <a:ext uri="{FF2B5EF4-FFF2-40B4-BE49-F238E27FC236}">
                <a16:creationId xmlns:a16="http://schemas.microsoft.com/office/drawing/2014/main" id="{41A5901A-D033-4EF3-97D4-D46C6591B042}"/>
              </a:ext>
            </a:extLst>
          </p:cNvPr>
          <p:cNvSpPr/>
          <p:nvPr/>
        </p:nvSpPr>
        <p:spPr>
          <a:xfrm>
            <a:off x="5973127" y="4526930"/>
            <a:ext cx="0" cy="468000"/>
          </a:xfrm>
          <a:custGeom>
            <a:avLst/>
            <a:gdLst/>
            <a:ahLst/>
            <a:cxnLst/>
            <a:rect l="l" t="t" r="r" b="b"/>
            <a:pathLst>
              <a:path w="22860" h="1859914">
                <a:moveTo>
                  <a:pt x="22593" y="0"/>
                </a:moveTo>
                <a:lnTo>
                  <a:pt x="0" y="1859673"/>
                </a:lnTo>
              </a:path>
            </a:pathLst>
          </a:custGeom>
          <a:ln w="6095">
            <a:solidFill>
              <a:srgbClr val="808080"/>
            </a:solidFill>
          </a:ln>
        </p:spPr>
        <p:txBody>
          <a:bodyPr wrap="square" lIns="0" tIns="0" rIns="0" bIns="0" rtlCol="0"/>
          <a:lstStyle/>
          <a:p>
            <a:endParaRPr/>
          </a:p>
        </p:txBody>
      </p:sp>
      <p:sp>
        <p:nvSpPr>
          <p:cNvPr id="93" name="object 3">
            <a:extLst>
              <a:ext uri="{FF2B5EF4-FFF2-40B4-BE49-F238E27FC236}">
                <a16:creationId xmlns:a16="http://schemas.microsoft.com/office/drawing/2014/main" id="{490F3FB2-13F0-497E-B804-EFFD14F2E1C0}"/>
              </a:ext>
            </a:extLst>
          </p:cNvPr>
          <p:cNvSpPr txBox="1">
            <a:spLocks/>
          </p:cNvSpPr>
          <p:nvPr/>
        </p:nvSpPr>
        <p:spPr>
          <a:xfrm>
            <a:off x="308391" y="434088"/>
            <a:ext cx="662021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|High level recommendations</a:t>
            </a:r>
            <a:endParaRPr lang="en-CA" sz="2400" kern="0" spc="-5" dirty="0"/>
          </a:p>
        </p:txBody>
      </p:sp>
      <p:sp>
        <p:nvSpPr>
          <p:cNvPr id="3" name="Slide Number Placeholder 2">
            <a:extLst>
              <a:ext uri="{FF2B5EF4-FFF2-40B4-BE49-F238E27FC236}">
                <a16:creationId xmlns:a16="http://schemas.microsoft.com/office/drawing/2014/main" id="{2A5B6265-12C4-4687-B5FC-CF99A36CB03B}"/>
              </a:ext>
            </a:extLst>
          </p:cNvPr>
          <p:cNvSpPr>
            <a:spLocks noGrp="1"/>
          </p:cNvSpPr>
          <p:nvPr>
            <p:ph type="sldNum" sz="quarter" idx="7"/>
          </p:nvPr>
        </p:nvSpPr>
        <p:spPr/>
        <p:txBody>
          <a:bodyPr/>
          <a:lstStyle/>
          <a:p>
            <a:pPr marL="83185">
              <a:lnSpc>
                <a:spcPts val="955"/>
              </a:lnSpc>
            </a:pPr>
            <a:fld id="{81D60167-4931-47E6-BA6A-407CBD079E47}" type="slidenum">
              <a:rPr lang="en-CA" smtClean="0"/>
              <a:t>10</a:t>
            </a:fld>
            <a:endParaRPr lang="en-C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D3C7AE0-88A5-4CE7-B112-F811223D2415}"/>
              </a:ext>
            </a:extLst>
          </p:cNvPr>
          <p:cNvPicPr>
            <a:picLocks noChangeAspect="1"/>
          </p:cNvPicPr>
          <p:nvPr/>
        </p:nvPicPr>
        <p:blipFill>
          <a:blip r:embed="rId4"/>
          <a:stretch>
            <a:fillRect/>
          </a:stretch>
        </p:blipFill>
        <p:spPr>
          <a:xfrm>
            <a:off x="7493172" y="3312581"/>
            <a:ext cx="4334702" cy="2928853"/>
          </a:xfrm>
          <a:prstGeom prst="rect">
            <a:avLst/>
          </a:prstGeom>
        </p:spPr>
      </p:pic>
      <p:pic>
        <p:nvPicPr>
          <p:cNvPr id="10" name="Picture 9">
            <a:extLst>
              <a:ext uri="{FF2B5EF4-FFF2-40B4-BE49-F238E27FC236}">
                <a16:creationId xmlns:a16="http://schemas.microsoft.com/office/drawing/2014/main" id="{CD84054D-197D-4ECC-A92E-28B33DD77D00}"/>
              </a:ext>
            </a:extLst>
          </p:cNvPr>
          <p:cNvPicPr>
            <a:picLocks/>
          </p:cNvPicPr>
          <p:nvPr/>
        </p:nvPicPr>
        <p:blipFill>
          <a:blip r:embed="rId5"/>
          <a:stretch>
            <a:fillRect/>
          </a:stretch>
        </p:blipFill>
        <p:spPr>
          <a:xfrm>
            <a:off x="4046577" y="3273780"/>
            <a:ext cx="3420000" cy="3348000"/>
          </a:xfrm>
          <a:prstGeom prst="rect">
            <a:avLst/>
          </a:prstGeom>
        </p:spPr>
      </p:pic>
      <p:sp>
        <p:nvSpPr>
          <p:cNvPr id="25" name="object 16">
            <a:extLst>
              <a:ext uri="{FF2B5EF4-FFF2-40B4-BE49-F238E27FC236}">
                <a16:creationId xmlns:a16="http://schemas.microsoft.com/office/drawing/2014/main" id="{99E8CD42-B8DF-4BE0-9B6C-E0DE6DDCF9E3}"/>
              </a:ext>
            </a:extLst>
          </p:cNvPr>
          <p:cNvSpPr txBox="1">
            <a:spLocks/>
          </p:cNvSpPr>
          <p:nvPr/>
        </p:nvSpPr>
        <p:spPr>
          <a:xfrm>
            <a:off x="307698" y="1329091"/>
            <a:ext cx="11559352" cy="1736830"/>
          </a:xfrm>
          <a:prstGeom prst="rect">
            <a:avLst/>
          </a:prstGeom>
          <a:solidFill>
            <a:srgbClr val="1F497D">
              <a:alpha val="75000"/>
            </a:srgbClr>
          </a:solidFill>
          <a:ln>
            <a:noFill/>
          </a:ln>
        </p:spPr>
        <p:txBody>
          <a:bodyPr vert="horz" wrap="square" lIns="36000" tIns="36000" rIns="36000" bIns="0" numCol="2" spcCol="72000" rtlCol="0" anchor="t" anchorCtr="0">
            <a:noAutofit/>
          </a:bodyPr>
          <a:lstStyle/>
          <a:p>
            <a:pPr marL="113664">
              <a:lnSpc>
                <a:spcPct val="100000"/>
              </a:lnSpc>
              <a:spcBef>
                <a:spcPts val="830"/>
              </a:spcBef>
            </a:pPr>
            <a:r>
              <a:rPr lang="en-US" sz="1200" b="1" dirty="0">
                <a:solidFill>
                  <a:schemeClr val="bg1"/>
                </a:solidFill>
                <a:cs typeface="Calibri"/>
              </a:rPr>
              <a:t>Competitive analysis </a:t>
            </a:r>
            <a:r>
              <a:rPr lang="en-US" sz="1200" dirty="0">
                <a:solidFill>
                  <a:schemeClr val="bg1"/>
                </a:solidFill>
                <a:cs typeface="Calibri"/>
              </a:rPr>
              <a:t>of mental health organizations in the GTA showed that organizations offering supportive housing were </a:t>
            </a:r>
            <a:r>
              <a:rPr lang="en-US" sz="1200" b="1" dirty="0">
                <a:solidFill>
                  <a:schemeClr val="bg1"/>
                </a:solidFill>
                <a:cs typeface="Calibri"/>
              </a:rPr>
              <a:t>very different </a:t>
            </a:r>
            <a:r>
              <a:rPr lang="en-US" sz="1200" dirty="0">
                <a:solidFill>
                  <a:schemeClr val="bg1"/>
                </a:solidFill>
                <a:cs typeface="Calibri"/>
              </a:rPr>
              <a:t>compared to Home on the Hill</a:t>
            </a:r>
          </a:p>
          <a:p>
            <a:pPr marL="180000" indent="-285750">
              <a:lnSpc>
                <a:spcPct val="80000"/>
              </a:lnSpc>
              <a:spcBef>
                <a:spcPts val="600"/>
              </a:spcBef>
              <a:buFont typeface="Arial" panose="020B0604020202020204" pitchFamily="34" charset="0"/>
              <a:buChar char="•"/>
            </a:pPr>
            <a:r>
              <a:rPr lang="en-CA" sz="1200" dirty="0">
                <a:solidFill>
                  <a:schemeClr val="bg1"/>
                </a:solidFill>
                <a:cs typeface="Calibri"/>
              </a:rPr>
              <a:t>They all had annual revenues of &gt; $4M</a:t>
            </a:r>
          </a:p>
          <a:p>
            <a:pPr marL="180000" indent="-285750">
              <a:lnSpc>
                <a:spcPct val="80000"/>
              </a:lnSpc>
              <a:spcBef>
                <a:spcPts val="600"/>
              </a:spcBef>
              <a:buFont typeface="Arial" panose="020B0604020202020204" pitchFamily="34" charset="0"/>
              <a:buChar char="•"/>
            </a:pPr>
            <a:r>
              <a:rPr lang="en-CA" sz="1200" dirty="0">
                <a:solidFill>
                  <a:schemeClr val="bg1"/>
                </a:solidFill>
                <a:cs typeface="Calibri"/>
              </a:rPr>
              <a:t>They often partnered with national organizations like Salvation Army to provide housing </a:t>
            </a:r>
          </a:p>
          <a:p>
            <a:pPr marL="180000" indent="-285750">
              <a:lnSpc>
                <a:spcPct val="80000"/>
              </a:lnSpc>
              <a:spcBef>
                <a:spcPts val="600"/>
              </a:spcBef>
              <a:buFont typeface="Arial" panose="020B0604020202020204" pitchFamily="34" charset="0"/>
              <a:buChar char="•"/>
            </a:pPr>
            <a:r>
              <a:rPr lang="en-CA" sz="1200" dirty="0">
                <a:solidFill>
                  <a:schemeClr val="bg1"/>
                </a:solidFill>
                <a:cs typeface="Calibri"/>
              </a:rPr>
              <a:t>Had additional services that complemented the supportive housing, such as intensive rehabilitation programs , on site care specialists and counselling options</a:t>
            </a:r>
          </a:p>
          <a:p>
            <a:pPr marL="180000" indent="-285750">
              <a:lnSpc>
                <a:spcPct val="80000"/>
              </a:lnSpc>
              <a:spcBef>
                <a:spcPts val="600"/>
              </a:spcBef>
              <a:buFont typeface="Arial" panose="020B0604020202020204" pitchFamily="34" charset="0"/>
              <a:buChar char="•"/>
            </a:pPr>
            <a:r>
              <a:rPr lang="en-CA" sz="1200" dirty="0">
                <a:solidFill>
                  <a:schemeClr val="bg1"/>
                </a:solidFill>
                <a:cs typeface="Calibri"/>
              </a:rPr>
              <a:t>Had strict criteria for those entering supportive housing and had a structured plan for their time spent.</a:t>
            </a:r>
          </a:p>
          <a:p>
            <a:pPr marL="113664">
              <a:lnSpc>
                <a:spcPct val="100000"/>
              </a:lnSpc>
              <a:spcBef>
                <a:spcPts val="830"/>
              </a:spcBef>
            </a:pPr>
            <a:endParaRPr lang="en-CA" sz="1200" dirty="0">
              <a:solidFill>
                <a:schemeClr val="bg1"/>
              </a:solidFill>
              <a:cs typeface="Calibri"/>
            </a:endParaRPr>
          </a:p>
          <a:p>
            <a:pPr marL="113664">
              <a:lnSpc>
                <a:spcPct val="100000"/>
              </a:lnSpc>
              <a:spcBef>
                <a:spcPts val="830"/>
              </a:spcBef>
            </a:pPr>
            <a:r>
              <a:rPr lang="en-CA" sz="1200" dirty="0">
                <a:solidFill>
                  <a:schemeClr val="bg1"/>
                </a:solidFill>
                <a:cs typeface="Calibri"/>
              </a:rPr>
              <a:t>In the surveys </a:t>
            </a:r>
            <a:r>
              <a:rPr lang="en-CA" sz="1200" i="1" dirty="0">
                <a:solidFill>
                  <a:schemeClr val="bg1"/>
                </a:solidFill>
                <a:cs typeface="Calibri"/>
              </a:rPr>
              <a:t>Supportive Housing </a:t>
            </a:r>
            <a:r>
              <a:rPr lang="en-CA" sz="1200" dirty="0">
                <a:solidFill>
                  <a:schemeClr val="bg1"/>
                </a:solidFill>
                <a:cs typeface="Calibri"/>
              </a:rPr>
              <a:t>was consistently ranked as relatively less likely to be used by caregivers compared to other programs. It was also currently the least used service of Home on the Hill.</a:t>
            </a:r>
          </a:p>
          <a:p>
            <a:pPr marL="113664">
              <a:lnSpc>
                <a:spcPct val="100000"/>
              </a:lnSpc>
              <a:spcBef>
                <a:spcPts val="830"/>
              </a:spcBef>
            </a:pPr>
            <a:r>
              <a:rPr lang="en-CA" sz="1200" dirty="0">
                <a:solidFill>
                  <a:schemeClr val="bg1"/>
                </a:solidFill>
                <a:cs typeface="Calibri"/>
              </a:rPr>
              <a:t>When interviewed, Board members ranked supportive housing as the least important current strategic priority for HOH.</a:t>
            </a:r>
          </a:p>
          <a:p>
            <a:pPr marL="113664">
              <a:lnSpc>
                <a:spcPct val="100000"/>
              </a:lnSpc>
              <a:spcBef>
                <a:spcPts val="830"/>
              </a:spcBef>
            </a:pPr>
            <a:r>
              <a:rPr lang="en-CA" sz="1200" dirty="0">
                <a:solidFill>
                  <a:schemeClr val="bg1"/>
                </a:solidFill>
                <a:cs typeface="Calibri"/>
              </a:rPr>
              <a:t>When asked about long-term and short-term vision of success for HOH, only two of six Board members mentioned supportive housing</a:t>
            </a:r>
            <a:endParaRPr lang="en-CA" sz="1200" dirty="0">
              <a:solidFill>
                <a:schemeClr val="bg1"/>
              </a:solidFill>
              <a:latin typeface="Calibri"/>
              <a:cs typeface="Calibri"/>
            </a:endParaRPr>
          </a:p>
        </p:txBody>
      </p:sp>
      <p:sp>
        <p:nvSpPr>
          <p:cNvPr id="2" name="object 2"/>
          <p:cNvSpPr/>
          <p:nvPr/>
        </p:nvSpPr>
        <p:spPr>
          <a:xfrm>
            <a:off x="3901440" y="6659880"/>
            <a:ext cx="7392923" cy="45719"/>
          </a:xfrm>
          <a:prstGeom prst="rect">
            <a:avLst/>
          </a:prstGeom>
          <a:blipFill>
            <a:blip r:embed="rId6" cstate="print"/>
            <a:stretch>
              <a:fillRect/>
            </a:stretch>
          </a:blipFill>
        </p:spPr>
        <p:txBody>
          <a:bodyPr wrap="square" lIns="0" tIns="0" rIns="0" bIns="0" rtlCol="0"/>
          <a:lstStyle/>
          <a:p>
            <a:endParaRP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662021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|Focus the service offering</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grpSp>
        <p:nvGrpSpPr>
          <p:cNvPr id="6" name="Group 5">
            <a:extLst>
              <a:ext uri="{FF2B5EF4-FFF2-40B4-BE49-F238E27FC236}">
                <a16:creationId xmlns:a16="http://schemas.microsoft.com/office/drawing/2014/main" id="{FD3AE9EC-F6CE-4141-BC2E-CA5A99D99563}"/>
              </a:ext>
            </a:extLst>
          </p:cNvPr>
          <p:cNvGrpSpPr/>
          <p:nvPr/>
        </p:nvGrpSpPr>
        <p:grpSpPr>
          <a:xfrm>
            <a:off x="490743" y="3329879"/>
            <a:ext cx="3420000" cy="3348000"/>
            <a:chOff x="490744" y="3329879"/>
            <a:chExt cx="3393849" cy="3348000"/>
          </a:xfrm>
        </p:grpSpPr>
        <p:pic>
          <p:nvPicPr>
            <p:cNvPr id="5" name="Picture 4">
              <a:extLst>
                <a:ext uri="{FF2B5EF4-FFF2-40B4-BE49-F238E27FC236}">
                  <a16:creationId xmlns:a16="http://schemas.microsoft.com/office/drawing/2014/main" id="{D6A8EA75-53CD-4D40-904C-D1B1AF36137A}"/>
                </a:ext>
              </a:extLst>
            </p:cNvPr>
            <p:cNvPicPr>
              <a:picLocks noChangeAspect="1"/>
            </p:cNvPicPr>
            <p:nvPr/>
          </p:nvPicPr>
          <p:blipFill rotWithShape="1">
            <a:blip r:embed="rId7"/>
            <a:srcRect l="1613" t="4510" r="51250" b="2294"/>
            <a:stretch/>
          </p:blipFill>
          <p:spPr>
            <a:xfrm>
              <a:off x="490744" y="3329879"/>
              <a:ext cx="3393849" cy="3348000"/>
            </a:xfrm>
            <a:prstGeom prst="rect">
              <a:avLst/>
            </a:prstGeom>
          </p:spPr>
        </p:pic>
        <p:sp>
          <p:nvSpPr>
            <p:cNvPr id="79" name="Rectangle 78">
              <a:extLst>
                <a:ext uri="{FF2B5EF4-FFF2-40B4-BE49-F238E27FC236}">
                  <a16:creationId xmlns:a16="http://schemas.microsoft.com/office/drawing/2014/main" id="{B96929B4-50D8-434B-A59D-8DF3422BD43E}"/>
                </a:ext>
              </a:extLst>
            </p:cNvPr>
            <p:cNvSpPr/>
            <p:nvPr/>
          </p:nvSpPr>
          <p:spPr>
            <a:xfrm>
              <a:off x="1837900" y="3779621"/>
              <a:ext cx="324000" cy="237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0" name="Rectangle 79">
            <a:extLst>
              <a:ext uri="{FF2B5EF4-FFF2-40B4-BE49-F238E27FC236}">
                <a16:creationId xmlns:a16="http://schemas.microsoft.com/office/drawing/2014/main" id="{B1D6129E-0EB7-42E5-9AD5-1EDE5D6E47D5}"/>
              </a:ext>
            </a:extLst>
          </p:cNvPr>
          <p:cNvSpPr/>
          <p:nvPr/>
        </p:nvSpPr>
        <p:spPr>
          <a:xfrm>
            <a:off x="4433576" y="3761258"/>
            <a:ext cx="288000" cy="23347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Rectangle 80">
            <a:extLst>
              <a:ext uri="{FF2B5EF4-FFF2-40B4-BE49-F238E27FC236}">
                <a16:creationId xmlns:a16="http://schemas.microsoft.com/office/drawing/2014/main" id="{96187B2E-34E4-4073-9EA9-914D1FDA2679}"/>
              </a:ext>
            </a:extLst>
          </p:cNvPr>
          <p:cNvSpPr/>
          <p:nvPr/>
        </p:nvSpPr>
        <p:spPr>
          <a:xfrm>
            <a:off x="10854611" y="4643656"/>
            <a:ext cx="553616" cy="10713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2" name="Group 81">
            <a:extLst>
              <a:ext uri="{FF2B5EF4-FFF2-40B4-BE49-F238E27FC236}">
                <a16:creationId xmlns:a16="http://schemas.microsoft.com/office/drawing/2014/main" id="{A858655C-94E2-45C4-9161-9B034B243013}"/>
              </a:ext>
            </a:extLst>
          </p:cNvPr>
          <p:cNvGrpSpPr/>
          <p:nvPr/>
        </p:nvGrpSpPr>
        <p:grpSpPr>
          <a:xfrm>
            <a:off x="10906894" y="514516"/>
            <a:ext cx="960156" cy="313579"/>
            <a:chOff x="7500884" y="514516"/>
            <a:chExt cx="960156" cy="313579"/>
          </a:xfrm>
        </p:grpSpPr>
        <p:sp>
          <p:nvSpPr>
            <p:cNvPr id="83" name="Freeform 6">
              <a:extLst>
                <a:ext uri="{FF2B5EF4-FFF2-40B4-BE49-F238E27FC236}">
                  <a16:creationId xmlns:a16="http://schemas.microsoft.com/office/drawing/2014/main" id="{8DE425AA-4990-44C0-AFB2-71C42217800A}"/>
                </a:ext>
              </a:extLst>
            </p:cNvPr>
            <p:cNvSpPr>
              <a:spLocks noChangeAspect="1"/>
            </p:cNvSpPr>
            <p:nvPr/>
          </p:nvSpPr>
          <p:spPr>
            <a:xfrm rot="19837186">
              <a:off x="7500884"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84" name="Freeform 12">
              <a:extLst>
                <a:ext uri="{FF2B5EF4-FFF2-40B4-BE49-F238E27FC236}">
                  <a16:creationId xmlns:a16="http://schemas.microsoft.com/office/drawing/2014/main" id="{C035923F-3E7B-41F1-A08D-154F34D836A3}"/>
                </a:ext>
              </a:extLst>
            </p:cNvPr>
            <p:cNvSpPr>
              <a:spLocks noChangeAspect="1"/>
            </p:cNvSpPr>
            <p:nvPr/>
          </p:nvSpPr>
          <p:spPr>
            <a:xfrm rot="19837186">
              <a:off x="8109805"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85" name="Laurel_wreath3">
              <a:extLst>
                <a:ext uri="{FF2B5EF4-FFF2-40B4-BE49-F238E27FC236}">
                  <a16:creationId xmlns:a16="http://schemas.microsoft.com/office/drawing/2014/main" id="{4C0872F5-BA2F-4B92-8E81-ADBE85AA55D6}"/>
                </a:ext>
              </a:extLst>
            </p:cNvPr>
            <p:cNvGrpSpPr>
              <a:grpSpLocks noChangeAspect="1"/>
            </p:cNvGrpSpPr>
            <p:nvPr>
              <p:custDataLst>
                <p:tags r:id="rId2"/>
              </p:custDataLst>
            </p:nvPr>
          </p:nvGrpSpPr>
          <p:grpSpPr bwMode="auto">
            <a:xfrm rot="14437186">
              <a:off x="7903904" y="607895"/>
              <a:ext cx="151389" cy="127567"/>
              <a:chOff x="6205" y="3197"/>
              <a:chExt cx="1468" cy="1237"/>
            </a:xfrm>
            <a:solidFill>
              <a:schemeClr val="bg1">
                <a:alpha val="20000"/>
              </a:schemeClr>
            </a:solidFill>
          </p:grpSpPr>
          <p:sp>
            <p:nvSpPr>
              <p:cNvPr id="87" name="Freeform 297">
                <a:extLst>
                  <a:ext uri="{FF2B5EF4-FFF2-40B4-BE49-F238E27FC236}">
                    <a16:creationId xmlns:a16="http://schemas.microsoft.com/office/drawing/2014/main" id="{25D8DE1E-0B5D-4CBE-A0EB-F5588E46B548}"/>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8" name="Freeform 298">
                <a:extLst>
                  <a:ext uri="{FF2B5EF4-FFF2-40B4-BE49-F238E27FC236}">
                    <a16:creationId xmlns:a16="http://schemas.microsoft.com/office/drawing/2014/main" id="{68F6DAAA-E693-41CE-B7B5-E0A71D8198D7}"/>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9" name="Freeform 299">
                <a:extLst>
                  <a:ext uri="{FF2B5EF4-FFF2-40B4-BE49-F238E27FC236}">
                    <a16:creationId xmlns:a16="http://schemas.microsoft.com/office/drawing/2014/main" id="{1C854F30-ED92-42F6-BBFE-987C7C9B9323}"/>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0" name="Freeform 300">
                <a:extLst>
                  <a:ext uri="{FF2B5EF4-FFF2-40B4-BE49-F238E27FC236}">
                    <a16:creationId xmlns:a16="http://schemas.microsoft.com/office/drawing/2014/main" id="{5380D45E-442C-4C1B-B327-3C7561433E0C}"/>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1" name="Freeform 301">
                <a:extLst>
                  <a:ext uri="{FF2B5EF4-FFF2-40B4-BE49-F238E27FC236}">
                    <a16:creationId xmlns:a16="http://schemas.microsoft.com/office/drawing/2014/main" id="{7FEEE864-7FA6-4A6A-9157-3B75F7845CA4}"/>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2" name="Freeform 302">
                <a:extLst>
                  <a:ext uri="{FF2B5EF4-FFF2-40B4-BE49-F238E27FC236}">
                    <a16:creationId xmlns:a16="http://schemas.microsoft.com/office/drawing/2014/main" id="{327E839E-A5F8-4E1F-BA09-64FB5EF46F81}"/>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3" name="Freeform 303">
                <a:extLst>
                  <a:ext uri="{FF2B5EF4-FFF2-40B4-BE49-F238E27FC236}">
                    <a16:creationId xmlns:a16="http://schemas.microsoft.com/office/drawing/2014/main" id="{2B48B666-B3A8-436A-973C-90F9678DC220}"/>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4" name="Freeform 304">
                <a:extLst>
                  <a:ext uri="{FF2B5EF4-FFF2-40B4-BE49-F238E27FC236}">
                    <a16:creationId xmlns:a16="http://schemas.microsoft.com/office/drawing/2014/main" id="{517BE0FD-108D-4780-9F4F-B28B7318E230}"/>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5" name="Freeform 305">
                <a:extLst>
                  <a:ext uri="{FF2B5EF4-FFF2-40B4-BE49-F238E27FC236}">
                    <a16:creationId xmlns:a16="http://schemas.microsoft.com/office/drawing/2014/main" id="{3D553EBD-6914-4D83-9DDE-21025C861D3F}"/>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6" name="Freeform 306">
                <a:extLst>
                  <a:ext uri="{FF2B5EF4-FFF2-40B4-BE49-F238E27FC236}">
                    <a16:creationId xmlns:a16="http://schemas.microsoft.com/office/drawing/2014/main" id="{ED02E9AA-E241-4740-8C2A-F99654AE76D8}"/>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7" name="Freeform 307">
                <a:extLst>
                  <a:ext uri="{FF2B5EF4-FFF2-40B4-BE49-F238E27FC236}">
                    <a16:creationId xmlns:a16="http://schemas.microsoft.com/office/drawing/2014/main" id="{A2AA880E-98BC-4E64-A257-416D2A46DE52}"/>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8" name="Freeform 308">
                <a:extLst>
                  <a:ext uri="{FF2B5EF4-FFF2-40B4-BE49-F238E27FC236}">
                    <a16:creationId xmlns:a16="http://schemas.microsoft.com/office/drawing/2014/main" id="{B1BB1600-0A98-4F76-A0B7-38B64A58ED4E}"/>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9" name="Freeform 309">
                <a:extLst>
                  <a:ext uri="{FF2B5EF4-FFF2-40B4-BE49-F238E27FC236}">
                    <a16:creationId xmlns:a16="http://schemas.microsoft.com/office/drawing/2014/main" id="{FD6B4FB9-278F-4593-81AE-9FA499E88979}"/>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0" name="Freeform 310">
                <a:extLst>
                  <a:ext uri="{FF2B5EF4-FFF2-40B4-BE49-F238E27FC236}">
                    <a16:creationId xmlns:a16="http://schemas.microsoft.com/office/drawing/2014/main" id="{383D9EF3-5D48-42D5-A63E-DC18C0C81001}"/>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1" name="Freeform 311">
                <a:extLst>
                  <a:ext uri="{FF2B5EF4-FFF2-40B4-BE49-F238E27FC236}">
                    <a16:creationId xmlns:a16="http://schemas.microsoft.com/office/drawing/2014/main" id="{FF8C2255-61E7-422E-A765-8E4949472FE4}"/>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2" name="Freeform 312">
                <a:extLst>
                  <a:ext uri="{FF2B5EF4-FFF2-40B4-BE49-F238E27FC236}">
                    <a16:creationId xmlns:a16="http://schemas.microsoft.com/office/drawing/2014/main" id="{2707E6BF-2D75-4EC0-BB33-BBA9FA1AEF3C}"/>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3" name="Freeform 313">
                <a:extLst>
                  <a:ext uri="{FF2B5EF4-FFF2-40B4-BE49-F238E27FC236}">
                    <a16:creationId xmlns:a16="http://schemas.microsoft.com/office/drawing/2014/main" id="{0293A764-5164-4CB1-A1C5-CFD718E85B1E}"/>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4" name="Freeform 314">
                <a:extLst>
                  <a:ext uri="{FF2B5EF4-FFF2-40B4-BE49-F238E27FC236}">
                    <a16:creationId xmlns:a16="http://schemas.microsoft.com/office/drawing/2014/main" id="{447A0EE3-59BD-4ECA-A216-1B20DF4F0967}"/>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5" name="Freeform 315">
                <a:extLst>
                  <a:ext uri="{FF2B5EF4-FFF2-40B4-BE49-F238E27FC236}">
                    <a16:creationId xmlns:a16="http://schemas.microsoft.com/office/drawing/2014/main" id="{627B558C-7149-4146-B19A-F57D593BA429}"/>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6" name="Freeform 316">
                <a:extLst>
                  <a:ext uri="{FF2B5EF4-FFF2-40B4-BE49-F238E27FC236}">
                    <a16:creationId xmlns:a16="http://schemas.microsoft.com/office/drawing/2014/main" id="{DCC49D4A-07D6-4F6B-8667-6FE8C3D885CF}"/>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7" name="Freeform 317">
                <a:extLst>
                  <a:ext uri="{FF2B5EF4-FFF2-40B4-BE49-F238E27FC236}">
                    <a16:creationId xmlns:a16="http://schemas.microsoft.com/office/drawing/2014/main" id="{05193E45-9629-4B9C-8014-C9A17D98575D}"/>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8" name="Freeform 318">
                <a:extLst>
                  <a:ext uri="{FF2B5EF4-FFF2-40B4-BE49-F238E27FC236}">
                    <a16:creationId xmlns:a16="http://schemas.microsoft.com/office/drawing/2014/main" id="{7073B627-5DDD-4A3D-A361-CD21844B3591}"/>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9" name="Freeform 319">
                <a:extLst>
                  <a:ext uri="{FF2B5EF4-FFF2-40B4-BE49-F238E27FC236}">
                    <a16:creationId xmlns:a16="http://schemas.microsoft.com/office/drawing/2014/main" id="{5966A6F7-8034-44B3-979E-0A30786AA306}"/>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0" name="Freeform 320">
                <a:extLst>
                  <a:ext uri="{FF2B5EF4-FFF2-40B4-BE49-F238E27FC236}">
                    <a16:creationId xmlns:a16="http://schemas.microsoft.com/office/drawing/2014/main" id="{E3EA6021-FE63-4213-89CE-63F93F8A88A5}"/>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1" name="Freeform 321">
                <a:extLst>
                  <a:ext uri="{FF2B5EF4-FFF2-40B4-BE49-F238E27FC236}">
                    <a16:creationId xmlns:a16="http://schemas.microsoft.com/office/drawing/2014/main" id="{09E38507-8B0F-454E-A57D-2F5C1A9ADCBD}"/>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2" name="Freeform 322">
                <a:extLst>
                  <a:ext uri="{FF2B5EF4-FFF2-40B4-BE49-F238E27FC236}">
                    <a16:creationId xmlns:a16="http://schemas.microsoft.com/office/drawing/2014/main" id="{1523BBCA-47C2-4BD6-806E-C67B8551387C}"/>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3" name="Freeform 323">
                <a:extLst>
                  <a:ext uri="{FF2B5EF4-FFF2-40B4-BE49-F238E27FC236}">
                    <a16:creationId xmlns:a16="http://schemas.microsoft.com/office/drawing/2014/main" id="{A6625AB0-2951-49E8-ABBD-1BB854E802ED}"/>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4" name="Freeform 324">
                <a:extLst>
                  <a:ext uri="{FF2B5EF4-FFF2-40B4-BE49-F238E27FC236}">
                    <a16:creationId xmlns:a16="http://schemas.microsoft.com/office/drawing/2014/main" id="{2271649C-1849-4837-9009-F6D4579038A1}"/>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5" name="Freeform 325">
                <a:extLst>
                  <a:ext uri="{FF2B5EF4-FFF2-40B4-BE49-F238E27FC236}">
                    <a16:creationId xmlns:a16="http://schemas.microsoft.com/office/drawing/2014/main" id="{23D51A43-4DB1-4DF1-A460-CD7EBF281EB6}"/>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6" name="Freeform 326">
                <a:extLst>
                  <a:ext uri="{FF2B5EF4-FFF2-40B4-BE49-F238E27FC236}">
                    <a16:creationId xmlns:a16="http://schemas.microsoft.com/office/drawing/2014/main" id="{90BD3FF5-FDB3-4509-8A4E-3EDD103DE222}"/>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7" name="Freeform 327">
                <a:extLst>
                  <a:ext uri="{FF2B5EF4-FFF2-40B4-BE49-F238E27FC236}">
                    <a16:creationId xmlns:a16="http://schemas.microsoft.com/office/drawing/2014/main" id="{82545A4D-A137-408F-952B-FA29D6EB15F2}"/>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8" name="Freeform 328">
                <a:extLst>
                  <a:ext uri="{FF2B5EF4-FFF2-40B4-BE49-F238E27FC236}">
                    <a16:creationId xmlns:a16="http://schemas.microsoft.com/office/drawing/2014/main" id="{00E05E88-63B7-43A3-B97C-3184BC990DA2}"/>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9" name="Freeform 329">
                <a:extLst>
                  <a:ext uri="{FF2B5EF4-FFF2-40B4-BE49-F238E27FC236}">
                    <a16:creationId xmlns:a16="http://schemas.microsoft.com/office/drawing/2014/main" id="{93757492-D403-4FA9-B68B-8456164DC87F}"/>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0" name="Freeform 330">
                <a:extLst>
                  <a:ext uri="{FF2B5EF4-FFF2-40B4-BE49-F238E27FC236}">
                    <a16:creationId xmlns:a16="http://schemas.microsoft.com/office/drawing/2014/main" id="{49B092D9-AFD1-45A5-94E8-362E691CDFFE}"/>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1" name="Freeform 331">
                <a:extLst>
                  <a:ext uri="{FF2B5EF4-FFF2-40B4-BE49-F238E27FC236}">
                    <a16:creationId xmlns:a16="http://schemas.microsoft.com/office/drawing/2014/main" id="{8C4F7E05-5235-4129-9323-A5B4B99D20E6}"/>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2" name="Freeform 332">
                <a:extLst>
                  <a:ext uri="{FF2B5EF4-FFF2-40B4-BE49-F238E27FC236}">
                    <a16:creationId xmlns:a16="http://schemas.microsoft.com/office/drawing/2014/main" id="{6BD342D9-34E8-4723-B27C-15D966AE8CAF}"/>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3" name="Freeform 333">
                <a:extLst>
                  <a:ext uri="{FF2B5EF4-FFF2-40B4-BE49-F238E27FC236}">
                    <a16:creationId xmlns:a16="http://schemas.microsoft.com/office/drawing/2014/main" id="{21E9A019-F952-43F0-A194-CB785E4F4B96}"/>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4" name="Freeform 334">
                <a:extLst>
                  <a:ext uri="{FF2B5EF4-FFF2-40B4-BE49-F238E27FC236}">
                    <a16:creationId xmlns:a16="http://schemas.microsoft.com/office/drawing/2014/main" id="{711D363B-3C9E-4301-A32A-7CCC20E73394}"/>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5" name="Freeform 335">
                <a:extLst>
                  <a:ext uri="{FF2B5EF4-FFF2-40B4-BE49-F238E27FC236}">
                    <a16:creationId xmlns:a16="http://schemas.microsoft.com/office/drawing/2014/main" id="{E3302F9B-D1DE-49C4-96DC-C9801916A426}"/>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6" name="Freeform 336">
                <a:extLst>
                  <a:ext uri="{FF2B5EF4-FFF2-40B4-BE49-F238E27FC236}">
                    <a16:creationId xmlns:a16="http://schemas.microsoft.com/office/drawing/2014/main" id="{C395A7C4-18DC-4823-8862-4D7CC28A2E08}"/>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7" name="Freeform 337">
                <a:extLst>
                  <a:ext uri="{FF2B5EF4-FFF2-40B4-BE49-F238E27FC236}">
                    <a16:creationId xmlns:a16="http://schemas.microsoft.com/office/drawing/2014/main" id="{33BCF106-8372-47FA-A445-12E7F68BF669}"/>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8" name="Freeform 338">
                <a:extLst>
                  <a:ext uri="{FF2B5EF4-FFF2-40B4-BE49-F238E27FC236}">
                    <a16:creationId xmlns:a16="http://schemas.microsoft.com/office/drawing/2014/main" id="{EB83E458-C951-4369-8273-E0A81F24CA7E}"/>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1" name="Freeform 339">
                <a:extLst>
                  <a:ext uri="{FF2B5EF4-FFF2-40B4-BE49-F238E27FC236}">
                    <a16:creationId xmlns:a16="http://schemas.microsoft.com/office/drawing/2014/main" id="{FCD450DA-16FF-492B-B683-85884333B5F3}"/>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2" name="Freeform 340">
                <a:extLst>
                  <a:ext uri="{FF2B5EF4-FFF2-40B4-BE49-F238E27FC236}">
                    <a16:creationId xmlns:a16="http://schemas.microsoft.com/office/drawing/2014/main" id="{972FDF09-BC02-4B99-BB61-96E113A1A1B6}"/>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3" name="Freeform 341">
                <a:extLst>
                  <a:ext uri="{FF2B5EF4-FFF2-40B4-BE49-F238E27FC236}">
                    <a16:creationId xmlns:a16="http://schemas.microsoft.com/office/drawing/2014/main" id="{34B84335-568F-4AAF-B25B-F08E8DD037CF}"/>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4" name="Freeform 342">
                <a:extLst>
                  <a:ext uri="{FF2B5EF4-FFF2-40B4-BE49-F238E27FC236}">
                    <a16:creationId xmlns:a16="http://schemas.microsoft.com/office/drawing/2014/main" id="{59A0204C-7687-434C-B815-CC0913B77071}"/>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5" name="Freeform 343">
                <a:extLst>
                  <a:ext uri="{FF2B5EF4-FFF2-40B4-BE49-F238E27FC236}">
                    <a16:creationId xmlns:a16="http://schemas.microsoft.com/office/drawing/2014/main" id="{E30A499E-724D-4204-ABAA-11A0902FBD2C}"/>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6" name="Freeform 344">
                <a:extLst>
                  <a:ext uri="{FF2B5EF4-FFF2-40B4-BE49-F238E27FC236}">
                    <a16:creationId xmlns:a16="http://schemas.microsoft.com/office/drawing/2014/main" id="{480A6E56-AF5C-463F-8981-1FD790258F64}"/>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7" name="Freeform 345">
                <a:extLst>
                  <a:ext uri="{FF2B5EF4-FFF2-40B4-BE49-F238E27FC236}">
                    <a16:creationId xmlns:a16="http://schemas.microsoft.com/office/drawing/2014/main" id="{DB15E090-B804-45C5-B7FE-1008D2BFA6C3}"/>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8" name="Freeform 346">
                <a:extLst>
                  <a:ext uri="{FF2B5EF4-FFF2-40B4-BE49-F238E27FC236}">
                    <a16:creationId xmlns:a16="http://schemas.microsoft.com/office/drawing/2014/main" id="{A9F7EA8B-CED1-415E-8BAA-282EA466B4AE}"/>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9" name="Freeform 347">
                <a:extLst>
                  <a:ext uri="{FF2B5EF4-FFF2-40B4-BE49-F238E27FC236}">
                    <a16:creationId xmlns:a16="http://schemas.microsoft.com/office/drawing/2014/main" id="{211DD1EE-D99C-4D66-AB26-4525418EBB03}"/>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0" name="Freeform 348">
                <a:extLst>
                  <a:ext uri="{FF2B5EF4-FFF2-40B4-BE49-F238E27FC236}">
                    <a16:creationId xmlns:a16="http://schemas.microsoft.com/office/drawing/2014/main" id="{6EF2A9E4-4AF2-40CA-95AD-DE1A10DF3E30}"/>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86" name="Freeform 7">
              <a:extLst>
                <a:ext uri="{FF2B5EF4-FFF2-40B4-BE49-F238E27FC236}">
                  <a16:creationId xmlns:a16="http://schemas.microsoft.com/office/drawing/2014/main" id="{AC0A7D54-D326-4C03-B450-BC1338CDA4F8}"/>
                </a:ext>
              </a:extLst>
            </p:cNvPr>
            <p:cNvSpPr>
              <a:spLocks noChangeAspect="1"/>
            </p:cNvSpPr>
            <p:nvPr/>
          </p:nvSpPr>
          <p:spPr>
            <a:xfrm rot="19837186">
              <a:off x="7804696"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71" name="object 5">
            <a:extLst>
              <a:ext uri="{FF2B5EF4-FFF2-40B4-BE49-F238E27FC236}">
                <a16:creationId xmlns:a16="http://schemas.microsoft.com/office/drawing/2014/main" id="{E37CA3ED-DAD8-4198-B7B5-4D3FCBF9213B}"/>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0253F"/>
                </a:solidFill>
                <a:latin typeface="Circular Book"/>
                <a:cs typeface="Circular Book"/>
              </a:rPr>
              <a:t>Supportive housing services – plan for longer term</a:t>
            </a:r>
          </a:p>
        </p:txBody>
      </p:sp>
      <p:sp>
        <p:nvSpPr>
          <p:cNvPr id="4" name="Slide Number Placeholder 3">
            <a:extLst>
              <a:ext uri="{FF2B5EF4-FFF2-40B4-BE49-F238E27FC236}">
                <a16:creationId xmlns:a16="http://schemas.microsoft.com/office/drawing/2014/main" id="{49D2F565-9213-4CEF-B0FA-6D39DD60A17F}"/>
              </a:ext>
            </a:extLst>
          </p:cNvPr>
          <p:cNvSpPr>
            <a:spLocks noGrp="1"/>
          </p:cNvSpPr>
          <p:nvPr>
            <p:ph type="sldNum" sz="quarter" idx="7"/>
          </p:nvPr>
        </p:nvSpPr>
        <p:spPr>
          <a:xfrm>
            <a:off x="11642941" y="6612395"/>
            <a:ext cx="276392" cy="93204"/>
          </a:xfrm>
        </p:spPr>
        <p:txBody>
          <a:bodyPr/>
          <a:lstStyle/>
          <a:p>
            <a:pPr marL="83185">
              <a:lnSpc>
                <a:spcPts val="955"/>
              </a:lnSpc>
            </a:pPr>
            <a:fld id="{81D60167-4931-47E6-BA6A-407CBD079E47}" type="slidenum">
              <a:rPr lang="en-CA" smtClean="0"/>
              <a:t>11</a:t>
            </a:fld>
            <a:endParaRPr lang="en-CA" dirty="0"/>
          </a:p>
        </p:txBody>
      </p:sp>
    </p:spTree>
    <p:extLst>
      <p:ext uri="{BB962C8B-B14F-4D97-AF65-F5344CB8AC3E}">
        <p14:creationId xmlns:p14="http://schemas.microsoft.com/office/powerpoint/2010/main" val="240370027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30A910D-C638-4D9D-9DB3-BDA7517E3694}"/>
              </a:ext>
            </a:extLst>
          </p:cNvPr>
          <p:cNvPicPr>
            <a:picLocks noChangeAspect="1"/>
          </p:cNvPicPr>
          <p:nvPr/>
        </p:nvPicPr>
        <p:blipFill>
          <a:blip r:embed="rId4"/>
          <a:stretch>
            <a:fillRect/>
          </a:stretch>
        </p:blipFill>
        <p:spPr>
          <a:xfrm>
            <a:off x="4495800" y="3253654"/>
            <a:ext cx="4120221" cy="3306949"/>
          </a:xfrm>
          <a:prstGeom prst="rect">
            <a:avLst/>
          </a:prstGeom>
        </p:spPr>
      </p:pic>
      <p:pic>
        <p:nvPicPr>
          <p:cNvPr id="9" name="Picture 8">
            <a:extLst>
              <a:ext uri="{FF2B5EF4-FFF2-40B4-BE49-F238E27FC236}">
                <a16:creationId xmlns:a16="http://schemas.microsoft.com/office/drawing/2014/main" id="{12602EB1-F79F-45D5-B794-B79FEC91C241}"/>
              </a:ext>
            </a:extLst>
          </p:cNvPr>
          <p:cNvPicPr>
            <a:picLocks noChangeAspect="1"/>
          </p:cNvPicPr>
          <p:nvPr/>
        </p:nvPicPr>
        <p:blipFill>
          <a:blip r:embed="rId5"/>
          <a:stretch>
            <a:fillRect/>
          </a:stretch>
        </p:blipFill>
        <p:spPr>
          <a:xfrm>
            <a:off x="433533" y="3289300"/>
            <a:ext cx="3841557" cy="3323095"/>
          </a:xfrm>
          <a:prstGeom prst="rect">
            <a:avLst/>
          </a:prstGeom>
        </p:spPr>
      </p:pic>
      <p:sp>
        <p:nvSpPr>
          <p:cNvPr id="2" name="object 2"/>
          <p:cNvSpPr/>
          <p:nvPr/>
        </p:nvSpPr>
        <p:spPr>
          <a:xfrm>
            <a:off x="3901440" y="6659880"/>
            <a:ext cx="7392923" cy="45719"/>
          </a:xfrm>
          <a:prstGeom prst="rect">
            <a:avLst/>
          </a:prstGeom>
          <a:blipFill>
            <a:blip r:embed="rId6"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0253F"/>
                </a:solidFill>
                <a:latin typeface="Circular Book"/>
                <a:cs typeface="Circular Book"/>
              </a:rPr>
              <a:t>Increase Robert </a:t>
            </a:r>
            <a:r>
              <a:rPr lang="en-US" sz="1600" b="1" spc="-5" dirty="0" err="1">
                <a:solidFill>
                  <a:srgbClr val="10253F"/>
                </a:solidFill>
                <a:latin typeface="Circular Book"/>
                <a:cs typeface="Circular Book"/>
              </a:rPr>
              <a:t>Veltheer</a:t>
            </a:r>
            <a:r>
              <a:rPr lang="en-US" sz="1600" b="1" spc="-5" dirty="0">
                <a:solidFill>
                  <a:srgbClr val="10253F"/>
                </a:solidFill>
                <a:latin typeface="Circular Book"/>
                <a:cs typeface="Circular Book"/>
              </a:rPr>
              <a:t> lectures frequency – plan for shorter term</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662021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|Focus the service offering</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9" name="object 16">
            <a:extLst>
              <a:ext uri="{FF2B5EF4-FFF2-40B4-BE49-F238E27FC236}">
                <a16:creationId xmlns:a16="http://schemas.microsoft.com/office/drawing/2014/main" id="{32DF7113-62AE-4707-BE8F-BF2A751DD018}"/>
              </a:ext>
            </a:extLst>
          </p:cNvPr>
          <p:cNvSpPr txBox="1">
            <a:spLocks/>
          </p:cNvSpPr>
          <p:nvPr/>
        </p:nvSpPr>
        <p:spPr>
          <a:xfrm>
            <a:off x="307698" y="1317042"/>
            <a:ext cx="11559600" cy="1739167"/>
          </a:xfrm>
          <a:prstGeom prst="rect">
            <a:avLst/>
          </a:prstGeom>
          <a:solidFill>
            <a:srgbClr val="1F497D">
              <a:alpha val="75000"/>
            </a:srgbClr>
          </a:solidFill>
          <a:ln>
            <a:noFill/>
          </a:ln>
        </p:spPr>
        <p:txBody>
          <a:bodyPr vert="horz" wrap="square" lIns="36000" tIns="36000" rIns="36000" bIns="0" numCol="2" spcCol="72000" rtlCol="0" anchor="t" anchorCtr="0">
            <a:noAutofit/>
          </a:bodyPr>
          <a:lstStyle>
            <a:defPPr>
              <a:defRPr lang="en-US"/>
            </a:defPPr>
            <a:lvl1pPr marL="113664">
              <a:lnSpc>
                <a:spcPct val="100000"/>
              </a:lnSpc>
              <a:spcBef>
                <a:spcPts val="830"/>
              </a:spcBef>
              <a:defRPr sz="1100" b="1">
                <a:solidFill>
                  <a:schemeClr val="bg1"/>
                </a:solidFill>
                <a:cs typeface="Calibri"/>
              </a:defRPr>
            </a:lvl1pPr>
          </a:lstStyle>
          <a:p>
            <a:r>
              <a:rPr lang="en-CA" sz="1200" b="0" dirty="0"/>
              <a:t>The Robert </a:t>
            </a:r>
            <a:r>
              <a:rPr lang="en-CA" sz="1200" b="0" dirty="0" err="1"/>
              <a:t>Veltheer</a:t>
            </a:r>
            <a:r>
              <a:rPr lang="en-CA" sz="1200" b="0" dirty="0"/>
              <a:t> lecture series was mentioned consistently within the survey as a </a:t>
            </a:r>
            <a:r>
              <a:rPr lang="en-CA" sz="1200" dirty="0"/>
              <a:t>service</a:t>
            </a:r>
            <a:r>
              <a:rPr lang="en-CA" sz="1200" b="0" dirty="0"/>
              <a:t> which people were </a:t>
            </a:r>
            <a:r>
              <a:rPr lang="en-CA" sz="1200" dirty="0"/>
              <a:t>very likely to use</a:t>
            </a:r>
            <a:r>
              <a:rPr lang="en-CA" sz="1200" b="0" dirty="0"/>
              <a:t>, and people who attended the lectures were also much likelier to attend other Home on the Hill services (highly correlated).</a:t>
            </a:r>
          </a:p>
          <a:p>
            <a:r>
              <a:rPr lang="en-CA" sz="1200" b="0" dirty="0"/>
              <a:t>Lecture series is important for HOH’s </a:t>
            </a:r>
            <a:r>
              <a:rPr lang="en-CA" sz="1200" dirty="0"/>
              <a:t>visibility</a:t>
            </a:r>
            <a:r>
              <a:rPr lang="en-CA" sz="1200" b="0" dirty="0"/>
              <a:t> in the </a:t>
            </a:r>
            <a:r>
              <a:rPr lang="en-CA" sz="1200" dirty="0"/>
              <a:t>community (as confirmed by Professionals</a:t>
            </a:r>
            <a:r>
              <a:rPr lang="en-CA" sz="1200" b="0" dirty="0"/>
              <a:t> who believe that Home on the Hill is </a:t>
            </a:r>
            <a:r>
              <a:rPr lang="en-CA" sz="1200" dirty="0"/>
              <a:t>best recognized for its lectures</a:t>
            </a:r>
            <a:r>
              <a:rPr lang="en-CA" sz="1200" b="0" dirty="0"/>
              <a:t>), which is acknowledged by </a:t>
            </a:r>
            <a:r>
              <a:rPr lang="en-CA" sz="1200" dirty="0"/>
              <a:t>Board members </a:t>
            </a:r>
            <a:r>
              <a:rPr lang="en-CA" sz="1200" b="0" dirty="0"/>
              <a:t>to support the long-term vision of success</a:t>
            </a:r>
          </a:p>
          <a:p>
            <a:r>
              <a:rPr lang="en-CA" sz="1200" b="0" dirty="0"/>
              <a:t>When we compared the Robert </a:t>
            </a:r>
            <a:r>
              <a:rPr lang="en-CA" sz="1200" b="0" dirty="0" err="1"/>
              <a:t>Veltheer</a:t>
            </a:r>
            <a:r>
              <a:rPr lang="en-CA" sz="1200" b="0" dirty="0"/>
              <a:t> survey data to the participants survey, it was clear that the </a:t>
            </a:r>
            <a:r>
              <a:rPr lang="en-CA" sz="1200" b="0" dirty="0" err="1"/>
              <a:t>Veltheer</a:t>
            </a:r>
            <a:r>
              <a:rPr lang="en-CA" sz="1200" b="0" dirty="0"/>
              <a:t> lectures draw a wider audience than other Home on the Hill services. Therefore it is a great service to attract people not yet familiar with other Home on the Hill services and  it should be used to </a:t>
            </a:r>
            <a:r>
              <a:rPr lang="en-CA" sz="1200" dirty="0"/>
              <a:t>market HOH’s service offerings.</a:t>
            </a:r>
            <a:endParaRPr lang="en-CA" sz="1200" b="0" dirty="0"/>
          </a:p>
          <a:p>
            <a:r>
              <a:rPr lang="en-CA" sz="1200" b="0" dirty="0"/>
              <a:t>The </a:t>
            </a:r>
            <a:r>
              <a:rPr lang="en-CA" sz="1200" b="0" dirty="0" err="1"/>
              <a:t>Veltheer</a:t>
            </a:r>
            <a:r>
              <a:rPr lang="en-CA" sz="1200" b="0" dirty="0"/>
              <a:t> lecture is </a:t>
            </a:r>
            <a:r>
              <a:rPr lang="en-CA" sz="1200" dirty="0"/>
              <a:t>unique</a:t>
            </a:r>
            <a:r>
              <a:rPr lang="en-CA" sz="1200" b="0" dirty="0"/>
              <a:t> within the </a:t>
            </a:r>
            <a:r>
              <a:rPr lang="en-CA" sz="1200" dirty="0"/>
              <a:t>community</a:t>
            </a:r>
            <a:r>
              <a:rPr lang="en-CA" sz="1200" b="0" dirty="0"/>
              <a:t> as it connect clients, caregivers and professionals and allows for interaction between them. We would consider </a:t>
            </a:r>
            <a:r>
              <a:rPr lang="en-CA" sz="1200" dirty="0"/>
              <a:t>increasing</a:t>
            </a:r>
            <a:r>
              <a:rPr lang="en-CA" sz="1200" b="0" dirty="0"/>
              <a:t> the </a:t>
            </a:r>
            <a:r>
              <a:rPr lang="en-CA" sz="1200" dirty="0"/>
              <a:t>frequency</a:t>
            </a:r>
            <a:r>
              <a:rPr lang="en-CA" sz="1200" b="0" dirty="0"/>
              <a:t> of the lectures (at least 1 per quarter) or consider setting-up “meet the professional” sessions where clients and caregivers can have a informal Q&amp;A session with professionals.</a:t>
            </a:r>
          </a:p>
        </p:txBody>
      </p:sp>
      <p:sp>
        <p:nvSpPr>
          <p:cNvPr id="14" name="Rectangle 13">
            <a:extLst>
              <a:ext uri="{FF2B5EF4-FFF2-40B4-BE49-F238E27FC236}">
                <a16:creationId xmlns:a16="http://schemas.microsoft.com/office/drawing/2014/main" id="{CE361B3A-C36E-415A-AEA2-0C9E432F5A4B}"/>
              </a:ext>
            </a:extLst>
          </p:cNvPr>
          <p:cNvSpPr/>
          <p:nvPr/>
        </p:nvSpPr>
        <p:spPr>
          <a:xfrm>
            <a:off x="2766496" y="3818965"/>
            <a:ext cx="451834" cy="24048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14">
            <a:extLst>
              <a:ext uri="{FF2B5EF4-FFF2-40B4-BE49-F238E27FC236}">
                <a16:creationId xmlns:a16="http://schemas.microsoft.com/office/drawing/2014/main" id="{E7084FBD-A30E-4E28-BC4B-0CCA94427CF8}"/>
              </a:ext>
            </a:extLst>
          </p:cNvPr>
          <p:cNvPicPr>
            <a:picLocks noChangeAspect="1"/>
          </p:cNvPicPr>
          <p:nvPr/>
        </p:nvPicPr>
        <p:blipFill>
          <a:blip r:embed="rId7"/>
          <a:stretch>
            <a:fillRect/>
          </a:stretch>
        </p:blipFill>
        <p:spPr>
          <a:xfrm>
            <a:off x="8336286" y="3526155"/>
            <a:ext cx="3698696" cy="2719132"/>
          </a:xfrm>
          <a:prstGeom prst="rect">
            <a:avLst/>
          </a:prstGeom>
        </p:spPr>
      </p:pic>
      <p:sp>
        <p:nvSpPr>
          <p:cNvPr id="5" name="Rectangle 4">
            <a:extLst>
              <a:ext uri="{FF2B5EF4-FFF2-40B4-BE49-F238E27FC236}">
                <a16:creationId xmlns:a16="http://schemas.microsoft.com/office/drawing/2014/main" id="{234465CC-D777-4C7B-A6AB-BDC666163E2F}"/>
              </a:ext>
            </a:extLst>
          </p:cNvPr>
          <p:cNvSpPr/>
          <p:nvPr/>
        </p:nvSpPr>
        <p:spPr>
          <a:xfrm>
            <a:off x="4891517" y="3632200"/>
            <a:ext cx="375807" cy="2412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a:p>
            <a:pPr algn="ctr"/>
            <a:endParaRPr lang="en-CA" dirty="0"/>
          </a:p>
        </p:txBody>
      </p:sp>
      <p:grpSp>
        <p:nvGrpSpPr>
          <p:cNvPr id="25" name="Group 24">
            <a:extLst>
              <a:ext uri="{FF2B5EF4-FFF2-40B4-BE49-F238E27FC236}">
                <a16:creationId xmlns:a16="http://schemas.microsoft.com/office/drawing/2014/main" id="{ED45A60D-88E6-402C-B697-ECE326457484}"/>
              </a:ext>
            </a:extLst>
          </p:cNvPr>
          <p:cNvGrpSpPr/>
          <p:nvPr/>
        </p:nvGrpSpPr>
        <p:grpSpPr>
          <a:xfrm>
            <a:off x="10907141" y="514516"/>
            <a:ext cx="960156" cy="313579"/>
            <a:chOff x="7500884" y="514516"/>
            <a:chExt cx="960156" cy="313579"/>
          </a:xfrm>
        </p:grpSpPr>
        <p:sp>
          <p:nvSpPr>
            <p:cNvPr id="26" name="Freeform 6">
              <a:extLst>
                <a:ext uri="{FF2B5EF4-FFF2-40B4-BE49-F238E27FC236}">
                  <a16:creationId xmlns:a16="http://schemas.microsoft.com/office/drawing/2014/main" id="{346C9DAC-4A61-4F96-82B2-74A333F04CBF}"/>
                </a:ext>
              </a:extLst>
            </p:cNvPr>
            <p:cNvSpPr>
              <a:spLocks noChangeAspect="1"/>
            </p:cNvSpPr>
            <p:nvPr/>
          </p:nvSpPr>
          <p:spPr>
            <a:xfrm rot="19837186">
              <a:off x="7500884"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27" name="Freeform 12">
              <a:extLst>
                <a:ext uri="{FF2B5EF4-FFF2-40B4-BE49-F238E27FC236}">
                  <a16:creationId xmlns:a16="http://schemas.microsoft.com/office/drawing/2014/main" id="{E5038E85-D6AF-4547-A265-EDE5025068EA}"/>
                </a:ext>
              </a:extLst>
            </p:cNvPr>
            <p:cNvSpPr>
              <a:spLocks noChangeAspect="1"/>
            </p:cNvSpPr>
            <p:nvPr/>
          </p:nvSpPr>
          <p:spPr>
            <a:xfrm rot="19837186">
              <a:off x="8109805"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28" name="Laurel_wreath3">
              <a:extLst>
                <a:ext uri="{FF2B5EF4-FFF2-40B4-BE49-F238E27FC236}">
                  <a16:creationId xmlns:a16="http://schemas.microsoft.com/office/drawing/2014/main" id="{A6D2EDE7-9A0D-4A52-8A91-844360D86D4C}"/>
                </a:ext>
              </a:extLst>
            </p:cNvPr>
            <p:cNvGrpSpPr>
              <a:grpSpLocks noChangeAspect="1"/>
            </p:cNvGrpSpPr>
            <p:nvPr>
              <p:custDataLst>
                <p:tags r:id="rId2"/>
              </p:custDataLst>
            </p:nvPr>
          </p:nvGrpSpPr>
          <p:grpSpPr bwMode="auto">
            <a:xfrm rot="14437186">
              <a:off x="7903904" y="607895"/>
              <a:ext cx="151389" cy="127567"/>
              <a:chOff x="6205" y="3197"/>
              <a:chExt cx="1468" cy="1237"/>
            </a:xfrm>
            <a:solidFill>
              <a:schemeClr val="bg1">
                <a:alpha val="20000"/>
              </a:schemeClr>
            </a:solidFill>
          </p:grpSpPr>
          <p:sp>
            <p:nvSpPr>
              <p:cNvPr id="30" name="Freeform 297">
                <a:extLst>
                  <a:ext uri="{FF2B5EF4-FFF2-40B4-BE49-F238E27FC236}">
                    <a16:creationId xmlns:a16="http://schemas.microsoft.com/office/drawing/2014/main" id="{B7DE96C8-D4FA-44D5-AB94-8A3E7369B077}"/>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1" name="Freeform 298">
                <a:extLst>
                  <a:ext uri="{FF2B5EF4-FFF2-40B4-BE49-F238E27FC236}">
                    <a16:creationId xmlns:a16="http://schemas.microsoft.com/office/drawing/2014/main" id="{DDA6AB82-0EDD-4E93-8805-03F0738D456F}"/>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2" name="Freeform 299">
                <a:extLst>
                  <a:ext uri="{FF2B5EF4-FFF2-40B4-BE49-F238E27FC236}">
                    <a16:creationId xmlns:a16="http://schemas.microsoft.com/office/drawing/2014/main" id="{A9D39C21-00CA-41B9-BB85-DC68948C6FB6}"/>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3" name="Freeform 300">
                <a:extLst>
                  <a:ext uri="{FF2B5EF4-FFF2-40B4-BE49-F238E27FC236}">
                    <a16:creationId xmlns:a16="http://schemas.microsoft.com/office/drawing/2014/main" id="{EB002389-3393-4303-B56A-600C0CF8EC7F}"/>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4" name="Freeform 301">
                <a:extLst>
                  <a:ext uri="{FF2B5EF4-FFF2-40B4-BE49-F238E27FC236}">
                    <a16:creationId xmlns:a16="http://schemas.microsoft.com/office/drawing/2014/main" id="{C736EBEF-F84D-45A9-B597-4ED32D861956}"/>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5" name="Freeform 302">
                <a:extLst>
                  <a:ext uri="{FF2B5EF4-FFF2-40B4-BE49-F238E27FC236}">
                    <a16:creationId xmlns:a16="http://schemas.microsoft.com/office/drawing/2014/main" id="{DC2FE30B-DCD0-48F1-907F-438A67E7C7AB}"/>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6" name="Freeform 303">
                <a:extLst>
                  <a:ext uri="{FF2B5EF4-FFF2-40B4-BE49-F238E27FC236}">
                    <a16:creationId xmlns:a16="http://schemas.microsoft.com/office/drawing/2014/main" id="{4C7A0131-FF65-47DF-8F72-08710BB737F5}"/>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7" name="Freeform 304">
                <a:extLst>
                  <a:ext uri="{FF2B5EF4-FFF2-40B4-BE49-F238E27FC236}">
                    <a16:creationId xmlns:a16="http://schemas.microsoft.com/office/drawing/2014/main" id="{4130D6E0-8F0F-48BB-B6B8-329738016950}"/>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8" name="Freeform 305">
                <a:extLst>
                  <a:ext uri="{FF2B5EF4-FFF2-40B4-BE49-F238E27FC236}">
                    <a16:creationId xmlns:a16="http://schemas.microsoft.com/office/drawing/2014/main" id="{B1DFA3B2-C408-4B4E-9B06-557979AB219B}"/>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9" name="Freeform 306">
                <a:extLst>
                  <a:ext uri="{FF2B5EF4-FFF2-40B4-BE49-F238E27FC236}">
                    <a16:creationId xmlns:a16="http://schemas.microsoft.com/office/drawing/2014/main" id="{8EC9F012-8338-4A60-92CE-026ED226C69B}"/>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0" name="Freeform 307">
                <a:extLst>
                  <a:ext uri="{FF2B5EF4-FFF2-40B4-BE49-F238E27FC236}">
                    <a16:creationId xmlns:a16="http://schemas.microsoft.com/office/drawing/2014/main" id="{B4E04DDD-BB17-4189-BA0A-834039A21144}"/>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1" name="Freeform 308">
                <a:extLst>
                  <a:ext uri="{FF2B5EF4-FFF2-40B4-BE49-F238E27FC236}">
                    <a16:creationId xmlns:a16="http://schemas.microsoft.com/office/drawing/2014/main" id="{416E27A7-31D3-4794-877F-00270A1118BF}"/>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2" name="Freeform 309">
                <a:extLst>
                  <a:ext uri="{FF2B5EF4-FFF2-40B4-BE49-F238E27FC236}">
                    <a16:creationId xmlns:a16="http://schemas.microsoft.com/office/drawing/2014/main" id="{349D45FD-1596-4A31-93EC-A555C2376A23}"/>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3" name="Freeform 310">
                <a:extLst>
                  <a:ext uri="{FF2B5EF4-FFF2-40B4-BE49-F238E27FC236}">
                    <a16:creationId xmlns:a16="http://schemas.microsoft.com/office/drawing/2014/main" id="{32E122C7-C392-4E22-A25E-44D7685F565D}"/>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4" name="Freeform 311">
                <a:extLst>
                  <a:ext uri="{FF2B5EF4-FFF2-40B4-BE49-F238E27FC236}">
                    <a16:creationId xmlns:a16="http://schemas.microsoft.com/office/drawing/2014/main" id="{48B0414F-B841-40B4-BCF9-041F3B19E457}"/>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5" name="Freeform 312">
                <a:extLst>
                  <a:ext uri="{FF2B5EF4-FFF2-40B4-BE49-F238E27FC236}">
                    <a16:creationId xmlns:a16="http://schemas.microsoft.com/office/drawing/2014/main" id="{852B7554-853F-43D9-BAD8-27AA998F587D}"/>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7" name="Freeform 313">
                <a:extLst>
                  <a:ext uri="{FF2B5EF4-FFF2-40B4-BE49-F238E27FC236}">
                    <a16:creationId xmlns:a16="http://schemas.microsoft.com/office/drawing/2014/main" id="{72EC83CC-3266-4BE3-9A7E-B7FF6A5CDD63}"/>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9" name="Freeform 314">
                <a:extLst>
                  <a:ext uri="{FF2B5EF4-FFF2-40B4-BE49-F238E27FC236}">
                    <a16:creationId xmlns:a16="http://schemas.microsoft.com/office/drawing/2014/main" id="{5EBF2D62-C75F-45D0-9F76-A4B677605D1D}"/>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0" name="Freeform 315">
                <a:extLst>
                  <a:ext uri="{FF2B5EF4-FFF2-40B4-BE49-F238E27FC236}">
                    <a16:creationId xmlns:a16="http://schemas.microsoft.com/office/drawing/2014/main" id="{61D6F777-B353-4C50-9389-5C88F8E3D9D0}"/>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1" name="Freeform 316">
                <a:extLst>
                  <a:ext uri="{FF2B5EF4-FFF2-40B4-BE49-F238E27FC236}">
                    <a16:creationId xmlns:a16="http://schemas.microsoft.com/office/drawing/2014/main" id="{DBB0E17A-68EF-4860-A83A-9601770231C6}"/>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2" name="Freeform 317">
                <a:extLst>
                  <a:ext uri="{FF2B5EF4-FFF2-40B4-BE49-F238E27FC236}">
                    <a16:creationId xmlns:a16="http://schemas.microsoft.com/office/drawing/2014/main" id="{517E22C9-3652-4F2C-83C6-DA439D76B280}"/>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3" name="Freeform 318">
                <a:extLst>
                  <a:ext uri="{FF2B5EF4-FFF2-40B4-BE49-F238E27FC236}">
                    <a16:creationId xmlns:a16="http://schemas.microsoft.com/office/drawing/2014/main" id="{18AABD79-3BED-49AA-A6B7-E46DDBB5DF09}"/>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4" name="Freeform 319">
                <a:extLst>
                  <a:ext uri="{FF2B5EF4-FFF2-40B4-BE49-F238E27FC236}">
                    <a16:creationId xmlns:a16="http://schemas.microsoft.com/office/drawing/2014/main" id="{AC2C8744-BEF1-4CB6-965A-EAA2506D8F7A}"/>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5" name="Freeform 320">
                <a:extLst>
                  <a:ext uri="{FF2B5EF4-FFF2-40B4-BE49-F238E27FC236}">
                    <a16:creationId xmlns:a16="http://schemas.microsoft.com/office/drawing/2014/main" id="{443145C5-940F-44AF-890F-14F1D929343B}"/>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6" name="Freeform 321">
                <a:extLst>
                  <a:ext uri="{FF2B5EF4-FFF2-40B4-BE49-F238E27FC236}">
                    <a16:creationId xmlns:a16="http://schemas.microsoft.com/office/drawing/2014/main" id="{DAA90D2F-E450-467C-94AD-BC632FB0C013}"/>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7" name="Freeform 322">
                <a:extLst>
                  <a:ext uri="{FF2B5EF4-FFF2-40B4-BE49-F238E27FC236}">
                    <a16:creationId xmlns:a16="http://schemas.microsoft.com/office/drawing/2014/main" id="{82D03BA2-E290-4214-A4A9-DBAEF8A05823}"/>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8" name="Freeform 323">
                <a:extLst>
                  <a:ext uri="{FF2B5EF4-FFF2-40B4-BE49-F238E27FC236}">
                    <a16:creationId xmlns:a16="http://schemas.microsoft.com/office/drawing/2014/main" id="{B3FDCDB0-DB8E-4E85-9673-D9212ABCEA4C}"/>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9" name="Freeform 324">
                <a:extLst>
                  <a:ext uri="{FF2B5EF4-FFF2-40B4-BE49-F238E27FC236}">
                    <a16:creationId xmlns:a16="http://schemas.microsoft.com/office/drawing/2014/main" id="{353F537F-3BCD-4304-BFB1-4F52F514539A}"/>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325">
                <a:extLst>
                  <a:ext uri="{FF2B5EF4-FFF2-40B4-BE49-F238E27FC236}">
                    <a16:creationId xmlns:a16="http://schemas.microsoft.com/office/drawing/2014/main" id="{D3CE74EB-D2EE-4519-B93A-273F3CE3F321}"/>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326">
                <a:extLst>
                  <a:ext uri="{FF2B5EF4-FFF2-40B4-BE49-F238E27FC236}">
                    <a16:creationId xmlns:a16="http://schemas.microsoft.com/office/drawing/2014/main" id="{606EDB83-8BB2-4468-9C33-C65E17A72C4E}"/>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327">
                <a:extLst>
                  <a:ext uri="{FF2B5EF4-FFF2-40B4-BE49-F238E27FC236}">
                    <a16:creationId xmlns:a16="http://schemas.microsoft.com/office/drawing/2014/main" id="{583F4703-C65E-48FD-B143-B247F6ADA098}"/>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28">
                <a:extLst>
                  <a:ext uri="{FF2B5EF4-FFF2-40B4-BE49-F238E27FC236}">
                    <a16:creationId xmlns:a16="http://schemas.microsoft.com/office/drawing/2014/main" id="{E7D8FBAD-C806-4182-83FF-BB82E192E6EC}"/>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4" name="Freeform 329">
                <a:extLst>
                  <a:ext uri="{FF2B5EF4-FFF2-40B4-BE49-F238E27FC236}">
                    <a16:creationId xmlns:a16="http://schemas.microsoft.com/office/drawing/2014/main" id="{3B2A3084-19F0-4C70-89EC-AF1625D8F058}"/>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5" name="Freeform 330">
                <a:extLst>
                  <a:ext uri="{FF2B5EF4-FFF2-40B4-BE49-F238E27FC236}">
                    <a16:creationId xmlns:a16="http://schemas.microsoft.com/office/drawing/2014/main" id="{F282B75F-7407-44FE-A245-EAC1A84D19C5}"/>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7" name="Freeform 331">
                <a:extLst>
                  <a:ext uri="{FF2B5EF4-FFF2-40B4-BE49-F238E27FC236}">
                    <a16:creationId xmlns:a16="http://schemas.microsoft.com/office/drawing/2014/main" id="{9961F9AA-0E17-44C4-B28C-3C76B118B64B}"/>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8" name="Freeform 332">
                <a:extLst>
                  <a:ext uri="{FF2B5EF4-FFF2-40B4-BE49-F238E27FC236}">
                    <a16:creationId xmlns:a16="http://schemas.microsoft.com/office/drawing/2014/main" id="{99365670-0A23-46F1-8BBF-F6D0AFA47163}"/>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9" name="Freeform 333">
                <a:extLst>
                  <a:ext uri="{FF2B5EF4-FFF2-40B4-BE49-F238E27FC236}">
                    <a16:creationId xmlns:a16="http://schemas.microsoft.com/office/drawing/2014/main" id="{C44130CC-02A2-48D0-A16E-6C3BD65B86C5}"/>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0" name="Freeform 334">
                <a:extLst>
                  <a:ext uri="{FF2B5EF4-FFF2-40B4-BE49-F238E27FC236}">
                    <a16:creationId xmlns:a16="http://schemas.microsoft.com/office/drawing/2014/main" id="{1B2233BA-B9C5-4075-99B7-4E043F9E7700}"/>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1" name="Freeform 335">
                <a:extLst>
                  <a:ext uri="{FF2B5EF4-FFF2-40B4-BE49-F238E27FC236}">
                    <a16:creationId xmlns:a16="http://schemas.microsoft.com/office/drawing/2014/main" id="{53BCA371-69B4-492F-8AE2-82C282916B9D}"/>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2" name="Freeform 336">
                <a:extLst>
                  <a:ext uri="{FF2B5EF4-FFF2-40B4-BE49-F238E27FC236}">
                    <a16:creationId xmlns:a16="http://schemas.microsoft.com/office/drawing/2014/main" id="{0A614B06-30C9-41B9-BC70-FC84493F7479}"/>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3" name="Freeform 337">
                <a:extLst>
                  <a:ext uri="{FF2B5EF4-FFF2-40B4-BE49-F238E27FC236}">
                    <a16:creationId xmlns:a16="http://schemas.microsoft.com/office/drawing/2014/main" id="{5F93ABC9-8210-4674-9776-93B0B6633547}"/>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4" name="Freeform 338">
                <a:extLst>
                  <a:ext uri="{FF2B5EF4-FFF2-40B4-BE49-F238E27FC236}">
                    <a16:creationId xmlns:a16="http://schemas.microsoft.com/office/drawing/2014/main" id="{31774499-8B1E-4B2A-A22A-3EFBE462A167}"/>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5" name="Freeform 339">
                <a:extLst>
                  <a:ext uri="{FF2B5EF4-FFF2-40B4-BE49-F238E27FC236}">
                    <a16:creationId xmlns:a16="http://schemas.microsoft.com/office/drawing/2014/main" id="{EF5E2CD3-5FB8-4745-A96C-356ADF3683B9}"/>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6" name="Freeform 340">
                <a:extLst>
                  <a:ext uri="{FF2B5EF4-FFF2-40B4-BE49-F238E27FC236}">
                    <a16:creationId xmlns:a16="http://schemas.microsoft.com/office/drawing/2014/main" id="{F4FEC026-1196-4AF3-A9B4-B77B15311D84}"/>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7" name="Freeform 341">
                <a:extLst>
                  <a:ext uri="{FF2B5EF4-FFF2-40B4-BE49-F238E27FC236}">
                    <a16:creationId xmlns:a16="http://schemas.microsoft.com/office/drawing/2014/main" id="{FAA80A15-A9F1-4841-9800-90DA8A8FBCA0}"/>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8" name="Freeform 342">
                <a:extLst>
                  <a:ext uri="{FF2B5EF4-FFF2-40B4-BE49-F238E27FC236}">
                    <a16:creationId xmlns:a16="http://schemas.microsoft.com/office/drawing/2014/main" id="{297AABB5-FB07-4420-B8E3-E992223FF27B}"/>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9" name="Freeform 343">
                <a:extLst>
                  <a:ext uri="{FF2B5EF4-FFF2-40B4-BE49-F238E27FC236}">
                    <a16:creationId xmlns:a16="http://schemas.microsoft.com/office/drawing/2014/main" id="{65770672-805D-4767-9519-764FAFF27F01}"/>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0" name="Freeform 344">
                <a:extLst>
                  <a:ext uri="{FF2B5EF4-FFF2-40B4-BE49-F238E27FC236}">
                    <a16:creationId xmlns:a16="http://schemas.microsoft.com/office/drawing/2014/main" id="{23C845FD-268E-4F9F-93BD-8706CD6AE0F5}"/>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1" name="Freeform 345">
                <a:extLst>
                  <a:ext uri="{FF2B5EF4-FFF2-40B4-BE49-F238E27FC236}">
                    <a16:creationId xmlns:a16="http://schemas.microsoft.com/office/drawing/2014/main" id="{93248309-45F2-410C-A86D-2978D62F6450}"/>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2" name="Freeform 346">
                <a:extLst>
                  <a:ext uri="{FF2B5EF4-FFF2-40B4-BE49-F238E27FC236}">
                    <a16:creationId xmlns:a16="http://schemas.microsoft.com/office/drawing/2014/main" id="{DFDB26BF-2E45-48FB-9507-0E58003A0F3E}"/>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3" name="Freeform 347">
                <a:extLst>
                  <a:ext uri="{FF2B5EF4-FFF2-40B4-BE49-F238E27FC236}">
                    <a16:creationId xmlns:a16="http://schemas.microsoft.com/office/drawing/2014/main" id="{1318EF67-C25E-417B-936C-9A8FCA084FEB}"/>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4" name="Freeform 348">
                <a:extLst>
                  <a:ext uri="{FF2B5EF4-FFF2-40B4-BE49-F238E27FC236}">
                    <a16:creationId xmlns:a16="http://schemas.microsoft.com/office/drawing/2014/main" id="{DF20715F-0D95-4CAB-90BE-131C6A5CE205}"/>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29" name="Freeform 7">
              <a:extLst>
                <a:ext uri="{FF2B5EF4-FFF2-40B4-BE49-F238E27FC236}">
                  <a16:creationId xmlns:a16="http://schemas.microsoft.com/office/drawing/2014/main" id="{BA6ECA9D-C7A0-41F9-999E-EB2EDF57A401}"/>
                </a:ext>
              </a:extLst>
            </p:cNvPr>
            <p:cNvSpPr>
              <a:spLocks noChangeAspect="1"/>
            </p:cNvSpPr>
            <p:nvPr/>
          </p:nvSpPr>
          <p:spPr>
            <a:xfrm rot="19837186">
              <a:off x="7804696"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3" name="Slide Number Placeholder 2">
            <a:extLst>
              <a:ext uri="{FF2B5EF4-FFF2-40B4-BE49-F238E27FC236}">
                <a16:creationId xmlns:a16="http://schemas.microsoft.com/office/drawing/2014/main" id="{2F18184C-703F-429C-8FBD-C08F799D3451}"/>
              </a:ext>
            </a:extLst>
          </p:cNvPr>
          <p:cNvSpPr>
            <a:spLocks noGrp="1"/>
          </p:cNvSpPr>
          <p:nvPr>
            <p:ph type="sldNum" sz="quarter" idx="7"/>
          </p:nvPr>
        </p:nvSpPr>
        <p:spPr>
          <a:xfrm>
            <a:off x="11642940" y="6612395"/>
            <a:ext cx="276639" cy="102838"/>
          </a:xfrm>
        </p:spPr>
        <p:txBody>
          <a:bodyPr/>
          <a:lstStyle/>
          <a:p>
            <a:pPr marL="83185">
              <a:lnSpc>
                <a:spcPts val="955"/>
              </a:lnSpc>
            </a:pPr>
            <a:fld id="{81D60167-4931-47E6-BA6A-407CBD079E47}" type="slidenum">
              <a:rPr lang="en-CA" smtClean="0"/>
              <a:t>12</a:t>
            </a:fld>
            <a:endParaRPr lang="en-CA" dirty="0"/>
          </a:p>
        </p:txBody>
      </p:sp>
    </p:spTree>
    <p:extLst>
      <p:ext uri="{BB962C8B-B14F-4D97-AF65-F5344CB8AC3E}">
        <p14:creationId xmlns:p14="http://schemas.microsoft.com/office/powerpoint/2010/main" val="353574307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0253F"/>
                </a:solidFill>
                <a:latin typeface="Circular Book"/>
                <a:cs typeface="Circular Book"/>
              </a:rPr>
              <a:t>Pilot WRAP program – Wellness Recovery Action Plan</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662021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|Focus the service offering</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44" name="object 16">
            <a:extLst>
              <a:ext uri="{FF2B5EF4-FFF2-40B4-BE49-F238E27FC236}">
                <a16:creationId xmlns:a16="http://schemas.microsoft.com/office/drawing/2014/main" id="{247172BE-CAD3-4CDC-88D5-D04422D2C729}"/>
              </a:ext>
            </a:extLst>
          </p:cNvPr>
          <p:cNvSpPr txBox="1">
            <a:spLocks/>
          </p:cNvSpPr>
          <p:nvPr/>
        </p:nvSpPr>
        <p:spPr>
          <a:xfrm>
            <a:off x="307697" y="1315534"/>
            <a:ext cx="11559600" cy="776180"/>
          </a:xfrm>
          <a:prstGeom prst="rect">
            <a:avLst/>
          </a:prstGeom>
          <a:solidFill>
            <a:srgbClr val="1F497D">
              <a:alpha val="75000"/>
            </a:srgbClr>
          </a:solidFill>
          <a:ln>
            <a:noFill/>
          </a:ln>
        </p:spPr>
        <p:txBody>
          <a:bodyPr vert="horz" wrap="square" lIns="36000" tIns="36000" rIns="36000" bIns="0" numCol="2" spcCol="72000" rtlCol="0" anchor="t" anchorCtr="0">
            <a:noAutofit/>
          </a:bodyPr>
          <a:lstStyle>
            <a:defPPr>
              <a:defRPr lang="en-US"/>
            </a:defPPr>
            <a:lvl1pPr marL="113664">
              <a:lnSpc>
                <a:spcPct val="100000"/>
              </a:lnSpc>
              <a:spcBef>
                <a:spcPts val="830"/>
              </a:spcBef>
              <a:defRPr sz="1100" b="0">
                <a:solidFill>
                  <a:schemeClr val="bg1"/>
                </a:solidFill>
                <a:cs typeface="Calibri"/>
              </a:defRPr>
            </a:lvl1pPr>
          </a:lstStyle>
          <a:p>
            <a:r>
              <a:rPr lang="en-CA" sz="1200" dirty="0"/>
              <a:t>WRAP (</a:t>
            </a:r>
            <a:r>
              <a:rPr lang="en-CA" sz="1200" b="1" dirty="0"/>
              <a:t>Wellness Recovery Action Plan</a:t>
            </a:r>
            <a:r>
              <a:rPr lang="en-CA" sz="1200" dirty="0"/>
              <a:t>) is a prevention and wellness program that anyone can use to get well and stay well. It is often </a:t>
            </a:r>
            <a:r>
              <a:rPr lang="en-CA" sz="1200" b="1" dirty="0"/>
              <a:t>offered in group settings</a:t>
            </a:r>
            <a:r>
              <a:rPr lang="en-CA" sz="1200" dirty="0"/>
              <a:t>, where participants meet weekly for 8-10 weeks.</a:t>
            </a:r>
          </a:p>
          <a:p>
            <a:endParaRPr lang="en-CA" sz="1200" dirty="0"/>
          </a:p>
          <a:p>
            <a:endParaRPr lang="en-CA" sz="1200" dirty="0"/>
          </a:p>
          <a:p>
            <a:r>
              <a:rPr lang="en-CA" sz="1200" dirty="0"/>
              <a:t>WRAP has been </a:t>
            </a:r>
            <a:r>
              <a:rPr lang="en-CA" sz="1200" b="1" dirty="0"/>
              <a:t>studied extensively</a:t>
            </a:r>
            <a:r>
              <a:rPr lang="en-CA" sz="1200" dirty="0"/>
              <a:t> in rigorous research projects and is listed in the National Registry of Evidence-based Programs and Practices. It is used extensively in many of the </a:t>
            </a:r>
            <a:r>
              <a:rPr lang="en-CA" sz="1200" b="1" dirty="0"/>
              <a:t>leading</a:t>
            </a:r>
            <a:r>
              <a:rPr lang="en-CA" sz="1200" dirty="0"/>
              <a:t> </a:t>
            </a:r>
            <a:r>
              <a:rPr lang="en-CA" sz="1200" b="1" dirty="0"/>
              <a:t>mental health centres </a:t>
            </a:r>
            <a:r>
              <a:rPr lang="en-CA" sz="1200" dirty="0"/>
              <a:t>in the GTA</a:t>
            </a:r>
          </a:p>
          <a:p>
            <a:endParaRPr sz="1200" dirty="0"/>
          </a:p>
        </p:txBody>
      </p:sp>
      <p:grpSp>
        <p:nvGrpSpPr>
          <p:cNvPr id="11" name="Group 10">
            <a:extLst>
              <a:ext uri="{FF2B5EF4-FFF2-40B4-BE49-F238E27FC236}">
                <a16:creationId xmlns:a16="http://schemas.microsoft.com/office/drawing/2014/main" id="{AB33906D-A7A3-40F1-B59F-29805A5157DA}"/>
              </a:ext>
            </a:extLst>
          </p:cNvPr>
          <p:cNvGrpSpPr/>
          <p:nvPr/>
        </p:nvGrpSpPr>
        <p:grpSpPr>
          <a:xfrm>
            <a:off x="10907141" y="514516"/>
            <a:ext cx="960156" cy="313579"/>
            <a:chOff x="7500884" y="514516"/>
            <a:chExt cx="960156" cy="313579"/>
          </a:xfrm>
        </p:grpSpPr>
        <p:sp>
          <p:nvSpPr>
            <p:cNvPr id="12" name="Freeform 6">
              <a:extLst>
                <a:ext uri="{FF2B5EF4-FFF2-40B4-BE49-F238E27FC236}">
                  <a16:creationId xmlns:a16="http://schemas.microsoft.com/office/drawing/2014/main" id="{F4757562-D612-444A-A5AF-11B9BBE1B11B}"/>
                </a:ext>
              </a:extLst>
            </p:cNvPr>
            <p:cNvSpPr>
              <a:spLocks noChangeAspect="1"/>
            </p:cNvSpPr>
            <p:nvPr/>
          </p:nvSpPr>
          <p:spPr>
            <a:xfrm rot="19837186">
              <a:off x="7500884"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13" name="Freeform 12">
              <a:extLst>
                <a:ext uri="{FF2B5EF4-FFF2-40B4-BE49-F238E27FC236}">
                  <a16:creationId xmlns:a16="http://schemas.microsoft.com/office/drawing/2014/main" id="{359C459F-0CD3-4A81-B45A-FBE1E2C2DA1A}"/>
                </a:ext>
              </a:extLst>
            </p:cNvPr>
            <p:cNvSpPr>
              <a:spLocks noChangeAspect="1"/>
            </p:cNvSpPr>
            <p:nvPr/>
          </p:nvSpPr>
          <p:spPr>
            <a:xfrm rot="19837186">
              <a:off x="8109805"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14" name="Laurel_wreath3">
              <a:extLst>
                <a:ext uri="{FF2B5EF4-FFF2-40B4-BE49-F238E27FC236}">
                  <a16:creationId xmlns:a16="http://schemas.microsoft.com/office/drawing/2014/main" id="{470F21BC-A68B-4F15-B9BC-A55762092E7B}"/>
                </a:ext>
              </a:extLst>
            </p:cNvPr>
            <p:cNvGrpSpPr>
              <a:grpSpLocks noChangeAspect="1"/>
            </p:cNvGrpSpPr>
            <p:nvPr>
              <p:custDataLst>
                <p:tags r:id="rId1"/>
              </p:custDataLst>
            </p:nvPr>
          </p:nvGrpSpPr>
          <p:grpSpPr bwMode="auto">
            <a:xfrm rot="14437186">
              <a:off x="7903904" y="607895"/>
              <a:ext cx="151389" cy="127567"/>
              <a:chOff x="6205" y="3197"/>
              <a:chExt cx="1468" cy="1237"/>
            </a:xfrm>
            <a:solidFill>
              <a:schemeClr val="bg1">
                <a:alpha val="20000"/>
              </a:schemeClr>
            </a:solidFill>
          </p:grpSpPr>
          <p:sp>
            <p:nvSpPr>
              <p:cNvPr id="16" name="Freeform 297">
                <a:extLst>
                  <a:ext uri="{FF2B5EF4-FFF2-40B4-BE49-F238E27FC236}">
                    <a16:creationId xmlns:a16="http://schemas.microsoft.com/office/drawing/2014/main" id="{3FE8F487-87C2-4103-8C2F-6BB23FDE6B7B}"/>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 name="Freeform 298">
                <a:extLst>
                  <a:ext uri="{FF2B5EF4-FFF2-40B4-BE49-F238E27FC236}">
                    <a16:creationId xmlns:a16="http://schemas.microsoft.com/office/drawing/2014/main" id="{20D4822E-BDBB-4CC8-B804-0E351BE3E407}"/>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8" name="Freeform 299">
                <a:extLst>
                  <a:ext uri="{FF2B5EF4-FFF2-40B4-BE49-F238E27FC236}">
                    <a16:creationId xmlns:a16="http://schemas.microsoft.com/office/drawing/2014/main" id="{183A6A55-67E2-484F-AFC1-58E5D57F7466}"/>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9" name="Freeform 300">
                <a:extLst>
                  <a:ext uri="{FF2B5EF4-FFF2-40B4-BE49-F238E27FC236}">
                    <a16:creationId xmlns:a16="http://schemas.microsoft.com/office/drawing/2014/main" id="{94574A25-D7D0-4C4D-BBB1-1A02C7E7C665}"/>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0" name="Freeform 301">
                <a:extLst>
                  <a:ext uri="{FF2B5EF4-FFF2-40B4-BE49-F238E27FC236}">
                    <a16:creationId xmlns:a16="http://schemas.microsoft.com/office/drawing/2014/main" id="{0DAD9B6E-F738-467B-9594-9D1D7F785603}"/>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1" name="Freeform 302">
                <a:extLst>
                  <a:ext uri="{FF2B5EF4-FFF2-40B4-BE49-F238E27FC236}">
                    <a16:creationId xmlns:a16="http://schemas.microsoft.com/office/drawing/2014/main" id="{F90DE7D2-9887-4062-BCD8-583FFD2B7BD7}"/>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2" name="Freeform 303">
                <a:extLst>
                  <a:ext uri="{FF2B5EF4-FFF2-40B4-BE49-F238E27FC236}">
                    <a16:creationId xmlns:a16="http://schemas.microsoft.com/office/drawing/2014/main" id="{302D1772-B8D1-463E-9B74-DE9BC10CAB5F}"/>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3" name="Freeform 304">
                <a:extLst>
                  <a:ext uri="{FF2B5EF4-FFF2-40B4-BE49-F238E27FC236}">
                    <a16:creationId xmlns:a16="http://schemas.microsoft.com/office/drawing/2014/main" id="{543D3F1C-F678-4933-87FA-92B3AD093559}"/>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4" name="Freeform 305">
                <a:extLst>
                  <a:ext uri="{FF2B5EF4-FFF2-40B4-BE49-F238E27FC236}">
                    <a16:creationId xmlns:a16="http://schemas.microsoft.com/office/drawing/2014/main" id="{0FCF66FC-00AC-4534-9689-ADF79A6D9357}"/>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5" name="Freeform 306">
                <a:extLst>
                  <a:ext uri="{FF2B5EF4-FFF2-40B4-BE49-F238E27FC236}">
                    <a16:creationId xmlns:a16="http://schemas.microsoft.com/office/drawing/2014/main" id="{272BF637-4972-4C73-8D51-0B9745B318BC}"/>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6" name="Freeform 307">
                <a:extLst>
                  <a:ext uri="{FF2B5EF4-FFF2-40B4-BE49-F238E27FC236}">
                    <a16:creationId xmlns:a16="http://schemas.microsoft.com/office/drawing/2014/main" id="{E71904D8-88F3-4C1A-ABEC-D185B199F0E5}"/>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7" name="Freeform 308">
                <a:extLst>
                  <a:ext uri="{FF2B5EF4-FFF2-40B4-BE49-F238E27FC236}">
                    <a16:creationId xmlns:a16="http://schemas.microsoft.com/office/drawing/2014/main" id="{085D22AE-F183-4CC3-BA95-8CCE655501C8}"/>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8" name="Freeform 309">
                <a:extLst>
                  <a:ext uri="{FF2B5EF4-FFF2-40B4-BE49-F238E27FC236}">
                    <a16:creationId xmlns:a16="http://schemas.microsoft.com/office/drawing/2014/main" id="{5906138E-9075-4B03-B5E0-2C4C53A8173F}"/>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9" name="Freeform 310">
                <a:extLst>
                  <a:ext uri="{FF2B5EF4-FFF2-40B4-BE49-F238E27FC236}">
                    <a16:creationId xmlns:a16="http://schemas.microsoft.com/office/drawing/2014/main" id="{0616DE2C-F49A-4F32-9455-6B9D50015CA2}"/>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0" name="Freeform 311">
                <a:extLst>
                  <a:ext uri="{FF2B5EF4-FFF2-40B4-BE49-F238E27FC236}">
                    <a16:creationId xmlns:a16="http://schemas.microsoft.com/office/drawing/2014/main" id="{DDAC4119-4047-4DC9-891A-D9B1AD52C434}"/>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1" name="Freeform 312">
                <a:extLst>
                  <a:ext uri="{FF2B5EF4-FFF2-40B4-BE49-F238E27FC236}">
                    <a16:creationId xmlns:a16="http://schemas.microsoft.com/office/drawing/2014/main" id="{EB90F346-4546-44CD-8E53-906F521CDED4}"/>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2" name="Freeform 313">
                <a:extLst>
                  <a:ext uri="{FF2B5EF4-FFF2-40B4-BE49-F238E27FC236}">
                    <a16:creationId xmlns:a16="http://schemas.microsoft.com/office/drawing/2014/main" id="{C7E7F360-1676-4845-9F06-62F5C22F6D68}"/>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3" name="Freeform 314">
                <a:extLst>
                  <a:ext uri="{FF2B5EF4-FFF2-40B4-BE49-F238E27FC236}">
                    <a16:creationId xmlns:a16="http://schemas.microsoft.com/office/drawing/2014/main" id="{E165A22B-9F7E-4E19-A169-0AB0359458D7}"/>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4" name="Freeform 315">
                <a:extLst>
                  <a:ext uri="{FF2B5EF4-FFF2-40B4-BE49-F238E27FC236}">
                    <a16:creationId xmlns:a16="http://schemas.microsoft.com/office/drawing/2014/main" id="{5C1CFC78-73B5-4C07-8EF2-2ECEDE122FB1}"/>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5" name="Freeform 316">
                <a:extLst>
                  <a:ext uri="{FF2B5EF4-FFF2-40B4-BE49-F238E27FC236}">
                    <a16:creationId xmlns:a16="http://schemas.microsoft.com/office/drawing/2014/main" id="{D2F9DCBA-FB9C-4BFB-BDEE-65CD47274BCE}"/>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6" name="Freeform 317">
                <a:extLst>
                  <a:ext uri="{FF2B5EF4-FFF2-40B4-BE49-F238E27FC236}">
                    <a16:creationId xmlns:a16="http://schemas.microsoft.com/office/drawing/2014/main" id="{332192AA-CC15-4D85-9B52-831E2BAA7D77}"/>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7" name="Freeform 318">
                <a:extLst>
                  <a:ext uri="{FF2B5EF4-FFF2-40B4-BE49-F238E27FC236}">
                    <a16:creationId xmlns:a16="http://schemas.microsoft.com/office/drawing/2014/main" id="{90613DF1-11A1-4827-93DC-41F5CE842A4F}"/>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8" name="Freeform 319">
                <a:extLst>
                  <a:ext uri="{FF2B5EF4-FFF2-40B4-BE49-F238E27FC236}">
                    <a16:creationId xmlns:a16="http://schemas.microsoft.com/office/drawing/2014/main" id="{A0597B32-4604-41A6-B7DD-2FBC122F610A}"/>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9" name="Freeform 320">
                <a:extLst>
                  <a:ext uri="{FF2B5EF4-FFF2-40B4-BE49-F238E27FC236}">
                    <a16:creationId xmlns:a16="http://schemas.microsoft.com/office/drawing/2014/main" id="{4FE38067-B734-4A8C-B95B-27B666AC0E8F}"/>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0" name="Freeform 321">
                <a:extLst>
                  <a:ext uri="{FF2B5EF4-FFF2-40B4-BE49-F238E27FC236}">
                    <a16:creationId xmlns:a16="http://schemas.microsoft.com/office/drawing/2014/main" id="{3844915A-6A30-4A01-8DB5-432DABDA7099}"/>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1" name="Freeform 322">
                <a:extLst>
                  <a:ext uri="{FF2B5EF4-FFF2-40B4-BE49-F238E27FC236}">
                    <a16:creationId xmlns:a16="http://schemas.microsoft.com/office/drawing/2014/main" id="{02A8AAB9-5560-4D0E-AC2F-96091469DE23}"/>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2" name="Freeform 323">
                <a:extLst>
                  <a:ext uri="{FF2B5EF4-FFF2-40B4-BE49-F238E27FC236}">
                    <a16:creationId xmlns:a16="http://schemas.microsoft.com/office/drawing/2014/main" id="{237D2E11-3FD1-4E0D-9F2D-3F274D2EE7F3}"/>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3" name="Freeform 324">
                <a:extLst>
                  <a:ext uri="{FF2B5EF4-FFF2-40B4-BE49-F238E27FC236}">
                    <a16:creationId xmlns:a16="http://schemas.microsoft.com/office/drawing/2014/main" id="{31738CF3-2DC0-4C43-9781-8B3120B0036F}"/>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4" name="Freeform 325">
                <a:extLst>
                  <a:ext uri="{FF2B5EF4-FFF2-40B4-BE49-F238E27FC236}">
                    <a16:creationId xmlns:a16="http://schemas.microsoft.com/office/drawing/2014/main" id="{3AC1E792-D6F3-4711-98BA-49219224BDEA}"/>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5" name="Freeform 326">
                <a:extLst>
                  <a:ext uri="{FF2B5EF4-FFF2-40B4-BE49-F238E27FC236}">
                    <a16:creationId xmlns:a16="http://schemas.microsoft.com/office/drawing/2014/main" id="{90628975-7DD0-4F32-8231-F038B5E5F3AB}"/>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7" name="Freeform 327">
                <a:extLst>
                  <a:ext uri="{FF2B5EF4-FFF2-40B4-BE49-F238E27FC236}">
                    <a16:creationId xmlns:a16="http://schemas.microsoft.com/office/drawing/2014/main" id="{D363A102-8B43-494A-B7C2-48C70870CFD4}"/>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9" name="Freeform 328">
                <a:extLst>
                  <a:ext uri="{FF2B5EF4-FFF2-40B4-BE49-F238E27FC236}">
                    <a16:creationId xmlns:a16="http://schemas.microsoft.com/office/drawing/2014/main" id="{116B657F-BC00-400E-9DE8-D1B1CF4B52E8}"/>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0" name="Freeform 329">
                <a:extLst>
                  <a:ext uri="{FF2B5EF4-FFF2-40B4-BE49-F238E27FC236}">
                    <a16:creationId xmlns:a16="http://schemas.microsoft.com/office/drawing/2014/main" id="{A799C32E-2B57-4299-85A6-DCF3B1CD653D}"/>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1" name="Freeform 330">
                <a:extLst>
                  <a:ext uri="{FF2B5EF4-FFF2-40B4-BE49-F238E27FC236}">
                    <a16:creationId xmlns:a16="http://schemas.microsoft.com/office/drawing/2014/main" id="{9D6AE803-5FAB-4833-9498-DAA912012743}"/>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2" name="Freeform 331">
                <a:extLst>
                  <a:ext uri="{FF2B5EF4-FFF2-40B4-BE49-F238E27FC236}">
                    <a16:creationId xmlns:a16="http://schemas.microsoft.com/office/drawing/2014/main" id="{E07CE9E5-DE30-4AFF-A620-0B9F6D756393}"/>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3" name="Freeform 332">
                <a:extLst>
                  <a:ext uri="{FF2B5EF4-FFF2-40B4-BE49-F238E27FC236}">
                    <a16:creationId xmlns:a16="http://schemas.microsoft.com/office/drawing/2014/main" id="{11A722A7-6FE2-4C2D-B72F-75662D015754}"/>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4" name="Freeform 333">
                <a:extLst>
                  <a:ext uri="{FF2B5EF4-FFF2-40B4-BE49-F238E27FC236}">
                    <a16:creationId xmlns:a16="http://schemas.microsoft.com/office/drawing/2014/main" id="{4B720013-0E98-41C2-9D89-6C4520259507}"/>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5" name="Freeform 334">
                <a:extLst>
                  <a:ext uri="{FF2B5EF4-FFF2-40B4-BE49-F238E27FC236}">
                    <a16:creationId xmlns:a16="http://schemas.microsoft.com/office/drawing/2014/main" id="{E51A25DB-6BE9-4326-8DBF-DA410401EE48}"/>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6" name="Freeform 335">
                <a:extLst>
                  <a:ext uri="{FF2B5EF4-FFF2-40B4-BE49-F238E27FC236}">
                    <a16:creationId xmlns:a16="http://schemas.microsoft.com/office/drawing/2014/main" id="{5B69DFB4-404C-44AD-B457-FA16ED6892FF}"/>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7" name="Freeform 336">
                <a:extLst>
                  <a:ext uri="{FF2B5EF4-FFF2-40B4-BE49-F238E27FC236}">
                    <a16:creationId xmlns:a16="http://schemas.microsoft.com/office/drawing/2014/main" id="{5523E762-C09B-4191-BD7F-13A84396F55D}"/>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8" name="Freeform 337">
                <a:extLst>
                  <a:ext uri="{FF2B5EF4-FFF2-40B4-BE49-F238E27FC236}">
                    <a16:creationId xmlns:a16="http://schemas.microsoft.com/office/drawing/2014/main" id="{752AA21A-BC2E-43CF-8B08-63DE4CCC5092}"/>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9" name="Freeform 338">
                <a:extLst>
                  <a:ext uri="{FF2B5EF4-FFF2-40B4-BE49-F238E27FC236}">
                    <a16:creationId xmlns:a16="http://schemas.microsoft.com/office/drawing/2014/main" id="{130638A9-297F-4A53-9108-61CDD8747D13}"/>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339">
                <a:extLst>
                  <a:ext uri="{FF2B5EF4-FFF2-40B4-BE49-F238E27FC236}">
                    <a16:creationId xmlns:a16="http://schemas.microsoft.com/office/drawing/2014/main" id="{8AA38303-C3B4-4B6F-B1B4-281E66F50A55}"/>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340">
                <a:extLst>
                  <a:ext uri="{FF2B5EF4-FFF2-40B4-BE49-F238E27FC236}">
                    <a16:creationId xmlns:a16="http://schemas.microsoft.com/office/drawing/2014/main" id="{B718BB1A-E66D-462E-83E3-C2C02D453471}"/>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341">
                <a:extLst>
                  <a:ext uri="{FF2B5EF4-FFF2-40B4-BE49-F238E27FC236}">
                    <a16:creationId xmlns:a16="http://schemas.microsoft.com/office/drawing/2014/main" id="{50249019-3A8A-41D9-9B8F-089F0E6C9C02}"/>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42">
                <a:extLst>
                  <a:ext uri="{FF2B5EF4-FFF2-40B4-BE49-F238E27FC236}">
                    <a16:creationId xmlns:a16="http://schemas.microsoft.com/office/drawing/2014/main" id="{08C26FCB-3D1E-41FC-BD6A-512344C529CC}"/>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4" name="Freeform 343">
                <a:extLst>
                  <a:ext uri="{FF2B5EF4-FFF2-40B4-BE49-F238E27FC236}">
                    <a16:creationId xmlns:a16="http://schemas.microsoft.com/office/drawing/2014/main" id="{A494C92C-2D20-492F-B21E-220032518A08}"/>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5" name="Freeform 344">
                <a:extLst>
                  <a:ext uri="{FF2B5EF4-FFF2-40B4-BE49-F238E27FC236}">
                    <a16:creationId xmlns:a16="http://schemas.microsoft.com/office/drawing/2014/main" id="{16DA4251-AAB3-4DC2-8E7A-4DDFA4AEE26D}"/>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7" name="Freeform 345">
                <a:extLst>
                  <a:ext uri="{FF2B5EF4-FFF2-40B4-BE49-F238E27FC236}">
                    <a16:creationId xmlns:a16="http://schemas.microsoft.com/office/drawing/2014/main" id="{52A4C2EF-0F3C-4A2B-A1C5-3CC0F0ACD49F}"/>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8" name="Freeform 346">
                <a:extLst>
                  <a:ext uri="{FF2B5EF4-FFF2-40B4-BE49-F238E27FC236}">
                    <a16:creationId xmlns:a16="http://schemas.microsoft.com/office/drawing/2014/main" id="{30961D82-EF66-4D2C-BFF9-0E88B9C61E59}"/>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9" name="Freeform 347">
                <a:extLst>
                  <a:ext uri="{FF2B5EF4-FFF2-40B4-BE49-F238E27FC236}">
                    <a16:creationId xmlns:a16="http://schemas.microsoft.com/office/drawing/2014/main" id="{DD2E2175-8EF1-445B-8E58-552011DDD4DD}"/>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0" name="Freeform 348">
                <a:extLst>
                  <a:ext uri="{FF2B5EF4-FFF2-40B4-BE49-F238E27FC236}">
                    <a16:creationId xmlns:a16="http://schemas.microsoft.com/office/drawing/2014/main" id="{666B36DD-1FF7-4A48-A825-D931A05F01B7}"/>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15" name="Freeform 7">
              <a:extLst>
                <a:ext uri="{FF2B5EF4-FFF2-40B4-BE49-F238E27FC236}">
                  <a16:creationId xmlns:a16="http://schemas.microsoft.com/office/drawing/2014/main" id="{2D1F126A-DF64-43A3-8FC3-9B9E1F045C7A}"/>
                </a:ext>
              </a:extLst>
            </p:cNvPr>
            <p:cNvSpPr>
              <a:spLocks noChangeAspect="1"/>
            </p:cNvSpPr>
            <p:nvPr/>
          </p:nvSpPr>
          <p:spPr>
            <a:xfrm rot="19837186">
              <a:off x="7804696"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3" name="Slide Number Placeholder 2">
            <a:extLst>
              <a:ext uri="{FF2B5EF4-FFF2-40B4-BE49-F238E27FC236}">
                <a16:creationId xmlns:a16="http://schemas.microsoft.com/office/drawing/2014/main" id="{C4A40E4A-E422-4B23-A77D-004185E17367}"/>
              </a:ext>
            </a:extLst>
          </p:cNvPr>
          <p:cNvSpPr>
            <a:spLocks noGrp="1"/>
          </p:cNvSpPr>
          <p:nvPr>
            <p:ph type="sldNum" sz="quarter" idx="7"/>
          </p:nvPr>
        </p:nvSpPr>
        <p:spPr/>
        <p:txBody>
          <a:bodyPr/>
          <a:lstStyle/>
          <a:p>
            <a:pPr marL="83185">
              <a:lnSpc>
                <a:spcPts val="955"/>
              </a:lnSpc>
            </a:pPr>
            <a:fld id="{81D60167-4931-47E6-BA6A-407CBD079E47}" type="slidenum">
              <a:rPr lang="en-CA" smtClean="0"/>
              <a:t>13</a:t>
            </a:fld>
            <a:endParaRPr lang="en-CA" dirty="0"/>
          </a:p>
        </p:txBody>
      </p:sp>
      <p:pic>
        <p:nvPicPr>
          <p:cNvPr id="75" name="Picture 74">
            <a:extLst>
              <a:ext uri="{FF2B5EF4-FFF2-40B4-BE49-F238E27FC236}">
                <a16:creationId xmlns:a16="http://schemas.microsoft.com/office/drawing/2014/main" id="{37BCD23A-6758-4507-999A-D4823BA889F8}"/>
              </a:ext>
            </a:extLst>
          </p:cNvPr>
          <p:cNvPicPr>
            <a:picLocks noChangeAspect="1"/>
          </p:cNvPicPr>
          <p:nvPr/>
        </p:nvPicPr>
        <p:blipFill>
          <a:blip r:embed="rId4"/>
          <a:stretch>
            <a:fillRect/>
          </a:stretch>
        </p:blipFill>
        <p:spPr>
          <a:xfrm>
            <a:off x="6600451" y="2554025"/>
            <a:ext cx="4254407" cy="3147312"/>
          </a:xfrm>
          <a:prstGeom prst="rect">
            <a:avLst/>
          </a:prstGeom>
        </p:spPr>
      </p:pic>
      <p:pic>
        <p:nvPicPr>
          <p:cNvPr id="4" name="Picture 3">
            <a:extLst>
              <a:ext uri="{FF2B5EF4-FFF2-40B4-BE49-F238E27FC236}">
                <a16:creationId xmlns:a16="http://schemas.microsoft.com/office/drawing/2014/main" id="{BAEEBD9C-B4C6-42AD-97EC-18622D622C9E}"/>
              </a:ext>
            </a:extLst>
          </p:cNvPr>
          <p:cNvPicPr>
            <a:picLocks noChangeAspect="1"/>
          </p:cNvPicPr>
          <p:nvPr/>
        </p:nvPicPr>
        <p:blipFill>
          <a:blip r:embed="rId5"/>
          <a:stretch>
            <a:fillRect/>
          </a:stretch>
        </p:blipFill>
        <p:spPr>
          <a:xfrm>
            <a:off x="1063420" y="2554025"/>
            <a:ext cx="4731159" cy="3816208"/>
          </a:xfrm>
          <a:prstGeom prst="rect">
            <a:avLst/>
          </a:prstGeom>
        </p:spPr>
      </p:pic>
    </p:spTree>
    <p:extLst>
      <p:ext uri="{BB962C8B-B14F-4D97-AF65-F5344CB8AC3E}">
        <p14:creationId xmlns:p14="http://schemas.microsoft.com/office/powerpoint/2010/main" val="3361327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41444FB-4C72-4BB0-B564-03F9465088FF}"/>
              </a:ext>
            </a:extLst>
          </p:cNvPr>
          <p:cNvPicPr>
            <a:picLocks noChangeAspect="1"/>
          </p:cNvPicPr>
          <p:nvPr/>
        </p:nvPicPr>
        <p:blipFill rotWithShape="1">
          <a:blip r:embed="rId4"/>
          <a:srcRect l="860" t="1370" r="938" b="1411"/>
          <a:stretch/>
        </p:blipFill>
        <p:spPr>
          <a:xfrm>
            <a:off x="2231329" y="2879270"/>
            <a:ext cx="2449132" cy="2164348"/>
          </a:xfrm>
          <a:prstGeom prst="rect">
            <a:avLst/>
          </a:prstGeom>
        </p:spPr>
      </p:pic>
      <p:grpSp>
        <p:nvGrpSpPr>
          <p:cNvPr id="4" name="Group 3">
            <a:extLst>
              <a:ext uri="{FF2B5EF4-FFF2-40B4-BE49-F238E27FC236}">
                <a16:creationId xmlns:a16="http://schemas.microsoft.com/office/drawing/2014/main" id="{1415F487-F282-49C8-AFA0-7220F61889CA}"/>
              </a:ext>
            </a:extLst>
          </p:cNvPr>
          <p:cNvGrpSpPr/>
          <p:nvPr/>
        </p:nvGrpSpPr>
        <p:grpSpPr>
          <a:xfrm>
            <a:off x="4508706" y="2955785"/>
            <a:ext cx="3841557" cy="3323095"/>
            <a:chOff x="1877344" y="2961709"/>
            <a:chExt cx="3841557" cy="3323095"/>
          </a:xfrm>
        </p:grpSpPr>
        <p:pic>
          <p:nvPicPr>
            <p:cNvPr id="73" name="Picture 72">
              <a:extLst>
                <a:ext uri="{FF2B5EF4-FFF2-40B4-BE49-F238E27FC236}">
                  <a16:creationId xmlns:a16="http://schemas.microsoft.com/office/drawing/2014/main" id="{091274BB-446F-40AE-95E5-4303CA423B31}"/>
                </a:ext>
              </a:extLst>
            </p:cNvPr>
            <p:cNvPicPr>
              <a:picLocks noChangeAspect="1"/>
            </p:cNvPicPr>
            <p:nvPr/>
          </p:nvPicPr>
          <p:blipFill>
            <a:blip r:embed="rId5"/>
            <a:stretch>
              <a:fillRect/>
            </a:stretch>
          </p:blipFill>
          <p:spPr>
            <a:xfrm>
              <a:off x="1877344" y="2961709"/>
              <a:ext cx="3841557" cy="3323095"/>
            </a:xfrm>
            <a:prstGeom prst="rect">
              <a:avLst/>
            </a:prstGeom>
          </p:spPr>
        </p:pic>
        <p:sp>
          <p:nvSpPr>
            <p:cNvPr id="74" name="Rectangle 73">
              <a:extLst>
                <a:ext uri="{FF2B5EF4-FFF2-40B4-BE49-F238E27FC236}">
                  <a16:creationId xmlns:a16="http://schemas.microsoft.com/office/drawing/2014/main" id="{AF373403-5483-4012-85E4-53A4C21FB662}"/>
                </a:ext>
              </a:extLst>
            </p:cNvPr>
            <p:cNvSpPr/>
            <p:nvPr/>
          </p:nvSpPr>
          <p:spPr>
            <a:xfrm>
              <a:off x="2917792" y="3497673"/>
              <a:ext cx="451834" cy="24048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2" name="object 2"/>
          <p:cNvSpPr/>
          <p:nvPr/>
        </p:nvSpPr>
        <p:spPr>
          <a:xfrm>
            <a:off x="3901440" y="6659880"/>
            <a:ext cx="7392923" cy="45719"/>
          </a:xfrm>
          <a:prstGeom prst="rect">
            <a:avLst/>
          </a:prstGeom>
          <a:blipFill>
            <a:blip r:embed="rId6" cstate="print"/>
            <a:stretch>
              <a:fillRect/>
            </a:stretch>
          </a:blipFill>
        </p:spPr>
        <p:txBody>
          <a:bodyPr wrap="square" lIns="0" tIns="0" rIns="0" bIns="0" rtlCol="0"/>
          <a:lstStyle/>
          <a:p>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FEC200"/>
                </a:solidFill>
                <a:latin typeface="Circular Book"/>
                <a:cs typeface="Circular Book"/>
              </a:rPr>
              <a:t>Establish strategic partnerships (1/2)</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0" y="434088"/>
            <a:ext cx="792120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Increase the number of participants</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20" name="object 16">
            <a:extLst>
              <a:ext uri="{FF2B5EF4-FFF2-40B4-BE49-F238E27FC236}">
                <a16:creationId xmlns:a16="http://schemas.microsoft.com/office/drawing/2014/main" id="{2598A49B-89D3-408D-A0A0-63B2267BE42C}"/>
              </a:ext>
            </a:extLst>
          </p:cNvPr>
          <p:cNvSpPr txBox="1">
            <a:spLocks/>
          </p:cNvSpPr>
          <p:nvPr/>
        </p:nvSpPr>
        <p:spPr>
          <a:xfrm>
            <a:off x="307697" y="1315533"/>
            <a:ext cx="11559600" cy="1423581"/>
          </a:xfrm>
          <a:prstGeom prst="rect">
            <a:avLst/>
          </a:prstGeom>
          <a:solidFill>
            <a:srgbClr val="EEB500"/>
          </a:solidFill>
          <a:ln>
            <a:noFill/>
          </a:ln>
        </p:spPr>
        <p:txBody>
          <a:bodyPr vert="horz" wrap="square" lIns="36000" tIns="36000" rIns="36000" bIns="0" numCol="2" spcCol="72000" rtlCol="0" anchor="t" anchorCtr="0">
            <a:noAutofit/>
          </a:bodyPr>
          <a:lstStyle>
            <a:defPPr>
              <a:defRPr lang="en-US"/>
            </a:defPPr>
            <a:lvl1pPr marL="113664">
              <a:lnSpc>
                <a:spcPct val="100000"/>
              </a:lnSpc>
              <a:spcBef>
                <a:spcPts val="830"/>
              </a:spcBef>
              <a:defRPr sz="1100" b="0">
                <a:solidFill>
                  <a:schemeClr val="bg1"/>
                </a:solidFill>
                <a:cs typeface="Calibri"/>
              </a:defRPr>
            </a:lvl1pPr>
          </a:lstStyle>
          <a:p>
            <a:r>
              <a:rPr lang="en-CA" sz="1200" dirty="0"/>
              <a:t>When looking at the where Home on the Hill clients' come from, and comparing that to the amount of people dealing with mental illness in the Richmond Hill area (2000) there is still a large amount of people that Home on the Hill could reach (Home on the Hill only captures 1% of the Richmond Hill market). </a:t>
            </a:r>
          </a:p>
          <a:p>
            <a:r>
              <a:rPr lang="en-CA" sz="1200" dirty="0"/>
              <a:t>According to </a:t>
            </a:r>
            <a:r>
              <a:rPr lang="en-CA" sz="1200" b="1" dirty="0"/>
              <a:t>professionals</a:t>
            </a:r>
            <a:r>
              <a:rPr lang="en-CA" sz="1200" dirty="0"/>
              <a:t> Home on the Hill is </a:t>
            </a:r>
            <a:r>
              <a:rPr lang="en-CA" sz="1200" b="1" dirty="0"/>
              <a:t>less known </a:t>
            </a:r>
            <a:r>
              <a:rPr lang="en-CA" sz="1200" dirty="0"/>
              <a:t>for the effectiveness of their core services (</a:t>
            </a:r>
            <a:r>
              <a:rPr lang="en-CA" sz="1200" b="1" dirty="0"/>
              <a:t>Support programs </a:t>
            </a:r>
            <a:r>
              <a:rPr lang="en-CA" sz="1200" dirty="0"/>
              <a:t>and respite care for caregivers). Strategic partnerships with respected organizations will be instrumental in changing that perception and will help with getting referrals from hospitals.</a:t>
            </a:r>
          </a:p>
          <a:p>
            <a:r>
              <a:rPr lang="en-CA" sz="1200" dirty="0"/>
              <a:t>Competitive analysis learned that almost all of mental illness organizations partner-up in order to offer complementary services, share marketing and outreach channels and share expertise. Home on the Hill on the contrary has no strategic partnership.</a:t>
            </a:r>
          </a:p>
          <a:p>
            <a:r>
              <a:rPr lang="en-CA" sz="1200" dirty="0"/>
              <a:t>The most shared long-term vision of the board was to act as a </a:t>
            </a:r>
            <a:r>
              <a:rPr lang="en-CA" sz="1200" b="1" dirty="0"/>
              <a:t>central hub for mental health services</a:t>
            </a:r>
            <a:r>
              <a:rPr lang="en-CA" sz="1200" dirty="0"/>
              <a:t>. Strategic partnerships will be instrumental in achieving that vision. </a:t>
            </a:r>
            <a:r>
              <a:rPr lang="en-CA" sz="1200" b="1" dirty="0"/>
              <a:t> </a:t>
            </a:r>
          </a:p>
        </p:txBody>
      </p:sp>
      <p:grpSp>
        <p:nvGrpSpPr>
          <p:cNvPr id="12" name="Group 11">
            <a:extLst>
              <a:ext uri="{FF2B5EF4-FFF2-40B4-BE49-F238E27FC236}">
                <a16:creationId xmlns:a16="http://schemas.microsoft.com/office/drawing/2014/main" id="{673300DB-DAEC-48D9-901F-80C96CA64236}"/>
              </a:ext>
            </a:extLst>
          </p:cNvPr>
          <p:cNvGrpSpPr/>
          <p:nvPr/>
        </p:nvGrpSpPr>
        <p:grpSpPr>
          <a:xfrm>
            <a:off x="10907141" y="514516"/>
            <a:ext cx="960156" cy="313579"/>
            <a:chOff x="7521961" y="514516"/>
            <a:chExt cx="960156" cy="313579"/>
          </a:xfrm>
        </p:grpSpPr>
        <p:sp>
          <p:nvSpPr>
            <p:cNvPr id="89" name="Freeform 6">
              <a:extLst>
                <a:ext uri="{FF2B5EF4-FFF2-40B4-BE49-F238E27FC236}">
                  <a16:creationId xmlns:a16="http://schemas.microsoft.com/office/drawing/2014/main" id="{AFC78AD3-4FA5-41F1-8030-F597872ED905}"/>
                </a:ext>
              </a:extLst>
            </p:cNvPr>
            <p:cNvSpPr>
              <a:spLocks noChangeAspect="1"/>
            </p:cNvSpPr>
            <p:nvPr/>
          </p:nvSpPr>
          <p:spPr>
            <a:xfrm rot="19837186">
              <a:off x="7521961"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90" name="Freeform 12">
              <a:extLst>
                <a:ext uri="{FF2B5EF4-FFF2-40B4-BE49-F238E27FC236}">
                  <a16:creationId xmlns:a16="http://schemas.microsoft.com/office/drawing/2014/main" id="{803C3B17-8F54-49A5-B0D8-345362AF93A4}"/>
                </a:ext>
              </a:extLst>
            </p:cNvPr>
            <p:cNvSpPr>
              <a:spLocks noChangeAspect="1"/>
            </p:cNvSpPr>
            <p:nvPr/>
          </p:nvSpPr>
          <p:spPr>
            <a:xfrm rot="19837186">
              <a:off x="8130882"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91" name="Laurel_wreath3">
              <a:extLst>
                <a:ext uri="{FF2B5EF4-FFF2-40B4-BE49-F238E27FC236}">
                  <a16:creationId xmlns:a16="http://schemas.microsoft.com/office/drawing/2014/main" id="{8BC1A78E-FC65-4E4E-A4CE-B2C876C92748}"/>
                </a:ext>
              </a:extLst>
            </p:cNvPr>
            <p:cNvGrpSpPr>
              <a:grpSpLocks noChangeAspect="1"/>
            </p:cNvGrpSpPr>
            <p:nvPr>
              <p:custDataLst>
                <p:tags r:id="rId1"/>
              </p:custDataLst>
            </p:nvPr>
          </p:nvGrpSpPr>
          <p:grpSpPr bwMode="auto">
            <a:xfrm rot="14437186">
              <a:off x="7924981" y="607895"/>
              <a:ext cx="151389" cy="127567"/>
              <a:chOff x="6205" y="3197"/>
              <a:chExt cx="1468" cy="1237"/>
            </a:xfrm>
            <a:solidFill>
              <a:schemeClr val="bg1">
                <a:alpha val="20000"/>
              </a:schemeClr>
            </a:solidFill>
          </p:grpSpPr>
          <p:sp>
            <p:nvSpPr>
              <p:cNvPr id="92" name="Freeform 297">
                <a:extLst>
                  <a:ext uri="{FF2B5EF4-FFF2-40B4-BE49-F238E27FC236}">
                    <a16:creationId xmlns:a16="http://schemas.microsoft.com/office/drawing/2014/main" id="{A511C301-1A60-4F1E-AA21-B63CAFE6503A}"/>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3" name="Freeform 298">
                <a:extLst>
                  <a:ext uri="{FF2B5EF4-FFF2-40B4-BE49-F238E27FC236}">
                    <a16:creationId xmlns:a16="http://schemas.microsoft.com/office/drawing/2014/main" id="{82CDCC74-DD98-45FE-B025-BD408D4E9383}"/>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4" name="Freeform 299">
                <a:extLst>
                  <a:ext uri="{FF2B5EF4-FFF2-40B4-BE49-F238E27FC236}">
                    <a16:creationId xmlns:a16="http://schemas.microsoft.com/office/drawing/2014/main" id="{98DC16AB-4B79-4113-B09B-3F38CA286783}"/>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5" name="Freeform 300">
                <a:extLst>
                  <a:ext uri="{FF2B5EF4-FFF2-40B4-BE49-F238E27FC236}">
                    <a16:creationId xmlns:a16="http://schemas.microsoft.com/office/drawing/2014/main" id="{8A607D1D-303B-4FD4-964B-B3438D089BE6}"/>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6" name="Freeform 301">
                <a:extLst>
                  <a:ext uri="{FF2B5EF4-FFF2-40B4-BE49-F238E27FC236}">
                    <a16:creationId xmlns:a16="http://schemas.microsoft.com/office/drawing/2014/main" id="{2FB64A43-E09E-4C64-BF09-199935A8447B}"/>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7" name="Freeform 302">
                <a:extLst>
                  <a:ext uri="{FF2B5EF4-FFF2-40B4-BE49-F238E27FC236}">
                    <a16:creationId xmlns:a16="http://schemas.microsoft.com/office/drawing/2014/main" id="{48FE49C7-A153-4B0E-A10B-9D88736509F1}"/>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8" name="Freeform 303">
                <a:extLst>
                  <a:ext uri="{FF2B5EF4-FFF2-40B4-BE49-F238E27FC236}">
                    <a16:creationId xmlns:a16="http://schemas.microsoft.com/office/drawing/2014/main" id="{3D3FE285-5ED0-4609-96D9-64E0C61534F0}"/>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9" name="Freeform 304">
                <a:extLst>
                  <a:ext uri="{FF2B5EF4-FFF2-40B4-BE49-F238E27FC236}">
                    <a16:creationId xmlns:a16="http://schemas.microsoft.com/office/drawing/2014/main" id="{A5EDF749-425F-47BA-8C01-A95CC778CAFB}"/>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0" name="Freeform 305">
                <a:extLst>
                  <a:ext uri="{FF2B5EF4-FFF2-40B4-BE49-F238E27FC236}">
                    <a16:creationId xmlns:a16="http://schemas.microsoft.com/office/drawing/2014/main" id="{CAD50431-46B8-4C68-BF55-5EE1F1D6C575}"/>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1" name="Freeform 306">
                <a:extLst>
                  <a:ext uri="{FF2B5EF4-FFF2-40B4-BE49-F238E27FC236}">
                    <a16:creationId xmlns:a16="http://schemas.microsoft.com/office/drawing/2014/main" id="{5A7F106C-AAC9-4413-95C9-26B8967D0B22}"/>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2" name="Freeform 307">
                <a:extLst>
                  <a:ext uri="{FF2B5EF4-FFF2-40B4-BE49-F238E27FC236}">
                    <a16:creationId xmlns:a16="http://schemas.microsoft.com/office/drawing/2014/main" id="{829C2303-7C29-4450-8CBD-F9C33A9CBFFC}"/>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3" name="Freeform 308">
                <a:extLst>
                  <a:ext uri="{FF2B5EF4-FFF2-40B4-BE49-F238E27FC236}">
                    <a16:creationId xmlns:a16="http://schemas.microsoft.com/office/drawing/2014/main" id="{832479FA-90AB-4140-87BA-410164FAD876}"/>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4" name="Freeform 309">
                <a:extLst>
                  <a:ext uri="{FF2B5EF4-FFF2-40B4-BE49-F238E27FC236}">
                    <a16:creationId xmlns:a16="http://schemas.microsoft.com/office/drawing/2014/main" id="{2D6A407D-DE1C-41F8-9B17-85BD1689D306}"/>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5" name="Freeform 310">
                <a:extLst>
                  <a:ext uri="{FF2B5EF4-FFF2-40B4-BE49-F238E27FC236}">
                    <a16:creationId xmlns:a16="http://schemas.microsoft.com/office/drawing/2014/main" id="{A2CA430E-612B-4910-A4C1-32B8A3733674}"/>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6" name="Freeform 311">
                <a:extLst>
                  <a:ext uri="{FF2B5EF4-FFF2-40B4-BE49-F238E27FC236}">
                    <a16:creationId xmlns:a16="http://schemas.microsoft.com/office/drawing/2014/main" id="{75BBC77F-9EFF-4FFE-A616-B6750AECDDA8}"/>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7" name="Freeform 312">
                <a:extLst>
                  <a:ext uri="{FF2B5EF4-FFF2-40B4-BE49-F238E27FC236}">
                    <a16:creationId xmlns:a16="http://schemas.microsoft.com/office/drawing/2014/main" id="{58124C2F-E08A-48EA-B69F-0DB5EBE5FF22}"/>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8" name="Freeform 313">
                <a:extLst>
                  <a:ext uri="{FF2B5EF4-FFF2-40B4-BE49-F238E27FC236}">
                    <a16:creationId xmlns:a16="http://schemas.microsoft.com/office/drawing/2014/main" id="{9ACC7C44-53D7-4617-9F39-E587CF8B7977}"/>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9" name="Freeform 314">
                <a:extLst>
                  <a:ext uri="{FF2B5EF4-FFF2-40B4-BE49-F238E27FC236}">
                    <a16:creationId xmlns:a16="http://schemas.microsoft.com/office/drawing/2014/main" id="{FAF6AB60-EF1B-439F-B31F-EA39D7334570}"/>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0" name="Freeform 315">
                <a:extLst>
                  <a:ext uri="{FF2B5EF4-FFF2-40B4-BE49-F238E27FC236}">
                    <a16:creationId xmlns:a16="http://schemas.microsoft.com/office/drawing/2014/main" id="{38084C09-04B0-46AA-A505-BFCEC88909F0}"/>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1" name="Freeform 316">
                <a:extLst>
                  <a:ext uri="{FF2B5EF4-FFF2-40B4-BE49-F238E27FC236}">
                    <a16:creationId xmlns:a16="http://schemas.microsoft.com/office/drawing/2014/main" id="{19D235E3-BDC6-4B3D-9D81-BE05C3F2ED40}"/>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2" name="Freeform 317">
                <a:extLst>
                  <a:ext uri="{FF2B5EF4-FFF2-40B4-BE49-F238E27FC236}">
                    <a16:creationId xmlns:a16="http://schemas.microsoft.com/office/drawing/2014/main" id="{4F18845F-C515-4D3D-9C9A-F0F870610974}"/>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3" name="Freeform 318">
                <a:extLst>
                  <a:ext uri="{FF2B5EF4-FFF2-40B4-BE49-F238E27FC236}">
                    <a16:creationId xmlns:a16="http://schemas.microsoft.com/office/drawing/2014/main" id="{FF7272C5-93E0-4383-8101-9EB54A481F06}"/>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4" name="Freeform 319">
                <a:extLst>
                  <a:ext uri="{FF2B5EF4-FFF2-40B4-BE49-F238E27FC236}">
                    <a16:creationId xmlns:a16="http://schemas.microsoft.com/office/drawing/2014/main" id="{D63DDCFC-7CE9-47C7-8AAC-7A08EECF5981}"/>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5" name="Freeform 320">
                <a:extLst>
                  <a:ext uri="{FF2B5EF4-FFF2-40B4-BE49-F238E27FC236}">
                    <a16:creationId xmlns:a16="http://schemas.microsoft.com/office/drawing/2014/main" id="{DD8982D9-FB9A-42BC-AAA6-0FB88535760E}"/>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6" name="Freeform 321">
                <a:extLst>
                  <a:ext uri="{FF2B5EF4-FFF2-40B4-BE49-F238E27FC236}">
                    <a16:creationId xmlns:a16="http://schemas.microsoft.com/office/drawing/2014/main" id="{874C9834-B362-4F43-B97C-BE0E4DD7CF7D}"/>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7" name="Freeform 322">
                <a:extLst>
                  <a:ext uri="{FF2B5EF4-FFF2-40B4-BE49-F238E27FC236}">
                    <a16:creationId xmlns:a16="http://schemas.microsoft.com/office/drawing/2014/main" id="{F56ACF40-0402-4BD5-BA18-BA1E6725AB5F}"/>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8" name="Freeform 323">
                <a:extLst>
                  <a:ext uri="{FF2B5EF4-FFF2-40B4-BE49-F238E27FC236}">
                    <a16:creationId xmlns:a16="http://schemas.microsoft.com/office/drawing/2014/main" id="{99D6C740-9F76-43ED-8D68-370006AAE420}"/>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9" name="Freeform 324">
                <a:extLst>
                  <a:ext uri="{FF2B5EF4-FFF2-40B4-BE49-F238E27FC236}">
                    <a16:creationId xmlns:a16="http://schemas.microsoft.com/office/drawing/2014/main" id="{AF425165-329D-4ECE-AFAE-339D21ECCB6D}"/>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0" name="Freeform 325">
                <a:extLst>
                  <a:ext uri="{FF2B5EF4-FFF2-40B4-BE49-F238E27FC236}">
                    <a16:creationId xmlns:a16="http://schemas.microsoft.com/office/drawing/2014/main" id="{ABD249F8-CEB1-4585-8422-B2C2059B4BD3}"/>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1" name="Freeform 326">
                <a:extLst>
                  <a:ext uri="{FF2B5EF4-FFF2-40B4-BE49-F238E27FC236}">
                    <a16:creationId xmlns:a16="http://schemas.microsoft.com/office/drawing/2014/main" id="{1A30A433-C23B-4D63-BE8E-B6EEDC680C46}"/>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2" name="Freeform 327">
                <a:extLst>
                  <a:ext uri="{FF2B5EF4-FFF2-40B4-BE49-F238E27FC236}">
                    <a16:creationId xmlns:a16="http://schemas.microsoft.com/office/drawing/2014/main" id="{E295D951-275E-449F-AAA8-312FAB6B2CA5}"/>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3" name="Freeform 328">
                <a:extLst>
                  <a:ext uri="{FF2B5EF4-FFF2-40B4-BE49-F238E27FC236}">
                    <a16:creationId xmlns:a16="http://schemas.microsoft.com/office/drawing/2014/main" id="{BADEE524-03E4-4F22-8767-9CE5AF022FDC}"/>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4" name="Freeform 329">
                <a:extLst>
                  <a:ext uri="{FF2B5EF4-FFF2-40B4-BE49-F238E27FC236}">
                    <a16:creationId xmlns:a16="http://schemas.microsoft.com/office/drawing/2014/main" id="{6F753A97-9AA8-4BEA-88DD-72922CBE2D0D}"/>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5" name="Freeform 330">
                <a:extLst>
                  <a:ext uri="{FF2B5EF4-FFF2-40B4-BE49-F238E27FC236}">
                    <a16:creationId xmlns:a16="http://schemas.microsoft.com/office/drawing/2014/main" id="{E67096D1-541C-476B-80EF-AE5D1529512A}"/>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6" name="Freeform 331">
                <a:extLst>
                  <a:ext uri="{FF2B5EF4-FFF2-40B4-BE49-F238E27FC236}">
                    <a16:creationId xmlns:a16="http://schemas.microsoft.com/office/drawing/2014/main" id="{BF15DF3F-77E2-4353-B541-E5D4F2502E86}"/>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7" name="Freeform 332">
                <a:extLst>
                  <a:ext uri="{FF2B5EF4-FFF2-40B4-BE49-F238E27FC236}">
                    <a16:creationId xmlns:a16="http://schemas.microsoft.com/office/drawing/2014/main" id="{47720808-1109-40C5-A3FD-0B4F4A091DAD}"/>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8" name="Freeform 333">
                <a:extLst>
                  <a:ext uri="{FF2B5EF4-FFF2-40B4-BE49-F238E27FC236}">
                    <a16:creationId xmlns:a16="http://schemas.microsoft.com/office/drawing/2014/main" id="{3E5B8451-7548-4EC2-99F5-D9FDEBB3B289}"/>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1" name="Freeform 334">
                <a:extLst>
                  <a:ext uri="{FF2B5EF4-FFF2-40B4-BE49-F238E27FC236}">
                    <a16:creationId xmlns:a16="http://schemas.microsoft.com/office/drawing/2014/main" id="{756D396B-C859-4FAE-B326-EA66AE6B157A}"/>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2" name="Freeform 335">
                <a:extLst>
                  <a:ext uri="{FF2B5EF4-FFF2-40B4-BE49-F238E27FC236}">
                    <a16:creationId xmlns:a16="http://schemas.microsoft.com/office/drawing/2014/main" id="{8332AB43-CEAC-4FDE-BF09-2C7B61BF23B3}"/>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3" name="Freeform 336">
                <a:extLst>
                  <a:ext uri="{FF2B5EF4-FFF2-40B4-BE49-F238E27FC236}">
                    <a16:creationId xmlns:a16="http://schemas.microsoft.com/office/drawing/2014/main" id="{6B6E33C8-E369-4617-B55C-5184CFC7E6E8}"/>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4" name="Freeform 337">
                <a:extLst>
                  <a:ext uri="{FF2B5EF4-FFF2-40B4-BE49-F238E27FC236}">
                    <a16:creationId xmlns:a16="http://schemas.microsoft.com/office/drawing/2014/main" id="{CFDC25CE-15F7-436D-98E6-4F89988FB9E5}"/>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5" name="Freeform 338">
                <a:extLst>
                  <a:ext uri="{FF2B5EF4-FFF2-40B4-BE49-F238E27FC236}">
                    <a16:creationId xmlns:a16="http://schemas.microsoft.com/office/drawing/2014/main" id="{60481327-B8C2-4BF1-8A1B-6346C158CCD0}"/>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6" name="Freeform 339">
                <a:extLst>
                  <a:ext uri="{FF2B5EF4-FFF2-40B4-BE49-F238E27FC236}">
                    <a16:creationId xmlns:a16="http://schemas.microsoft.com/office/drawing/2014/main" id="{74AC1E5A-CC59-464D-BACD-84B7F0E34357}"/>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7" name="Freeform 340">
                <a:extLst>
                  <a:ext uri="{FF2B5EF4-FFF2-40B4-BE49-F238E27FC236}">
                    <a16:creationId xmlns:a16="http://schemas.microsoft.com/office/drawing/2014/main" id="{5B696A1A-A0C6-4A82-AA39-C093BF658A95}"/>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8" name="Freeform 341">
                <a:extLst>
                  <a:ext uri="{FF2B5EF4-FFF2-40B4-BE49-F238E27FC236}">
                    <a16:creationId xmlns:a16="http://schemas.microsoft.com/office/drawing/2014/main" id="{C81F1284-7A3D-4BB1-BFA6-71E507CB2F2E}"/>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9" name="Freeform 342">
                <a:extLst>
                  <a:ext uri="{FF2B5EF4-FFF2-40B4-BE49-F238E27FC236}">
                    <a16:creationId xmlns:a16="http://schemas.microsoft.com/office/drawing/2014/main" id="{F2B0E31D-04DF-4390-8476-1669F3D738C6}"/>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0" name="Freeform 343">
                <a:extLst>
                  <a:ext uri="{FF2B5EF4-FFF2-40B4-BE49-F238E27FC236}">
                    <a16:creationId xmlns:a16="http://schemas.microsoft.com/office/drawing/2014/main" id="{F409467A-4872-48B0-AC63-4766580CC987}"/>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1" name="Freeform 344">
                <a:extLst>
                  <a:ext uri="{FF2B5EF4-FFF2-40B4-BE49-F238E27FC236}">
                    <a16:creationId xmlns:a16="http://schemas.microsoft.com/office/drawing/2014/main" id="{E9A179AA-EB21-44F8-8C08-6CBD1ADC5C1B}"/>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2" name="Freeform 345">
                <a:extLst>
                  <a:ext uri="{FF2B5EF4-FFF2-40B4-BE49-F238E27FC236}">
                    <a16:creationId xmlns:a16="http://schemas.microsoft.com/office/drawing/2014/main" id="{57BAFE79-4797-4CCD-93A5-AEC77E6CD7AB}"/>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3" name="Freeform 346">
                <a:extLst>
                  <a:ext uri="{FF2B5EF4-FFF2-40B4-BE49-F238E27FC236}">
                    <a16:creationId xmlns:a16="http://schemas.microsoft.com/office/drawing/2014/main" id="{812A476A-501A-47A0-9599-BB8179538966}"/>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4" name="Freeform 347">
                <a:extLst>
                  <a:ext uri="{FF2B5EF4-FFF2-40B4-BE49-F238E27FC236}">
                    <a16:creationId xmlns:a16="http://schemas.microsoft.com/office/drawing/2014/main" id="{BF22D091-4ED3-41EF-AC1B-043CD9ED6A3E}"/>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5" name="Freeform 348">
                <a:extLst>
                  <a:ext uri="{FF2B5EF4-FFF2-40B4-BE49-F238E27FC236}">
                    <a16:creationId xmlns:a16="http://schemas.microsoft.com/office/drawing/2014/main" id="{85AC98D1-90E9-4393-A50F-B3FCB12E5D99}"/>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146" name="Freeform 7">
              <a:extLst>
                <a:ext uri="{FF2B5EF4-FFF2-40B4-BE49-F238E27FC236}">
                  <a16:creationId xmlns:a16="http://schemas.microsoft.com/office/drawing/2014/main" id="{9B1CBBD1-658D-44EA-B689-544B41373C41}"/>
                </a:ext>
              </a:extLst>
            </p:cNvPr>
            <p:cNvSpPr>
              <a:spLocks noChangeAspect="1"/>
            </p:cNvSpPr>
            <p:nvPr/>
          </p:nvSpPr>
          <p:spPr>
            <a:xfrm rot="19837186">
              <a:off x="7825773"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grpSp>
        <p:nvGrpSpPr>
          <p:cNvPr id="9" name="Group 8">
            <a:extLst>
              <a:ext uri="{FF2B5EF4-FFF2-40B4-BE49-F238E27FC236}">
                <a16:creationId xmlns:a16="http://schemas.microsoft.com/office/drawing/2014/main" id="{EDD9E7DD-2BE1-43C2-9977-4FA2CA4F79B8}"/>
              </a:ext>
            </a:extLst>
          </p:cNvPr>
          <p:cNvGrpSpPr>
            <a:grpSpLocks noChangeAspect="1"/>
          </p:cNvGrpSpPr>
          <p:nvPr/>
        </p:nvGrpSpPr>
        <p:grpSpPr>
          <a:xfrm>
            <a:off x="319300" y="2870305"/>
            <a:ext cx="2112050" cy="3796299"/>
            <a:chOff x="356658" y="2680994"/>
            <a:chExt cx="2044925" cy="3675644"/>
          </a:xfrm>
        </p:grpSpPr>
        <p:pic>
          <p:nvPicPr>
            <p:cNvPr id="27" name="Picture 26">
              <a:extLst>
                <a:ext uri="{FF2B5EF4-FFF2-40B4-BE49-F238E27FC236}">
                  <a16:creationId xmlns:a16="http://schemas.microsoft.com/office/drawing/2014/main" id="{A43B7224-99D8-4449-A095-E88D5F7A85D2}"/>
                </a:ext>
              </a:extLst>
            </p:cNvPr>
            <p:cNvPicPr>
              <a:picLocks noChangeAspect="1"/>
            </p:cNvPicPr>
            <p:nvPr/>
          </p:nvPicPr>
          <p:blipFill rotWithShape="1">
            <a:blip r:embed="rId7"/>
            <a:srcRect r="55769"/>
            <a:stretch/>
          </p:blipFill>
          <p:spPr>
            <a:xfrm>
              <a:off x="356658" y="2680994"/>
              <a:ext cx="2044925" cy="1966957"/>
            </a:xfrm>
            <a:prstGeom prst="rect">
              <a:avLst/>
            </a:prstGeom>
          </p:spPr>
        </p:pic>
        <p:sp>
          <p:nvSpPr>
            <p:cNvPr id="8" name="Rectangle 7">
              <a:extLst>
                <a:ext uri="{FF2B5EF4-FFF2-40B4-BE49-F238E27FC236}">
                  <a16:creationId xmlns:a16="http://schemas.microsoft.com/office/drawing/2014/main" id="{42E8FD60-7F1D-4ACE-839F-CFCEF00A3097}"/>
                </a:ext>
              </a:extLst>
            </p:cNvPr>
            <p:cNvSpPr/>
            <p:nvPr/>
          </p:nvSpPr>
          <p:spPr>
            <a:xfrm>
              <a:off x="1295400" y="3124200"/>
              <a:ext cx="152400" cy="609600"/>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6" name="Picture 25">
              <a:extLst>
                <a:ext uri="{FF2B5EF4-FFF2-40B4-BE49-F238E27FC236}">
                  <a16:creationId xmlns:a16="http://schemas.microsoft.com/office/drawing/2014/main" id="{2D0CCA7C-AE7D-4E3B-8648-F75E2BBB4B11}"/>
                </a:ext>
              </a:extLst>
            </p:cNvPr>
            <p:cNvPicPr>
              <a:picLocks noChangeAspect="1"/>
            </p:cNvPicPr>
            <p:nvPr/>
          </p:nvPicPr>
          <p:blipFill rotWithShape="1">
            <a:blip r:embed="rId7"/>
            <a:srcRect l="51851"/>
            <a:stretch/>
          </p:blipFill>
          <p:spPr>
            <a:xfrm>
              <a:off x="356658" y="4549725"/>
              <a:ext cx="2044925" cy="1806913"/>
            </a:xfrm>
            <a:prstGeom prst="rect">
              <a:avLst/>
            </a:prstGeom>
            <a:ln>
              <a:solidFill>
                <a:srgbClr val="C00000"/>
              </a:solidFill>
            </a:ln>
          </p:spPr>
        </p:pic>
      </p:grpSp>
      <p:sp>
        <p:nvSpPr>
          <p:cNvPr id="3" name="Slide Number Placeholder 2">
            <a:extLst>
              <a:ext uri="{FF2B5EF4-FFF2-40B4-BE49-F238E27FC236}">
                <a16:creationId xmlns:a16="http://schemas.microsoft.com/office/drawing/2014/main" id="{64C46B04-3541-4AC7-B0E7-7258CFE7F867}"/>
              </a:ext>
            </a:extLst>
          </p:cNvPr>
          <p:cNvSpPr>
            <a:spLocks noGrp="1"/>
          </p:cNvSpPr>
          <p:nvPr>
            <p:ph type="sldNum" sz="quarter" idx="7"/>
          </p:nvPr>
        </p:nvSpPr>
        <p:spPr/>
        <p:txBody>
          <a:bodyPr/>
          <a:lstStyle/>
          <a:p>
            <a:pPr marL="83185">
              <a:lnSpc>
                <a:spcPts val="955"/>
              </a:lnSpc>
            </a:pPr>
            <a:fld id="{81D60167-4931-47E6-BA6A-407CBD079E47}" type="slidenum">
              <a:rPr lang="en-CA" smtClean="0"/>
              <a:t>14</a:t>
            </a:fld>
            <a:endParaRPr lang="en-CA" dirty="0"/>
          </a:p>
        </p:txBody>
      </p:sp>
      <p:grpSp>
        <p:nvGrpSpPr>
          <p:cNvPr id="6" name="Group 5">
            <a:extLst>
              <a:ext uri="{FF2B5EF4-FFF2-40B4-BE49-F238E27FC236}">
                <a16:creationId xmlns:a16="http://schemas.microsoft.com/office/drawing/2014/main" id="{5B1C4A63-06DA-4AFB-BAA6-76FBCB71C828}"/>
              </a:ext>
            </a:extLst>
          </p:cNvPr>
          <p:cNvGrpSpPr/>
          <p:nvPr/>
        </p:nvGrpSpPr>
        <p:grpSpPr>
          <a:xfrm>
            <a:off x="8350263" y="3068955"/>
            <a:ext cx="3577974" cy="2828926"/>
            <a:chOff x="7597901" y="3206163"/>
            <a:chExt cx="3942497" cy="3041561"/>
          </a:xfrm>
        </p:grpSpPr>
        <p:pic>
          <p:nvPicPr>
            <p:cNvPr id="80" name="Picture 79">
              <a:extLst>
                <a:ext uri="{FF2B5EF4-FFF2-40B4-BE49-F238E27FC236}">
                  <a16:creationId xmlns:a16="http://schemas.microsoft.com/office/drawing/2014/main" id="{A8F51D0E-60A5-488A-86A3-31C82B101E4A}"/>
                </a:ext>
              </a:extLst>
            </p:cNvPr>
            <p:cNvPicPr>
              <a:picLocks noChangeAspect="1"/>
            </p:cNvPicPr>
            <p:nvPr/>
          </p:nvPicPr>
          <p:blipFill>
            <a:blip r:embed="rId8"/>
            <a:stretch>
              <a:fillRect/>
            </a:stretch>
          </p:blipFill>
          <p:spPr>
            <a:xfrm>
              <a:off x="7597901" y="3206163"/>
              <a:ext cx="3942497" cy="3041561"/>
            </a:xfrm>
            <a:prstGeom prst="rect">
              <a:avLst/>
            </a:prstGeom>
          </p:spPr>
        </p:pic>
        <p:sp>
          <p:nvSpPr>
            <p:cNvPr id="81" name="Rectangle 80">
              <a:extLst>
                <a:ext uri="{FF2B5EF4-FFF2-40B4-BE49-F238E27FC236}">
                  <a16:creationId xmlns:a16="http://schemas.microsoft.com/office/drawing/2014/main" id="{F7D0FD4C-135B-497B-A257-0B0DE41C6F4C}"/>
                </a:ext>
              </a:extLst>
            </p:cNvPr>
            <p:cNvSpPr/>
            <p:nvPr/>
          </p:nvSpPr>
          <p:spPr>
            <a:xfrm>
              <a:off x="8086165" y="3519776"/>
              <a:ext cx="524435" cy="230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33946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4" cstate="print"/>
            <a:stretch>
              <a:fillRect/>
            </a:stretch>
          </a:blipFill>
        </p:spPr>
        <p:txBody>
          <a:bodyPr wrap="square" lIns="0" tIns="0" rIns="0" bIns="0" rtlCol="0"/>
          <a:lstStyle/>
          <a:p>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FEC200"/>
                </a:solidFill>
                <a:latin typeface="Circular Book"/>
                <a:cs typeface="Circular Book"/>
              </a:rPr>
              <a:t>Establish strategic partnerships (2/2)</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Increase the number of participants</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grpSp>
        <p:nvGrpSpPr>
          <p:cNvPr id="12" name="Group 11">
            <a:extLst>
              <a:ext uri="{FF2B5EF4-FFF2-40B4-BE49-F238E27FC236}">
                <a16:creationId xmlns:a16="http://schemas.microsoft.com/office/drawing/2014/main" id="{673300DB-DAEC-48D9-901F-80C96CA64236}"/>
              </a:ext>
            </a:extLst>
          </p:cNvPr>
          <p:cNvGrpSpPr/>
          <p:nvPr/>
        </p:nvGrpSpPr>
        <p:grpSpPr>
          <a:xfrm>
            <a:off x="10907141" y="514516"/>
            <a:ext cx="960156" cy="313579"/>
            <a:chOff x="7521961" y="514516"/>
            <a:chExt cx="960156" cy="313579"/>
          </a:xfrm>
        </p:grpSpPr>
        <p:sp>
          <p:nvSpPr>
            <p:cNvPr id="89" name="Freeform 6">
              <a:extLst>
                <a:ext uri="{FF2B5EF4-FFF2-40B4-BE49-F238E27FC236}">
                  <a16:creationId xmlns:a16="http://schemas.microsoft.com/office/drawing/2014/main" id="{AFC78AD3-4FA5-41F1-8030-F597872ED905}"/>
                </a:ext>
              </a:extLst>
            </p:cNvPr>
            <p:cNvSpPr>
              <a:spLocks noChangeAspect="1"/>
            </p:cNvSpPr>
            <p:nvPr/>
          </p:nvSpPr>
          <p:spPr>
            <a:xfrm rot="19837186">
              <a:off x="7521961"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90" name="Freeform 12">
              <a:extLst>
                <a:ext uri="{FF2B5EF4-FFF2-40B4-BE49-F238E27FC236}">
                  <a16:creationId xmlns:a16="http://schemas.microsoft.com/office/drawing/2014/main" id="{803C3B17-8F54-49A5-B0D8-345362AF93A4}"/>
                </a:ext>
              </a:extLst>
            </p:cNvPr>
            <p:cNvSpPr>
              <a:spLocks noChangeAspect="1"/>
            </p:cNvSpPr>
            <p:nvPr/>
          </p:nvSpPr>
          <p:spPr>
            <a:xfrm rot="19837186">
              <a:off x="8130882"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91" name="Laurel_wreath3">
              <a:extLst>
                <a:ext uri="{FF2B5EF4-FFF2-40B4-BE49-F238E27FC236}">
                  <a16:creationId xmlns:a16="http://schemas.microsoft.com/office/drawing/2014/main" id="{8BC1A78E-FC65-4E4E-A4CE-B2C876C92748}"/>
                </a:ext>
              </a:extLst>
            </p:cNvPr>
            <p:cNvGrpSpPr>
              <a:grpSpLocks noChangeAspect="1"/>
            </p:cNvGrpSpPr>
            <p:nvPr>
              <p:custDataLst>
                <p:tags r:id="rId1"/>
              </p:custDataLst>
            </p:nvPr>
          </p:nvGrpSpPr>
          <p:grpSpPr bwMode="auto">
            <a:xfrm rot="14437186">
              <a:off x="7924981" y="607895"/>
              <a:ext cx="151389" cy="127567"/>
              <a:chOff x="6205" y="3197"/>
              <a:chExt cx="1468" cy="1237"/>
            </a:xfrm>
            <a:solidFill>
              <a:schemeClr val="bg1">
                <a:alpha val="20000"/>
              </a:schemeClr>
            </a:solidFill>
          </p:grpSpPr>
          <p:sp>
            <p:nvSpPr>
              <p:cNvPr id="92" name="Freeform 297">
                <a:extLst>
                  <a:ext uri="{FF2B5EF4-FFF2-40B4-BE49-F238E27FC236}">
                    <a16:creationId xmlns:a16="http://schemas.microsoft.com/office/drawing/2014/main" id="{A511C301-1A60-4F1E-AA21-B63CAFE6503A}"/>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3" name="Freeform 298">
                <a:extLst>
                  <a:ext uri="{FF2B5EF4-FFF2-40B4-BE49-F238E27FC236}">
                    <a16:creationId xmlns:a16="http://schemas.microsoft.com/office/drawing/2014/main" id="{82CDCC74-DD98-45FE-B025-BD408D4E9383}"/>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4" name="Freeform 299">
                <a:extLst>
                  <a:ext uri="{FF2B5EF4-FFF2-40B4-BE49-F238E27FC236}">
                    <a16:creationId xmlns:a16="http://schemas.microsoft.com/office/drawing/2014/main" id="{98DC16AB-4B79-4113-B09B-3F38CA286783}"/>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5" name="Freeform 300">
                <a:extLst>
                  <a:ext uri="{FF2B5EF4-FFF2-40B4-BE49-F238E27FC236}">
                    <a16:creationId xmlns:a16="http://schemas.microsoft.com/office/drawing/2014/main" id="{8A607D1D-303B-4FD4-964B-B3438D089BE6}"/>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6" name="Freeform 301">
                <a:extLst>
                  <a:ext uri="{FF2B5EF4-FFF2-40B4-BE49-F238E27FC236}">
                    <a16:creationId xmlns:a16="http://schemas.microsoft.com/office/drawing/2014/main" id="{2FB64A43-E09E-4C64-BF09-199935A8447B}"/>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7" name="Freeform 302">
                <a:extLst>
                  <a:ext uri="{FF2B5EF4-FFF2-40B4-BE49-F238E27FC236}">
                    <a16:creationId xmlns:a16="http://schemas.microsoft.com/office/drawing/2014/main" id="{48FE49C7-A153-4B0E-A10B-9D88736509F1}"/>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8" name="Freeform 303">
                <a:extLst>
                  <a:ext uri="{FF2B5EF4-FFF2-40B4-BE49-F238E27FC236}">
                    <a16:creationId xmlns:a16="http://schemas.microsoft.com/office/drawing/2014/main" id="{3D3FE285-5ED0-4609-96D9-64E0C61534F0}"/>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99" name="Freeform 304">
                <a:extLst>
                  <a:ext uri="{FF2B5EF4-FFF2-40B4-BE49-F238E27FC236}">
                    <a16:creationId xmlns:a16="http://schemas.microsoft.com/office/drawing/2014/main" id="{A5EDF749-425F-47BA-8C01-A95CC778CAFB}"/>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0" name="Freeform 305">
                <a:extLst>
                  <a:ext uri="{FF2B5EF4-FFF2-40B4-BE49-F238E27FC236}">
                    <a16:creationId xmlns:a16="http://schemas.microsoft.com/office/drawing/2014/main" id="{CAD50431-46B8-4C68-BF55-5EE1F1D6C575}"/>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1" name="Freeform 306">
                <a:extLst>
                  <a:ext uri="{FF2B5EF4-FFF2-40B4-BE49-F238E27FC236}">
                    <a16:creationId xmlns:a16="http://schemas.microsoft.com/office/drawing/2014/main" id="{5A7F106C-AAC9-4413-95C9-26B8967D0B22}"/>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2" name="Freeform 307">
                <a:extLst>
                  <a:ext uri="{FF2B5EF4-FFF2-40B4-BE49-F238E27FC236}">
                    <a16:creationId xmlns:a16="http://schemas.microsoft.com/office/drawing/2014/main" id="{829C2303-7C29-4450-8CBD-F9C33A9CBFFC}"/>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3" name="Freeform 308">
                <a:extLst>
                  <a:ext uri="{FF2B5EF4-FFF2-40B4-BE49-F238E27FC236}">
                    <a16:creationId xmlns:a16="http://schemas.microsoft.com/office/drawing/2014/main" id="{832479FA-90AB-4140-87BA-410164FAD876}"/>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4" name="Freeform 309">
                <a:extLst>
                  <a:ext uri="{FF2B5EF4-FFF2-40B4-BE49-F238E27FC236}">
                    <a16:creationId xmlns:a16="http://schemas.microsoft.com/office/drawing/2014/main" id="{2D6A407D-DE1C-41F8-9B17-85BD1689D306}"/>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5" name="Freeform 310">
                <a:extLst>
                  <a:ext uri="{FF2B5EF4-FFF2-40B4-BE49-F238E27FC236}">
                    <a16:creationId xmlns:a16="http://schemas.microsoft.com/office/drawing/2014/main" id="{A2CA430E-612B-4910-A4C1-32B8A3733674}"/>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6" name="Freeform 311">
                <a:extLst>
                  <a:ext uri="{FF2B5EF4-FFF2-40B4-BE49-F238E27FC236}">
                    <a16:creationId xmlns:a16="http://schemas.microsoft.com/office/drawing/2014/main" id="{75BBC77F-9EFF-4FFE-A616-B6750AECDDA8}"/>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7" name="Freeform 312">
                <a:extLst>
                  <a:ext uri="{FF2B5EF4-FFF2-40B4-BE49-F238E27FC236}">
                    <a16:creationId xmlns:a16="http://schemas.microsoft.com/office/drawing/2014/main" id="{58124C2F-E08A-48EA-B69F-0DB5EBE5FF22}"/>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8" name="Freeform 313">
                <a:extLst>
                  <a:ext uri="{FF2B5EF4-FFF2-40B4-BE49-F238E27FC236}">
                    <a16:creationId xmlns:a16="http://schemas.microsoft.com/office/drawing/2014/main" id="{9ACC7C44-53D7-4617-9F39-E587CF8B7977}"/>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09" name="Freeform 314">
                <a:extLst>
                  <a:ext uri="{FF2B5EF4-FFF2-40B4-BE49-F238E27FC236}">
                    <a16:creationId xmlns:a16="http://schemas.microsoft.com/office/drawing/2014/main" id="{FAF6AB60-EF1B-439F-B31F-EA39D7334570}"/>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0" name="Freeform 315">
                <a:extLst>
                  <a:ext uri="{FF2B5EF4-FFF2-40B4-BE49-F238E27FC236}">
                    <a16:creationId xmlns:a16="http://schemas.microsoft.com/office/drawing/2014/main" id="{38084C09-04B0-46AA-A505-BFCEC88909F0}"/>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1" name="Freeform 316">
                <a:extLst>
                  <a:ext uri="{FF2B5EF4-FFF2-40B4-BE49-F238E27FC236}">
                    <a16:creationId xmlns:a16="http://schemas.microsoft.com/office/drawing/2014/main" id="{19D235E3-BDC6-4B3D-9D81-BE05C3F2ED40}"/>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2" name="Freeform 317">
                <a:extLst>
                  <a:ext uri="{FF2B5EF4-FFF2-40B4-BE49-F238E27FC236}">
                    <a16:creationId xmlns:a16="http://schemas.microsoft.com/office/drawing/2014/main" id="{4F18845F-C515-4D3D-9C9A-F0F870610974}"/>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3" name="Freeform 318">
                <a:extLst>
                  <a:ext uri="{FF2B5EF4-FFF2-40B4-BE49-F238E27FC236}">
                    <a16:creationId xmlns:a16="http://schemas.microsoft.com/office/drawing/2014/main" id="{FF7272C5-93E0-4383-8101-9EB54A481F06}"/>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4" name="Freeform 319">
                <a:extLst>
                  <a:ext uri="{FF2B5EF4-FFF2-40B4-BE49-F238E27FC236}">
                    <a16:creationId xmlns:a16="http://schemas.microsoft.com/office/drawing/2014/main" id="{D63DDCFC-7CE9-47C7-8AAC-7A08EECF5981}"/>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5" name="Freeform 320">
                <a:extLst>
                  <a:ext uri="{FF2B5EF4-FFF2-40B4-BE49-F238E27FC236}">
                    <a16:creationId xmlns:a16="http://schemas.microsoft.com/office/drawing/2014/main" id="{DD8982D9-FB9A-42BC-AAA6-0FB88535760E}"/>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6" name="Freeform 321">
                <a:extLst>
                  <a:ext uri="{FF2B5EF4-FFF2-40B4-BE49-F238E27FC236}">
                    <a16:creationId xmlns:a16="http://schemas.microsoft.com/office/drawing/2014/main" id="{874C9834-B362-4F43-B97C-BE0E4DD7CF7D}"/>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7" name="Freeform 322">
                <a:extLst>
                  <a:ext uri="{FF2B5EF4-FFF2-40B4-BE49-F238E27FC236}">
                    <a16:creationId xmlns:a16="http://schemas.microsoft.com/office/drawing/2014/main" id="{F56ACF40-0402-4BD5-BA18-BA1E6725AB5F}"/>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8" name="Freeform 323">
                <a:extLst>
                  <a:ext uri="{FF2B5EF4-FFF2-40B4-BE49-F238E27FC236}">
                    <a16:creationId xmlns:a16="http://schemas.microsoft.com/office/drawing/2014/main" id="{99D6C740-9F76-43ED-8D68-370006AAE420}"/>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19" name="Freeform 324">
                <a:extLst>
                  <a:ext uri="{FF2B5EF4-FFF2-40B4-BE49-F238E27FC236}">
                    <a16:creationId xmlns:a16="http://schemas.microsoft.com/office/drawing/2014/main" id="{AF425165-329D-4ECE-AFAE-339D21ECCB6D}"/>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0" name="Freeform 325">
                <a:extLst>
                  <a:ext uri="{FF2B5EF4-FFF2-40B4-BE49-F238E27FC236}">
                    <a16:creationId xmlns:a16="http://schemas.microsoft.com/office/drawing/2014/main" id="{ABD249F8-CEB1-4585-8422-B2C2059B4BD3}"/>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1" name="Freeform 326">
                <a:extLst>
                  <a:ext uri="{FF2B5EF4-FFF2-40B4-BE49-F238E27FC236}">
                    <a16:creationId xmlns:a16="http://schemas.microsoft.com/office/drawing/2014/main" id="{1A30A433-C23B-4D63-BE8E-B6EEDC680C46}"/>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2" name="Freeform 327">
                <a:extLst>
                  <a:ext uri="{FF2B5EF4-FFF2-40B4-BE49-F238E27FC236}">
                    <a16:creationId xmlns:a16="http://schemas.microsoft.com/office/drawing/2014/main" id="{E295D951-275E-449F-AAA8-312FAB6B2CA5}"/>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3" name="Freeform 328">
                <a:extLst>
                  <a:ext uri="{FF2B5EF4-FFF2-40B4-BE49-F238E27FC236}">
                    <a16:creationId xmlns:a16="http://schemas.microsoft.com/office/drawing/2014/main" id="{BADEE524-03E4-4F22-8767-9CE5AF022FDC}"/>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4" name="Freeform 329">
                <a:extLst>
                  <a:ext uri="{FF2B5EF4-FFF2-40B4-BE49-F238E27FC236}">
                    <a16:creationId xmlns:a16="http://schemas.microsoft.com/office/drawing/2014/main" id="{6F753A97-9AA8-4BEA-88DD-72922CBE2D0D}"/>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5" name="Freeform 330">
                <a:extLst>
                  <a:ext uri="{FF2B5EF4-FFF2-40B4-BE49-F238E27FC236}">
                    <a16:creationId xmlns:a16="http://schemas.microsoft.com/office/drawing/2014/main" id="{E67096D1-541C-476B-80EF-AE5D1529512A}"/>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6" name="Freeform 331">
                <a:extLst>
                  <a:ext uri="{FF2B5EF4-FFF2-40B4-BE49-F238E27FC236}">
                    <a16:creationId xmlns:a16="http://schemas.microsoft.com/office/drawing/2014/main" id="{BF15DF3F-77E2-4353-B541-E5D4F2502E86}"/>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7" name="Freeform 332">
                <a:extLst>
                  <a:ext uri="{FF2B5EF4-FFF2-40B4-BE49-F238E27FC236}">
                    <a16:creationId xmlns:a16="http://schemas.microsoft.com/office/drawing/2014/main" id="{47720808-1109-40C5-A3FD-0B4F4A091DAD}"/>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8" name="Freeform 333">
                <a:extLst>
                  <a:ext uri="{FF2B5EF4-FFF2-40B4-BE49-F238E27FC236}">
                    <a16:creationId xmlns:a16="http://schemas.microsoft.com/office/drawing/2014/main" id="{3E5B8451-7548-4EC2-99F5-D9FDEBB3B289}"/>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1" name="Freeform 334">
                <a:extLst>
                  <a:ext uri="{FF2B5EF4-FFF2-40B4-BE49-F238E27FC236}">
                    <a16:creationId xmlns:a16="http://schemas.microsoft.com/office/drawing/2014/main" id="{756D396B-C859-4FAE-B326-EA66AE6B157A}"/>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2" name="Freeform 335">
                <a:extLst>
                  <a:ext uri="{FF2B5EF4-FFF2-40B4-BE49-F238E27FC236}">
                    <a16:creationId xmlns:a16="http://schemas.microsoft.com/office/drawing/2014/main" id="{8332AB43-CEAC-4FDE-BF09-2C7B61BF23B3}"/>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3" name="Freeform 336">
                <a:extLst>
                  <a:ext uri="{FF2B5EF4-FFF2-40B4-BE49-F238E27FC236}">
                    <a16:creationId xmlns:a16="http://schemas.microsoft.com/office/drawing/2014/main" id="{6B6E33C8-E369-4617-B55C-5184CFC7E6E8}"/>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4" name="Freeform 337">
                <a:extLst>
                  <a:ext uri="{FF2B5EF4-FFF2-40B4-BE49-F238E27FC236}">
                    <a16:creationId xmlns:a16="http://schemas.microsoft.com/office/drawing/2014/main" id="{CFDC25CE-15F7-436D-98E6-4F89988FB9E5}"/>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5" name="Freeform 338">
                <a:extLst>
                  <a:ext uri="{FF2B5EF4-FFF2-40B4-BE49-F238E27FC236}">
                    <a16:creationId xmlns:a16="http://schemas.microsoft.com/office/drawing/2014/main" id="{60481327-B8C2-4BF1-8A1B-6346C158CCD0}"/>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6" name="Freeform 339">
                <a:extLst>
                  <a:ext uri="{FF2B5EF4-FFF2-40B4-BE49-F238E27FC236}">
                    <a16:creationId xmlns:a16="http://schemas.microsoft.com/office/drawing/2014/main" id="{74AC1E5A-CC59-464D-BACD-84B7F0E34357}"/>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7" name="Freeform 340">
                <a:extLst>
                  <a:ext uri="{FF2B5EF4-FFF2-40B4-BE49-F238E27FC236}">
                    <a16:creationId xmlns:a16="http://schemas.microsoft.com/office/drawing/2014/main" id="{5B696A1A-A0C6-4A82-AA39-C093BF658A95}"/>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8" name="Freeform 341">
                <a:extLst>
                  <a:ext uri="{FF2B5EF4-FFF2-40B4-BE49-F238E27FC236}">
                    <a16:creationId xmlns:a16="http://schemas.microsoft.com/office/drawing/2014/main" id="{C81F1284-7A3D-4BB1-BFA6-71E507CB2F2E}"/>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9" name="Freeform 342">
                <a:extLst>
                  <a:ext uri="{FF2B5EF4-FFF2-40B4-BE49-F238E27FC236}">
                    <a16:creationId xmlns:a16="http://schemas.microsoft.com/office/drawing/2014/main" id="{F2B0E31D-04DF-4390-8476-1669F3D738C6}"/>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0" name="Freeform 343">
                <a:extLst>
                  <a:ext uri="{FF2B5EF4-FFF2-40B4-BE49-F238E27FC236}">
                    <a16:creationId xmlns:a16="http://schemas.microsoft.com/office/drawing/2014/main" id="{F409467A-4872-48B0-AC63-4766580CC987}"/>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1" name="Freeform 344">
                <a:extLst>
                  <a:ext uri="{FF2B5EF4-FFF2-40B4-BE49-F238E27FC236}">
                    <a16:creationId xmlns:a16="http://schemas.microsoft.com/office/drawing/2014/main" id="{E9A179AA-EB21-44F8-8C08-6CBD1ADC5C1B}"/>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2" name="Freeform 345">
                <a:extLst>
                  <a:ext uri="{FF2B5EF4-FFF2-40B4-BE49-F238E27FC236}">
                    <a16:creationId xmlns:a16="http://schemas.microsoft.com/office/drawing/2014/main" id="{57BAFE79-4797-4CCD-93A5-AEC77E6CD7AB}"/>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3" name="Freeform 346">
                <a:extLst>
                  <a:ext uri="{FF2B5EF4-FFF2-40B4-BE49-F238E27FC236}">
                    <a16:creationId xmlns:a16="http://schemas.microsoft.com/office/drawing/2014/main" id="{812A476A-501A-47A0-9599-BB8179538966}"/>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4" name="Freeform 347">
                <a:extLst>
                  <a:ext uri="{FF2B5EF4-FFF2-40B4-BE49-F238E27FC236}">
                    <a16:creationId xmlns:a16="http://schemas.microsoft.com/office/drawing/2014/main" id="{BF22D091-4ED3-41EF-AC1B-043CD9ED6A3E}"/>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5" name="Freeform 348">
                <a:extLst>
                  <a:ext uri="{FF2B5EF4-FFF2-40B4-BE49-F238E27FC236}">
                    <a16:creationId xmlns:a16="http://schemas.microsoft.com/office/drawing/2014/main" id="{85AC98D1-90E9-4393-A50F-B3FCB12E5D99}"/>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146" name="Freeform 7">
              <a:extLst>
                <a:ext uri="{FF2B5EF4-FFF2-40B4-BE49-F238E27FC236}">
                  <a16:creationId xmlns:a16="http://schemas.microsoft.com/office/drawing/2014/main" id="{9B1CBBD1-658D-44EA-B689-544B41373C41}"/>
                </a:ext>
              </a:extLst>
            </p:cNvPr>
            <p:cNvSpPr>
              <a:spLocks noChangeAspect="1"/>
            </p:cNvSpPr>
            <p:nvPr/>
          </p:nvSpPr>
          <p:spPr>
            <a:xfrm rot="19837186">
              <a:off x="7825773"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graphicFrame>
        <p:nvGraphicFramePr>
          <p:cNvPr id="78" name="Table 77">
            <a:extLst>
              <a:ext uri="{FF2B5EF4-FFF2-40B4-BE49-F238E27FC236}">
                <a16:creationId xmlns:a16="http://schemas.microsoft.com/office/drawing/2014/main" id="{D99205A2-3497-4B40-ABC0-11415C46D605}"/>
              </a:ext>
            </a:extLst>
          </p:cNvPr>
          <p:cNvGraphicFramePr>
            <a:graphicFrameLocks noGrp="1"/>
          </p:cNvGraphicFramePr>
          <p:nvPr>
            <p:extLst>
              <p:ext uri="{D42A27DB-BD31-4B8C-83A1-F6EECF244321}">
                <p14:modId xmlns:p14="http://schemas.microsoft.com/office/powerpoint/2010/main" val="934023664"/>
              </p:ext>
            </p:extLst>
          </p:nvPr>
        </p:nvGraphicFramePr>
        <p:xfrm>
          <a:off x="308390" y="1333229"/>
          <a:ext cx="11411894" cy="4861560"/>
        </p:xfrm>
        <a:graphic>
          <a:graphicData uri="http://schemas.openxmlformats.org/drawingml/2006/table">
            <a:tbl>
              <a:tblPr firstRow="1" bandRow="1">
                <a:tableStyleId>{5C22544A-7EE6-4342-B048-85BDC9FD1C3A}</a:tableStyleId>
              </a:tblPr>
              <a:tblGrid>
                <a:gridCol w="1978062">
                  <a:extLst>
                    <a:ext uri="{9D8B030D-6E8A-4147-A177-3AD203B41FA5}">
                      <a16:colId xmlns:a16="http://schemas.microsoft.com/office/drawing/2014/main" val="20000"/>
                    </a:ext>
                  </a:extLst>
                </a:gridCol>
                <a:gridCol w="3347489">
                  <a:extLst>
                    <a:ext uri="{9D8B030D-6E8A-4147-A177-3AD203B41FA5}">
                      <a16:colId xmlns:a16="http://schemas.microsoft.com/office/drawing/2014/main" val="20001"/>
                    </a:ext>
                  </a:extLst>
                </a:gridCol>
                <a:gridCol w="6086343">
                  <a:extLst>
                    <a:ext uri="{9D8B030D-6E8A-4147-A177-3AD203B41FA5}">
                      <a16:colId xmlns:a16="http://schemas.microsoft.com/office/drawing/2014/main" val="20003"/>
                    </a:ext>
                  </a:extLst>
                </a:gridCol>
              </a:tblGrid>
              <a:tr h="228600">
                <a:tc rowSpan="2">
                  <a:txBody>
                    <a:bodyPr/>
                    <a:lstStyle/>
                    <a:p>
                      <a:pPr algn="ctr"/>
                      <a:r>
                        <a:rPr lang="en-US" sz="1200" dirty="0"/>
                        <a:t>Group Type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tc gridSpan="2">
                  <a:txBody>
                    <a:bodyPr/>
                    <a:lstStyle/>
                    <a:p>
                      <a:pPr algn="ctr"/>
                      <a:r>
                        <a:rPr lang="en-US" sz="1200" dirty="0"/>
                        <a:t>Potential</a:t>
                      </a:r>
                      <a:r>
                        <a:rPr lang="en-US" sz="1200" baseline="0" dirty="0"/>
                        <a:t> Partner</a:t>
                      </a:r>
                      <a:endParaRPr lang="en-US" sz="12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tc hMerge="1">
                  <a:txBody>
                    <a:bodyPr/>
                    <a:lstStyle/>
                    <a:p>
                      <a:pPr algn="ctr"/>
                      <a:endParaRPr lang="en-US" sz="12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228600">
                <a:tc vMerge="1">
                  <a:txBody>
                    <a:bodyPr/>
                    <a:lstStyle/>
                    <a:p>
                      <a:endParaRPr lang="en-US"/>
                    </a:p>
                  </a:txBody>
                  <a:tcPr/>
                </a:tc>
                <a:tc>
                  <a:txBody>
                    <a:bodyPr/>
                    <a:lstStyle/>
                    <a:p>
                      <a:pPr algn="ctr"/>
                      <a:r>
                        <a:rPr lang="en-US" sz="1200" b="1" dirty="0">
                          <a:solidFill>
                            <a:schemeClr val="bg1"/>
                          </a:solidFill>
                        </a:rPr>
                        <a:t>Name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tc>
                  <a:txBody>
                    <a:bodyPr/>
                    <a:lstStyle/>
                    <a:p>
                      <a:pPr algn="ctr"/>
                      <a:r>
                        <a:rPr lang="en-US" sz="1200" b="1" dirty="0">
                          <a:solidFill>
                            <a:schemeClr val="bg1"/>
                          </a:solidFill>
                        </a:rPr>
                        <a:t>Why</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10001"/>
                  </a:ext>
                </a:extLst>
              </a:tr>
              <a:tr h="0">
                <a:tc rowSpan="4">
                  <a:txBody>
                    <a:bodyPr/>
                    <a:lstStyle/>
                    <a:p>
                      <a:pPr algn="ctr"/>
                      <a:r>
                        <a:rPr lang="en-US" sz="1000" b="1" i="0" dirty="0"/>
                        <a:t>Health Centers</a:t>
                      </a: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Krasman</a:t>
                      </a:r>
                      <a:r>
                        <a:rPr lang="en-US" sz="1000" dirty="0"/>
                        <a:t> Centre</a:t>
                      </a:r>
                    </a:p>
                  </a:txBody>
                  <a:tcPr anchor="ctr">
                    <a:lnT w="38100" cap="flat" cmpd="sng" algn="ctr">
                      <a:solidFill>
                        <a:schemeClr val="bg1"/>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To offer joint unique programs, to share space, to advertise events to local community, Caregiver Programs could be enhanced by teaming up with </a:t>
                      </a:r>
                      <a:r>
                        <a:rPr lang="en-US" sz="1000" dirty="0" err="1"/>
                        <a:t>Krasman</a:t>
                      </a:r>
                      <a:r>
                        <a:rPr lang="en-US" sz="1000" dirty="0"/>
                        <a:t> Centre</a:t>
                      </a:r>
                    </a:p>
                  </a:txBody>
                  <a:tcPr anchor="ctr">
                    <a:lnT w="38100" cap="flat" cmpd="sng" algn="ctr">
                      <a:solidFill>
                        <a:schemeClr val="bg1"/>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2"/>
                  </a:ext>
                </a:extLst>
              </a:tr>
              <a:tr h="0">
                <a:tc vMerge="1">
                  <a:txBody>
                    <a:bodyPr/>
                    <a:lstStyle/>
                    <a:p>
                      <a:endParaRPr lang="en-US"/>
                    </a:p>
                  </a:txBody>
                  <a:tcPr>
                    <a:lnT w="19050" cap="flat" cmpd="sng" algn="ctr">
                      <a:solidFill>
                        <a:schemeClr val="bg2"/>
                      </a:solidFill>
                      <a:prstDash val="solid"/>
                      <a:round/>
                      <a:headEnd type="none" w="med" len="med"/>
                      <a:tailEnd type="none" w="med" len="med"/>
                    </a:lnT>
                  </a:tcPr>
                </a:tc>
                <a:tc>
                  <a:txBody>
                    <a:bodyPr/>
                    <a:lstStyle/>
                    <a:p>
                      <a:pPr marL="0" indent="0">
                        <a:spcAft>
                          <a:spcPts val="600"/>
                        </a:spcAft>
                        <a:buFontTx/>
                        <a:buNone/>
                      </a:pPr>
                      <a:r>
                        <a:rPr lang="en-US" sz="1000" dirty="0"/>
                        <a:t>Ontario Shores Centre for Mental Health </a:t>
                      </a:r>
                      <a:r>
                        <a:rPr lang="en-US" sz="1000" dirty="0" err="1"/>
                        <a:t>Sceinces</a:t>
                      </a:r>
                      <a:endParaRPr lang="en-US" sz="1000" dirty="0"/>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Ontario Shores specializes in Mental Health Sciences, a better opportunity to address common mental health needs. Also a mental health Education resource.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4"/>
                  </a:ext>
                </a:extLst>
              </a:tr>
              <a:tr h="0">
                <a:tc vMerge="1">
                  <a:txBody>
                    <a:bodyPr/>
                    <a:lstStyle/>
                    <a:p>
                      <a:endParaRPr lang="en-US"/>
                    </a:p>
                  </a:txBody>
                  <a:tcPr/>
                </a:tc>
                <a:tc>
                  <a:txBody>
                    <a:bodyPr/>
                    <a:lstStyle/>
                    <a:p>
                      <a:pPr marL="0" indent="0">
                        <a:spcAft>
                          <a:spcPts val="600"/>
                        </a:spcAft>
                        <a:buFontTx/>
                        <a:buNone/>
                      </a:pPr>
                      <a:r>
                        <a:rPr lang="en-US" sz="1000" dirty="0"/>
                        <a:t>Southlake Regional Centre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Aurora (additional chapters in surrounding communities)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5"/>
                  </a:ext>
                </a:extLst>
              </a:tr>
              <a:tr h="0">
                <a:tc vMerge="1">
                  <a:txBody>
                    <a:bodyPr/>
                    <a:lstStyle/>
                    <a:p>
                      <a:endParaRPr lang="en-US"/>
                    </a:p>
                  </a:txBody>
                  <a:tcPr/>
                </a:tc>
                <a:tc>
                  <a:txBody>
                    <a:bodyPr/>
                    <a:lstStyle/>
                    <a:p>
                      <a:pPr marL="0" indent="0">
                        <a:spcAft>
                          <a:spcPts val="600"/>
                        </a:spcAft>
                        <a:buFontTx/>
                        <a:buNone/>
                      </a:pPr>
                      <a:r>
                        <a:rPr lang="en-US" sz="1000" dirty="0"/>
                        <a:t>LOFT/Crosslinks Housing and Support Services</a:t>
                      </a:r>
                    </a:p>
                  </a:txBody>
                  <a:tcPr anchor="ctr">
                    <a:lnT w="12700" cap="flat" cmpd="sng" algn="ctr">
                      <a:solidFill>
                        <a:schemeClr val="bg1">
                          <a:lumMod val="75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LOFT offers a range of services to a wide audience. Robert </a:t>
                      </a:r>
                      <a:r>
                        <a:rPr lang="en-US" sz="1000" dirty="0" err="1"/>
                        <a:t>Veltheer</a:t>
                      </a:r>
                      <a:r>
                        <a:rPr lang="en-US" sz="1000" dirty="0"/>
                        <a:t> lecture series could be advertised. Case Management and Community Integration services could be leveraged </a:t>
                      </a:r>
                    </a:p>
                  </a:txBody>
                  <a:tcPr anchor="ctr">
                    <a:lnT w="12700" cap="flat" cmpd="sng" algn="ctr">
                      <a:solidFill>
                        <a:schemeClr val="bg1">
                          <a:lumMod val="75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6"/>
                  </a:ext>
                </a:extLst>
              </a:tr>
              <a:tr h="0">
                <a:tc rowSpan="2">
                  <a:txBody>
                    <a:bodyPr/>
                    <a:lstStyle/>
                    <a:p>
                      <a:pPr algn="ctr"/>
                      <a:r>
                        <a:rPr lang="en-US" sz="1000" b="1" i="0" dirty="0"/>
                        <a:t>Health Professionals and Services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Mackenzie Health</a:t>
                      </a:r>
                    </a:p>
                  </a:txBody>
                  <a:tcPr anchor="ctr">
                    <a:lnT w="19050" cap="flat" cmpd="sng" algn="ctr">
                      <a:solidFill>
                        <a:schemeClr val="bg2"/>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 with a local hospital would generate referrals to programs in demand. Would enable local visibility</a:t>
                      </a:r>
                    </a:p>
                  </a:txBody>
                  <a:tcPr anchor="ctr">
                    <a:lnT w="19050" cap="flat" cmpd="sng" algn="ctr">
                      <a:solidFill>
                        <a:schemeClr val="bg2"/>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8"/>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Markham - Stouffville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 good for long term growth and education of the local community.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9"/>
                  </a:ext>
                </a:extLst>
              </a:tr>
              <a:tr h="0">
                <a:tc rowSpan="5">
                  <a:txBody>
                    <a:bodyPr/>
                    <a:lstStyle/>
                    <a:p>
                      <a:pPr algn="ctr"/>
                      <a:r>
                        <a:rPr lang="en-US" sz="1000" b="1" i="0" dirty="0"/>
                        <a:t>Organizations (Local and Regional)</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Canadian Mental Health Association CMHA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Programs offered are. MOBYSS – Mobile Walk in Clinic, Case Management Services. Partnerships could be formed for Family and Caregiver Group. For training Mental Health First Aid Basic (2-days) is offered by CMHA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2"/>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Alzheimer Society of York Region</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Partnerships for family caregiver programs or lecture series.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3"/>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Belinda's Place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Belinda’s Place is women only organization, focused on transitional programs, case management, housing outreach.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4"/>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Blue Door Shelters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Wide range of services offered and a large partner network</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5"/>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Elizz</a:t>
                      </a:r>
                      <a:r>
                        <a:rPr lang="en-US" sz="1000" dirty="0"/>
                        <a:t> - All Things Caregiving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Strong expertise in Caregiving.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4249322660"/>
                  </a:ext>
                </a:extLst>
              </a:tr>
              <a:tr h="0">
                <a:tc>
                  <a:txBody>
                    <a:bodyPr/>
                    <a:lstStyle/>
                    <a:p>
                      <a:pPr algn="ctr"/>
                      <a:r>
                        <a:rPr lang="en-US" sz="1000" b="1" i="0" dirty="0"/>
                        <a:t>Online Resources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Online Support through Big White Wall https://www.ontarioshores.ca/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 round-the-clock online peer support community where members can share experiences and express themselves in words and images, helping participants feel less socially isolated</a:t>
                      </a:r>
                    </a:p>
                    <a:p>
                      <a:pPr marL="0" indent="0">
                        <a:spcAft>
                          <a:spcPts val="600"/>
                        </a:spcAft>
                        <a:buFontTx/>
                        <a:buNone/>
                      </a:pPr>
                      <a:endParaRPr lang="en-US" sz="1000" dirty="0"/>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763993977"/>
                  </a:ext>
                </a:extLst>
              </a:tr>
              <a:tr h="0">
                <a:tc>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CareGiver</a:t>
                      </a:r>
                      <a:r>
                        <a:rPr lang="en-US" sz="1000" dirty="0"/>
                        <a:t> Exchange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An online platform for caregivers..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318362078"/>
                  </a:ext>
                </a:extLst>
              </a:tr>
            </a:tbl>
          </a:graphicData>
        </a:graphic>
      </p:graphicFrame>
      <p:sp>
        <p:nvSpPr>
          <p:cNvPr id="3" name="Slide Number Placeholder 2">
            <a:extLst>
              <a:ext uri="{FF2B5EF4-FFF2-40B4-BE49-F238E27FC236}">
                <a16:creationId xmlns:a16="http://schemas.microsoft.com/office/drawing/2014/main" id="{E7276B73-5304-47E1-A84F-519BDE004704}"/>
              </a:ext>
            </a:extLst>
          </p:cNvPr>
          <p:cNvSpPr>
            <a:spLocks noGrp="1"/>
          </p:cNvSpPr>
          <p:nvPr>
            <p:ph type="sldNum" sz="quarter" idx="7"/>
          </p:nvPr>
        </p:nvSpPr>
        <p:spPr/>
        <p:txBody>
          <a:bodyPr/>
          <a:lstStyle/>
          <a:p>
            <a:pPr marL="83185">
              <a:lnSpc>
                <a:spcPts val="955"/>
              </a:lnSpc>
            </a:pPr>
            <a:fld id="{81D60167-4931-47E6-BA6A-407CBD079E47}" type="slidenum">
              <a:rPr lang="en-CA" smtClean="0"/>
              <a:t>15</a:t>
            </a:fld>
            <a:endParaRPr lang="en-CA" dirty="0"/>
          </a:p>
        </p:txBody>
      </p:sp>
    </p:spTree>
    <p:extLst>
      <p:ext uri="{BB962C8B-B14F-4D97-AF65-F5344CB8AC3E}">
        <p14:creationId xmlns:p14="http://schemas.microsoft.com/office/powerpoint/2010/main" val="369053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6823F42-07A5-479F-A733-17638559E8BD}"/>
              </a:ext>
            </a:extLst>
          </p:cNvPr>
          <p:cNvPicPr>
            <a:picLocks noChangeAspect="1"/>
          </p:cNvPicPr>
          <p:nvPr/>
        </p:nvPicPr>
        <p:blipFill>
          <a:blip r:embed="rId4"/>
          <a:stretch>
            <a:fillRect/>
          </a:stretch>
        </p:blipFill>
        <p:spPr>
          <a:xfrm>
            <a:off x="8136348" y="3078358"/>
            <a:ext cx="3867173" cy="3489754"/>
          </a:xfrm>
          <a:prstGeom prst="rect">
            <a:avLst/>
          </a:prstGeom>
        </p:spPr>
      </p:pic>
      <p:pic>
        <p:nvPicPr>
          <p:cNvPr id="10" name="Picture 9">
            <a:extLst>
              <a:ext uri="{FF2B5EF4-FFF2-40B4-BE49-F238E27FC236}">
                <a16:creationId xmlns:a16="http://schemas.microsoft.com/office/drawing/2014/main" id="{9FBBAE52-17B5-4B93-B438-DBE76BDE295D}"/>
              </a:ext>
            </a:extLst>
          </p:cNvPr>
          <p:cNvPicPr>
            <a:picLocks noChangeAspect="1"/>
          </p:cNvPicPr>
          <p:nvPr/>
        </p:nvPicPr>
        <p:blipFill rotWithShape="1">
          <a:blip r:embed="rId5"/>
          <a:srcRect r="8564"/>
          <a:stretch/>
        </p:blipFill>
        <p:spPr>
          <a:xfrm>
            <a:off x="4251805" y="3085329"/>
            <a:ext cx="3688390" cy="3270975"/>
          </a:xfrm>
          <a:prstGeom prst="rect">
            <a:avLst/>
          </a:prstGeom>
        </p:spPr>
      </p:pic>
      <p:sp>
        <p:nvSpPr>
          <p:cNvPr id="2" name="object 2"/>
          <p:cNvSpPr/>
          <p:nvPr/>
        </p:nvSpPr>
        <p:spPr>
          <a:xfrm>
            <a:off x="3901440" y="6659880"/>
            <a:ext cx="7392923" cy="45719"/>
          </a:xfrm>
          <a:prstGeom prst="rect">
            <a:avLst/>
          </a:prstGeom>
          <a:blipFill>
            <a:blip r:embed="rId6"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FEC200"/>
                </a:solidFill>
                <a:latin typeface="Circular Book"/>
                <a:cs typeface="Circular Book"/>
              </a:rPr>
              <a:t>Leverage existing channels more</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Increase the number of participants</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20" name="object 16">
            <a:extLst>
              <a:ext uri="{FF2B5EF4-FFF2-40B4-BE49-F238E27FC236}">
                <a16:creationId xmlns:a16="http://schemas.microsoft.com/office/drawing/2014/main" id="{221D7854-8D1C-4A97-8D4F-3FBB73E7D8AD}"/>
              </a:ext>
            </a:extLst>
          </p:cNvPr>
          <p:cNvSpPr txBox="1">
            <a:spLocks/>
          </p:cNvSpPr>
          <p:nvPr/>
        </p:nvSpPr>
        <p:spPr>
          <a:xfrm>
            <a:off x="307697" y="1315534"/>
            <a:ext cx="11559600" cy="1466219"/>
          </a:xfrm>
          <a:prstGeom prst="rect">
            <a:avLst/>
          </a:prstGeom>
          <a:solidFill>
            <a:srgbClr val="EEB500"/>
          </a:solidFill>
          <a:ln>
            <a:noFill/>
          </a:ln>
        </p:spPr>
        <p:txBody>
          <a:bodyPr vert="horz" wrap="square" lIns="36000" tIns="36000" rIns="36000" bIns="0" numCol="2" spcCol="72000" rtlCol="0" anchor="t" anchorCtr="0">
            <a:noAutofit/>
          </a:bodyPr>
          <a:lstStyle>
            <a:defPPr>
              <a:defRPr lang="en-US"/>
            </a:defPPr>
            <a:lvl1pPr marL="113664">
              <a:lnSpc>
                <a:spcPct val="100000"/>
              </a:lnSpc>
              <a:spcBef>
                <a:spcPts val="830"/>
              </a:spcBef>
              <a:defRPr sz="1100" b="0">
                <a:solidFill>
                  <a:schemeClr val="bg1"/>
                </a:solidFill>
                <a:cs typeface="Calibri"/>
              </a:defRPr>
            </a:lvl1pPr>
          </a:lstStyle>
          <a:p>
            <a:r>
              <a:rPr lang="en-CA" sz="1200" dirty="0"/>
              <a:t>Home on the hill already has a well </a:t>
            </a:r>
            <a:r>
              <a:rPr lang="en-CA" sz="1200" b="1" dirty="0"/>
              <a:t>established</a:t>
            </a:r>
            <a:r>
              <a:rPr lang="en-CA" sz="1200" dirty="0"/>
              <a:t> presence on </a:t>
            </a:r>
            <a:r>
              <a:rPr lang="en-CA" sz="1200" b="1" dirty="0"/>
              <a:t>social media </a:t>
            </a:r>
            <a:r>
              <a:rPr lang="en-CA" sz="1200" dirty="0"/>
              <a:t>(twitter, </a:t>
            </a:r>
            <a:r>
              <a:rPr lang="en-CA" sz="1200" dirty="0" err="1"/>
              <a:t>facebook</a:t>
            </a:r>
            <a:r>
              <a:rPr lang="en-CA" sz="1200" dirty="0"/>
              <a:t> which they mainly use this for “social and community outreach”. Home on the Hill mainly used their </a:t>
            </a:r>
            <a:r>
              <a:rPr lang="en-CA" sz="1200" b="1" dirty="0"/>
              <a:t>social media </a:t>
            </a:r>
            <a:r>
              <a:rPr lang="en-CA" sz="1200" dirty="0"/>
              <a:t>to share articles about mental illness and developments in the community. </a:t>
            </a:r>
          </a:p>
          <a:p>
            <a:r>
              <a:rPr lang="en-CA" sz="1200" dirty="0"/>
              <a:t>We believe Home on the Hill should </a:t>
            </a:r>
            <a:r>
              <a:rPr lang="en-CA" sz="1200" b="1" dirty="0"/>
              <a:t>leverage</a:t>
            </a:r>
            <a:r>
              <a:rPr lang="en-CA" sz="1200" dirty="0"/>
              <a:t> this channel better to </a:t>
            </a:r>
            <a:r>
              <a:rPr lang="en-CA" sz="1200" b="1" dirty="0"/>
              <a:t>promote</a:t>
            </a:r>
            <a:r>
              <a:rPr lang="en-CA" sz="1200" dirty="0"/>
              <a:t> </a:t>
            </a:r>
            <a:r>
              <a:rPr lang="en-CA" sz="1200" b="1" dirty="0"/>
              <a:t>Home on the Hill services</a:t>
            </a:r>
            <a:r>
              <a:rPr lang="en-CA" sz="1200" dirty="0"/>
              <a:t> and in particular their </a:t>
            </a:r>
            <a:r>
              <a:rPr lang="en-CA" sz="1200" b="1" dirty="0"/>
              <a:t>respite</a:t>
            </a:r>
            <a:r>
              <a:rPr lang="en-CA" sz="1200" dirty="0"/>
              <a:t> </a:t>
            </a:r>
            <a:r>
              <a:rPr lang="en-CA" sz="1200" b="1" dirty="0"/>
              <a:t>care</a:t>
            </a:r>
            <a:r>
              <a:rPr lang="en-CA" sz="1200" dirty="0"/>
              <a:t> and </a:t>
            </a:r>
            <a:r>
              <a:rPr lang="en-CA" sz="1200" b="1" dirty="0"/>
              <a:t>support programs </a:t>
            </a:r>
            <a:r>
              <a:rPr lang="en-CA" sz="1200" dirty="0"/>
              <a:t>since they, in the opinion of professionals, have the worst perception of effectiveness.</a:t>
            </a:r>
          </a:p>
          <a:p>
            <a:r>
              <a:rPr lang="en-CA" sz="1200" dirty="0"/>
              <a:t>According to professionals, </a:t>
            </a:r>
            <a:r>
              <a:rPr lang="en-CA" sz="1200" b="1" dirty="0"/>
              <a:t>social media </a:t>
            </a:r>
            <a:r>
              <a:rPr lang="en-CA" sz="1200" dirty="0"/>
              <a:t>is the </a:t>
            </a:r>
            <a:r>
              <a:rPr lang="en-CA" sz="1200" b="1" dirty="0"/>
              <a:t>best way </a:t>
            </a:r>
            <a:r>
              <a:rPr lang="en-CA" sz="1200" dirty="0"/>
              <a:t>to increase Home on the Hills visibility.</a:t>
            </a:r>
          </a:p>
          <a:p>
            <a:r>
              <a:rPr lang="en-CA" sz="1200" dirty="0"/>
              <a:t>From the conducted participants survey, we identified </a:t>
            </a:r>
            <a:r>
              <a:rPr lang="en-CA" sz="1200" b="1" dirty="0"/>
              <a:t>key website resources </a:t>
            </a:r>
            <a:r>
              <a:rPr lang="en-CA" sz="1200" dirty="0"/>
              <a:t>that would attract new participants looking for information on specific mental illnesses, family psycho-education tools and tools to navigate the mental health system. This would attract more people to attend the Home on the Hill services and will go along with the long term vision Home on the Hill being a community hub.</a:t>
            </a:r>
          </a:p>
        </p:txBody>
      </p:sp>
      <p:grpSp>
        <p:nvGrpSpPr>
          <p:cNvPr id="4" name="Group 3">
            <a:extLst>
              <a:ext uri="{FF2B5EF4-FFF2-40B4-BE49-F238E27FC236}">
                <a16:creationId xmlns:a16="http://schemas.microsoft.com/office/drawing/2014/main" id="{FBF38D02-0813-4C1D-A169-600B3B694E10}"/>
              </a:ext>
            </a:extLst>
          </p:cNvPr>
          <p:cNvGrpSpPr/>
          <p:nvPr/>
        </p:nvGrpSpPr>
        <p:grpSpPr>
          <a:xfrm>
            <a:off x="10907141" y="514516"/>
            <a:ext cx="960156" cy="313579"/>
            <a:chOff x="7521961" y="514516"/>
            <a:chExt cx="960156" cy="313579"/>
          </a:xfrm>
        </p:grpSpPr>
        <p:sp>
          <p:nvSpPr>
            <p:cNvPr id="21" name="Freeform 6">
              <a:extLst>
                <a:ext uri="{FF2B5EF4-FFF2-40B4-BE49-F238E27FC236}">
                  <a16:creationId xmlns:a16="http://schemas.microsoft.com/office/drawing/2014/main" id="{DE9FD477-C6C6-4E72-AFC4-56FD9C0DB772}"/>
                </a:ext>
              </a:extLst>
            </p:cNvPr>
            <p:cNvSpPr>
              <a:spLocks noChangeAspect="1"/>
            </p:cNvSpPr>
            <p:nvPr/>
          </p:nvSpPr>
          <p:spPr>
            <a:xfrm rot="19837186">
              <a:off x="7521961"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22" name="Freeform 12">
              <a:extLst>
                <a:ext uri="{FF2B5EF4-FFF2-40B4-BE49-F238E27FC236}">
                  <a16:creationId xmlns:a16="http://schemas.microsoft.com/office/drawing/2014/main" id="{F5A7CCA9-1D9B-475B-86A9-A6A22EE28926}"/>
                </a:ext>
              </a:extLst>
            </p:cNvPr>
            <p:cNvSpPr>
              <a:spLocks noChangeAspect="1"/>
            </p:cNvSpPr>
            <p:nvPr/>
          </p:nvSpPr>
          <p:spPr>
            <a:xfrm rot="19837186">
              <a:off x="8130882"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25" name="Laurel_wreath3">
              <a:extLst>
                <a:ext uri="{FF2B5EF4-FFF2-40B4-BE49-F238E27FC236}">
                  <a16:creationId xmlns:a16="http://schemas.microsoft.com/office/drawing/2014/main" id="{DAC2D25F-42B8-46F8-AC68-5E926206F340}"/>
                </a:ext>
              </a:extLst>
            </p:cNvPr>
            <p:cNvGrpSpPr>
              <a:grpSpLocks noChangeAspect="1"/>
            </p:cNvGrpSpPr>
            <p:nvPr>
              <p:custDataLst>
                <p:tags r:id="rId1"/>
              </p:custDataLst>
            </p:nvPr>
          </p:nvGrpSpPr>
          <p:grpSpPr bwMode="auto">
            <a:xfrm rot="14437186">
              <a:off x="7924981" y="607895"/>
              <a:ext cx="151389" cy="127567"/>
              <a:chOff x="6205" y="3197"/>
              <a:chExt cx="1468" cy="1237"/>
            </a:xfrm>
            <a:solidFill>
              <a:schemeClr val="bg1">
                <a:alpha val="20000"/>
              </a:schemeClr>
            </a:solidFill>
          </p:grpSpPr>
          <p:sp>
            <p:nvSpPr>
              <p:cNvPr id="26" name="Freeform 297">
                <a:extLst>
                  <a:ext uri="{FF2B5EF4-FFF2-40B4-BE49-F238E27FC236}">
                    <a16:creationId xmlns:a16="http://schemas.microsoft.com/office/drawing/2014/main" id="{0CE46716-0D52-466D-923F-F2E40624140B}"/>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7" name="Freeform 298">
                <a:extLst>
                  <a:ext uri="{FF2B5EF4-FFF2-40B4-BE49-F238E27FC236}">
                    <a16:creationId xmlns:a16="http://schemas.microsoft.com/office/drawing/2014/main" id="{9B506633-D9DA-43C0-B0B2-C2596D08E728}"/>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8" name="Freeform 299">
                <a:extLst>
                  <a:ext uri="{FF2B5EF4-FFF2-40B4-BE49-F238E27FC236}">
                    <a16:creationId xmlns:a16="http://schemas.microsoft.com/office/drawing/2014/main" id="{D658E20D-ED1D-4FFC-87EF-B0B23A5806F3}"/>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9" name="Freeform 300">
                <a:extLst>
                  <a:ext uri="{FF2B5EF4-FFF2-40B4-BE49-F238E27FC236}">
                    <a16:creationId xmlns:a16="http://schemas.microsoft.com/office/drawing/2014/main" id="{B407CC30-E0F2-4543-B21C-89D96976F330}"/>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0" name="Freeform 301">
                <a:extLst>
                  <a:ext uri="{FF2B5EF4-FFF2-40B4-BE49-F238E27FC236}">
                    <a16:creationId xmlns:a16="http://schemas.microsoft.com/office/drawing/2014/main" id="{244CFA9C-3F04-4926-A1DF-EC036A82AB33}"/>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1" name="Freeform 302">
                <a:extLst>
                  <a:ext uri="{FF2B5EF4-FFF2-40B4-BE49-F238E27FC236}">
                    <a16:creationId xmlns:a16="http://schemas.microsoft.com/office/drawing/2014/main" id="{2736FAB2-CDED-4195-87BA-86F846A5B4FC}"/>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2" name="Freeform 303">
                <a:extLst>
                  <a:ext uri="{FF2B5EF4-FFF2-40B4-BE49-F238E27FC236}">
                    <a16:creationId xmlns:a16="http://schemas.microsoft.com/office/drawing/2014/main" id="{E8286E62-83B8-4463-9D5E-959111CBEBBE}"/>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3" name="Freeform 304">
                <a:extLst>
                  <a:ext uri="{FF2B5EF4-FFF2-40B4-BE49-F238E27FC236}">
                    <a16:creationId xmlns:a16="http://schemas.microsoft.com/office/drawing/2014/main" id="{4A5B6B91-B55D-4BBA-BEF3-1DE53141CAA6}"/>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4" name="Freeform 305">
                <a:extLst>
                  <a:ext uri="{FF2B5EF4-FFF2-40B4-BE49-F238E27FC236}">
                    <a16:creationId xmlns:a16="http://schemas.microsoft.com/office/drawing/2014/main" id="{ED109D5D-5694-4709-BDCB-87598BC8B292}"/>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5" name="Freeform 306">
                <a:extLst>
                  <a:ext uri="{FF2B5EF4-FFF2-40B4-BE49-F238E27FC236}">
                    <a16:creationId xmlns:a16="http://schemas.microsoft.com/office/drawing/2014/main" id="{00DC0420-3B00-4AA8-9F27-26CC3E28D0CF}"/>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6" name="Freeform 307">
                <a:extLst>
                  <a:ext uri="{FF2B5EF4-FFF2-40B4-BE49-F238E27FC236}">
                    <a16:creationId xmlns:a16="http://schemas.microsoft.com/office/drawing/2014/main" id="{0C8FE336-6EB0-4AED-BC60-D33CCC11BEDF}"/>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7" name="Freeform 308">
                <a:extLst>
                  <a:ext uri="{FF2B5EF4-FFF2-40B4-BE49-F238E27FC236}">
                    <a16:creationId xmlns:a16="http://schemas.microsoft.com/office/drawing/2014/main" id="{388C3F9F-2365-468A-B5CE-679189C766DD}"/>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8" name="Freeform 309">
                <a:extLst>
                  <a:ext uri="{FF2B5EF4-FFF2-40B4-BE49-F238E27FC236}">
                    <a16:creationId xmlns:a16="http://schemas.microsoft.com/office/drawing/2014/main" id="{CB2BFEFF-ABD8-4280-8185-7C34FE8A77F3}"/>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9" name="Freeform 310">
                <a:extLst>
                  <a:ext uri="{FF2B5EF4-FFF2-40B4-BE49-F238E27FC236}">
                    <a16:creationId xmlns:a16="http://schemas.microsoft.com/office/drawing/2014/main" id="{CF10251D-4C4D-4B13-A573-8BC6E2500BD5}"/>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0" name="Freeform 311">
                <a:extLst>
                  <a:ext uri="{FF2B5EF4-FFF2-40B4-BE49-F238E27FC236}">
                    <a16:creationId xmlns:a16="http://schemas.microsoft.com/office/drawing/2014/main" id="{35E3C276-F7E7-4EDE-8734-000217ECA5D1}"/>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1" name="Freeform 312">
                <a:extLst>
                  <a:ext uri="{FF2B5EF4-FFF2-40B4-BE49-F238E27FC236}">
                    <a16:creationId xmlns:a16="http://schemas.microsoft.com/office/drawing/2014/main" id="{11D4B3B1-2C9B-4FF8-B49F-CA471EB0AE30}"/>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2" name="Freeform 313">
                <a:extLst>
                  <a:ext uri="{FF2B5EF4-FFF2-40B4-BE49-F238E27FC236}">
                    <a16:creationId xmlns:a16="http://schemas.microsoft.com/office/drawing/2014/main" id="{FE47A186-96F4-4250-AEC9-0B9127C2CDF7}"/>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3" name="Freeform 314">
                <a:extLst>
                  <a:ext uri="{FF2B5EF4-FFF2-40B4-BE49-F238E27FC236}">
                    <a16:creationId xmlns:a16="http://schemas.microsoft.com/office/drawing/2014/main" id="{2967EC50-38F0-4D4C-A6BA-0F2499F4A032}"/>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4" name="Freeform 315">
                <a:extLst>
                  <a:ext uri="{FF2B5EF4-FFF2-40B4-BE49-F238E27FC236}">
                    <a16:creationId xmlns:a16="http://schemas.microsoft.com/office/drawing/2014/main" id="{AC025C02-D046-4A75-A214-811679392473}"/>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5" name="Freeform 316">
                <a:extLst>
                  <a:ext uri="{FF2B5EF4-FFF2-40B4-BE49-F238E27FC236}">
                    <a16:creationId xmlns:a16="http://schemas.microsoft.com/office/drawing/2014/main" id="{21F9CFC4-58EE-43D4-9A89-DBA5EE36BD72}"/>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7" name="Freeform 317">
                <a:extLst>
                  <a:ext uri="{FF2B5EF4-FFF2-40B4-BE49-F238E27FC236}">
                    <a16:creationId xmlns:a16="http://schemas.microsoft.com/office/drawing/2014/main" id="{02304913-A436-488D-8048-2DFD4AAC4ED3}"/>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9" name="Freeform 318">
                <a:extLst>
                  <a:ext uri="{FF2B5EF4-FFF2-40B4-BE49-F238E27FC236}">
                    <a16:creationId xmlns:a16="http://schemas.microsoft.com/office/drawing/2014/main" id="{5F423C16-FD22-4752-B518-ED9F357F63CA}"/>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0" name="Freeform 319">
                <a:extLst>
                  <a:ext uri="{FF2B5EF4-FFF2-40B4-BE49-F238E27FC236}">
                    <a16:creationId xmlns:a16="http://schemas.microsoft.com/office/drawing/2014/main" id="{03CE08A3-0EE1-4628-BC70-FA5EB24B4AD5}"/>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1" name="Freeform 320">
                <a:extLst>
                  <a:ext uri="{FF2B5EF4-FFF2-40B4-BE49-F238E27FC236}">
                    <a16:creationId xmlns:a16="http://schemas.microsoft.com/office/drawing/2014/main" id="{3D83DD08-DA4C-400F-8D87-C4008E3606F6}"/>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2" name="Freeform 321">
                <a:extLst>
                  <a:ext uri="{FF2B5EF4-FFF2-40B4-BE49-F238E27FC236}">
                    <a16:creationId xmlns:a16="http://schemas.microsoft.com/office/drawing/2014/main" id="{3CD4D4DF-A990-4361-A5B0-1E8404E75591}"/>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3" name="Freeform 322">
                <a:extLst>
                  <a:ext uri="{FF2B5EF4-FFF2-40B4-BE49-F238E27FC236}">
                    <a16:creationId xmlns:a16="http://schemas.microsoft.com/office/drawing/2014/main" id="{E7AC701E-633A-464E-91D8-CB114A1EB604}"/>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4" name="Freeform 323">
                <a:extLst>
                  <a:ext uri="{FF2B5EF4-FFF2-40B4-BE49-F238E27FC236}">
                    <a16:creationId xmlns:a16="http://schemas.microsoft.com/office/drawing/2014/main" id="{F3BAA12C-B0EC-4FF8-A28A-068F3295B8C8}"/>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5" name="Freeform 324">
                <a:extLst>
                  <a:ext uri="{FF2B5EF4-FFF2-40B4-BE49-F238E27FC236}">
                    <a16:creationId xmlns:a16="http://schemas.microsoft.com/office/drawing/2014/main" id="{EAFCFE2D-D5B8-4296-B0DD-EFCB25617B86}"/>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6" name="Freeform 325">
                <a:extLst>
                  <a:ext uri="{FF2B5EF4-FFF2-40B4-BE49-F238E27FC236}">
                    <a16:creationId xmlns:a16="http://schemas.microsoft.com/office/drawing/2014/main" id="{E9E35A0F-48F5-4A26-A2F0-0A2C8315C897}"/>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7" name="Freeform 326">
                <a:extLst>
                  <a:ext uri="{FF2B5EF4-FFF2-40B4-BE49-F238E27FC236}">
                    <a16:creationId xmlns:a16="http://schemas.microsoft.com/office/drawing/2014/main" id="{F1C6091A-E7A0-4B01-9B7E-FC891E9E601A}"/>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8" name="Freeform 327">
                <a:extLst>
                  <a:ext uri="{FF2B5EF4-FFF2-40B4-BE49-F238E27FC236}">
                    <a16:creationId xmlns:a16="http://schemas.microsoft.com/office/drawing/2014/main" id="{7CB949C7-1F61-4339-940F-498D66A7A62C}"/>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9" name="Freeform 328">
                <a:extLst>
                  <a:ext uri="{FF2B5EF4-FFF2-40B4-BE49-F238E27FC236}">
                    <a16:creationId xmlns:a16="http://schemas.microsoft.com/office/drawing/2014/main" id="{01711CCD-3C56-4F96-A3F2-531B2046543B}"/>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329">
                <a:extLst>
                  <a:ext uri="{FF2B5EF4-FFF2-40B4-BE49-F238E27FC236}">
                    <a16:creationId xmlns:a16="http://schemas.microsoft.com/office/drawing/2014/main" id="{00A5B3AF-7F78-4CE1-942E-28BE1F916C2D}"/>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330">
                <a:extLst>
                  <a:ext uri="{FF2B5EF4-FFF2-40B4-BE49-F238E27FC236}">
                    <a16:creationId xmlns:a16="http://schemas.microsoft.com/office/drawing/2014/main" id="{056C4718-8C9B-4EFB-8226-8DF865DE6258}"/>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331">
                <a:extLst>
                  <a:ext uri="{FF2B5EF4-FFF2-40B4-BE49-F238E27FC236}">
                    <a16:creationId xmlns:a16="http://schemas.microsoft.com/office/drawing/2014/main" id="{22FC5E31-8DB4-4032-BF5C-00DC61638751}"/>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32">
                <a:extLst>
                  <a:ext uri="{FF2B5EF4-FFF2-40B4-BE49-F238E27FC236}">
                    <a16:creationId xmlns:a16="http://schemas.microsoft.com/office/drawing/2014/main" id="{E65CF30E-DDDD-4757-A6E5-A86C94210B79}"/>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4" name="Freeform 333">
                <a:extLst>
                  <a:ext uri="{FF2B5EF4-FFF2-40B4-BE49-F238E27FC236}">
                    <a16:creationId xmlns:a16="http://schemas.microsoft.com/office/drawing/2014/main" id="{98FA6CFB-47EB-4E62-A503-5A93A064120B}"/>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5" name="Freeform 334">
                <a:extLst>
                  <a:ext uri="{FF2B5EF4-FFF2-40B4-BE49-F238E27FC236}">
                    <a16:creationId xmlns:a16="http://schemas.microsoft.com/office/drawing/2014/main" id="{5118D81D-C68D-4EB4-8DF0-E8265CEE7D59}"/>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7" name="Freeform 335">
                <a:extLst>
                  <a:ext uri="{FF2B5EF4-FFF2-40B4-BE49-F238E27FC236}">
                    <a16:creationId xmlns:a16="http://schemas.microsoft.com/office/drawing/2014/main" id="{C1ACAC8C-720D-477E-B22F-8FA1034B90FC}"/>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8" name="Freeform 336">
                <a:extLst>
                  <a:ext uri="{FF2B5EF4-FFF2-40B4-BE49-F238E27FC236}">
                    <a16:creationId xmlns:a16="http://schemas.microsoft.com/office/drawing/2014/main" id="{6F829708-AB3F-4791-AFB5-D2CB7D8FC05B}"/>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9" name="Freeform 337">
                <a:extLst>
                  <a:ext uri="{FF2B5EF4-FFF2-40B4-BE49-F238E27FC236}">
                    <a16:creationId xmlns:a16="http://schemas.microsoft.com/office/drawing/2014/main" id="{84BADA67-F7D1-40F8-B787-3354672CC7A6}"/>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0" name="Freeform 338">
                <a:extLst>
                  <a:ext uri="{FF2B5EF4-FFF2-40B4-BE49-F238E27FC236}">
                    <a16:creationId xmlns:a16="http://schemas.microsoft.com/office/drawing/2014/main" id="{7D849E35-6398-43D9-A9FF-047072EDA004}"/>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1" name="Freeform 339">
                <a:extLst>
                  <a:ext uri="{FF2B5EF4-FFF2-40B4-BE49-F238E27FC236}">
                    <a16:creationId xmlns:a16="http://schemas.microsoft.com/office/drawing/2014/main" id="{08EA428D-5F30-45C0-86E3-B0AE75BAB033}"/>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2" name="Freeform 340">
                <a:extLst>
                  <a:ext uri="{FF2B5EF4-FFF2-40B4-BE49-F238E27FC236}">
                    <a16:creationId xmlns:a16="http://schemas.microsoft.com/office/drawing/2014/main" id="{E8DA90CC-6204-4E1C-88A1-E400DE423806}"/>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3" name="Freeform 341">
                <a:extLst>
                  <a:ext uri="{FF2B5EF4-FFF2-40B4-BE49-F238E27FC236}">
                    <a16:creationId xmlns:a16="http://schemas.microsoft.com/office/drawing/2014/main" id="{22043010-BB2B-4AB6-A63B-4A6D12AFC36D}"/>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4" name="Freeform 342">
                <a:extLst>
                  <a:ext uri="{FF2B5EF4-FFF2-40B4-BE49-F238E27FC236}">
                    <a16:creationId xmlns:a16="http://schemas.microsoft.com/office/drawing/2014/main" id="{80C62C6B-947A-412F-A21D-8E6FCE187C46}"/>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5" name="Freeform 343">
                <a:extLst>
                  <a:ext uri="{FF2B5EF4-FFF2-40B4-BE49-F238E27FC236}">
                    <a16:creationId xmlns:a16="http://schemas.microsoft.com/office/drawing/2014/main" id="{47A744B8-82A0-42BB-8E86-8568EFCBC405}"/>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6" name="Freeform 344">
                <a:extLst>
                  <a:ext uri="{FF2B5EF4-FFF2-40B4-BE49-F238E27FC236}">
                    <a16:creationId xmlns:a16="http://schemas.microsoft.com/office/drawing/2014/main" id="{5B15CF4B-EA4A-4E7F-AA49-4FCBEAEF546C}"/>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7" name="Freeform 345">
                <a:extLst>
                  <a:ext uri="{FF2B5EF4-FFF2-40B4-BE49-F238E27FC236}">
                    <a16:creationId xmlns:a16="http://schemas.microsoft.com/office/drawing/2014/main" id="{D0FD4E58-AFEE-49CE-BCC8-6C9A11AC43BE}"/>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8" name="Freeform 346">
                <a:extLst>
                  <a:ext uri="{FF2B5EF4-FFF2-40B4-BE49-F238E27FC236}">
                    <a16:creationId xmlns:a16="http://schemas.microsoft.com/office/drawing/2014/main" id="{F25E6E7F-8B7D-4856-A7B7-9374E8E8681E}"/>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9" name="Freeform 347">
                <a:extLst>
                  <a:ext uri="{FF2B5EF4-FFF2-40B4-BE49-F238E27FC236}">
                    <a16:creationId xmlns:a16="http://schemas.microsoft.com/office/drawing/2014/main" id="{46A3069B-281C-4FF1-8EBB-F6C3FA4014AC}"/>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0" name="Freeform 348">
                <a:extLst>
                  <a:ext uri="{FF2B5EF4-FFF2-40B4-BE49-F238E27FC236}">
                    <a16:creationId xmlns:a16="http://schemas.microsoft.com/office/drawing/2014/main" id="{F010E87C-69C6-4823-8F4C-AEDEA4D88010}"/>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81" name="Freeform 7">
              <a:extLst>
                <a:ext uri="{FF2B5EF4-FFF2-40B4-BE49-F238E27FC236}">
                  <a16:creationId xmlns:a16="http://schemas.microsoft.com/office/drawing/2014/main" id="{F836B2E0-AD38-427E-893D-B863EFBE6F0A}"/>
                </a:ext>
              </a:extLst>
            </p:cNvPr>
            <p:cNvSpPr>
              <a:spLocks noChangeAspect="1"/>
            </p:cNvSpPr>
            <p:nvPr/>
          </p:nvSpPr>
          <p:spPr>
            <a:xfrm rot="19837186">
              <a:off x="7825773"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82" name="Rectangle 81">
            <a:extLst>
              <a:ext uri="{FF2B5EF4-FFF2-40B4-BE49-F238E27FC236}">
                <a16:creationId xmlns:a16="http://schemas.microsoft.com/office/drawing/2014/main" id="{CACE2C1C-B126-4C25-95D8-0EA9AEB6ACE1}"/>
              </a:ext>
            </a:extLst>
          </p:cNvPr>
          <p:cNvSpPr/>
          <p:nvPr/>
        </p:nvSpPr>
        <p:spPr>
          <a:xfrm>
            <a:off x="10100107" y="3410818"/>
            <a:ext cx="1584000" cy="2664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Slide Number Placeholder 8">
            <a:extLst>
              <a:ext uri="{FF2B5EF4-FFF2-40B4-BE49-F238E27FC236}">
                <a16:creationId xmlns:a16="http://schemas.microsoft.com/office/drawing/2014/main" id="{CD56723F-1FE6-4AD8-9467-5118ACFA3A75}"/>
              </a:ext>
            </a:extLst>
          </p:cNvPr>
          <p:cNvSpPr>
            <a:spLocks noGrp="1"/>
          </p:cNvSpPr>
          <p:nvPr>
            <p:ph type="sldNum" sz="quarter" idx="7"/>
          </p:nvPr>
        </p:nvSpPr>
        <p:spPr/>
        <p:txBody>
          <a:bodyPr/>
          <a:lstStyle/>
          <a:p>
            <a:pPr marL="83185">
              <a:lnSpc>
                <a:spcPts val="955"/>
              </a:lnSpc>
            </a:pPr>
            <a:fld id="{81D60167-4931-47E6-BA6A-407CBD079E47}" type="slidenum">
              <a:rPr lang="en-CA" smtClean="0"/>
              <a:t>16</a:t>
            </a:fld>
            <a:endParaRPr lang="en-CA" dirty="0"/>
          </a:p>
        </p:txBody>
      </p:sp>
      <p:grpSp>
        <p:nvGrpSpPr>
          <p:cNvPr id="84" name="Group 83">
            <a:extLst>
              <a:ext uri="{FF2B5EF4-FFF2-40B4-BE49-F238E27FC236}">
                <a16:creationId xmlns:a16="http://schemas.microsoft.com/office/drawing/2014/main" id="{36E3C2B2-86C3-40E3-8A1F-E9046F9DF886}"/>
              </a:ext>
            </a:extLst>
          </p:cNvPr>
          <p:cNvGrpSpPr/>
          <p:nvPr/>
        </p:nvGrpSpPr>
        <p:grpSpPr>
          <a:xfrm>
            <a:off x="473934" y="3111602"/>
            <a:ext cx="3849068" cy="3325198"/>
            <a:chOff x="8070512" y="2973179"/>
            <a:chExt cx="3849068" cy="3325198"/>
          </a:xfrm>
        </p:grpSpPr>
        <p:pic>
          <p:nvPicPr>
            <p:cNvPr id="85" name="Picture 84">
              <a:extLst>
                <a:ext uri="{FF2B5EF4-FFF2-40B4-BE49-F238E27FC236}">
                  <a16:creationId xmlns:a16="http://schemas.microsoft.com/office/drawing/2014/main" id="{A82A82AB-8EAF-4B5D-9531-B5CADA745535}"/>
                </a:ext>
              </a:extLst>
            </p:cNvPr>
            <p:cNvPicPr>
              <a:picLocks noChangeAspect="1"/>
            </p:cNvPicPr>
            <p:nvPr/>
          </p:nvPicPr>
          <p:blipFill>
            <a:blip r:embed="rId7"/>
            <a:stretch>
              <a:fillRect/>
            </a:stretch>
          </p:blipFill>
          <p:spPr>
            <a:xfrm>
              <a:off x="8070512" y="2973179"/>
              <a:ext cx="3849068" cy="3325198"/>
            </a:xfrm>
            <a:prstGeom prst="rect">
              <a:avLst/>
            </a:prstGeom>
          </p:spPr>
        </p:pic>
        <p:sp>
          <p:nvSpPr>
            <p:cNvPr id="86" name="Rectangle 85">
              <a:extLst>
                <a:ext uri="{FF2B5EF4-FFF2-40B4-BE49-F238E27FC236}">
                  <a16:creationId xmlns:a16="http://schemas.microsoft.com/office/drawing/2014/main" id="{4F8F7CDF-FF2F-4A9C-9D5F-A584D43A4224}"/>
                </a:ext>
              </a:extLst>
            </p:cNvPr>
            <p:cNvSpPr/>
            <p:nvPr/>
          </p:nvSpPr>
          <p:spPr>
            <a:xfrm>
              <a:off x="9094694" y="3502225"/>
              <a:ext cx="432000" cy="23651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87" name="Rectangle 86">
            <a:extLst>
              <a:ext uri="{FF2B5EF4-FFF2-40B4-BE49-F238E27FC236}">
                <a16:creationId xmlns:a16="http://schemas.microsoft.com/office/drawing/2014/main" id="{F970940E-182A-4930-BC7F-F93F2FD512EA}"/>
              </a:ext>
            </a:extLst>
          </p:cNvPr>
          <p:cNvSpPr/>
          <p:nvPr/>
        </p:nvSpPr>
        <p:spPr>
          <a:xfrm>
            <a:off x="7321715" y="3664463"/>
            <a:ext cx="576000" cy="23651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73671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FEC200"/>
                </a:solidFill>
                <a:latin typeface="Circular Book"/>
                <a:cs typeface="Circular Book"/>
              </a:rPr>
              <a:t>Introduce case management</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Increase the number of participants</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20" name="object 16">
            <a:extLst>
              <a:ext uri="{FF2B5EF4-FFF2-40B4-BE49-F238E27FC236}">
                <a16:creationId xmlns:a16="http://schemas.microsoft.com/office/drawing/2014/main" id="{A7D25193-7BEE-464E-BB71-5013FE4766F7}"/>
              </a:ext>
            </a:extLst>
          </p:cNvPr>
          <p:cNvSpPr txBox="1">
            <a:spLocks/>
          </p:cNvSpPr>
          <p:nvPr/>
        </p:nvSpPr>
        <p:spPr>
          <a:xfrm>
            <a:off x="307697" y="1315533"/>
            <a:ext cx="11559600" cy="1279551"/>
          </a:xfrm>
          <a:prstGeom prst="rect">
            <a:avLst/>
          </a:prstGeom>
          <a:solidFill>
            <a:srgbClr val="EEB500"/>
          </a:solidFill>
          <a:ln>
            <a:noFill/>
          </a:ln>
        </p:spPr>
        <p:txBody>
          <a:bodyPr vert="horz" wrap="square" lIns="36000" tIns="36000" rIns="36000" bIns="0" numCol="2" spcCol="72000" rtlCol="0" anchor="t" anchorCtr="0">
            <a:noAutofit/>
          </a:bodyPr>
          <a:lstStyle>
            <a:defPPr>
              <a:defRPr lang="en-US"/>
            </a:defPPr>
            <a:lvl1pPr marL="113664">
              <a:lnSpc>
                <a:spcPct val="100000"/>
              </a:lnSpc>
              <a:spcBef>
                <a:spcPts val="830"/>
              </a:spcBef>
              <a:defRPr sz="1100" b="0">
                <a:solidFill>
                  <a:schemeClr val="bg1"/>
                </a:solidFill>
                <a:cs typeface="Calibri"/>
              </a:defRPr>
            </a:lvl1pPr>
          </a:lstStyle>
          <a:p>
            <a:r>
              <a:rPr lang="en-CA" sz="1200" dirty="0"/>
              <a:t>We see an opportunity to start </a:t>
            </a:r>
            <a:r>
              <a:rPr lang="en-CA" sz="1200" b="1" dirty="0"/>
              <a:t>case management </a:t>
            </a:r>
            <a:r>
              <a:rPr lang="en-CA" sz="1200" dirty="0"/>
              <a:t>in order to </a:t>
            </a:r>
            <a:r>
              <a:rPr lang="en-CA" sz="1200" b="1" dirty="0"/>
              <a:t>activate clients </a:t>
            </a:r>
            <a:r>
              <a:rPr lang="en-CA" sz="1200" dirty="0"/>
              <a:t>and caregivers who know Home on the Hill. There is a reasonable discrepancy between clients attending programs because they want to learn skills and become more independent, or clients who want to make more friends and share knowledge.</a:t>
            </a:r>
          </a:p>
          <a:p>
            <a:r>
              <a:rPr lang="en-CA" sz="1200" dirty="0"/>
              <a:t>We identified key segments (through segmentation analysis) and believe case management would offer different approaches and programs to support those clients and caregivers. </a:t>
            </a:r>
            <a:r>
              <a:rPr lang="en-US" sz="1200" dirty="0"/>
              <a:t>Case management would help navigate the support services offered by Home on the Hill.</a:t>
            </a:r>
          </a:p>
          <a:p>
            <a:r>
              <a:rPr lang="en-CA" sz="1200" dirty="0"/>
              <a:t>Finally, case management would be key in the creation of a central hub for mental health services, helping people navigate the system and follow them when their priorities and needs change.</a:t>
            </a:r>
          </a:p>
        </p:txBody>
      </p:sp>
      <p:grpSp>
        <p:nvGrpSpPr>
          <p:cNvPr id="3" name="Group 2">
            <a:extLst>
              <a:ext uri="{FF2B5EF4-FFF2-40B4-BE49-F238E27FC236}">
                <a16:creationId xmlns:a16="http://schemas.microsoft.com/office/drawing/2014/main" id="{095A60DC-CEF8-4F5E-B8B7-9AE0B8C07264}"/>
              </a:ext>
            </a:extLst>
          </p:cNvPr>
          <p:cNvGrpSpPr/>
          <p:nvPr/>
        </p:nvGrpSpPr>
        <p:grpSpPr>
          <a:xfrm>
            <a:off x="10907141" y="514516"/>
            <a:ext cx="960156" cy="313579"/>
            <a:chOff x="7521961" y="514516"/>
            <a:chExt cx="960156" cy="313579"/>
          </a:xfrm>
        </p:grpSpPr>
        <p:sp>
          <p:nvSpPr>
            <p:cNvPr id="25" name="Freeform 6">
              <a:extLst>
                <a:ext uri="{FF2B5EF4-FFF2-40B4-BE49-F238E27FC236}">
                  <a16:creationId xmlns:a16="http://schemas.microsoft.com/office/drawing/2014/main" id="{9DB992B9-3D51-4709-AAD8-B2283290A2AA}"/>
                </a:ext>
              </a:extLst>
            </p:cNvPr>
            <p:cNvSpPr>
              <a:spLocks noChangeAspect="1"/>
            </p:cNvSpPr>
            <p:nvPr/>
          </p:nvSpPr>
          <p:spPr>
            <a:xfrm rot="19837186">
              <a:off x="7521961"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alpha val="2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26" name="Freeform 12">
              <a:extLst>
                <a:ext uri="{FF2B5EF4-FFF2-40B4-BE49-F238E27FC236}">
                  <a16:creationId xmlns:a16="http://schemas.microsoft.com/office/drawing/2014/main" id="{BA0AF848-E9C4-4DFD-9BF1-D4648B09C004}"/>
                </a:ext>
              </a:extLst>
            </p:cNvPr>
            <p:cNvSpPr>
              <a:spLocks noChangeAspect="1"/>
            </p:cNvSpPr>
            <p:nvPr/>
          </p:nvSpPr>
          <p:spPr>
            <a:xfrm rot="19837186">
              <a:off x="8130882"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27" name="Laurel_wreath3">
              <a:extLst>
                <a:ext uri="{FF2B5EF4-FFF2-40B4-BE49-F238E27FC236}">
                  <a16:creationId xmlns:a16="http://schemas.microsoft.com/office/drawing/2014/main" id="{2EE27BB4-196F-469A-84DA-F7BD3C4F07A1}"/>
                </a:ext>
              </a:extLst>
            </p:cNvPr>
            <p:cNvGrpSpPr>
              <a:grpSpLocks noChangeAspect="1"/>
            </p:cNvGrpSpPr>
            <p:nvPr>
              <p:custDataLst>
                <p:tags r:id="rId1"/>
              </p:custDataLst>
            </p:nvPr>
          </p:nvGrpSpPr>
          <p:grpSpPr bwMode="auto">
            <a:xfrm rot="14437186">
              <a:off x="7924981" y="607895"/>
              <a:ext cx="151389" cy="127567"/>
              <a:chOff x="6205" y="3197"/>
              <a:chExt cx="1468" cy="1237"/>
            </a:xfrm>
            <a:solidFill>
              <a:schemeClr val="bg1">
                <a:alpha val="20000"/>
              </a:schemeClr>
            </a:solidFill>
          </p:grpSpPr>
          <p:sp>
            <p:nvSpPr>
              <p:cNvPr id="28" name="Freeform 297">
                <a:extLst>
                  <a:ext uri="{FF2B5EF4-FFF2-40B4-BE49-F238E27FC236}">
                    <a16:creationId xmlns:a16="http://schemas.microsoft.com/office/drawing/2014/main" id="{97C521E0-C418-45AC-A27A-AEA5D6EE5E58}"/>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9" name="Freeform 298">
                <a:extLst>
                  <a:ext uri="{FF2B5EF4-FFF2-40B4-BE49-F238E27FC236}">
                    <a16:creationId xmlns:a16="http://schemas.microsoft.com/office/drawing/2014/main" id="{93F0E296-00F6-488A-B498-0B0893A75B58}"/>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0" name="Freeform 299">
                <a:extLst>
                  <a:ext uri="{FF2B5EF4-FFF2-40B4-BE49-F238E27FC236}">
                    <a16:creationId xmlns:a16="http://schemas.microsoft.com/office/drawing/2014/main" id="{FE1B8FE3-5624-452D-B450-DF90707131C9}"/>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1" name="Freeform 300">
                <a:extLst>
                  <a:ext uri="{FF2B5EF4-FFF2-40B4-BE49-F238E27FC236}">
                    <a16:creationId xmlns:a16="http://schemas.microsoft.com/office/drawing/2014/main" id="{B3683D82-C7AD-4606-8215-EAD71ACA0BC2}"/>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2" name="Freeform 301">
                <a:extLst>
                  <a:ext uri="{FF2B5EF4-FFF2-40B4-BE49-F238E27FC236}">
                    <a16:creationId xmlns:a16="http://schemas.microsoft.com/office/drawing/2014/main" id="{200DAE82-AB50-44FC-8364-72F52E80EB0C}"/>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3" name="Freeform 302">
                <a:extLst>
                  <a:ext uri="{FF2B5EF4-FFF2-40B4-BE49-F238E27FC236}">
                    <a16:creationId xmlns:a16="http://schemas.microsoft.com/office/drawing/2014/main" id="{8F6AE83C-73FA-4A68-8A47-C3044F5D4E0E}"/>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4" name="Freeform 303">
                <a:extLst>
                  <a:ext uri="{FF2B5EF4-FFF2-40B4-BE49-F238E27FC236}">
                    <a16:creationId xmlns:a16="http://schemas.microsoft.com/office/drawing/2014/main" id="{A8A00356-DAA4-44E1-9FA4-9C619656AC47}"/>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5" name="Freeform 304">
                <a:extLst>
                  <a:ext uri="{FF2B5EF4-FFF2-40B4-BE49-F238E27FC236}">
                    <a16:creationId xmlns:a16="http://schemas.microsoft.com/office/drawing/2014/main" id="{57D3C7F9-C503-4E77-8892-3DEC32FD7D3D}"/>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6" name="Freeform 305">
                <a:extLst>
                  <a:ext uri="{FF2B5EF4-FFF2-40B4-BE49-F238E27FC236}">
                    <a16:creationId xmlns:a16="http://schemas.microsoft.com/office/drawing/2014/main" id="{103DAE39-2A6F-4B77-94F8-DC53C576151E}"/>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7" name="Freeform 306">
                <a:extLst>
                  <a:ext uri="{FF2B5EF4-FFF2-40B4-BE49-F238E27FC236}">
                    <a16:creationId xmlns:a16="http://schemas.microsoft.com/office/drawing/2014/main" id="{D37C1978-105C-4F57-8DD9-1727A4F7E98C}"/>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8" name="Freeform 307">
                <a:extLst>
                  <a:ext uri="{FF2B5EF4-FFF2-40B4-BE49-F238E27FC236}">
                    <a16:creationId xmlns:a16="http://schemas.microsoft.com/office/drawing/2014/main" id="{799C7EF1-C05F-428F-A9FB-A8FFE1167A3B}"/>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9" name="Freeform 308">
                <a:extLst>
                  <a:ext uri="{FF2B5EF4-FFF2-40B4-BE49-F238E27FC236}">
                    <a16:creationId xmlns:a16="http://schemas.microsoft.com/office/drawing/2014/main" id="{E2D18FE9-FD35-482A-B5CB-767349489726}"/>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0" name="Freeform 309">
                <a:extLst>
                  <a:ext uri="{FF2B5EF4-FFF2-40B4-BE49-F238E27FC236}">
                    <a16:creationId xmlns:a16="http://schemas.microsoft.com/office/drawing/2014/main" id="{CC408E92-0D63-4E6D-9B64-D41FDE1750C9}"/>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1" name="Freeform 310">
                <a:extLst>
                  <a:ext uri="{FF2B5EF4-FFF2-40B4-BE49-F238E27FC236}">
                    <a16:creationId xmlns:a16="http://schemas.microsoft.com/office/drawing/2014/main" id="{35378B92-7876-4A2B-815B-AA3F8470C0B2}"/>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2" name="Freeform 311">
                <a:extLst>
                  <a:ext uri="{FF2B5EF4-FFF2-40B4-BE49-F238E27FC236}">
                    <a16:creationId xmlns:a16="http://schemas.microsoft.com/office/drawing/2014/main" id="{26B1EB71-1E96-49C2-BFD6-B195468CADF0}"/>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3" name="Freeform 312">
                <a:extLst>
                  <a:ext uri="{FF2B5EF4-FFF2-40B4-BE49-F238E27FC236}">
                    <a16:creationId xmlns:a16="http://schemas.microsoft.com/office/drawing/2014/main" id="{B5C3C529-DC50-4935-93E7-1A6DDF9E8BD8}"/>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4" name="Freeform 313">
                <a:extLst>
                  <a:ext uri="{FF2B5EF4-FFF2-40B4-BE49-F238E27FC236}">
                    <a16:creationId xmlns:a16="http://schemas.microsoft.com/office/drawing/2014/main" id="{A5F0736E-9078-4084-8734-208DFA87D4D6}"/>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5" name="Freeform 314">
                <a:extLst>
                  <a:ext uri="{FF2B5EF4-FFF2-40B4-BE49-F238E27FC236}">
                    <a16:creationId xmlns:a16="http://schemas.microsoft.com/office/drawing/2014/main" id="{B0E423C3-CCC3-40D6-987B-5BFF5F1DD860}"/>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7" name="Freeform 315">
                <a:extLst>
                  <a:ext uri="{FF2B5EF4-FFF2-40B4-BE49-F238E27FC236}">
                    <a16:creationId xmlns:a16="http://schemas.microsoft.com/office/drawing/2014/main" id="{B8EFF58F-F080-45D5-BE3E-D35837DA3999}"/>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9" name="Freeform 316">
                <a:extLst>
                  <a:ext uri="{FF2B5EF4-FFF2-40B4-BE49-F238E27FC236}">
                    <a16:creationId xmlns:a16="http://schemas.microsoft.com/office/drawing/2014/main" id="{DEDD0683-A75F-4A3D-8428-99AFB8B0E5B0}"/>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0" name="Freeform 317">
                <a:extLst>
                  <a:ext uri="{FF2B5EF4-FFF2-40B4-BE49-F238E27FC236}">
                    <a16:creationId xmlns:a16="http://schemas.microsoft.com/office/drawing/2014/main" id="{77DE3008-B7D7-499E-B613-BFD26A2245B1}"/>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1" name="Freeform 318">
                <a:extLst>
                  <a:ext uri="{FF2B5EF4-FFF2-40B4-BE49-F238E27FC236}">
                    <a16:creationId xmlns:a16="http://schemas.microsoft.com/office/drawing/2014/main" id="{E6AFE29F-23D1-4CE1-ACBD-8DD00DBD290C}"/>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2" name="Freeform 319">
                <a:extLst>
                  <a:ext uri="{FF2B5EF4-FFF2-40B4-BE49-F238E27FC236}">
                    <a16:creationId xmlns:a16="http://schemas.microsoft.com/office/drawing/2014/main" id="{FBB46F59-0515-4F28-984F-C5F22A1BE17F}"/>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3" name="Freeform 320">
                <a:extLst>
                  <a:ext uri="{FF2B5EF4-FFF2-40B4-BE49-F238E27FC236}">
                    <a16:creationId xmlns:a16="http://schemas.microsoft.com/office/drawing/2014/main" id="{0EF37CE3-F426-4822-920C-DEB38635F30A}"/>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4" name="Freeform 321">
                <a:extLst>
                  <a:ext uri="{FF2B5EF4-FFF2-40B4-BE49-F238E27FC236}">
                    <a16:creationId xmlns:a16="http://schemas.microsoft.com/office/drawing/2014/main" id="{71323E8B-AB3F-49DC-B3ED-8427357B99C9}"/>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5" name="Freeform 322">
                <a:extLst>
                  <a:ext uri="{FF2B5EF4-FFF2-40B4-BE49-F238E27FC236}">
                    <a16:creationId xmlns:a16="http://schemas.microsoft.com/office/drawing/2014/main" id="{608DD18F-4CF2-4EB3-B9EB-979794469559}"/>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6" name="Freeform 323">
                <a:extLst>
                  <a:ext uri="{FF2B5EF4-FFF2-40B4-BE49-F238E27FC236}">
                    <a16:creationId xmlns:a16="http://schemas.microsoft.com/office/drawing/2014/main" id="{71E9E1CF-656C-4C7C-850B-E84E928B7449}"/>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7" name="Freeform 324">
                <a:extLst>
                  <a:ext uri="{FF2B5EF4-FFF2-40B4-BE49-F238E27FC236}">
                    <a16:creationId xmlns:a16="http://schemas.microsoft.com/office/drawing/2014/main" id="{7C18BDFE-CE81-44DB-ABFB-8204D750A40E}"/>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8" name="Freeform 325">
                <a:extLst>
                  <a:ext uri="{FF2B5EF4-FFF2-40B4-BE49-F238E27FC236}">
                    <a16:creationId xmlns:a16="http://schemas.microsoft.com/office/drawing/2014/main" id="{66C1238D-3D12-46D8-9349-DDDDEC6EE3EB}"/>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9" name="Freeform 326">
                <a:extLst>
                  <a:ext uri="{FF2B5EF4-FFF2-40B4-BE49-F238E27FC236}">
                    <a16:creationId xmlns:a16="http://schemas.microsoft.com/office/drawing/2014/main" id="{2797D524-6F60-453B-B53D-104B0D5DA1E9}"/>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327">
                <a:extLst>
                  <a:ext uri="{FF2B5EF4-FFF2-40B4-BE49-F238E27FC236}">
                    <a16:creationId xmlns:a16="http://schemas.microsoft.com/office/drawing/2014/main" id="{1199B57A-978E-4DA4-ADA0-06E0DC488C23}"/>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328">
                <a:extLst>
                  <a:ext uri="{FF2B5EF4-FFF2-40B4-BE49-F238E27FC236}">
                    <a16:creationId xmlns:a16="http://schemas.microsoft.com/office/drawing/2014/main" id="{905EF53E-90C7-44A2-86B2-D469C42BAE07}"/>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329">
                <a:extLst>
                  <a:ext uri="{FF2B5EF4-FFF2-40B4-BE49-F238E27FC236}">
                    <a16:creationId xmlns:a16="http://schemas.microsoft.com/office/drawing/2014/main" id="{E39D7DF8-7507-4902-B53F-9ADAC446C6E3}"/>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30">
                <a:extLst>
                  <a:ext uri="{FF2B5EF4-FFF2-40B4-BE49-F238E27FC236}">
                    <a16:creationId xmlns:a16="http://schemas.microsoft.com/office/drawing/2014/main" id="{A02604FE-41B0-4BF5-A22A-1E00EFE1F7A5}"/>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4" name="Freeform 331">
                <a:extLst>
                  <a:ext uri="{FF2B5EF4-FFF2-40B4-BE49-F238E27FC236}">
                    <a16:creationId xmlns:a16="http://schemas.microsoft.com/office/drawing/2014/main" id="{45D8D51D-2A75-4AC9-A728-341676C80228}"/>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5" name="Freeform 332">
                <a:extLst>
                  <a:ext uri="{FF2B5EF4-FFF2-40B4-BE49-F238E27FC236}">
                    <a16:creationId xmlns:a16="http://schemas.microsoft.com/office/drawing/2014/main" id="{DF6AF273-E779-4A45-8C63-5B08F0B032C8}"/>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7" name="Freeform 333">
                <a:extLst>
                  <a:ext uri="{FF2B5EF4-FFF2-40B4-BE49-F238E27FC236}">
                    <a16:creationId xmlns:a16="http://schemas.microsoft.com/office/drawing/2014/main" id="{83F41295-21EA-4390-A5C7-6E8F7B9DAE8F}"/>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8" name="Freeform 334">
                <a:extLst>
                  <a:ext uri="{FF2B5EF4-FFF2-40B4-BE49-F238E27FC236}">
                    <a16:creationId xmlns:a16="http://schemas.microsoft.com/office/drawing/2014/main" id="{F4642A8F-4E25-4DF7-9507-0430092F3173}"/>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9" name="Freeform 335">
                <a:extLst>
                  <a:ext uri="{FF2B5EF4-FFF2-40B4-BE49-F238E27FC236}">
                    <a16:creationId xmlns:a16="http://schemas.microsoft.com/office/drawing/2014/main" id="{C6017701-8E19-4A85-A79E-8518443399A7}"/>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0" name="Freeform 336">
                <a:extLst>
                  <a:ext uri="{FF2B5EF4-FFF2-40B4-BE49-F238E27FC236}">
                    <a16:creationId xmlns:a16="http://schemas.microsoft.com/office/drawing/2014/main" id="{54A432C1-89D7-4E87-AAAB-96C163142A2A}"/>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1" name="Freeform 337">
                <a:extLst>
                  <a:ext uri="{FF2B5EF4-FFF2-40B4-BE49-F238E27FC236}">
                    <a16:creationId xmlns:a16="http://schemas.microsoft.com/office/drawing/2014/main" id="{5022566F-4726-45E5-B96E-3C9784FFC36F}"/>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2" name="Freeform 338">
                <a:extLst>
                  <a:ext uri="{FF2B5EF4-FFF2-40B4-BE49-F238E27FC236}">
                    <a16:creationId xmlns:a16="http://schemas.microsoft.com/office/drawing/2014/main" id="{4EA83EBD-EE5C-4AA1-8D51-B1EBCEEB8346}"/>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3" name="Freeform 339">
                <a:extLst>
                  <a:ext uri="{FF2B5EF4-FFF2-40B4-BE49-F238E27FC236}">
                    <a16:creationId xmlns:a16="http://schemas.microsoft.com/office/drawing/2014/main" id="{A45972C2-B6CC-40F5-ABED-E867A5B2F83A}"/>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4" name="Freeform 340">
                <a:extLst>
                  <a:ext uri="{FF2B5EF4-FFF2-40B4-BE49-F238E27FC236}">
                    <a16:creationId xmlns:a16="http://schemas.microsoft.com/office/drawing/2014/main" id="{7AAB53F8-9E24-4444-848D-7963E410434F}"/>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5" name="Freeform 341">
                <a:extLst>
                  <a:ext uri="{FF2B5EF4-FFF2-40B4-BE49-F238E27FC236}">
                    <a16:creationId xmlns:a16="http://schemas.microsoft.com/office/drawing/2014/main" id="{CBB378C6-5F81-4EBF-B626-D54D239C4FAD}"/>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6" name="Freeform 342">
                <a:extLst>
                  <a:ext uri="{FF2B5EF4-FFF2-40B4-BE49-F238E27FC236}">
                    <a16:creationId xmlns:a16="http://schemas.microsoft.com/office/drawing/2014/main" id="{49BD472B-FE02-4FED-A39E-48275DECD6C8}"/>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7" name="Freeform 343">
                <a:extLst>
                  <a:ext uri="{FF2B5EF4-FFF2-40B4-BE49-F238E27FC236}">
                    <a16:creationId xmlns:a16="http://schemas.microsoft.com/office/drawing/2014/main" id="{09A8C04A-9C50-435E-AD0E-A395A68A975F}"/>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8" name="Freeform 344">
                <a:extLst>
                  <a:ext uri="{FF2B5EF4-FFF2-40B4-BE49-F238E27FC236}">
                    <a16:creationId xmlns:a16="http://schemas.microsoft.com/office/drawing/2014/main" id="{BF060992-799F-4CA3-BBD3-B319B425BE78}"/>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9" name="Freeform 345">
                <a:extLst>
                  <a:ext uri="{FF2B5EF4-FFF2-40B4-BE49-F238E27FC236}">
                    <a16:creationId xmlns:a16="http://schemas.microsoft.com/office/drawing/2014/main" id="{5A42D4DA-563E-483E-99BF-54CC3DC7323D}"/>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0" name="Freeform 346">
                <a:extLst>
                  <a:ext uri="{FF2B5EF4-FFF2-40B4-BE49-F238E27FC236}">
                    <a16:creationId xmlns:a16="http://schemas.microsoft.com/office/drawing/2014/main" id="{D3401524-0BF1-4671-A442-CE0464589AD5}"/>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1" name="Freeform 347">
                <a:extLst>
                  <a:ext uri="{FF2B5EF4-FFF2-40B4-BE49-F238E27FC236}">
                    <a16:creationId xmlns:a16="http://schemas.microsoft.com/office/drawing/2014/main" id="{37B4325E-7C58-40A8-9843-31C70C87B5AC}"/>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82" name="Freeform 348">
                <a:extLst>
                  <a:ext uri="{FF2B5EF4-FFF2-40B4-BE49-F238E27FC236}">
                    <a16:creationId xmlns:a16="http://schemas.microsoft.com/office/drawing/2014/main" id="{678DB869-5529-4C73-BEE4-465877558755}"/>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83" name="Freeform 7">
              <a:extLst>
                <a:ext uri="{FF2B5EF4-FFF2-40B4-BE49-F238E27FC236}">
                  <a16:creationId xmlns:a16="http://schemas.microsoft.com/office/drawing/2014/main" id="{1C783938-4860-48C3-8CE6-18A3F28D8E6E}"/>
                </a:ext>
              </a:extLst>
            </p:cNvPr>
            <p:cNvSpPr>
              <a:spLocks noChangeAspect="1"/>
            </p:cNvSpPr>
            <p:nvPr/>
          </p:nvSpPr>
          <p:spPr>
            <a:xfrm rot="19837186">
              <a:off x="7825773"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5" name="Slide Number Placeholder 4">
            <a:extLst>
              <a:ext uri="{FF2B5EF4-FFF2-40B4-BE49-F238E27FC236}">
                <a16:creationId xmlns:a16="http://schemas.microsoft.com/office/drawing/2014/main" id="{66D95094-FD25-41C4-B4A1-EF6B8283E168}"/>
              </a:ext>
            </a:extLst>
          </p:cNvPr>
          <p:cNvSpPr>
            <a:spLocks noGrp="1"/>
          </p:cNvSpPr>
          <p:nvPr>
            <p:ph type="sldNum" sz="quarter" idx="7"/>
          </p:nvPr>
        </p:nvSpPr>
        <p:spPr/>
        <p:txBody>
          <a:bodyPr/>
          <a:lstStyle/>
          <a:p>
            <a:pPr marL="83185">
              <a:lnSpc>
                <a:spcPts val="955"/>
              </a:lnSpc>
            </a:pPr>
            <a:fld id="{81D60167-4931-47E6-BA6A-407CBD079E47}" type="slidenum">
              <a:rPr lang="en-CA" smtClean="0"/>
              <a:t>17</a:t>
            </a:fld>
            <a:endParaRPr lang="en-CA" dirty="0"/>
          </a:p>
        </p:txBody>
      </p:sp>
      <p:pic>
        <p:nvPicPr>
          <p:cNvPr id="7" name="Picture 6">
            <a:extLst>
              <a:ext uri="{FF2B5EF4-FFF2-40B4-BE49-F238E27FC236}">
                <a16:creationId xmlns:a16="http://schemas.microsoft.com/office/drawing/2014/main" id="{3A364302-8865-4FCB-9FB4-280499E9FD6F}"/>
              </a:ext>
            </a:extLst>
          </p:cNvPr>
          <p:cNvPicPr>
            <a:picLocks noChangeAspect="1"/>
          </p:cNvPicPr>
          <p:nvPr/>
        </p:nvPicPr>
        <p:blipFill>
          <a:blip r:embed="rId4"/>
          <a:stretch>
            <a:fillRect/>
          </a:stretch>
        </p:blipFill>
        <p:spPr>
          <a:xfrm>
            <a:off x="6387960" y="2909596"/>
            <a:ext cx="4373003" cy="3373688"/>
          </a:xfrm>
          <a:prstGeom prst="rect">
            <a:avLst/>
          </a:prstGeom>
        </p:spPr>
      </p:pic>
      <p:pic>
        <p:nvPicPr>
          <p:cNvPr id="8" name="Picture 7">
            <a:extLst>
              <a:ext uri="{FF2B5EF4-FFF2-40B4-BE49-F238E27FC236}">
                <a16:creationId xmlns:a16="http://schemas.microsoft.com/office/drawing/2014/main" id="{2183C6FF-7DCA-4B4B-86E3-3F12BC099939}"/>
              </a:ext>
            </a:extLst>
          </p:cNvPr>
          <p:cNvPicPr>
            <a:picLocks noChangeAspect="1"/>
          </p:cNvPicPr>
          <p:nvPr/>
        </p:nvPicPr>
        <p:blipFill>
          <a:blip r:embed="rId5"/>
          <a:stretch>
            <a:fillRect/>
          </a:stretch>
        </p:blipFill>
        <p:spPr>
          <a:xfrm>
            <a:off x="457200" y="3024354"/>
            <a:ext cx="4254407" cy="3147312"/>
          </a:xfrm>
          <a:prstGeom prst="rect">
            <a:avLst/>
          </a:prstGeom>
        </p:spPr>
      </p:pic>
      <p:sp>
        <p:nvSpPr>
          <p:cNvPr id="84" name="Rectangle 83">
            <a:extLst>
              <a:ext uri="{FF2B5EF4-FFF2-40B4-BE49-F238E27FC236}">
                <a16:creationId xmlns:a16="http://schemas.microsoft.com/office/drawing/2014/main" id="{E018C404-9A51-4D74-983A-9DE6F5922E14}"/>
              </a:ext>
            </a:extLst>
          </p:cNvPr>
          <p:cNvSpPr/>
          <p:nvPr/>
        </p:nvSpPr>
        <p:spPr>
          <a:xfrm>
            <a:off x="6934200" y="3276600"/>
            <a:ext cx="576000" cy="25235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7105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41D782-3486-412E-8A64-3D39E5F89234}"/>
              </a:ext>
            </a:extLst>
          </p:cNvPr>
          <p:cNvPicPr>
            <a:picLocks noChangeAspect="1"/>
          </p:cNvPicPr>
          <p:nvPr/>
        </p:nvPicPr>
        <p:blipFill rotWithShape="1">
          <a:blip r:embed="rId3"/>
          <a:srcRect r="8053"/>
          <a:stretch/>
        </p:blipFill>
        <p:spPr>
          <a:xfrm>
            <a:off x="93095" y="2859683"/>
            <a:ext cx="3983197" cy="2927235"/>
          </a:xfrm>
          <a:prstGeom prst="rect">
            <a:avLst/>
          </a:prstGeom>
        </p:spPr>
      </p:pic>
      <p:sp>
        <p:nvSpPr>
          <p:cNvPr id="2" name="object 2"/>
          <p:cNvSpPr/>
          <p:nvPr/>
        </p:nvSpPr>
        <p:spPr>
          <a:xfrm>
            <a:off x="3901440" y="6659880"/>
            <a:ext cx="7392923" cy="45719"/>
          </a:xfrm>
          <a:prstGeom prst="rect">
            <a:avLst/>
          </a:prstGeom>
          <a:blipFill>
            <a:blip r:embed="rId4" cstate="print"/>
            <a:stretch>
              <a:fillRect/>
            </a:stretch>
          </a:blipFill>
        </p:spPr>
        <p:txBody>
          <a:bodyPr wrap="square" lIns="0" tIns="0" rIns="0" bIns="0" rtlCol="0"/>
          <a:lstStyle/>
          <a:p>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28C58"/>
                </a:solidFill>
                <a:latin typeface="Circular Book"/>
                <a:cs typeface="Circular Book"/>
              </a:rPr>
              <a:t>Define clear roles, responsibilities and decision-making structure within the board</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Improve board efficiency</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13" name="object 16">
            <a:extLst>
              <a:ext uri="{FF2B5EF4-FFF2-40B4-BE49-F238E27FC236}">
                <a16:creationId xmlns:a16="http://schemas.microsoft.com/office/drawing/2014/main" id="{334792EB-CC31-431E-951B-F341F8559749}"/>
              </a:ext>
            </a:extLst>
          </p:cNvPr>
          <p:cNvSpPr txBox="1">
            <a:spLocks/>
          </p:cNvSpPr>
          <p:nvPr/>
        </p:nvSpPr>
        <p:spPr>
          <a:xfrm>
            <a:off x="307697" y="1315535"/>
            <a:ext cx="11559600" cy="1351465"/>
          </a:xfrm>
          <a:prstGeom prst="rect">
            <a:avLst/>
          </a:prstGeom>
          <a:solidFill>
            <a:srgbClr val="64B492"/>
          </a:solidFill>
          <a:ln>
            <a:noFill/>
          </a:ln>
        </p:spPr>
        <p:txBody>
          <a:bodyPr vert="horz" wrap="square" lIns="36000" tIns="36000" rIns="36000" bIns="0" numCol="2" spcCol="72000" rtlCol="0" anchor="t" anchorCtr="0">
            <a:normAutofit lnSpcReduction="10000"/>
          </a:bodyPr>
          <a:lstStyle>
            <a:defPPr>
              <a:defRPr lang="en-US"/>
            </a:defPPr>
            <a:lvl1pPr marL="113664">
              <a:lnSpc>
                <a:spcPct val="100000"/>
              </a:lnSpc>
              <a:spcBef>
                <a:spcPts val="830"/>
              </a:spcBef>
              <a:defRPr sz="1100" b="0">
                <a:solidFill>
                  <a:schemeClr val="bg1"/>
                </a:solidFill>
                <a:cs typeface="Calibri"/>
              </a:defRPr>
            </a:lvl1pPr>
          </a:lstStyle>
          <a:p>
            <a:r>
              <a:rPr lang="en-CA" sz="1200" dirty="0"/>
              <a:t>It is  very clear that Home on the Hill’s board is not functioning efficiently. Those board inefficiencies were recognized by all the board members as the number 1 short-term priority.</a:t>
            </a:r>
          </a:p>
          <a:p>
            <a:r>
              <a:rPr lang="en-CA" sz="1200" dirty="0"/>
              <a:t>The definition of clear roles and responsibilities, as well as a decision making approach will unlock a lot of the potential Home on the Hill has as organization. </a:t>
            </a:r>
          </a:p>
          <a:p>
            <a:r>
              <a:rPr lang="en-CA" sz="1200" dirty="0"/>
              <a:t>Another way for Home on the Hill to increase efficiency would be to establish “committees”. Right now ad-hoc board actions (fundraising, outreach, daily activities) leave no room for strategic planning. Specialized committees would alleviate some of these pressures and would allow more time for strategic planning and decision-making.</a:t>
            </a:r>
          </a:p>
          <a:p>
            <a:r>
              <a:rPr lang="en-CA" sz="1200" dirty="0"/>
              <a:t>Two of the most common pain points Board members are experiencing is with respect to c</a:t>
            </a:r>
            <a:r>
              <a:rPr lang="en-CA" sz="1200" dirty="0">
                <a:cs typeface="Calibri"/>
              </a:rPr>
              <a:t>onflict as a result of differing opinions and unequal sharing/expectations of work effort. Committees would also allow different members of the board to be able to contribute and address the unequal workload sharing.</a:t>
            </a:r>
          </a:p>
        </p:txBody>
      </p:sp>
      <p:grpSp>
        <p:nvGrpSpPr>
          <p:cNvPr id="114" name="Group 113">
            <a:extLst>
              <a:ext uri="{FF2B5EF4-FFF2-40B4-BE49-F238E27FC236}">
                <a16:creationId xmlns:a16="http://schemas.microsoft.com/office/drawing/2014/main" id="{797F0E3B-A1B3-4E64-950A-2F6429D538CA}"/>
              </a:ext>
            </a:extLst>
          </p:cNvPr>
          <p:cNvGrpSpPr/>
          <p:nvPr/>
        </p:nvGrpSpPr>
        <p:grpSpPr>
          <a:xfrm>
            <a:off x="10907141" y="514516"/>
            <a:ext cx="960156" cy="313579"/>
            <a:chOff x="7500884" y="514516"/>
            <a:chExt cx="960156" cy="313579"/>
          </a:xfrm>
        </p:grpSpPr>
        <p:sp>
          <p:nvSpPr>
            <p:cNvPr id="115" name="Freeform 6">
              <a:extLst>
                <a:ext uri="{FF2B5EF4-FFF2-40B4-BE49-F238E27FC236}">
                  <a16:creationId xmlns:a16="http://schemas.microsoft.com/office/drawing/2014/main" id="{9960FA60-CEDC-426B-B251-046CC2428EEA}"/>
                </a:ext>
              </a:extLst>
            </p:cNvPr>
            <p:cNvSpPr>
              <a:spLocks noChangeAspect="1"/>
            </p:cNvSpPr>
            <p:nvPr/>
          </p:nvSpPr>
          <p:spPr>
            <a:xfrm rot="19837186">
              <a:off x="7500884"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116" name="Freeform 12">
              <a:extLst>
                <a:ext uri="{FF2B5EF4-FFF2-40B4-BE49-F238E27FC236}">
                  <a16:creationId xmlns:a16="http://schemas.microsoft.com/office/drawing/2014/main" id="{B16A01BE-64F3-4460-9108-445E1EE929D7}"/>
                </a:ext>
              </a:extLst>
            </p:cNvPr>
            <p:cNvSpPr>
              <a:spLocks noChangeAspect="1"/>
            </p:cNvSpPr>
            <p:nvPr/>
          </p:nvSpPr>
          <p:spPr>
            <a:xfrm rot="19837186">
              <a:off x="8109805"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117" name="Laurel_wreath3">
              <a:extLst>
                <a:ext uri="{FF2B5EF4-FFF2-40B4-BE49-F238E27FC236}">
                  <a16:creationId xmlns:a16="http://schemas.microsoft.com/office/drawing/2014/main" id="{D70E1A46-708F-4A7B-9442-4E02FD84C725}"/>
                </a:ext>
              </a:extLst>
            </p:cNvPr>
            <p:cNvGrpSpPr>
              <a:grpSpLocks noChangeAspect="1"/>
            </p:cNvGrpSpPr>
            <p:nvPr>
              <p:custDataLst>
                <p:tags r:id="rId1"/>
              </p:custDataLst>
            </p:nvPr>
          </p:nvGrpSpPr>
          <p:grpSpPr bwMode="auto">
            <a:xfrm rot="14437186">
              <a:off x="7903904" y="607895"/>
              <a:ext cx="151389" cy="127567"/>
              <a:chOff x="6205" y="3197"/>
              <a:chExt cx="1468" cy="1237"/>
            </a:xfrm>
            <a:solidFill>
              <a:schemeClr val="bg1">
                <a:alpha val="20000"/>
              </a:schemeClr>
            </a:solidFill>
          </p:grpSpPr>
          <p:sp>
            <p:nvSpPr>
              <p:cNvPr id="119" name="Freeform 297">
                <a:extLst>
                  <a:ext uri="{FF2B5EF4-FFF2-40B4-BE49-F238E27FC236}">
                    <a16:creationId xmlns:a16="http://schemas.microsoft.com/office/drawing/2014/main" id="{6A65B43E-B935-43DC-8B23-43AFC08B7548}"/>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0" name="Freeform 298">
                <a:extLst>
                  <a:ext uri="{FF2B5EF4-FFF2-40B4-BE49-F238E27FC236}">
                    <a16:creationId xmlns:a16="http://schemas.microsoft.com/office/drawing/2014/main" id="{6985FE3C-AF65-4CFE-A92F-79C8BFF0A07E}"/>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1" name="Freeform 299">
                <a:extLst>
                  <a:ext uri="{FF2B5EF4-FFF2-40B4-BE49-F238E27FC236}">
                    <a16:creationId xmlns:a16="http://schemas.microsoft.com/office/drawing/2014/main" id="{AE9A283A-CEAE-4B75-9E7E-41CBD2D51D87}"/>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2" name="Freeform 300">
                <a:extLst>
                  <a:ext uri="{FF2B5EF4-FFF2-40B4-BE49-F238E27FC236}">
                    <a16:creationId xmlns:a16="http://schemas.microsoft.com/office/drawing/2014/main" id="{607648D0-0920-4921-923F-B2D2965DCBCA}"/>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3" name="Freeform 301">
                <a:extLst>
                  <a:ext uri="{FF2B5EF4-FFF2-40B4-BE49-F238E27FC236}">
                    <a16:creationId xmlns:a16="http://schemas.microsoft.com/office/drawing/2014/main" id="{84FE94E5-999F-422C-A2B9-489809D547CB}"/>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4" name="Freeform 302">
                <a:extLst>
                  <a:ext uri="{FF2B5EF4-FFF2-40B4-BE49-F238E27FC236}">
                    <a16:creationId xmlns:a16="http://schemas.microsoft.com/office/drawing/2014/main" id="{74236F8E-C17C-4431-9D14-AECCAA41219D}"/>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5" name="Freeform 303">
                <a:extLst>
                  <a:ext uri="{FF2B5EF4-FFF2-40B4-BE49-F238E27FC236}">
                    <a16:creationId xmlns:a16="http://schemas.microsoft.com/office/drawing/2014/main" id="{A281C7AB-5EEA-472E-8730-11BCF510784B}"/>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6" name="Freeform 304">
                <a:extLst>
                  <a:ext uri="{FF2B5EF4-FFF2-40B4-BE49-F238E27FC236}">
                    <a16:creationId xmlns:a16="http://schemas.microsoft.com/office/drawing/2014/main" id="{7E0C211A-3411-4673-BA46-FFF8BD021068}"/>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7" name="Freeform 305">
                <a:extLst>
                  <a:ext uri="{FF2B5EF4-FFF2-40B4-BE49-F238E27FC236}">
                    <a16:creationId xmlns:a16="http://schemas.microsoft.com/office/drawing/2014/main" id="{606E057B-C491-4645-9A15-98F3AFC74D44}"/>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28" name="Freeform 306">
                <a:extLst>
                  <a:ext uri="{FF2B5EF4-FFF2-40B4-BE49-F238E27FC236}">
                    <a16:creationId xmlns:a16="http://schemas.microsoft.com/office/drawing/2014/main" id="{9A78B8C2-7CF7-4F26-9C34-5C7ECE8BAB63}"/>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1" name="Freeform 307">
                <a:extLst>
                  <a:ext uri="{FF2B5EF4-FFF2-40B4-BE49-F238E27FC236}">
                    <a16:creationId xmlns:a16="http://schemas.microsoft.com/office/drawing/2014/main" id="{A897ED8B-D37A-4B13-9D2A-89003A784F89}"/>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2" name="Freeform 308">
                <a:extLst>
                  <a:ext uri="{FF2B5EF4-FFF2-40B4-BE49-F238E27FC236}">
                    <a16:creationId xmlns:a16="http://schemas.microsoft.com/office/drawing/2014/main" id="{5F153E1C-C5B0-4789-B635-B0287F394996}"/>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3" name="Freeform 309">
                <a:extLst>
                  <a:ext uri="{FF2B5EF4-FFF2-40B4-BE49-F238E27FC236}">
                    <a16:creationId xmlns:a16="http://schemas.microsoft.com/office/drawing/2014/main" id="{F8AAEF6E-D7EA-4210-94F0-118F75235DE6}"/>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4" name="Freeform 310">
                <a:extLst>
                  <a:ext uri="{FF2B5EF4-FFF2-40B4-BE49-F238E27FC236}">
                    <a16:creationId xmlns:a16="http://schemas.microsoft.com/office/drawing/2014/main" id="{A9907165-E7F2-491D-8F0A-C4C4C36888AE}"/>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5" name="Freeform 311">
                <a:extLst>
                  <a:ext uri="{FF2B5EF4-FFF2-40B4-BE49-F238E27FC236}">
                    <a16:creationId xmlns:a16="http://schemas.microsoft.com/office/drawing/2014/main" id="{BF76F62C-ED40-41E0-8982-ED407257F08E}"/>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6" name="Freeform 312">
                <a:extLst>
                  <a:ext uri="{FF2B5EF4-FFF2-40B4-BE49-F238E27FC236}">
                    <a16:creationId xmlns:a16="http://schemas.microsoft.com/office/drawing/2014/main" id="{3DBE0CDA-72BD-4367-94C1-4A158E38B4DE}"/>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7" name="Freeform 313">
                <a:extLst>
                  <a:ext uri="{FF2B5EF4-FFF2-40B4-BE49-F238E27FC236}">
                    <a16:creationId xmlns:a16="http://schemas.microsoft.com/office/drawing/2014/main" id="{3BEE9140-9A67-4EA3-9352-D5DC53CD307D}"/>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8" name="Freeform 314">
                <a:extLst>
                  <a:ext uri="{FF2B5EF4-FFF2-40B4-BE49-F238E27FC236}">
                    <a16:creationId xmlns:a16="http://schemas.microsoft.com/office/drawing/2014/main" id="{F2BCA285-E371-4821-BDFF-9414E8014880}"/>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39" name="Freeform 315">
                <a:extLst>
                  <a:ext uri="{FF2B5EF4-FFF2-40B4-BE49-F238E27FC236}">
                    <a16:creationId xmlns:a16="http://schemas.microsoft.com/office/drawing/2014/main" id="{09752E67-C7DF-481A-9AD7-98352C824D84}"/>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0" name="Freeform 316">
                <a:extLst>
                  <a:ext uri="{FF2B5EF4-FFF2-40B4-BE49-F238E27FC236}">
                    <a16:creationId xmlns:a16="http://schemas.microsoft.com/office/drawing/2014/main" id="{6924A5F0-2D7A-4326-BF41-116513F28744}"/>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1" name="Freeform 317">
                <a:extLst>
                  <a:ext uri="{FF2B5EF4-FFF2-40B4-BE49-F238E27FC236}">
                    <a16:creationId xmlns:a16="http://schemas.microsoft.com/office/drawing/2014/main" id="{44714AEC-9B6A-4513-85B3-E88DAB4B96B7}"/>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2" name="Freeform 318">
                <a:extLst>
                  <a:ext uri="{FF2B5EF4-FFF2-40B4-BE49-F238E27FC236}">
                    <a16:creationId xmlns:a16="http://schemas.microsoft.com/office/drawing/2014/main" id="{5CE30124-48F1-4596-BA3D-28AA77688BFE}"/>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3" name="Freeform 319">
                <a:extLst>
                  <a:ext uri="{FF2B5EF4-FFF2-40B4-BE49-F238E27FC236}">
                    <a16:creationId xmlns:a16="http://schemas.microsoft.com/office/drawing/2014/main" id="{92524AEC-BA65-40FA-9A52-86468A1FC4DD}"/>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4" name="Freeform 320">
                <a:extLst>
                  <a:ext uri="{FF2B5EF4-FFF2-40B4-BE49-F238E27FC236}">
                    <a16:creationId xmlns:a16="http://schemas.microsoft.com/office/drawing/2014/main" id="{E59C30CF-D206-49F2-B9EA-356CE5677260}"/>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5" name="Freeform 321">
                <a:extLst>
                  <a:ext uri="{FF2B5EF4-FFF2-40B4-BE49-F238E27FC236}">
                    <a16:creationId xmlns:a16="http://schemas.microsoft.com/office/drawing/2014/main" id="{E69C8AE5-7797-45D3-B03E-99AFAA66B9DF}"/>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6" name="Freeform 322">
                <a:extLst>
                  <a:ext uri="{FF2B5EF4-FFF2-40B4-BE49-F238E27FC236}">
                    <a16:creationId xmlns:a16="http://schemas.microsoft.com/office/drawing/2014/main" id="{AC505CC3-B67D-4827-A4F0-5EED13511F62}"/>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7" name="Freeform 323">
                <a:extLst>
                  <a:ext uri="{FF2B5EF4-FFF2-40B4-BE49-F238E27FC236}">
                    <a16:creationId xmlns:a16="http://schemas.microsoft.com/office/drawing/2014/main" id="{80B72259-1DAB-443D-8C77-F5CDFB75D4CF}"/>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8" name="Freeform 324">
                <a:extLst>
                  <a:ext uri="{FF2B5EF4-FFF2-40B4-BE49-F238E27FC236}">
                    <a16:creationId xmlns:a16="http://schemas.microsoft.com/office/drawing/2014/main" id="{90902AED-4AAE-411F-89A4-4484FACDAA70}"/>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49" name="Freeform 325">
                <a:extLst>
                  <a:ext uri="{FF2B5EF4-FFF2-40B4-BE49-F238E27FC236}">
                    <a16:creationId xmlns:a16="http://schemas.microsoft.com/office/drawing/2014/main" id="{5BAF2745-68A5-4DE6-90B2-FFD53BC27646}"/>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0" name="Freeform 326">
                <a:extLst>
                  <a:ext uri="{FF2B5EF4-FFF2-40B4-BE49-F238E27FC236}">
                    <a16:creationId xmlns:a16="http://schemas.microsoft.com/office/drawing/2014/main" id="{76831088-F51E-44E1-9F23-DA2F3BDF5880}"/>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1" name="Freeform 327">
                <a:extLst>
                  <a:ext uri="{FF2B5EF4-FFF2-40B4-BE49-F238E27FC236}">
                    <a16:creationId xmlns:a16="http://schemas.microsoft.com/office/drawing/2014/main" id="{6AC01386-9732-4184-AA19-19D87C77F0DD}"/>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2" name="Freeform 328">
                <a:extLst>
                  <a:ext uri="{FF2B5EF4-FFF2-40B4-BE49-F238E27FC236}">
                    <a16:creationId xmlns:a16="http://schemas.microsoft.com/office/drawing/2014/main" id="{597081C6-C1E1-4E96-82C6-29BA6A99D8E7}"/>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3" name="Freeform 329">
                <a:extLst>
                  <a:ext uri="{FF2B5EF4-FFF2-40B4-BE49-F238E27FC236}">
                    <a16:creationId xmlns:a16="http://schemas.microsoft.com/office/drawing/2014/main" id="{D63CB38B-B591-48EC-A9B0-04A5701E4C74}"/>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4" name="Freeform 330">
                <a:extLst>
                  <a:ext uri="{FF2B5EF4-FFF2-40B4-BE49-F238E27FC236}">
                    <a16:creationId xmlns:a16="http://schemas.microsoft.com/office/drawing/2014/main" id="{19F83299-52E2-46F1-A1ED-73C2334160FA}"/>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5" name="Freeform 331">
                <a:extLst>
                  <a:ext uri="{FF2B5EF4-FFF2-40B4-BE49-F238E27FC236}">
                    <a16:creationId xmlns:a16="http://schemas.microsoft.com/office/drawing/2014/main" id="{05DA9398-DBCC-4435-8FC7-4D8DCBA2D844}"/>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6" name="Freeform 332">
                <a:extLst>
                  <a:ext uri="{FF2B5EF4-FFF2-40B4-BE49-F238E27FC236}">
                    <a16:creationId xmlns:a16="http://schemas.microsoft.com/office/drawing/2014/main" id="{A8DC0698-BE8F-402E-BE81-A8C9597D1B4F}"/>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7" name="Freeform 333">
                <a:extLst>
                  <a:ext uri="{FF2B5EF4-FFF2-40B4-BE49-F238E27FC236}">
                    <a16:creationId xmlns:a16="http://schemas.microsoft.com/office/drawing/2014/main" id="{F8BDB4B2-0B69-42AB-8F9C-2437016D5CE8}"/>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8" name="Freeform 334">
                <a:extLst>
                  <a:ext uri="{FF2B5EF4-FFF2-40B4-BE49-F238E27FC236}">
                    <a16:creationId xmlns:a16="http://schemas.microsoft.com/office/drawing/2014/main" id="{C4F9FD1F-733B-4E6B-81D8-2D680CFADCD9}"/>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59" name="Freeform 335">
                <a:extLst>
                  <a:ext uri="{FF2B5EF4-FFF2-40B4-BE49-F238E27FC236}">
                    <a16:creationId xmlns:a16="http://schemas.microsoft.com/office/drawing/2014/main" id="{4A6103A2-D89C-4DCD-B7B9-C0C8876E05B8}"/>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0" name="Freeform 336">
                <a:extLst>
                  <a:ext uri="{FF2B5EF4-FFF2-40B4-BE49-F238E27FC236}">
                    <a16:creationId xmlns:a16="http://schemas.microsoft.com/office/drawing/2014/main" id="{E970802F-37DF-450B-AC33-C02892BDF972}"/>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1" name="Freeform 337">
                <a:extLst>
                  <a:ext uri="{FF2B5EF4-FFF2-40B4-BE49-F238E27FC236}">
                    <a16:creationId xmlns:a16="http://schemas.microsoft.com/office/drawing/2014/main" id="{E4345DBA-FBDB-4693-8D04-DDE3A0780DC1}"/>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2" name="Freeform 338">
                <a:extLst>
                  <a:ext uri="{FF2B5EF4-FFF2-40B4-BE49-F238E27FC236}">
                    <a16:creationId xmlns:a16="http://schemas.microsoft.com/office/drawing/2014/main" id="{0882F4FB-86E1-4375-8B9B-F332C636C2BA}"/>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3" name="Freeform 339">
                <a:extLst>
                  <a:ext uri="{FF2B5EF4-FFF2-40B4-BE49-F238E27FC236}">
                    <a16:creationId xmlns:a16="http://schemas.microsoft.com/office/drawing/2014/main" id="{87ACAA9C-53EA-4148-98A8-360188AF2C81}"/>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4" name="Freeform 340">
                <a:extLst>
                  <a:ext uri="{FF2B5EF4-FFF2-40B4-BE49-F238E27FC236}">
                    <a16:creationId xmlns:a16="http://schemas.microsoft.com/office/drawing/2014/main" id="{52788561-3EBD-4B66-A2DC-E9D929FD7AA1}"/>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5" name="Freeform 341">
                <a:extLst>
                  <a:ext uri="{FF2B5EF4-FFF2-40B4-BE49-F238E27FC236}">
                    <a16:creationId xmlns:a16="http://schemas.microsoft.com/office/drawing/2014/main" id="{9BFF843A-18A0-4ACB-BE10-0AA9192F1FEB}"/>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6" name="Freeform 342">
                <a:extLst>
                  <a:ext uri="{FF2B5EF4-FFF2-40B4-BE49-F238E27FC236}">
                    <a16:creationId xmlns:a16="http://schemas.microsoft.com/office/drawing/2014/main" id="{01A29F81-6E0C-4BDA-9843-946314AD3F05}"/>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7" name="Freeform 343">
                <a:extLst>
                  <a:ext uri="{FF2B5EF4-FFF2-40B4-BE49-F238E27FC236}">
                    <a16:creationId xmlns:a16="http://schemas.microsoft.com/office/drawing/2014/main" id="{5635517D-19F8-4140-B62C-1259E5751D6C}"/>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8" name="Freeform 344">
                <a:extLst>
                  <a:ext uri="{FF2B5EF4-FFF2-40B4-BE49-F238E27FC236}">
                    <a16:creationId xmlns:a16="http://schemas.microsoft.com/office/drawing/2014/main" id="{042868B1-2D9E-4038-A307-4D648D809E50}"/>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69" name="Freeform 345">
                <a:extLst>
                  <a:ext uri="{FF2B5EF4-FFF2-40B4-BE49-F238E27FC236}">
                    <a16:creationId xmlns:a16="http://schemas.microsoft.com/office/drawing/2014/main" id="{972A6403-9450-4269-AE56-9FF312C74DCD}"/>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0" name="Freeform 346">
                <a:extLst>
                  <a:ext uri="{FF2B5EF4-FFF2-40B4-BE49-F238E27FC236}">
                    <a16:creationId xmlns:a16="http://schemas.microsoft.com/office/drawing/2014/main" id="{198DFCCB-4B64-4BAB-85E3-2B65D5034219}"/>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1" name="Freeform 347">
                <a:extLst>
                  <a:ext uri="{FF2B5EF4-FFF2-40B4-BE49-F238E27FC236}">
                    <a16:creationId xmlns:a16="http://schemas.microsoft.com/office/drawing/2014/main" id="{BF1EDE43-A2A1-4BBF-B2D6-2A4D92BAB6E6}"/>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172" name="Freeform 348">
                <a:extLst>
                  <a:ext uri="{FF2B5EF4-FFF2-40B4-BE49-F238E27FC236}">
                    <a16:creationId xmlns:a16="http://schemas.microsoft.com/office/drawing/2014/main" id="{2C50DD9E-83E2-449D-83EB-CA9BBAE78AA5}"/>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118" name="Freeform 7">
              <a:extLst>
                <a:ext uri="{FF2B5EF4-FFF2-40B4-BE49-F238E27FC236}">
                  <a16:creationId xmlns:a16="http://schemas.microsoft.com/office/drawing/2014/main" id="{4EF32702-8B5F-464B-9969-B3E1357B2B87}"/>
                </a:ext>
              </a:extLst>
            </p:cNvPr>
            <p:cNvSpPr>
              <a:spLocks noChangeAspect="1"/>
            </p:cNvSpPr>
            <p:nvPr/>
          </p:nvSpPr>
          <p:spPr>
            <a:xfrm rot="19837186">
              <a:off x="7804696"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3" name="Slide Number Placeholder 2">
            <a:extLst>
              <a:ext uri="{FF2B5EF4-FFF2-40B4-BE49-F238E27FC236}">
                <a16:creationId xmlns:a16="http://schemas.microsoft.com/office/drawing/2014/main" id="{F5F0D524-A779-4256-A309-126A389A44C3}"/>
              </a:ext>
            </a:extLst>
          </p:cNvPr>
          <p:cNvSpPr>
            <a:spLocks noGrp="1"/>
          </p:cNvSpPr>
          <p:nvPr>
            <p:ph type="sldNum" sz="quarter" idx="7"/>
          </p:nvPr>
        </p:nvSpPr>
        <p:spPr/>
        <p:txBody>
          <a:bodyPr/>
          <a:lstStyle/>
          <a:p>
            <a:pPr marL="83185">
              <a:lnSpc>
                <a:spcPts val="955"/>
              </a:lnSpc>
            </a:pPr>
            <a:fld id="{81D60167-4931-47E6-BA6A-407CBD079E47}" type="slidenum">
              <a:rPr lang="en-CA" smtClean="0"/>
              <a:t>18</a:t>
            </a:fld>
            <a:endParaRPr lang="en-CA" dirty="0"/>
          </a:p>
        </p:txBody>
      </p:sp>
      <p:pic>
        <p:nvPicPr>
          <p:cNvPr id="6" name="Picture 5">
            <a:extLst>
              <a:ext uri="{FF2B5EF4-FFF2-40B4-BE49-F238E27FC236}">
                <a16:creationId xmlns:a16="http://schemas.microsoft.com/office/drawing/2014/main" id="{75604E62-DF7F-489A-A14E-613524C3B252}"/>
              </a:ext>
            </a:extLst>
          </p:cNvPr>
          <p:cNvPicPr>
            <a:picLocks noChangeAspect="1"/>
          </p:cNvPicPr>
          <p:nvPr/>
        </p:nvPicPr>
        <p:blipFill rotWithShape="1">
          <a:blip r:embed="rId5"/>
          <a:srcRect r="6054"/>
          <a:stretch/>
        </p:blipFill>
        <p:spPr>
          <a:xfrm>
            <a:off x="3852521" y="3066317"/>
            <a:ext cx="3587596" cy="2988000"/>
          </a:xfrm>
          <a:prstGeom prst="rect">
            <a:avLst/>
          </a:prstGeom>
        </p:spPr>
      </p:pic>
      <p:pic>
        <p:nvPicPr>
          <p:cNvPr id="7" name="Picture 6">
            <a:extLst>
              <a:ext uri="{FF2B5EF4-FFF2-40B4-BE49-F238E27FC236}">
                <a16:creationId xmlns:a16="http://schemas.microsoft.com/office/drawing/2014/main" id="{6B524453-34C5-4C58-9A5B-6F36633A1D4C}"/>
              </a:ext>
            </a:extLst>
          </p:cNvPr>
          <p:cNvPicPr>
            <a:picLocks noChangeAspect="1"/>
          </p:cNvPicPr>
          <p:nvPr/>
        </p:nvPicPr>
        <p:blipFill rotWithShape="1">
          <a:blip r:embed="rId6"/>
          <a:srcRect r="3655"/>
          <a:stretch/>
        </p:blipFill>
        <p:spPr>
          <a:xfrm>
            <a:off x="7582891" y="3066317"/>
            <a:ext cx="3786101" cy="2988000"/>
          </a:xfrm>
          <a:prstGeom prst="rect">
            <a:avLst/>
          </a:prstGeom>
        </p:spPr>
      </p:pic>
      <p:sp>
        <p:nvSpPr>
          <p:cNvPr id="74" name="Rectangle 73">
            <a:extLst>
              <a:ext uri="{FF2B5EF4-FFF2-40B4-BE49-F238E27FC236}">
                <a16:creationId xmlns:a16="http://schemas.microsoft.com/office/drawing/2014/main" id="{5B4FDA0D-F2FE-4851-A8A2-9EE8D1AEF887}"/>
              </a:ext>
            </a:extLst>
          </p:cNvPr>
          <p:cNvSpPr/>
          <p:nvPr/>
        </p:nvSpPr>
        <p:spPr>
          <a:xfrm>
            <a:off x="8059270" y="3283324"/>
            <a:ext cx="648000" cy="219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Rectangle 74">
            <a:extLst>
              <a:ext uri="{FF2B5EF4-FFF2-40B4-BE49-F238E27FC236}">
                <a16:creationId xmlns:a16="http://schemas.microsoft.com/office/drawing/2014/main" id="{CEDF574B-3CBA-4953-931A-FEAC25F8B601}"/>
              </a:ext>
            </a:extLst>
          </p:cNvPr>
          <p:cNvSpPr/>
          <p:nvPr/>
        </p:nvSpPr>
        <p:spPr>
          <a:xfrm>
            <a:off x="4300064" y="3393140"/>
            <a:ext cx="424336"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Rectangle 75">
            <a:extLst>
              <a:ext uri="{FF2B5EF4-FFF2-40B4-BE49-F238E27FC236}">
                <a16:creationId xmlns:a16="http://schemas.microsoft.com/office/drawing/2014/main" id="{2E3F9B7E-3679-4102-83EA-B74C7A0D8BB2}"/>
              </a:ext>
            </a:extLst>
          </p:cNvPr>
          <p:cNvSpPr/>
          <p:nvPr/>
        </p:nvSpPr>
        <p:spPr>
          <a:xfrm>
            <a:off x="5389326" y="3391581"/>
            <a:ext cx="424336"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Rectangle 76">
            <a:extLst>
              <a:ext uri="{FF2B5EF4-FFF2-40B4-BE49-F238E27FC236}">
                <a16:creationId xmlns:a16="http://schemas.microsoft.com/office/drawing/2014/main" id="{DDA5ABA3-8ADB-4836-9866-BD4B5219A160}"/>
              </a:ext>
            </a:extLst>
          </p:cNvPr>
          <p:cNvSpPr/>
          <p:nvPr/>
        </p:nvSpPr>
        <p:spPr>
          <a:xfrm>
            <a:off x="541467" y="3120824"/>
            <a:ext cx="576000" cy="226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Rectangle 78">
            <a:extLst>
              <a:ext uri="{FF2B5EF4-FFF2-40B4-BE49-F238E27FC236}">
                <a16:creationId xmlns:a16="http://schemas.microsoft.com/office/drawing/2014/main" id="{0D27DBCE-F4CB-41FF-9D98-5EF250763421}"/>
              </a:ext>
            </a:extLst>
          </p:cNvPr>
          <p:cNvSpPr/>
          <p:nvPr/>
        </p:nvSpPr>
        <p:spPr>
          <a:xfrm>
            <a:off x="1276576" y="3120824"/>
            <a:ext cx="576000" cy="226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0462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693302"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28C58"/>
                </a:solidFill>
                <a:latin typeface="Circular Book"/>
                <a:cs typeface="Circular Book"/>
              </a:rPr>
              <a:t>Identify skills, templates, organizational charter, document management system</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Improve board efficiency</a:t>
            </a:r>
            <a:endParaRPr lang="en-CA" sz="2400" kern="0" spc="-5" dirty="0"/>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8" name="object 16">
            <a:extLst>
              <a:ext uri="{FF2B5EF4-FFF2-40B4-BE49-F238E27FC236}">
                <a16:creationId xmlns:a16="http://schemas.microsoft.com/office/drawing/2014/main" id="{B687068C-3E23-4368-8343-34EA9D565C76}"/>
              </a:ext>
            </a:extLst>
          </p:cNvPr>
          <p:cNvSpPr txBox="1">
            <a:spLocks/>
          </p:cNvSpPr>
          <p:nvPr/>
        </p:nvSpPr>
        <p:spPr>
          <a:xfrm>
            <a:off x="307697" y="1315534"/>
            <a:ext cx="11559600" cy="1161076"/>
          </a:xfrm>
          <a:prstGeom prst="rect">
            <a:avLst/>
          </a:prstGeom>
          <a:solidFill>
            <a:srgbClr val="64B492"/>
          </a:solidFill>
          <a:ln>
            <a:noFill/>
          </a:ln>
        </p:spPr>
        <p:txBody>
          <a:bodyPr vert="horz" wrap="square" lIns="36000" tIns="36000" rIns="36000" bIns="0" numCol="2" spcCol="72000" rtlCol="0" anchor="t" anchorCtr="0">
            <a:noAutofit/>
          </a:bodyPr>
          <a:lstStyle>
            <a:defPPr>
              <a:defRPr lang="en-US"/>
            </a:defPPr>
            <a:lvl1pPr marL="113664" algn="just">
              <a:lnSpc>
                <a:spcPct val="100000"/>
              </a:lnSpc>
              <a:spcBef>
                <a:spcPts val="830"/>
              </a:spcBef>
              <a:defRPr sz="1200" b="0">
                <a:solidFill>
                  <a:schemeClr val="tx1">
                    <a:lumMod val="75000"/>
                    <a:lumOff val="25000"/>
                  </a:schemeClr>
                </a:solidFill>
                <a:cs typeface="Calibri"/>
              </a:defRPr>
            </a:lvl1pPr>
            <a:lvl2pPr marL="742314" lvl="1" indent="-171450" algn="just">
              <a:spcBef>
                <a:spcPts val="830"/>
              </a:spcBef>
              <a:buFont typeface="Arial" panose="020B0604020202020204" pitchFamily="34" charset="0"/>
              <a:buChar char="•"/>
              <a:defRPr sz="1200">
                <a:solidFill>
                  <a:schemeClr val="tx1">
                    <a:lumMod val="75000"/>
                    <a:lumOff val="25000"/>
                  </a:schemeClr>
                </a:solidFill>
                <a:cs typeface="Calibri"/>
              </a:defRPr>
            </a:lvl2pPr>
          </a:lstStyle>
          <a:p>
            <a:pPr algn="l"/>
            <a:r>
              <a:rPr lang="en-CA" dirty="0">
                <a:solidFill>
                  <a:schemeClr val="bg1"/>
                </a:solidFill>
              </a:rPr>
              <a:t>The most common response from Board members for what should be accomplished in the next year was to improve the efficiency of the Board and operations</a:t>
            </a:r>
          </a:p>
          <a:p>
            <a:pPr algn="l"/>
            <a:r>
              <a:rPr lang="en-CA" dirty="0">
                <a:solidFill>
                  <a:schemeClr val="bg1"/>
                </a:solidFill>
              </a:rPr>
              <a:t>Establishment of clear roles and responsibilities, improvement of decision making structure and overall improvement of organization/efficiency habits of the Board could be improved by:</a:t>
            </a:r>
          </a:p>
          <a:p>
            <a:pPr algn="l"/>
            <a:r>
              <a:rPr lang="en-CA" dirty="0">
                <a:solidFill>
                  <a:schemeClr val="bg1"/>
                </a:solidFill>
              </a:rPr>
              <a:t>1) Identifying/documenting skills of each Board member</a:t>
            </a:r>
          </a:p>
          <a:p>
            <a:pPr algn="l"/>
            <a:r>
              <a:rPr lang="en-CA" dirty="0">
                <a:solidFill>
                  <a:schemeClr val="bg1"/>
                </a:solidFill>
              </a:rPr>
              <a:t>2) Documenting an organization chart</a:t>
            </a:r>
          </a:p>
          <a:p>
            <a:pPr algn="l"/>
            <a:r>
              <a:rPr lang="en-CA" dirty="0">
                <a:solidFill>
                  <a:schemeClr val="bg1"/>
                </a:solidFill>
              </a:rPr>
              <a:t>3) Establishing a document management system for each Board member to have easy access/retrieval of documents and meeting minutes</a:t>
            </a:r>
          </a:p>
          <a:p>
            <a:pPr lvl="1" algn="l"/>
            <a:endParaRPr lang="en-CA" dirty="0">
              <a:solidFill>
                <a:schemeClr val="bg1"/>
              </a:solidFill>
            </a:endParaRPr>
          </a:p>
        </p:txBody>
      </p:sp>
      <p:grpSp>
        <p:nvGrpSpPr>
          <p:cNvPr id="15" name="Group 14">
            <a:extLst>
              <a:ext uri="{FF2B5EF4-FFF2-40B4-BE49-F238E27FC236}">
                <a16:creationId xmlns:a16="http://schemas.microsoft.com/office/drawing/2014/main" id="{3F380597-505C-4960-AA3F-4295BA343CDD}"/>
              </a:ext>
            </a:extLst>
          </p:cNvPr>
          <p:cNvGrpSpPr/>
          <p:nvPr/>
        </p:nvGrpSpPr>
        <p:grpSpPr>
          <a:xfrm>
            <a:off x="10907141" y="514516"/>
            <a:ext cx="960156" cy="313579"/>
            <a:chOff x="7500884" y="514516"/>
            <a:chExt cx="960156" cy="313579"/>
          </a:xfrm>
        </p:grpSpPr>
        <p:sp>
          <p:nvSpPr>
            <p:cNvPr id="16" name="Freeform 6">
              <a:extLst>
                <a:ext uri="{FF2B5EF4-FFF2-40B4-BE49-F238E27FC236}">
                  <a16:creationId xmlns:a16="http://schemas.microsoft.com/office/drawing/2014/main" id="{20A828BD-5696-4148-A891-717A40D051A7}"/>
                </a:ext>
              </a:extLst>
            </p:cNvPr>
            <p:cNvSpPr>
              <a:spLocks noChangeAspect="1"/>
            </p:cNvSpPr>
            <p:nvPr/>
          </p:nvSpPr>
          <p:spPr>
            <a:xfrm rot="19837186">
              <a:off x="7500884"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17" name="Freeform 12">
              <a:extLst>
                <a:ext uri="{FF2B5EF4-FFF2-40B4-BE49-F238E27FC236}">
                  <a16:creationId xmlns:a16="http://schemas.microsoft.com/office/drawing/2014/main" id="{51C6B6F9-3B09-4591-AEC6-8D7B57C18DFF}"/>
                </a:ext>
              </a:extLst>
            </p:cNvPr>
            <p:cNvSpPr>
              <a:spLocks noChangeAspect="1"/>
            </p:cNvSpPr>
            <p:nvPr/>
          </p:nvSpPr>
          <p:spPr>
            <a:xfrm rot="19837186">
              <a:off x="8109805"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22" name="Laurel_wreath3">
              <a:extLst>
                <a:ext uri="{FF2B5EF4-FFF2-40B4-BE49-F238E27FC236}">
                  <a16:creationId xmlns:a16="http://schemas.microsoft.com/office/drawing/2014/main" id="{DB070148-A8D9-4EB9-9053-B7753AF22C73}"/>
                </a:ext>
              </a:extLst>
            </p:cNvPr>
            <p:cNvGrpSpPr>
              <a:grpSpLocks noChangeAspect="1"/>
            </p:cNvGrpSpPr>
            <p:nvPr>
              <p:custDataLst>
                <p:tags r:id="rId1"/>
              </p:custDataLst>
            </p:nvPr>
          </p:nvGrpSpPr>
          <p:grpSpPr bwMode="auto">
            <a:xfrm rot="14437186">
              <a:off x="7903904" y="607895"/>
              <a:ext cx="151389" cy="127567"/>
              <a:chOff x="6205" y="3197"/>
              <a:chExt cx="1468" cy="1237"/>
            </a:xfrm>
            <a:solidFill>
              <a:schemeClr val="bg1">
                <a:alpha val="20000"/>
              </a:schemeClr>
            </a:solidFill>
          </p:grpSpPr>
          <p:sp>
            <p:nvSpPr>
              <p:cNvPr id="24" name="Freeform 297">
                <a:extLst>
                  <a:ext uri="{FF2B5EF4-FFF2-40B4-BE49-F238E27FC236}">
                    <a16:creationId xmlns:a16="http://schemas.microsoft.com/office/drawing/2014/main" id="{50E4FB71-6C00-4821-A19F-85E2A17B535A}"/>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5" name="Freeform 298">
                <a:extLst>
                  <a:ext uri="{FF2B5EF4-FFF2-40B4-BE49-F238E27FC236}">
                    <a16:creationId xmlns:a16="http://schemas.microsoft.com/office/drawing/2014/main" id="{80521E26-D736-4172-A052-63CB104706BA}"/>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6" name="Freeform 299">
                <a:extLst>
                  <a:ext uri="{FF2B5EF4-FFF2-40B4-BE49-F238E27FC236}">
                    <a16:creationId xmlns:a16="http://schemas.microsoft.com/office/drawing/2014/main" id="{34CE86B1-F93E-4B2F-83FA-7100EFC6430F}"/>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7" name="Freeform 300">
                <a:extLst>
                  <a:ext uri="{FF2B5EF4-FFF2-40B4-BE49-F238E27FC236}">
                    <a16:creationId xmlns:a16="http://schemas.microsoft.com/office/drawing/2014/main" id="{942B82BA-4A64-42BC-9FBF-1090B5EF628F}"/>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8" name="Freeform 301">
                <a:extLst>
                  <a:ext uri="{FF2B5EF4-FFF2-40B4-BE49-F238E27FC236}">
                    <a16:creationId xmlns:a16="http://schemas.microsoft.com/office/drawing/2014/main" id="{300F4010-252B-4C81-86EA-2D6A729FEE38}"/>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9" name="Freeform 302">
                <a:extLst>
                  <a:ext uri="{FF2B5EF4-FFF2-40B4-BE49-F238E27FC236}">
                    <a16:creationId xmlns:a16="http://schemas.microsoft.com/office/drawing/2014/main" id="{EC4A1637-D663-45BF-92E2-F60BAF1A239C}"/>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0" name="Freeform 303">
                <a:extLst>
                  <a:ext uri="{FF2B5EF4-FFF2-40B4-BE49-F238E27FC236}">
                    <a16:creationId xmlns:a16="http://schemas.microsoft.com/office/drawing/2014/main" id="{2BB20258-40AC-499C-94D7-8487B74B9F53}"/>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1" name="Freeform 304">
                <a:extLst>
                  <a:ext uri="{FF2B5EF4-FFF2-40B4-BE49-F238E27FC236}">
                    <a16:creationId xmlns:a16="http://schemas.microsoft.com/office/drawing/2014/main" id="{9BB637E9-51E8-4C0B-9BD3-C0DEC125889F}"/>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2" name="Freeform 305">
                <a:extLst>
                  <a:ext uri="{FF2B5EF4-FFF2-40B4-BE49-F238E27FC236}">
                    <a16:creationId xmlns:a16="http://schemas.microsoft.com/office/drawing/2014/main" id="{71CC2762-38D9-477D-A8F9-0F14E8375125}"/>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3" name="Freeform 306">
                <a:extLst>
                  <a:ext uri="{FF2B5EF4-FFF2-40B4-BE49-F238E27FC236}">
                    <a16:creationId xmlns:a16="http://schemas.microsoft.com/office/drawing/2014/main" id="{580D817D-78EE-415F-A03F-FC5C374542F1}"/>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4" name="Freeform 307">
                <a:extLst>
                  <a:ext uri="{FF2B5EF4-FFF2-40B4-BE49-F238E27FC236}">
                    <a16:creationId xmlns:a16="http://schemas.microsoft.com/office/drawing/2014/main" id="{093FDBF4-5E80-4496-B3B8-BE128D8CC1BA}"/>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5" name="Freeform 308">
                <a:extLst>
                  <a:ext uri="{FF2B5EF4-FFF2-40B4-BE49-F238E27FC236}">
                    <a16:creationId xmlns:a16="http://schemas.microsoft.com/office/drawing/2014/main" id="{8094C780-BDDE-4E5B-84DA-1F125865FCCF}"/>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6" name="Freeform 309">
                <a:extLst>
                  <a:ext uri="{FF2B5EF4-FFF2-40B4-BE49-F238E27FC236}">
                    <a16:creationId xmlns:a16="http://schemas.microsoft.com/office/drawing/2014/main" id="{271C24AE-9517-4EA7-BB7A-93E1FEEC245F}"/>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7" name="Freeform 310">
                <a:extLst>
                  <a:ext uri="{FF2B5EF4-FFF2-40B4-BE49-F238E27FC236}">
                    <a16:creationId xmlns:a16="http://schemas.microsoft.com/office/drawing/2014/main" id="{559EE8FC-E105-46FF-8CE7-CCA9CC8F5F63}"/>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8" name="Freeform 311">
                <a:extLst>
                  <a:ext uri="{FF2B5EF4-FFF2-40B4-BE49-F238E27FC236}">
                    <a16:creationId xmlns:a16="http://schemas.microsoft.com/office/drawing/2014/main" id="{377CC896-3B86-4031-9F4D-C94FF16DB377}"/>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9" name="Freeform 312">
                <a:extLst>
                  <a:ext uri="{FF2B5EF4-FFF2-40B4-BE49-F238E27FC236}">
                    <a16:creationId xmlns:a16="http://schemas.microsoft.com/office/drawing/2014/main" id="{8B90D414-F12B-4D81-A01B-BECF43F225F5}"/>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0" name="Freeform 313">
                <a:extLst>
                  <a:ext uri="{FF2B5EF4-FFF2-40B4-BE49-F238E27FC236}">
                    <a16:creationId xmlns:a16="http://schemas.microsoft.com/office/drawing/2014/main" id="{8E5CCE2E-A569-4427-B68F-4CBDE5CF4284}"/>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1" name="Freeform 314">
                <a:extLst>
                  <a:ext uri="{FF2B5EF4-FFF2-40B4-BE49-F238E27FC236}">
                    <a16:creationId xmlns:a16="http://schemas.microsoft.com/office/drawing/2014/main" id="{46B60E15-DD9D-498A-94F7-EAE812016181}"/>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2" name="Freeform 315">
                <a:extLst>
                  <a:ext uri="{FF2B5EF4-FFF2-40B4-BE49-F238E27FC236}">
                    <a16:creationId xmlns:a16="http://schemas.microsoft.com/office/drawing/2014/main" id="{5E37D629-7E11-4D09-896D-D14CF18268A4}"/>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3" name="Freeform 316">
                <a:extLst>
                  <a:ext uri="{FF2B5EF4-FFF2-40B4-BE49-F238E27FC236}">
                    <a16:creationId xmlns:a16="http://schemas.microsoft.com/office/drawing/2014/main" id="{D6386AAD-AB26-4E0C-BC25-B95CB8949B96}"/>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4" name="Freeform 317">
                <a:extLst>
                  <a:ext uri="{FF2B5EF4-FFF2-40B4-BE49-F238E27FC236}">
                    <a16:creationId xmlns:a16="http://schemas.microsoft.com/office/drawing/2014/main" id="{58FE37BC-E0B0-40D2-8D62-AA87F619EB6C}"/>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5" name="Freeform 318">
                <a:extLst>
                  <a:ext uri="{FF2B5EF4-FFF2-40B4-BE49-F238E27FC236}">
                    <a16:creationId xmlns:a16="http://schemas.microsoft.com/office/drawing/2014/main" id="{D3FE7B2C-3038-45A1-916F-CCE169EE9CA1}"/>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7" name="Freeform 319">
                <a:extLst>
                  <a:ext uri="{FF2B5EF4-FFF2-40B4-BE49-F238E27FC236}">
                    <a16:creationId xmlns:a16="http://schemas.microsoft.com/office/drawing/2014/main" id="{69C8C45C-BA12-420C-B52C-DD7EBCCFD046}"/>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9" name="Freeform 320">
                <a:extLst>
                  <a:ext uri="{FF2B5EF4-FFF2-40B4-BE49-F238E27FC236}">
                    <a16:creationId xmlns:a16="http://schemas.microsoft.com/office/drawing/2014/main" id="{53FD0206-05EF-4052-BC6F-E3CF80240663}"/>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0" name="Freeform 321">
                <a:extLst>
                  <a:ext uri="{FF2B5EF4-FFF2-40B4-BE49-F238E27FC236}">
                    <a16:creationId xmlns:a16="http://schemas.microsoft.com/office/drawing/2014/main" id="{E22ED31F-04AA-41F4-BDCC-D4053680FB5C}"/>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1" name="Freeform 322">
                <a:extLst>
                  <a:ext uri="{FF2B5EF4-FFF2-40B4-BE49-F238E27FC236}">
                    <a16:creationId xmlns:a16="http://schemas.microsoft.com/office/drawing/2014/main" id="{B8E0CEFE-4F88-4299-9580-50DE2FDCE4B3}"/>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2" name="Freeform 323">
                <a:extLst>
                  <a:ext uri="{FF2B5EF4-FFF2-40B4-BE49-F238E27FC236}">
                    <a16:creationId xmlns:a16="http://schemas.microsoft.com/office/drawing/2014/main" id="{C1BFE798-7C94-4F80-B030-072E43A6E268}"/>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3" name="Freeform 324">
                <a:extLst>
                  <a:ext uri="{FF2B5EF4-FFF2-40B4-BE49-F238E27FC236}">
                    <a16:creationId xmlns:a16="http://schemas.microsoft.com/office/drawing/2014/main" id="{616DFCDE-DFC7-4AF7-A75A-1BD35D76E0C7}"/>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4" name="Freeform 325">
                <a:extLst>
                  <a:ext uri="{FF2B5EF4-FFF2-40B4-BE49-F238E27FC236}">
                    <a16:creationId xmlns:a16="http://schemas.microsoft.com/office/drawing/2014/main" id="{9F750F99-8228-4908-87AF-B38D3ABFB523}"/>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5" name="Freeform 326">
                <a:extLst>
                  <a:ext uri="{FF2B5EF4-FFF2-40B4-BE49-F238E27FC236}">
                    <a16:creationId xmlns:a16="http://schemas.microsoft.com/office/drawing/2014/main" id="{DD7B7514-BB59-4864-9E63-D1C62D3F1F65}"/>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6" name="Freeform 327">
                <a:extLst>
                  <a:ext uri="{FF2B5EF4-FFF2-40B4-BE49-F238E27FC236}">
                    <a16:creationId xmlns:a16="http://schemas.microsoft.com/office/drawing/2014/main" id="{F155A679-6031-46AC-8556-6824095402ED}"/>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7" name="Freeform 328">
                <a:extLst>
                  <a:ext uri="{FF2B5EF4-FFF2-40B4-BE49-F238E27FC236}">
                    <a16:creationId xmlns:a16="http://schemas.microsoft.com/office/drawing/2014/main" id="{60E55F1E-EC16-46BE-8962-76F1C1208E7C}"/>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8" name="Freeform 329">
                <a:extLst>
                  <a:ext uri="{FF2B5EF4-FFF2-40B4-BE49-F238E27FC236}">
                    <a16:creationId xmlns:a16="http://schemas.microsoft.com/office/drawing/2014/main" id="{58A59278-6BA1-472E-8F60-586103DB6AA3}"/>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9" name="Freeform 330">
                <a:extLst>
                  <a:ext uri="{FF2B5EF4-FFF2-40B4-BE49-F238E27FC236}">
                    <a16:creationId xmlns:a16="http://schemas.microsoft.com/office/drawing/2014/main" id="{B18BBD7A-2850-4DA4-9AC4-C0A3FC0F5B94}"/>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331">
                <a:extLst>
                  <a:ext uri="{FF2B5EF4-FFF2-40B4-BE49-F238E27FC236}">
                    <a16:creationId xmlns:a16="http://schemas.microsoft.com/office/drawing/2014/main" id="{750B324A-F8C0-414A-BEB8-A41871F30641}"/>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332">
                <a:extLst>
                  <a:ext uri="{FF2B5EF4-FFF2-40B4-BE49-F238E27FC236}">
                    <a16:creationId xmlns:a16="http://schemas.microsoft.com/office/drawing/2014/main" id="{2242C4B0-93CD-498F-A305-B873EA5DF2F6}"/>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333">
                <a:extLst>
                  <a:ext uri="{FF2B5EF4-FFF2-40B4-BE49-F238E27FC236}">
                    <a16:creationId xmlns:a16="http://schemas.microsoft.com/office/drawing/2014/main" id="{5F8510D4-E9C2-4F9B-A521-3C9D417ADF69}"/>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34">
                <a:extLst>
                  <a:ext uri="{FF2B5EF4-FFF2-40B4-BE49-F238E27FC236}">
                    <a16:creationId xmlns:a16="http://schemas.microsoft.com/office/drawing/2014/main" id="{A382C6D7-40B6-43C3-A6F7-9291BBA56565}"/>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4" name="Freeform 335">
                <a:extLst>
                  <a:ext uri="{FF2B5EF4-FFF2-40B4-BE49-F238E27FC236}">
                    <a16:creationId xmlns:a16="http://schemas.microsoft.com/office/drawing/2014/main" id="{A5757795-1D0A-4E1F-9669-1799FB5DAECC}"/>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5" name="Freeform 336">
                <a:extLst>
                  <a:ext uri="{FF2B5EF4-FFF2-40B4-BE49-F238E27FC236}">
                    <a16:creationId xmlns:a16="http://schemas.microsoft.com/office/drawing/2014/main" id="{4860FF09-60CF-4C74-8B05-CEB0250A23D9}"/>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7" name="Freeform 337">
                <a:extLst>
                  <a:ext uri="{FF2B5EF4-FFF2-40B4-BE49-F238E27FC236}">
                    <a16:creationId xmlns:a16="http://schemas.microsoft.com/office/drawing/2014/main" id="{FD7BE3C5-8821-4244-8D71-3B8C95DF0D70}"/>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8" name="Freeform 338">
                <a:extLst>
                  <a:ext uri="{FF2B5EF4-FFF2-40B4-BE49-F238E27FC236}">
                    <a16:creationId xmlns:a16="http://schemas.microsoft.com/office/drawing/2014/main" id="{A799FB74-F118-454B-870A-5A130F97F8F9}"/>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9" name="Freeform 339">
                <a:extLst>
                  <a:ext uri="{FF2B5EF4-FFF2-40B4-BE49-F238E27FC236}">
                    <a16:creationId xmlns:a16="http://schemas.microsoft.com/office/drawing/2014/main" id="{7D77261B-530B-41BB-9FD1-8350DBA96537}"/>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0" name="Freeform 340">
                <a:extLst>
                  <a:ext uri="{FF2B5EF4-FFF2-40B4-BE49-F238E27FC236}">
                    <a16:creationId xmlns:a16="http://schemas.microsoft.com/office/drawing/2014/main" id="{CFEB4D63-7254-4236-BC61-6419D79D3821}"/>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1" name="Freeform 341">
                <a:extLst>
                  <a:ext uri="{FF2B5EF4-FFF2-40B4-BE49-F238E27FC236}">
                    <a16:creationId xmlns:a16="http://schemas.microsoft.com/office/drawing/2014/main" id="{250DDAD8-E033-4C29-89BF-698ACCFF5381}"/>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2" name="Freeform 342">
                <a:extLst>
                  <a:ext uri="{FF2B5EF4-FFF2-40B4-BE49-F238E27FC236}">
                    <a16:creationId xmlns:a16="http://schemas.microsoft.com/office/drawing/2014/main" id="{117F6C39-7862-47CB-B59A-8CB4F2573EB6}"/>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3" name="Freeform 343">
                <a:extLst>
                  <a:ext uri="{FF2B5EF4-FFF2-40B4-BE49-F238E27FC236}">
                    <a16:creationId xmlns:a16="http://schemas.microsoft.com/office/drawing/2014/main" id="{BA6FCC54-DE2B-4B87-8DBE-9D7B10F676B3}"/>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4" name="Freeform 344">
                <a:extLst>
                  <a:ext uri="{FF2B5EF4-FFF2-40B4-BE49-F238E27FC236}">
                    <a16:creationId xmlns:a16="http://schemas.microsoft.com/office/drawing/2014/main" id="{108CC629-6DCA-450F-B428-AAA14A855266}"/>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5" name="Freeform 345">
                <a:extLst>
                  <a:ext uri="{FF2B5EF4-FFF2-40B4-BE49-F238E27FC236}">
                    <a16:creationId xmlns:a16="http://schemas.microsoft.com/office/drawing/2014/main" id="{F5593C4F-A014-4E9E-84A4-4EA9CA590FEC}"/>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6" name="Freeform 346">
                <a:extLst>
                  <a:ext uri="{FF2B5EF4-FFF2-40B4-BE49-F238E27FC236}">
                    <a16:creationId xmlns:a16="http://schemas.microsoft.com/office/drawing/2014/main" id="{34AE3375-FEC0-4BC2-A29E-9A1C057735E2}"/>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7" name="Freeform 347">
                <a:extLst>
                  <a:ext uri="{FF2B5EF4-FFF2-40B4-BE49-F238E27FC236}">
                    <a16:creationId xmlns:a16="http://schemas.microsoft.com/office/drawing/2014/main" id="{3E6E41C8-9508-4D3A-8472-D6281B91124F}"/>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8" name="Freeform 348">
                <a:extLst>
                  <a:ext uri="{FF2B5EF4-FFF2-40B4-BE49-F238E27FC236}">
                    <a16:creationId xmlns:a16="http://schemas.microsoft.com/office/drawing/2014/main" id="{665CFFC2-A8C7-4539-B7AB-9968A7343D4B}"/>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23" name="Freeform 7">
              <a:extLst>
                <a:ext uri="{FF2B5EF4-FFF2-40B4-BE49-F238E27FC236}">
                  <a16:creationId xmlns:a16="http://schemas.microsoft.com/office/drawing/2014/main" id="{C8245DA2-0F3F-4F7B-8291-77A88DD50A60}"/>
                </a:ext>
              </a:extLst>
            </p:cNvPr>
            <p:cNvSpPr>
              <a:spLocks noChangeAspect="1"/>
            </p:cNvSpPr>
            <p:nvPr/>
          </p:nvSpPr>
          <p:spPr>
            <a:xfrm rot="19837186">
              <a:off x="7804696"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3" name="Slide Number Placeholder 2">
            <a:extLst>
              <a:ext uri="{FF2B5EF4-FFF2-40B4-BE49-F238E27FC236}">
                <a16:creationId xmlns:a16="http://schemas.microsoft.com/office/drawing/2014/main" id="{54DA2085-9E63-4469-A5F3-6BEBF33AB352}"/>
              </a:ext>
            </a:extLst>
          </p:cNvPr>
          <p:cNvSpPr>
            <a:spLocks noGrp="1"/>
          </p:cNvSpPr>
          <p:nvPr>
            <p:ph type="sldNum" sz="quarter" idx="7"/>
          </p:nvPr>
        </p:nvSpPr>
        <p:spPr/>
        <p:txBody>
          <a:bodyPr/>
          <a:lstStyle/>
          <a:p>
            <a:pPr marL="83185">
              <a:lnSpc>
                <a:spcPts val="955"/>
              </a:lnSpc>
            </a:pPr>
            <a:fld id="{81D60167-4931-47E6-BA6A-407CBD079E47}" type="slidenum">
              <a:rPr lang="en-CA" smtClean="0"/>
              <a:t>19</a:t>
            </a:fld>
            <a:endParaRPr lang="en-CA" dirty="0"/>
          </a:p>
        </p:txBody>
      </p:sp>
      <p:pic>
        <p:nvPicPr>
          <p:cNvPr id="81" name="Picture 80">
            <a:extLst>
              <a:ext uri="{FF2B5EF4-FFF2-40B4-BE49-F238E27FC236}">
                <a16:creationId xmlns:a16="http://schemas.microsoft.com/office/drawing/2014/main" id="{440B7B68-76E0-4078-BCCE-3F4BE1031D99}"/>
              </a:ext>
            </a:extLst>
          </p:cNvPr>
          <p:cNvPicPr>
            <a:picLocks noChangeAspect="1"/>
          </p:cNvPicPr>
          <p:nvPr/>
        </p:nvPicPr>
        <p:blipFill rotWithShape="1">
          <a:blip r:embed="rId4"/>
          <a:srcRect r="3655"/>
          <a:stretch/>
        </p:blipFill>
        <p:spPr>
          <a:xfrm>
            <a:off x="1143000" y="3074245"/>
            <a:ext cx="3786101" cy="2988000"/>
          </a:xfrm>
          <a:prstGeom prst="rect">
            <a:avLst/>
          </a:prstGeom>
        </p:spPr>
      </p:pic>
      <p:sp>
        <p:nvSpPr>
          <p:cNvPr id="82" name="Rectangle 81">
            <a:extLst>
              <a:ext uri="{FF2B5EF4-FFF2-40B4-BE49-F238E27FC236}">
                <a16:creationId xmlns:a16="http://schemas.microsoft.com/office/drawing/2014/main" id="{C5D903F1-3E6A-483D-B6FC-38A3371D1FBB}"/>
              </a:ext>
            </a:extLst>
          </p:cNvPr>
          <p:cNvSpPr/>
          <p:nvPr/>
        </p:nvSpPr>
        <p:spPr>
          <a:xfrm>
            <a:off x="1619379" y="3291252"/>
            <a:ext cx="648000" cy="219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3" name="Picture 82">
            <a:extLst>
              <a:ext uri="{FF2B5EF4-FFF2-40B4-BE49-F238E27FC236}">
                <a16:creationId xmlns:a16="http://schemas.microsoft.com/office/drawing/2014/main" id="{BAE46884-A641-41D3-B9D9-584586046AE4}"/>
              </a:ext>
            </a:extLst>
          </p:cNvPr>
          <p:cNvPicPr>
            <a:picLocks noChangeAspect="1"/>
          </p:cNvPicPr>
          <p:nvPr/>
        </p:nvPicPr>
        <p:blipFill rotWithShape="1">
          <a:blip r:embed="rId5"/>
          <a:srcRect r="6054"/>
          <a:stretch/>
        </p:blipFill>
        <p:spPr>
          <a:xfrm>
            <a:off x="6096000" y="2975259"/>
            <a:ext cx="3587596" cy="2988000"/>
          </a:xfrm>
          <a:prstGeom prst="rect">
            <a:avLst/>
          </a:prstGeom>
        </p:spPr>
      </p:pic>
      <p:sp>
        <p:nvSpPr>
          <p:cNvPr id="84" name="Rectangle 83">
            <a:extLst>
              <a:ext uri="{FF2B5EF4-FFF2-40B4-BE49-F238E27FC236}">
                <a16:creationId xmlns:a16="http://schemas.microsoft.com/office/drawing/2014/main" id="{BDF54CC2-A3F8-4456-84A5-56981C9291FA}"/>
              </a:ext>
            </a:extLst>
          </p:cNvPr>
          <p:cNvSpPr/>
          <p:nvPr/>
        </p:nvSpPr>
        <p:spPr>
          <a:xfrm>
            <a:off x="6543543" y="3302082"/>
            <a:ext cx="424336"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5" name="Rectangle 84">
            <a:extLst>
              <a:ext uri="{FF2B5EF4-FFF2-40B4-BE49-F238E27FC236}">
                <a16:creationId xmlns:a16="http://schemas.microsoft.com/office/drawing/2014/main" id="{518256A4-DCDB-4177-87AD-31C7520AE6FF}"/>
              </a:ext>
            </a:extLst>
          </p:cNvPr>
          <p:cNvSpPr/>
          <p:nvPr/>
        </p:nvSpPr>
        <p:spPr>
          <a:xfrm>
            <a:off x="7632805" y="3300523"/>
            <a:ext cx="424336"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188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486128" y="1296963"/>
            <a:ext cx="5431562" cy="2576988"/>
          </a:xfrm>
          <a:prstGeom prst="rect">
            <a:avLst/>
          </a:prstGeom>
        </p:spPr>
        <p:txBody>
          <a:bodyPr vert="horz" wrap="square" lIns="0" tIns="12065" rIns="0" bIns="0" rtlCol="0">
            <a:spAutoFit/>
          </a:bodyPr>
          <a:lstStyle/>
          <a:p>
            <a:pPr marL="334010" indent="-321310">
              <a:lnSpc>
                <a:spcPct val="100000"/>
              </a:lnSpc>
              <a:spcBef>
                <a:spcPts val="95"/>
              </a:spcBef>
              <a:buSzPct val="68750"/>
              <a:buFont typeface="Arial"/>
              <a:buChar char="▪"/>
              <a:tabLst>
                <a:tab pos="334010" algn="l"/>
                <a:tab pos="334645" algn="l"/>
              </a:tabLst>
            </a:pPr>
            <a:r>
              <a:rPr lang="en-CA" sz="1600" spc="-10" dirty="0">
                <a:latin typeface="Circular Book"/>
                <a:cs typeface="Circular Book"/>
              </a:rPr>
              <a:t>Client background and problem definition</a:t>
            </a:r>
          </a:p>
          <a:p>
            <a:pPr marL="334010" indent="-321310">
              <a:lnSpc>
                <a:spcPct val="100000"/>
              </a:lnSpc>
              <a:spcBef>
                <a:spcPts val="95"/>
              </a:spcBef>
              <a:buSzPct val="68750"/>
              <a:buFont typeface="Arial"/>
              <a:buChar char="▪"/>
              <a:tabLst>
                <a:tab pos="334010" algn="l"/>
                <a:tab pos="334645" algn="l"/>
              </a:tabLst>
            </a:pPr>
            <a:endParaRPr lang="en-CA" sz="1600" spc="-10"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sz="1600" spc="-10" dirty="0">
                <a:latin typeface="Circular Book"/>
                <a:cs typeface="Circular Book"/>
              </a:rPr>
              <a:t>Project</a:t>
            </a:r>
            <a:r>
              <a:rPr sz="1600" dirty="0">
                <a:latin typeface="Circular Book"/>
                <a:cs typeface="Circular Book"/>
              </a:rPr>
              <a:t> </a:t>
            </a:r>
            <a:r>
              <a:rPr sz="1600" spc="-5" dirty="0">
                <a:latin typeface="Circular Book"/>
                <a:cs typeface="Circular Book"/>
              </a:rPr>
              <a:t>Approach</a:t>
            </a:r>
            <a:endParaRPr lang="en-CA"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endParaRPr lang="en-CA"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lang="en-US" sz="1600" spc="-5" dirty="0">
                <a:latin typeface="Circular Book"/>
                <a:cs typeface="Circular Book"/>
              </a:rPr>
              <a:t>Strategic recommendations</a:t>
            </a:r>
          </a:p>
          <a:p>
            <a:pPr marL="12700">
              <a:lnSpc>
                <a:spcPct val="100000"/>
              </a:lnSpc>
              <a:spcBef>
                <a:spcPts val="95"/>
              </a:spcBef>
              <a:buSzPct val="68750"/>
              <a:tabLst>
                <a:tab pos="334010" algn="l"/>
                <a:tab pos="334645" algn="l"/>
              </a:tabLst>
            </a:pPr>
            <a:endParaRPr lang="en-CA"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r>
              <a:rPr lang="en-CA" sz="1600" spc="-5" dirty="0">
                <a:latin typeface="Circular Book"/>
                <a:cs typeface="Circular Book"/>
              </a:rPr>
              <a:t>Key issues encountered and what’s next?</a:t>
            </a:r>
            <a:endParaRPr lang="en-US" sz="1600" spc="-5" dirty="0">
              <a:latin typeface="Circular Book"/>
              <a:cs typeface="Circular Book"/>
            </a:endParaRPr>
          </a:p>
          <a:p>
            <a:pPr marL="334010" indent="-321310">
              <a:lnSpc>
                <a:spcPct val="100000"/>
              </a:lnSpc>
              <a:spcBef>
                <a:spcPts val="95"/>
              </a:spcBef>
              <a:buSzPct val="68750"/>
              <a:buFont typeface="Arial"/>
              <a:buChar char="▪"/>
              <a:tabLst>
                <a:tab pos="334010" algn="l"/>
                <a:tab pos="334645" algn="l"/>
              </a:tabLst>
            </a:pPr>
            <a:endParaRPr lang="en-US" sz="1600" spc="-5" dirty="0">
              <a:latin typeface="Circular Book"/>
              <a:cs typeface="Circular Book"/>
            </a:endParaRPr>
          </a:p>
          <a:p>
            <a:pPr marL="12700">
              <a:lnSpc>
                <a:spcPct val="100000"/>
              </a:lnSpc>
              <a:spcBef>
                <a:spcPts val="95"/>
              </a:spcBef>
              <a:buSzPct val="68750"/>
              <a:tabLst>
                <a:tab pos="334010" algn="l"/>
                <a:tab pos="334645" algn="l"/>
              </a:tabLst>
            </a:pPr>
            <a:endParaRPr lang="en-US" sz="1600" spc="-10" dirty="0">
              <a:latin typeface="Circular Book"/>
              <a:cs typeface="Circular Book"/>
            </a:endParaRPr>
          </a:p>
          <a:p>
            <a:pPr marL="334010" indent="-321310">
              <a:lnSpc>
                <a:spcPct val="100000"/>
              </a:lnSpc>
              <a:buSzPct val="68750"/>
              <a:buFont typeface="Arial"/>
              <a:buChar char="▪"/>
              <a:tabLst>
                <a:tab pos="334010" algn="l"/>
                <a:tab pos="334645" algn="l"/>
              </a:tabLst>
            </a:pPr>
            <a:endParaRPr sz="1600" dirty="0">
              <a:latin typeface="Circular Book"/>
              <a:cs typeface="Circular Book"/>
            </a:endParaRPr>
          </a:p>
        </p:txBody>
      </p:sp>
      <p:sp>
        <p:nvSpPr>
          <p:cNvPr id="6" name="object 3">
            <a:extLst>
              <a:ext uri="{FF2B5EF4-FFF2-40B4-BE49-F238E27FC236}">
                <a16:creationId xmlns:a16="http://schemas.microsoft.com/office/drawing/2014/main" id="{43753BCA-F3B0-4FCF-8893-A8E49427F254}"/>
              </a:ext>
            </a:extLst>
          </p:cNvPr>
          <p:cNvSpPr txBox="1"/>
          <p:nvPr/>
        </p:nvSpPr>
        <p:spPr>
          <a:xfrm>
            <a:off x="307696" y="166019"/>
            <a:ext cx="8413750" cy="588623"/>
          </a:xfrm>
          <a:prstGeom prst="rect">
            <a:avLst/>
          </a:prstGeom>
        </p:spPr>
        <p:txBody>
          <a:bodyPr vert="horz" wrap="square" lIns="0" tIns="44450" rIns="0" bIns="0" rtlCol="0">
            <a:spAutoFit/>
          </a:bodyPr>
          <a:lstStyle/>
          <a:p>
            <a:pPr marL="13335">
              <a:lnSpc>
                <a:spcPct val="100000"/>
              </a:lnSpc>
              <a:spcBef>
                <a:spcPts val="350"/>
              </a:spcBef>
            </a:pPr>
            <a:r>
              <a:rPr lang="en-CA" sz="1200" b="1" spc="65" dirty="0">
                <a:latin typeface="Calibri"/>
                <a:cs typeface="Calibri"/>
              </a:rPr>
              <a:t>STRATEGIC PLAN FOR HOME ON THE HILL</a:t>
            </a:r>
            <a:endParaRPr sz="1200" dirty="0">
              <a:latin typeface="Calibri"/>
              <a:cs typeface="Calibri"/>
            </a:endParaRPr>
          </a:p>
          <a:p>
            <a:pPr marL="13335">
              <a:lnSpc>
                <a:spcPct val="100000"/>
              </a:lnSpc>
              <a:spcBef>
                <a:spcPts val="425"/>
              </a:spcBef>
            </a:pPr>
            <a:r>
              <a:rPr lang="en-CA" sz="2000" spc="-5" dirty="0">
                <a:solidFill>
                  <a:srgbClr val="050505"/>
                </a:solidFill>
                <a:latin typeface="Circular Book"/>
                <a:cs typeface="Circular Book"/>
              </a:rPr>
              <a:t>Agenda</a:t>
            </a:r>
            <a:endParaRPr sz="2000" dirty="0">
              <a:latin typeface="Circular Book"/>
              <a:cs typeface="Circular Book"/>
            </a:endParaRPr>
          </a:p>
        </p:txBody>
      </p:sp>
      <p:sp>
        <p:nvSpPr>
          <p:cNvPr id="3" name="Slide Number Placeholder 2">
            <a:extLst>
              <a:ext uri="{FF2B5EF4-FFF2-40B4-BE49-F238E27FC236}">
                <a16:creationId xmlns:a16="http://schemas.microsoft.com/office/drawing/2014/main" id="{1E22A9B2-8644-4622-800B-E42A737C3060}"/>
              </a:ext>
            </a:extLst>
          </p:cNvPr>
          <p:cNvSpPr>
            <a:spLocks noGrp="1"/>
          </p:cNvSpPr>
          <p:nvPr>
            <p:ph type="sldNum" sz="quarter" idx="7"/>
          </p:nvPr>
        </p:nvSpPr>
        <p:spPr/>
        <p:txBody>
          <a:bodyPr/>
          <a:lstStyle/>
          <a:p>
            <a:pPr marL="83185">
              <a:lnSpc>
                <a:spcPts val="955"/>
              </a:lnSpc>
            </a:pPr>
            <a:fld id="{81D60167-4931-47E6-BA6A-407CBD079E47}" type="slidenum">
              <a:rPr lang="en-CA" smtClean="0"/>
              <a:t>2</a:t>
            </a:fld>
            <a:endParaRPr lang="en-C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79">
            <a:extLst>
              <a:ext uri="{FF2B5EF4-FFF2-40B4-BE49-F238E27FC236}">
                <a16:creationId xmlns:a16="http://schemas.microsoft.com/office/drawing/2014/main" id="{889A79C1-C3E4-434F-975E-8C249DFEB38A}"/>
              </a:ext>
            </a:extLst>
          </p:cNvPr>
          <p:cNvPicPr>
            <a:picLocks noChangeAspect="1"/>
          </p:cNvPicPr>
          <p:nvPr/>
        </p:nvPicPr>
        <p:blipFill rotWithShape="1">
          <a:blip r:embed="rId4"/>
          <a:srcRect r="8053"/>
          <a:stretch/>
        </p:blipFill>
        <p:spPr>
          <a:xfrm>
            <a:off x="93095" y="2859683"/>
            <a:ext cx="3983197" cy="2927235"/>
          </a:xfrm>
          <a:prstGeom prst="rect">
            <a:avLst/>
          </a:prstGeom>
        </p:spPr>
      </p:pic>
      <p:sp>
        <p:nvSpPr>
          <p:cNvPr id="2" name="object 2"/>
          <p:cNvSpPr/>
          <p:nvPr/>
        </p:nvSpPr>
        <p:spPr>
          <a:xfrm>
            <a:off x="3901440" y="6659880"/>
            <a:ext cx="7392923" cy="45719"/>
          </a:xfrm>
          <a:prstGeom prst="rect">
            <a:avLst/>
          </a:prstGeom>
          <a:blipFill>
            <a:blip r:embed="rId5" cstate="print"/>
            <a:stretch>
              <a:fillRect/>
            </a:stretch>
          </a:blipFill>
        </p:spPr>
        <p:txBody>
          <a:bodyPr wrap="square" lIns="0" tIns="0" rIns="0" bIns="0" rtlCol="0"/>
          <a:lstStyle/>
          <a:p>
            <a:endParaRPr/>
          </a:p>
        </p:txBody>
      </p:sp>
      <p:sp>
        <p:nvSpPr>
          <p:cNvPr id="46" name="object 46"/>
          <p:cNvSpPr txBox="1"/>
          <p:nvPr/>
        </p:nvSpPr>
        <p:spPr>
          <a:xfrm>
            <a:off x="1295400" y="1128562"/>
            <a:ext cx="1790700" cy="258404"/>
          </a:xfrm>
          <a:prstGeom prst="rect">
            <a:avLst/>
          </a:prstGeom>
        </p:spPr>
        <p:txBody>
          <a:bodyPr vert="horz" wrap="square" lIns="0" tIns="12065" rIns="0" bIns="0" rtlCol="0">
            <a:spAutoFit/>
          </a:bodyPr>
          <a:lstStyle/>
          <a:p>
            <a:pPr marL="12700">
              <a:lnSpc>
                <a:spcPct val="100000"/>
              </a:lnSpc>
              <a:spcBef>
                <a:spcPts val="95"/>
              </a:spcBef>
            </a:pPr>
            <a:r>
              <a:rPr lang="en-CA" sz="1600" spc="-5" dirty="0">
                <a:solidFill>
                  <a:srgbClr val="FFFFFF"/>
                </a:solidFill>
                <a:latin typeface="Circular Book"/>
                <a:cs typeface="Circular Book"/>
              </a:rPr>
              <a:t>Recommendation</a:t>
            </a:r>
            <a:endParaRPr sz="1600" dirty="0">
              <a:latin typeface="Circular Book"/>
              <a:cs typeface="Circular Book"/>
            </a:endParaRPr>
          </a:p>
        </p:txBody>
      </p:sp>
      <p:sp>
        <p:nvSpPr>
          <p:cNvPr id="66" name="object 5">
            <a:extLst>
              <a:ext uri="{FF2B5EF4-FFF2-40B4-BE49-F238E27FC236}">
                <a16:creationId xmlns:a16="http://schemas.microsoft.com/office/drawing/2014/main" id="{0FD821CB-94F8-48E2-9B03-1D24D4C6A8B6}"/>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US" sz="1600" b="1" spc="-5" dirty="0">
                <a:solidFill>
                  <a:srgbClr val="128C58"/>
                </a:solidFill>
                <a:latin typeface="Circular Book"/>
                <a:cs typeface="Circular Book"/>
              </a:rPr>
              <a:t>Define and start measuring KPI’s</a:t>
            </a:r>
          </a:p>
        </p:txBody>
      </p:sp>
      <p:sp>
        <p:nvSpPr>
          <p:cNvPr id="129"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Improve board efficiency</a:t>
            </a:r>
          </a:p>
        </p:txBody>
      </p:sp>
      <p:sp>
        <p:nvSpPr>
          <p:cNvPr id="130"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8" name="object 16">
            <a:extLst>
              <a:ext uri="{FF2B5EF4-FFF2-40B4-BE49-F238E27FC236}">
                <a16:creationId xmlns:a16="http://schemas.microsoft.com/office/drawing/2014/main" id="{88775E2A-C71D-4B3E-81EA-AE6BFEB72A15}"/>
              </a:ext>
            </a:extLst>
          </p:cNvPr>
          <p:cNvSpPr txBox="1">
            <a:spLocks/>
          </p:cNvSpPr>
          <p:nvPr/>
        </p:nvSpPr>
        <p:spPr>
          <a:xfrm>
            <a:off x="307697" y="1315532"/>
            <a:ext cx="11559600" cy="1323159"/>
          </a:xfrm>
          <a:prstGeom prst="rect">
            <a:avLst/>
          </a:prstGeom>
          <a:solidFill>
            <a:srgbClr val="64B492"/>
          </a:solidFill>
          <a:ln>
            <a:noFill/>
          </a:ln>
        </p:spPr>
        <p:txBody>
          <a:bodyPr vert="horz" wrap="square" lIns="36000" tIns="36000" rIns="36000" bIns="0" numCol="2" spcCol="72000" rtlCol="0" anchor="t" anchorCtr="0">
            <a:noAutofit/>
          </a:bodyPr>
          <a:lstStyle>
            <a:defPPr>
              <a:defRPr lang="en-US"/>
            </a:defPPr>
            <a:lvl1pPr marL="113664" algn="just">
              <a:lnSpc>
                <a:spcPct val="100000"/>
              </a:lnSpc>
              <a:spcBef>
                <a:spcPts val="830"/>
              </a:spcBef>
              <a:defRPr sz="1200" b="0">
                <a:solidFill>
                  <a:schemeClr val="tx1">
                    <a:lumMod val="75000"/>
                    <a:lumOff val="25000"/>
                  </a:schemeClr>
                </a:solidFill>
                <a:cs typeface="Calibri"/>
              </a:defRPr>
            </a:lvl1pPr>
            <a:lvl2pPr marL="742314" lvl="1" indent="-171450" algn="just">
              <a:spcBef>
                <a:spcPts val="830"/>
              </a:spcBef>
              <a:buFont typeface="Arial" panose="020B0604020202020204" pitchFamily="34" charset="0"/>
              <a:buChar char="•"/>
              <a:defRPr sz="1200">
                <a:solidFill>
                  <a:schemeClr val="tx1">
                    <a:lumMod val="75000"/>
                    <a:lumOff val="25000"/>
                  </a:schemeClr>
                </a:solidFill>
                <a:cs typeface="Calibri"/>
              </a:defRPr>
            </a:lvl2pPr>
          </a:lstStyle>
          <a:p>
            <a:pPr algn="l"/>
            <a:r>
              <a:rPr lang="en-CA" dirty="0">
                <a:solidFill>
                  <a:schemeClr val="bg1"/>
                </a:solidFill>
              </a:rPr>
              <a:t>Some pain points Board members are experiencing is with respect to lack of structure in decision-making and Conflict as a result of differing opinions. </a:t>
            </a:r>
          </a:p>
          <a:p>
            <a:pPr algn="l"/>
            <a:r>
              <a:rPr lang="en-CA" dirty="0">
                <a:solidFill>
                  <a:schemeClr val="bg1"/>
                </a:solidFill>
              </a:rPr>
              <a:t>One key area identified by Board members to help alleviate these pain points is to establish an organized approach to decision-making. KPI’s (Key Performance Indicators) can be used to measure success and define criteria for making decisions.</a:t>
            </a:r>
          </a:p>
          <a:p>
            <a:pPr algn="l"/>
            <a:r>
              <a:rPr lang="en-CA" dirty="0">
                <a:solidFill>
                  <a:schemeClr val="bg1"/>
                </a:solidFill>
              </a:rPr>
              <a:t>Data collection would allow Home on the Hill to track attendees throughout their various support services and would help optimization of their service portfolio, the identification of gaps and effectiveness of new strategies.</a:t>
            </a:r>
          </a:p>
          <a:p>
            <a:pPr algn="l"/>
            <a:r>
              <a:rPr lang="en-CA" dirty="0">
                <a:solidFill>
                  <a:schemeClr val="bg1"/>
                </a:solidFill>
              </a:rPr>
              <a:t>Lastly, a common theme in grant or funding applications is to show the effectiveness of your service offering. The collection and set-up of data collection will streamline the grant writing process and shows the credibility of the organization.</a:t>
            </a:r>
          </a:p>
        </p:txBody>
      </p:sp>
      <p:grpSp>
        <p:nvGrpSpPr>
          <p:cNvPr id="16" name="Group 15">
            <a:extLst>
              <a:ext uri="{FF2B5EF4-FFF2-40B4-BE49-F238E27FC236}">
                <a16:creationId xmlns:a16="http://schemas.microsoft.com/office/drawing/2014/main" id="{ECD196D4-0494-48AF-B9D9-AF6A956C0236}"/>
              </a:ext>
            </a:extLst>
          </p:cNvPr>
          <p:cNvGrpSpPr/>
          <p:nvPr/>
        </p:nvGrpSpPr>
        <p:grpSpPr>
          <a:xfrm>
            <a:off x="10907141" y="514516"/>
            <a:ext cx="960156" cy="313579"/>
            <a:chOff x="7500884" y="514516"/>
            <a:chExt cx="960156" cy="313579"/>
          </a:xfrm>
        </p:grpSpPr>
        <p:sp>
          <p:nvSpPr>
            <p:cNvPr id="17" name="Freeform 6">
              <a:extLst>
                <a:ext uri="{FF2B5EF4-FFF2-40B4-BE49-F238E27FC236}">
                  <a16:creationId xmlns:a16="http://schemas.microsoft.com/office/drawing/2014/main" id="{953851DE-90FA-417B-99A4-67A9676F82BA}"/>
                </a:ext>
              </a:extLst>
            </p:cNvPr>
            <p:cNvSpPr>
              <a:spLocks noChangeAspect="1"/>
            </p:cNvSpPr>
            <p:nvPr/>
          </p:nvSpPr>
          <p:spPr>
            <a:xfrm rot="19837186">
              <a:off x="7500884" y="514516"/>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21" name="Freeform 12">
              <a:extLst>
                <a:ext uri="{FF2B5EF4-FFF2-40B4-BE49-F238E27FC236}">
                  <a16:creationId xmlns:a16="http://schemas.microsoft.com/office/drawing/2014/main" id="{067C8781-61E5-4825-BFE6-CE13CAF90A89}"/>
                </a:ext>
              </a:extLst>
            </p:cNvPr>
            <p:cNvSpPr>
              <a:spLocks noChangeAspect="1"/>
            </p:cNvSpPr>
            <p:nvPr/>
          </p:nvSpPr>
          <p:spPr>
            <a:xfrm rot="19837186">
              <a:off x="8109805" y="522879"/>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23" name="Laurel_wreath3">
              <a:extLst>
                <a:ext uri="{FF2B5EF4-FFF2-40B4-BE49-F238E27FC236}">
                  <a16:creationId xmlns:a16="http://schemas.microsoft.com/office/drawing/2014/main" id="{C1921288-FE23-4965-A6B0-2CAF37401987}"/>
                </a:ext>
              </a:extLst>
            </p:cNvPr>
            <p:cNvGrpSpPr>
              <a:grpSpLocks noChangeAspect="1"/>
            </p:cNvGrpSpPr>
            <p:nvPr>
              <p:custDataLst>
                <p:tags r:id="rId1"/>
              </p:custDataLst>
            </p:nvPr>
          </p:nvGrpSpPr>
          <p:grpSpPr bwMode="auto">
            <a:xfrm rot="14437186">
              <a:off x="7903904" y="607895"/>
              <a:ext cx="151389" cy="127567"/>
              <a:chOff x="6205" y="3197"/>
              <a:chExt cx="1468" cy="1237"/>
            </a:xfrm>
            <a:solidFill>
              <a:schemeClr val="bg1">
                <a:alpha val="20000"/>
              </a:schemeClr>
            </a:solidFill>
          </p:grpSpPr>
          <p:sp>
            <p:nvSpPr>
              <p:cNvPr id="25" name="Freeform 297">
                <a:extLst>
                  <a:ext uri="{FF2B5EF4-FFF2-40B4-BE49-F238E27FC236}">
                    <a16:creationId xmlns:a16="http://schemas.microsoft.com/office/drawing/2014/main" id="{5E40A543-00DC-4FE1-98DD-B45E13BCDDA2}"/>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6" name="Freeform 298">
                <a:extLst>
                  <a:ext uri="{FF2B5EF4-FFF2-40B4-BE49-F238E27FC236}">
                    <a16:creationId xmlns:a16="http://schemas.microsoft.com/office/drawing/2014/main" id="{F365FF9F-E4EE-4F13-9A38-4635D2BAFA67}"/>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7" name="Freeform 299">
                <a:extLst>
                  <a:ext uri="{FF2B5EF4-FFF2-40B4-BE49-F238E27FC236}">
                    <a16:creationId xmlns:a16="http://schemas.microsoft.com/office/drawing/2014/main" id="{233AE657-E64D-4685-BE58-F791545E9DA8}"/>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8" name="Freeform 300">
                <a:extLst>
                  <a:ext uri="{FF2B5EF4-FFF2-40B4-BE49-F238E27FC236}">
                    <a16:creationId xmlns:a16="http://schemas.microsoft.com/office/drawing/2014/main" id="{2447F500-A8C8-4974-BFC7-4A78997A0761}"/>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29" name="Freeform 301">
                <a:extLst>
                  <a:ext uri="{FF2B5EF4-FFF2-40B4-BE49-F238E27FC236}">
                    <a16:creationId xmlns:a16="http://schemas.microsoft.com/office/drawing/2014/main" id="{B5A9D77B-E94B-47EB-84D9-B8CD5020358A}"/>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0" name="Freeform 302">
                <a:extLst>
                  <a:ext uri="{FF2B5EF4-FFF2-40B4-BE49-F238E27FC236}">
                    <a16:creationId xmlns:a16="http://schemas.microsoft.com/office/drawing/2014/main" id="{661C4DAB-B2C6-4207-A57E-35B6249F5C56}"/>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1" name="Freeform 303">
                <a:extLst>
                  <a:ext uri="{FF2B5EF4-FFF2-40B4-BE49-F238E27FC236}">
                    <a16:creationId xmlns:a16="http://schemas.microsoft.com/office/drawing/2014/main" id="{E95DA3EB-429D-4185-A38E-11AE28A01EB2}"/>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2" name="Freeform 304">
                <a:extLst>
                  <a:ext uri="{FF2B5EF4-FFF2-40B4-BE49-F238E27FC236}">
                    <a16:creationId xmlns:a16="http://schemas.microsoft.com/office/drawing/2014/main" id="{E54EA5E2-ABDC-47CD-904B-33D623A2637A}"/>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3" name="Freeform 305">
                <a:extLst>
                  <a:ext uri="{FF2B5EF4-FFF2-40B4-BE49-F238E27FC236}">
                    <a16:creationId xmlns:a16="http://schemas.microsoft.com/office/drawing/2014/main" id="{84FF9474-21BD-4C9B-878E-F3396F6609FA}"/>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4" name="Freeform 306">
                <a:extLst>
                  <a:ext uri="{FF2B5EF4-FFF2-40B4-BE49-F238E27FC236}">
                    <a16:creationId xmlns:a16="http://schemas.microsoft.com/office/drawing/2014/main" id="{72F0A3E1-C655-4511-9E26-8DD434FAD6C1}"/>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5" name="Freeform 307">
                <a:extLst>
                  <a:ext uri="{FF2B5EF4-FFF2-40B4-BE49-F238E27FC236}">
                    <a16:creationId xmlns:a16="http://schemas.microsoft.com/office/drawing/2014/main" id="{905FFEF4-EC27-4AA1-B4D6-3A246928F659}"/>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6" name="Freeform 308">
                <a:extLst>
                  <a:ext uri="{FF2B5EF4-FFF2-40B4-BE49-F238E27FC236}">
                    <a16:creationId xmlns:a16="http://schemas.microsoft.com/office/drawing/2014/main" id="{C0BB85E8-657E-4DA3-8E3E-9768727AE520}"/>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7" name="Freeform 309">
                <a:extLst>
                  <a:ext uri="{FF2B5EF4-FFF2-40B4-BE49-F238E27FC236}">
                    <a16:creationId xmlns:a16="http://schemas.microsoft.com/office/drawing/2014/main" id="{E67CB994-12D9-4D56-8DC2-E099DD7000B1}"/>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8" name="Freeform 310">
                <a:extLst>
                  <a:ext uri="{FF2B5EF4-FFF2-40B4-BE49-F238E27FC236}">
                    <a16:creationId xmlns:a16="http://schemas.microsoft.com/office/drawing/2014/main" id="{EED0F95A-297D-4598-84BF-63512620D371}"/>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39" name="Freeform 311">
                <a:extLst>
                  <a:ext uri="{FF2B5EF4-FFF2-40B4-BE49-F238E27FC236}">
                    <a16:creationId xmlns:a16="http://schemas.microsoft.com/office/drawing/2014/main" id="{4E1FF949-45BB-4B19-ABD5-3715CC26A59A}"/>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0" name="Freeform 312">
                <a:extLst>
                  <a:ext uri="{FF2B5EF4-FFF2-40B4-BE49-F238E27FC236}">
                    <a16:creationId xmlns:a16="http://schemas.microsoft.com/office/drawing/2014/main" id="{9AE35A2C-B518-4CD8-AAC6-9E22F7025CD9}"/>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1" name="Freeform 313">
                <a:extLst>
                  <a:ext uri="{FF2B5EF4-FFF2-40B4-BE49-F238E27FC236}">
                    <a16:creationId xmlns:a16="http://schemas.microsoft.com/office/drawing/2014/main" id="{D1A18C75-3275-4A38-9FA2-B4ECB89AE3B1}"/>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2" name="Freeform 314">
                <a:extLst>
                  <a:ext uri="{FF2B5EF4-FFF2-40B4-BE49-F238E27FC236}">
                    <a16:creationId xmlns:a16="http://schemas.microsoft.com/office/drawing/2014/main" id="{CB88E244-EAA8-4DB4-AE0C-5019046EBF8B}"/>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3" name="Freeform 315">
                <a:extLst>
                  <a:ext uri="{FF2B5EF4-FFF2-40B4-BE49-F238E27FC236}">
                    <a16:creationId xmlns:a16="http://schemas.microsoft.com/office/drawing/2014/main" id="{9B1A4158-8389-44FD-B824-D3E197A75FFC}"/>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4" name="Freeform 316">
                <a:extLst>
                  <a:ext uri="{FF2B5EF4-FFF2-40B4-BE49-F238E27FC236}">
                    <a16:creationId xmlns:a16="http://schemas.microsoft.com/office/drawing/2014/main" id="{07230B3C-5E38-450B-8FF3-D1785ABFBCD3}"/>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5" name="Freeform 317">
                <a:extLst>
                  <a:ext uri="{FF2B5EF4-FFF2-40B4-BE49-F238E27FC236}">
                    <a16:creationId xmlns:a16="http://schemas.microsoft.com/office/drawing/2014/main" id="{1041F107-C97C-4F18-A833-7B8CCF934913}"/>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7" name="Freeform 318">
                <a:extLst>
                  <a:ext uri="{FF2B5EF4-FFF2-40B4-BE49-F238E27FC236}">
                    <a16:creationId xmlns:a16="http://schemas.microsoft.com/office/drawing/2014/main" id="{33393F79-9088-421D-B83C-11F9A3F1FDB4}"/>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9" name="Freeform 319">
                <a:extLst>
                  <a:ext uri="{FF2B5EF4-FFF2-40B4-BE49-F238E27FC236}">
                    <a16:creationId xmlns:a16="http://schemas.microsoft.com/office/drawing/2014/main" id="{6345B2F2-5C01-48A2-9711-EF566BF7A548}"/>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0" name="Freeform 320">
                <a:extLst>
                  <a:ext uri="{FF2B5EF4-FFF2-40B4-BE49-F238E27FC236}">
                    <a16:creationId xmlns:a16="http://schemas.microsoft.com/office/drawing/2014/main" id="{AC3F22B8-77AA-44D5-A1FD-9D22480974BE}"/>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1" name="Freeform 321">
                <a:extLst>
                  <a:ext uri="{FF2B5EF4-FFF2-40B4-BE49-F238E27FC236}">
                    <a16:creationId xmlns:a16="http://schemas.microsoft.com/office/drawing/2014/main" id="{F87445F2-1AFC-4A67-847C-27D074AF6185}"/>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2" name="Freeform 322">
                <a:extLst>
                  <a:ext uri="{FF2B5EF4-FFF2-40B4-BE49-F238E27FC236}">
                    <a16:creationId xmlns:a16="http://schemas.microsoft.com/office/drawing/2014/main" id="{0B4C60EE-76D6-48C2-93C8-4CC116DA3E22}"/>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3" name="Freeform 323">
                <a:extLst>
                  <a:ext uri="{FF2B5EF4-FFF2-40B4-BE49-F238E27FC236}">
                    <a16:creationId xmlns:a16="http://schemas.microsoft.com/office/drawing/2014/main" id="{CDF11ED3-656C-4830-BBDF-F3308662A468}"/>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4" name="Freeform 324">
                <a:extLst>
                  <a:ext uri="{FF2B5EF4-FFF2-40B4-BE49-F238E27FC236}">
                    <a16:creationId xmlns:a16="http://schemas.microsoft.com/office/drawing/2014/main" id="{88FB629E-868A-419F-B834-C0066C6ACE35}"/>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5" name="Freeform 325">
                <a:extLst>
                  <a:ext uri="{FF2B5EF4-FFF2-40B4-BE49-F238E27FC236}">
                    <a16:creationId xmlns:a16="http://schemas.microsoft.com/office/drawing/2014/main" id="{511B72FB-4548-4B45-B01E-85C5428E26DA}"/>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6" name="Freeform 326">
                <a:extLst>
                  <a:ext uri="{FF2B5EF4-FFF2-40B4-BE49-F238E27FC236}">
                    <a16:creationId xmlns:a16="http://schemas.microsoft.com/office/drawing/2014/main" id="{8C398B2F-7AA4-482E-BECF-EB6F130F3907}"/>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7" name="Freeform 327">
                <a:extLst>
                  <a:ext uri="{FF2B5EF4-FFF2-40B4-BE49-F238E27FC236}">
                    <a16:creationId xmlns:a16="http://schemas.microsoft.com/office/drawing/2014/main" id="{36E0AB40-5100-4489-9790-F75999A6FDB0}"/>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8" name="Freeform 328">
                <a:extLst>
                  <a:ext uri="{FF2B5EF4-FFF2-40B4-BE49-F238E27FC236}">
                    <a16:creationId xmlns:a16="http://schemas.microsoft.com/office/drawing/2014/main" id="{441368FB-5D0D-4CCC-99EC-C8F765D53946}"/>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9" name="Freeform 329">
                <a:extLst>
                  <a:ext uri="{FF2B5EF4-FFF2-40B4-BE49-F238E27FC236}">
                    <a16:creationId xmlns:a16="http://schemas.microsoft.com/office/drawing/2014/main" id="{7281279F-C11D-400D-85E2-A2C8FCF1AE10}"/>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0" name="Freeform 330">
                <a:extLst>
                  <a:ext uri="{FF2B5EF4-FFF2-40B4-BE49-F238E27FC236}">
                    <a16:creationId xmlns:a16="http://schemas.microsoft.com/office/drawing/2014/main" id="{536C9171-5012-4A98-BAEA-68C7CF21926C}"/>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1" name="Freeform 331">
                <a:extLst>
                  <a:ext uri="{FF2B5EF4-FFF2-40B4-BE49-F238E27FC236}">
                    <a16:creationId xmlns:a16="http://schemas.microsoft.com/office/drawing/2014/main" id="{BA8FAD34-DFD4-4B02-B3C5-6DB848F7ACEB}"/>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2" name="Freeform 332">
                <a:extLst>
                  <a:ext uri="{FF2B5EF4-FFF2-40B4-BE49-F238E27FC236}">
                    <a16:creationId xmlns:a16="http://schemas.microsoft.com/office/drawing/2014/main" id="{5EA6B36A-208C-4EE4-978C-C45F9F99618A}"/>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3" name="Freeform 333">
                <a:extLst>
                  <a:ext uri="{FF2B5EF4-FFF2-40B4-BE49-F238E27FC236}">
                    <a16:creationId xmlns:a16="http://schemas.microsoft.com/office/drawing/2014/main" id="{A9D97725-D5F8-47DE-A363-AE95F5034742}"/>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4" name="Freeform 334">
                <a:extLst>
                  <a:ext uri="{FF2B5EF4-FFF2-40B4-BE49-F238E27FC236}">
                    <a16:creationId xmlns:a16="http://schemas.microsoft.com/office/drawing/2014/main" id="{5B5D9EA0-D409-4FA5-9128-C652E9E2B842}"/>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5" name="Freeform 335">
                <a:extLst>
                  <a:ext uri="{FF2B5EF4-FFF2-40B4-BE49-F238E27FC236}">
                    <a16:creationId xmlns:a16="http://schemas.microsoft.com/office/drawing/2014/main" id="{354EF845-0D6C-4F49-9EC9-374399ADA869}"/>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7" name="Freeform 336">
                <a:extLst>
                  <a:ext uri="{FF2B5EF4-FFF2-40B4-BE49-F238E27FC236}">
                    <a16:creationId xmlns:a16="http://schemas.microsoft.com/office/drawing/2014/main" id="{5D1D5B49-BD60-4843-9761-4396EA171D8C}"/>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8" name="Freeform 337">
                <a:extLst>
                  <a:ext uri="{FF2B5EF4-FFF2-40B4-BE49-F238E27FC236}">
                    <a16:creationId xmlns:a16="http://schemas.microsoft.com/office/drawing/2014/main" id="{8BF1BB60-01D3-4890-8523-C0936EA3AFD0}"/>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9" name="Freeform 338">
                <a:extLst>
                  <a:ext uri="{FF2B5EF4-FFF2-40B4-BE49-F238E27FC236}">
                    <a16:creationId xmlns:a16="http://schemas.microsoft.com/office/drawing/2014/main" id="{1D9E4AA9-73F8-4944-A472-DA5CC94A9E12}"/>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0" name="Freeform 339">
                <a:extLst>
                  <a:ext uri="{FF2B5EF4-FFF2-40B4-BE49-F238E27FC236}">
                    <a16:creationId xmlns:a16="http://schemas.microsoft.com/office/drawing/2014/main" id="{B9B7392A-4A48-48E5-B205-B71EC169FD94}"/>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1" name="Freeform 340">
                <a:extLst>
                  <a:ext uri="{FF2B5EF4-FFF2-40B4-BE49-F238E27FC236}">
                    <a16:creationId xmlns:a16="http://schemas.microsoft.com/office/drawing/2014/main" id="{4AE3712C-0AA3-4513-8216-499E8F83A7DC}"/>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2" name="Freeform 341">
                <a:extLst>
                  <a:ext uri="{FF2B5EF4-FFF2-40B4-BE49-F238E27FC236}">
                    <a16:creationId xmlns:a16="http://schemas.microsoft.com/office/drawing/2014/main" id="{C7204103-2F21-4BB2-91E3-99BEDB477B55}"/>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3" name="Freeform 342">
                <a:extLst>
                  <a:ext uri="{FF2B5EF4-FFF2-40B4-BE49-F238E27FC236}">
                    <a16:creationId xmlns:a16="http://schemas.microsoft.com/office/drawing/2014/main" id="{AB73ACCE-8F88-4911-8FE1-7AB529373CE5}"/>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4" name="Freeform 343">
                <a:extLst>
                  <a:ext uri="{FF2B5EF4-FFF2-40B4-BE49-F238E27FC236}">
                    <a16:creationId xmlns:a16="http://schemas.microsoft.com/office/drawing/2014/main" id="{8CD49760-3EB6-4F58-9223-CB59E22F47E8}"/>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5" name="Freeform 344">
                <a:extLst>
                  <a:ext uri="{FF2B5EF4-FFF2-40B4-BE49-F238E27FC236}">
                    <a16:creationId xmlns:a16="http://schemas.microsoft.com/office/drawing/2014/main" id="{F87A85F6-31BE-4009-9D3B-4D615C10B3E7}"/>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6" name="Freeform 345">
                <a:extLst>
                  <a:ext uri="{FF2B5EF4-FFF2-40B4-BE49-F238E27FC236}">
                    <a16:creationId xmlns:a16="http://schemas.microsoft.com/office/drawing/2014/main" id="{AD87A071-062F-40E1-9EEA-6BA244A9EB1A}"/>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7" name="Freeform 346">
                <a:extLst>
                  <a:ext uri="{FF2B5EF4-FFF2-40B4-BE49-F238E27FC236}">
                    <a16:creationId xmlns:a16="http://schemas.microsoft.com/office/drawing/2014/main" id="{39CBAAB4-0BF7-47CC-8B53-569DE231A343}"/>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8" name="Freeform 347">
                <a:extLst>
                  <a:ext uri="{FF2B5EF4-FFF2-40B4-BE49-F238E27FC236}">
                    <a16:creationId xmlns:a16="http://schemas.microsoft.com/office/drawing/2014/main" id="{A4DA010A-2ACA-41FB-9D68-B62BF269EB45}"/>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79" name="Freeform 348">
                <a:extLst>
                  <a:ext uri="{FF2B5EF4-FFF2-40B4-BE49-F238E27FC236}">
                    <a16:creationId xmlns:a16="http://schemas.microsoft.com/office/drawing/2014/main" id="{D97CCDBE-5362-4932-9C99-58F826DDCC98}"/>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24" name="Freeform 7">
              <a:extLst>
                <a:ext uri="{FF2B5EF4-FFF2-40B4-BE49-F238E27FC236}">
                  <a16:creationId xmlns:a16="http://schemas.microsoft.com/office/drawing/2014/main" id="{FD30B071-156E-442C-8ECA-868B7BCF0BC1}"/>
                </a:ext>
              </a:extLst>
            </p:cNvPr>
            <p:cNvSpPr>
              <a:spLocks noChangeAspect="1"/>
            </p:cNvSpPr>
            <p:nvPr/>
          </p:nvSpPr>
          <p:spPr>
            <a:xfrm rot="19837186">
              <a:off x="7804696" y="520482"/>
              <a:ext cx="351235" cy="305216"/>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alpha val="5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sp>
        <p:nvSpPr>
          <p:cNvPr id="3" name="Slide Number Placeholder 2">
            <a:extLst>
              <a:ext uri="{FF2B5EF4-FFF2-40B4-BE49-F238E27FC236}">
                <a16:creationId xmlns:a16="http://schemas.microsoft.com/office/drawing/2014/main" id="{AD08E3B5-3CCC-41B2-BDBF-6EAF76BA7C56}"/>
              </a:ext>
            </a:extLst>
          </p:cNvPr>
          <p:cNvSpPr>
            <a:spLocks noGrp="1"/>
          </p:cNvSpPr>
          <p:nvPr>
            <p:ph type="sldNum" sz="quarter" idx="7"/>
          </p:nvPr>
        </p:nvSpPr>
        <p:spPr/>
        <p:txBody>
          <a:bodyPr/>
          <a:lstStyle/>
          <a:p>
            <a:pPr marL="83185">
              <a:lnSpc>
                <a:spcPts val="955"/>
              </a:lnSpc>
            </a:pPr>
            <a:fld id="{81D60167-4931-47E6-BA6A-407CBD079E47}" type="slidenum">
              <a:rPr lang="en-CA" smtClean="0"/>
              <a:t>20</a:t>
            </a:fld>
            <a:endParaRPr lang="en-CA" dirty="0"/>
          </a:p>
        </p:txBody>
      </p:sp>
      <p:pic>
        <p:nvPicPr>
          <p:cNvPr id="86" name="Picture 85">
            <a:extLst>
              <a:ext uri="{FF2B5EF4-FFF2-40B4-BE49-F238E27FC236}">
                <a16:creationId xmlns:a16="http://schemas.microsoft.com/office/drawing/2014/main" id="{46EF1D9C-102D-4B6F-81DC-88FE9029F03A}"/>
              </a:ext>
            </a:extLst>
          </p:cNvPr>
          <p:cNvPicPr>
            <a:picLocks noChangeAspect="1"/>
          </p:cNvPicPr>
          <p:nvPr/>
        </p:nvPicPr>
        <p:blipFill rotWithShape="1">
          <a:blip r:embed="rId6"/>
          <a:srcRect r="6054"/>
          <a:stretch/>
        </p:blipFill>
        <p:spPr>
          <a:xfrm>
            <a:off x="3852521" y="3066317"/>
            <a:ext cx="3587596" cy="2988000"/>
          </a:xfrm>
          <a:prstGeom prst="rect">
            <a:avLst/>
          </a:prstGeom>
        </p:spPr>
      </p:pic>
      <p:pic>
        <p:nvPicPr>
          <p:cNvPr id="88" name="Picture 87">
            <a:extLst>
              <a:ext uri="{FF2B5EF4-FFF2-40B4-BE49-F238E27FC236}">
                <a16:creationId xmlns:a16="http://schemas.microsoft.com/office/drawing/2014/main" id="{A7B2B36C-FBEC-4F8D-8E21-0C44ED6D128B}"/>
              </a:ext>
            </a:extLst>
          </p:cNvPr>
          <p:cNvPicPr>
            <a:picLocks noChangeAspect="1"/>
          </p:cNvPicPr>
          <p:nvPr/>
        </p:nvPicPr>
        <p:blipFill rotWithShape="1">
          <a:blip r:embed="rId7"/>
          <a:srcRect r="3655"/>
          <a:stretch/>
        </p:blipFill>
        <p:spPr>
          <a:xfrm>
            <a:off x="7582891" y="3066317"/>
            <a:ext cx="3786101" cy="2988000"/>
          </a:xfrm>
          <a:prstGeom prst="rect">
            <a:avLst/>
          </a:prstGeom>
        </p:spPr>
      </p:pic>
      <p:sp>
        <p:nvSpPr>
          <p:cNvPr id="89" name="Rectangle 88">
            <a:extLst>
              <a:ext uri="{FF2B5EF4-FFF2-40B4-BE49-F238E27FC236}">
                <a16:creationId xmlns:a16="http://schemas.microsoft.com/office/drawing/2014/main" id="{181E6AD1-9A06-40FD-99F1-CA15585B1BFB}"/>
              </a:ext>
            </a:extLst>
          </p:cNvPr>
          <p:cNvSpPr/>
          <p:nvPr/>
        </p:nvSpPr>
        <p:spPr>
          <a:xfrm>
            <a:off x="8059270" y="3292289"/>
            <a:ext cx="648000" cy="2196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0" name="Rectangle 89">
            <a:extLst>
              <a:ext uri="{FF2B5EF4-FFF2-40B4-BE49-F238E27FC236}">
                <a16:creationId xmlns:a16="http://schemas.microsoft.com/office/drawing/2014/main" id="{6E055E51-5356-4D9B-B0D8-7A9A15B0ED6C}"/>
              </a:ext>
            </a:extLst>
          </p:cNvPr>
          <p:cNvSpPr/>
          <p:nvPr/>
        </p:nvSpPr>
        <p:spPr>
          <a:xfrm>
            <a:off x="4300064" y="3393140"/>
            <a:ext cx="424336" cy="1980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3" name="Rectangle 92">
            <a:extLst>
              <a:ext uri="{FF2B5EF4-FFF2-40B4-BE49-F238E27FC236}">
                <a16:creationId xmlns:a16="http://schemas.microsoft.com/office/drawing/2014/main" id="{193ECE46-CBB5-4642-8C99-CD5FA6ECE9C0}"/>
              </a:ext>
            </a:extLst>
          </p:cNvPr>
          <p:cNvSpPr/>
          <p:nvPr/>
        </p:nvSpPr>
        <p:spPr>
          <a:xfrm>
            <a:off x="1267162" y="3128197"/>
            <a:ext cx="576000" cy="2268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4" name="Rectangle 93">
            <a:extLst>
              <a:ext uri="{FF2B5EF4-FFF2-40B4-BE49-F238E27FC236}">
                <a16:creationId xmlns:a16="http://schemas.microsoft.com/office/drawing/2014/main" id="{0BA79E0E-D8F8-4ED8-9C6E-D925A8F051E5}"/>
              </a:ext>
            </a:extLst>
          </p:cNvPr>
          <p:cNvSpPr/>
          <p:nvPr/>
        </p:nvSpPr>
        <p:spPr>
          <a:xfrm>
            <a:off x="3478424" y="3877232"/>
            <a:ext cx="374097" cy="15120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5" name="Rectangle 94">
            <a:extLst>
              <a:ext uri="{FF2B5EF4-FFF2-40B4-BE49-F238E27FC236}">
                <a16:creationId xmlns:a16="http://schemas.microsoft.com/office/drawing/2014/main" id="{56EE4285-CB0E-4FC3-B816-A0E5E3958CDA}"/>
              </a:ext>
            </a:extLst>
          </p:cNvPr>
          <p:cNvSpPr/>
          <p:nvPr/>
        </p:nvSpPr>
        <p:spPr>
          <a:xfrm>
            <a:off x="6457090" y="4038600"/>
            <a:ext cx="424336" cy="133746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0673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262626"/>
          </a:solidFill>
          <a:ln>
            <a:solidFill>
              <a:srgbClr val="262626"/>
            </a:solidFill>
          </a:ln>
        </p:spPr>
        <p:txBody>
          <a:bodyPr wrap="square" lIns="0" tIns="0" rIns="0" bIns="0" rtlCol="0"/>
          <a:lstStyle/>
          <a:p>
            <a:endParaRPr>
              <a:solidFill>
                <a:srgbClr val="262626"/>
              </a:solidFill>
            </a:endParaRPr>
          </a:p>
        </p:txBody>
      </p:sp>
      <p:sp>
        <p:nvSpPr>
          <p:cNvPr id="3" name="object 3"/>
          <p:cNvSpPr txBox="1">
            <a:spLocks noGrp="1"/>
          </p:cNvSpPr>
          <p:nvPr>
            <p:ph type="title"/>
          </p:nvPr>
        </p:nvSpPr>
        <p:spPr>
          <a:xfrm>
            <a:off x="482890" y="2043046"/>
            <a:ext cx="4538980" cy="627736"/>
          </a:xfrm>
          <a:prstGeom prst="rect">
            <a:avLst/>
          </a:prstGeom>
        </p:spPr>
        <p:txBody>
          <a:bodyPr vert="horz" wrap="square" lIns="0" tIns="12065" rIns="0" bIns="0" rtlCol="0">
            <a:spAutoFit/>
          </a:bodyPr>
          <a:lstStyle/>
          <a:p>
            <a:pPr marL="12700">
              <a:lnSpc>
                <a:spcPct val="100000"/>
              </a:lnSpc>
              <a:spcBef>
                <a:spcPts val="95"/>
              </a:spcBef>
            </a:pPr>
            <a:r>
              <a:rPr lang="en-US" sz="4000" b="1" spc="-10" dirty="0">
                <a:solidFill>
                  <a:srgbClr val="FFFFFF"/>
                </a:solidFill>
                <a:latin typeface="Arial"/>
                <a:cs typeface="Arial"/>
              </a:rPr>
              <a:t>What’s next?</a:t>
            </a:r>
            <a:endParaRPr sz="4000" dirty="0">
              <a:latin typeface="Arial"/>
              <a:cs typeface="Arial"/>
            </a:endParaRPr>
          </a:p>
        </p:txBody>
      </p:sp>
      <p:sp>
        <p:nvSpPr>
          <p:cNvPr id="4" name="Slide Number Placeholder 3">
            <a:extLst>
              <a:ext uri="{FF2B5EF4-FFF2-40B4-BE49-F238E27FC236}">
                <a16:creationId xmlns:a16="http://schemas.microsoft.com/office/drawing/2014/main" id="{FAE83994-B48D-4AF9-9182-A83B1B54325E}"/>
              </a:ext>
            </a:extLst>
          </p:cNvPr>
          <p:cNvSpPr>
            <a:spLocks noGrp="1"/>
          </p:cNvSpPr>
          <p:nvPr>
            <p:ph type="sldNum" sz="quarter" idx="7"/>
          </p:nvPr>
        </p:nvSpPr>
        <p:spPr/>
        <p:txBody>
          <a:bodyPr/>
          <a:lstStyle/>
          <a:p>
            <a:pPr marL="83185">
              <a:lnSpc>
                <a:spcPts val="955"/>
              </a:lnSpc>
            </a:pPr>
            <a:fld id="{81D60167-4931-47E6-BA6A-407CBD079E47}" type="slidenum">
              <a:rPr lang="en-CA" smtClean="0"/>
              <a:t>21</a:t>
            </a:fld>
            <a:endParaRPr lang="en-CA" dirty="0"/>
          </a:p>
        </p:txBody>
      </p:sp>
    </p:spTree>
    <p:extLst>
      <p:ext uri="{BB962C8B-B14F-4D97-AF65-F5344CB8AC3E}">
        <p14:creationId xmlns:p14="http://schemas.microsoft.com/office/powerpoint/2010/main" val="93997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a:extLst>
              <a:ext uri="{FF2B5EF4-FFF2-40B4-BE49-F238E27FC236}">
                <a16:creationId xmlns:a16="http://schemas.microsoft.com/office/drawing/2014/main" id="{758FEC4D-56C1-4B3B-A8AA-0915D52A3104}"/>
              </a:ext>
            </a:extLst>
          </p:cNvPr>
          <p:cNvSpPr/>
          <p:nvPr/>
        </p:nvSpPr>
        <p:spPr>
          <a:xfrm>
            <a:off x="3901440" y="6659880"/>
            <a:ext cx="7392923" cy="45719"/>
          </a:xfrm>
          <a:prstGeom prst="rect">
            <a:avLst/>
          </a:prstGeom>
          <a:blipFill>
            <a:blip r:embed="rId2" cstate="print"/>
            <a:stretch>
              <a:fillRect/>
            </a:stretch>
          </a:blipFill>
        </p:spPr>
        <p:txBody>
          <a:bodyPr wrap="square" lIns="0" tIns="0" rIns="0" bIns="0" rtlCol="0"/>
          <a:lstStyle/>
          <a:p>
            <a:endParaRPr/>
          </a:p>
        </p:txBody>
      </p:sp>
      <p:sp>
        <p:nvSpPr>
          <p:cNvPr id="7" name="object 4">
            <a:extLst>
              <a:ext uri="{FF2B5EF4-FFF2-40B4-BE49-F238E27FC236}">
                <a16:creationId xmlns:a16="http://schemas.microsoft.com/office/drawing/2014/main" id="{37C1C8A0-F808-4225-AE61-E63FD2184A40}"/>
              </a:ext>
            </a:extLst>
          </p:cNvPr>
          <p:cNvSpPr txBox="1"/>
          <p:nvPr/>
        </p:nvSpPr>
        <p:spPr>
          <a:xfrm>
            <a:off x="329020" y="2456791"/>
            <a:ext cx="3595280" cy="3312000"/>
          </a:xfrm>
          <a:prstGeom prst="rect">
            <a:avLst/>
          </a:prstGeom>
          <a:solidFill>
            <a:srgbClr val="F2F2F2"/>
          </a:solidFill>
        </p:spPr>
        <p:txBody>
          <a:bodyPr vert="horz" wrap="square" lIns="0" tIns="149860" rIns="0" bIns="0" rtlCol="0">
            <a:noAutofit/>
          </a:bodyPr>
          <a:lstStyle/>
          <a:p>
            <a:pPr marL="285750" indent="-285750">
              <a:buFont typeface="Arial" panose="020B0604020202020204" pitchFamily="34" charset="0"/>
              <a:buChar char="•"/>
            </a:pPr>
            <a:r>
              <a:rPr lang="en-US" sz="1600" dirty="0"/>
              <a:t>Gaining alignment for the mission and vision from Board members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Frequent turnover of the Board members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Board members functioning as a working Board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Dysfunctionality within the current board</a:t>
            </a:r>
          </a:p>
        </p:txBody>
      </p:sp>
      <p:grpSp>
        <p:nvGrpSpPr>
          <p:cNvPr id="4" name="Group 3">
            <a:extLst>
              <a:ext uri="{FF2B5EF4-FFF2-40B4-BE49-F238E27FC236}">
                <a16:creationId xmlns:a16="http://schemas.microsoft.com/office/drawing/2014/main" id="{520CE10D-8CB0-4ED4-8D75-AD56536E7AF6}"/>
              </a:ext>
            </a:extLst>
          </p:cNvPr>
          <p:cNvGrpSpPr/>
          <p:nvPr/>
        </p:nvGrpSpPr>
        <p:grpSpPr>
          <a:xfrm>
            <a:off x="1075100" y="1924050"/>
            <a:ext cx="2103120" cy="365760"/>
            <a:chOff x="819151" y="1473940"/>
            <a:chExt cx="2103120" cy="365760"/>
          </a:xfrm>
        </p:grpSpPr>
        <p:sp>
          <p:nvSpPr>
            <p:cNvPr id="10" name="object 6">
              <a:extLst>
                <a:ext uri="{FF2B5EF4-FFF2-40B4-BE49-F238E27FC236}">
                  <a16:creationId xmlns:a16="http://schemas.microsoft.com/office/drawing/2014/main" id="{AC0A02E7-C020-450A-9C27-CBEADC503605}"/>
                </a:ext>
              </a:extLst>
            </p:cNvPr>
            <p:cNvSpPr/>
            <p:nvPr/>
          </p:nvSpPr>
          <p:spPr>
            <a:xfrm>
              <a:off x="819151" y="1473940"/>
              <a:ext cx="2103120" cy="365760"/>
            </a:xfrm>
            <a:custGeom>
              <a:avLst/>
              <a:gdLst/>
              <a:ahLst/>
              <a:cxnLst/>
              <a:rect l="l" t="t" r="r" b="b"/>
              <a:pathLst>
                <a:path w="2103120" h="365759">
                  <a:moveTo>
                    <a:pt x="0" y="182879"/>
                  </a:moveTo>
                  <a:lnTo>
                    <a:pt x="6532" y="134262"/>
                  </a:lnTo>
                  <a:lnTo>
                    <a:pt x="24968" y="90576"/>
                  </a:lnTo>
                  <a:lnTo>
                    <a:pt x="53563" y="53563"/>
                  </a:lnTo>
                  <a:lnTo>
                    <a:pt x="90576" y="24968"/>
                  </a:lnTo>
                  <a:lnTo>
                    <a:pt x="134262" y="6532"/>
                  </a:lnTo>
                  <a:lnTo>
                    <a:pt x="182880" y="0"/>
                  </a:lnTo>
                  <a:lnTo>
                    <a:pt x="1920239" y="0"/>
                  </a:lnTo>
                  <a:lnTo>
                    <a:pt x="1968857" y="6532"/>
                  </a:lnTo>
                  <a:lnTo>
                    <a:pt x="2012543" y="24968"/>
                  </a:lnTo>
                  <a:lnTo>
                    <a:pt x="2049556" y="53563"/>
                  </a:lnTo>
                  <a:lnTo>
                    <a:pt x="2078151" y="90576"/>
                  </a:lnTo>
                  <a:lnTo>
                    <a:pt x="2096587" y="134262"/>
                  </a:lnTo>
                  <a:lnTo>
                    <a:pt x="2103120" y="182879"/>
                  </a:lnTo>
                  <a:lnTo>
                    <a:pt x="2096587" y="231497"/>
                  </a:lnTo>
                  <a:lnTo>
                    <a:pt x="2078151" y="275183"/>
                  </a:lnTo>
                  <a:lnTo>
                    <a:pt x="2049556" y="312196"/>
                  </a:lnTo>
                  <a:lnTo>
                    <a:pt x="2012543" y="340791"/>
                  </a:lnTo>
                  <a:lnTo>
                    <a:pt x="1968857" y="359227"/>
                  </a:lnTo>
                  <a:lnTo>
                    <a:pt x="1920239" y="365759"/>
                  </a:lnTo>
                  <a:lnTo>
                    <a:pt x="182880" y="365759"/>
                  </a:lnTo>
                  <a:lnTo>
                    <a:pt x="134262" y="359227"/>
                  </a:lnTo>
                  <a:lnTo>
                    <a:pt x="90576" y="340791"/>
                  </a:lnTo>
                  <a:lnTo>
                    <a:pt x="53563" y="312196"/>
                  </a:lnTo>
                  <a:lnTo>
                    <a:pt x="24968" y="275183"/>
                  </a:lnTo>
                  <a:lnTo>
                    <a:pt x="6532" y="231497"/>
                  </a:lnTo>
                  <a:lnTo>
                    <a:pt x="0" y="182879"/>
                  </a:lnTo>
                  <a:close/>
                </a:path>
              </a:pathLst>
            </a:custGeom>
            <a:ln w="25908">
              <a:solidFill>
                <a:srgbClr val="092E48"/>
              </a:solidFill>
            </a:ln>
          </p:spPr>
          <p:txBody>
            <a:bodyPr wrap="square" lIns="0" tIns="0" rIns="0" bIns="0" rtlCol="0"/>
            <a:lstStyle/>
            <a:p>
              <a:endParaRPr/>
            </a:p>
          </p:txBody>
        </p:sp>
        <p:sp>
          <p:nvSpPr>
            <p:cNvPr id="11" name="object 5">
              <a:extLst>
                <a:ext uri="{FF2B5EF4-FFF2-40B4-BE49-F238E27FC236}">
                  <a16:creationId xmlns:a16="http://schemas.microsoft.com/office/drawing/2014/main" id="{65B724A8-6465-40D9-BF84-8B1EE0BF6879}"/>
                </a:ext>
              </a:extLst>
            </p:cNvPr>
            <p:cNvSpPr/>
            <p:nvPr/>
          </p:nvSpPr>
          <p:spPr>
            <a:xfrm>
              <a:off x="819151" y="1473940"/>
              <a:ext cx="2103120" cy="365760"/>
            </a:xfrm>
            <a:custGeom>
              <a:avLst/>
              <a:gdLst/>
              <a:ahLst/>
              <a:cxnLst/>
              <a:rect l="l" t="t" r="r" b="b"/>
              <a:pathLst>
                <a:path w="2103120" h="365759">
                  <a:moveTo>
                    <a:pt x="1920239" y="0"/>
                  </a:moveTo>
                  <a:lnTo>
                    <a:pt x="182880" y="0"/>
                  </a:lnTo>
                  <a:lnTo>
                    <a:pt x="134262" y="6532"/>
                  </a:lnTo>
                  <a:lnTo>
                    <a:pt x="90576" y="24968"/>
                  </a:lnTo>
                  <a:lnTo>
                    <a:pt x="53563" y="53563"/>
                  </a:lnTo>
                  <a:lnTo>
                    <a:pt x="24968" y="90576"/>
                  </a:lnTo>
                  <a:lnTo>
                    <a:pt x="6532" y="134262"/>
                  </a:lnTo>
                  <a:lnTo>
                    <a:pt x="0" y="182879"/>
                  </a:lnTo>
                  <a:lnTo>
                    <a:pt x="6532" y="231497"/>
                  </a:lnTo>
                  <a:lnTo>
                    <a:pt x="24968" y="275183"/>
                  </a:lnTo>
                  <a:lnTo>
                    <a:pt x="53563" y="312196"/>
                  </a:lnTo>
                  <a:lnTo>
                    <a:pt x="90576" y="340791"/>
                  </a:lnTo>
                  <a:lnTo>
                    <a:pt x="134262" y="359227"/>
                  </a:lnTo>
                  <a:lnTo>
                    <a:pt x="182880" y="365759"/>
                  </a:lnTo>
                  <a:lnTo>
                    <a:pt x="1920239" y="365759"/>
                  </a:lnTo>
                  <a:lnTo>
                    <a:pt x="1968857" y="359227"/>
                  </a:lnTo>
                  <a:lnTo>
                    <a:pt x="2012543" y="340791"/>
                  </a:lnTo>
                  <a:lnTo>
                    <a:pt x="2049556" y="312196"/>
                  </a:lnTo>
                  <a:lnTo>
                    <a:pt x="2078151" y="275183"/>
                  </a:lnTo>
                  <a:lnTo>
                    <a:pt x="2096587" y="231497"/>
                  </a:lnTo>
                  <a:lnTo>
                    <a:pt x="2103120" y="182879"/>
                  </a:lnTo>
                  <a:lnTo>
                    <a:pt x="2096587" y="134262"/>
                  </a:lnTo>
                  <a:lnTo>
                    <a:pt x="2078151" y="90576"/>
                  </a:lnTo>
                  <a:lnTo>
                    <a:pt x="2049556" y="53563"/>
                  </a:lnTo>
                  <a:lnTo>
                    <a:pt x="2012543" y="24968"/>
                  </a:lnTo>
                  <a:lnTo>
                    <a:pt x="1968857" y="6532"/>
                  </a:lnTo>
                  <a:lnTo>
                    <a:pt x="1920239" y="0"/>
                  </a:lnTo>
                  <a:close/>
                </a:path>
              </a:pathLst>
            </a:custGeom>
            <a:solidFill>
              <a:srgbClr val="092E48"/>
            </a:solidFill>
          </p:spPr>
          <p:txBody>
            <a:bodyPr wrap="square" lIns="0" tIns="0" rIns="0" bIns="0" rtlCol="0" anchor="ctr"/>
            <a:lstStyle/>
            <a:p>
              <a:pPr algn="ctr"/>
              <a:r>
                <a:rPr lang="en-CA" dirty="0">
                  <a:solidFill>
                    <a:schemeClr val="bg1"/>
                  </a:solidFill>
                </a:rPr>
                <a:t>Board</a:t>
              </a:r>
              <a:endParaRPr dirty="0">
                <a:solidFill>
                  <a:schemeClr val="bg1"/>
                </a:solidFill>
              </a:endParaRPr>
            </a:p>
          </p:txBody>
        </p:sp>
      </p:grpSp>
      <p:sp>
        <p:nvSpPr>
          <p:cNvPr id="12" name="object 4">
            <a:extLst>
              <a:ext uri="{FF2B5EF4-FFF2-40B4-BE49-F238E27FC236}">
                <a16:creationId xmlns:a16="http://schemas.microsoft.com/office/drawing/2014/main" id="{25C697BB-7FBB-4F49-9D4A-C24F57124CE6}"/>
              </a:ext>
            </a:extLst>
          </p:cNvPr>
          <p:cNvSpPr txBox="1"/>
          <p:nvPr/>
        </p:nvSpPr>
        <p:spPr>
          <a:xfrm>
            <a:off x="4239032" y="2456791"/>
            <a:ext cx="3595280" cy="3312000"/>
          </a:xfrm>
          <a:prstGeom prst="rect">
            <a:avLst/>
          </a:prstGeom>
          <a:solidFill>
            <a:srgbClr val="F2F2F2"/>
          </a:solidFill>
        </p:spPr>
        <p:txBody>
          <a:bodyPr vert="horz" wrap="square" lIns="0" tIns="149860" rIns="0" bIns="0" rtlCol="0">
            <a:noAutofit/>
          </a:bodyPr>
          <a:lstStyle/>
          <a:p>
            <a:pPr marL="285750" indent="-285750">
              <a:buFont typeface="Arial" panose="020B0604020202020204" pitchFamily="34" charset="0"/>
              <a:buChar char="•"/>
            </a:pPr>
            <a:r>
              <a:rPr lang="en-CA" sz="1600" dirty="0"/>
              <a:t>No KPI’s or detailed operational information</a:t>
            </a:r>
          </a:p>
          <a:p>
            <a:pPr marL="285750" indent="-285750">
              <a:buFont typeface="Arial" panose="020B0604020202020204" pitchFamily="34" charset="0"/>
              <a:buChar char="•"/>
            </a:pPr>
            <a:endParaRPr lang="en-CA" sz="1600" dirty="0"/>
          </a:p>
          <a:p>
            <a:pPr marL="285750" indent="-285750">
              <a:buFont typeface="Arial" panose="020B0604020202020204" pitchFamily="34" charset="0"/>
              <a:buChar char="•"/>
            </a:pPr>
            <a:r>
              <a:rPr lang="en-CA" sz="1600" dirty="0"/>
              <a:t>Hard time getting key parts of </a:t>
            </a:r>
            <a:r>
              <a:rPr lang="en-CA" sz="1600" dirty="0" err="1"/>
              <a:t>HoH</a:t>
            </a:r>
            <a:r>
              <a:rPr lang="en-CA" sz="1600" dirty="0"/>
              <a:t> to fill out the survey (clients)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Between February and May 2018, HOH reduced support programs from running 29 in February to 16 per month in May</a:t>
            </a:r>
          </a:p>
        </p:txBody>
      </p:sp>
      <p:grpSp>
        <p:nvGrpSpPr>
          <p:cNvPr id="13" name="Group 12">
            <a:extLst>
              <a:ext uri="{FF2B5EF4-FFF2-40B4-BE49-F238E27FC236}">
                <a16:creationId xmlns:a16="http://schemas.microsoft.com/office/drawing/2014/main" id="{5624533F-3182-4354-B7A2-10C43E3CA9F8}"/>
              </a:ext>
            </a:extLst>
          </p:cNvPr>
          <p:cNvGrpSpPr/>
          <p:nvPr/>
        </p:nvGrpSpPr>
        <p:grpSpPr>
          <a:xfrm>
            <a:off x="4985112" y="1924050"/>
            <a:ext cx="2103120" cy="365760"/>
            <a:chOff x="819151" y="1473940"/>
            <a:chExt cx="2103120" cy="365760"/>
          </a:xfrm>
        </p:grpSpPr>
        <p:sp>
          <p:nvSpPr>
            <p:cNvPr id="14" name="object 6">
              <a:extLst>
                <a:ext uri="{FF2B5EF4-FFF2-40B4-BE49-F238E27FC236}">
                  <a16:creationId xmlns:a16="http://schemas.microsoft.com/office/drawing/2014/main" id="{FE0B5070-6EBC-40B5-A543-E3DFB866C681}"/>
                </a:ext>
              </a:extLst>
            </p:cNvPr>
            <p:cNvSpPr/>
            <p:nvPr/>
          </p:nvSpPr>
          <p:spPr>
            <a:xfrm>
              <a:off x="819151" y="1473940"/>
              <a:ext cx="2103120" cy="365760"/>
            </a:xfrm>
            <a:custGeom>
              <a:avLst/>
              <a:gdLst/>
              <a:ahLst/>
              <a:cxnLst/>
              <a:rect l="l" t="t" r="r" b="b"/>
              <a:pathLst>
                <a:path w="2103120" h="365759">
                  <a:moveTo>
                    <a:pt x="0" y="182879"/>
                  </a:moveTo>
                  <a:lnTo>
                    <a:pt x="6532" y="134262"/>
                  </a:lnTo>
                  <a:lnTo>
                    <a:pt x="24968" y="90576"/>
                  </a:lnTo>
                  <a:lnTo>
                    <a:pt x="53563" y="53563"/>
                  </a:lnTo>
                  <a:lnTo>
                    <a:pt x="90576" y="24968"/>
                  </a:lnTo>
                  <a:lnTo>
                    <a:pt x="134262" y="6532"/>
                  </a:lnTo>
                  <a:lnTo>
                    <a:pt x="182880" y="0"/>
                  </a:lnTo>
                  <a:lnTo>
                    <a:pt x="1920239" y="0"/>
                  </a:lnTo>
                  <a:lnTo>
                    <a:pt x="1968857" y="6532"/>
                  </a:lnTo>
                  <a:lnTo>
                    <a:pt x="2012543" y="24968"/>
                  </a:lnTo>
                  <a:lnTo>
                    <a:pt x="2049556" y="53563"/>
                  </a:lnTo>
                  <a:lnTo>
                    <a:pt x="2078151" y="90576"/>
                  </a:lnTo>
                  <a:lnTo>
                    <a:pt x="2096587" y="134262"/>
                  </a:lnTo>
                  <a:lnTo>
                    <a:pt x="2103120" y="182879"/>
                  </a:lnTo>
                  <a:lnTo>
                    <a:pt x="2096587" y="231497"/>
                  </a:lnTo>
                  <a:lnTo>
                    <a:pt x="2078151" y="275183"/>
                  </a:lnTo>
                  <a:lnTo>
                    <a:pt x="2049556" y="312196"/>
                  </a:lnTo>
                  <a:lnTo>
                    <a:pt x="2012543" y="340791"/>
                  </a:lnTo>
                  <a:lnTo>
                    <a:pt x="1968857" y="359227"/>
                  </a:lnTo>
                  <a:lnTo>
                    <a:pt x="1920239" y="365759"/>
                  </a:lnTo>
                  <a:lnTo>
                    <a:pt x="182880" y="365759"/>
                  </a:lnTo>
                  <a:lnTo>
                    <a:pt x="134262" y="359227"/>
                  </a:lnTo>
                  <a:lnTo>
                    <a:pt x="90576" y="340791"/>
                  </a:lnTo>
                  <a:lnTo>
                    <a:pt x="53563" y="312196"/>
                  </a:lnTo>
                  <a:lnTo>
                    <a:pt x="24968" y="275183"/>
                  </a:lnTo>
                  <a:lnTo>
                    <a:pt x="6532" y="231497"/>
                  </a:lnTo>
                  <a:lnTo>
                    <a:pt x="0" y="182879"/>
                  </a:lnTo>
                  <a:close/>
                </a:path>
              </a:pathLst>
            </a:custGeom>
            <a:ln w="25908">
              <a:solidFill>
                <a:srgbClr val="092E48"/>
              </a:solidFill>
            </a:ln>
          </p:spPr>
          <p:txBody>
            <a:bodyPr wrap="square" lIns="0" tIns="0" rIns="0" bIns="0" rtlCol="0"/>
            <a:lstStyle/>
            <a:p>
              <a:endParaRPr/>
            </a:p>
          </p:txBody>
        </p:sp>
        <p:sp>
          <p:nvSpPr>
            <p:cNvPr id="15" name="object 5">
              <a:extLst>
                <a:ext uri="{FF2B5EF4-FFF2-40B4-BE49-F238E27FC236}">
                  <a16:creationId xmlns:a16="http://schemas.microsoft.com/office/drawing/2014/main" id="{094D1D15-7422-4324-B54C-CE9F353A32EC}"/>
                </a:ext>
              </a:extLst>
            </p:cNvPr>
            <p:cNvSpPr/>
            <p:nvPr/>
          </p:nvSpPr>
          <p:spPr>
            <a:xfrm>
              <a:off x="819151" y="1473940"/>
              <a:ext cx="2103120" cy="365760"/>
            </a:xfrm>
            <a:custGeom>
              <a:avLst/>
              <a:gdLst/>
              <a:ahLst/>
              <a:cxnLst/>
              <a:rect l="l" t="t" r="r" b="b"/>
              <a:pathLst>
                <a:path w="2103120" h="365759">
                  <a:moveTo>
                    <a:pt x="1920239" y="0"/>
                  </a:moveTo>
                  <a:lnTo>
                    <a:pt x="182880" y="0"/>
                  </a:lnTo>
                  <a:lnTo>
                    <a:pt x="134262" y="6532"/>
                  </a:lnTo>
                  <a:lnTo>
                    <a:pt x="90576" y="24968"/>
                  </a:lnTo>
                  <a:lnTo>
                    <a:pt x="53563" y="53563"/>
                  </a:lnTo>
                  <a:lnTo>
                    <a:pt x="24968" y="90576"/>
                  </a:lnTo>
                  <a:lnTo>
                    <a:pt x="6532" y="134262"/>
                  </a:lnTo>
                  <a:lnTo>
                    <a:pt x="0" y="182879"/>
                  </a:lnTo>
                  <a:lnTo>
                    <a:pt x="6532" y="231497"/>
                  </a:lnTo>
                  <a:lnTo>
                    <a:pt x="24968" y="275183"/>
                  </a:lnTo>
                  <a:lnTo>
                    <a:pt x="53563" y="312196"/>
                  </a:lnTo>
                  <a:lnTo>
                    <a:pt x="90576" y="340791"/>
                  </a:lnTo>
                  <a:lnTo>
                    <a:pt x="134262" y="359227"/>
                  </a:lnTo>
                  <a:lnTo>
                    <a:pt x="182880" y="365759"/>
                  </a:lnTo>
                  <a:lnTo>
                    <a:pt x="1920239" y="365759"/>
                  </a:lnTo>
                  <a:lnTo>
                    <a:pt x="1968857" y="359227"/>
                  </a:lnTo>
                  <a:lnTo>
                    <a:pt x="2012543" y="340791"/>
                  </a:lnTo>
                  <a:lnTo>
                    <a:pt x="2049556" y="312196"/>
                  </a:lnTo>
                  <a:lnTo>
                    <a:pt x="2078151" y="275183"/>
                  </a:lnTo>
                  <a:lnTo>
                    <a:pt x="2096587" y="231497"/>
                  </a:lnTo>
                  <a:lnTo>
                    <a:pt x="2103120" y="182879"/>
                  </a:lnTo>
                  <a:lnTo>
                    <a:pt x="2096587" y="134262"/>
                  </a:lnTo>
                  <a:lnTo>
                    <a:pt x="2078151" y="90576"/>
                  </a:lnTo>
                  <a:lnTo>
                    <a:pt x="2049556" y="53563"/>
                  </a:lnTo>
                  <a:lnTo>
                    <a:pt x="2012543" y="24968"/>
                  </a:lnTo>
                  <a:lnTo>
                    <a:pt x="1968857" y="6532"/>
                  </a:lnTo>
                  <a:lnTo>
                    <a:pt x="1920239" y="0"/>
                  </a:lnTo>
                  <a:close/>
                </a:path>
              </a:pathLst>
            </a:custGeom>
            <a:solidFill>
              <a:srgbClr val="092E48"/>
            </a:solidFill>
          </p:spPr>
          <p:txBody>
            <a:bodyPr wrap="square" lIns="0" tIns="0" rIns="0" bIns="0" rtlCol="0" anchor="ctr"/>
            <a:lstStyle/>
            <a:p>
              <a:pPr algn="ctr"/>
              <a:r>
                <a:rPr lang="en-CA" dirty="0">
                  <a:solidFill>
                    <a:schemeClr val="bg1"/>
                  </a:solidFill>
                </a:rPr>
                <a:t>Data</a:t>
              </a:r>
              <a:endParaRPr dirty="0">
                <a:solidFill>
                  <a:schemeClr val="bg1"/>
                </a:solidFill>
              </a:endParaRPr>
            </a:p>
          </p:txBody>
        </p:sp>
      </p:grpSp>
      <p:sp>
        <p:nvSpPr>
          <p:cNvPr id="16" name="object 4">
            <a:extLst>
              <a:ext uri="{FF2B5EF4-FFF2-40B4-BE49-F238E27FC236}">
                <a16:creationId xmlns:a16="http://schemas.microsoft.com/office/drawing/2014/main" id="{55EA98F5-E05F-4C16-8C40-F92D483E2F1E}"/>
              </a:ext>
            </a:extLst>
          </p:cNvPr>
          <p:cNvSpPr txBox="1"/>
          <p:nvPr/>
        </p:nvSpPr>
        <p:spPr>
          <a:xfrm>
            <a:off x="8149045" y="2456791"/>
            <a:ext cx="3595280" cy="3312000"/>
          </a:xfrm>
          <a:prstGeom prst="rect">
            <a:avLst/>
          </a:prstGeom>
          <a:solidFill>
            <a:srgbClr val="F2F2F2"/>
          </a:solidFill>
        </p:spPr>
        <p:txBody>
          <a:bodyPr vert="horz" wrap="square" lIns="0" tIns="149860" rIns="0" bIns="0" rtlCol="0">
            <a:noAutofit/>
          </a:bodyPr>
          <a:lstStyle/>
          <a:p>
            <a:pPr marL="285750" indent="-285750">
              <a:buFont typeface="Arial" panose="020B0604020202020204" pitchFamily="34" charset="0"/>
              <a:buChar char="•"/>
            </a:pPr>
            <a:r>
              <a:rPr lang="en-US" sz="1600" dirty="0"/>
              <a:t>HOH spend a lot of effort in trying to apply for central LHIN funding which would quintuple their yearly working budget which would have changed the proposed strategy drastically.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Home on the Hill only has a working budget of around 20,000 a year.</a:t>
            </a:r>
          </a:p>
          <a:p>
            <a:endParaRPr lang="en-CA" sz="1600" dirty="0"/>
          </a:p>
        </p:txBody>
      </p:sp>
      <p:grpSp>
        <p:nvGrpSpPr>
          <p:cNvPr id="17" name="Group 16">
            <a:extLst>
              <a:ext uri="{FF2B5EF4-FFF2-40B4-BE49-F238E27FC236}">
                <a16:creationId xmlns:a16="http://schemas.microsoft.com/office/drawing/2014/main" id="{370B0B9B-F579-4DB0-A9E4-8C226D807457}"/>
              </a:ext>
            </a:extLst>
          </p:cNvPr>
          <p:cNvGrpSpPr/>
          <p:nvPr/>
        </p:nvGrpSpPr>
        <p:grpSpPr>
          <a:xfrm>
            <a:off x="8895125" y="1924050"/>
            <a:ext cx="2103120" cy="365760"/>
            <a:chOff x="819151" y="1473940"/>
            <a:chExt cx="2103120" cy="365760"/>
          </a:xfrm>
        </p:grpSpPr>
        <p:sp>
          <p:nvSpPr>
            <p:cNvPr id="18" name="object 6">
              <a:extLst>
                <a:ext uri="{FF2B5EF4-FFF2-40B4-BE49-F238E27FC236}">
                  <a16:creationId xmlns:a16="http://schemas.microsoft.com/office/drawing/2014/main" id="{CDB39B88-1701-4F5F-A7C4-E868ED868FDE}"/>
                </a:ext>
              </a:extLst>
            </p:cNvPr>
            <p:cNvSpPr/>
            <p:nvPr/>
          </p:nvSpPr>
          <p:spPr>
            <a:xfrm>
              <a:off x="819151" y="1473940"/>
              <a:ext cx="2103120" cy="365760"/>
            </a:xfrm>
            <a:custGeom>
              <a:avLst/>
              <a:gdLst/>
              <a:ahLst/>
              <a:cxnLst/>
              <a:rect l="l" t="t" r="r" b="b"/>
              <a:pathLst>
                <a:path w="2103120" h="365759">
                  <a:moveTo>
                    <a:pt x="0" y="182879"/>
                  </a:moveTo>
                  <a:lnTo>
                    <a:pt x="6532" y="134262"/>
                  </a:lnTo>
                  <a:lnTo>
                    <a:pt x="24968" y="90576"/>
                  </a:lnTo>
                  <a:lnTo>
                    <a:pt x="53563" y="53563"/>
                  </a:lnTo>
                  <a:lnTo>
                    <a:pt x="90576" y="24968"/>
                  </a:lnTo>
                  <a:lnTo>
                    <a:pt x="134262" y="6532"/>
                  </a:lnTo>
                  <a:lnTo>
                    <a:pt x="182880" y="0"/>
                  </a:lnTo>
                  <a:lnTo>
                    <a:pt x="1920239" y="0"/>
                  </a:lnTo>
                  <a:lnTo>
                    <a:pt x="1968857" y="6532"/>
                  </a:lnTo>
                  <a:lnTo>
                    <a:pt x="2012543" y="24968"/>
                  </a:lnTo>
                  <a:lnTo>
                    <a:pt x="2049556" y="53563"/>
                  </a:lnTo>
                  <a:lnTo>
                    <a:pt x="2078151" y="90576"/>
                  </a:lnTo>
                  <a:lnTo>
                    <a:pt x="2096587" y="134262"/>
                  </a:lnTo>
                  <a:lnTo>
                    <a:pt x="2103120" y="182879"/>
                  </a:lnTo>
                  <a:lnTo>
                    <a:pt x="2096587" y="231497"/>
                  </a:lnTo>
                  <a:lnTo>
                    <a:pt x="2078151" y="275183"/>
                  </a:lnTo>
                  <a:lnTo>
                    <a:pt x="2049556" y="312196"/>
                  </a:lnTo>
                  <a:lnTo>
                    <a:pt x="2012543" y="340791"/>
                  </a:lnTo>
                  <a:lnTo>
                    <a:pt x="1968857" y="359227"/>
                  </a:lnTo>
                  <a:lnTo>
                    <a:pt x="1920239" y="365759"/>
                  </a:lnTo>
                  <a:lnTo>
                    <a:pt x="182880" y="365759"/>
                  </a:lnTo>
                  <a:lnTo>
                    <a:pt x="134262" y="359227"/>
                  </a:lnTo>
                  <a:lnTo>
                    <a:pt x="90576" y="340791"/>
                  </a:lnTo>
                  <a:lnTo>
                    <a:pt x="53563" y="312196"/>
                  </a:lnTo>
                  <a:lnTo>
                    <a:pt x="24968" y="275183"/>
                  </a:lnTo>
                  <a:lnTo>
                    <a:pt x="6532" y="231497"/>
                  </a:lnTo>
                  <a:lnTo>
                    <a:pt x="0" y="182879"/>
                  </a:lnTo>
                  <a:close/>
                </a:path>
              </a:pathLst>
            </a:custGeom>
            <a:ln w="25908">
              <a:solidFill>
                <a:srgbClr val="092E48"/>
              </a:solidFill>
            </a:ln>
          </p:spPr>
          <p:txBody>
            <a:bodyPr wrap="square" lIns="0" tIns="0" rIns="0" bIns="0" rtlCol="0"/>
            <a:lstStyle/>
            <a:p>
              <a:endParaRPr/>
            </a:p>
          </p:txBody>
        </p:sp>
        <p:sp>
          <p:nvSpPr>
            <p:cNvPr id="19" name="object 5">
              <a:extLst>
                <a:ext uri="{FF2B5EF4-FFF2-40B4-BE49-F238E27FC236}">
                  <a16:creationId xmlns:a16="http://schemas.microsoft.com/office/drawing/2014/main" id="{E9A2C6E1-7ACE-4094-BF70-08783185F97D}"/>
                </a:ext>
              </a:extLst>
            </p:cNvPr>
            <p:cNvSpPr/>
            <p:nvPr/>
          </p:nvSpPr>
          <p:spPr>
            <a:xfrm>
              <a:off x="819151" y="1473940"/>
              <a:ext cx="2103120" cy="365760"/>
            </a:xfrm>
            <a:custGeom>
              <a:avLst/>
              <a:gdLst/>
              <a:ahLst/>
              <a:cxnLst/>
              <a:rect l="l" t="t" r="r" b="b"/>
              <a:pathLst>
                <a:path w="2103120" h="365759">
                  <a:moveTo>
                    <a:pt x="1920239" y="0"/>
                  </a:moveTo>
                  <a:lnTo>
                    <a:pt x="182880" y="0"/>
                  </a:lnTo>
                  <a:lnTo>
                    <a:pt x="134262" y="6532"/>
                  </a:lnTo>
                  <a:lnTo>
                    <a:pt x="90576" y="24968"/>
                  </a:lnTo>
                  <a:lnTo>
                    <a:pt x="53563" y="53563"/>
                  </a:lnTo>
                  <a:lnTo>
                    <a:pt x="24968" y="90576"/>
                  </a:lnTo>
                  <a:lnTo>
                    <a:pt x="6532" y="134262"/>
                  </a:lnTo>
                  <a:lnTo>
                    <a:pt x="0" y="182879"/>
                  </a:lnTo>
                  <a:lnTo>
                    <a:pt x="6532" y="231497"/>
                  </a:lnTo>
                  <a:lnTo>
                    <a:pt x="24968" y="275183"/>
                  </a:lnTo>
                  <a:lnTo>
                    <a:pt x="53563" y="312196"/>
                  </a:lnTo>
                  <a:lnTo>
                    <a:pt x="90576" y="340791"/>
                  </a:lnTo>
                  <a:lnTo>
                    <a:pt x="134262" y="359227"/>
                  </a:lnTo>
                  <a:lnTo>
                    <a:pt x="182880" y="365759"/>
                  </a:lnTo>
                  <a:lnTo>
                    <a:pt x="1920239" y="365759"/>
                  </a:lnTo>
                  <a:lnTo>
                    <a:pt x="1968857" y="359227"/>
                  </a:lnTo>
                  <a:lnTo>
                    <a:pt x="2012543" y="340791"/>
                  </a:lnTo>
                  <a:lnTo>
                    <a:pt x="2049556" y="312196"/>
                  </a:lnTo>
                  <a:lnTo>
                    <a:pt x="2078151" y="275183"/>
                  </a:lnTo>
                  <a:lnTo>
                    <a:pt x="2096587" y="231497"/>
                  </a:lnTo>
                  <a:lnTo>
                    <a:pt x="2103120" y="182879"/>
                  </a:lnTo>
                  <a:lnTo>
                    <a:pt x="2096587" y="134262"/>
                  </a:lnTo>
                  <a:lnTo>
                    <a:pt x="2078151" y="90576"/>
                  </a:lnTo>
                  <a:lnTo>
                    <a:pt x="2049556" y="53563"/>
                  </a:lnTo>
                  <a:lnTo>
                    <a:pt x="2012543" y="24968"/>
                  </a:lnTo>
                  <a:lnTo>
                    <a:pt x="1968857" y="6532"/>
                  </a:lnTo>
                  <a:lnTo>
                    <a:pt x="1920239" y="0"/>
                  </a:lnTo>
                  <a:close/>
                </a:path>
              </a:pathLst>
            </a:custGeom>
            <a:solidFill>
              <a:srgbClr val="092E48"/>
            </a:solidFill>
          </p:spPr>
          <p:txBody>
            <a:bodyPr wrap="square" lIns="0" tIns="0" rIns="0" bIns="0" rtlCol="0" anchor="ctr"/>
            <a:lstStyle/>
            <a:p>
              <a:pPr algn="ctr"/>
              <a:r>
                <a:rPr lang="en-CA" dirty="0">
                  <a:solidFill>
                    <a:schemeClr val="bg1"/>
                  </a:solidFill>
                </a:rPr>
                <a:t>Financials</a:t>
              </a:r>
              <a:endParaRPr dirty="0">
                <a:solidFill>
                  <a:schemeClr val="bg1"/>
                </a:solidFill>
              </a:endParaRPr>
            </a:p>
          </p:txBody>
        </p:sp>
      </p:grpSp>
      <p:sp>
        <p:nvSpPr>
          <p:cNvPr id="29" name="object 3">
            <a:extLst>
              <a:ext uri="{FF2B5EF4-FFF2-40B4-BE49-F238E27FC236}">
                <a16:creationId xmlns:a16="http://schemas.microsoft.com/office/drawing/2014/main" id="{44B71046-3DD6-4849-A84E-8A57A6676BBC}"/>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US" sz="2400" kern="0" dirty="0"/>
              <a:t>Key issues encountered</a:t>
            </a:r>
          </a:p>
        </p:txBody>
      </p:sp>
      <p:sp>
        <p:nvSpPr>
          <p:cNvPr id="30" name="object 4">
            <a:extLst>
              <a:ext uri="{FF2B5EF4-FFF2-40B4-BE49-F238E27FC236}">
                <a16:creationId xmlns:a16="http://schemas.microsoft.com/office/drawing/2014/main" id="{BDA2106D-116E-495E-9AF7-3050A80B5494}"/>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cs typeface="Calibri"/>
              </a:rPr>
              <a:t>WHAT’S NEXT?</a:t>
            </a:r>
            <a:endParaRPr lang="en-CA" sz="1200" dirty="0">
              <a:solidFill>
                <a:srgbClr val="10253F"/>
              </a:solidFill>
              <a:cs typeface="Calibri"/>
            </a:endParaRPr>
          </a:p>
        </p:txBody>
      </p:sp>
      <p:sp>
        <p:nvSpPr>
          <p:cNvPr id="2" name="Slide Number Placeholder 1">
            <a:extLst>
              <a:ext uri="{FF2B5EF4-FFF2-40B4-BE49-F238E27FC236}">
                <a16:creationId xmlns:a16="http://schemas.microsoft.com/office/drawing/2014/main" id="{389B8243-CE0A-4118-A659-1C1627230135}"/>
              </a:ext>
            </a:extLst>
          </p:cNvPr>
          <p:cNvSpPr>
            <a:spLocks noGrp="1"/>
          </p:cNvSpPr>
          <p:nvPr>
            <p:ph type="sldNum" sz="quarter" idx="7"/>
          </p:nvPr>
        </p:nvSpPr>
        <p:spPr/>
        <p:txBody>
          <a:bodyPr/>
          <a:lstStyle/>
          <a:p>
            <a:pPr marL="83185">
              <a:lnSpc>
                <a:spcPts val="955"/>
              </a:lnSpc>
            </a:pPr>
            <a:fld id="{81D60167-4931-47E6-BA6A-407CBD079E47}" type="slidenum">
              <a:rPr lang="en-CA" smtClean="0"/>
              <a:t>22</a:t>
            </a:fld>
            <a:endParaRPr lang="en-CA" dirty="0"/>
          </a:p>
        </p:txBody>
      </p:sp>
    </p:spTree>
    <p:extLst>
      <p:ext uri="{BB962C8B-B14F-4D97-AF65-F5344CB8AC3E}">
        <p14:creationId xmlns:p14="http://schemas.microsoft.com/office/powerpoint/2010/main" val="287186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AB4237-92C8-4CB6-BD27-7ACC0AD5CD8E}"/>
              </a:ext>
            </a:extLst>
          </p:cNvPr>
          <p:cNvPicPr>
            <a:picLocks noChangeAspect="1"/>
          </p:cNvPicPr>
          <p:nvPr/>
        </p:nvPicPr>
        <p:blipFill>
          <a:blip r:embed="rId12"/>
          <a:stretch>
            <a:fillRect/>
          </a:stretch>
        </p:blipFill>
        <p:spPr>
          <a:xfrm>
            <a:off x="8955227" y="2008085"/>
            <a:ext cx="342062" cy="329644"/>
          </a:xfrm>
          <a:prstGeom prst="rect">
            <a:avLst/>
          </a:prstGeom>
        </p:spPr>
      </p:pic>
      <p:sp>
        <p:nvSpPr>
          <p:cNvPr id="2" name="Slide Number Placeholder 1">
            <a:extLst>
              <a:ext uri="{FF2B5EF4-FFF2-40B4-BE49-F238E27FC236}">
                <a16:creationId xmlns:a16="http://schemas.microsoft.com/office/drawing/2014/main" id="{07F0EE4E-8ADE-4EE0-BE9A-E9B18193490C}"/>
              </a:ext>
            </a:extLst>
          </p:cNvPr>
          <p:cNvSpPr>
            <a:spLocks noGrp="1"/>
          </p:cNvSpPr>
          <p:nvPr>
            <p:ph type="sldNum" sz="quarter" idx="7"/>
          </p:nvPr>
        </p:nvSpPr>
        <p:spPr/>
        <p:txBody>
          <a:bodyPr/>
          <a:lstStyle/>
          <a:p>
            <a:pPr marL="83185">
              <a:lnSpc>
                <a:spcPts val="955"/>
              </a:lnSpc>
            </a:pPr>
            <a:fld id="{81D60167-4931-47E6-BA6A-407CBD079E47}" type="slidenum">
              <a:rPr lang="en-CA" smtClean="0"/>
              <a:t>23</a:t>
            </a:fld>
            <a:endParaRPr lang="en-CA" dirty="0"/>
          </a:p>
        </p:txBody>
      </p:sp>
      <p:sp>
        <p:nvSpPr>
          <p:cNvPr id="7" name="object 2">
            <a:extLst>
              <a:ext uri="{FF2B5EF4-FFF2-40B4-BE49-F238E27FC236}">
                <a16:creationId xmlns:a16="http://schemas.microsoft.com/office/drawing/2014/main" id="{BF8AB84A-AE7F-4C60-B12E-0F18CB3F4592}"/>
              </a:ext>
            </a:extLst>
          </p:cNvPr>
          <p:cNvSpPr/>
          <p:nvPr/>
        </p:nvSpPr>
        <p:spPr>
          <a:xfrm>
            <a:off x="3901440" y="6659880"/>
            <a:ext cx="7392923" cy="45719"/>
          </a:xfrm>
          <a:prstGeom prst="rect">
            <a:avLst/>
          </a:prstGeom>
          <a:blipFill>
            <a:blip r:embed="rId13" cstate="print"/>
            <a:stretch>
              <a:fillRect/>
            </a:stretch>
          </a:blipFill>
        </p:spPr>
        <p:txBody>
          <a:bodyPr wrap="square" lIns="0" tIns="0" rIns="0" bIns="0" rtlCol="0"/>
          <a:lstStyle/>
          <a:p>
            <a:endParaRPr/>
          </a:p>
        </p:txBody>
      </p:sp>
      <p:sp>
        <p:nvSpPr>
          <p:cNvPr id="11" name="object 25">
            <a:extLst>
              <a:ext uri="{FF2B5EF4-FFF2-40B4-BE49-F238E27FC236}">
                <a16:creationId xmlns:a16="http://schemas.microsoft.com/office/drawing/2014/main" id="{9F3FB6F9-526E-4450-83C5-FF90DD27F82D}"/>
              </a:ext>
            </a:extLst>
          </p:cNvPr>
          <p:cNvSpPr txBox="1"/>
          <p:nvPr/>
        </p:nvSpPr>
        <p:spPr>
          <a:xfrm>
            <a:off x="1218990" y="2140755"/>
            <a:ext cx="1067010" cy="443070"/>
          </a:xfrm>
          <a:prstGeom prst="rect">
            <a:avLst/>
          </a:prstGeom>
        </p:spPr>
        <p:txBody>
          <a:bodyPr vert="horz" wrap="square" lIns="0" tIns="12065" rIns="0" bIns="0" rtlCol="0">
            <a:spAutoFit/>
          </a:bodyPr>
          <a:lstStyle/>
          <a:p>
            <a:pPr marL="12700">
              <a:lnSpc>
                <a:spcPct val="100000"/>
              </a:lnSpc>
              <a:spcBef>
                <a:spcPts val="95"/>
              </a:spcBef>
            </a:pPr>
            <a:r>
              <a:rPr lang="en-CA" sz="1400" b="1" spc="-35" dirty="0">
                <a:latin typeface="Arial"/>
                <a:cs typeface="Arial"/>
              </a:rPr>
              <a:t>Board interview</a:t>
            </a:r>
            <a:endParaRPr sz="1400" dirty="0">
              <a:latin typeface="Arial"/>
              <a:cs typeface="Arial"/>
            </a:endParaRPr>
          </a:p>
        </p:txBody>
      </p:sp>
      <p:sp>
        <p:nvSpPr>
          <p:cNvPr id="12" name="object 40">
            <a:extLst>
              <a:ext uri="{FF2B5EF4-FFF2-40B4-BE49-F238E27FC236}">
                <a16:creationId xmlns:a16="http://schemas.microsoft.com/office/drawing/2014/main" id="{ECE9ABBE-2C2A-45AC-99F8-DA90B3A319FC}"/>
              </a:ext>
            </a:extLst>
          </p:cNvPr>
          <p:cNvSpPr txBox="1"/>
          <p:nvPr/>
        </p:nvSpPr>
        <p:spPr>
          <a:xfrm>
            <a:off x="1181848" y="3740764"/>
            <a:ext cx="1567042"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Competitive analysis</a:t>
            </a:r>
            <a:endParaRPr lang="en-CA" sz="1400" dirty="0">
              <a:latin typeface="Arial"/>
              <a:cs typeface="Arial"/>
            </a:endParaRPr>
          </a:p>
        </p:txBody>
      </p:sp>
      <p:sp>
        <p:nvSpPr>
          <p:cNvPr id="13" name="object 17">
            <a:extLst>
              <a:ext uri="{FF2B5EF4-FFF2-40B4-BE49-F238E27FC236}">
                <a16:creationId xmlns:a16="http://schemas.microsoft.com/office/drawing/2014/main" id="{CEE79431-F2A6-4636-87EF-8A1A4AF311EE}"/>
              </a:ext>
            </a:extLst>
          </p:cNvPr>
          <p:cNvSpPr txBox="1"/>
          <p:nvPr/>
        </p:nvSpPr>
        <p:spPr>
          <a:xfrm>
            <a:off x="1167597" y="2865603"/>
            <a:ext cx="1388550"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Participants survey</a:t>
            </a:r>
            <a:endParaRPr sz="1400" dirty="0">
              <a:latin typeface="Arial"/>
              <a:cs typeface="Arial"/>
            </a:endParaRPr>
          </a:p>
        </p:txBody>
      </p:sp>
      <p:grpSp>
        <p:nvGrpSpPr>
          <p:cNvPr id="14" name="Group 13">
            <a:extLst>
              <a:ext uri="{FF2B5EF4-FFF2-40B4-BE49-F238E27FC236}">
                <a16:creationId xmlns:a16="http://schemas.microsoft.com/office/drawing/2014/main" id="{9A7188DF-73B9-4ADF-AD80-022372CE567B}"/>
              </a:ext>
            </a:extLst>
          </p:cNvPr>
          <p:cNvGrpSpPr>
            <a:grpSpLocks noChangeAspect="1"/>
          </p:cNvGrpSpPr>
          <p:nvPr/>
        </p:nvGrpSpPr>
        <p:grpSpPr>
          <a:xfrm>
            <a:off x="702440" y="2961138"/>
            <a:ext cx="234574" cy="252000"/>
            <a:chOff x="3593589" y="3464280"/>
            <a:chExt cx="567442" cy="609599"/>
          </a:xfrm>
        </p:grpSpPr>
        <p:sp>
          <p:nvSpPr>
            <p:cNvPr id="44" name="object 63">
              <a:extLst>
                <a:ext uri="{FF2B5EF4-FFF2-40B4-BE49-F238E27FC236}">
                  <a16:creationId xmlns:a16="http://schemas.microsoft.com/office/drawing/2014/main" id="{CABEA2F8-7C06-43E2-BDCF-46B84586601F}"/>
                </a:ext>
              </a:extLst>
            </p:cNvPr>
            <p:cNvSpPr/>
            <p:nvPr/>
          </p:nvSpPr>
          <p:spPr>
            <a:xfrm>
              <a:off x="3970020" y="3464280"/>
              <a:ext cx="92963" cy="94488"/>
            </a:xfrm>
            <a:prstGeom prst="rect">
              <a:avLst/>
            </a:prstGeom>
            <a:blipFill>
              <a:blip r:embed="rId14" cstate="print"/>
              <a:stretch>
                <a:fillRect/>
              </a:stretch>
            </a:blipFill>
          </p:spPr>
          <p:txBody>
            <a:bodyPr wrap="square" lIns="0" tIns="0" rIns="0" bIns="0" rtlCol="0"/>
            <a:lstStyle/>
            <a:p>
              <a:endParaRPr>
                <a:solidFill>
                  <a:srgbClr val="960000"/>
                </a:solidFill>
              </a:endParaRPr>
            </a:p>
          </p:txBody>
        </p:sp>
        <p:sp>
          <p:nvSpPr>
            <p:cNvPr id="45" name="object 64">
              <a:extLst>
                <a:ext uri="{FF2B5EF4-FFF2-40B4-BE49-F238E27FC236}">
                  <a16:creationId xmlns:a16="http://schemas.microsoft.com/office/drawing/2014/main" id="{CF9089D9-E2E4-4F8E-91C4-9F14B7E4848F}"/>
                </a:ext>
              </a:extLst>
            </p:cNvPr>
            <p:cNvSpPr/>
            <p:nvPr/>
          </p:nvSpPr>
          <p:spPr>
            <a:xfrm>
              <a:off x="3896871" y="3575530"/>
              <a:ext cx="264160" cy="279400"/>
            </a:xfrm>
            <a:custGeom>
              <a:avLst/>
              <a:gdLst/>
              <a:ahLst/>
              <a:cxnLst/>
              <a:rect l="l" t="t" r="r" b="b"/>
              <a:pathLst>
                <a:path w="264160" h="279400">
                  <a:moveTo>
                    <a:pt x="89636" y="0"/>
                  </a:moveTo>
                  <a:lnTo>
                    <a:pt x="43624" y="0"/>
                  </a:lnTo>
                  <a:lnTo>
                    <a:pt x="39789" y="495"/>
                  </a:lnTo>
                  <a:lnTo>
                    <a:pt x="5270" y="24866"/>
                  </a:lnTo>
                  <a:lnTo>
                    <a:pt x="2870" y="31699"/>
                  </a:lnTo>
                  <a:lnTo>
                    <a:pt x="1917" y="34620"/>
                  </a:lnTo>
                  <a:lnTo>
                    <a:pt x="0" y="47294"/>
                  </a:lnTo>
                  <a:lnTo>
                    <a:pt x="9105" y="49733"/>
                  </a:lnTo>
                  <a:lnTo>
                    <a:pt x="18211" y="52654"/>
                  </a:lnTo>
                  <a:lnTo>
                    <a:pt x="56565" y="78016"/>
                  </a:lnTo>
                  <a:lnTo>
                    <a:pt x="81013" y="117017"/>
                  </a:lnTo>
                  <a:lnTo>
                    <a:pt x="87718" y="145300"/>
                  </a:lnTo>
                  <a:lnTo>
                    <a:pt x="87718" y="164312"/>
                  </a:lnTo>
                  <a:lnTo>
                    <a:pt x="75260" y="206730"/>
                  </a:lnTo>
                  <a:lnTo>
                    <a:pt x="66154" y="221360"/>
                  </a:lnTo>
                  <a:lnTo>
                    <a:pt x="91071" y="221360"/>
                  </a:lnTo>
                  <a:lnTo>
                    <a:pt x="105930" y="222338"/>
                  </a:lnTo>
                  <a:lnTo>
                    <a:pt x="113601" y="223799"/>
                  </a:lnTo>
                  <a:lnTo>
                    <a:pt x="120319" y="225742"/>
                  </a:lnTo>
                  <a:lnTo>
                    <a:pt x="127507" y="227698"/>
                  </a:lnTo>
                  <a:lnTo>
                    <a:pt x="163461" y="250126"/>
                  </a:lnTo>
                  <a:lnTo>
                    <a:pt x="184556" y="278891"/>
                  </a:lnTo>
                  <a:lnTo>
                    <a:pt x="180238" y="78993"/>
                  </a:lnTo>
                  <a:lnTo>
                    <a:pt x="244490" y="78993"/>
                  </a:lnTo>
                  <a:lnTo>
                    <a:pt x="240294" y="53149"/>
                  </a:lnTo>
                  <a:lnTo>
                    <a:pt x="119837" y="53149"/>
                  </a:lnTo>
                  <a:lnTo>
                    <a:pt x="89636" y="0"/>
                  </a:lnTo>
                  <a:close/>
                </a:path>
                <a:path w="264160" h="279400">
                  <a:moveTo>
                    <a:pt x="244490" y="78993"/>
                  </a:moveTo>
                  <a:lnTo>
                    <a:pt x="195579" y="78993"/>
                  </a:lnTo>
                  <a:lnTo>
                    <a:pt x="215709" y="202349"/>
                  </a:lnTo>
                  <a:lnTo>
                    <a:pt x="239674" y="222821"/>
                  </a:lnTo>
                  <a:lnTo>
                    <a:pt x="243509" y="222338"/>
                  </a:lnTo>
                  <a:lnTo>
                    <a:pt x="263651" y="199415"/>
                  </a:lnTo>
                  <a:lnTo>
                    <a:pt x="263169" y="194055"/>
                  </a:lnTo>
                  <a:lnTo>
                    <a:pt x="244490" y="78993"/>
                  </a:lnTo>
                  <a:close/>
                </a:path>
                <a:path w="264160" h="279400">
                  <a:moveTo>
                    <a:pt x="195579" y="0"/>
                  </a:moveTo>
                  <a:lnTo>
                    <a:pt x="150037" y="0"/>
                  </a:lnTo>
                  <a:lnTo>
                    <a:pt x="119837" y="53149"/>
                  </a:lnTo>
                  <a:lnTo>
                    <a:pt x="240294" y="53149"/>
                  </a:lnTo>
                  <a:lnTo>
                    <a:pt x="237286" y="34620"/>
                  </a:lnTo>
                  <a:lnTo>
                    <a:pt x="236321" y="31699"/>
                  </a:lnTo>
                  <a:lnTo>
                    <a:pt x="235369" y="28282"/>
                  </a:lnTo>
                  <a:lnTo>
                    <a:pt x="206603" y="2438"/>
                  </a:lnTo>
                  <a:lnTo>
                    <a:pt x="199415" y="495"/>
                  </a:lnTo>
                  <a:lnTo>
                    <a:pt x="195579" y="0"/>
                  </a:lnTo>
                  <a:close/>
                </a:path>
              </a:pathLst>
            </a:custGeom>
            <a:solidFill>
              <a:srgbClr val="000000"/>
            </a:solidFill>
          </p:spPr>
          <p:txBody>
            <a:bodyPr wrap="square" lIns="0" tIns="0" rIns="0" bIns="0" rtlCol="0"/>
            <a:lstStyle/>
            <a:p>
              <a:endParaRPr>
                <a:solidFill>
                  <a:srgbClr val="960000"/>
                </a:solidFill>
              </a:endParaRPr>
            </a:p>
          </p:txBody>
        </p:sp>
        <p:sp>
          <p:nvSpPr>
            <p:cNvPr id="46" name="object 65">
              <a:extLst>
                <a:ext uri="{FF2B5EF4-FFF2-40B4-BE49-F238E27FC236}">
                  <a16:creationId xmlns:a16="http://schemas.microsoft.com/office/drawing/2014/main" id="{285A7B97-9FB7-42CD-89F9-EB8E7F7029FE}"/>
                </a:ext>
              </a:extLst>
            </p:cNvPr>
            <p:cNvSpPr/>
            <p:nvPr/>
          </p:nvSpPr>
          <p:spPr>
            <a:xfrm>
              <a:off x="3691128" y="3464280"/>
              <a:ext cx="92964" cy="94487"/>
            </a:xfrm>
            <a:prstGeom prst="rect">
              <a:avLst/>
            </a:prstGeom>
            <a:blipFill>
              <a:blip r:embed="rId15" cstate="print"/>
              <a:stretch>
                <a:fillRect/>
              </a:stretch>
            </a:blipFill>
          </p:spPr>
          <p:txBody>
            <a:bodyPr wrap="square" lIns="0" tIns="0" rIns="0" bIns="0" rtlCol="0"/>
            <a:lstStyle/>
            <a:p>
              <a:endParaRPr>
                <a:solidFill>
                  <a:srgbClr val="960000"/>
                </a:solidFill>
              </a:endParaRPr>
            </a:p>
          </p:txBody>
        </p:sp>
        <p:sp>
          <p:nvSpPr>
            <p:cNvPr id="47" name="object 66">
              <a:extLst>
                <a:ext uri="{FF2B5EF4-FFF2-40B4-BE49-F238E27FC236}">
                  <a16:creationId xmlns:a16="http://schemas.microsoft.com/office/drawing/2014/main" id="{4675CE25-1652-4E45-8C47-66CD82B22B14}"/>
                </a:ext>
              </a:extLst>
            </p:cNvPr>
            <p:cNvSpPr/>
            <p:nvPr/>
          </p:nvSpPr>
          <p:spPr>
            <a:xfrm>
              <a:off x="3593589" y="3575526"/>
              <a:ext cx="264160" cy="279400"/>
            </a:xfrm>
            <a:custGeom>
              <a:avLst/>
              <a:gdLst/>
              <a:ahLst/>
              <a:cxnLst/>
              <a:rect l="l" t="t" r="r" b="b"/>
              <a:pathLst>
                <a:path w="264160" h="279400">
                  <a:moveTo>
                    <a:pt x="206195" y="78993"/>
                  </a:moveTo>
                  <a:lnTo>
                    <a:pt x="82931" y="78993"/>
                  </a:lnTo>
                  <a:lnTo>
                    <a:pt x="79095" y="278891"/>
                  </a:lnTo>
                  <a:lnTo>
                    <a:pt x="85813" y="266217"/>
                  </a:lnTo>
                  <a:lnTo>
                    <a:pt x="90119" y="260857"/>
                  </a:lnTo>
                  <a:lnTo>
                    <a:pt x="122720" y="233552"/>
                  </a:lnTo>
                  <a:lnTo>
                    <a:pt x="172097" y="221360"/>
                  </a:lnTo>
                  <a:lnTo>
                    <a:pt x="197497" y="221360"/>
                  </a:lnTo>
                  <a:lnTo>
                    <a:pt x="192709" y="214541"/>
                  </a:lnTo>
                  <a:lnTo>
                    <a:pt x="176885" y="173583"/>
                  </a:lnTo>
                  <a:lnTo>
                    <a:pt x="175450" y="155054"/>
                  </a:lnTo>
                  <a:lnTo>
                    <a:pt x="175933" y="145300"/>
                  </a:lnTo>
                  <a:lnTo>
                    <a:pt x="185991" y="108242"/>
                  </a:lnTo>
                  <a:lnTo>
                    <a:pt x="200863" y="84848"/>
                  </a:lnTo>
                  <a:lnTo>
                    <a:pt x="206195" y="78993"/>
                  </a:lnTo>
                  <a:close/>
                </a:path>
                <a:path w="264160" h="279400">
                  <a:moveTo>
                    <a:pt x="113614" y="0"/>
                  </a:moveTo>
                  <a:lnTo>
                    <a:pt x="68072" y="0"/>
                  </a:lnTo>
                  <a:lnTo>
                    <a:pt x="64236" y="495"/>
                  </a:lnTo>
                  <a:lnTo>
                    <a:pt x="29718" y="24866"/>
                  </a:lnTo>
                  <a:lnTo>
                    <a:pt x="0" y="194055"/>
                  </a:lnTo>
                  <a:lnTo>
                    <a:pt x="0" y="199428"/>
                  </a:lnTo>
                  <a:lnTo>
                    <a:pt x="23964" y="222821"/>
                  </a:lnTo>
                  <a:lnTo>
                    <a:pt x="28282" y="222338"/>
                  </a:lnTo>
                  <a:lnTo>
                    <a:pt x="67589" y="78993"/>
                  </a:lnTo>
                  <a:lnTo>
                    <a:pt x="206195" y="78993"/>
                  </a:lnTo>
                  <a:lnTo>
                    <a:pt x="236804" y="56083"/>
                  </a:lnTo>
                  <a:lnTo>
                    <a:pt x="244220" y="53149"/>
                  </a:lnTo>
                  <a:lnTo>
                    <a:pt x="143814" y="53149"/>
                  </a:lnTo>
                  <a:lnTo>
                    <a:pt x="113614" y="0"/>
                  </a:lnTo>
                  <a:close/>
                </a:path>
                <a:path w="264160" h="279400">
                  <a:moveTo>
                    <a:pt x="220027" y="0"/>
                  </a:moveTo>
                  <a:lnTo>
                    <a:pt x="174015" y="0"/>
                  </a:lnTo>
                  <a:lnTo>
                    <a:pt x="143814" y="53149"/>
                  </a:lnTo>
                  <a:lnTo>
                    <a:pt x="244220" y="53149"/>
                  </a:lnTo>
                  <a:lnTo>
                    <a:pt x="245440" y="52666"/>
                  </a:lnTo>
                  <a:lnTo>
                    <a:pt x="254546" y="49733"/>
                  </a:lnTo>
                  <a:lnTo>
                    <a:pt x="263652" y="47294"/>
                  </a:lnTo>
                  <a:lnTo>
                    <a:pt x="261251" y="34620"/>
                  </a:lnTo>
                  <a:lnTo>
                    <a:pt x="260781" y="31699"/>
                  </a:lnTo>
                  <a:lnTo>
                    <a:pt x="231063" y="2438"/>
                  </a:lnTo>
                  <a:lnTo>
                    <a:pt x="223862" y="495"/>
                  </a:lnTo>
                  <a:lnTo>
                    <a:pt x="220027" y="0"/>
                  </a:lnTo>
                  <a:close/>
                </a:path>
              </a:pathLst>
            </a:custGeom>
            <a:solidFill>
              <a:srgbClr val="000000"/>
            </a:solidFill>
          </p:spPr>
          <p:txBody>
            <a:bodyPr wrap="square" lIns="0" tIns="0" rIns="0" bIns="0" rtlCol="0"/>
            <a:lstStyle/>
            <a:p>
              <a:endParaRPr>
                <a:solidFill>
                  <a:srgbClr val="960000"/>
                </a:solidFill>
              </a:endParaRPr>
            </a:p>
          </p:txBody>
        </p:sp>
        <p:sp>
          <p:nvSpPr>
            <p:cNvPr id="48" name="object 67">
              <a:extLst>
                <a:ext uri="{FF2B5EF4-FFF2-40B4-BE49-F238E27FC236}">
                  <a16:creationId xmlns:a16="http://schemas.microsoft.com/office/drawing/2014/main" id="{A33B3326-E594-4AF5-80F5-2D9AD6DB97C0}"/>
                </a:ext>
              </a:extLst>
            </p:cNvPr>
            <p:cNvSpPr/>
            <p:nvPr/>
          </p:nvSpPr>
          <p:spPr>
            <a:xfrm>
              <a:off x="3800858" y="3653257"/>
              <a:ext cx="152400" cy="155448"/>
            </a:xfrm>
            <a:prstGeom prst="rect">
              <a:avLst/>
            </a:prstGeom>
            <a:blipFill>
              <a:blip r:embed="rId16" cstate="print"/>
              <a:stretch>
                <a:fillRect/>
              </a:stretch>
            </a:blipFill>
          </p:spPr>
          <p:txBody>
            <a:bodyPr wrap="square" lIns="0" tIns="0" rIns="0" bIns="0" rtlCol="0"/>
            <a:lstStyle/>
            <a:p>
              <a:endParaRPr>
                <a:solidFill>
                  <a:srgbClr val="960000"/>
                </a:solidFill>
              </a:endParaRPr>
            </a:p>
          </p:txBody>
        </p:sp>
        <p:sp>
          <p:nvSpPr>
            <p:cNvPr id="49" name="object 68">
              <a:extLst>
                <a:ext uri="{FF2B5EF4-FFF2-40B4-BE49-F238E27FC236}">
                  <a16:creationId xmlns:a16="http://schemas.microsoft.com/office/drawing/2014/main" id="{7C1068DA-CF8E-4F1F-A9AE-517CC7E7FDEA}"/>
                </a:ext>
              </a:extLst>
            </p:cNvPr>
            <p:cNvSpPr/>
            <p:nvPr/>
          </p:nvSpPr>
          <p:spPr>
            <a:xfrm>
              <a:off x="3675888" y="3830039"/>
              <a:ext cx="402590" cy="243840"/>
            </a:xfrm>
            <a:custGeom>
              <a:avLst/>
              <a:gdLst/>
              <a:ahLst/>
              <a:cxnLst/>
              <a:rect l="l" t="t" r="r" b="b"/>
              <a:pathLst>
                <a:path w="402589" h="243839">
                  <a:moveTo>
                    <a:pt x="299110" y="120954"/>
                  </a:moveTo>
                  <a:lnTo>
                    <a:pt x="103708" y="120954"/>
                  </a:lnTo>
                  <a:lnTo>
                    <a:pt x="98424" y="227329"/>
                  </a:lnTo>
                  <a:lnTo>
                    <a:pt x="135394" y="237528"/>
                  </a:lnTo>
                  <a:lnTo>
                    <a:pt x="174282" y="242874"/>
                  </a:lnTo>
                  <a:lnTo>
                    <a:pt x="187718" y="243839"/>
                  </a:lnTo>
                  <a:lnTo>
                    <a:pt x="214134" y="243839"/>
                  </a:lnTo>
                  <a:lnTo>
                    <a:pt x="253974" y="239471"/>
                  </a:lnTo>
                  <a:lnTo>
                    <a:pt x="291909" y="230720"/>
                  </a:lnTo>
                  <a:lnTo>
                    <a:pt x="303910" y="226834"/>
                  </a:lnTo>
                  <a:lnTo>
                    <a:pt x="299110" y="120954"/>
                  </a:lnTo>
                  <a:close/>
                </a:path>
                <a:path w="402589" h="243839">
                  <a:moveTo>
                    <a:pt x="155079" y="0"/>
                  </a:moveTo>
                  <a:lnTo>
                    <a:pt x="84023" y="0"/>
                  </a:lnTo>
                  <a:lnTo>
                    <a:pt x="46570" y="13601"/>
                  </a:lnTo>
                  <a:lnTo>
                    <a:pt x="22567" y="43230"/>
                  </a:lnTo>
                  <a:lnTo>
                    <a:pt x="21120" y="48577"/>
                  </a:lnTo>
                  <a:lnTo>
                    <a:pt x="19684" y="52946"/>
                  </a:lnTo>
                  <a:lnTo>
                    <a:pt x="0" y="173901"/>
                  </a:lnTo>
                  <a:lnTo>
                    <a:pt x="7683" y="179717"/>
                  </a:lnTo>
                  <a:lnTo>
                    <a:pt x="24002" y="191376"/>
                  </a:lnTo>
                  <a:lnTo>
                    <a:pt x="32651" y="196722"/>
                  </a:lnTo>
                  <a:lnTo>
                    <a:pt x="49936" y="206438"/>
                  </a:lnTo>
                  <a:lnTo>
                    <a:pt x="59054" y="211302"/>
                  </a:lnTo>
                  <a:lnTo>
                    <a:pt x="68173" y="215671"/>
                  </a:lnTo>
                  <a:lnTo>
                    <a:pt x="84023" y="120954"/>
                  </a:lnTo>
                  <a:lnTo>
                    <a:pt x="393809" y="120954"/>
                  </a:lnTo>
                  <a:lnTo>
                    <a:pt x="387353" y="81610"/>
                  </a:lnTo>
                  <a:lnTo>
                    <a:pt x="201650" y="81610"/>
                  </a:lnTo>
                  <a:lnTo>
                    <a:pt x="155079" y="0"/>
                  </a:lnTo>
                  <a:close/>
                </a:path>
                <a:path w="402589" h="243839">
                  <a:moveTo>
                    <a:pt x="393809" y="120954"/>
                  </a:moveTo>
                  <a:lnTo>
                    <a:pt x="318795" y="120954"/>
                  </a:lnTo>
                  <a:lnTo>
                    <a:pt x="334162" y="215188"/>
                  </a:lnTo>
                  <a:lnTo>
                    <a:pt x="369684" y="196240"/>
                  </a:lnTo>
                  <a:lnTo>
                    <a:pt x="402335" y="172923"/>
                  </a:lnTo>
                  <a:lnTo>
                    <a:pt x="393809" y="120954"/>
                  </a:lnTo>
                  <a:close/>
                </a:path>
                <a:path w="402589" h="243839">
                  <a:moveTo>
                    <a:pt x="318795" y="0"/>
                  </a:moveTo>
                  <a:lnTo>
                    <a:pt x="248221" y="0"/>
                  </a:lnTo>
                  <a:lnTo>
                    <a:pt x="201650" y="81610"/>
                  </a:lnTo>
                  <a:lnTo>
                    <a:pt x="387353" y="81610"/>
                  </a:lnTo>
                  <a:lnTo>
                    <a:pt x="382650" y="52946"/>
                  </a:lnTo>
                  <a:lnTo>
                    <a:pt x="360565" y="17005"/>
                  </a:lnTo>
                  <a:lnTo>
                    <a:pt x="346163" y="7772"/>
                  </a:lnTo>
                  <a:lnTo>
                    <a:pt x="341363" y="5346"/>
                  </a:lnTo>
                  <a:lnTo>
                    <a:pt x="335597" y="3403"/>
                  </a:lnTo>
                  <a:lnTo>
                    <a:pt x="330314" y="1943"/>
                  </a:lnTo>
                  <a:lnTo>
                    <a:pt x="318795" y="0"/>
                  </a:lnTo>
                  <a:close/>
                </a:path>
              </a:pathLst>
            </a:custGeom>
            <a:solidFill>
              <a:srgbClr val="000000"/>
            </a:solidFill>
          </p:spPr>
          <p:txBody>
            <a:bodyPr wrap="square" lIns="0" tIns="0" rIns="0" bIns="0" rtlCol="0"/>
            <a:lstStyle/>
            <a:p>
              <a:endParaRPr>
                <a:solidFill>
                  <a:srgbClr val="960000"/>
                </a:solidFill>
              </a:endParaRPr>
            </a:p>
          </p:txBody>
        </p:sp>
      </p:grpSp>
      <p:grpSp>
        <p:nvGrpSpPr>
          <p:cNvPr id="15" name="Microphone3">
            <a:extLst>
              <a:ext uri="{FF2B5EF4-FFF2-40B4-BE49-F238E27FC236}">
                <a16:creationId xmlns:a16="http://schemas.microsoft.com/office/drawing/2014/main" id="{E31F1C64-FDF4-464C-9DDE-DDD67BE6093A}"/>
              </a:ext>
            </a:extLst>
          </p:cNvPr>
          <p:cNvGrpSpPr>
            <a:grpSpLocks noChangeAspect="1"/>
          </p:cNvGrpSpPr>
          <p:nvPr>
            <p:custDataLst>
              <p:tags r:id="rId1"/>
            </p:custDataLst>
          </p:nvPr>
        </p:nvGrpSpPr>
        <p:grpSpPr bwMode="auto">
          <a:xfrm>
            <a:off x="725563" y="2128568"/>
            <a:ext cx="253961" cy="252000"/>
            <a:chOff x="2633" y="839"/>
            <a:chExt cx="2461" cy="2442"/>
          </a:xfrm>
          <a:solidFill>
            <a:schemeClr val="tx1"/>
          </a:solidFill>
        </p:grpSpPr>
        <p:sp>
          <p:nvSpPr>
            <p:cNvPr id="41" name="Freeform 378">
              <a:extLst>
                <a:ext uri="{FF2B5EF4-FFF2-40B4-BE49-F238E27FC236}">
                  <a16:creationId xmlns:a16="http://schemas.microsoft.com/office/drawing/2014/main" id="{D04549CF-1621-4147-B7CC-51FDAF992762}"/>
                </a:ext>
              </a:extLst>
            </p:cNvPr>
            <p:cNvSpPr>
              <a:spLocks/>
            </p:cNvSpPr>
            <p:nvPr/>
          </p:nvSpPr>
          <p:spPr bwMode="auto">
            <a:xfrm>
              <a:off x="2633" y="1671"/>
              <a:ext cx="1616" cy="1610"/>
            </a:xfrm>
            <a:custGeom>
              <a:avLst/>
              <a:gdLst>
                <a:gd name="T0" fmla="*/ 79 w 407"/>
                <a:gd name="T1" fmla="*/ 364 h 405"/>
                <a:gd name="T2" fmla="*/ 89 w 407"/>
                <a:gd name="T3" fmla="*/ 373 h 405"/>
                <a:gd name="T4" fmla="*/ 129 w 407"/>
                <a:gd name="T5" fmla="*/ 373 h 405"/>
                <a:gd name="T6" fmla="*/ 407 w 407"/>
                <a:gd name="T7" fmla="*/ 142 h 405"/>
                <a:gd name="T8" fmla="*/ 316 w 407"/>
                <a:gd name="T9" fmla="*/ 92 h 405"/>
                <a:gd name="T10" fmla="*/ 266 w 407"/>
                <a:gd name="T11" fmla="*/ 0 h 405"/>
                <a:gd name="T12" fmla="*/ 31 w 407"/>
                <a:gd name="T13" fmla="*/ 275 h 405"/>
                <a:gd name="T14" fmla="*/ 31 w 407"/>
                <a:gd name="T15" fmla="*/ 316 h 405"/>
                <a:gd name="T16" fmla="*/ 44 w 407"/>
                <a:gd name="T17" fmla="*/ 329 h 405"/>
                <a:gd name="T18" fmla="*/ 10 w 407"/>
                <a:gd name="T19" fmla="*/ 362 h 405"/>
                <a:gd name="T20" fmla="*/ 10 w 407"/>
                <a:gd name="T21" fmla="*/ 398 h 405"/>
                <a:gd name="T22" fmla="*/ 28 w 407"/>
                <a:gd name="T23" fmla="*/ 405 h 405"/>
                <a:gd name="T24" fmla="*/ 45 w 407"/>
                <a:gd name="T25" fmla="*/ 398 h 405"/>
                <a:gd name="T26" fmla="*/ 79 w 407"/>
                <a:gd name="T27" fmla="*/ 36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405">
                  <a:moveTo>
                    <a:pt x="79" y="364"/>
                  </a:moveTo>
                  <a:lnTo>
                    <a:pt x="89" y="373"/>
                  </a:lnTo>
                  <a:cubicBezTo>
                    <a:pt x="100" y="384"/>
                    <a:pt x="118" y="384"/>
                    <a:pt x="129" y="373"/>
                  </a:cubicBezTo>
                  <a:lnTo>
                    <a:pt x="407" y="142"/>
                  </a:lnTo>
                  <a:cubicBezTo>
                    <a:pt x="373" y="135"/>
                    <a:pt x="341" y="117"/>
                    <a:pt x="316" y="92"/>
                  </a:cubicBezTo>
                  <a:cubicBezTo>
                    <a:pt x="290" y="66"/>
                    <a:pt x="273" y="34"/>
                    <a:pt x="266" y="0"/>
                  </a:cubicBezTo>
                  <a:lnTo>
                    <a:pt x="31" y="275"/>
                  </a:lnTo>
                  <a:cubicBezTo>
                    <a:pt x="20" y="286"/>
                    <a:pt x="20" y="304"/>
                    <a:pt x="31" y="316"/>
                  </a:cubicBezTo>
                  <a:lnTo>
                    <a:pt x="44" y="329"/>
                  </a:lnTo>
                  <a:lnTo>
                    <a:pt x="10" y="362"/>
                  </a:lnTo>
                  <a:cubicBezTo>
                    <a:pt x="0" y="372"/>
                    <a:pt x="0" y="388"/>
                    <a:pt x="10" y="398"/>
                  </a:cubicBezTo>
                  <a:cubicBezTo>
                    <a:pt x="15" y="403"/>
                    <a:pt x="21" y="405"/>
                    <a:pt x="28" y="405"/>
                  </a:cubicBezTo>
                  <a:cubicBezTo>
                    <a:pt x="34" y="405"/>
                    <a:pt x="40" y="403"/>
                    <a:pt x="45" y="398"/>
                  </a:cubicBezTo>
                  <a:lnTo>
                    <a:pt x="79" y="364"/>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79">
              <a:extLst>
                <a:ext uri="{FF2B5EF4-FFF2-40B4-BE49-F238E27FC236}">
                  <a16:creationId xmlns:a16="http://schemas.microsoft.com/office/drawing/2014/main" id="{08FD21E8-5297-43CB-8528-76413C49D09E}"/>
                </a:ext>
              </a:extLst>
            </p:cNvPr>
            <p:cNvSpPr>
              <a:spLocks/>
            </p:cNvSpPr>
            <p:nvPr/>
          </p:nvSpPr>
          <p:spPr bwMode="auto">
            <a:xfrm>
              <a:off x="3867" y="1026"/>
              <a:ext cx="997" cy="1030"/>
            </a:xfrm>
            <a:custGeom>
              <a:avLst/>
              <a:gdLst>
                <a:gd name="T0" fmla="*/ 43 w 251"/>
                <a:gd name="T1" fmla="*/ 0 h 259"/>
                <a:gd name="T2" fmla="*/ 43 w 251"/>
                <a:gd name="T3" fmla="*/ 0 h 259"/>
                <a:gd name="T4" fmla="*/ 40 w 251"/>
                <a:gd name="T5" fmla="*/ 4 h 259"/>
                <a:gd name="T6" fmla="*/ 33 w 251"/>
                <a:gd name="T7" fmla="*/ 11 h 259"/>
                <a:gd name="T8" fmla="*/ 30 w 251"/>
                <a:gd name="T9" fmla="*/ 15 h 259"/>
                <a:gd name="T10" fmla="*/ 25 w 251"/>
                <a:gd name="T11" fmla="*/ 23 h 259"/>
                <a:gd name="T12" fmla="*/ 22 w 251"/>
                <a:gd name="T13" fmla="*/ 28 h 259"/>
                <a:gd name="T14" fmla="*/ 17 w 251"/>
                <a:gd name="T15" fmla="*/ 36 h 259"/>
                <a:gd name="T16" fmla="*/ 15 w 251"/>
                <a:gd name="T17" fmla="*/ 40 h 259"/>
                <a:gd name="T18" fmla="*/ 11 w 251"/>
                <a:gd name="T19" fmla="*/ 49 h 259"/>
                <a:gd name="T20" fmla="*/ 9 w 251"/>
                <a:gd name="T21" fmla="*/ 54 h 259"/>
                <a:gd name="T22" fmla="*/ 6 w 251"/>
                <a:gd name="T23" fmla="*/ 63 h 259"/>
                <a:gd name="T24" fmla="*/ 5 w 251"/>
                <a:gd name="T25" fmla="*/ 67 h 259"/>
                <a:gd name="T26" fmla="*/ 3 w 251"/>
                <a:gd name="T27" fmla="*/ 78 h 259"/>
                <a:gd name="T28" fmla="*/ 2 w 251"/>
                <a:gd name="T29" fmla="*/ 82 h 259"/>
                <a:gd name="T30" fmla="*/ 1 w 251"/>
                <a:gd name="T31" fmla="*/ 92 h 259"/>
                <a:gd name="T32" fmla="*/ 0 w 251"/>
                <a:gd name="T33" fmla="*/ 96 h 259"/>
                <a:gd name="T34" fmla="*/ 0 w 251"/>
                <a:gd name="T35" fmla="*/ 107 h 259"/>
                <a:gd name="T36" fmla="*/ 0 w 251"/>
                <a:gd name="T37" fmla="*/ 109 h 259"/>
                <a:gd name="T38" fmla="*/ 11 w 251"/>
                <a:gd name="T39" fmla="*/ 163 h 259"/>
                <a:gd name="T40" fmla="*/ 12 w 251"/>
                <a:gd name="T41" fmla="*/ 164 h 259"/>
                <a:gd name="T42" fmla="*/ 17 w 251"/>
                <a:gd name="T43" fmla="*/ 175 h 259"/>
                <a:gd name="T44" fmla="*/ 18 w 251"/>
                <a:gd name="T45" fmla="*/ 178 h 259"/>
                <a:gd name="T46" fmla="*/ 24 w 251"/>
                <a:gd name="T47" fmla="*/ 188 h 259"/>
                <a:gd name="T48" fmla="*/ 26 w 251"/>
                <a:gd name="T49" fmla="*/ 190 h 259"/>
                <a:gd name="T50" fmla="*/ 45 w 251"/>
                <a:gd name="T51" fmla="*/ 214 h 259"/>
                <a:gd name="T52" fmla="*/ 56 w 251"/>
                <a:gd name="T53" fmla="*/ 224 h 259"/>
                <a:gd name="T54" fmla="*/ 56 w 251"/>
                <a:gd name="T55" fmla="*/ 224 h 259"/>
                <a:gd name="T56" fmla="*/ 68 w 251"/>
                <a:gd name="T57" fmla="*/ 233 h 259"/>
                <a:gd name="T58" fmla="*/ 71 w 251"/>
                <a:gd name="T59" fmla="*/ 235 h 259"/>
                <a:gd name="T60" fmla="*/ 81 w 251"/>
                <a:gd name="T61" fmla="*/ 241 h 259"/>
                <a:gd name="T62" fmla="*/ 85 w 251"/>
                <a:gd name="T63" fmla="*/ 243 h 259"/>
                <a:gd name="T64" fmla="*/ 95 w 251"/>
                <a:gd name="T65" fmla="*/ 247 h 259"/>
                <a:gd name="T66" fmla="*/ 99 w 251"/>
                <a:gd name="T67" fmla="*/ 249 h 259"/>
                <a:gd name="T68" fmla="*/ 109 w 251"/>
                <a:gd name="T69" fmla="*/ 252 h 259"/>
                <a:gd name="T70" fmla="*/ 113 w 251"/>
                <a:gd name="T71" fmla="*/ 253 h 259"/>
                <a:gd name="T72" fmla="*/ 123 w 251"/>
                <a:gd name="T73" fmla="*/ 256 h 259"/>
                <a:gd name="T74" fmla="*/ 129 w 251"/>
                <a:gd name="T75" fmla="*/ 257 h 259"/>
                <a:gd name="T76" fmla="*/ 138 w 251"/>
                <a:gd name="T77" fmla="*/ 258 h 259"/>
                <a:gd name="T78" fmla="*/ 151 w 251"/>
                <a:gd name="T79" fmla="*/ 259 h 259"/>
                <a:gd name="T80" fmla="*/ 153 w 251"/>
                <a:gd name="T81" fmla="*/ 259 h 259"/>
                <a:gd name="T82" fmla="*/ 153 w 251"/>
                <a:gd name="T83" fmla="*/ 259 h 259"/>
                <a:gd name="T84" fmla="*/ 167 w 251"/>
                <a:gd name="T85" fmla="*/ 258 h 259"/>
                <a:gd name="T86" fmla="*/ 172 w 251"/>
                <a:gd name="T87" fmla="*/ 257 h 259"/>
                <a:gd name="T88" fmla="*/ 181 w 251"/>
                <a:gd name="T89" fmla="*/ 256 h 259"/>
                <a:gd name="T90" fmla="*/ 187 w 251"/>
                <a:gd name="T91" fmla="*/ 255 h 259"/>
                <a:gd name="T92" fmla="*/ 195 w 251"/>
                <a:gd name="T93" fmla="*/ 253 h 259"/>
                <a:gd name="T94" fmla="*/ 201 w 251"/>
                <a:gd name="T95" fmla="*/ 251 h 259"/>
                <a:gd name="T96" fmla="*/ 209 w 251"/>
                <a:gd name="T97" fmla="*/ 248 h 259"/>
                <a:gd name="T98" fmla="*/ 214 w 251"/>
                <a:gd name="T99" fmla="*/ 246 h 259"/>
                <a:gd name="T100" fmla="*/ 222 w 251"/>
                <a:gd name="T101" fmla="*/ 242 h 259"/>
                <a:gd name="T102" fmla="*/ 227 w 251"/>
                <a:gd name="T103" fmla="*/ 240 h 259"/>
                <a:gd name="T104" fmla="*/ 235 w 251"/>
                <a:gd name="T105" fmla="*/ 234 h 259"/>
                <a:gd name="T106" fmla="*/ 239 w 251"/>
                <a:gd name="T107" fmla="*/ 232 h 259"/>
                <a:gd name="T108" fmla="*/ 248 w 251"/>
                <a:gd name="T109" fmla="*/ 225 h 259"/>
                <a:gd name="T110" fmla="*/ 250 w 251"/>
                <a:gd name="T111" fmla="*/ 224 h 259"/>
                <a:gd name="T112" fmla="*/ 251 w 251"/>
                <a:gd name="T113" fmla="*/ 223 h 259"/>
                <a:gd name="T114" fmla="*/ 251 w 251"/>
                <a:gd name="T115" fmla="*/ 223 h 259"/>
                <a:gd name="T116" fmla="*/ 125 w 251"/>
                <a:gd name="T117" fmla="*/ 146 h 259"/>
                <a:gd name="T118" fmla="*/ 43 w 251"/>
                <a:gd name="T1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259">
                  <a:moveTo>
                    <a:pt x="43" y="0"/>
                  </a:moveTo>
                  <a:cubicBezTo>
                    <a:pt x="43" y="0"/>
                    <a:pt x="43" y="0"/>
                    <a:pt x="43" y="0"/>
                  </a:cubicBezTo>
                  <a:cubicBezTo>
                    <a:pt x="41" y="1"/>
                    <a:pt x="41" y="2"/>
                    <a:pt x="40" y="4"/>
                  </a:cubicBezTo>
                  <a:cubicBezTo>
                    <a:pt x="38" y="6"/>
                    <a:pt x="35" y="8"/>
                    <a:pt x="33" y="11"/>
                  </a:cubicBezTo>
                  <a:cubicBezTo>
                    <a:pt x="32" y="12"/>
                    <a:pt x="31" y="14"/>
                    <a:pt x="30" y="15"/>
                  </a:cubicBezTo>
                  <a:cubicBezTo>
                    <a:pt x="28" y="18"/>
                    <a:pt x="26" y="20"/>
                    <a:pt x="25" y="23"/>
                  </a:cubicBezTo>
                  <a:cubicBezTo>
                    <a:pt x="24" y="24"/>
                    <a:pt x="23" y="26"/>
                    <a:pt x="22" y="28"/>
                  </a:cubicBezTo>
                  <a:cubicBezTo>
                    <a:pt x="20" y="30"/>
                    <a:pt x="19" y="33"/>
                    <a:pt x="17" y="36"/>
                  </a:cubicBezTo>
                  <a:cubicBezTo>
                    <a:pt x="16" y="37"/>
                    <a:pt x="16" y="39"/>
                    <a:pt x="15" y="40"/>
                  </a:cubicBezTo>
                  <a:cubicBezTo>
                    <a:pt x="14" y="43"/>
                    <a:pt x="12" y="46"/>
                    <a:pt x="11" y="49"/>
                  </a:cubicBezTo>
                  <a:cubicBezTo>
                    <a:pt x="10" y="51"/>
                    <a:pt x="10" y="52"/>
                    <a:pt x="9" y="54"/>
                  </a:cubicBezTo>
                  <a:cubicBezTo>
                    <a:pt x="8" y="57"/>
                    <a:pt x="7" y="60"/>
                    <a:pt x="6" y="63"/>
                  </a:cubicBezTo>
                  <a:cubicBezTo>
                    <a:pt x="6" y="65"/>
                    <a:pt x="5" y="66"/>
                    <a:pt x="5" y="67"/>
                  </a:cubicBezTo>
                  <a:cubicBezTo>
                    <a:pt x="4" y="71"/>
                    <a:pt x="3" y="74"/>
                    <a:pt x="3" y="78"/>
                  </a:cubicBezTo>
                  <a:cubicBezTo>
                    <a:pt x="2" y="79"/>
                    <a:pt x="2" y="80"/>
                    <a:pt x="2" y="82"/>
                  </a:cubicBezTo>
                  <a:cubicBezTo>
                    <a:pt x="2" y="85"/>
                    <a:pt x="1" y="89"/>
                    <a:pt x="1" y="92"/>
                  </a:cubicBezTo>
                  <a:cubicBezTo>
                    <a:pt x="1" y="94"/>
                    <a:pt x="1" y="95"/>
                    <a:pt x="0" y="96"/>
                  </a:cubicBezTo>
                  <a:cubicBezTo>
                    <a:pt x="0" y="100"/>
                    <a:pt x="0" y="104"/>
                    <a:pt x="0" y="107"/>
                  </a:cubicBezTo>
                  <a:cubicBezTo>
                    <a:pt x="0" y="108"/>
                    <a:pt x="0" y="108"/>
                    <a:pt x="0" y="109"/>
                  </a:cubicBezTo>
                  <a:cubicBezTo>
                    <a:pt x="0" y="127"/>
                    <a:pt x="4" y="145"/>
                    <a:pt x="11" y="163"/>
                  </a:cubicBezTo>
                  <a:cubicBezTo>
                    <a:pt x="11" y="163"/>
                    <a:pt x="11" y="164"/>
                    <a:pt x="12" y="164"/>
                  </a:cubicBezTo>
                  <a:cubicBezTo>
                    <a:pt x="13" y="168"/>
                    <a:pt x="15" y="172"/>
                    <a:pt x="17" y="175"/>
                  </a:cubicBezTo>
                  <a:cubicBezTo>
                    <a:pt x="17" y="176"/>
                    <a:pt x="17" y="177"/>
                    <a:pt x="18" y="178"/>
                  </a:cubicBezTo>
                  <a:cubicBezTo>
                    <a:pt x="20" y="181"/>
                    <a:pt x="22" y="185"/>
                    <a:pt x="24" y="188"/>
                  </a:cubicBezTo>
                  <a:cubicBezTo>
                    <a:pt x="25" y="189"/>
                    <a:pt x="25" y="190"/>
                    <a:pt x="26" y="190"/>
                  </a:cubicBezTo>
                  <a:cubicBezTo>
                    <a:pt x="31" y="199"/>
                    <a:pt x="37" y="207"/>
                    <a:pt x="45" y="214"/>
                  </a:cubicBezTo>
                  <a:cubicBezTo>
                    <a:pt x="49" y="218"/>
                    <a:pt x="52" y="221"/>
                    <a:pt x="56" y="224"/>
                  </a:cubicBezTo>
                  <a:cubicBezTo>
                    <a:pt x="56" y="224"/>
                    <a:pt x="56" y="224"/>
                    <a:pt x="56" y="224"/>
                  </a:cubicBezTo>
                  <a:cubicBezTo>
                    <a:pt x="60" y="228"/>
                    <a:pt x="64" y="231"/>
                    <a:pt x="68" y="233"/>
                  </a:cubicBezTo>
                  <a:cubicBezTo>
                    <a:pt x="69" y="234"/>
                    <a:pt x="70" y="234"/>
                    <a:pt x="71" y="235"/>
                  </a:cubicBezTo>
                  <a:cubicBezTo>
                    <a:pt x="75" y="237"/>
                    <a:pt x="78" y="239"/>
                    <a:pt x="81" y="241"/>
                  </a:cubicBezTo>
                  <a:cubicBezTo>
                    <a:pt x="83" y="242"/>
                    <a:pt x="84" y="242"/>
                    <a:pt x="85" y="243"/>
                  </a:cubicBezTo>
                  <a:cubicBezTo>
                    <a:pt x="88" y="244"/>
                    <a:pt x="92" y="246"/>
                    <a:pt x="95" y="247"/>
                  </a:cubicBezTo>
                  <a:cubicBezTo>
                    <a:pt x="96" y="248"/>
                    <a:pt x="98" y="248"/>
                    <a:pt x="99" y="249"/>
                  </a:cubicBezTo>
                  <a:cubicBezTo>
                    <a:pt x="102" y="250"/>
                    <a:pt x="105" y="251"/>
                    <a:pt x="109" y="252"/>
                  </a:cubicBezTo>
                  <a:cubicBezTo>
                    <a:pt x="110" y="253"/>
                    <a:pt x="112" y="253"/>
                    <a:pt x="113" y="253"/>
                  </a:cubicBezTo>
                  <a:cubicBezTo>
                    <a:pt x="117" y="254"/>
                    <a:pt x="120" y="255"/>
                    <a:pt x="123" y="256"/>
                  </a:cubicBezTo>
                  <a:cubicBezTo>
                    <a:pt x="125" y="256"/>
                    <a:pt x="127" y="256"/>
                    <a:pt x="129" y="257"/>
                  </a:cubicBezTo>
                  <a:cubicBezTo>
                    <a:pt x="132" y="257"/>
                    <a:pt x="135" y="258"/>
                    <a:pt x="138" y="258"/>
                  </a:cubicBezTo>
                  <a:cubicBezTo>
                    <a:pt x="142" y="258"/>
                    <a:pt x="146" y="258"/>
                    <a:pt x="151" y="259"/>
                  </a:cubicBezTo>
                  <a:cubicBezTo>
                    <a:pt x="151" y="259"/>
                    <a:pt x="152" y="259"/>
                    <a:pt x="153" y="259"/>
                  </a:cubicBezTo>
                  <a:cubicBezTo>
                    <a:pt x="153" y="259"/>
                    <a:pt x="153" y="259"/>
                    <a:pt x="153" y="259"/>
                  </a:cubicBezTo>
                  <a:cubicBezTo>
                    <a:pt x="158" y="259"/>
                    <a:pt x="162" y="258"/>
                    <a:pt x="167" y="258"/>
                  </a:cubicBezTo>
                  <a:cubicBezTo>
                    <a:pt x="169" y="258"/>
                    <a:pt x="170" y="258"/>
                    <a:pt x="172" y="257"/>
                  </a:cubicBezTo>
                  <a:cubicBezTo>
                    <a:pt x="175" y="257"/>
                    <a:pt x="178" y="256"/>
                    <a:pt x="181" y="256"/>
                  </a:cubicBezTo>
                  <a:cubicBezTo>
                    <a:pt x="183" y="256"/>
                    <a:pt x="185" y="255"/>
                    <a:pt x="187" y="255"/>
                  </a:cubicBezTo>
                  <a:cubicBezTo>
                    <a:pt x="190" y="254"/>
                    <a:pt x="193" y="253"/>
                    <a:pt x="195" y="253"/>
                  </a:cubicBezTo>
                  <a:cubicBezTo>
                    <a:pt x="197" y="252"/>
                    <a:pt x="199" y="251"/>
                    <a:pt x="201" y="251"/>
                  </a:cubicBezTo>
                  <a:cubicBezTo>
                    <a:pt x="204" y="250"/>
                    <a:pt x="206" y="249"/>
                    <a:pt x="209" y="248"/>
                  </a:cubicBezTo>
                  <a:cubicBezTo>
                    <a:pt x="211" y="247"/>
                    <a:pt x="212" y="247"/>
                    <a:pt x="214" y="246"/>
                  </a:cubicBezTo>
                  <a:cubicBezTo>
                    <a:pt x="217" y="245"/>
                    <a:pt x="220" y="243"/>
                    <a:pt x="222" y="242"/>
                  </a:cubicBezTo>
                  <a:cubicBezTo>
                    <a:pt x="224" y="241"/>
                    <a:pt x="225" y="240"/>
                    <a:pt x="227" y="240"/>
                  </a:cubicBezTo>
                  <a:cubicBezTo>
                    <a:pt x="230" y="238"/>
                    <a:pt x="232" y="236"/>
                    <a:pt x="235" y="234"/>
                  </a:cubicBezTo>
                  <a:cubicBezTo>
                    <a:pt x="236" y="234"/>
                    <a:pt x="238" y="233"/>
                    <a:pt x="239" y="232"/>
                  </a:cubicBezTo>
                  <a:cubicBezTo>
                    <a:pt x="242" y="230"/>
                    <a:pt x="245" y="227"/>
                    <a:pt x="248" y="225"/>
                  </a:cubicBezTo>
                  <a:cubicBezTo>
                    <a:pt x="249" y="224"/>
                    <a:pt x="250" y="224"/>
                    <a:pt x="250" y="224"/>
                  </a:cubicBezTo>
                  <a:cubicBezTo>
                    <a:pt x="250" y="223"/>
                    <a:pt x="251" y="223"/>
                    <a:pt x="251" y="223"/>
                  </a:cubicBezTo>
                  <a:cubicBezTo>
                    <a:pt x="251" y="223"/>
                    <a:pt x="251" y="223"/>
                    <a:pt x="251" y="223"/>
                  </a:cubicBezTo>
                  <a:cubicBezTo>
                    <a:pt x="204" y="208"/>
                    <a:pt x="161" y="182"/>
                    <a:pt x="125" y="146"/>
                  </a:cubicBezTo>
                  <a:cubicBezTo>
                    <a:pt x="83" y="104"/>
                    <a:pt x="56" y="54"/>
                    <a:pt x="43"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43" name="Freeform 380">
              <a:extLst>
                <a:ext uri="{FF2B5EF4-FFF2-40B4-BE49-F238E27FC236}">
                  <a16:creationId xmlns:a16="http://schemas.microsoft.com/office/drawing/2014/main" id="{FF78C283-3D7C-4E03-B26E-3D8557CB87E3}"/>
                </a:ext>
              </a:extLst>
            </p:cNvPr>
            <p:cNvSpPr>
              <a:spLocks/>
            </p:cNvSpPr>
            <p:nvPr/>
          </p:nvSpPr>
          <p:spPr bwMode="auto">
            <a:xfrm>
              <a:off x="4201" y="839"/>
              <a:ext cx="893" cy="919"/>
            </a:xfrm>
            <a:custGeom>
              <a:avLst/>
              <a:gdLst>
                <a:gd name="T0" fmla="*/ 208 w 225"/>
                <a:gd name="T1" fmla="*/ 215 h 231"/>
                <a:gd name="T2" fmla="*/ 210 w 225"/>
                <a:gd name="T3" fmla="*/ 211 h 231"/>
                <a:gd name="T4" fmla="*/ 214 w 225"/>
                <a:gd name="T5" fmla="*/ 201 h 231"/>
                <a:gd name="T6" fmla="*/ 215 w 225"/>
                <a:gd name="T7" fmla="*/ 198 h 231"/>
                <a:gd name="T8" fmla="*/ 221 w 225"/>
                <a:gd name="T9" fmla="*/ 169 h 231"/>
                <a:gd name="T10" fmla="*/ 221 w 225"/>
                <a:gd name="T11" fmla="*/ 168 h 231"/>
                <a:gd name="T12" fmla="*/ 177 w 225"/>
                <a:gd name="T13" fmla="*/ 45 h 231"/>
                <a:gd name="T14" fmla="*/ 69 w 225"/>
                <a:gd name="T15" fmla="*/ 0 h 231"/>
                <a:gd name="T16" fmla="*/ 39 w 225"/>
                <a:gd name="T17" fmla="*/ 3 h 231"/>
                <a:gd name="T18" fmla="*/ 38 w 225"/>
                <a:gd name="T19" fmla="*/ 3 h 231"/>
                <a:gd name="T20" fmla="*/ 26 w 225"/>
                <a:gd name="T21" fmla="*/ 6 h 231"/>
                <a:gd name="T22" fmla="*/ 21 w 225"/>
                <a:gd name="T23" fmla="*/ 8 h 231"/>
                <a:gd name="T24" fmla="*/ 12 w 225"/>
                <a:gd name="T25" fmla="*/ 11 h 231"/>
                <a:gd name="T26" fmla="*/ 6 w 225"/>
                <a:gd name="T27" fmla="*/ 14 h 231"/>
                <a:gd name="T28" fmla="*/ 0 w 225"/>
                <a:gd name="T29" fmla="*/ 17 h 231"/>
                <a:gd name="T30" fmla="*/ 0 w 225"/>
                <a:gd name="T31" fmla="*/ 17 h 231"/>
                <a:gd name="T32" fmla="*/ 74 w 225"/>
                <a:gd name="T33" fmla="*/ 160 h 231"/>
                <a:gd name="T34" fmla="*/ 200 w 225"/>
                <a:gd name="T35" fmla="*/ 231 h 231"/>
                <a:gd name="T36" fmla="*/ 200 w 225"/>
                <a:gd name="T37" fmla="*/ 231 h 231"/>
                <a:gd name="T38" fmla="*/ 202 w 225"/>
                <a:gd name="T39" fmla="*/ 228 h 231"/>
                <a:gd name="T40" fmla="*/ 204 w 225"/>
                <a:gd name="T41" fmla="*/ 223 h 231"/>
                <a:gd name="T42" fmla="*/ 208 w 225"/>
                <a:gd name="T43" fmla="*/ 2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31">
                  <a:moveTo>
                    <a:pt x="208" y="215"/>
                  </a:moveTo>
                  <a:cubicBezTo>
                    <a:pt x="209" y="214"/>
                    <a:pt x="210" y="212"/>
                    <a:pt x="210" y="211"/>
                  </a:cubicBezTo>
                  <a:cubicBezTo>
                    <a:pt x="211" y="207"/>
                    <a:pt x="213" y="204"/>
                    <a:pt x="214" y="201"/>
                  </a:cubicBezTo>
                  <a:cubicBezTo>
                    <a:pt x="214" y="200"/>
                    <a:pt x="214" y="199"/>
                    <a:pt x="215" y="198"/>
                  </a:cubicBezTo>
                  <a:cubicBezTo>
                    <a:pt x="218" y="188"/>
                    <a:pt x="220" y="178"/>
                    <a:pt x="221" y="169"/>
                  </a:cubicBezTo>
                  <a:cubicBezTo>
                    <a:pt x="221" y="169"/>
                    <a:pt x="221" y="168"/>
                    <a:pt x="221" y="168"/>
                  </a:cubicBezTo>
                  <a:cubicBezTo>
                    <a:pt x="225" y="124"/>
                    <a:pt x="211" y="79"/>
                    <a:pt x="177" y="45"/>
                  </a:cubicBezTo>
                  <a:cubicBezTo>
                    <a:pt x="147" y="15"/>
                    <a:pt x="108" y="0"/>
                    <a:pt x="69" y="0"/>
                  </a:cubicBezTo>
                  <a:cubicBezTo>
                    <a:pt x="59" y="0"/>
                    <a:pt x="49" y="1"/>
                    <a:pt x="39" y="3"/>
                  </a:cubicBezTo>
                  <a:cubicBezTo>
                    <a:pt x="39" y="3"/>
                    <a:pt x="38" y="3"/>
                    <a:pt x="38" y="3"/>
                  </a:cubicBezTo>
                  <a:cubicBezTo>
                    <a:pt x="34" y="4"/>
                    <a:pt x="30" y="5"/>
                    <a:pt x="26" y="6"/>
                  </a:cubicBezTo>
                  <a:cubicBezTo>
                    <a:pt x="25" y="7"/>
                    <a:pt x="23" y="7"/>
                    <a:pt x="21" y="8"/>
                  </a:cubicBezTo>
                  <a:cubicBezTo>
                    <a:pt x="18" y="9"/>
                    <a:pt x="15" y="10"/>
                    <a:pt x="12" y="11"/>
                  </a:cubicBezTo>
                  <a:cubicBezTo>
                    <a:pt x="10" y="12"/>
                    <a:pt x="8" y="13"/>
                    <a:pt x="6" y="14"/>
                  </a:cubicBezTo>
                  <a:cubicBezTo>
                    <a:pt x="4" y="15"/>
                    <a:pt x="2" y="16"/>
                    <a:pt x="0" y="17"/>
                  </a:cubicBezTo>
                  <a:cubicBezTo>
                    <a:pt x="0" y="17"/>
                    <a:pt x="0" y="17"/>
                    <a:pt x="0" y="17"/>
                  </a:cubicBezTo>
                  <a:cubicBezTo>
                    <a:pt x="9" y="69"/>
                    <a:pt x="34" y="119"/>
                    <a:pt x="74" y="160"/>
                  </a:cubicBezTo>
                  <a:cubicBezTo>
                    <a:pt x="110" y="196"/>
                    <a:pt x="154" y="219"/>
                    <a:pt x="200" y="231"/>
                  </a:cubicBezTo>
                  <a:cubicBezTo>
                    <a:pt x="200" y="231"/>
                    <a:pt x="200" y="231"/>
                    <a:pt x="200" y="231"/>
                  </a:cubicBezTo>
                  <a:cubicBezTo>
                    <a:pt x="201" y="230"/>
                    <a:pt x="201" y="229"/>
                    <a:pt x="202" y="228"/>
                  </a:cubicBezTo>
                  <a:cubicBezTo>
                    <a:pt x="203" y="226"/>
                    <a:pt x="203" y="225"/>
                    <a:pt x="204" y="223"/>
                  </a:cubicBezTo>
                  <a:cubicBezTo>
                    <a:pt x="206" y="220"/>
                    <a:pt x="207" y="218"/>
                    <a:pt x="208" y="215"/>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sp>
        <p:nvSpPr>
          <p:cNvPr id="16" name="Bar_Graph">
            <a:extLst>
              <a:ext uri="{FF2B5EF4-FFF2-40B4-BE49-F238E27FC236}">
                <a16:creationId xmlns:a16="http://schemas.microsoft.com/office/drawing/2014/main" id="{671367B7-5ED6-448A-9B54-A9BBDCD9DACC}"/>
              </a:ext>
            </a:extLst>
          </p:cNvPr>
          <p:cNvSpPr>
            <a:spLocks noChangeAspect="1"/>
          </p:cNvSpPr>
          <p:nvPr>
            <p:custDataLst>
              <p:tags r:id="rId2"/>
            </p:custDataLst>
          </p:nvPr>
        </p:nvSpPr>
        <p:spPr bwMode="auto">
          <a:xfrm>
            <a:off x="692658" y="3827043"/>
            <a:ext cx="262364" cy="252000"/>
          </a:xfrm>
          <a:custGeom>
            <a:avLst/>
            <a:gdLst>
              <a:gd name="T0" fmla="*/ 1213 w 1231"/>
              <a:gd name="T1" fmla="*/ 1164 h 1183"/>
              <a:gd name="T2" fmla="*/ 1183 w 1231"/>
              <a:gd name="T3" fmla="*/ 15 h 1183"/>
              <a:gd name="T4" fmla="*/ 978 w 1231"/>
              <a:gd name="T5" fmla="*/ 1164 h 1183"/>
              <a:gd name="T6" fmla="*/ 933 w 1231"/>
              <a:gd name="T7" fmla="*/ 1140 h 1183"/>
              <a:gd name="T8" fmla="*/ 914 w 1231"/>
              <a:gd name="T9" fmla="*/ 1164 h 1183"/>
              <a:gd name="T10" fmla="*/ 882 w 1231"/>
              <a:gd name="T11" fmla="*/ 506 h 1183"/>
              <a:gd name="T12" fmla="*/ 678 w 1231"/>
              <a:gd name="T13" fmla="*/ 1164 h 1183"/>
              <a:gd name="T14" fmla="*/ 634 w 1231"/>
              <a:gd name="T15" fmla="*/ 1140 h 1183"/>
              <a:gd name="T16" fmla="*/ 615 w 1231"/>
              <a:gd name="T17" fmla="*/ 1164 h 1183"/>
              <a:gd name="T18" fmla="*/ 582 w 1231"/>
              <a:gd name="T19" fmla="*/ 258 h 1183"/>
              <a:gd name="T20" fmla="*/ 378 w 1231"/>
              <a:gd name="T21" fmla="*/ 1164 h 1183"/>
              <a:gd name="T22" fmla="*/ 335 w 1231"/>
              <a:gd name="T23" fmla="*/ 1140 h 1183"/>
              <a:gd name="T24" fmla="*/ 316 w 1231"/>
              <a:gd name="T25" fmla="*/ 1164 h 1183"/>
              <a:gd name="T26" fmla="*/ 282 w 1231"/>
              <a:gd name="T27" fmla="*/ 773 h 1183"/>
              <a:gd name="T28" fmla="*/ 78 w 1231"/>
              <a:gd name="T29" fmla="*/ 1164 h 1183"/>
              <a:gd name="T30" fmla="*/ 18 w 1231"/>
              <a:gd name="T31" fmla="*/ 1044 h 1183"/>
              <a:gd name="T32" fmla="*/ 46 w 1231"/>
              <a:gd name="T33" fmla="*/ 1025 h 1183"/>
              <a:gd name="T34" fmla="*/ 18 w 1231"/>
              <a:gd name="T35" fmla="*/ 873 h 1183"/>
              <a:gd name="T36" fmla="*/ 46 w 1231"/>
              <a:gd name="T37" fmla="*/ 854 h 1183"/>
              <a:gd name="T38" fmla="*/ 18 w 1231"/>
              <a:gd name="T39" fmla="*/ 702 h 1183"/>
              <a:gd name="T40" fmla="*/ 46 w 1231"/>
              <a:gd name="T41" fmla="*/ 684 h 1183"/>
              <a:gd name="T42" fmla="*/ 18 w 1231"/>
              <a:gd name="T43" fmla="*/ 531 h 1183"/>
              <a:gd name="T44" fmla="*/ 46 w 1231"/>
              <a:gd name="T45" fmla="*/ 513 h 1183"/>
              <a:gd name="T46" fmla="*/ 18 w 1231"/>
              <a:gd name="T47" fmla="*/ 360 h 1183"/>
              <a:gd name="T48" fmla="*/ 46 w 1231"/>
              <a:gd name="T49" fmla="*/ 342 h 1183"/>
              <a:gd name="T50" fmla="*/ 18 w 1231"/>
              <a:gd name="T51" fmla="*/ 189 h 1183"/>
              <a:gd name="T52" fmla="*/ 46 w 1231"/>
              <a:gd name="T53" fmla="*/ 171 h 1183"/>
              <a:gd name="T54" fmla="*/ 18 w 1231"/>
              <a:gd name="T55" fmla="*/ 18 h 1183"/>
              <a:gd name="T56" fmla="*/ 46 w 1231"/>
              <a:gd name="T57" fmla="*/ 0 h 1183"/>
              <a:gd name="T58" fmla="*/ 7 w 1231"/>
              <a:gd name="T59" fmla="*/ 0 h 1183"/>
              <a:gd name="T60" fmla="*/ 0 w 1231"/>
              <a:gd name="T61" fmla="*/ 0 h 1183"/>
              <a:gd name="T62" fmla="*/ 0 w 1231"/>
              <a:gd name="T63" fmla="*/ 1183 h 1183"/>
              <a:gd name="T64" fmla="*/ 1177 w 1231"/>
              <a:gd name="T65" fmla="*/ 1183 h 1183"/>
              <a:gd name="T66" fmla="*/ 1183 w 1231"/>
              <a:gd name="T67" fmla="*/ 1183 h 1183"/>
              <a:gd name="T68" fmla="*/ 1231 w 1231"/>
              <a:gd name="T69" fmla="*/ 1180 h 1183"/>
              <a:gd name="T70" fmla="*/ 1231 w 1231"/>
              <a:gd name="T71" fmla="*/ 1164 h 1183"/>
              <a:gd name="T72" fmla="*/ 1213 w 1231"/>
              <a:gd name="T73" fmla="*/ 114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183">
                <a:moveTo>
                  <a:pt x="1213" y="1140"/>
                </a:moveTo>
                <a:lnTo>
                  <a:pt x="1213" y="1164"/>
                </a:lnTo>
                <a:lnTo>
                  <a:pt x="1183" y="1164"/>
                </a:lnTo>
                <a:lnTo>
                  <a:pt x="1183" y="15"/>
                </a:lnTo>
                <a:lnTo>
                  <a:pt x="978" y="15"/>
                </a:lnTo>
                <a:lnTo>
                  <a:pt x="978" y="1164"/>
                </a:lnTo>
                <a:lnTo>
                  <a:pt x="933" y="1164"/>
                </a:lnTo>
                <a:lnTo>
                  <a:pt x="933" y="1140"/>
                </a:lnTo>
                <a:lnTo>
                  <a:pt x="914" y="1140"/>
                </a:lnTo>
                <a:lnTo>
                  <a:pt x="914" y="1164"/>
                </a:lnTo>
                <a:lnTo>
                  <a:pt x="882" y="1164"/>
                </a:lnTo>
                <a:lnTo>
                  <a:pt x="882" y="506"/>
                </a:lnTo>
                <a:lnTo>
                  <a:pt x="678" y="506"/>
                </a:lnTo>
                <a:lnTo>
                  <a:pt x="678" y="1164"/>
                </a:lnTo>
                <a:lnTo>
                  <a:pt x="634" y="1164"/>
                </a:lnTo>
                <a:lnTo>
                  <a:pt x="634" y="1140"/>
                </a:lnTo>
                <a:lnTo>
                  <a:pt x="615" y="1140"/>
                </a:lnTo>
                <a:lnTo>
                  <a:pt x="615" y="1164"/>
                </a:lnTo>
                <a:lnTo>
                  <a:pt x="582" y="1164"/>
                </a:lnTo>
                <a:lnTo>
                  <a:pt x="582" y="258"/>
                </a:lnTo>
                <a:lnTo>
                  <a:pt x="378" y="258"/>
                </a:lnTo>
                <a:lnTo>
                  <a:pt x="378" y="1164"/>
                </a:lnTo>
                <a:lnTo>
                  <a:pt x="335" y="1164"/>
                </a:lnTo>
                <a:lnTo>
                  <a:pt x="335" y="1140"/>
                </a:lnTo>
                <a:lnTo>
                  <a:pt x="316" y="1140"/>
                </a:lnTo>
                <a:lnTo>
                  <a:pt x="316" y="1164"/>
                </a:lnTo>
                <a:lnTo>
                  <a:pt x="282" y="1164"/>
                </a:lnTo>
                <a:lnTo>
                  <a:pt x="282" y="773"/>
                </a:lnTo>
                <a:lnTo>
                  <a:pt x="78" y="773"/>
                </a:lnTo>
                <a:lnTo>
                  <a:pt x="78" y="1164"/>
                </a:lnTo>
                <a:lnTo>
                  <a:pt x="18" y="1164"/>
                </a:lnTo>
                <a:lnTo>
                  <a:pt x="18" y="1044"/>
                </a:lnTo>
                <a:lnTo>
                  <a:pt x="46" y="1044"/>
                </a:lnTo>
                <a:lnTo>
                  <a:pt x="46" y="1025"/>
                </a:lnTo>
                <a:lnTo>
                  <a:pt x="18" y="1025"/>
                </a:lnTo>
                <a:lnTo>
                  <a:pt x="18" y="873"/>
                </a:lnTo>
                <a:lnTo>
                  <a:pt x="46" y="873"/>
                </a:lnTo>
                <a:lnTo>
                  <a:pt x="46" y="854"/>
                </a:lnTo>
                <a:lnTo>
                  <a:pt x="18" y="854"/>
                </a:lnTo>
                <a:lnTo>
                  <a:pt x="18" y="702"/>
                </a:lnTo>
                <a:lnTo>
                  <a:pt x="46" y="702"/>
                </a:lnTo>
                <a:lnTo>
                  <a:pt x="46" y="684"/>
                </a:lnTo>
                <a:lnTo>
                  <a:pt x="18" y="684"/>
                </a:lnTo>
                <a:lnTo>
                  <a:pt x="18" y="531"/>
                </a:lnTo>
                <a:lnTo>
                  <a:pt x="46" y="531"/>
                </a:lnTo>
                <a:lnTo>
                  <a:pt x="46" y="513"/>
                </a:lnTo>
                <a:lnTo>
                  <a:pt x="18" y="513"/>
                </a:lnTo>
                <a:lnTo>
                  <a:pt x="18" y="360"/>
                </a:lnTo>
                <a:lnTo>
                  <a:pt x="46" y="360"/>
                </a:lnTo>
                <a:lnTo>
                  <a:pt x="46" y="342"/>
                </a:lnTo>
                <a:lnTo>
                  <a:pt x="18" y="342"/>
                </a:lnTo>
                <a:lnTo>
                  <a:pt x="18" y="189"/>
                </a:lnTo>
                <a:lnTo>
                  <a:pt x="46" y="189"/>
                </a:lnTo>
                <a:lnTo>
                  <a:pt x="46" y="171"/>
                </a:lnTo>
                <a:lnTo>
                  <a:pt x="18" y="171"/>
                </a:lnTo>
                <a:lnTo>
                  <a:pt x="18" y="18"/>
                </a:lnTo>
                <a:lnTo>
                  <a:pt x="46" y="18"/>
                </a:lnTo>
                <a:lnTo>
                  <a:pt x="46" y="0"/>
                </a:lnTo>
                <a:lnTo>
                  <a:pt x="18" y="0"/>
                </a:lnTo>
                <a:lnTo>
                  <a:pt x="7" y="0"/>
                </a:lnTo>
                <a:lnTo>
                  <a:pt x="7" y="0"/>
                </a:lnTo>
                <a:lnTo>
                  <a:pt x="0" y="0"/>
                </a:lnTo>
                <a:lnTo>
                  <a:pt x="0" y="1164"/>
                </a:lnTo>
                <a:lnTo>
                  <a:pt x="0" y="1183"/>
                </a:lnTo>
                <a:lnTo>
                  <a:pt x="18" y="1183"/>
                </a:lnTo>
                <a:lnTo>
                  <a:pt x="1177" y="1183"/>
                </a:lnTo>
                <a:lnTo>
                  <a:pt x="1178" y="1183"/>
                </a:lnTo>
                <a:lnTo>
                  <a:pt x="1183" y="1183"/>
                </a:lnTo>
                <a:lnTo>
                  <a:pt x="1231" y="1183"/>
                </a:lnTo>
                <a:lnTo>
                  <a:pt x="1231" y="1180"/>
                </a:lnTo>
                <a:lnTo>
                  <a:pt x="1231" y="1179"/>
                </a:lnTo>
                <a:lnTo>
                  <a:pt x="1231" y="1164"/>
                </a:lnTo>
                <a:lnTo>
                  <a:pt x="1231" y="1140"/>
                </a:lnTo>
                <a:lnTo>
                  <a:pt x="1213" y="114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 name="Group 19">
            <a:extLst>
              <a:ext uri="{FF2B5EF4-FFF2-40B4-BE49-F238E27FC236}">
                <a16:creationId xmlns:a16="http://schemas.microsoft.com/office/drawing/2014/main" id="{73FD06EA-8B7A-4E3D-B08A-5185DC41BF06}"/>
              </a:ext>
            </a:extLst>
          </p:cNvPr>
          <p:cNvGrpSpPr/>
          <p:nvPr/>
        </p:nvGrpSpPr>
        <p:grpSpPr>
          <a:xfrm>
            <a:off x="550248" y="1982545"/>
            <a:ext cx="540000" cy="544047"/>
            <a:chOff x="2558405" y="3357959"/>
            <a:chExt cx="540000" cy="544047"/>
          </a:xfrm>
        </p:grpSpPr>
        <p:sp>
          <p:nvSpPr>
            <p:cNvPr id="27" name="Oval 26">
              <a:extLst>
                <a:ext uri="{FF2B5EF4-FFF2-40B4-BE49-F238E27FC236}">
                  <a16:creationId xmlns:a16="http://schemas.microsoft.com/office/drawing/2014/main" id="{635C7E4B-3D85-48C5-B580-2A02B5417765}"/>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8" name="Oval 27">
              <a:extLst>
                <a:ext uri="{FF2B5EF4-FFF2-40B4-BE49-F238E27FC236}">
                  <a16:creationId xmlns:a16="http://schemas.microsoft.com/office/drawing/2014/main" id="{5166C30E-D138-4B18-A243-527F96FDFED0}"/>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1" name="Group 20">
            <a:extLst>
              <a:ext uri="{FF2B5EF4-FFF2-40B4-BE49-F238E27FC236}">
                <a16:creationId xmlns:a16="http://schemas.microsoft.com/office/drawing/2014/main" id="{2CEFE51F-3CF9-400A-91A4-6BE688F07882}"/>
              </a:ext>
            </a:extLst>
          </p:cNvPr>
          <p:cNvGrpSpPr/>
          <p:nvPr/>
        </p:nvGrpSpPr>
        <p:grpSpPr>
          <a:xfrm>
            <a:off x="549380" y="2815115"/>
            <a:ext cx="540000" cy="544047"/>
            <a:chOff x="2558405" y="3357959"/>
            <a:chExt cx="540000" cy="544047"/>
          </a:xfrm>
        </p:grpSpPr>
        <p:sp>
          <p:nvSpPr>
            <p:cNvPr id="25" name="Oval 24">
              <a:extLst>
                <a:ext uri="{FF2B5EF4-FFF2-40B4-BE49-F238E27FC236}">
                  <a16:creationId xmlns:a16="http://schemas.microsoft.com/office/drawing/2014/main" id="{E97A1C25-6FAE-49D5-B1FE-03E8F33AA6A8}"/>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A3CCA830-5BD1-47ED-8CB6-A6DF1DCF0560}"/>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2" name="Group 21">
            <a:extLst>
              <a:ext uri="{FF2B5EF4-FFF2-40B4-BE49-F238E27FC236}">
                <a16:creationId xmlns:a16="http://schemas.microsoft.com/office/drawing/2014/main" id="{4D825816-6C26-43A6-B719-C7642FAAD2B4}"/>
              </a:ext>
            </a:extLst>
          </p:cNvPr>
          <p:cNvGrpSpPr/>
          <p:nvPr/>
        </p:nvGrpSpPr>
        <p:grpSpPr>
          <a:xfrm>
            <a:off x="573862" y="3681020"/>
            <a:ext cx="540000" cy="544047"/>
            <a:chOff x="2558405" y="3357959"/>
            <a:chExt cx="540000" cy="544047"/>
          </a:xfrm>
        </p:grpSpPr>
        <p:sp>
          <p:nvSpPr>
            <p:cNvPr id="23" name="Oval 22">
              <a:extLst>
                <a:ext uri="{FF2B5EF4-FFF2-40B4-BE49-F238E27FC236}">
                  <a16:creationId xmlns:a16="http://schemas.microsoft.com/office/drawing/2014/main" id="{715E967B-9FC0-42FC-B7F4-10272F39D756}"/>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4BB7ED81-0E37-4BBF-B7FB-6675A258BA64}"/>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0" name="Rectangle 49">
            <a:extLst>
              <a:ext uri="{FF2B5EF4-FFF2-40B4-BE49-F238E27FC236}">
                <a16:creationId xmlns:a16="http://schemas.microsoft.com/office/drawing/2014/main" id="{0511F369-4C1F-4E91-9428-11488B8ECA25}"/>
              </a:ext>
            </a:extLst>
          </p:cNvPr>
          <p:cNvSpPr/>
          <p:nvPr/>
        </p:nvSpPr>
        <p:spPr>
          <a:xfrm>
            <a:off x="345796" y="1392637"/>
            <a:ext cx="1657954" cy="369332"/>
          </a:xfrm>
          <a:prstGeom prst="rect">
            <a:avLst/>
          </a:prstGeom>
        </p:spPr>
        <p:txBody>
          <a:bodyPr wrap="none">
            <a:spAutoFit/>
          </a:bodyPr>
          <a:lstStyle/>
          <a:p>
            <a:pPr marL="90805">
              <a:lnSpc>
                <a:spcPct val="100000"/>
              </a:lnSpc>
            </a:pPr>
            <a:r>
              <a:rPr lang="en-CA" b="1" spc="-10" dirty="0">
                <a:solidFill>
                  <a:srgbClr val="C00000"/>
                </a:solidFill>
                <a:cs typeface="Calibri"/>
              </a:rPr>
              <a:t>Analysis phase</a:t>
            </a:r>
            <a:endParaRPr lang="en-CA" dirty="0">
              <a:solidFill>
                <a:srgbClr val="C00000"/>
              </a:solidFill>
              <a:cs typeface="Calibri"/>
            </a:endParaRPr>
          </a:p>
        </p:txBody>
      </p:sp>
      <p:sp>
        <p:nvSpPr>
          <p:cNvPr id="52" name="object 25">
            <a:extLst>
              <a:ext uri="{FF2B5EF4-FFF2-40B4-BE49-F238E27FC236}">
                <a16:creationId xmlns:a16="http://schemas.microsoft.com/office/drawing/2014/main" id="{FFB545FD-5AAE-43A7-AD1A-17D43E986603}"/>
              </a:ext>
            </a:extLst>
          </p:cNvPr>
          <p:cNvSpPr txBox="1"/>
          <p:nvPr/>
        </p:nvSpPr>
        <p:spPr>
          <a:xfrm>
            <a:off x="2362200" y="2140755"/>
            <a:ext cx="1654708" cy="227626"/>
          </a:xfrm>
          <a:prstGeom prst="rect">
            <a:avLst/>
          </a:prstGeom>
        </p:spPr>
        <p:txBody>
          <a:bodyPr vert="horz" wrap="square" lIns="0" tIns="12065" rIns="0" bIns="0" rtlCol="0">
            <a:spAutoFit/>
          </a:bodyPr>
          <a:lstStyle>
            <a:defPPr>
              <a:defRPr lang="en-US"/>
            </a:defPPr>
            <a:lvl1pPr marL="12700">
              <a:lnSpc>
                <a:spcPct val="100000"/>
              </a:lnSpc>
              <a:spcBef>
                <a:spcPts val="95"/>
              </a:spcBef>
              <a:defRPr sz="1400" spc="-5">
                <a:latin typeface="Arial"/>
                <a:cs typeface="Arial"/>
              </a:defRPr>
            </a:lvl1pPr>
          </a:lstStyle>
          <a:p>
            <a:r>
              <a:rPr lang="en-CA" dirty="0"/>
              <a:t>Finished</a:t>
            </a:r>
            <a:endParaRPr dirty="0"/>
          </a:p>
        </p:txBody>
      </p:sp>
      <p:sp>
        <p:nvSpPr>
          <p:cNvPr id="53" name="object 40">
            <a:extLst>
              <a:ext uri="{FF2B5EF4-FFF2-40B4-BE49-F238E27FC236}">
                <a16:creationId xmlns:a16="http://schemas.microsoft.com/office/drawing/2014/main" id="{2153959B-42C3-4AED-92A7-3BD2494BABE0}"/>
              </a:ext>
            </a:extLst>
          </p:cNvPr>
          <p:cNvSpPr txBox="1"/>
          <p:nvPr/>
        </p:nvSpPr>
        <p:spPr>
          <a:xfrm>
            <a:off x="2391374" y="3610896"/>
            <a:ext cx="1724176" cy="658514"/>
          </a:xfrm>
          <a:prstGeom prst="rect">
            <a:avLst/>
          </a:prstGeom>
        </p:spPr>
        <p:txBody>
          <a:bodyPr vert="horz" wrap="square" lIns="0" tIns="12065" rIns="0" bIns="0" rtlCol="0">
            <a:spAutoFit/>
          </a:bodyPr>
          <a:lstStyle>
            <a:defPPr>
              <a:defRPr lang="en-US"/>
            </a:defPPr>
            <a:lvl1pPr marL="12700">
              <a:lnSpc>
                <a:spcPct val="100000"/>
              </a:lnSpc>
              <a:spcBef>
                <a:spcPts val="95"/>
              </a:spcBef>
              <a:defRPr sz="1400" spc="-5">
                <a:latin typeface="Arial"/>
                <a:cs typeface="Arial"/>
              </a:defRPr>
            </a:lvl1pPr>
          </a:lstStyle>
          <a:p>
            <a:r>
              <a:rPr lang="en-US" dirty="0"/>
              <a:t>Dig deeper into the competitive analysis part</a:t>
            </a:r>
          </a:p>
        </p:txBody>
      </p:sp>
      <p:sp>
        <p:nvSpPr>
          <p:cNvPr id="54" name="object 17">
            <a:extLst>
              <a:ext uri="{FF2B5EF4-FFF2-40B4-BE49-F238E27FC236}">
                <a16:creationId xmlns:a16="http://schemas.microsoft.com/office/drawing/2014/main" id="{4474185F-70E2-4823-BAF5-32B37421BCAE}"/>
              </a:ext>
            </a:extLst>
          </p:cNvPr>
          <p:cNvSpPr txBox="1"/>
          <p:nvPr/>
        </p:nvSpPr>
        <p:spPr>
          <a:xfrm>
            <a:off x="2362200" y="2865603"/>
            <a:ext cx="1753349" cy="443070"/>
          </a:xfrm>
          <a:prstGeom prst="rect">
            <a:avLst/>
          </a:prstGeom>
        </p:spPr>
        <p:txBody>
          <a:bodyPr vert="horz" wrap="square" lIns="0" tIns="12065" rIns="0" bIns="0" rtlCol="0">
            <a:spAutoFit/>
          </a:bodyPr>
          <a:lstStyle>
            <a:defPPr>
              <a:defRPr lang="en-US"/>
            </a:defPPr>
            <a:lvl1pPr marL="12700">
              <a:lnSpc>
                <a:spcPct val="100000"/>
              </a:lnSpc>
              <a:spcBef>
                <a:spcPts val="95"/>
              </a:spcBef>
              <a:defRPr sz="1400" spc="-5">
                <a:latin typeface="Arial"/>
                <a:cs typeface="Arial"/>
              </a:defRPr>
            </a:lvl1pPr>
          </a:lstStyle>
          <a:p>
            <a:r>
              <a:rPr lang="en-CA" dirty="0"/>
              <a:t>Collect more survey results</a:t>
            </a:r>
            <a:endParaRPr dirty="0"/>
          </a:p>
        </p:txBody>
      </p:sp>
      <p:sp>
        <p:nvSpPr>
          <p:cNvPr id="56" name="Rectangle 55">
            <a:extLst>
              <a:ext uri="{FF2B5EF4-FFF2-40B4-BE49-F238E27FC236}">
                <a16:creationId xmlns:a16="http://schemas.microsoft.com/office/drawing/2014/main" id="{EF61B537-CCF5-4B88-AA6E-E2D9595595CC}"/>
              </a:ext>
            </a:extLst>
          </p:cNvPr>
          <p:cNvSpPr/>
          <p:nvPr/>
        </p:nvSpPr>
        <p:spPr>
          <a:xfrm>
            <a:off x="4580965" y="1392637"/>
            <a:ext cx="2563587" cy="369332"/>
          </a:xfrm>
          <a:prstGeom prst="rect">
            <a:avLst/>
          </a:prstGeom>
        </p:spPr>
        <p:txBody>
          <a:bodyPr wrap="none">
            <a:spAutoFit/>
          </a:bodyPr>
          <a:lstStyle/>
          <a:p>
            <a:pPr marL="90805">
              <a:lnSpc>
                <a:spcPct val="100000"/>
              </a:lnSpc>
            </a:pPr>
            <a:r>
              <a:rPr lang="en-CA" b="1" spc="-10" dirty="0">
                <a:solidFill>
                  <a:srgbClr val="C00000"/>
                </a:solidFill>
                <a:cs typeface="Calibri"/>
              </a:rPr>
              <a:t>Recommendation phase</a:t>
            </a:r>
            <a:endParaRPr lang="en-CA" dirty="0">
              <a:solidFill>
                <a:srgbClr val="C00000"/>
              </a:solidFill>
              <a:cs typeface="Calibri"/>
            </a:endParaRPr>
          </a:p>
        </p:txBody>
      </p:sp>
      <p:sp>
        <p:nvSpPr>
          <p:cNvPr id="57" name="Rectangle 56">
            <a:extLst>
              <a:ext uri="{FF2B5EF4-FFF2-40B4-BE49-F238E27FC236}">
                <a16:creationId xmlns:a16="http://schemas.microsoft.com/office/drawing/2014/main" id="{CAD9F4BE-A631-432C-967C-EA625EB0EBBB}"/>
              </a:ext>
            </a:extLst>
          </p:cNvPr>
          <p:cNvSpPr/>
          <p:nvPr/>
        </p:nvSpPr>
        <p:spPr>
          <a:xfrm>
            <a:off x="345796" y="5508034"/>
            <a:ext cx="3743910" cy="369332"/>
          </a:xfrm>
          <a:prstGeom prst="rect">
            <a:avLst/>
          </a:prstGeom>
        </p:spPr>
        <p:txBody>
          <a:bodyPr wrap="none" anchor="ctr">
            <a:spAutoFit/>
          </a:bodyPr>
          <a:lstStyle/>
          <a:p>
            <a:pPr marL="90805">
              <a:lnSpc>
                <a:spcPct val="100000"/>
              </a:lnSpc>
            </a:pPr>
            <a:r>
              <a:rPr lang="en-CA" b="1" spc="-10" dirty="0">
                <a:solidFill>
                  <a:srgbClr val="C00000"/>
                </a:solidFill>
                <a:cs typeface="Calibri"/>
              </a:rPr>
              <a:t>Final client deliverable/ presentation</a:t>
            </a:r>
            <a:endParaRPr lang="en-CA" dirty="0">
              <a:solidFill>
                <a:srgbClr val="C00000"/>
              </a:solidFill>
              <a:cs typeface="Calibri"/>
            </a:endParaRPr>
          </a:p>
        </p:txBody>
      </p:sp>
      <p:grpSp>
        <p:nvGrpSpPr>
          <p:cNvPr id="135" name="Group 134">
            <a:extLst>
              <a:ext uri="{FF2B5EF4-FFF2-40B4-BE49-F238E27FC236}">
                <a16:creationId xmlns:a16="http://schemas.microsoft.com/office/drawing/2014/main" id="{EC02C97F-E3D1-4144-A6AF-CFFC5F6DFDBE}"/>
              </a:ext>
            </a:extLst>
          </p:cNvPr>
          <p:cNvGrpSpPr/>
          <p:nvPr/>
        </p:nvGrpSpPr>
        <p:grpSpPr>
          <a:xfrm>
            <a:off x="4774216" y="2727138"/>
            <a:ext cx="720000" cy="720000"/>
            <a:chOff x="5729806" y="3092404"/>
            <a:chExt cx="720000" cy="720000"/>
          </a:xfrm>
        </p:grpSpPr>
        <p:sp>
          <p:nvSpPr>
            <p:cNvPr id="62" name="Freeform 7">
              <a:extLst>
                <a:ext uri="{FF2B5EF4-FFF2-40B4-BE49-F238E27FC236}">
                  <a16:creationId xmlns:a16="http://schemas.microsoft.com/office/drawing/2014/main" id="{877246E7-504A-4288-9E5F-6764DC6CE7AE}"/>
                </a:ext>
              </a:extLst>
            </p:cNvPr>
            <p:cNvSpPr>
              <a:spLocks noChangeAspect="1"/>
            </p:cNvSpPr>
            <p:nvPr/>
          </p:nvSpPr>
          <p:spPr>
            <a:xfrm rot="5400000">
              <a:off x="5729806" y="3092404"/>
              <a:ext cx="720000" cy="720000"/>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115" name="Conference">
              <a:extLst>
                <a:ext uri="{FF2B5EF4-FFF2-40B4-BE49-F238E27FC236}">
                  <a16:creationId xmlns:a16="http://schemas.microsoft.com/office/drawing/2014/main" id="{8522CD82-F776-4159-93A3-0ABBF1859032}"/>
                </a:ext>
              </a:extLst>
            </p:cNvPr>
            <p:cNvGrpSpPr>
              <a:grpSpLocks noChangeAspect="1"/>
            </p:cNvGrpSpPr>
            <p:nvPr>
              <p:custDataLst>
                <p:tags r:id="rId5"/>
              </p:custDataLst>
            </p:nvPr>
          </p:nvGrpSpPr>
          <p:grpSpPr bwMode="auto">
            <a:xfrm>
              <a:off x="5946300" y="3315619"/>
              <a:ext cx="287013" cy="273571"/>
              <a:chOff x="44" y="44"/>
              <a:chExt cx="363" cy="346"/>
            </a:xfrm>
            <a:solidFill>
              <a:schemeClr val="bg1"/>
            </a:solidFill>
          </p:grpSpPr>
          <p:sp>
            <p:nvSpPr>
              <p:cNvPr id="116" name="Conference">
                <a:extLst>
                  <a:ext uri="{FF2B5EF4-FFF2-40B4-BE49-F238E27FC236}">
                    <a16:creationId xmlns:a16="http://schemas.microsoft.com/office/drawing/2014/main" id="{A2DEA919-56F6-4C5B-B55C-A1F9F621113E}"/>
                  </a:ext>
                </a:extLst>
              </p:cNvPr>
              <p:cNvSpPr>
                <a:spLocks noChangeArrowheads="1"/>
              </p:cNvSpPr>
              <p:nvPr>
                <p:custDataLst>
                  <p:tags r:id="rId6"/>
                </p:custDataLst>
              </p:nvPr>
            </p:nvSpPr>
            <p:spPr bwMode="auto">
              <a:xfrm>
                <a:off x="298" y="81"/>
                <a:ext cx="91"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Conference">
                <a:extLst>
                  <a:ext uri="{FF2B5EF4-FFF2-40B4-BE49-F238E27FC236}">
                    <a16:creationId xmlns:a16="http://schemas.microsoft.com/office/drawing/2014/main" id="{BB80866F-4F7C-483B-A5B2-BD0641079E3B}"/>
                  </a:ext>
                </a:extLst>
              </p:cNvPr>
              <p:cNvSpPr>
                <a:spLocks noChangeArrowheads="1"/>
              </p:cNvSpPr>
              <p:nvPr>
                <p:custDataLst>
                  <p:tags r:id="rId7"/>
                </p:custDataLst>
              </p:nvPr>
            </p:nvSpPr>
            <p:spPr bwMode="auto">
              <a:xfrm>
                <a:off x="63" y="81"/>
                <a:ext cx="90"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Conference">
                <a:extLst>
                  <a:ext uri="{FF2B5EF4-FFF2-40B4-BE49-F238E27FC236}">
                    <a16:creationId xmlns:a16="http://schemas.microsoft.com/office/drawing/2014/main" id="{E89B0856-D76B-4021-9D26-96874D3F69D2}"/>
                  </a:ext>
                </a:extLst>
              </p:cNvPr>
              <p:cNvSpPr>
                <a:spLocks/>
              </p:cNvSpPr>
              <p:nvPr>
                <p:custDataLst>
                  <p:tags r:id="rId8"/>
                </p:custDataLst>
              </p:nvPr>
            </p:nvSpPr>
            <p:spPr bwMode="auto">
              <a:xfrm>
                <a:off x="172" y="44"/>
                <a:ext cx="109" cy="109"/>
              </a:xfrm>
              <a:custGeom>
                <a:avLst/>
                <a:gdLst>
                  <a:gd name="T0" fmla="*/ 75 w 75"/>
                  <a:gd name="T1" fmla="*/ 38 h 75"/>
                  <a:gd name="T2" fmla="*/ 37 w 75"/>
                  <a:gd name="T3" fmla="*/ 75 h 75"/>
                  <a:gd name="T4" fmla="*/ 0 w 75"/>
                  <a:gd name="T5" fmla="*/ 38 h 75"/>
                  <a:gd name="T6" fmla="*/ 37 w 75"/>
                  <a:gd name="T7" fmla="*/ 0 h 75"/>
                  <a:gd name="T8" fmla="*/ 75 w 75"/>
                  <a:gd name="T9" fmla="*/ 37 h 75"/>
                  <a:gd name="T10" fmla="*/ 75 w 75"/>
                  <a:gd name="T11" fmla="*/ 38 h 75"/>
                </a:gdLst>
                <a:ahLst/>
                <a:cxnLst>
                  <a:cxn ang="0">
                    <a:pos x="T0" y="T1"/>
                  </a:cxn>
                  <a:cxn ang="0">
                    <a:pos x="T2" y="T3"/>
                  </a:cxn>
                  <a:cxn ang="0">
                    <a:pos x="T4" y="T5"/>
                  </a:cxn>
                  <a:cxn ang="0">
                    <a:pos x="T6" y="T7"/>
                  </a:cxn>
                  <a:cxn ang="0">
                    <a:pos x="T8" y="T9"/>
                  </a:cxn>
                  <a:cxn ang="0">
                    <a:pos x="T10" y="T11"/>
                  </a:cxn>
                </a:cxnLst>
                <a:rect l="0" t="0" r="r" b="b"/>
                <a:pathLst>
                  <a:path w="75" h="75">
                    <a:moveTo>
                      <a:pt x="75" y="38"/>
                    </a:moveTo>
                    <a:cubicBezTo>
                      <a:pt x="75" y="58"/>
                      <a:pt x="58" y="75"/>
                      <a:pt x="37" y="75"/>
                    </a:cubicBezTo>
                    <a:cubicBezTo>
                      <a:pt x="16" y="75"/>
                      <a:pt x="0" y="58"/>
                      <a:pt x="0" y="38"/>
                    </a:cubicBezTo>
                    <a:cubicBezTo>
                      <a:pt x="0" y="17"/>
                      <a:pt x="16" y="0"/>
                      <a:pt x="37" y="0"/>
                    </a:cubicBezTo>
                    <a:cubicBezTo>
                      <a:pt x="58" y="0"/>
                      <a:pt x="75" y="17"/>
                      <a:pt x="75" y="37"/>
                    </a:cubicBezTo>
                    <a:lnTo>
                      <a:pt x="75" y="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Conference">
                <a:extLst>
                  <a:ext uri="{FF2B5EF4-FFF2-40B4-BE49-F238E27FC236}">
                    <a16:creationId xmlns:a16="http://schemas.microsoft.com/office/drawing/2014/main" id="{36823F18-99EB-4016-907F-1A67F2765087}"/>
                  </a:ext>
                </a:extLst>
              </p:cNvPr>
              <p:cNvSpPr>
                <a:spLocks noEditPoints="1"/>
              </p:cNvSpPr>
              <p:nvPr>
                <p:custDataLst>
                  <p:tags r:id="rId9"/>
                </p:custDataLst>
              </p:nvPr>
            </p:nvSpPr>
            <p:spPr bwMode="auto">
              <a:xfrm>
                <a:off x="44" y="172"/>
                <a:ext cx="363" cy="218"/>
              </a:xfrm>
              <a:custGeom>
                <a:avLst/>
                <a:gdLst>
                  <a:gd name="T0" fmla="*/ 206 w 250"/>
                  <a:gd name="T1" fmla="*/ 12 h 150"/>
                  <a:gd name="T2" fmla="*/ 181 w 250"/>
                  <a:gd name="T3" fmla="*/ 18 h 150"/>
                  <a:gd name="T4" fmla="*/ 188 w 250"/>
                  <a:gd name="T5" fmla="*/ 50 h 150"/>
                  <a:gd name="T6" fmla="*/ 125 w 250"/>
                  <a:gd name="T7" fmla="*/ 0 h 150"/>
                  <a:gd name="T8" fmla="*/ 63 w 250"/>
                  <a:gd name="T9" fmla="*/ 50 h 150"/>
                  <a:gd name="T10" fmla="*/ 69 w 250"/>
                  <a:gd name="T11" fmla="*/ 18 h 150"/>
                  <a:gd name="T12" fmla="*/ 44 w 250"/>
                  <a:gd name="T13" fmla="*/ 12 h 150"/>
                  <a:gd name="T14" fmla="*/ 0 w 250"/>
                  <a:gd name="T15" fmla="*/ 53 h 150"/>
                  <a:gd name="T16" fmla="*/ 0 w 250"/>
                  <a:gd name="T17" fmla="*/ 125 h 150"/>
                  <a:gd name="T18" fmla="*/ 25 w 250"/>
                  <a:gd name="T19" fmla="*/ 150 h 150"/>
                  <a:gd name="T20" fmla="*/ 61 w 250"/>
                  <a:gd name="T21" fmla="*/ 150 h 150"/>
                  <a:gd name="T22" fmla="*/ 125 w 250"/>
                  <a:gd name="T23" fmla="*/ 125 h 150"/>
                  <a:gd name="T24" fmla="*/ 189 w 250"/>
                  <a:gd name="T25" fmla="*/ 150 h 150"/>
                  <a:gd name="T26" fmla="*/ 225 w 250"/>
                  <a:gd name="T27" fmla="*/ 150 h 150"/>
                  <a:gd name="T28" fmla="*/ 250 w 250"/>
                  <a:gd name="T29" fmla="*/ 125 h 150"/>
                  <a:gd name="T30" fmla="*/ 250 w 250"/>
                  <a:gd name="T31" fmla="*/ 53 h 150"/>
                  <a:gd name="T32" fmla="*/ 206 w 250"/>
                  <a:gd name="T33" fmla="*/ 12 h 150"/>
                  <a:gd name="T34" fmla="*/ 125 w 250"/>
                  <a:gd name="T35" fmla="*/ 112 h 150"/>
                  <a:gd name="T36" fmla="*/ 94 w 250"/>
                  <a:gd name="T37" fmla="*/ 81 h 150"/>
                  <a:gd name="T38" fmla="*/ 125 w 250"/>
                  <a:gd name="T39" fmla="*/ 50 h 150"/>
                  <a:gd name="T40" fmla="*/ 156 w 250"/>
                  <a:gd name="T41" fmla="*/ 81 h 150"/>
                  <a:gd name="T42" fmla="*/ 125 w 250"/>
                  <a:gd name="T43"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0" h="150">
                    <a:moveTo>
                      <a:pt x="206" y="12"/>
                    </a:moveTo>
                    <a:cubicBezTo>
                      <a:pt x="200" y="12"/>
                      <a:pt x="186" y="14"/>
                      <a:pt x="181" y="18"/>
                    </a:cubicBezTo>
                    <a:cubicBezTo>
                      <a:pt x="181" y="18"/>
                      <a:pt x="188" y="32"/>
                      <a:pt x="188" y="50"/>
                    </a:cubicBezTo>
                    <a:cubicBezTo>
                      <a:pt x="188" y="50"/>
                      <a:pt x="173" y="0"/>
                      <a:pt x="125" y="0"/>
                    </a:cubicBezTo>
                    <a:cubicBezTo>
                      <a:pt x="77" y="0"/>
                      <a:pt x="63" y="50"/>
                      <a:pt x="63" y="50"/>
                    </a:cubicBezTo>
                    <a:cubicBezTo>
                      <a:pt x="63" y="32"/>
                      <a:pt x="69" y="18"/>
                      <a:pt x="69" y="18"/>
                    </a:cubicBezTo>
                    <a:cubicBezTo>
                      <a:pt x="64" y="14"/>
                      <a:pt x="50" y="12"/>
                      <a:pt x="44" y="12"/>
                    </a:cubicBezTo>
                    <a:cubicBezTo>
                      <a:pt x="23" y="12"/>
                      <a:pt x="0" y="37"/>
                      <a:pt x="0" y="53"/>
                    </a:cubicBezTo>
                    <a:lnTo>
                      <a:pt x="0" y="125"/>
                    </a:lnTo>
                    <a:cubicBezTo>
                      <a:pt x="0" y="138"/>
                      <a:pt x="11" y="150"/>
                      <a:pt x="25" y="150"/>
                    </a:cubicBezTo>
                    <a:lnTo>
                      <a:pt x="61" y="150"/>
                    </a:lnTo>
                    <a:cubicBezTo>
                      <a:pt x="73" y="138"/>
                      <a:pt x="93" y="125"/>
                      <a:pt x="125" y="125"/>
                    </a:cubicBezTo>
                    <a:cubicBezTo>
                      <a:pt x="158" y="125"/>
                      <a:pt x="178" y="138"/>
                      <a:pt x="189" y="150"/>
                    </a:cubicBezTo>
                    <a:lnTo>
                      <a:pt x="225" y="150"/>
                    </a:lnTo>
                    <a:cubicBezTo>
                      <a:pt x="239" y="150"/>
                      <a:pt x="250" y="138"/>
                      <a:pt x="250" y="125"/>
                    </a:cubicBezTo>
                    <a:lnTo>
                      <a:pt x="250" y="53"/>
                    </a:lnTo>
                    <a:cubicBezTo>
                      <a:pt x="250" y="37"/>
                      <a:pt x="225" y="12"/>
                      <a:pt x="206" y="12"/>
                    </a:cubicBezTo>
                    <a:close/>
                    <a:moveTo>
                      <a:pt x="125" y="112"/>
                    </a:moveTo>
                    <a:cubicBezTo>
                      <a:pt x="108" y="112"/>
                      <a:pt x="94" y="98"/>
                      <a:pt x="94" y="81"/>
                    </a:cubicBezTo>
                    <a:cubicBezTo>
                      <a:pt x="94" y="63"/>
                      <a:pt x="108" y="50"/>
                      <a:pt x="125" y="50"/>
                    </a:cubicBezTo>
                    <a:cubicBezTo>
                      <a:pt x="143" y="50"/>
                      <a:pt x="156" y="63"/>
                      <a:pt x="156" y="81"/>
                    </a:cubicBezTo>
                    <a:cubicBezTo>
                      <a:pt x="156" y="98"/>
                      <a:pt x="143" y="112"/>
                      <a:pt x="125" y="1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34" name="Group 133">
            <a:extLst>
              <a:ext uri="{FF2B5EF4-FFF2-40B4-BE49-F238E27FC236}">
                <a16:creationId xmlns:a16="http://schemas.microsoft.com/office/drawing/2014/main" id="{4F2CCC77-3FD9-4655-836E-AE406E81C810}"/>
              </a:ext>
            </a:extLst>
          </p:cNvPr>
          <p:cNvGrpSpPr/>
          <p:nvPr/>
        </p:nvGrpSpPr>
        <p:grpSpPr>
          <a:xfrm>
            <a:off x="4774216" y="3593043"/>
            <a:ext cx="720000" cy="720000"/>
            <a:chOff x="5726753" y="3984410"/>
            <a:chExt cx="720000" cy="720000"/>
          </a:xfrm>
        </p:grpSpPr>
        <p:sp>
          <p:nvSpPr>
            <p:cNvPr id="60" name="Freeform 12">
              <a:extLst>
                <a:ext uri="{FF2B5EF4-FFF2-40B4-BE49-F238E27FC236}">
                  <a16:creationId xmlns:a16="http://schemas.microsoft.com/office/drawing/2014/main" id="{1CD641FB-5B7E-46D5-A442-1B1724F88FE2}"/>
                </a:ext>
              </a:extLst>
            </p:cNvPr>
            <p:cNvSpPr>
              <a:spLocks noChangeAspect="1"/>
            </p:cNvSpPr>
            <p:nvPr/>
          </p:nvSpPr>
          <p:spPr>
            <a:xfrm rot="5400000">
              <a:off x="5726753" y="3984410"/>
              <a:ext cx="720000" cy="720000"/>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sp>
          <p:nvSpPr>
            <p:cNvPr id="120" name="Handshake">
              <a:extLst>
                <a:ext uri="{FF2B5EF4-FFF2-40B4-BE49-F238E27FC236}">
                  <a16:creationId xmlns:a16="http://schemas.microsoft.com/office/drawing/2014/main" id="{01E7C183-68E2-4D82-9964-747D73637E15}"/>
                </a:ext>
              </a:extLst>
            </p:cNvPr>
            <p:cNvSpPr>
              <a:spLocks noChangeAspect="1" noEditPoints="1"/>
            </p:cNvSpPr>
            <p:nvPr>
              <p:custDataLst>
                <p:tags r:id="rId4"/>
              </p:custDataLst>
            </p:nvPr>
          </p:nvSpPr>
          <p:spPr bwMode="auto">
            <a:xfrm>
              <a:off x="5862332" y="4207625"/>
              <a:ext cx="448843" cy="273571"/>
            </a:xfrm>
            <a:custGeom>
              <a:avLst/>
              <a:gdLst>
                <a:gd name="T0" fmla="*/ 962 w 1288"/>
                <a:gd name="T1" fmla="*/ 151 h 783"/>
                <a:gd name="T2" fmla="*/ 882 w 1288"/>
                <a:gd name="T3" fmla="*/ 163 h 783"/>
                <a:gd name="T4" fmla="*/ 679 w 1288"/>
                <a:gd name="T5" fmla="*/ 98 h 783"/>
                <a:gd name="T6" fmla="*/ 673 w 1288"/>
                <a:gd name="T7" fmla="*/ 95 h 783"/>
                <a:gd name="T8" fmla="*/ 535 w 1288"/>
                <a:gd name="T9" fmla="*/ 80 h 783"/>
                <a:gd name="T10" fmla="*/ 476 w 1288"/>
                <a:gd name="T11" fmla="*/ 101 h 783"/>
                <a:gd name="T12" fmla="*/ 129 w 1288"/>
                <a:gd name="T13" fmla="*/ 66 h 783"/>
                <a:gd name="T14" fmla="*/ 98 w 1288"/>
                <a:gd name="T15" fmla="*/ 58 h 783"/>
                <a:gd name="T16" fmla="*/ 42 w 1288"/>
                <a:gd name="T17" fmla="*/ 89 h 783"/>
                <a:gd name="T18" fmla="*/ 129 w 1288"/>
                <a:gd name="T19" fmla="*/ 465 h 783"/>
                <a:gd name="T20" fmla="*/ 280 w 1288"/>
                <a:gd name="T21" fmla="*/ 602 h 783"/>
                <a:gd name="T22" fmla="*/ 322 w 1288"/>
                <a:gd name="T23" fmla="*/ 604 h 783"/>
                <a:gd name="T24" fmla="*/ 353 w 1288"/>
                <a:gd name="T25" fmla="*/ 674 h 783"/>
                <a:gd name="T26" fmla="*/ 486 w 1288"/>
                <a:gd name="T27" fmla="*/ 705 h 783"/>
                <a:gd name="T28" fmla="*/ 585 w 1288"/>
                <a:gd name="T29" fmla="*/ 720 h 783"/>
                <a:gd name="T30" fmla="*/ 767 w 1288"/>
                <a:gd name="T31" fmla="*/ 749 h 783"/>
                <a:gd name="T32" fmla="*/ 816 w 1288"/>
                <a:gd name="T33" fmla="*/ 719 h 783"/>
                <a:gd name="T34" fmla="*/ 913 w 1288"/>
                <a:gd name="T35" fmla="*/ 648 h 783"/>
                <a:gd name="T36" fmla="*/ 1003 w 1288"/>
                <a:gd name="T37" fmla="*/ 572 h 783"/>
                <a:gd name="T38" fmla="*/ 1048 w 1288"/>
                <a:gd name="T39" fmla="*/ 444 h 783"/>
                <a:gd name="T40" fmla="*/ 740 w 1288"/>
                <a:gd name="T41" fmla="*/ 732 h 783"/>
                <a:gd name="T42" fmla="*/ 596 w 1288"/>
                <a:gd name="T43" fmla="*/ 690 h 783"/>
                <a:gd name="T44" fmla="*/ 728 w 1288"/>
                <a:gd name="T45" fmla="*/ 677 h 783"/>
                <a:gd name="T46" fmla="*/ 1003 w 1288"/>
                <a:gd name="T47" fmla="*/ 540 h 783"/>
                <a:gd name="T48" fmla="*/ 803 w 1288"/>
                <a:gd name="T49" fmla="*/ 423 h 783"/>
                <a:gd name="T50" fmla="*/ 729 w 1288"/>
                <a:gd name="T51" fmla="*/ 395 h 783"/>
                <a:gd name="T52" fmla="*/ 788 w 1288"/>
                <a:gd name="T53" fmla="*/ 450 h 783"/>
                <a:gd name="T54" fmla="*/ 913 w 1288"/>
                <a:gd name="T55" fmla="*/ 616 h 783"/>
                <a:gd name="T56" fmla="*/ 742 w 1288"/>
                <a:gd name="T57" fmla="*/ 517 h 783"/>
                <a:gd name="T58" fmla="*/ 670 w 1288"/>
                <a:gd name="T59" fmla="*/ 490 h 783"/>
                <a:gd name="T60" fmla="*/ 722 w 1288"/>
                <a:gd name="T61" fmla="*/ 541 h 783"/>
                <a:gd name="T62" fmla="*/ 816 w 1288"/>
                <a:gd name="T63" fmla="*/ 688 h 783"/>
                <a:gd name="T64" fmla="*/ 651 w 1288"/>
                <a:gd name="T65" fmla="*/ 592 h 783"/>
                <a:gd name="T66" fmla="*/ 611 w 1288"/>
                <a:gd name="T67" fmla="*/ 585 h 783"/>
                <a:gd name="T68" fmla="*/ 537 w 1288"/>
                <a:gd name="T69" fmla="*/ 576 h 783"/>
                <a:gd name="T70" fmla="*/ 444 w 1288"/>
                <a:gd name="T71" fmla="*/ 539 h 783"/>
                <a:gd name="T72" fmla="*/ 322 w 1288"/>
                <a:gd name="T73" fmla="*/ 481 h 783"/>
                <a:gd name="T74" fmla="*/ 222 w 1288"/>
                <a:gd name="T75" fmla="*/ 488 h 783"/>
                <a:gd name="T76" fmla="*/ 113 w 1288"/>
                <a:gd name="T77" fmla="*/ 92 h 783"/>
                <a:gd name="T78" fmla="*/ 375 w 1288"/>
                <a:gd name="T79" fmla="*/ 192 h 783"/>
                <a:gd name="T80" fmla="*/ 392 w 1288"/>
                <a:gd name="T81" fmla="*/ 257 h 783"/>
                <a:gd name="T82" fmla="*/ 502 w 1288"/>
                <a:gd name="T83" fmla="*/ 238 h 783"/>
                <a:gd name="T84" fmla="*/ 574 w 1288"/>
                <a:gd name="T85" fmla="*/ 209 h 783"/>
                <a:gd name="T86" fmla="*/ 671 w 1288"/>
                <a:gd name="T87" fmla="*/ 245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8" h="783">
                  <a:moveTo>
                    <a:pt x="1120" y="72"/>
                  </a:moveTo>
                  <a:cubicBezTo>
                    <a:pt x="1058" y="106"/>
                    <a:pt x="988" y="144"/>
                    <a:pt x="962" y="151"/>
                  </a:cubicBezTo>
                  <a:lnTo>
                    <a:pt x="962" y="151"/>
                  </a:lnTo>
                  <a:lnTo>
                    <a:pt x="949" y="154"/>
                  </a:lnTo>
                  <a:cubicBezTo>
                    <a:pt x="949" y="155"/>
                    <a:pt x="917" y="162"/>
                    <a:pt x="888" y="162"/>
                  </a:cubicBezTo>
                  <a:cubicBezTo>
                    <a:pt x="886" y="163"/>
                    <a:pt x="884" y="163"/>
                    <a:pt x="882" y="163"/>
                  </a:cubicBezTo>
                  <a:cubicBezTo>
                    <a:pt x="849" y="163"/>
                    <a:pt x="806" y="157"/>
                    <a:pt x="798" y="153"/>
                  </a:cubicBezTo>
                  <a:cubicBezTo>
                    <a:pt x="785" y="147"/>
                    <a:pt x="778" y="144"/>
                    <a:pt x="768" y="139"/>
                  </a:cubicBezTo>
                  <a:cubicBezTo>
                    <a:pt x="719" y="116"/>
                    <a:pt x="679" y="98"/>
                    <a:pt x="679" y="98"/>
                  </a:cubicBezTo>
                  <a:cubicBezTo>
                    <a:pt x="677" y="97"/>
                    <a:pt x="675" y="96"/>
                    <a:pt x="674" y="96"/>
                  </a:cubicBezTo>
                  <a:lnTo>
                    <a:pt x="673" y="96"/>
                  </a:lnTo>
                  <a:cubicBezTo>
                    <a:pt x="673" y="96"/>
                    <a:pt x="673" y="95"/>
                    <a:pt x="673" y="95"/>
                  </a:cubicBezTo>
                  <a:lnTo>
                    <a:pt x="673" y="95"/>
                  </a:lnTo>
                  <a:cubicBezTo>
                    <a:pt x="666" y="93"/>
                    <a:pt x="659" y="91"/>
                    <a:pt x="653" y="91"/>
                  </a:cubicBezTo>
                  <a:lnTo>
                    <a:pt x="535" y="80"/>
                  </a:lnTo>
                  <a:cubicBezTo>
                    <a:pt x="518" y="79"/>
                    <a:pt x="501" y="83"/>
                    <a:pt x="487" y="93"/>
                  </a:cubicBezTo>
                  <a:cubicBezTo>
                    <a:pt x="486" y="93"/>
                    <a:pt x="486" y="93"/>
                    <a:pt x="485" y="94"/>
                  </a:cubicBezTo>
                  <a:cubicBezTo>
                    <a:pt x="482" y="96"/>
                    <a:pt x="479" y="98"/>
                    <a:pt x="476" y="101"/>
                  </a:cubicBezTo>
                  <a:cubicBezTo>
                    <a:pt x="464" y="112"/>
                    <a:pt x="448" y="126"/>
                    <a:pt x="432" y="140"/>
                  </a:cubicBezTo>
                  <a:cubicBezTo>
                    <a:pt x="394" y="147"/>
                    <a:pt x="358" y="161"/>
                    <a:pt x="323" y="174"/>
                  </a:cubicBezTo>
                  <a:cubicBezTo>
                    <a:pt x="290" y="157"/>
                    <a:pt x="198" y="107"/>
                    <a:pt x="129" y="66"/>
                  </a:cubicBezTo>
                  <a:lnTo>
                    <a:pt x="128" y="65"/>
                  </a:lnTo>
                  <a:lnTo>
                    <a:pt x="126" y="64"/>
                  </a:lnTo>
                  <a:cubicBezTo>
                    <a:pt x="117" y="60"/>
                    <a:pt x="107" y="58"/>
                    <a:pt x="98" y="58"/>
                  </a:cubicBezTo>
                  <a:lnTo>
                    <a:pt x="98" y="58"/>
                  </a:lnTo>
                  <a:lnTo>
                    <a:pt x="98" y="58"/>
                  </a:lnTo>
                  <a:cubicBezTo>
                    <a:pt x="83" y="58"/>
                    <a:pt x="61" y="63"/>
                    <a:pt x="42" y="89"/>
                  </a:cubicBezTo>
                  <a:cubicBezTo>
                    <a:pt x="16" y="126"/>
                    <a:pt x="7" y="188"/>
                    <a:pt x="4" y="235"/>
                  </a:cubicBezTo>
                  <a:cubicBezTo>
                    <a:pt x="0" y="280"/>
                    <a:pt x="2" y="337"/>
                    <a:pt x="11" y="366"/>
                  </a:cubicBezTo>
                  <a:cubicBezTo>
                    <a:pt x="26" y="407"/>
                    <a:pt x="76" y="435"/>
                    <a:pt x="129" y="465"/>
                  </a:cubicBezTo>
                  <a:cubicBezTo>
                    <a:pt x="156" y="480"/>
                    <a:pt x="184" y="496"/>
                    <a:pt x="199" y="510"/>
                  </a:cubicBezTo>
                  <a:cubicBezTo>
                    <a:pt x="213" y="526"/>
                    <a:pt x="229" y="540"/>
                    <a:pt x="247" y="553"/>
                  </a:cubicBezTo>
                  <a:cubicBezTo>
                    <a:pt x="246" y="574"/>
                    <a:pt x="259" y="594"/>
                    <a:pt x="280" y="602"/>
                  </a:cubicBezTo>
                  <a:cubicBezTo>
                    <a:pt x="292" y="606"/>
                    <a:pt x="305" y="605"/>
                    <a:pt x="316" y="600"/>
                  </a:cubicBezTo>
                  <a:cubicBezTo>
                    <a:pt x="316" y="600"/>
                    <a:pt x="316" y="601"/>
                    <a:pt x="316" y="601"/>
                  </a:cubicBezTo>
                  <a:lnTo>
                    <a:pt x="322" y="604"/>
                  </a:lnTo>
                  <a:lnTo>
                    <a:pt x="324" y="604"/>
                  </a:lnTo>
                  <a:lnTo>
                    <a:pt x="322" y="609"/>
                  </a:lnTo>
                  <a:cubicBezTo>
                    <a:pt x="313" y="636"/>
                    <a:pt x="327" y="665"/>
                    <a:pt x="353" y="674"/>
                  </a:cubicBezTo>
                  <a:cubicBezTo>
                    <a:pt x="371" y="680"/>
                    <a:pt x="390" y="675"/>
                    <a:pt x="403" y="663"/>
                  </a:cubicBezTo>
                  <a:cubicBezTo>
                    <a:pt x="401" y="686"/>
                    <a:pt x="414" y="707"/>
                    <a:pt x="436" y="715"/>
                  </a:cubicBezTo>
                  <a:cubicBezTo>
                    <a:pt x="454" y="721"/>
                    <a:pt x="473" y="717"/>
                    <a:pt x="486" y="705"/>
                  </a:cubicBezTo>
                  <a:cubicBezTo>
                    <a:pt x="484" y="727"/>
                    <a:pt x="497" y="749"/>
                    <a:pt x="520" y="757"/>
                  </a:cubicBezTo>
                  <a:cubicBezTo>
                    <a:pt x="546" y="766"/>
                    <a:pt x="574" y="751"/>
                    <a:pt x="583" y="725"/>
                  </a:cubicBezTo>
                  <a:lnTo>
                    <a:pt x="585" y="720"/>
                  </a:lnTo>
                  <a:lnTo>
                    <a:pt x="668" y="772"/>
                  </a:lnTo>
                  <a:cubicBezTo>
                    <a:pt x="680" y="779"/>
                    <a:pt x="693" y="783"/>
                    <a:pt x="706" y="783"/>
                  </a:cubicBezTo>
                  <a:cubicBezTo>
                    <a:pt x="731" y="783"/>
                    <a:pt x="754" y="770"/>
                    <a:pt x="767" y="749"/>
                  </a:cubicBezTo>
                  <a:cubicBezTo>
                    <a:pt x="775" y="736"/>
                    <a:pt x="778" y="722"/>
                    <a:pt x="778" y="708"/>
                  </a:cubicBezTo>
                  <a:lnTo>
                    <a:pt x="779" y="708"/>
                  </a:lnTo>
                  <a:cubicBezTo>
                    <a:pt x="790" y="716"/>
                    <a:pt x="803" y="719"/>
                    <a:pt x="816" y="719"/>
                  </a:cubicBezTo>
                  <a:cubicBezTo>
                    <a:pt x="841" y="719"/>
                    <a:pt x="864" y="707"/>
                    <a:pt x="877" y="686"/>
                  </a:cubicBezTo>
                  <a:cubicBezTo>
                    <a:pt x="885" y="672"/>
                    <a:pt x="889" y="657"/>
                    <a:pt x="888" y="643"/>
                  </a:cubicBezTo>
                  <a:cubicBezTo>
                    <a:pt x="896" y="646"/>
                    <a:pt x="904" y="648"/>
                    <a:pt x="913" y="648"/>
                  </a:cubicBezTo>
                  <a:cubicBezTo>
                    <a:pt x="938" y="648"/>
                    <a:pt x="961" y="635"/>
                    <a:pt x="974" y="614"/>
                  </a:cubicBezTo>
                  <a:cubicBezTo>
                    <a:pt x="983" y="600"/>
                    <a:pt x="986" y="584"/>
                    <a:pt x="984" y="569"/>
                  </a:cubicBezTo>
                  <a:cubicBezTo>
                    <a:pt x="990" y="571"/>
                    <a:pt x="997" y="572"/>
                    <a:pt x="1003" y="572"/>
                  </a:cubicBezTo>
                  <a:cubicBezTo>
                    <a:pt x="1028" y="572"/>
                    <a:pt x="1051" y="559"/>
                    <a:pt x="1064" y="538"/>
                  </a:cubicBezTo>
                  <a:cubicBezTo>
                    <a:pt x="1083" y="507"/>
                    <a:pt x="1076" y="467"/>
                    <a:pt x="1049" y="445"/>
                  </a:cubicBezTo>
                  <a:lnTo>
                    <a:pt x="1048" y="444"/>
                  </a:lnTo>
                  <a:cubicBezTo>
                    <a:pt x="1079" y="437"/>
                    <a:pt x="1179" y="408"/>
                    <a:pt x="1229" y="356"/>
                  </a:cubicBezTo>
                  <a:cubicBezTo>
                    <a:pt x="1288" y="294"/>
                    <a:pt x="1228" y="0"/>
                    <a:pt x="1120" y="72"/>
                  </a:cubicBezTo>
                  <a:close/>
                  <a:moveTo>
                    <a:pt x="740" y="732"/>
                  </a:moveTo>
                  <a:cubicBezTo>
                    <a:pt x="733" y="745"/>
                    <a:pt x="720" y="751"/>
                    <a:pt x="706" y="751"/>
                  </a:cubicBezTo>
                  <a:cubicBezTo>
                    <a:pt x="699" y="751"/>
                    <a:pt x="691" y="749"/>
                    <a:pt x="685" y="745"/>
                  </a:cubicBezTo>
                  <a:lnTo>
                    <a:pt x="596" y="690"/>
                  </a:lnTo>
                  <a:lnTo>
                    <a:pt x="616" y="631"/>
                  </a:lnTo>
                  <a:cubicBezTo>
                    <a:pt x="618" y="624"/>
                    <a:pt x="619" y="616"/>
                    <a:pt x="618" y="608"/>
                  </a:cubicBezTo>
                  <a:lnTo>
                    <a:pt x="728" y="677"/>
                  </a:lnTo>
                  <a:cubicBezTo>
                    <a:pt x="746" y="689"/>
                    <a:pt x="752" y="713"/>
                    <a:pt x="740" y="732"/>
                  </a:cubicBezTo>
                  <a:close/>
                  <a:moveTo>
                    <a:pt x="1037" y="521"/>
                  </a:moveTo>
                  <a:cubicBezTo>
                    <a:pt x="1030" y="534"/>
                    <a:pt x="1017" y="540"/>
                    <a:pt x="1003" y="540"/>
                  </a:cubicBezTo>
                  <a:cubicBezTo>
                    <a:pt x="996" y="540"/>
                    <a:pt x="988" y="538"/>
                    <a:pt x="982" y="534"/>
                  </a:cubicBezTo>
                  <a:lnTo>
                    <a:pt x="803" y="423"/>
                  </a:lnTo>
                  <a:lnTo>
                    <a:pt x="803" y="423"/>
                  </a:lnTo>
                  <a:lnTo>
                    <a:pt x="751" y="390"/>
                  </a:lnTo>
                  <a:cubicBezTo>
                    <a:pt x="748" y="388"/>
                    <a:pt x="745" y="388"/>
                    <a:pt x="743" y="388"/>
                  </a:cubicBezTo>
                  <a:cubicBezTo>
                    <a:pt x="737" y="388"/>
                    <a:pt x="732" y="390"/>
                    <a:pt x="729" y="395"/>
                  </a:cubicBezTo>
                  <a:cubicBezTo>
                    <a:pt x="725" y="402"/>
                    <a:pt x="727" y="412"/>
                    <a:pt x="734" y="416"/>
                  </a:cubicBezTo>
                  <a:lnTo>
                    <a:pt x="788" y="450"/>
                  </a:lnTo>
                  <a:cubicBezTo>
                    <a:pt x="788" y="450"/>
                    <a:pt x="788" y="450"/>
                    <a:pt x="788" y="450"/>
                  </a:cubicBezTo>
                  <a:lnTo>
                    <a:pt x="935" y="542"/>
                  </a:lnTo>
                  <a:cubicBezTo>
                    <a:pt x="954" y="554"/>
                    <a:pt x="959" y="578"/>
                    <a:pt x="947" y="597"/>
                  </a:cubicBezTo>
                  <a:cubicBezTo>
                    <a:pt x="940" y="610"/>
                    <a:pt x="927" y="616"/>
                    <a:pt x="913" y="616"/>
                  </a:cubicBezTo>
                  <a:cubicBezTo>
                    <a:pt x="906" y="616"/>
                    <a:pt x="898" y="614"/>
                    <a:pt x="892" y="610"/>
                  </a:cubicBezTo>
                  <a:lnTo>
                    <a:pt x="742" y="517"/>
                  </a:lnTo>
                  <a:cubicBezTo>
                    <a:pt x="742" y="517"/>
                    <a:pt x="742" y="517"/>
                    <a:pt x="742" y="517"/>
                  </a:cubicBezTo>
                  <a:lnTo>
                    <a:pt x="691" y="485"/>
                  </a:lnTo>
                  <a:cubicBezTo>
                    <a:pt x="689" y="484"/>
                    <a:pt x="686" y="483"/>
                    <a:pt x="683" y="483"/>
                  </a:cubicBezTo>
                  <a:cubicBezTo>
                    <a:pt x="678" y="483"/>
                    <a:pt x="673" y="485"/>
                    <a:pt x="670" y="490"/>
                  </a:cubicBezTo>
                  <a:cubicBezTo>
                    <a:pt x="665" y="497"/>
                    <a:pt x="668" y="507"/>
                    <a:pt x="675" y="512"/>
                  </a:cubicBezTo>
                  <a:lnTo>
                    <a:pt x="722" y="541"/>
                  </a:lnTo>
                  <a:cubicBezTo>
                    <a:pt x="722" y="541"/>
                    <a:pt x="722" y="541"/>
                    <a:pt x="722" y="541"/>
                  </a:cubicBezTo>
                  <a:lnTo>
                    <a:pt x="838" y="613"/>
                  </a:lnTo>
                  <a:cubicBezTo>
                    <a:pt x="857" y="625"/>
                    <a:pt x="863" y="650"/>
                    <a:pt x="851" y="669"/>
                  </a:cubicBezTo>
                  <a:cubicBezTo>
                    <a:pt x="843" y="681"/>
                    <a:pt x="830" y="688"/>
                    <a:pt x="816" y="688"/>
                  </a:cubicBezTo>
                  <a:cubicBezTo>
                    <a:pt x="809" y="688"/>
                    <a:pt x="802" y="686"/>
                    <a:pt x="795" y="682"/>
                  </a:cubicBezTo>
                  <a:lnTo>
                    <a:pt x="651" y="592"/>
                  </a:lnTo>
                  <a:cubicBezTo>
                    <a:pt x="651" y="592"/>
                    <a:pt x="651" y="592"/>
                    <a:pt x="651" y="592"/>
                  </a:cubicBezTo>
                  <a:lnTo>
                    <a:pt x="632" y="580"/>
                  </a:lnTo>
                  <a:cubicBezTo>
                    <a:pt x="629" y="579"/>
                    <a:pt x="627" y="578"/>
                    <a:pt x="624" y="578"/>
                  </a:cubicBezTo>
                  <a:cubicBezTo>
                    <a:pt x="619" y="578"/>
                    <a:pt x="613" y="580"/>
                    <a:pt x="611" y="585"/>
                  </a:cubicBezTo>
                  <a:cubicBezTo>
                    <a:pt x="610" y="586"/>
                    <a:pt x="610" y="586"/>
                    <a:pt x="610" y="587"/>
                  </a:cubicBezTo>
                  <a:cubicBezTo>
                    <a:pt x="604" y="578"/>
                    <a:pt x="595" y="571"/>
                    <a:pt x="585" y="567"/>
                  </a:cubicBezTo>
                  <a:cubicBezTo>
                    <a:pt x="568" y="561"/>
                    <a:pt x="550" y="565"/>
                    <a:pt x="537" y="576"/>
                  </a:cubicBezTo>
                  <a:lnTo>
                    <a:pt x="538" y="575"/>
                  </a:lnTo>
                  <a:cubicBezTo>
                    <a:pt x="547" y="548"/>
                    <a:pt x="533" y="520"/>
                    <a:pt x="507" y="511"/>
                  </a:cubicBezTo>
                  <a:cubicBezTo>
                    <a:pt x="482" y="502"/>
                    <a:pt x="454" y="515"/>
                    <a:pt x="444" y="539"/>
                  </a:cubicBezTo>
                  <a:cubicBezTo>
                    <a:pt x="440" y="523"/>
                    <a:pt x="429" y="509"/>
                    <a:pt x="412" y="503"/>
                  </a:cubicBezTo>
                  <a:cubicBezTo>
                    <a:pt x="391" y="496"/>
                    <a:pt x="368" y="504"/>
                    <a:pt x="355" y="521"/>
                  </a:cubicBezTo>
                  <a:cubicBezTo>
                    <a:pt x="353" y="503"/>
                    <a:pt x="340" y="487"/>
                    <a:pt x="322" y="481"/>
                  </a:cubicBezTo>
                  <a:cubicBezTo>
                    <a:pt x="296" y="472"/>
                    <a:pt x="267" y="486"/>
                    <a:pt x="258" y="512"/>
                  </a:cubicBezTo>
                  <a:lnTo>
                    <a:pt x="255" y="520"/>
                  </a:lnTo>
                  <a:cubicBezTo>
                    <a:pt x="243" y="510"/>
                    <a:pt x="232" y="500"/>
                    <a:pt x="222" y="488"/>
                  </a:cubicBezTo>
                  <a:cubicBezTo>
                    <a:pt x="177" y="445"/>
                    <a:pt x="58" y="406"/>
                    <a:pt x="41" y="355"/>
                  </a:cubicBezTo>
                  <a:cubicBezTo>
                    <a:pt x="24" y="308"/>
                    <a:pt x="30" y="89"/>
                    <a:pt x="98" y="89"/>
                  </a:cubicBezTo>
                  <a:cubicBezTo>
                    <a:pt x="103" y="89"/>
                    <a:pt x="108" y="90"/>
                    <a:pt x="113" y="92"/>
                  </a:cubicBezTo>
                  <a:cubicBezTo>
                    <a:pt x="198" y="143"/>
                    <a:pt x="321" y="208"/>
                    <a:pt x="321" y="208"/>
                  </a:cubicBezTo>
                  <a:cubicBezTo>
                    <a:pt x="341" y="200"/>
                    <a:pt x="362" y="192"/>
                    <a:pt x="382" y="185"/>
                  </a:cubicBezTo>
                  <a:cubicBezTo>
                    <a:pt x="380" y="188"/>
                    <a:pt x="377" y="190"/>
                    <a:pt x="375" y="192"/>
                  </a:cubicBezTo>
                  <a:cubicBezTo>
                    <a:pt x="365" y="201"/>
                    <a:pt x="360" y="213"/>
                    <a:pt x="362" y="226"/>
                  </a:cubicBezTo>
                  <a:cubicBezTo>
                    <a:pt x="364" y="237"/>
                    <a:pt x="371" y="248"/>
                    <a:pt x="379" y="252"/>
                  </a:cubicBezTo>
                  <a:cubicBezTo>
                    <a:pt x="382" y="253"/>
                    <a:pt x="387" y="255"/>
                    <a:pt x="392" y="257"/>
                  </a:cubicBezTo>
                  <a:cubicBezTo>
                    <a:pt x="394" y="258"/>
                    <a:pt x="396" y="258"/>
                    <a:pt x="398" y="259"/>
                  </a:cubicBezTo>
                  <a:cubicBezTo>
                    <a:pt x="408" y="261"/>
                    <a:pt x="417" y="263"/>
                    <a:pt x="427" y="263"/>
                  </a:cubicBezTo>
                  <a:cubicBezTo>
                    <a:pt x="453" y="263"/>
                    <a:pt x="478" y="254"/>
                    <a:pt x="502" y="238"/>
                  </a:cubicBezTo>
                  <a:cubicBezTo>
                    <a:pt x="505" y="236"/>
                    <a:pt x="525" y="222"/>
                    <a:pt x="531" y="217"/>
                  </a:cubicBezTo>
                  <a:cubicBezTo>
                    <a:pt x="536" y="214"/>
                    <a:pt x="546" y="208"/>
                    <a:pt x="566" y="208"/>
                  </a:cubicBezTo>
                  <a:cubicBezTo>
                    <a:pt x="568" y="208"/>
                    <a:pt x="571" y="208"/>
                    <a:pt x="574" y="209"/>
                  </a:cubicBezTo>
                  <a:cubicBezTo>
                    <a:pt x="586" y="209"/>
                    <a:pt x="604" y="213"/>
                    <a:pt x="617" y="216"/>
                  </a:cubicBezTo>
                  <a:cubicBezTo>
                    <a:pt x="629" y="224"/>
                    <a:pt x="641" y="231"/>
                    <a:pt x="653" y="239"/>
                  </a:cubicBezTo>
                  <a:cubicBezTo>
                    <a:pt x="659" y="239"/>
                    <a:pt x="666" y="241"/>
                    <a:pt x="671" y="245"/>
                  </a:cubicBezTo>
                  <a:lnTo>
                    <a:pt x="1025" y="466"/>
                  </a:lnTo>
                  <a:cubicBezTo>
                    <a:pt x="1044" y="478"/>
                    <a:pt x="1049" y="502"/>
                    <a:pt x="1037" y="5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a:extLst>
              <a:ext uri="{FF2B5EF4-FFF2-40B4-BE49-F238E27FC236}">
                <a16:creationId xmlns:a16="http://schemas.microsoft.com/office/drawing/2014/main" id="{D7A5BDEE-B037-45D3-B7BB-EBF060E1AB41}"/>
              </a:ext>
            </a:extLst>
          </p:cNvPr>
          <p:cNvGrpSpPr/>
          <p:nvPr/>
        </p:nvGrpSpPr>
        <p:grpSpPr>
          <a:xfrm>
            <a:off x="4774216" y="1894568"/>
            <a:ext cx="720000" cy="720000"/>
            <a:chOff x="5736000" y="2226393"/>
            <a:chExt cx="720000" cy="720000"/>
          </a:xfrm>
        </p:grpSpPr>
        <p:sp>
          <p:nvSpPr>
            <p:cNvPr id="59" name="Freeform 6">
              <a:extLst>
                <a:ext uri="{FF2B5EF4-FFF2-40B4-BE49-F238E27FC236}">
                  <a16:creationId xmlns:a16="http://schemas.microsoft.com/office/drawing/2014/main" id="{EDE3281A-994B-4B25-885B-7AA323027661}"/>
                </a:ext>
              </a:extLst>
            </p:cNvPr>
            <p:cNvSpPr>
              <a:spLocks noChangeAspect="1"/>
            </p:cNvSpPr>
            <p:nvPr/>
          </p:nvSpPr>
          <p:spPr>
            <a:xfrm rot="5400000">
              <a:off x="5736000" y="2226393"/>
              <a:ext cx="720000" cy="720000"/>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p:txBody>
        </p:sp>
        <p:grpSp>
          <p:nvGrpSpPr>
            <p:cNvPr id="121" name="Boxes">
              <a:extLst>
                <a:ext uri="{FF2B5EF4-FFF2-40B4-BE49-F238E27FC236}">
                  <a16:creationId xmlns:a16="http://schemas.microsoft.com/office/drawing/2014/main" id="{B07ECD7A-3DE3-47C7-86E8-1AC0BFF4E6B6}"/>
                </a:ext>
              </a:extLst>
            </p:cNvPr>
            <p:cNvGrpSpPr>
              <a:grpSpLocks noChangeAspect="1"/>
            </p:cNvGrpSpPr>
            <p:nvPr>
              <p:custDataLst>
                <p:tags r:id="rId3"/>
              </p:custDataLst>
            </p:nvPr>
          </p:nvGrpSpPr>
          <p:grpSpPr bwMode="auto">
            <a:xfrm>
              <a:off x="6010865" y="2421504"/>
              <a:ext cx="170270" cy="329778"/>
              <a:chOff x="4004" y="1576"/>
              <a:chExt cx="1250" cy="2421"/>
            </a:xfrm>
            <a:solidFill>
              <a:schemeClr val="bg1"/>
            </a:solidFill>
          </p:grpSpPr>
          <p:sp>
            <p:nvSpPr>
              <p:cNvPr id="122" name="Freeform 386">
                <a:extLst>
                  <a:ext uri="{FF2B5EF4-FFF2-40B4-BE49-F238E27FC236}">
                    <a16:creationId xmlns:a16="http://schemas.microsoft.com/office/drawing/2014/main" id="{42B922DD-7BB2-41EC-9E65-E3197697E4B9}"/>
                  </a:ext>
                </a:extLst>
              </p:cNvPr>
              <p:cNvSpPr>
                <a:spLocks noEditPoints="1"/>
              </p:cNvSpPr>
              <p:nvPr/>
            </p:nvSpPr>
            <p:spPr bwMode="auto">
              <a:xfrm>
                <a:off x="4324" y="1576"/>
                <a:ext cx="610" cy="611"/>
              </a:xfrm>
              <a:custGeom>
                <a:avLst/>
                <a:gdLst>
                  <a:gd name="T0" fmla="*/ 0 w 1052"/>
                  <a:gd name="T1" fmla="*/ 0 h 1053"/>
                  <a:gd name="T2" fmla="*/ 0 w 1052"/>
                  <a:gd name="T3" fmla="*/ 1053 h 1053"/>
                  <a:gd name="T4" fmla="*/ 1052 w 1052"/>
                  <a:gd name="T5" fmla="*/ 1053 h 1053"/>
                  <a:gd name="T6" fmla="*/ 1052 w 1052"/>
                  <a:gd name="T7" fmla="*/ 0 h 1053"/>
                  <a:gd name="T8" fmla="*/ 0 w 1052"/>
                  <a:gd name="T9" fmla="*/ 0 h 1053"/>
                  <a:gd name="T10" fmla="*/ 780 w 1052"/>
                  <a:gd name="T11" fmla="*/ 212 h 1053"/>
                  <a:gd name="T12" fmla="*/ 820 w 1052"/>
                  <a:gd name="T13" fmla="*/ 240 h 1053"/>
                  <a:gd name="T14" fmla="*/ 598 w 1052"/>
                  <a:gd name="T15" fmla="*/ 586 h 1053"/>
                  <a:gd name="T16" fmla="*/ 421 w 1052"/>
                  <a:gd name="T17" fmla="*/ 841 h 1053"/>
                  <a:gd name="T18" fmla="*/ 232 w 1052"/>
                  <a:gd name="T19" fmla="*/ 527 h 1053"/>
                  <a:gd name="T20" fmla="*/ 344 w 1052"/>
                  <a:gd name="T21" fmla="*/ 471 h 1053"/>
                  <a:gd name="T22" fmla="*/ 437 w 1052"/>
                  <a:gd name="T23" fmla="*/ 657 h 1053"/>
                  <a:gd name="T24" fmla="*/ 780 w 1052"/>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53">
                    <a:moveTo>
                      <a:pt x="0" y="0"/>
                    </a:moveTo>
                    <a:lnTo>
                      <a:pt x="0" y="1053"/>
                    </a:lnTo>
                    <a:lnTo>
                      <a:pt x="1052" y="1053"/>
                    </a:lnTo>
                    <a:lnTo>
                      <a:pt x="1052" y="0"/>
                    </a:lnTo>
                    <a:lnTo>
                      <a:pt x="0" y="0"/>
                    </a:lnTo>
                    <a:close/>
                    <a:moveTo>
                      <a:pt x="780" y="212"/>
                    </a:moveTo>
                    <a:lnTo>
                      <a:pt x="820" y="240"/>
                    </a:lnTo>
                    <a:lnTo>
                      <a:pt x="598" y="586"/>
                    </a:lnTo>
                    <a:lnTo>
                      <a:pt x="421" y="841"/>
                    </a:lnTo>
                    <a:cubicBezTo>
                      <a:pt x="352" y="745"/>
                      <a:pt x="295" y="636"/>
                      <a:pt x="232" y="527"/>
                    </a:cubicBezTo>
                    <a:lnTo>
                      <a:pt x="344" y="471"/>
                    </a:lnTo>
                    <a:lnTo>
                      <a:pt x="437" y="657"/>
                    </a:lnTo>
                    <a:lnTo>
                      <a:pt x="780"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387">
                <a:extLst>
                  <a:ext uri="{FF2B5EF4-FFF2-40B4-BE49-F238E27FC236}">
                    <a16:creationId xmlns:a16="http://schemas.microsoft.com/office/drawing/2014/main" id="{274BE29E-81B6-4132-BDA5-7DF2177B3DBD}"/>
                  </a:ext>
                </a:extLst>
              </p:cNvPr>
              <p:cNvSpPr>
                <a:spLocks/>
              </p:cNvSpPr>
              <p:nvPr/>
            </p:nvSpPr>
            <p:spPr bwMode="auto">
              <a:xfrm>
                <a:off x="4324" y="221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388">
                <a:extLst>
                  <a:ext uri="{FF2B5EF4-FFF2-40B4-BE49-F238E27FC236}">
                    <a16:creationId xmlns:a16="http://schemas.microsoft.com/office/drawing/2014/main" id="{C9525272-E5F7-4C5C-B480-B8FD74615D5E}"/>
                  </a:ext>
                </a:extLst>
              </p:cNvPr>
              <p:cNvSpPr>
                <a:spLocks noEditPoints="1"/>
              </p:cNvSpPr>
              <p:nvPr/>
            </p:nvSpPr>
            <p:spPr bwMode="auto">
              <a:xfrm>
                <a:off x="400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389">
                <a:extLst>
                  <a:ext uri="{FF2B5EF4-FFF2-40B4-BE49-F238E27FC236}">
                    <a16:creationId xmlns:a16="http://schemas.microsoft.com/office/drawing/2014/main" id="{3E98DA35-AC7D-47A1-9045-4C5040FA6A32}"/>
                  </a:ext>
                </a:extLst>
              </p:cNvPr>
              <p:cNvSpPr>
                <a:spLocks/>
              </p:cNvSpPr>
              <p:nvPr/>
            </p:nvSpPr>
            <p:spPr bwMode="auto">
              <a:xfrm>
                <a:off x="400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6" name="Freeform 390">
                <a:extLst>
                  <a:ext uri="{FF2B5EF4-FFF2-40B4-BE49-F238E27FC236}">
                    <a16:creationId xmlns:a16="http://schemas.microsoft.com/office/drawing/2014/main" id="{774FA217-6988-400B-BC42-4334CD1DAF65}"/>
                  </a:ext>
                </a:extLst>
              </p:cNvPr>
              <p:cNvSpPr>
                <a:spLocks noEditPoints="1"/>
              </p:cNvSpPr>
              <p:nvPr/>
            </p:nvSpPr>
            <p:spPr bwMode="auto">
              <a:xfrm>
                <a:off x="400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391">
                <a:extLst>
                  <a:ext uri="{FF2B5EF4-FFF2-40B4-BE49-F238E27FC236}">
                    <a16:creationId xmlns:a16="http://schemas.microsoft.com/office/drawing/2014/main" id="{1445C854-ADA0-4DC6-8473-0CC385289970}"/>
                  </a:ext>
                </a:extLst>
              </p:cNvPr>
              <p:cNvSpPr>
                <a:spLocks/>
              </p:cNvSpPr>
              <p:nvPr/>
            </p:nvSpPr>
            <p:spPr bwMode="auto">
              <a:xfrm>
                <a:off x="400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8" name="Freeform 392">
                <a:extLst>
                  <a:ext uri="{FF2B5EF4-FFF2-40B4-BE49-F238E27FC236}">
                    <a16:creationId xmlns:a16="http://schemas.microsoft.com/office/drawing/2014/main" id="{9FA27624-8630-43DA-B3AE-670F27B4E604}"/>
                  </a:ext>
                </a:extLst>
              </p:cNvPr>
              <p:cNvSpPr>
                <a:spLocks noEditPoints="1"/>
              </p:cNvSpPr>
              <p:nvPr/>
            </p:nvSpPr>
            <p:spPr bwMode="auto">
              <a:xfrm>
                <a:off x="464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393">
                <a:extLst>
                  <a:ext uri="{FF2B5EF4-FFF2-40B4-BE49-F238E27FC236}">
                    <a16:creationId xmlns:a16="http://schemas.microsoft.com/office/drawing/2014/main" id="{7401E1A3-27DB-4766-96EA-7D0328BB815A}"/>
                  </a:ext>
                </a:extLst>
              </p:cNvPr>
              <p:cNvSpPr>
                <a:spLocks/>
              </p:cNvSpPr>
              <p:nvPr/>
            </p:nvSpPr>
            <p:spPr bwMode="auto">
              <a:xfrm>
                <a:off x="464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0" name="Freeform 394">
                <a:extLst>
                  <a:ext uri="{FF2B5EF4-FFF2-40B4-BE49-F238E27FC236}">
                    <a16:creationId xmlns:a16="http://schemas.microsoft.com/office/drawing/2014/main" id="{C80C0C75-0DF7-4CF0-90EB-298C7CB463A4}"/>
                  </a:ext>
                </a:extLst>
              </p:cNvPr>
              <p:cNvSpPr>
                <a:spLocks noEditPoints="1"/>
              </p:cNvSpPr>
              <p:nvPr/>
            </p:nvSpPr>
            <p:spPr bwMode="auto">
              <a:xfrm>
                <a:off x="464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395">
                <a:extLst>
                  <a:ext uri="{FF2B5EF4-FFF2-40B4-BE49-F238E27FC236}">
                    <a16:creationId xmlns:a16="http://schemas.microsoft.com/office/drawing/2014/main" id="{832C197F-7B8A-401D-8AB1-831D2B3A2DE4}"/>
                  </a:ext>
                </a:extLst>
              </p:cNvPr>
              <p:cNvSpPr>
                <a:spLocks/>
              </p:cNvSpPr>
              <p:nvPr/>
            </p:nvSpPr>
            <p:spPr bwMode="auto">
              <a:xfrm>
                <a:off x="464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137" name="object 25">
            <a:extLst>
              <a:ext uri="{FF2B5EF4-FFF2-40B4-BE49-F238E27FC236}">
                <a16:creationId xmlns:a16="http://schemas.microsoft.com/office/drawing/2014/main" id="{CC98E3BE-2B83-4084-B369-3DDCC8DD9A39}"/>
              </a:ext>
            </a:extLst>
          </p:cNvPr>
          <p:cNvSpPr txBox="1"/>
          <p:nvPr/>
        </p:nvSpPr>
        <p:spPr>
          <a:xfrm>
            <a:off x="5741504" y="2063069"/>
            <a:ext cx="1726096" cy="658514"/>
          </a:xfrm>
          <a:prstGeom prst="rect">
            <a:avLst/>
          </a:prstGeom>
        </p:spPr>
        <p:txBody>
          <a:bodyPr vert="horz" wrap="square" lIns="0" tIns="12065" rIns="0" bIns="0" rtlCol="0">
            <a:spAutoFit/>
          </a:bodyPr>
          <a:lstStyle>
            <a:defPPr>
              <a:defRPr lang="en-US"/>
            </a:defPPr>
            <a:lvl1pPr marL="12700">
              <a:lnSpc>
                <a:spcPct val="100000"/>
              </a:lnSpc>
              <a:spcBef>
                <a:spcPts val="95"/>
              </a:spcBef>
              <a:defRPr sz="1400" spc="-5">
                <a:latin typeface="Arial"/>
                <a:cs typeface="Arial"/>
              </a:defRPr>
            </a:lvl1pPr>
          </a:lstStyle>
          <a:p>
            <a:r>
              <a:rPr lang="en-CA" dirty="0"/>
              <a:t>Flesh out the WRAP (Wellness Recovery Action Plan) program</a:t>
            </a:r>
          </a:p>
        </p:txBody>
      </p:sp>
      <p:sp>
        <p:nvSpPr>
          <p:cNvPr id="138" name="object 40">
            <a:extLst>
              <a:ext uri="{FF2B5EF4-FFF2-40B4-BE49-F238E27FC236}">
                <a16:creationId xmlns:a16="http://schemas.microsoft.com/office/drawing/2014/main" id="{EBB45A9B-1B5C-40E7-A1BC-E3185C1DD8B5}"/>
              </a:ext>
            </a:extLst>
          </p:cNvPr>
          <p:cNvSpPr txBox="1"/>
          <p:nvPr/>
        </p:nvSpPr>
        <p:spPr>
          <a:xfrm>
            <a:off x="5741503" y="3703221"/>
            <a:ext cx="1536156" cy="1089401"/>
          </a:xfrm>
          <a:prstGeom prst="rect">
            <a:avLst/>
          </a:prstGeom>
        </p:spPr>
        <p:txBody>
          <a:bodyPr vert="horz" wrap="square" lIns="0" tIns="12065" rIns="0" bIns="0" rtlCol="0">
            <a:spAutoFit/>
          </a:bodyPr>
          <a:lstStyle>
            <a:defPPr>
              <a:defRPr lang="en-US"/>
            </a:defPPr>
            <a:lvl1pPr marL="12700">
              <a:lnSpc>
                <a:spcPct val="100000"/>
              </a:lnSpc>
              <a:spcBef>
                <a:spcPts val="95"/>
              </a:spcBef>
              <a:defRPr sz="1400" spc="-5">
                <a:latin typeface="Arial"/>
                <a:cs typeface="Arial"/>
              </a:defRPr>
            </a:lvl1pPr>
          </a:lstStyle>
          <a:p>
            <a:r>
              <a:rPr lang="en-CA" dirty="0"/>
              <a:t>Go through board templates and prospective charter for processes w/ board</a:t>
            </a:r>
          </a:p>
        </p:txBody>
      </p:sp>
      <p:sp>
        <p:nvSpPr>
          <p:cNvPr id="139" name="object 17">
            <a:extLst>
              <a:ext uri="{FF2B5EF4-FFF2-40B4-BE49-F238E27FC236}">
                <a16:creationId xmlns:a16="http://schemas.microsoft.com/office/drawing/2014/main" id="{DAB030C5-6A97-4524-8897-AF06B8C8372A}"/>
              </a:ext>
            </a:extLst>
          </p:cNvPr>
          <p:cNvSpPr txBox="1"/>
          <p:nvPr/>
        </p:nvSpPr>
        <p:spPr>
          <a:xfrm>
            <a:off x="5741504" y="2849854"/>
            <a:ext cx="1726096" cy="658514"/>
          </a:xfrm>
          <a:prstGeom prst="rect">
            <a:avLst/>
          </a:prstGeom>
        </p:spPr>
        <p:txBody>
          <a:bodyPr vert="horz" wrap="square" lIns="0" tIns="12065" rIns="0" bIns="0" rtlCol="0">
            <a:spAutoFit/>
          </a:bodyPr>
          <a:lstStyle>
            <a:defPPr>
              <a:defRPr lang="en-US"/>
            </a:defPPr>
            <a:lvl1pPr marL="12700">
              <a:lnSpc>
                <a:spcPct val="100000"/>
              </a:lnSpc>
              <a:spcBef>
                <a:spcPts val="95"/>
              </a:spcBef>
              <a:defRPr sz="1400" spc="-5">
                <a:latin typeface="Arial"/>
                <a:cs typeface="Arial"/>
              </a:defRPr>
            </a:lvl1pPr>
          </a:lstStyle>
          <a:p>
            <a:r>
              <a:rPr lang="en-CA" dirty="0"/>
              <a:t>Define optimal social media and website strategy</a:t>
            </a:r>
            <a:endParaRPr dirty="0"/>
          </a:p>
        </p:txBody>
      </p:sp>
      <p:sp>
        <p:nvSpPr>
          <p:cNvPr id="142" name="object 3">
            <a:extLst>
              <a:ext uri="{FF2B5EF4-FFF2-40B4-BE49-F238E27FC236}">
                <a16:creationId xmlns:a16="http://schemas.microsoft.com/office/drawing/2014/main" id="{3BC183F9-0FC2-4DE6-972F-D735BD42031F}"/>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What’s next?</a:t>
            </a:r>
            <a:endParaRPr lang="en-US" sz="2400" kern="0" dirty="0"/>
          </a:p>
        </p:txBody>
      </p:sp>
      <p:sp>
        <p:nvSpPr>
          <p:cNvPr id="143" name="object 4">
            <a:extLst>
              <a:ext uri="{FF2B5EF4-FFF2-40B4-BE49-F238E27FC236}">
                <a16:creationId xmlns:a16="http://schemas.microsoft.com/office/drawing/2014/main" id="{E64BC255-990C-4E7C-A5DD-83ADE6D01F9E}"/>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WHAT’S NEXT?</a:t>
            </a:r>
            <a:endParaRPr sz="1200" dirty="0">
              <a:solidFill>
                <a:srgbClr val="10253F"/>
              </a:solidFill>
              <a:latin typeface="Calibri"/>
              <a:cs typeface="Calibri"/>
            </a:endParaRPr>
          </a:p>
        </p:txBody>
      </p:sp>
      <p:sp>
        <p:nvSpPr>
          <p:cNvPr id="64" name="Rectangle 63">
            <a:extLst>
              <a:ext uri="{FF2B5EF4-FFF2-40B4-BE49-F238E27FC236}">
                <a16:creationId xmlns:a16="http://schemas.microsoft.com/office/drawing/2014/main" id="{A1540ECB-E1A7-4C9C-B954-FDD37352299D}"/>
              </a:ext>
            </a:extLst>
          </p:cNvPr>
          <p:cNvSpPr/>
          <p:nvPr/>
        </p:nvSpPr>
        <p:spPr>
          <a:xfrm>
            <a:off x="8686800" y="1392637"/>
            <a:ext cx="1791324" cy="369332"/>
          </a:xfrm>
          <a:prstGeom prst="rect">
            <a:avLst/>
          </a:prstGeom>
        </p:spPr>
        <p:txBody>
          <a:bodyPr wrap="none">
            <a:spAutoFit/>
          </a:bodyPr>
          <a:lstStyle/>
          <a:p>
            <a:pPr marL="90805">
              <a:lnSpc>
                <a:spcPct val="100000"/>
              </a:lnSpc>
            </a:pPr>
            <a:r>
              <a:rPr lang="en-CA" b="1" spc="-10" dirty="0">
                <a:solidFill>
                  <a:srgbClr val="C00000"/>
                </a:solidFill>
                <a:cs typeface="Calibri"/>
              </a:rPr>
              <a:t>Roadmap phase</a:t>
            </a:r>
            <a:endParaRPr lang="en-CA" dirty="0">
              <a:solidFill>
                <a:srgbClr val="C00000"/>
              </a:solidFill>
              <a:cs typeface="Calibri"/>
            </a:endParaRPr>
          </a:p>
        </p:txBody>
      </p:sp>
      <p:sp>
        <p:nvSpPr>
          <p:cNvPr id="65" name="object 25">
            <a:extLst>
              <a:ext uri="{FF2B5EF4-FFF2-40B4-BE49-F238E27FC236}">
                <a16:creationId xmlns:a16="http://schemas.microsoft.com/office/drawing/2014/main" id="{47F3B786-66F6-4103-897C-EE3747F028E5}"/>
              </a:ext>
            </a:extLst>
          </p:cNvPr>
          <p:cNvSpPr txBox="1"/>
          <p:nvPr/>
        </p:nvSpPr>
        <p:spPr>
          <a:xfrm>
            <a:off x="9525000" y="1951372"/>
            <a:ext cx="1310432" cy="443070"/>
          </a:xfrm>
          <a:prstGeom prst="rect">
            <a:avLst/>
          </a:prstGeom>
        </p:spPr>
        <p:txBody>
          <a:bodyPr vert="horz" wrap="square" lIns="0" tIns="12065" rIns="0" bIns="0" rtlCol="0">
            <a:spAutoFit/>
          </a:bodyPr>
          <a:lstStyle/>
          <a:p>
            <a:pPr marL="12700">
              <a:lnSpc>
                <a:spcPct val="100000"/>
              </a:lnSpc>
              <a:spcBef>
                <a:spcPts val="95"/>
              </a:spcBef>
            </a:pPr>
            <a:r>
              <a:rPr lang="en-CA" sz="1400" b="1" spc="-35" dirty="0">
                <a:latin typeface="Arial"/>
                <a:cs typeface="Arial"/>
              </a:rPr>
              <a:t>Define a high level roadmap</a:t>
            </a:r>
            <a:endParaRPr sz="1400" dirty="0">
              <a:latin typeface="Arial"/>
              <a:cs typeface="Arial"/>
            </a:endParaRPr>
          </a:p>
        </p:txBody>
      </p:sp>
      <p:grpSp>
        <p:nvGrpSpPr>
          <p:cNvPr id="70" name="Group 69">
            <a:extLst>
              <a:ext uri="{FF2B5EF4-FFF2-40B4-BE49-F238E27FC236}">
                <a16:creationId xmlns:a16="http://schemas.microsoft.com/office/drawing/2014/main" id="{F6F038CF-9515-4949-B970-FFF6D426187C}"/>
              </a:ext>
            </a:extLst>
          </p:cNvPr>
          <p:cNvGrpSpPr/>
          <p:nvPr/>
        </p:nvGrpSpPr>
        <p:grpSpPr>
          <a:xfrm>
            <a:off x="8856258" y="1900884"/>
            <a:ext cx="540000" cy="544047"/>
            <a:chOff x="2558405" y="3357959"/>
            <a:chExt cx="540000" cy="544047"/>
          </a:xfrm>
        </p:grpSpPr>
        <p:sp>
          <p:nvSpPr>
            <p:cNvPr id="71" name="Oval 70">
              <a:extLst>
                <a:ext uri="{FF2B5EF4-FFF2-40B4-BE49-F238E27FC236}">
                  <a16:creationId xmlns:a16="http://schemas.microsoft.com/office/drawing/2014/main" id="{BA802F87-03B2-4B1D-AEA5-74A2D06B0DE6}"/>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2" name="Oval 71">
              <a:extLst>
                <a:ext uri="{FF2B5EF4-FFF2-40B4-BE49-F238E27FC236}">
                  <a16:creationId xmlns:a16="http://schemas.microsoft.com/office/drawing/2014/main" id="{874687BF-14C4-4722-A693-8A5687489788}"/>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039970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EEB500"/>
          </a:solidFill>
        </p:spPr>
        <p:txBody>
          <a:bodyPr wrap="square" lIns="0" tIns="0" rIns="0" bIns="0" rtlCol="0"/>
          <a:lstStyle/>
          <a:p>
            <a:endParaRPr/>
          </a:p>
        </p:txBody>
      </p:sp>
      <p:sp>
        <p:nvSpPr>
          <p:cNvPr id="3" name="object 3"/>
          <p:cNvSpPr txBox="1">
            <a:spLocks noGrp="1"/>
          </p:cNvSpPr>
          <p:nvPr>
            <p:ph type="title"/>
          </p:nvPr>
        </p:nvSpPr>
        <p:spPr>
          <a:xfrm>
            <a:off x="482890" y="2043046"/>
            <a:ext cx="6984710" cy="627736"/>
          </a:xfrm>
          <a:prstGeom prst="rect">
            <a:avLst/>
          </a:prstGeom>
        </p:spPr>
        <p:txBody>
          <a:bodyPr vert="horz" wrap="square" lIns="0" tIns="12065" rIns="0" bIns="0" rtlCol="0">
            <a:spAutoFit/>
          </a:bodyPr>
          <a:lstStyle/>
          <a:p>
            <a:pPr marL="12700">
              <a:lnSpc>
                <a:spcPct val="100000"/>
              </a:lnSpc>
              <a:spcBef>
                <a:spcPts val="95"/>
              </a:spcBef>
            </a:pPr>
            <a:r>
              <a:rPr lang="en-CA" sz="4000" b="1" spc="-10" dirty="0">
                <a:solidFill>
                  <a:schemeClr val="tx2"/>
                </a:solidFill>
                <a:latin typeface="Arial"/>
                <a:cs typeface="Arial"/>
              </a:rPr>
              <a:t>Questions?</a:t>
            </a:r>
            <a:endParaRPr sz="4000" dirty="0">
              <a:solidFill>
                <a:schemeClr val="tx2"/>
              </a:solidFill>
              <a:latin typeface="Arial"/>
              <a:cs typeface="Arial"/>
            </a:endParaRPr>
          </a:p>
        </p:txBody>
      </p:sp>
      <p:sp>
        <p:nvSpPr>
          <p:cNvPr id="4" name="Slide Number Placeholder 3">
            <a:extLst>
              <a:ext uri="{FF2B5EF4-FFF2-40B4-BE49-F238E27FC236}">
                <a16:creationId xmlns:a16="http://schemas.microsoft.com/office/drawing/2014/main" id="{7AE04832-204B-4D29-B703-8CCAF3BE600B}"/>
              </a:ext>
            </a:extLst>
          </p:cNvPr>
          <p:cNvSpPr>
            <a:spLocks noGrp="1"/>
          </p:cNvSpPr>
          <p:nvPr>
            <p:ph type="sldNum" sz="quarter" idx="7"/>
          </p:nvPr>
        </p:nvSpPr>
        <p:spPr/>
        <p:txBody>
          <a:bodyPr/>
          <a:lstStyle/>
          <a:p>
            <a:pPr marL="83185">
              <a:lnSpc>
                <a:spcPts val="955"/>
              </a:lnSpc>
            </a:pPr>
            <a:fld id="{81D60167-4931-47E6-BA6A-407CBD079E47}" type="slidenum">
              <a:rPr lang="en-CA" smtClean="0"/>
              <a:t>24</a:t>
            </a:fld>
            <a:endParaRPr lang="en-CA"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A7A8A7"/>
          </a:solidFill>
        </p:spPr>
        <p:txBody>
          <a:bodyPr wrap="square" lIns="0" tIns="0" rIns="0" bIns="0" rtlCol="0"/>
          <a:lstStyle/>
          <a:p>
            <a:endParaRPr/>
          </a:p>
        </p:txBody>
      </p:sp>
      <p:sp>
        <p:nvSpPr>
          <p:cNvPr id="3" name="object 3"/>
          <p:cNvSpPr txBox="1">
            <a:spLocks noGrp="1"/>
          </p:cNvSpPr>
          <p:nvPr>
            <p:ph type="title"/>
          </p:nvPr>
        </p:nvSpPr>
        <p:spPr>
          <a:xfrm>
            <a:off x="482890" y="2043046"/>
            <a:ext cx="6984710" cy="627736"/>
          </a:xfrm>
          <a:prstGeom prst="rect">
            <a:avLst/>
          </a:prstGeom>
        </p:spPr>
        <p:txBody>
          <a:bodyPr vert="horz" wrap="square" lIns="0" tIns="12065" rIns="0" bIns="0" rtlCol="0">
            <a:spAutoFit/>
          </a:bodyPr>
          <a:lstStyle/>
          <a:p>
            <a:pPr marL="12700">
              <a:lnSpc>
                <a:spcPct val="100000"/>
              </a:lnSpc>
              <a:spcBef>
                <a:spcPts val="95"/>
              </a:spcBef>
            </a:pPr>
            <a:r>
              <a:rPr sz="4000" b="1" spc="-10" dirty="0" err="1">
                <a:solidFill>
                  <a:schemeClr val="tx2"/>
                </a:solidFill>
                <a:latin typeface="Arial"/>
                <a:cs typeface="Arial"/>
              </a:rPr>
              <a:t>Appendi</a:t>
            </a:r>
            <a:r>
              <a:rPr lang="en-CA" sz="4000" b="1" spc="-10" dirty="0">
                <a:solidFill>
                  <a:schemeClr val="tx2"/>
                </a:solidFill>
                <a:latin typeface="Arial"/>
                <a:cs typeface="Arial"/>
              </a:rPr>
              <a:t>x</a:t>
            </a:r>
            <a:endParaRPr sz="4000" dirty="0">
              <a:solidFill>
                <a:schemeClr val="tx2"/>
              </a:solidFill>
              <a:latin typeface="Arial"/>
              <a:cs typeface="Arial"/>
            </a:endParaRPr>
          </a:p>
        </p:txBody>
      </p:sp>
      <p:sp>
        <p:nvSpPr>
          <p:cNvPr id="4" name="Slide Number Placeholder 3">
            <a:extLst>
              <a:ext uri="{FF2B5EF4-FFF2-40B4-BE49-F238E27FC236}">
                <a16:creationId xmlns:a16="http://schemas.microsoft.com/office/drawing/2014/main" id="{7AE04832-204B-4D29-B703-8CCAF3BE600B}"/>
              </a:ext>
            </a:extLst>
          </p:cNvPr>
          <p:cNvSpPr>
            <a:spLocks noGrp="1"/>
          </p:cNvSpPr>
          <p:nvPr>
            <p:ph type="sldNum" sz="quarter" idx="7"/>
          </p:nvPr>
        </p:nvSpPr>
        <p:spPr/>
        <p:txBody>
          <a:bodyPr/>
          <a:lstStyle/>
          <a:p>
            <a:pPr marL="83185">
              <a:lnSpc>
                <a:spcPts val="955"/>
              </a:lnSpc>
            </a:pPr>
            <a:fld id="{81D60167-4931-47E6-BA6A-407CBD079E47}" type="slidenum">
              <a:rPr lang="en-CA" smtClean="0"/>
              <a:t>25</a:t>
            </a:fld>
            <a:endParaRPr lang="en-CA" dirty="0"/>
          </a:p>
        </p:txBody>
      </p:sp>
    </p:spTree>
    <p:extLst>
      <p:ext uri="{BB962C8B-B14F-4D97-AF65-F5344CB8AC3E}">
        <p14:creationId xmlns:p14="http://schemas.microsoft.com/office/powerpoint/2010/main" val="776368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1104"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25589" y="1589"/>
                        <a:ext cx="1587" cy="1587"/>
                      </a:xfrm>
                      <a:prstGeom prst="rect">
                        <a:avLst/>
                      </a:prstGeom>
                    </p:spPr>
                  </p:pic>
                </p:oleObj>
              </mc:Fallback>
            </mc:AlternateContent>
          </a:graphicData>
        </a:graphic>
      </p:graphicFrame>
      <p:graphicFrame>
        <p:nvGraphicFramePr>
          <p:cNvPr id="9" name="Group 41"/>
          <p:cNvGraphicFramePr>
            <a:graphicFrameLocks noGrp="1"/>
          </p:cNvGraphicFramePr>
          <p:nvPr>
            <p:extLst>
              <p:ext uri="{D42A27DB-BD31-4B8C-83A1-F6EECF244321}">
                <p14:modId xmlns:p14="http://schemas.microsoft.com/office/powerpoint/2010/main" val="2739226890"/>
              </p:ext>
            </p:extLst>
          </p:nvPr>
        </p:nvGraphicFramePr>
        <p:xfrm>
          <a:off x="308389" y="1311467"/>
          <a:ext cx="11411895" cy="4492964"/>
        </p:xfrm>
        <a:graphic>
          <a:graphicData uri="http://schemas.openxmlformats.org/drawingml/2006/table">
            <a:tbl>
              <a:tblPr/>
              <a:tblGrid>
                <a:gridCol w="8034906">
                  <a:extLst>
                    <a:ext uri="{9D8B030D-6E8A-4147-A177-3AD203B41FA5}">
                      <a16:colId xmlns:a16="http://schemas.microsoft.com/office/drawing/2014/main" val="20000"/>
                    </a:ext>
                  </a:extLst>
                </a:gridCol>
                <a:gridCol w="3376989">
                  <a:extLst>
                    <a:ext uri="{9D8B030D-6E8A-4147-A177-3AD203B41FA5}">
                      <a16:colId xmlns:a16="http://schemas.microsoft.com/office/drawing/2014/main" val="20001"/>
                    </a:ext>
                  </a:extLst>
                </a:gridCol>
              </a:tblGrid>
              <a:tr h="4154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Arial" charset="0"/>
                        </a:rPr>
                        <a:t>York Region Community Organizations By Type</a:t>
                      </a:r>
                      <a:endParaRPr kumimoji="0" lang="en-US" sz="1200" b="1" i="0" u="none" strike="noStrike" cap="none" normalizeH="0" baseline="30000" dirty="0">
                        <a:ln>
                          <a:noFill/>
                        </a:ln>
                        <a:solidFill>
                          <a:schemeClr val="bg1"/>
                        </a:solidFill>
                        <a:effectLst/>
                        <a:latin typeface="Arial" charset="0"/>
                      </a:endParaRP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F497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Arial" charset="0"/>
                        </a:rPr>
                        <a:t>Commentary</a:t>
                      </a: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F497D"/>
                    </a:solidFill>
                  </a:tcPr>
                </a:tc>
                <a:extLst>
                  <a:ext uri="{0D108BD9-81ED-4DB2-BD59-A6C34878D82A}">
                    <a16:rowId xmlns:a16="http://schemas.microsoft.com/office/drawing/2014/main" val="10000"/>
                  </a:ext>
                </a:extLst>
              </a:tr>
              <a:tr h="1584638">
                <a:tc rowSpan="3">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marR="0" lvl="0" indent="-171450" algn="l" defTabSz="914400" rtl="0" eaLnBrk="1" fontAlgn="base" latinLnBrk="0" hangingPunct="1">
                        <a:lnSpc>
                          <a:spcPct val="100000"/>
                        </a:lnSpc>
                        <a:spcBef>
                          <a:spcPct val="0"/>
                        </a:spcBef>
                        <a:spcAft>
                          <a:spcPts val="300"/>
                        </a:spcAft>
                        <a:buClrTx/>
                        <a:buSzTx/>
                        <a:buFont typeface="Wingdings" pitchFamily="2" charset="2"/>
                        <a:buChar char="§"/>
                        <a:tabLst/>
                      </a:pPr>
                      <a:endParaRPr kumimoji="0" lang="en-US" sz="1000" b="0" i="0" u="none" strike="noStrike" cap="none" normalizeH="0" baseline="0" dirty="0">
                        <a:ln>
                          <a:noFill/>
                        </a:ln>
                        <a:solidFill>
                          <a:schemeClr val="tx1"/>
                        </a:solidFill>
                        <a:effectLst/>
                        <a:latin typeface="Arial" charset="0"/>
                      </a:endParaRPr>
                    </a:p>
                  </a:txBody>
                  <a:tcPr marR="9144" marB="27432" horzOverflow="overflow">
                    <a:lnL w="57150" cap="flat" cmpd="sng" algn="ctr">
                      <a:solidFill>
                        <a:srgbClr val="FFFFFF"/>
                      </a:solidFill>
                      <a:prstDash val="solid"/>
                      <a:round/>
                      <a:headEnd type="none" w="med" len="med"/>
                      <a:tailEnd type="none" w="med" len="med"/>
                    </a:lnL>
                    <a:lnR w="1905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0"/>
                        </a:spcBef>
                        <a:spcAft>
                          <a:spcPts val="600"/>
                        </a:spcAft>
                        <a:buClrTx/>
                        <a:buSzTx/>
                        <a:buFont typeface="Wingdings" pitchFamily="2" charset="2"/>
                        <a:buChar char="§"/>
                        <a:tabLst/>
                      </a:pPr>
                      <a:r>
                        <a:rPr kumimoji="0" lang="en-US" sz="1000" b="0" i="0" u="none" strike="noStrike" cap="none" normalizeH="0" baseline="0" dirty="0">
                          <a:ln>
                            <a:noFill/>
                          </a:ln>
                          <a:solidFill>
                            <a:schemeClr val="tx1"/>
                          </a:solidFill>
                          <a:effectLst/>
                          <a:latin typeface="Arial" charset="0"/>
                        </a:rPr>
                        <a:t>Over 100 community organizations are active in York Region that express a potential desire for partnership with HOH</a:t>
                      </a:r>
                    </a:p>
                    <a:p>
                      <a:pPr marL="171450" marR="0" lvl="0" indent="-171450" algn="l" defTabSz="914400" rtl="0" eaLnBrk="1" fontAlgn="base" latinLnBrk="0" hangingPunct="1">
                        <a:lnSpc>
                          <a:spcPct val="100000"/>
                        </a:lnSpc>
                        <a:spcBef>
                          <a:spcPct val="0"/>
                        </a:spcBef>
                        <a:spcAft>
                          <a:spcPts val="600"/>
                        </a:spcAft>
                        <a:buClrTx/>
                        <a:buSzTx/>
                        <a:buFont typeface="Wingdings" pitchFamily="2" charset="2"/>
                        <a:buChar char="§"/>
                        <a:tabLst/>
                      </a:pPr>
                      <a:r>
                        <a:rPr kumimoji="0" lang="en-US" sz="1000" b="0" i="0" u="none" strike="noStrike" cap="none" normalizeH="0" baseline="0" dirty="0">
                          <a:ln>
                            <a:noFill/>
                          </a:ln>
                          <a:solidFill>
                            <a:schemeClr val="tx1"/>
                          </a:solidFill>
                          <a:effectLst/>
                          <a:latin typeface="Arial" charset="0"/>
                        </a:rPr>
                        <a:t>While the focus of these groups varies, they may have complementary activities that can be leveraged by both organizations.</a:t>
                      </a:r>
                    </a:p>
                  </a:txBody>
                  <a:tcPr marR="9144" marB="27432" horzOverflow="overflow">
                    <a:lnL w="19050" cap="flat" cmpd="sng" algn="ctr">
                      <a:solidFill>
                        <a:schemeClr val="bg2"/>
                      </a:solidFill>
                      <a:prstDash val="solid"/>
                      <a:round/>
                      <a:headEnd type="none" w="med" len="med"/>
                      <a:tailEnd type="none" w="med" len="med"/>
                    </a:lnL>
                    <a:lnR w="571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5475">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200" b="1" i="0" u="none" strike="noStrike" cap="none" normalizeH="0" baseline="0" dirty="0">
                          <a:ln>
                            <a:noFill/>
                          </a:ln>
                          <a:solidFill>
                            <a:schemeClr val="bg1"/>
                          </a:solidFill>
                          <a:effectLst/>
                          <a:latin typeface="Arial" charset="0"/>
                        </a:rPr>
                        <a:t>Example Organizations</a:t>
                      </a:r>
                      <a:endParaRPr kumimoji="0" lang="en-US" sz="1000" b="0" i="1" u="none" strike="noStrike" cap="none" normalizeH="0" baseline="0" dirty="0">
                        <a:ln>
                          <a:noFill/>
                        </a:ln>
                        <a:solidFill>
                          <a:schemeClr val="bg1"/>
                        </a:solidFill>
                        <a:effectLst/>
                        <a:latin typeface="Arial" charset="0"/>
                      </a:endParaRPr>
                    </a:p>
                  </a:txBody>
                  <a:tcPr marR="9144" marB="27432" anchor="ctr" horzOverflow="overflow">
                    <a:lnL w="19050" cap="flat" cmpd="sng" algn="ctr">
                      <a:solidFill>
                        <a:schemeClr val="bg1"/>
                      </a:solidFill>
                      <a:prstDash val="solid"/>
                      <a:round/>
                      <a:headEnd type="none" w="med" len="med"/>
                      <a:tailEnd type="none" w="med" len="med"/>
                    </a:lnL>
                    <a:lnR w="571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1F497D"/>
                    </a:solidFill>
                  </a:tcPr>
                </a:tc>
                <a:extLst>
                  <a:ext uri="{0D108BD9-81ED-4DB2-BD59-A6C34878D82A}">
                    <a16:rowId xmlns:a16="http://schemas.microsoft.com/office/drawing/2014/main" val="10002"/>
                  </a:ext>
                </a:extLst>
              </a:tr>
              <a:tr h="2077376">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ts val="300"/>
                        </a:spcAft>
                        <a:buClrTx/>
                        <a:buSzTx/>
                        <a:buFont typeface="Wingdings" pitchFamily="2" charset="2"/>
                        <a:buNone/>
                        <a:tabLst/>
                      </a:pPr>
                      <a:endParaRPr kumimoji="0" lang="en-US" sz="1000" b="0" i="0" u="none" strike="noStrike" cap="none" normalizeH="0" baseline="0" dirty="0">
                        <a:ln>
                          <a:noFill/>
                        </a:ln>
                        <a:solidFill>
                          <a:schemeClr val="tx1"/>
                        </a:solidFill>
                        <a:effectLst/>
                        <a:latin typeface="Arial" charset="0"/>
                      </a:endParaRPr>
                    </a:p>
                  </a:txBody>
                  <a:tcPr marR="9144" marB="27432" horzOverflow="overflow">
                    <a:lnL w="19050" cap="flat" cmpd="sng" algn="ctr">
                      <a:solidFill>
                        <a:schemeClr val="bg2"/>
                      </a:solidFill>
                      <a:prstDash val="solid"/>
                      <a:round/>
                      <a:headEnd type="none" w="med" len="med"/>
                      <a:tailEnd type="none" w="med" len="med"/>
                    </a:lnL>
                    <a:lnR w="571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3" name="TextBox 32"/>
          <p:cNvSpPr txBox="1"/>
          <p:nvPr/>
        </p:nvSpPr>
        <p:spPr>
          <a:xfrm>
            <a:off x="1705841" y="6185356"/>
            <a:ext cx="9048750" cy="215444"/>
          </a:xfrm>
          <a:prstGeom prst="rect">
            <a:avLst/>
          </a:prstGeom>
          <a:noFill/>
        </p:spPr>
        <p:txBody>
          <a:bodyPr wrap="square" rtlCol="0">
            <a:spAutoFit/>
          </a:bodyPr>
          <a:lstStyle/>
          <a:p>
            <a:r>
              <a:rPr lang="en-US" sz="800" i="1" dirty="0"/>
              <a:t>(1) Source: CIVICYork – Community Information and Volunteer York Region,; website:https://york.cioc.ca/ . (2) Includes organizations and regional overarching organizations</a:t>
            </a:r>
          </a:p>
        </p:txBody>
      </p:sp>
      <p:graphicFrame>
        <p:nvGraphicFramePr>
          <p:cNvPr id="34" name="Table 33"/>
          <p:cNvGraphicFramePr>
            <a:graphicFrameLocks noGrp="1"/>
          </p:cNvGraphicFramePr>
          <p:nvPr>
            <p:extLst/>
          </p:nvPr>
        </p:nvGraphicFramePr>
        <p:xfrm>
          <a:off x="8382000" y="3795254"/>
          <a:ext cx="3338284" cy="1889760"/>
        </p:xfrm>
        <a:graphic>
          <a:graphicData uri="http://schemas.openxmlformats.org/drawingml/2006/table">
            <a:tbl>
              <a:tblPr firstRow="1" bandRow="1">
                <a:tableStyleId>{5C22544A-7EE6-4342-B048-85BDC9FD1C3A}</a:tableStyleId>
              </a:tblPr>
              <a:tblGrid>
                <a:gridCol w="1192244">
                  <a:extLst>
                    <a:ext uri="{9D8B030D-6E8A-4147-A177-3AD203B41FA5}">
                      <a16:colId xmlns:a16="http://schemas.microsoft.com/office/drawing/2014/main" val="20000"/>
                    </a:ext>
                  </a:extLst>
                </a:gridCol>
                <a:gridCol w="2146040">
                  <a:extLst>
                    <a:ext uri="{9D8B030D-6E8A-4147-A177-3AD203B41FA5}">
                      <a16:colId xmlns:a16="http://schemas.microsoft.com/office/drawing/2014/main" val="20001"/>
                    </a:ext>
                  </a:extLst>
                </a:gridCol>
              </a:tblGrid>
              <a:tr h="182880">
                <a:tc>
                  <a:txBody>
                    <a:bodyPr/>
                    <a:lstStyle/>
                    <a:p>
                      <a:pPr algn="ctr"/>
                      <a:r>
                        <a:rPr lang="en-US" sz="1000" dirty="0"/>
                        <a:t>Type</a:t>
                      </a:r>
                      <a:endParaRPr lang="en-US" sz="1000" baseline="30000" dirty="0"/>
                    </a:p>
                  </a:txBody>
                  <a:tcPr anchor="ctr">
                    <a:lnR w="38100" cap="flat" cmpd="sng" algn="ctr">
                      <a:solidFill>
                        <a:schemeClr val="bg1"/>
                      </a:solidFill>
                      <a:prstDash val="solid"/>
                      <a:round/>
                      <a:headEnd type="none" w="med" len="med"/>
                      <a:tailEnd type="none" w="med" len="med"/>
                    </a:lnR>
                    <a:solidFill>
                      <a:srgbClr val="FEC200"/>
                    </a:solidFill>
                  </a:tcPr>
                </a:tc>
                <a:tc>
                  <a:txBody>
                    <a:bodyPr/>
                    <a:lstStyle/>
                    <a:p>
                      <a:pPr algn="ctr"/>
                      <a:r>
                        <a:rPr lang="en-US" sz="1000" dirty="0"/>
                        <a:t>Examples</a:t>
                      </a:r>
                    </a:p>
                  </a:txBody>
                  <a:tcPr anchor="ctr">
                    <a:lnL w="38100" cap="flat" cmpd="sng" algn="ctr">
                      <a:solidFill>
                        <a:schemeClr val="bg1"/>
                      </a:solidFill>
                      <a:prstDash val="solid"/>
                      <a:round/>
                      <a:headEnd type="none" w="med" len="med"/>
                      <a:tailEnd type="none" w="med" len="med"/>
                    </a:lnL>
                    <a:solidFill>
                      <a:srgbClr val="FEC200"/>
                    </a:solidFill>
                  </a:tcPr>
                </a:tc>
                <a:extLst>
                  <a:ext uri="{0D108BD9-81ED-4DB2-BD59-A6C34878D82A}">
                    <a16:rowId xmlns:a16="http://schemas.microsoft.com/office/drawing/2014/main" val="10000"/>
                  </a:ext>
                </a:extLst>
              </a:tr>
              <a:tr h="370840">
                <a:tc>
                  <a:txBody>
                    <a:bodyPr/>
                    <a:lstStyle/>
                    <a:p>
                      <a:pPr algn="ctr"/>
                      <a:r>
                        <a:rPr lang="en-US" sz="1000" dirty="0"/>
                        <a:t>Mental Health</a:t>
                      </a:r>
                    </a:p>
                  </a:txBody>
                  <a:tcPr marL="18288" marR="18288" anchor="ctr">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000" dirty="0"/>
                        <a:t>Schizophrenia Society of Canada, </a:t>
                      </a:r>
                      <a:r>
                        <a:rPr lang="en-US" sz="1000" dirty="0" err="1"/>
                        <a:t>Krasman</a:t>
                      </a:r>
                      <a:r>
                        <a:rPr lang="en-US" sz="1000" dirty="0"/>
                        <a:t> Centre, Catholic Community Services of York Region</a:t>
                      </a:r>
                    </a:p>
                  </a:txBody>
                  <a:tcPr anchor="ctr">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sz="1000" dirty="0"/>
                        <a:t>Health</a:t>
                      </a:r>
                      <a:r>
                        <a:rPr lang="en-US" sz="1000" baseline="0" dirty="0"/>
                        <a:t> Services</a:t>
                      </a:r>
                      <a:endParaRPr lang="en-US" sz="1000" dirty="0"/>
                    </a:p>
                  </a:txBody>
                  <a:tcPr marL="18288" marR="18288"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000" dirty="0"/>
                        <a:t>All-Care, Health &amp; Staffing Services, Health Care Services, Richmond Health Centre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2"/>
                  </a:ext>
                </a:extLst>
              </a:tr>
              <a:tr h="370840">
                <a:tc>
                  <a:txBody>
                    <a:bodyPr/>
                    <a:lstStyle/>
                    <a:p>
                      <a:pPr algn="ctr"/>
                      <a:r>
                        <a:rPr lang="en-US" sz="1000" dirty="0"/>
                        <a:t>Community</a:t>
                      </a:r>
                      <a:r>
                        <a:rPr lang="en-US" sz="1000" baseline="0" dirty="0"/>
                        <a:t> Health Centers</a:t>
                      </a:r>
                      <a:endParaRPr lang="en-US" sz="1000" dirty="0"/>
                    </a:p>
                  </a:txBody>
                  <a:tcPr marL="18288" marR="18288"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000"/>
                        <a:t>Ontario</a:t>
                      </a:r>
                      <a:r>
                        <a:rPr lang="en-US" sz="1000" baseline="0"/>
                        <a:t> Shores, </a:t>
                      </a:r>
                      <a:r>
                        <a:rPr lang="en-US" sz="1000"/>
                        <a:t>Southlake Regional Health Centre,</a:t>
                      </a:r>
                      <a:r>
                        <a:rPr lang="en-US" sz="1000" baseline="0"/>
                        <a:t> Blue Hills Child and Family Services </a:t>
                      </a:r>
                      <a:r>
                        <a:rPr lang="en-US" sz="1000"/>
                        <a:t>LOFT Cross Links</a:t>
                      </a:r>
                      <a:endParaRPr lang="en-US" sz="1000" dirty="0"/>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3"/>
                  </a:ext>
                </a:extLst>
              </a:tr>
            </a:tbl>
          </a:graphicData>
        </a:graphic>
      </p:graphicFrame>
      <p:graphicFrame>
        <p:nvGraphicFramePr>
          <p:cNvPr id="14" name="Chart 13"/>
          <p:cNvGraphicFramePr>
            <a:graphicFrameLocks/>
          </p:cNvGraphicFramePr>
          <p:nvPr>
            <p:extLst/>
          </p:nvPr>
        </p:nvGraphicFramePr>
        <p:xfrm>
          <a:off x="1175312" y="1704398"/>
          <a:ext cx="6151208" cy="4484989"/>
        </p:xfrm>
        <a:graphic>
          <a:graphicData uri="http://schemas.openxmlformats.org/drawingml/2006/chart">
            <c:chart xmlns:c="http://schemas.openxmlformats.org/drawingml/2006/chart" xmlns:r="http://schemas.openxmlformats.org/officeDocument/2006/relationships" r:id="rId7"/>
          </a:graphicData>
        </a:graphic>
      </p:graphicFrame>
      <p:sp>
        <p:nvSpPr>
          <p:cNvPr id="18" name="object 3">
            <a:extLst>
              <a:ext uri="{FF2B5EF4-FFF2-40B4-BE49-F238E27FC236}">
                <a16:creationId xmlns:a16="http://schemas.microsoft.com/office/drawing/2014/main" id="{6D3F2423-286B-4B15-9B65-F11AF0090D49}"/>
              </a:ext>
            </a:extLst>
          </p:cNvPr>
          <p:cNvSpPr txBox="1">
            <a:spLocks/>
          </p:cNvSpPr>
          <p:nvPr/>
        </p:nvSpPr>
        <p:spPr>
          <a:xfrm>
            <a:off x="308390" y="434088"/>
            <a:ext cx="1023387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 Potential Partners – York Region Community Partners</a:t>
            </a:r>
            <a:endParaRPr lang="en-CA" sz="2400" kern="0" spc="-5" dirty="0"/>
          </a:p>
        </p:txBody>
      </p:sp>
      <p:sp>
        <p:nvSpPr>
          <p:cNvPr id="19"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20" name="object 3">
            <a:extLst>
              <a:ext uri="{FF2B5EF4-FFF2-40B4-BE49-F238E27FC236}">
                <a16:creationId xmlns:a16="http://schemas.microsoft.com/office/drawing/2014/main" id="{6D3F2423-286B-4B15-9B65-F11AF0090D49}"/>
              </a:ext>
            </a:extLst>
          </p:cNvPr>
          <p:cNvSpPr txBox="1">
            <a:spLocks/>
          </p:cNvSpPr>
          <p:nvPr/>
        </p:nvSpPr>
        <p:spPr>
          <a:xfrm>
            <a:off x="308390" y="950130"/>
            <a:ext cx="11411895" cy="259686"/>
          </a:xfrm>
          <a:prstGeom prst="rect">
            <a:avLst/>
          </a:prstGeom>
          <a:solidFill>
            <a:srgbClr val="FEC200"/>
          </a:solidFill>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r>
              <a:rPr lang="en-US" sz="1600" dirty="0">
                <a:solidFill>
                  <a:schemeClr val="bg1"/>
                </a:solidFill>
                <a:latin typeface="Calibri" charset="0"/>
                <a:ea typeface="Calibri" charset="0"/>
                <a:cs typeface="Calibri" charset="0"/>
              </a:rPr>
              <a:t>HOH should investigate the potential of partnering with a wide variety of community groups</a:t>
            </a:r>
          </a:p>
        </p:txBody>
      </p:sp>
      <p:sp>
        <p:nvSpPr>
          <p:cNvPr id="2" name="Rectangle 1">
            <a:extLst>
              <a:ext uri="{FF2B5EF4-FFF2-40B4-BE49-F238E27FC236}">
                <a16:creationId xmlns:a16="http://schemas.microsoft.com/office/drawing/2014/main" id="{86898DCA-0E7A-4BDC-93B0-619DA4625ABA}"/>
              </a:ext>
            </a:extLst>
          </p:cNvPr>
          <p:cNvSpPr/>
          <p:nvPr/>
        </p:nvSpPr>
        <p:spPr>
          <a:xfrm>
            <a:off x="1828800" y="2590800"/>
            <a:ext cx="275359" cy="215444"/>
          </a:xfrm>
          <a:prstGeom prst="rect">
            <a:avLst/>
          </a:prstGeom>
        </p:spPr>
        <p:txBody>
          <a:bodyPr wrap="square">
            <a:spAutoFit/>
          </a:bodyPr>
          <a:lstStyle/>
          <a:p>
            <a:r>
              <a:rPr lang="en-US" sz="800" i="1" dirty="0"/>
              <a:t>2</a:t>
            </a:r>
            <a:endParaRPr lang="en-US" sz="800" dirty="0"/>
          </a:p>
        </p:txBody>
      </p:sp>
      <p:sp>
        <p:nvSpPr>
          <p:cNvPr id="11" name="object 2">
            <a:extLst>
              <a:ext uri="{FF2B5EF4-FFF2-40B4-BE49-F238E27FC236}">
                <a16:creationId xmlns:a16="http://schemas.microsoft.com/office/drawing/2014/main" id="{882BA870-204C-4DC8-9075-CED08C1C203C}"/>
              </a:ext>
            </a:extLst>
          </p:cNvPr>
          <p:cNvSpPr/>
          <p:nvPr/>
        </p:nvSpPr>
        <p:spPr>
          <a:xfrm>
            <a:off x="3901440" y="6659880"/>
            <a:ext cx="7392923" cy="45719"/>
          </a:xfrm>
          <a:prstGeom prst="rect">
            <a:avLst/>
          </a:prstGeom>
          <a:blipFill>
            <a:blip r:embed="rId8" cstate="print"/>
            <a:stretch>
              <a:fillRect/>
            </a:stretch>
          </a:blipFill>
        </p:spPr>
        <p:txBody>
          <a:bodyPr wrap="square" lIns="0" tIns="0" rIns="0" bIns="0" rtlCol="0"/>
          <a:lstStyle/>
          <a:p>
            <a:endParaRPr/>
          </a:p>
        </p:txBody>
      </p:sp>
      <p:sp>
        <p:nvSpPr>
          <p:cNvPr id="3" name="Slide Number Placeholder 2">
            <a:extLst>
              <a:ext uri="{FF2B5EF4-FFF2-40B4-BE49-F238E27FC236}">
                <a16:creationId xmlns:a16="http://schemas.microsoft.com/office/drawing/2014/main" id="{D7C46980-084C-4062-9AC1-A7BBD76E2B1B}"/>
              </a:ext>
            </a:extLst>
          </p:cNvPr>
          <p:cNvSpPr>
            <a:spLocks noGrp="1"/>
          </p:cNvSpPr>
          <p:nvPr>
            <p:ph type="sldNum" sz="quarter" idx="7"/>
          </p:nvPr>
        </p:nvSpPr>
        <p:spPr/>
        <p:txBody>
          <a:bodyPr/>
          <a:lstStyle/>
          <a:p>
            <a:pPr marL="83185">
              <a:lnSpc>
                <a:spcPts val="955"/>
              </a:lnSpc>
            </a:pPr>
            <a:fld id="{81D60167-4931-47E6-BA6A-407CBD079E47}" type="slidenum">
              <a:rPr lang="en-CA" smtClean="0"/>
              <a:t>26</a:t>
            </a:fld>
            <a:endParaRPr lang="en-CA" dirty="0"/>
          </a:p>
        </p:txBody>
      </p:sp>
    </p:spTree>
    <p:extLst>
      <p:ext uri="{BB962C8B-B14F-4D97-AF65-F5344CB8AC3E}">
        <p14:creationId xmlns:p14="http://schemas.microsoft.com/office/powerpoint/2010/main" val="435821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2128"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25589" y="1589"/>
                        <a:ext cx="1587" cy="1587"/>
                      </a:xfrm>
                      <a:prstGeom prst="rect">
                        <a:avLst/>
                      </a:prstGeom>
                    </p:spPr>
                  </p:pic>
                </p:oleObj>
              </mc:Fallback>
            </mc:AlternateContent>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190460215"/>
              </p:ext>
            </p:extLst>
          </p:nvPr>
        </p:nvGraphicFramePr>
        <p:xfrm>
          <a:off x="308390" y="1343061"/>
          <a:ext cx="11411895" cy="3018632"/>
        </p:xfrm>
        <a:graphic>
          <a:graphicData uri="http://schemas.openxmlformats.org/drawingml/2006/table">
            <a:tbl>
              <a:tblPr firstRow="1" bandRow="1">
                <a:tableStyleId>{5C22544A-7EE6-4342-B048-85BDC9FD1C3A}</a:tableStyleId>
              </a:tblPr>
              <a:tblGrid>
                <a:gridCol w="3803965">
                  <a:extLst>
                    <a:ext uri="{9D8B030D-6E8A-4147-A177-3AD203B41FA5}">
                      <a16:colId xmlns:a16="http://schemas.microsoft.com/office/drawing/2014/main" val="20000"/>
                    </a:ext>
                  </a:extLst>
                </a:gridCol>
                <a:gridCol w="3209595">
                  <a:extLst>
                    <a:ext uri="{9D8B030D-6E8A-4147-A177-3AD203B41FA5}">
                      <a16:colId xmlns:a16="http://schemas.microsoft.com/office/drawing/2014/main" val="20001"/>
                    </a:ext>
                  </a:extLst>
                </a:gridCol>
                <a:gridCol w="4398335">
                  <a:extLst>
                    <a:ext uri="{9D8B030D-6E8A-4147-A177-3AD203B41FA5}">
                      <a16:colId xmlns:a16="http://schemas.microsoft.com/office/drawing/2014/main" val="20002"/>
                    </a:ext>
                  </a:extLst>
                </a:gridCol>
              </a:tblGrid>
              <a:tr h="516397">
                <a:tc>
                  <a:txBody>
                    <a:bodyPr/>
                    <a:lstStyle/>
                    <a:p>
                      <a:pPr algn="ctr"/>
                      <a:r>
                        <a:rPr lang="en-US" sz="1200" dirty="0"/>
                        <a:t>Partnership Rationale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F497D"/>
                    </a:solidFill>
                  </a:tcPr>
                </a:tc>
                <a:tc>
                  <a:txBody>
                    <a:bodyPr/>
                    <a:lstStyle/>
                    <a:p>
                      <a:pPr algn="ctr"/>
                      <a:r>
                        <a:rPr lang="en-US" sz="1200" dirty="0"/>
                        <a:t>Group Types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F497D"/>
                    </a:solidFill>
                  </a:tcPr>
                </a:tc>
                <a:tc>
                  <a:txBody>
                    <a:bodyPr/>
                    <a:lstStyle/>
                    <a:p>
                      <a:pPr algn="ctr"/>
                      <a:r>
                        <a:rPr lang="en-US" sz="1200" dirty="0"/>
                        <a:t>Approach</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F497D"/>
                    </a:solidFill>
                  </a:tcPr>
                </a:tc>
                <a:extLst>
                  <a:ext uri="{0D108BD9-81ED-4DB2-BD59-A6C34878D82A}">
                    <a16:rowId xmlns:a16="http://schemas.microsoft.com/office/drawing/2014/main" val="10000"/>
                  </a:ext>
                </a:extLst>
              </a:tr>
              <a:tr h="963940">
                <a:tc>
                  <a:txBody>
                    <a:bodyPr/>
                    <a:lstStyle/>
                    <a:p>
                      <a:pPr algn="l"/>
                      <a:r>
                        <a:rPr lang="en-US" sz="1000" b="0" i="0" dirty="0"/>
                        <a:t>Group</a:t>
                      </a:r>
                      <a:r>
                        <a:rPr lang="en-US" sz="1000" b="0" i="0" baseline="0" dirty="0"/>
                        <a:t> is well-connected in the community, has an interest in serving community's best interest</a:t>
                      </a:r>
                    </a:p>
                    <a:p>
                      <a:pPr marL="0" marR="0" lvl="0" indent="0" algn="l" defTabSz="914400" eaLnBrk="1" fontAlgn="auto" latinLnBrk="0" hangingPunct="1">
                        <a:lnSpc>
                          <a:spcPct val="100000"/>
                        </a:lnSpc>
                        <a:spcBef>
                          <a:spcPts val="0"/>
                        </a:spcBef>
                        <a:spcAft>
                          <a:spcPts val="0"/>
                        </a:spcAft>
                        <a:buClrTx/>
                        <a:buSzTx/>
                        <a:buFontTx/>
                        <a:buNone/>
                        <a:tabLst/>
                        <a:defRPr/>
                      </a:pPr>
                      <a:endParaRPr lang="en-US" sz="1000" b="0" i="0" dirty="0"/>
                    </a:p>
                    <a:p>
                      <a:pPr marL="0" marR="0" lvl="0" indent="0" algn="l" defTabSz="914400" eaLnBrk="1" fontAlgn="auto" latinLnBrk="0" hangingPunct="1">
                        <a:lnSpc>
                          <a:spcPct val="100000"/>
                        </a:lnSpc>
                        <a:spcBef>
                          <a:spcPts val="0"/>
                        </a:spcBef>
                        <a:spcAft>
                          <a:spcPts val="0"/>
                        </a:spcAft>
                        <a:buClrTx/>
                        <a:buSzTx/>
                        <a:buFontTx/>
                        <a:buNone/>
                        <a:tabLst/>
                        <a:defRPr/>
                      </a:pPr>
                      <a:r>
                        <a:rPr lang="en-US" sz="1000" b="0" i="0" dirty="0"/>
                        <a:t>Group is involved in community</a:t>
                      </a:r>
                      <a:r>
                        <a:rPr lang="en-US" sz="1000" b="0" i="0" baseline="0" dirty="0"/>
                        <a:t> activities and can be partnered with to promote the HOH message</a:t>
                      </a:r>
                      <a:endParaRPr lang="en-US" sz="1000" b="0" i="0" dirty="0"/>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600"/>
                        </a:spcAft>
                        <a:buFont typeface="Wingdings" panose="05000000000000000000" pitchFamily="2" charset="2"/>
                        <a:buChar char="§"/>
                      </a:pPr>
                      <a:r>
                        <a:rPr lang="en-US" sz="1000" baseline="0" dirty="0"/>
                        <a:t>Health Centers</a:t>
                      </a:r>
                      <a:endParaRPr lang="en-US" sz="1000" dirty="0"/>
                    </a:p>
                  </a:txBody>
                  <a:tcP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600"/>
                        </a:spcAft>
                        <a:buFont typeface="Wingdings" panose="05000000000000000000" pitchFamily="2" charset="2"/>
                        <a:buChar char="§"/>
                      </a:pPr>
                      <a:r>
                        <a:rPr lang="en-US" sz="1000" baseline="0" dirty="0"/>
                        <a:t>Ask for introductions in connecting with others in the community who may be able to assist in furthering the message or in reaching those in need to services</a:t>
                      </a:r>
                      <a:endParaRPr lang="en-US" sz="1000" dirty="0"/>
                    </a:p>
                  </a:txBody>
                  <a:tcP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722955">
                <a:tc>
                  <a:txBody>
                    <a:bodyPr/>
                    <a:lstStyle/>
                    <a:p>
                      <a:pPr algn="l"/>
                      <a:r>
                        <a:rPr lang="en-US" sz="1000" b="0" i="0" dirty="0"/>
                        <a:t>Word of mouth is one the most efficient ways to increase referral rates</a:t>
                      </a:r>
                    </a:p>
                  </a:txBody>
                  <a:tcP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300"/>
                        </a:spcAft>
                        <a:buFont typeface="Wingdings" panose="05000000000000000000" pitchFamily="2" charset="2"/>
                        <a:buChar char="§"/>
                      </a:pPr>
                      <a:r>
                        <a:rPr lang="en-US" sz="1000" dirty="0"/>
                        <a:t>Health Professional</a:t>
                      </a:r>
                    </a:p>
                    <a:p>
                      <a:pPr marL="171450" indent="-171450">
                        <a:spcAft>
                          <a:spcPts val="300"/>
                        </a:spcAft>
                        <a:buFont typeface="Wingdings" panose="05000000000000000000" pitchFamily="2" charset="2"/>
                        <a:buChar char="§"/>
                      </a:pPr>
                      <a:r>
                        <a:rPr lang="en-US" sz="1000" dirty="0"/>
                        <a:t>Health Services</a:t>
                      </a:r>
                    </a:p>
                  </a:txBody>
                  <a:tcP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300"/>
                        </a:spcAft>
                        <a:buFont typeface="Wingdings" panose="05000000000000000000" pitchFamily="2" charset="2"/>
                        <a:buChar char="§"/>
                      </a:pPr>
                      <a:r>
                        <a:rPr lang="en-US" sz="1000" dirty="0"/>
                        <a:t>Visible</a:t>
                      </a:r>
                      <a:r>
                        <a:rPr lang="en-US" sz="1000" baseline="0" dirty="0"/>
                        <a:t> presence in group locations (flyers, posters, etc)</a:t>
                      </a:r>
                    </a:p>
                    <a:p>
                      <a:pPr marL="171450" indent="-171450">
                        <a:spcAft>
                          <a:spcPts val="300"/>
                        </a:spcAft>
                        <a:buFont typeface="Wingdings" panose="05000000000000000000" pitchFamily="2" charset="2"/>
                        <a:buChar char="§"/>
                      </a:pPr>
                      <a:r>
                        <a:rPr lang="en-US" sz="1000" baseline="0" dirty="0"/>
                        <a:t>Ask for referrals, where appropriate, of Clients in need of HOH services</a:t>
                      </a:r>
                    </a:p>
                  </a:txBody>
                  <a:tcP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550154">
                <a:tc>
                  <a:txBody>
                    <a:bodyPr/>
                    <a:lstStyle/>
                    <a:p>
                      <a:pPr algn="l"/>
                      <a:r>
                        <a:rPr lang="en-US" sz="1000" b="0" i="0" dirty="0"/>
                        <a:t>Group is providing complementary services and putting HOH on the map for a particular region</a:t>
                      </a:r>
                    </a:p>
                  </a:txBody>
                  <a:tcP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300"/>
                        </a:spcAft>
                        <a:buFont typeface="Wingdings" panose="05000000000000000000" pitchFamily="2" charset="2"/>
                        <a:buChar char="§"/>
                      </a:pPr>
                      <a:r>
                        <a:rPr lang="en-US" sz="1000" dirty="0"/>
                        <a:t>Mental Health (regional organizations)</a:t>
                      </a:r>
                    </a:p>
                    <a:p>
                      <a:pPr marL="171450" indent="-171450">
                        <a:spcAft>
                          <a:spcPts val="300"/>
                        </a:spcAft>
                        <a:buFont typeface="Wingdings" panose="05000000000000000000" pitchFamily="2" charset="2"/>
                        <a:buChar char="§"/>
                      </a:pPr>
                      <a:r>
                        <a:rPr lang="en-US" sz="1000" dirty="0"/>
                        <a:t>Mental Health (local organizations)</a:t>
                      </a:r>
                    </a:p>
                    <a:p>
                      <a:pPr marL="171450" indent="-171450">
                        <a:spcAft>
                          <a:spcPts val="300"/>
                        </a:spcAft>
                        <a:buFont typeface="Wingdings" panose="05000000000000000000" pitchFamily="2" charset="2"/>
                        <a:buChar char="§"/>
                      </a:pPr>
                      <a:endParaRPr lang="en-US" sz="1000" dirty="0"/>
                    </a:p>
                    <a:p>
                      <a:pPr marL="171450" indent="-171450">
                        <a:spcAft>
                          <a:spcPts val="300"/>
                        </a:spcAft>
                        <a:buFont typeface="Wingdings" panose="05000000000000000000" pitchFamily="2" charset="2"/>
                        <a:buChar char="§"/>
                      </a:pPr>
                      <a:endParaRPr lang="en-US" sz="1000" dirty="0"/>
                    </a:p>
                  </a:txBody>
                  <a:tcP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300"/>
                        </a:spcAft>
                        <a:buFont typeface="Wingdings" panose="05000000000000000000" pitchFamily="2" charset="2"/>
                        <a:buChar char="§"/>
                      </a:pPr>
                      <a:r>
                        <a:rPr lang="en-US" sz="1000" dirty="0"/>
                        <a:t>Ask for inclusion in regional services database such as Central LHIN, CMHA York Region etc.</a:t>
                      </a:r>
                    </a:p>
                    <a:p>
                      <a:pPr marL="171450" indent="-171450">
                        <a:spcAft>
                          <a:spcPts val="300"/>
                        </a:spcAft>
                        <a:buFont typeface="Wingdings" panose="05000000000000000000" pitchFamily="2" charset="2"/>
                        <a:buChar char="§"/>
                      </a:pPr>
                      <a:r>
                        <a:rPr lang="en-US" sz="1000" dirty="0"/>
                        <a:t>Ask for educational resources for HOH catchment area</a:t>
                      </a:r>
                    </a:p>
                  </a:txBody>
                  <a:tcP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8" name="object 3">
            <a:extLst>
              <a:ext uri="{FF2B5EF4-FFF2-40B4-BE49-F238E27FC236}">
                <a16:creationId xmlns:a16="http://schemas.microsoft.com/office/drawing/2014/main" id="{193FA3B7-DFB2-4F05-A8B0-32C239FD47D9}"/>
              </a:ext>
            </a:extLst>
          </p:cNvPr>
          <p:cNvSpPr txBox="1">
            <a:spLocks/>
          </p:cNvSpPr>
          <p:nvPr/>
        </p:nvSpPr>
        <p:spPr>
          <a:xfrm>
            <a:off x="308390" y="434088"/>
            <a:ext cx="1023387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 Potential Partners – York Region Community Partners</a:t>
            </a:r>
            <a:endParaRPr lang="en-CA" sz="2400" kern="0" spc="-5" dirty="0"/>
          </a:p>
        </p:txBody>
      </p:sp>
      <p:sp>
        <p:nvSpPr>
          <p:cNvPr id="9" name="object 4">
            <a:extLst>
              <a:ext uri="{FF2B5EF4-FFF2-40B4-BE49-F238E27FC236}">
                <a16:creationId xmlns:a16="http://schemas.microsoft.com/office/drawing/2014/main" id="{87BA6008-1FC0-4423-A822-8852CAE1D3A4}"/>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0" name="object 3">
            <a:extLst>
              <a:ext uri="{FF2B5EF4-FFF2-40B4-BE49-F238E27FC236}">
                <a16:creationId xmlns:a16="http://schemas.microsoft.com/office/drawing/2014/main" id="{C6EA4FCC-6825-42E6-AA14-5F82AF50D7CD}"/>
              </a:ext>
            </a:extLst>
          </p:cNvPr>
          <p:cNvSpPr txBox="1">
            <a:spLocks/>
          </p:cNvSpPr>
          <p:nvPr/>
        </p:nvSpPr>
        <p:spPr>
          <a:xfrm>
            <a:off x="308390" y="950130"/>
            <a:ext cx="11411895" cy="259686"/>
          </a:xfrm>
          <a:prstGeom prst="rect">
            <a:avLst/>
          </a:prstGeom>
          <a:solidFill>
            <a:srgbClr val="FEC200"/>
          </a:solidFill>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r>
              <a:rPr lang="en-US" sz="1600" dirty="0">
                <a:solidFill>
                  <a:schemeClr val="bg1"/>
                </a:solidFill>
                <a:latin typeface="Calibri" charset="0"/>
                <a:ea typeface="Calibri" charset="0"/>
                <a:cs typeface="Calibri" charset="0"/>
              </a:rPr>
              <a:t>HOH should investigate the potential of partnering with a wide variety of community groups</a:t>
            </a:r>
          </a:p>
        </p:txBody>
      </p:sp>
      <p:pic>
        <p:nvPicPr>
          <p:cNvPr id="6" name="Picture 5">
            <a:extLst>
              <a:ext uri="{FF2B5EF4-FFF2-40B4-BE49-F238E27FC236}">
                <a16:creationId xmlns:a16="http://schemas.microsoft.com/office/drawing/2014/main" id="{19D5D32F-4660-485B-8FEB-2076941D960C}"/>
              </a:ext>
            </a:extLst>
          </p:cNvPr>
          <p:cNvPicPr>
            <a:picLocks noChangeAspect="1"/>
          </p:cNvPicPr>
          <p:nvPr/>
        </p:nvPicPr>
        <p:blipFill>
          <a:blip r:embed="rId7"/>
          <a:stretch>
            <a:fillRect/>
          </a:stretch>
        </p:blipFill>
        <p:spPr>
          <a:xfrm>
            <a:off x="308390" y="4457391"/>
            <a:ext cx="1672810" cy="505733"/>
          </a:xfrm>
          <a:prstGeom prst="rect">
            <a:avLst/>
          </a:prstGeom>
        </p:spPr>
      </p:pic>
      <p:pic>
        <p:nvPicPr>
          <p:cNvPr id="11" name="Picture 10">
            <a:extLst>
              <a:ext uri="{FF2B5EF4-FFF2-40B4-BE49-F238E27FC236}">
                <a16:creationId xmlns:a16="http://schemas.microsoft.com/office/drawing/2014/main" id="{DE524F4C-D28D-4EB0-BD6F-DEC9CEB15763}"/>
              </a:ext>
            </a:extLst>
          </p:cNvPr>
          <p:cNvPicPr>
            <a:picLocks noChangeAspect="1"/>
          </p:cNvPicPr>
          <p:nvPr/>
        </p:nvPicPr>
        <p:blipFill>
          <a:blip r:embed="rId8"/>
          <a:stretch>
            <a:fillRect/>
          </a:stretch>
        </p:blipFill>
        <p:spPr>
          <a:xfrm>
            <a:off x="308389" y="5037912"/>
            <a:ext cx="1672811" cy="711724"/>
          </a:xfrm>
          <a:prstGeom prst="rect">
            <a:avLst/>
          </a:prstGeom>
        </p:spPr>
      </p:pic>
      <p:pic>
        <p:nvPicPr>
          <p:cNvPr id="12" name="Picture 11">
            <a:extLst>
              <a:ext uri="{FF2B5EF4-FFF2-40B4-BE49-F238E27FC236}">
                <a16:creationId xmlns:a16="http://schemas.microsoft.com/office/drawing/2014/main" id="{6ABEF358-2E27-4994-873F-18805B7362AE}"/>
              </a:ext>
            </a:extLst>
          </p:cNvPr>
          <p:cNvPicPr>
            <a:picLocks noChangeAspect="1"/>
          </p:cNvPicPr>
          <p:nvPr/>
        </p:nvPicPr>
        <p:blipFill>
          <a:blip r:embed="rId9"/>
          <a:stretch>
            <a:fillRect/>
          </a:stretch>
        </p:blipFill>
        <p:spPr>
          <a:xfrm>
            <a:off x="193664" y="6062677"/>
            <a:ext cx="2528886" cy="423441"/>
          </a:xfrm>
          <a:prstGeom prst="rect">
            <a:avLst/>
          </a:prstGeom>
        </p:spPr>
      </p:pic>
      <p:pic>
        <p:nvPicPr>
          <p:cNvPr id="13" name="Picture 12">
            <a:extLst>
              <a:ext uri="{FF2B5EF4-FFF2-40B4-BE49-F238E27FC236}">
                <a16:creationId xmlns:a16="http://schemas.microsoft.com/office/drawing/2014/main" id="{6B693FC6-ACAB-4DB3-A4D8-4AAFCF96EB30}"/>
              </a:ext>
            </a:extLst>
          </p:cNvPr>
          <p:cNvPicPr>
            <a:picLocks noChangeAspect="1"/>
          </p:cNvPicPr>
          <p:nvPr/>
        </p:nvPicPr>
        <p:blipFill>
          <a:blip r:embed="rId10"/>
          <a:stretch>
            <a:fillRect/>
          </a:stretch>
        </p:blipFill>
        <p:spPr>
          <a:xfrm>
            <a:off x="2094130" y="4527143"/>
            <a:ext cx="1901726" cy="743136"/>
          </a:xfrm>
          <a:prstGeom prst="rect">
            <a:avLst/>
          </a:prstGeom>
        </p:spPr>
      </p:pic>
      <p:pic>
        <p:nvPicPr>
          <p:cNvPr id="15" name="Picture 14">
            <a:extLst>
              <a:ext uri="{FF2B5EF4-FFF2-40B4-BE49-F238E27FC236}">
                <a16:creationId xmlns:a16="http://schemas.microsoft.com/office/drawing/2014/main" id="{6706A090-37E6-4CB3-B76D-AB2246AC5FE6}"/>
              </a:ext>
            </a:extLst>
          </p:cNvPr>
          <p:cNvPicPr>
            <a:picLocks noChangeAspect="1"/>
          </p:cNvPicPr>
          <p:nvPr/>
        </p:nvPicPr>
        <p:blipFill>
          <a:blip r:embed="rId11"/>
          <a:stretch>
            <a:fillRect/>
          </a:stretch>
        </p:blipFill>
        <p:spPr>
          <a:xfrm>
            <a:off x="2636596" y="5321922"/>
            <a:ext cx="1720156" cy="880626"/>
          </a:xfrm>
          <a:prstGeom prst="rect">
            <a:avLst/>
          </a:prstGeom>
        </p:spPr>
      </p:pic>
      <p:pic>
        <p:nvPicPr>
          <p:cNvPr id="16" name="Picture 15">
            <a:extLst>
              <a:ext uri="{FF2B5EF4-FFF2-40B4-BE49-F238E27FC236}">
                <a16:creationId xmlns:a16="http://schemas.microsoft.com/office/drawing/2014/main" id="{41E2023E-A11C-4321-9E3B-48F0687CA645}"/>
              </a:ext>
            </a:extLst>
          </p:cNvPr>
          <p:cNvPicPr>
            <a:picLocks noChangeAspect="1"/>
          </p:cNvPicPr>
          <p:nvPr/>
        </p:nvPicPr>
        <p:blipFill>
          <a:blip r:embed="rId12"/>
          <a:stretch>
            <a:fillRect/>
          </a:stretch>
        </p:blipFill>
        <p:spPr>
          <a:xfrm>
            <a:off x="4166926" y="4494938"/>
            <a:ext cx="1752600" cy="897379"/>
          </a:xfrm>
          <a:prstGeom prst="rect">
            <a:avLst/>
          </a:prstGeom>
        </p:spPr>
      </p:pic>
      <p:pic>
        <p:nvPicPr>
          <p:cNvPr id="17" name="Picture 16">
            <a:extLst>
              <a:ext uri="{FF2B5EF4-FFF2-40B4-BE49-F238E27FC236}">
                <a16:creationId xmlns:a16="http://schemas.microsoft.com/office/drawing/2014/main" id="{6D0B4D7A-FD1A-4FA8-96C1-F9AEF49053A3}"/>
              </a:ext>
            </a:extLst>
          </p:cNvPr>
          <p:cNvPicPr>
            <a:picLocks noChangeAspect="1"/>
          </p:cNvPicPr>
          <p:nvPr/>
        </p:nvPicPr>
        <p:blipFill>
          <a:blip r:embed="rId13"/>
          <a:stretch>
            <a:fillRect/>
          </a:stretch>
        </p:blipFill>
        <p:spPr>
          <a:xfrm>
            <a:off x="4332709" y="5605409"/>
            <a:ext cx="2466975" cy="704850"/>
          </a:xfrm>
          <a:prstGeom prst="rect">
            <a:avLst/>
          </a:prstGeom>
        </p:spPr>
      </p:pic>
      <p:pic>
        <p:nvPicPr>
          <p:cNvPr id="18" name="Picture 17">
            <a:extLst>
              <a:ext uri="{FF2B5EF4-FFF2-40B4-BE49-F238E27FC236}">
                <a16:creationId xmlns:a16="http://schemas.microsoft.com/office/drawing/2014/main" id="{4E6B70C4-3360-4E65-BA3E-1C388C6D8379}"/>
              </a:ext>
            </a:extLst>
          </p:cNvPr>
          <p:cNvPicPr>
            <a:picLocks noChangeAspect="1"/>
          </p:cNvPicPr>
          <p:nvPr/>
        </p:nvPicPr>
        <p:blipFill>
          <a:blip r:embed="rId14"/>
          <a:stretch>
            <a:fillRect/>
          </a:stretch>
        </p:blipFill>
        <p:spPr>
          <a:xfrm>
            <a:off x="5919526" y="4627307"/>
            <a:ext cx="2788011" cy="535877"/>
          </a:xfrm>
          <a:prstGeom prst="rect">
            <a:avLst/>
          </a:prstGeom>
        </p:spPr>
      </p:pic>
      <p:pic>
        <p:nvPicPr>
          <p:cNvPr id="19" name="Picture 18">
            <a:extLst>
              <a:ext uri="{FF2B5EF4-FFF2-40B4-BE49-F238E27FC236}">
                <a16:creationId xmlns:a16="http://schemas.microsoft.com/office/drawing/2014/main" id="{68F6E89A-E87E-47A0-A807-AD18153560E6}"/>
              </a:ext>
            </a:extLst>
          </p:cNvPr>
          <p:cNvPicPr>
            <a:picLocks noChangeAspect="1"/>
          </p:cNvPicPr>
          <p:nvPr/>
        </p:nvPicPr>
        <p:blipFill>
          <a:blip r:embed="rId15"/>
          <a:stretch>
            <a:fillRect/>
          </a:stretch>
        </p:blipFill>
        <p:spPr>
          <a:xfrm>
            <a:off x="6272476" y="5203475"/>
            <a:ext cx="2819400" cy="407247"/>
          </a:xfrm>
          <a:prstGeom prst="rect">
            <a:avLst/>
          </a:prstGeom>
        </p:spPr>
      </p:pic>
      <p:pic>
        <p:nvPicPr>
          <p:cNvPr id="20" name="Picture 19">
            <a:extLst>
              <a:ext uri="{FF2B5EF4-FFF2-40B4-BE49-F238E27FC236}">
                <a16:creationId xmlns:a16="http://schemas.microsoft.com/office/drawing/2014/main" id="{BB2C09C5-76E6-4046-8F18-F7B8064BBBE9}"/>
              </a:ext>
            </a:extLst>
          </p:cNvPr>
          <p:cNvPicPr>
            <a:picLocks noChangeAspect="1"/>
          </p:cNvPicPr>
          <p:nvPr/>
        </p:nvPicPr>
        <p:blipFill>
          <a:blip r:embed="rId16"/>
          <a:stretch>
            <a:fillRect/>
          </a:stretch>
        </p:blipFill>
        <p:spPr>
          <a:xfrm>
            <a:off x="9405638" y="4841713"/>
            <a:ext cx="1235435" cy="1077046"/>
          </a:xfrm>
          <a:prstGeom prst="rect">
            <a:avLst/>
          </a:prstGeom>
        </p:spPr>
      </p:pic>
      <p:pic>
        <p:nvPicPr>
          <p:cNvPr id="21" name="Picture 20">
            <a:extLst>
              <a:ext uri="{FF2B5EF4-FFF2-40B4-BE49-F238E27FC236}">
                <a16:creationId xmlns:a16="http://schemas.microsoft.com/office/drawing/2014/main" id="{BD420C46-B339-41D2-ACFF-BE75D6A5B333}"/>
              </a:ext>
            </a:extLst>
          </p:cNvPr>
          <p:cNvPicPr>
            <a:picLocks noChangeAspect="1"/>
          </p:cNvPicPr>
          <p:nvPr/>
        </p:nvPicPr>
        <p:blipFill>
          <a:blip r:embed="rId17"/>
          <a:stretch>
            <a:fillRect/>
          </a:stretch>
        </p:blipFill>
        <p:spPr>
          <a:xfrm>
            <a:off x="6898736" y="5680298"/>
            <a:ext cx="1752600" cy="871829"/>
          </a:xfrm>
          <a:prstGeom prst="rect">
            <a:avLst/>
          </a:prstGeom>
        </p:spPr>
      </p:pic>
      <p:pic>
        <p:nvPicPr>
          <p:cNvPr id="22" name="Picture 21">
            <a:extLst>
              <a:ext uri="{FF2B5EF4-FFF2-40B4-BE49-F238E27FC236}">
                <a16:creationId xmlns:a16="http://schemas.microsoft.com/office/drawing/2014/main" id="{10E752AF-FB05-4303-93C0-897B8889F050}"/>
              </a:ext>
            </a:extLst>
          </p:cNvPr>
          <p:cNvPicPr>
            <a:picLocks noChangeAspect="1"/>
          </p:cNvPicPr>
          <p:nvPr/>
        </p:nvPicPr>
        <p:blipFill>
          <a:blip r:embed="rId18"/>
          <a:stretch>
            <a:fillRect/>
          </a:stretch>
        </p:blipFill>
        <p:spPr>
          <a:xfrm>
            <a:off x="9005374" y="4457391"/>
            <a:ext cx="2118490" cy="400587"/>
          </a:xfrm>
          <a:prstGeom prst="rect">
            <a:avLst/>
          </a:prstGeom>
        </p:spPr>
      </p:pic>
      <p:pic>
        <p:nvPicPr>
          <p:cNvPr id="23" name="Picture 22">
            <a:extLst>
              <a:ext uri="{FF2B5EF4-FFF2-40B4-BE49-F238E27FC236}">
                <a16:creationId xmlns:a16="http://schemas.microsoft.com/office/drawing/2014/main" id="{5BE1F1E7-AFE9-4F8A-B284-9EC6C9AD862F}"/>
              </a:ext>
            </a:extLst>
          </p:cNvPr>
          <p:cNvPicPr>
            <a:picLocks noChangeAspect="1"/>
          </p:cNvPicPr>
          <p:nvPr/>
        </p:nvPicPr>
        <p:blipFill>
          <a:blip r:embed="rId19"/>
          <a:stretch>
            <a:fillRect/>
          </a:stretch>
        </p:blipFill>
        <p:spPr>
          <a:xfrm>
            <a:off x="8756454" y="5948606"/>
            <a:ext cx="2367410" cy="651581"/>
          </a:xfrm>
          <a:prstGeom prst="rect">
            <a:avLst/>
          </a:prstGeom>
        </p:spPr>
      </p:pic>
      <p:sp>
        <p:nvSpPr>
          <p:cNvPr id="25" name="object 2">
            <a:extLst>
              <a:ext uri="{FF2B5EF4-FFF2-40B4-BE49-F238E27FC236}">
                <a16:creationId xmlns:a16="http://schemas.microsoft.com/office/drawing/2014/main" id="{329BB802-64AB-46ED-AED5-D59C98F4DB10}"/>
              </a:ext>
            </a:extLst>
          </p:cNvPr>
          <p:cNvSpPr/>
          <p:nvPr/>
        </p:nvSpPr>
        <p:spPr>
          <a:xfrm>
            <a:off x="3901440" y="6659880"/>
            <a:ext cx="7392923" cy="45719"/>
          </a:xfrm>
          <a:prstGeom prst="rect">
            <a:avLst/>
          </a:prstGeom>
          <a:blipFill>
            <a:blip r:embed="rId20" cstate="print"/>
            <a:stretch>
              <a:fillRect/>
            </a:stretch>
          </a:blipFill>
        </p:spPr>
        <p:txBody>
          <a:bodyPr wrap="square" lIns="0" tIns="0" rIns="0" bIns="0" rtlCol="0"/>
          <a:lstStyle/>
          <a:p>
            <a:endParaRPr/>
          </a:p>
        </p:txBody>
      </p:sp>
      <p:pic>
        <p:nvPicPr>
          <p:cNvPr id="6165" name="Picture 21" descr="https://pbs.twimg.com/profile_images/378800000639804669/e617c058dfc224d0bfd97da400c50ef1_400x400.jpeg">
            <a:extLst>
              <a:ext uri="{FF2B5EF4-FFF2-40B4-BE49-F238E27FC236}">
                <a16:creationId xmlns:a16="http://schemas.microsoft.com/office/drawing/2014/main" id="{FC3F143A-2A1B-4642-A016-154C3FB1E8DE}"/>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900964" y="4984876"/>
            <a:ext cx="933883" cy="93388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54C053B-3C0F-4CE9-8F13-3B7E2CEE3FE7}"/>
              </a:ext>
            </a:extLst>
          </p:cNvPr>
          <p:cNvSpPr>
            <a:spLocks noGrp="1"/>
          </p:cNvSpPr>
          <p:nvPr>
            <p:ph type="sldNum" sz="quarter" idx="7"/>
          </p:nvPr>
        </p:nvSpPr>
        <p:spPr/>
        <p:txBody>
          <a:bodyPr/>
          <a:lstStyle/>
          <a:p>
            <a:pPr marL="83185">
              <a:lnSpc>
                <a:spcPts val="955"/>
              </a:lnSpc>
            </a:pPr>
            <a:fld id="{81D60167-4931-47E6-BA6A-407CBD079E47}" type="slidenum">
              <a:rPr lang="en-CA" smtClean="0"/>
              <a:t>27</a:t>
            </a:fld>
            <a:endParaRPr lang="en-CA" dirty="0"/>
          </a:p>
        </p:txBody>
      </p:sp>
    </p:spTree>
    <p:extLst>
      <p:ext uri="{BB962C8B-B14F-4D97-AF65-F5344CB8AC3E}">
        <p14:creationId xmlns:p14="http://schemas.microsoft.com/office/powerpoint/2010/main" val="1100158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3152"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25589" y="1589"/>
                        <a:ext cx="1587" cy="1587"/>
                      </a:xfrm>
                      <a:prstGeom prst="rect">
                        <a:avLst/>
                      </a:prstGeom>
                    </p:spPr>
                  </p:pic>
                </p:oleObj>
              </mc:Fallback>
            </mc:AlternateContent>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34785719"/>
              </p:ext>
            </p:extLst>
          </p:nvPr>
        </p:nvGraphicFramePr>
        <p:xfrm>
          <a:off x="308390" y="1333229"/>
          <a:ext cx="11411894" cy="4861560"/>
        </p:xfrm>
        <a:graphic>
          <a:graphicData uri="http://schemas.openxmlformats.org/drawingml/2006/table">
            <a:tbl>
              <a:tblPr firstRow="1" bandRow="1">
                <a:tableStyleId>{5C22544A-7EE6-4342-B048-85BDC9FD1C3A}</a:tableStyleId>
              </a:tblPr>
              <a:tblGrid>
                <a:gridCol w="1978062">
                  <a:extLst>
                    <a:ext uri="{9D8B030D-6E8A-4147-A177-3AD203B41FA5}">
                      <a16:colId xmlns:a16="http://schemas.microsoft.com/office/drawing/2014/main" val="20000"/>
                    </a:ext>
                  </a:extLst>
                </a:gridCol>
                <a:gridCol w="3347489">
                  <a:extLst>
                    <a:ext uri="{9D8B030D-6E8A-4147-A177-3AD203B41FA5}">
                      <a16:colId xmlns:a16="http://schemas.microsoft.com/office/drawing/2014/main" val="20001"/>
                    </a:ext>
                  </a:extLst>
                </a:gridCol>
                <a:gridCol w="6086343">
                  <a:extLst>
                    <a:ext uri="{9D8B030D-6E8A-4147-A177-3AD203B41FA5}">
                      <a16:colId xmlns:a16="http://schemas.microsoft.com/office/drawing/2014/main" val="20003"/>
                    </a:ext>
                  </a:extLst>
                </a:gridCol>
              </a:tblGrid>
              <a:tr h="228600">
                <a:tc rowSpan="2">
                  <a:txBody>
                    <a:bodyPr/>
                    <a:lstStyle/>
                    <a:p>
                      <a:pPr algn="ctr"/>
                      <a:r>
                        <a:rPr lang="en-US" sz="1200" dirty="0"/>
                        <a:t>Group Type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F497D"/>
                    </a:solidFill>
                  </a:tcPr>
                </a:tc>
                <a:tc gridSpan="2">
                  <a:txBody>
                    <a:bodyPr/>
                    <a:lstStyle/>
                    <a:p>
                      <a:pPr algn="ctr"/>
                      <a:r>
                        <a:rPr lang="en-US" sz="1200" dirty="0"/>
                        <a:t>Potential</a:t>
                      </a:r>
                      <a:r>
                        <a:rPr lang="en-US" sz="1200" baseline="0" dirty="0"/>
                        <a:t> Partner</a:t>
                      </a:r>
                      <a:endParaRPr lang="en-US" sz="12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F497D"/>
                    </a:solidFill>
                  </a:tcPr>
                </a:tc>
                <a:tc hMerge="1">
                  <a:txBody>
                    <a:bodyPr/>
                    <a:lstStyle/>
                    <a:p>
                      <a:pPr algn="ctr"/>
                      <a:endParaRPr lang="en-US" sz="12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228600">
                <a:tc vMerge="1">
                  <a:txBody>
                    <a:bodyPr/>
                    <a:lstStyle/>
                    <a:p>
                      <a:endParaRPr lang="en-US"/>
                    </a:p>
                  </a:txBody>
                  <a:tcPr/>
                </a:tc>
                <a:tc>
                  <a:txBody>
                    <a:bodyPr/>
                    <a:lstStyle/>
                    <a:p>
                      <a:pPr algn="ctr"/>
                      <a:r>
                        <a:rPr lang="en-US" sz="1200" b="1" dirty="0">
                          <a:solidFill>
                            <a:schemeClr val="bg1"/>
                          </a:solidFill>
                        </a:rPr>
                        <a:t>Name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28C58"/>
                    </a:solidFill>
                  </a:tcPr>
                </a:tc>
                <a:tc>
                  <a:txBody>
                    <a:bodyPr/>
                    <a:lstStyle/>
                    <a:p>
                      <a:pPr algn="ctr"/>
                      <a:r>
                        <a:rPr lang="en-US" sz="1200" b="1" dirty="0">
                          <a:solidFill>
                            <a:schemeClr val="bg1"/>
                          </a:solidFill>
                        </a:rPr>
                        <a:t>Why</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28C58"/>
                    </a:solidFill>
                  </a:tcPr>
                </a:tc>
                <a:extLst>
                  <a:ext uri="{0D108BD9-81ED-4DB2-BD59-A6C34878D82A}">
                    <a16:rowId xmlns:a16="http://schemas.microsoft.com/office/drawing/2014/main" val="10001"/>
                  </a:ext>
                </a:extLst>
              </a:tr>
              <a:tr h="0">
                <a:tc rowSpan="4">
                  <a:txBody>
                    <a:bodyPr/>
                    <a:lstStyle/>
                    <a:p>
                      <a:pPr algn="ctr"/>
                      <a:r>
                        <a:rPr lang="en-US" sz="1000" b="1" i="0" dirty="0"/>
                        <a:t>Health Centers</a:t>
                      </a: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Krasman</a:t>
                      </a:r>
                      <a:r>
                        <a:rPr lang="en-US" sz="1000" dirty="0"/>
                        <a:t> Centre</a:t>
                      </a:r>
                    </a:p>
                  </a:txBody>
                  <a:tcPr anchor="ctr">
                    <a:lnT w="38100" cap="flat" cmpd="sng" algn="ctr">
                      <a:solidFill>
                        <a:schemeClr val="bg1"/>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To offer joint unique programs, to share space, to advertise events to local community, Caregiver Programs could be enhanced by teaming up with </a:t>
                      </a:r>
                      <a:r>
                        <a:rPr lang="en-US" sz="1000" dirty="0" err="1"/>
                        <a:t>Krasman</a:t>
                      </a:r>
                      <a:r>
                        <a:rPr lang="en-US" sz="1000" dirty="0"/>
                        <a:t> Centre</a:t>
                      </a:r>
                    </a:p>
                  </a:txBody>
                  <a:tcPr anchor="ctr">
                    <a:lnT w="38100" cap="flat" cmpd="sng" algn="ctr">
                      <a:solidFill>
                        <a:schemeClr val="bg1"/>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2"/>
                  </a:ext>
                </a:extLst>
              </a:tr>
              <a:tr h="0">
                <a:tc vMerge="1">
                  <a:txBody>
                    <a:bodyPr/>
                    <a:lstStyle/>
                    <a:p>
                      <a:endParaRPr lang="en-US"/>
                    </a:p>
                  </a:txBody>
                  <a:tcPr>
                    <a:lnT w="19050" cap="flat" cmpd="sng" algn="ctr">
                      <a:solidFill>
                        <a:schemeClr val="bg2"/>
                      </a:solidFill>
                      <a:prstDash val="solid"/>
                      <a:round/>
                      <a:headEnd type="none" w="med" len="med"/>
                      <a:tailEnd type="none" w="med" len="med"/>
                    </a:lnT>
                  </a:tcPr>
                </a:tc>
                <a:tc>
                  <a:txBody>
                    <a:bodyPr/>
                    <a:lstStyle/>
                    <a:p>
                      <a:pPr marL="0" indent="0">
                        <a:spcAft>
                          <a:spcPts val="600"/>
                        </a:spcAft>
                        <a:buFontTx/>
                        <a:buNone/>
                      </a:pPr>
                      <a:r>
                        <a:rPr lang="en-US" sz="1000" dirty="0"/>
                        <a:t>Ontario Shores Centre for Mental Health </a:t>
                      </a:r>
                      <a:r>
                        <a:rPr lang="en-US" sz="1000" dirty="0" err="1"/>
                        <a:t>Sceinces</a:t>
                      </a:r>
                      <a:endParaRPr lang="en-US" sz="1000" dirty="0"/>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Ontario Shores specializes in Mental Health Sciences, a better opportunity to address common mental health needs. Also a mental health Education resource.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4"/>
                  </a:ext>
                </a:extLst>
              </a:tr>
              <a:tr h="0">
                <a:tc vMerge="1">
                  <a:txBody>
                    <a:bodyPr/>
                    <a:lstStyle/>
                    <a:p>
                      <a:endParaRPr lang="en-US"/>
                    </a:p>
                  </a:txBody>
                  <a:tcPr/>
                </a:tc>
                <a:tc>
                  <a:txBody>
                    <a:bodyPr/>
                    <a:lstStyle/>
                    <a:p>
                      <a:pPr marL="0" indent="0">
                        <a:spcAft>
                          <a:spcPts val="600"/>
                        </a:spcAft>
                        <a:buFontTx/>
                        <a:buNone/>
                      </a:pPr>
                      <a:r>
                        <a:rPr lang="en-US" sz="1000" dirty="0"/>
                        <a:t>Southlake Regional Centre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Aurora (additional chapters in surrounding communities)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5"/>
                  </a:ext>
                </a:extLst>
              </a:tr>
              <a:tr h="0">
                <a:tc vMerge="1">
                  <a:txBody>
                    <a:bodyPr/>
                    <a:lstStyle/>
                    <a:p>
                      <a:endParaRPr lang="en-US"/>
                    </a:p>
                  </a:txBody>
                  <a:tcPr/>
                </a:tc>
                <a:tc>
                  <a:txBody>
                    <a:bodyPr/>
                    <a:lstStyle/>
                    <a:p>
                      <a:pPr marL="0" indent="0">
                        <a:spcAft>
                          <a:spcPts val="600"/>
                        </a:spcAft>
                        <a:buFontTx/>
                        <a:buNone/>
                      </a:pPr>
                      <a:r>
                        <a:rPr lang="en-US" sz="1000" dirty="0"/>
                        <a:t>LOFT/Crosslinks Housing and Support Services</a:t>
                      </a:r>
                    </a:p>
                  </a:txBody>
                  <a:tcPr anchor="ctr">
                    <a:lnT w="12700" cap="flat" cmpd="sng" algn="ctr">
                      <a:solidFill>
                        <a:schemeClr val="bg1">
                          <a:lumMod val="75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LOFT offers a range of services to a wide audience. Robert </a:t>
                      </a:r>
                      <a:r>
                        <a:rPr lang="en-US" sz="1000" dirty="0" err="1"/>
                        <a:t>Veltheer</a:t>
                      </a:r>
                      <a:r>
                        <a:rPr lang="en-US" sz="1000" dirty="0"/>
                        <a:t> lecture series could be advertised. Case Management and Community Integration services could be leveraged </a:t>
                      </a:r>
                    </a:p>
                  </a:txBody>
                  <a:tcPr anchor="ctr">
                    <a:lnT w="12700" cap="flat" cmpd="sng" algn="ctr">
                      <a:solidFill>
                        <a:schemeClr val="bg1">
                          <a:lumMod val="75000"/>
                        </a:schemeClr>
                      </a:solidFill>
                      <a:prstDash val="sysDash"/>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6"/>
                  </a:ext>
                </a:extLst>
              </a:tr>
              <a:tr h="0">
                <a:tc rowSpan="2">
                  <a:txBody>
                    <a:bodyPr/>
                    <a:lstStyle/>
                    <a:p>
                      <a:pPr algn="ctr"/>
                      <a:r>
                        <a:rPr lang="en-US" sz="1000" b="1" i="0" dirty="0"/>
                        <a:t>Health Professionals and Services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Mackenzie Health</a:t>
                      </a:r>
                    </a:p>
                  </a:txBody>
                  <a:tcPr anchor="ctr">
                    <a:lnT w="19050" cap="flat" cmpd="sng" algn="ctr">
                      <a:solidFill>
                        <a:schemeClr val="bg2"/>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 with a local hospital would generate referrals to programs in demand. Would enable local visibility</a:t>
                      </a:r>
                    </a:p>
                  </a:txBody>
                  <a:tcPr anchor="ctr">
                    <a:lnT w="19050" cap="flat" cmpd="sng" algn="ctr">
                      <a:solidFill>
                        <a:schemeClr val="bg2"/>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8"/>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Markham - Stouffville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 good for long term growth and education of the local community.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9"/>
                  </a:ext>
                </a:extLst>
              </a:tr>
              <a:tr h="0">
                <a:tc rowSpan="5">
                  <a:txBody>
                    <a:bodyPr/>
                    <a:lstStyle/>
                    <a:p>
                      <a:pPr algn="ctr"/>
                      <a:r>
                        <a:rPr lang="en-US" sz="1000" b="1" i="0" dirty="0"/>
                        <a:t>Organizations (Local and Regional)</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Canadian Mental Health Association CMHA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Programs offered are. MOBYSS – Mobile Walk in Clinic, Case Management Services. Partnerships could be formed for Family and Caregiver Group. For training Mental Health First Aid Basic (2-days) is offered by CMHA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2"/>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Alzheimer Society of York Region</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Partnerships for family caregiver programs or lecture series.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3"/>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Belinda's Place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Belinda’s Place is women only organization, focused on transitional programs, case management, housing outreach.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4"/>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Blue Door Shelters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Wide range of services offered and a large partner network</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15"/>
                  </a:ext>
                </a:extLst>
              </a:tr>
              <a:tr h="0">
                <a:tc vMerge="1">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Elizz</a:t>
                      </a:r>
                      <a:r>
                        <a:rPr lang="en-US" sz="1000" dirty="0"/>
                        <a:t> - All Things Caregiving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Strong expertise in Caregiving. </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4249322660"/>
                  </a:ext>
                </a:extLst>
              </a:tr>
              <a:tr h="0">
                <a:tc>
                  <a:txBody>
                    <a:bodyPr/>
                    <a:lstStyle/>
                    <a:p>
                      <a:pPr algn="ctr"/>
                      <a:r>
                        <a:rPr lang="en-US" sz="1000" b="1" i="0" dirty="0"/>
                        <a:t>Online Resources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Online Support through Big White Wall https://www.ontarioshores.ca/</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 round-the-clock online peer support community where members can share experiences and express themselves in words and images, helping participants feel less socially isolated</a:t>
                      </a:r>
                    </a:p>
                    <a:p>
                      <a:pPr marL="0" indent="0">
                        <a:spcAft>
                          <a:spcPts val="600"/>
                        </a:spcAft>
                        <a:buFontTx/>
                        <a:buNone/>
                      </a:pPr>
                      <a:endParaRPr lang="en-US" sz="1000" dirty="0"/>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763993977"/>
                  </a:ext>
                </a:extLst>
              </a:tr>
              <a:tr h="0">
                <a:tc>
                  <a:txBody>
                    <a:bodyPr/>
                    <a:lstStyle/>
                    <a:p>
                      <a:pPr algn="ct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err="1"/>
                        <a:t>CareGiver</a:t>
                      </a:r>
                      <a:r>
                        <a:rPr lang="en-US" sz="1000" dirty="0"/>
                        <a:t> Exchange</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indent="0">
                        <a:spcAft>
                          <a:spcPts val="600"/>
                        </a:spcAft>
                        <a:buFontTx/>
                        <a:buNone/>
                      </a:pPr>
                      <a:r>
                        <a:rPr lang="en-US" sz="1000" dirty="0"/>
                        <a:t>An online platform for caregivers.</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318362078"/>
                  </a:ext>
                </a:extLst>
              </a:tr>
            </a:tbl>
          </a:graphicData>
        </a:graphic>
      </p:graphicFrame>
      <p:sp>
        <p:nvSpPr>
          <p:cNvPr id="12" name="object 3">
            <a:extLst>
              <a:ext uri="{FF2B5EF4-FFF2-40B4-BE49-F238E27FC236}">
                <a16:creationId xmlns:a16="http://schemas.microsoft.com/office/drawing/2014/main" id="{862DEAE0-96D5-47F6-AE9C-FA61B6DB22DF}"/>
              </a:ext>
            </a:extLst>
          </p:cNvPr>
          <p:cNvSpPr txBox="1">
            <a:spLocks/>
          </p:cNvSpPr>
          <p:nvPr/>
        </p:nvSpPr>
        <p:spPr>
          <a:xfrm>
            <a:off x="308390" y="434088"/>
            <a:ext cx="10233879"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 Potential Partners – York Region Community Partners</a:t>
            </a:r>
            <a:endParaRPr lang="en-CA" sz="2400" kern="0" spc="-5" dirty="0"/>
          </a:p>
        </p:txBody>
      </p:sp>
      <p:sp>
        <p:nvSpPr>
          <p:cNvPr id="13" name="object 4">
            <a:extLst>
              <a:ext uri="{FF2B5EF4-FFF2-40B4-BE49-F238E27FC236}">
                <a16:creationId xmlns:a16="http://schemas.microsoft.com/office/drawing/2014/main" id="{843EDB6B-E761-4A76-AE66-BEFF3EDE5D8B}"/>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5" name="object 3">
            <a:extLst>
              <a:ext uri="{FF2B5EF4-FFF2-40B4-BE49-F238E27FC236}">
                <a16:creationId xmlns:a16="http://schemas.microsoft.com/office/drawing/2014/main" id="{78A914A3-EECF-4CD8-9AB3-803CE63FE750}"/>
              </a:ext>
            </a:extLst>
          </p:cNvPr>
          <p:cNvSpPr txBox="1">
            <a:spLocks/>
          </p:cNvSpPr>
          <p:nvPr/>
        </p:nvSpPr>
        <p:spPr>
          <a:xfrm>
            <a:off x="308390" y="950130"/>
            <a:ext cx="11411895" cy="259686"/>
          </a:xfrm>
          <a:prstGeom prst="rect">
            <a:avLst/>
          </a:prstGeom>
          <a:solidFill>
            <a:srgbClr val="FEC200"/>
          </a:solidFill>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r>
              <a:rPr lang="en-US" sz="1600" dirty="0">
                <a:solidFill>
                  <a:schemeClr val="bg1"/>
                </a:solidFill>
                <a:latin typeface="Calibri" charset="0"/>
                <a:ea typeface="Calibri" charset="0"/>
                <a:cs typeface="Calibri" charset="0"/>
              </a:rPr>
              <a:t>HOTH should investigate the potential of partnering with a wide variety of community groups</a:t>
            </a:r>
          </a:p>
        </p:txBody>
      </p:sp>
      <p:sp>
        <p:nvSpPr>
          <p:cNvPr id="16" name="object 2">
            <a:extLst>
              <a:ext uri="{FF2B5EF4-FFF2-40B4-BE49-F238E27FC236}">
                <a16:creationId xmlns:a16="http://schemas.microsoft.com/office/drawing/2014/main" id="{1A6B218D-5DC5-45A4-95CA-EF5D2ACDD813}"/>
              </a:ext>
            </a:extLst>
          </p:cNvPr>
          <p:cNvSpPr/>
          <p:nvPr/>
        </p:nvSpPr>
        <p:spPr>
          <a:xfrm>
            <a:off x="3901440" y="6659880"/>
            <a:ext cx="7392923" cy="45719"/>
          </a:xfrm>
          <a:prstGeom prst="rect">
            <a:avLst/>
          </a:prstGeom>
          <a:blipFill>
            <a:blip r:embed="rId7" cstate="print"/>
            <a:stretch>
              <a:fillRect/>
            </a:stretch>
          </a:blip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7A27A355-B39A-45D6-B275-BA84018CC31C}"/>
              </a:ext>
            </a:extLst>
          </p:cNvPr>
          <p:cNvSpPr>
            <a:spLocks noGrp="1"/>
          </p:cNvSpPr>
          <p:nvPr>
            <p:ph type="sldNum" sz="quarter" idx="7"/>
          </p:nvPr>
        </p:nvSpPr>
        <p:spPr/>
        <p:txBody>
          <a:bodyPr/>
          <a:lstStyle/>
          <a:p>
            <a:pPr marL="83185">
              <a:lnSpc>
                <a:spcPts val="955"/>
              </a:lnSpc>
            </a:pPr>
            <a:fld id="{81D60167-4931-47E6-BA6A-407CBD079E47}" type="slidenum">
              <a:rPr lang="en-CA" smtClean="0"/>
              <a:t>28</a:t>
            </a:fld>
            <a:endParaRPr lang="en-CA" dirty="0"/>
          </a:p>
        </p:txBody>
      </p:sp>
    </p:spTree>
    <p:extLst>
      <p:ext uri="{BB962C8B-B14F-4D97-AF65-F5344CB8AC3E}">
        <p14:creationId xmlns:p14="http://schemas.microsoft.com/office/powerpoint/2010/main" val="3297414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4176"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25589" y="1589"/>
                        <a:ext cx="1587" cy="1587"/>
                      </a:xfrm>
                      <a:prstGeom prst="rect">
                        <a:avLst/>
                      </a:prstGeom>
                    </p:spPr>
                  </p:pic>
                </p:oleObj>
              </mc:Fallback>
            </mc:AlternateContent>
          </a:graphicData>
        </a:graphic>
      </p:graphicFrame>
      <p:graphicFrame>
        <p:nvGraphicFramePr>
          <p:cNvPr id="9" name="Group 41"/>
          <p:cNvGraphicFramePr>
            <a:graphicFrameLocks noGrp="1"/>
          </p:cNvGraphicFramePr>
          <p:nvPr>
            <p:extLst/>
          </p:nvPr>
        </p:nvGraphicFramePr>
        <p:xfrm>
          <a:off x="308391" y="838200"/>
          <a:ext cx="11426409" cy="5687854"/>
        </p:xfrm>
        <a:graphic>
          <a:graphicData uri="http://schemas.openxmlformats.org/drawingml/2006/table">
            <a:tbl>
              <a:tblPr/>
              <a:tblGrid>
                <a:gridCol w="8045124">
                  <a:extLst>
                    <a:ext uri="{9D8B030D-6E8A-4147-A177-3AD203B41FA5}">
                      <a16:colId xmlns:a16="http://schemas.microsoft.com/office/drawing/2014/main" val="20000"/>
                    </a:ext>
                  </a:extLst>
                </a:gridCol>
                <a:gridCol w="3381285">
                  <a:extLst>
                    <a:ext uri="{9D8B030D-6E8A-4147-A177-3AD203B41FA5}">
                      <a16:colId xmlns:a16="http://schemas.microsoft.com/office/drawing/2014/main" val="20001"/>
                    </a:ext>
                  </a:extLst>
                </a:gridCol>
              </a:tblGrid>
              <a:tr h="473987">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Arial" charset="0"/>
                        </a:rPr>
                        <a:t>York Region Employers By Sector</a:t>
                      </a:r>
                      <a:r>
                        <a:rPr kumimoji="0" lang="en-US" sz="1200" b="1" i="0" u="none" strike="noStrike" cap="none" normalizeH="0" baseline="30000" dirty="0">
                          <a:ln>
                            <a:noFill/>
                          </a:ln>
                          <a:solidFill>
                            <a:schemeClr val="bg1"/>
                          </a:solidFill>
                          <a:effectLst/>
                          <a:latin typeface="Arial" charset="0"/>
                        </a:rPr>
                        <a:t>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a:ln>
                            <a:noFill/>
                          </a:ln>
                          <a:solidFill>
                            <a:schemeClr val="bg1"/>
                          </a:solidFill>
                          <a:effectLst/>
                          <a:latin typeface="Arial" charset="0"/>
                        </a:rPr>
                        <a:t>Segmented by # of employees; as of 2016</a:t>
                      </a: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bg1"/>
                          </a:solidFill>
                          <a:effectLst/>
                          <a:latin typeface="Arial" charset="0"/>
                        </a:rPr>
                        <a:t>Commentary</a:t>
                      </a:r>
                    </a:p>
                  </a:txBody>
                  <a:tcPr anchor="ctr" horzOverflow="overflow">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0"/>
                  </a:ext>
                </a:extLst>
              </a:tr>
              <a:tr h="2369940">
                <a:tc rowSpan="3">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171450" marR="0" lvl="0" indent="-171450" algn="l" defTabSz="914400" rtl="0" eaLnBrk="1" fontAlgn="base" latinLnBrk="0" hangingPunct="1">
                        <a:lnSpc>
                          <a:spcPct val="100000"/>
                        </a:lnSpc>
                        <a:spcBef>
                          <a:spcPct val="0"/>
                        </a:spcBef>
                        <a:spcAft>
                          <a:spcPts val="300"/>
                        </a:spcAft>
                        <a:buClrTx/>
                        <a:buSzTx/>
                        <a:buFont typeface="Wingdings" pitchFamily="2" charset="2"/>
                        <a:buChar char="§"/>
                        <a:tabLst/>
                      </a:pPr>
                      <a:endParaRPr kumimoji="0" lang="en-US" sz="1000" b="0" i="0" u="none" strike="noStrike" cap="none" normalizeH="0" baseline="0" dirty="0">
                        <a:ln>
                          <a:noFill/>
                        </a:ln>
                        <a:solidFill>
                          <a:schemeClr val="tx1"/>
                        </a:solidFill>
                        <a:effectLst/>
                        <a:latin typeface="Arial" charset="0"/>
                      </a:endParaRPr>
                    </a:p>
                  </a:txBody>
                  <a:tcPr marR="9144" marB="27432" horzOverflow="overflow">
                    <a:lnL w="57150" cap="flat" cmpd="sng" algn="ctr">
                      <a:solidFill>
                        <a:srgbClr val="FFFFFF"/>
                      </a:solidFill>
                      <a:prstDash val="solid"/>
                      <a:round/>
                      <a:headEnd type="none" w="med" len="med"/>
                      <a:tailEnd type="none" w="med" len="med"/>
                    </a:lnL>
                    <a:lnR w="19050" cap="flat" cmpd="sng" algn="ctr">
                      <a:solidFill>
                        <a:schemeClr val="bg2"/>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tc>
                  <a:txBody>
                    <a:bodyPr/>
                    <a:lstStyle/>
                    <a:p>
                      <a:pPr marL="171450" marR="0" lvl="0" indent="-171450" algn="l" defTabSz="914400" rtl="0" eaLnBrk="1" fontAlgn="base" latinLnBrk="0" hangingPunct="1">
                        <a:lnSpc>
                          <a:spcPct val="100000"/>
                        </a:lnSpc>
                        <a:spcBef>
                          <a:spcPct val="0"/>
                        </a:spcBef>
                        <a:spcAft>
                          <a:spcPts val="600"/>
                        </a:spcAft>
                        <a:buClrTx/>
                        <a:buSzTx/>
                        <a:buFont typeface="Wingdings" pitchFamily="2" charset="2"/>
                        <a:buChar char="§"/>
                        <a:tabLst/>
                      </a:pPr>
                      <a:r>
                        <a:rPr kumimoji="0" lang="en-US" sz="1000" b="0" i="0" u="none" strike="noStrike" cap="none" normalizeH="0" baseline="0" dirty="0">
                          <a:ln>
                            <a:noFill/>
                          </a:ln>
                          <a:solidFill>
                            <a:schemeClr val="tx1"/>
                          </a:solidFill>
                          <a:effectLst/>
                          <a:latin typeface="Arial" charset="0"/>
                        </a:rPr>
                        <a:t>There are over 30,000 employers in the York Region, encompassing a wide array of industry sectors</a:t>
                      </a:r>
                    </a:p>
                    <a:p>
                      <a:pPr marL="171450" marR="0" lvl="0" indent="-171450" algn="l" defTabSz="914400" rtl="0" eaLnBrk="1" fontAlgn="base" latinLnBrk="0" hangingPunct="1">
                        <a:lnSpc>
                          <a:spcPct val="100000"/>
                        </a:lnSpc>
                        <a:spcBef>
                          <a:spcPct val="0"/>
                        </a:spcBef>
                        <a:spcAft>
                          <a:spcPts val="600"/>
                        </a:spcAft>
                        <a:buClrTx/>
                        <a:buSzTx/>
                        <a:buFont typeface="Wingdings" pitchFamily="2" charset="2"/>
                        <a:buChar char="§"/>
                        <a:tabLst/>
                      </a:pPr>
                      <a:r>
                        <a:rPr kumimoji="0" lang="en-US" sz="1000" b="0" i="0" u="none" strike="noStrike" cap="none" normalizeH="0" baseline="0" dirty="0">
                          <a:ln>
                            <a:noFill/>
                          </a:ln>
                          <a:solidFill>
                            <a:schemeClr val="tx1"/>
                          </a:solidFill>
                          <a:effectLst/>
                          <a:latin typeface="Arial" charset="0"/>
                        </a:rPr>
                        <a:t>Roughly 2/3</a:t>
                      </a:r>
                      <a:r>
                        <a:rPr kumimoji="0" lang="en-US" sz="1000" b="0" i="0" u="none" strike="noStrike" cap="none" normalizeH="0" baseline="30000" dirty="0">
                          <a:ln>
                            <a:noFill/>
                          </a:ln>
                          <a:solidFill>
                            <a:schemeClr val="tx1"/>
                          </a:solidFill>
                          <a:effectLst/>
                          <a:latin typeface="Arial" charset="0"/>
                        </a:rPr>
                        <a:t>rds</a:t>
                      </a:r>
                      <a:r>
                        <a:rPr kumimoji="0" lang="en-US" sz="1000" b="0" i="0" u="none" strike="noStrike" cap="none" normalizeH="0" baseline="0" dirty="0">
                          <a:ln>
                            <a:noFill/>
                          </a:ln>
                          <a:solidFill>
                            <a:schemeClr val="tx1"/>
                          </a:solidFill>
                          <a:effectLst/>
                          <a:latin typeface="Arial" charset="0"/>
                        </a:rPr>
                        <a:t> of the firms have fewer than 50 employees</a:t>
                      </a:r>
                    </a:p>
                  </a:txBody>
                  <a:tcPr marR="9144" marB="27432" horzOverflow="overflow">
                    <a:lnL w="19050" cap="flat" cmpd="sng" algn="ctr">
                      <a:solidFill>
                        <a:schemeClr val="bg2"/>
                      </a:solidFill>
                      <a:prstDash val="solid"/>
                      <a:round/>
                      <a:headEnd type="none" w="med" len="med"/>
                      <a:tailEnd type="none" w="med" len="med"/>
                    </a:lnL>
                    <a:lnR w="571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987">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ts val="0"/>
                        </a:spcAft>
                        <a:buClrTx/>
                        <a:buSzTx/>
                        <a:buFont typeface="Wingdings" pitchFamily="2" charset="2"/>
                        <a:buNone/>
                        <a:tabLst/>
                      </a:pPr>
                      <a:r>
                        <a:rPr kumimoji="0" lang="en-US" sz="1200" b="1" i="0" u="none" strike="noStrike" cap="none" normalizeH="0" baseline="0" dirty="0">
                          <a:ln>
                            <a:noFill/>
                          </a:ln>
                          <a:solidFill>
                            <a:schemeClr val="bg1"/>
                          </a:solidFill>
                          <a:effectLst/>
                          <a:latin typeface="Arial" charset="0"/>
                        </a:rPr>
                        <a:t>Major Employers</a:t>
                      </a:r>
                    </a:p>
                  </a:txBody>
                  <a:tcPr marR="9144" marB="27432" anchor="ctr" horzOverflow="overflow">
                    <a:lnL w="19050" cap="flat" cmpd="sng" algn="ctr">
                      <a:solidFill>
                        <a:schemeClr val="bg1"/>
                      </a:solidFill>
                      <a:prstDash val="solid"/>
                      <a:round/>
                      <a:headEnd type="none" w="med" len="med"/>
                      <a:tailEnd type="none" w="med" len="med"/>
                    </a:lnL>
                    <a:lnR w="571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2369940">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ts val="300"/>
                        </a:spcAft>
                        <a:buClrTx/>
                        <a:buSzTx/>
                        <a:buFont typeface="Wingdings" pitchFamily="2" charset="2"/>
                        <a:buNone/>
                        <a:tabLst/>
                      </a:pPr>
                      <a:endParaRPr kumimoji="0" lang="en-US" sz="1000" b="0" i="0" u="none" strike="noStrike" cap="none" normalizeH="0" baseline="0" dirty="0">
                        <a:ln>
                          <a:noFill/>
                        </a:ln>
                        <a:solidFill>
                          <a:schemeClr val="tx1"/>
                        </a:solidFill>
                        <a:effectLst/>
                        <a:latin typeface="Arial" charset="0"/>
                      </a:endParaRPr>
                    </a:p>
                  </a:txBody>
                  <a:tcPr marR="9144" marB="27432" horzOverflow="overflow">
                    <a:lnL w="19050" cap="flat" cmpd="sng" algn="ctr">
                      <a:solidFill>
                        <a:schemeClr val="bg2"/>
                      </a:solidFill>
                      <a:prstDash val="solid"/>
                      <a:round/>
                      <a:headEnd type="none" w="med" len="med"/>
                      <a:tailEnd type="none" w="med" len="med"/>
                    </a:lnL>
                    <a:lnR w="57150" cap="flat" cmpd="sng" algn="ctr">
                      <a:solidFill>
                        <a:srgbClr val="FFFFFF"/>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Chart 11"/>
          <p:cNvGraphicFramePr>
            <a:graphicFrameLocks/>
          </p:cNvGraphicFramePr>
          <p:nvPr>
            <p:extLst/>
          </p:nvPr>
        </p:nvGraphicFramePr>
        <p:xfrm>
          <a:off x="457200" y="1295399"/>
          <a:ext cx="7543800" cy="5027969"/>
        </p:xfrm>
        <a:graphic>
          <a:graphicData uri="http://schemas.openxmlformats.org/drawingml/2006/chart">
            <c:chart xmlns:c="http://schemas.openxmlformats.org/drawingml/2006/chart" xmlns:r="http://schemas.openxmlformats.org/officeDocument/2006/relationships" r:id="rId7"/>
          </a:graphicData>
        </a:graphic>
      </p:graphicFrame>
      <p:sp>
        <p:nvSpPr>
          <p:cNvPr id="3" name="TextBox 2"/>
          <p:cNvSpPr txBox="1"/>
          <p:nvPr/>
        </p:nvSpPr>
        <p:spPr>
          <a:xfrm>
            <a:off x="7230837" y="1442959"/>
            <a:ext cx="533400" cy="246221"/>
          </a:xfrm>
          <a:prstGeom prst="rect">
            <a:avLst/>
          </a:prstGeom>
          <a:noFill/>
        </p:spPr>
        <p:txBody>
          <a:bodyPr wrap="square" rtlCol="0">
            <a:spAutoFit/>
          </a:bodyPr>
          <a:lstStyle/>
          <a:p>
            <a:r>
              <a:rPr lang="en-US" sz="1000" dirty="0"/>
              <a:t>5,292</a:t>
            </a:r>
          </a:p>
        </p:txBody>
      </p:sp>
      <p:sp>
        <p:nvSpPr>
          <p:cNvPr id="13" name="TextBox 12"/>
          <p:cNvSpPr txBox="1"/>
          <p:nvPr/>
        </p:nvSpPr>
        <p:spPr>
          <a:xfrm>
            <a:off x="6213197" y="1643108"/>
            <a:ext cx="533400" cy="246221"/>
          </a:xfrm>
          <a:prstGeom prst="rect">
            <a:avLst/>
          </a:prstGeom>
          <a:noFill/>
        </p:spPr>
        <p:txBody>
          <a:bodyPr wrap="square" rtlCol="0">
            <a:spAutoFit/>
          </a:bodyPr>
          <a:lstStyle/>
          <a:p>
            <a:r>
              <a:rPr lang="en-US" sz="1000" dirty="0"/>
              <a:t>3,755</a:t>
            </a:r>
          </a:p>
        </p:txBody>
      </p:sp>
      <p:sp>
        <p:nvSpPr>
          <p:cNvPr id="15" name="TextBox 14"/>
          <p:cNvSpPr txBox="1"/>
          <p:nvPr/>
        </p:nvSpPr>
        <p:spPr>
          <a:xfrm>
            <a:off x="6032222" y="1868850"/>
            <a:ext cx="533400" cy="246221"/>
          </a:xfrm>
          <a:prstGeom prst="rect">
            <a:avLst/>
          </a:prstGeom>
          <a:noFill/>
        </p:spPr>
        <p:txBody>
          <a:bodyPr wrap="square" rtlCol="0">
            <a:spAutoFit/>
          </a:bodyPr>
          <a:lstStyle/>
          <a:p>
            <a:r>
              <a:rPr lang="en-US" sz="1000" dirty="0"/>
              <a:t>3,325</a:t>
            </a:r>
          </a:p>
        </p:txBody>
      </p:sp>
      <p:sp>
        <p:nvSpPr>
          <p:cNvPr id="16" name="TextBox 15"/>
          <p:cNvSpPr txBox="1"/>
          <p:nvPr/>
        </p:nvSpPr>
        <p:spPr>
          <a:xfrm>
            <a:off x="5908397" y="2078400"/>
            <a:ext cx="533400" cy="246221"/>
          </a:xfrm>
          <a:prstGeom prst="rect">
            <a:avLst/>
          </a:prstGeom>
          <a:noFill/>
        </p:spPr>
        <p:txBody>
          <a:bodyPr wrap="square" rtlCol="0">
            <a:spAutoFit/>
          </a:bodyPr>
          <a:lstStyle/>
          <a:p>
            <a:r>
              <a:rPr lang="en-US" sz="1000" dirty="0"/>
              <a:t>3,126</a:t>
            </a:r>
          </a:p>
        </p:txBody>
      </p:sp>
      <p:sp>
        <p:nvSpPr>
          <p:cNvPr id="17" name="TextBox 16"/>
          <p:cNvSpPr txBox="1"/>
          <p:nvPr/>
        </p:nvSpPr>
        <p:spPr>
          <a:xfrm>
            <a:off x="5772150" y="2287950"/>
            <a:ext cx="533400" cy="246221"/>
          </a:xfrm>
          <a:prstGeom prst="rect">
            <a:avLst/>
          </a:prstGeom>
          <a:noFill/>
        </p:spPr>
        <p:txBody>
          <a:bodyPr wrap="square" rtlCol="0">
            <a:spAutoFit/>
          </a:bodyPr>
          <a:lstStyle/>
          <a:p>
            <a:r>
              <a:rPr lang="en-US" sz="1000" dirty="0"/>
              <a:t>2,895</a:t>
            </a:r>
          </a:p>
        </p:txBody>
      </p:sp>
      <p:sp>
        <p:nvSpPr>
          <p:cNvPr id="18" name="TextBox 17"/>
          <p:cNvSpPr txBox="1"/>
          <p:nvPr/>
        </p:nvSpPr>
        <p:spPr>
          <a:xfrm>
            <a:off x="5638800" y="2500594"/>
            <a:ext cx="533400" cy="246221"/>
          </a:xfrm>
          <a:prstGeom prst="rect">
            <a:avLst/>
          </a:prstGeom>
          <a:noFill/>
        </p:spPr>
        <p:txBody>
          <a:bodyPr wrap="square" rtlCol="0">
            <a:spAutoFit/>
          </a:bodyPr>
          <a:lstStyle/>
          <a:p>
            <a:r>
              <a:rPr lang="en-US" sz="1000" dirty="0"/>
              <a:t>2,647</a:t>
            </a:r>
          </a:p>
        </p:txBody>
      </p:sp>
      <p:sp>
        <p:nvSpPr>
          <p:cNvPr id="19" name="TextBox 18"/>
          <p:cNvSpPr txBox="1"/>
          <p:nvPr/>
        </p:nvSpPr>
        <p:spPr>
          <a:xfrm>
            <a:off x="5600700" y="2703241"/>
            <a:ext cx="533400" cy="246221"/>
          </a:xfrm>
          <a:prstGeom prst="rect">
            <a:avLst/>
          </a:prstGeom>
          <a:noFill/>
        </p:spPr>
        <p:txBody>
          <a:bodyPr wrap="square" rtlCol="0">
            <a:spAutoFit/>
          </a:bodyPr>
          <a:lstStyle/>
          <a:p>
            <a:r>
              <a:rPr lang="en-US" sz="1000" dirty="0"/>
              <a:t>2,580</a:t>
            </a:r>
          </a:p>
        </p:txBody>
      </p:sp>
      <p:sp>
        <p:nvSpPr>
          <p:cNvPr id="20" name="TextBox 19"/>
          <p:cNvSpPr txBox="1"/>
          <p:nvPr/>
        </p:nvSpPr>
        <p:spPr>
          <a:xfrm>
            <a:off x="5191125" y="2920887"/>
            <a:ext cx="533400" cy="246221"/>
          </a:xfrm>
          <a:prstGeom prst="rect">
            <a:avLst/>
          </a:prstGeom>
          <a:noFill/>
        </p:spPr>
        <p:txBody>
          <a:bodyPr wrap="square" rtlCol="0">
            <a:spAutoFit/>
          </a:bodyPr>
          <a:lstStyle/>
          <a:p>
            <a:r>
              <a:rPr lang="en-US" sz="1000" dirty="0"/>
              <a:t>1,782</a:t>
            </a:r>
          </a:p>
        </p:txBody>
      </p:sp>
      <p:sp>
        <p:nvSpPr>
          <p:cNvPr id="21" name="TextBox 20"/>
          <p:cNvSpPr txBox="1"/>
          <p:nvPr/>
        </p:nvSpPr>
        <p:spPr>
          <a:xfrm>
            <a:off x="4953000" y="3131866"/>
            <a:ext cx="533400" cy="246221"/>
          </a:xfrm>
          <a:prstGeom prst="rect">
            <a:avLst/>
          </a:prstGeom>
          <a:noFill/>
        </p:spPr>
        <p:txBody>
          <a:bodyPr wrap="square" rtlCol="0">
            <a:spAutoFit/>
          </a:bodyPr>
          <a:lstStyle/>
          <a:p>
            <a:r>
              <a:rPr lang="en-US" sz="1000" dirty="0"/>
              <a:t>1,366</a:t>
            </a:r>
          </a:p>
        </p:txBody>
      </p:sp>
      <p:sp>
        <p:nvSpPr>
          <p:cNvPr id="22" name="TextBox 21"/>
          <p:cNvSpPr txBox="1"/>
          <p:nvPr/>
        </p:nvSpPr>
        <p:spPr>
          <a:xfrm>
            <a:off x="4886325" y="3331891"/>
            <a:ext cx="533400" cy="246221"/>
          </a:xfrm>
          <a:prstGeom prst="rect">
            <a:avLst/>
          </a:prstGeom>
          <a:noFill/>
        </p:spPr>
        <p:txBody>
          <a:bodyPr wrap="square" rtlCol="0">
            <a:spAutoFit/>
          </a:bodyPr>
          <a:lstStyle/>
          <a:p>
            <a:r>
              <a:rPr lang="en-US" sz="1000" dirty="0"/>
              <a:t>1,270</a:t>
            </a:r>
          </a:p>
        </p:txBody>
      </p:sp>
      <p:sp>
        <p:nvSpPr>
          <p:cNvPr id="23" name="TextBox 22"/>
          <p:cNvSpPr txBox="1"/>
          <p:nvPr/>
        </p:nvSpPr>
        <p:spPr>
          <a:xfrm>
            <a:off x="4733925" y="3549537"/>
            <a:ext cx="533400" cy="246221"/>
          </a:xfrm>
          <a:prstGeom prst="rect">
            <a:avLst/>
          </a:prstGeom>
          <a:noFill/>
        </p:spPr>
        <p:txBody>
          <a:bodyPr wrap="square" rtlCol="0">
            <a:spAutoFit/>
          </a:bodyPr>
          <a:lstStyle/>
          <a:p>
            <a:r>
              <a:rPr lang="en-US" sz="1000" dirty="0"/>
              <a:t>975</a:t>
            </a:r>
          </a:p>
        </p:txBody>
      </p:sp>
      <p:sp>
        <p:nvSpPr>
          <p:cNvPr id="24" name="TextBox 23"/>
          <p:cNvSpPr txBox="1"/>
          <p:nvPr/>
        </p:nvSpPr>
        <p:spPr>
          <a:xfrm>
            <a:off x="4686300" y="3748133"/>
            <a:ext cx="533400" cy="246221"/>
          </a:xfrm>
          <a:prstGeom prst="rect">
            <a:avLst/>
          </a:prstGeom>
          <a:noFill/>
        </p:spPr>
        <p:txBody>
          <a:bodyPr wrap="square" rtlCol="0">
            <a:spAutoFit/>
          </a:bodyPr>
          <a:lstStyle/>
          <a:p>
            <a:r>
              <a:rPr lang="en-US" sz="1000" dirty="0"/>
              <a:t>806</a:t>
            </a:r>
          </a:p>
        </p:txBody>
      </p:sp>
      <p:sp>
        <p:nvSpPr>
          <p:cNvPr id="25" name="TextBox 24"/>
          <p:cNvSpPr txBox="1"/>
          <p:nvPr/>
        </p:nvSpPr>
        <p:spPr>
          <a:xfrm>
            <a:off x="4572000" y="3968637"/>
            <a:ext cx="533400" cy="246221"/>
          </a:xfrm>
          <a:prstGeom prst="rect">
            <a:avLst/>
          </a:prstGeom>
          <a:noFill/>
        </p:spPr>
        <p:txBody>
          <a:bodyPr wrap="square" rtlCol="0">
            <a:spAutoFit/>
          </a:bodyPr>
          <a:lstStyle/>
          <a:p>
            <a:r>
              <a:rPr lang="en-US" sz="1000" dirty="0"/>
              <a:t>608</a:t>
            </a:r>
          </a:p>
        </p:txBody>
      </p:sp>
      <p:sp>
        <p:nvSpPr>
          <p:cNvPr id="26" name="TextBox 25"/>
          <p:cNvSpPr txBox="1"/>
          <p:nvPr/>
        </p:nvSpPr>
        <p:spPr>
          <a:xfrm>
            <a:off x="4514850" y="4178187"/>
            <a:ext cx="533400" cy="246221"/>
          </a:xfrm>
          <a:prstGeom prst="rect">
            <a:avLst/>
          </a:prstGeom>
          <a:noFill/>
        </p:spPr>
        <p:txBody>
          <a:bodyPr wrap="square" rtlCol="0">
            <a:spAutoFit/>
          </a:bodyPr>
          <a:lstStyle/>
          <a:p>
            <a:r>
              <a:rPr lang="en-US" sz="1000" dirty="0"/>
              <a:t>526</a:t>
            </a:r>
          </a:p>
        </p:txBody>
      </p:sp>
      <p:sp>
        <p:nvSpPr>
          <p:cNvPr id="27" name="TextBox 26"/>
          <p:cNvSpPr txBox="1"/>
          <p:nvPr/>
        </p:nvSpPr>
        <p:spPr>
          <a:xfrm>
            <a:off x="4429125" y="4387737"/>
            <a:ext cx="533400" cy="246221"/>
          </a:xfrm>
          <a:prstGeom prst="rect">
            <a:avLst/>
          </a:prstGeom>
          <a:noFill/>
        </p:spPr>
        <p:txBody>
          <a:bodyPr wrap="square" rtlCol="0">
            <a:spAutoFit/>
          </a:bodyPr>
          <a:lstStyle/>
          <a:p>
            <a:r>
              <a:rPr lang="en-US" sz="1000" dirty="0"/>
              <a:t>356</a:t>
            </a:r>
          </a:p>
        </p:txBody>
      </p:sp>
      <p:sp>
        <p:nvSpPr>
          <p:cNvPr id="28" name="TextBox 27"/>
          <p:cNvSpPr txBox="1"/>
          <p:nvPr/>
        </p:nvSpPr>
        <p:spPr>
          <a:xfrm>
            <a:off x="4352925" y="4597287"/>
            <a:ext cx="533400" cy="246221"/>
          </a:xfrm>
          <a:prstGeom prst="rect">
            <a:avLst/>
          </a:prstGeom>
          <a:noFill/>
        </p:spPr>
        <p:txBody>
          <a:bodyPr wrap="square" rtlCol="0">
            <a:spAutoFit/>
          </a:bodyPr>
          <a:lstStyle/>
          <a:p>
            <a:r>
              <a:rPr lang="en-US" sz="1000" dirty="0"/>
              <a:t>206</a:t>
            </a:r>
          </a:p>
        </p:txBody>
      </p:sp>
      <p:sp>
        <p:nvSpPr>
          <p:cNvPr id="29" name="TextBox 28"/>
          <p:cNvSpPr txBox="1"/>
          <p:nvPr/>
        </p:nvSpPr>
        <p:spPr>
          <a:xfrm>
            <a:off x="4343400" y="4806837"/>
            <a:ext cx="533400" cy="246221"/>
          </a:xfrm>
          <a:prstGeom prst="rect">
            <a:avLst/>
          </a:prstGeom>
          <a:noFill/>
        </p:spPr>
        <p:txBody>
          <a:bodyPr wrap="square" rtlCol="0">
            <a:spAutoFit/>
          </a:bodyPr>
          <a:lstStyle/>
          <a:p>
            <a:r>
              <a:rPr lang="en-US" sz="1000" dirty="0"/>
              <a:t>194</a:t>
            </a:r>
          </a:p>
        </p:txBody>
      </p:sp>
      <p:sp>
        <p:nvSpPr>
          <p:cNvPr id="30" name="TextBox 29"/>
          <p:cNvSpPr txBox="1"/>
          <p:nvPr/>
        </p:nvSpPr>
        <p:spPr>
          <a:xfrm>
            <a:off x="4257675" y="5017816"/>
            <a:ext cx="533400" cy="246221"/>
          </a:xfrm>
          <a:prstGeom prst="rect">
            <a:avLst/>
          </a:prstGeom>
          <a:noFill/>
        </p:spPr>
        <p:txBody>
          <a:bodyPr wrap="square" rtlCol="0">
            <a:spAutoFit/>
          </a:bodyPr>
          <a:lstStyle/>
          <a:p>
            <a:r>
              <a:rPr lang="en-US" sz="1000" dirty="0"/>
              <a:t>30</a:t>
            </a:r>
          </a:p>
        </p:txBody>
      </p:sp>
      <p:sp>
        <p:nvSpPr>
          <p:cNvPr id="31" name="TextBox 30"/>
          <p:cNvSpPr txBox="1"/>
          <p:nvPr/>
        </p:nvSpPr>
        <p:spPr>
          <a:xfrm>
            <a:off x="4257675" y="5246416"/>
            <a:ext cx="533400" cy="246221"/>
          </a:xfrm>
          <a:prstGeom prst="rect">
            <a:avLst/>
          </a:prstGeom>
          <a:noFill/>
        </p:spPr>
        <p:txBody>
          <a:bodyPr wrap="square" rtlCol="0">
            <a:spAutoFit/>
          </a:bodyPr>
          <a:lstStyle/>
          <a:p>
            <a:r>
              <a:rPr lang="en-US" sz="1000" dirty="0"/>
              <a:t>20</a:t>
            </a:r>
          </a:p>
        </p:txBody>
      </p:sp>
      <p:sp>
        <p:nvSpPr>
          <p:cNvPr id="32" name="TextBox 31"/>
          <p:cNvSpPr txBox="1"/>
          <p:nvPr/>
        </p:nvSpPr>
        <p:spPr>
          <a:xfrm>
            <a:off x="4257675" y="5436916"/>
            <a:ext cx="533400" cy="246221"/>
          </a:xfrm>
          <a:prstGeom prst="rect">
            <a:avLst/>
          </a:prstGeom>
          <a:noFill/>
        </p:spPr>
        <p:txBody>
          <a:bodyPr wrap="square" rtlCol="0">
            <a:spAutoFit/>
          </a:bodyPr>
          <a:lstStyle/>
          <a:p>
            <a:r>
              <a:rPr lang="en-US" sz="1000"/>
              <a:t>10</a:t>
            </a:r>
            <a:endParaRPr lang="en-US" sz="1000" dirty="0"/>
          </a:p>
        </p:txBody>
      </p:sp>
      <p:sp>
        <p:nvSpPr>
          <p:cNvPr id="33" name="TextBox 32"/>
          <p:cNvSpPr txBox="1"/>
          <p:nvPr/>
        </p:nvSpPr>
        <p:spPr>
          <a:xfrm>
            <a:off x="1581150" y="6460900"/>
            <a:ext cx="9448800" cy="215444"/>
          </a:xfrm>
          <a:prstGeom prst="rect">
            <a:avLst/>
          </a:prstGeom>
          <a:noFill/>
        </p:spPr>
        <p:txBody>
          <a:bodyPr wrap="square" rtlCol="0">
            <a:spAutoFit/>
          </a:bodyPr>
          <a:lstStyle/>
          <a:p>
            <a:r>
              <a:rPr lang="en-US" sz="800" i="1" dirty="0"/>
              <a:t>(1) Source: 2016 York Region Business Directory, website: </a:t>
            </a:r>
            <a:r>
              <a:rPr lang="en-US" sz="800" i="1" dirty="0">
                <a:hlinkClick r:id="rId8"/>
              </a:rPr>
              <a:t>http://www.yorklink.ca/york-region-interactive-business-information/</a:t>
            </a:r>
            <a:r>
              <a:rPr lang="en-US" sz="800" i="1" dirty="0"/>
              <a:t>; excludes 1,424 employers with no NAICS code or # of employees</a:t>
            </a:r>
          </a:p>
        </p:txBody>
      </p:sp>
      <p:graphicFrame>
        <p:nvGraphicFramePr>
          <p:cNvPr id="34" name="Table 33"/>
          <p:cNvGraphicFramePr>
            <a:graphicFrameLocks noGrp="1"/>
          </p:cNvGraphicFramePr>
          <p:nvPr>
            <p:extLst/>
          </p:nvPr>
        </p:nvGraphicFramePr>
        <p:xfrm>
          <a:off x="8343253" y="4114800"/>
          <a:ext cx="3391547" cy="2048276"/>
        </p:xfrm>
        <a:graphic>
          <a:graphicData uri="http://schemas.openxmlformats.org/drawingml/2006/table">
            <a:tbl>
              <a:tblPr firstRow="1" bandRow="1">
                <a:tableStyleId>{5C22544A-7EE6-4342-B048-85BDC9FD1C3A}</a:tableStyleId>
              </a:tblPr>
              <a:tblGrid>
                <a:gridCol w="1071938">
                  <a:extLst>
                    <a:ext uri="{9D8B030D-6E8A-4147-A177-3AD203B41FA5}">
                      <a16:colId xmlns:a16="http://schemas.microsoft.com/office/drawing/2014/main" val="20000"/>
                    </a:ext>
                  </a:extLst>
                </a:gridCol>
                <a:gridCol w="2319609">
                  <a:extLst>
                    <a:ext uri="{9D8B030D-6E8A-4147-A177-3AD203B41FA5}">
                      <a16:colId xmlns:a16="http://schemas.microsoft.com/office/drawing/2014/main" val="20001"/>
                    </a:ext>
                  </a:extLst>
                </a:gridCol>
              </a:tblGrid>
              <a:tr h="191772">
                <a:tc>
                  <a:txBody>
                    <a:bodyPr/>
                    <a:lstStyle/>
                    <a:p>
                      <a:pPr algn="ctr"/>
                      <a:r>
                        <a:rPr lang="en-US" sz="1000" dirty="0"/>
                        <a:t>Sector</a:t>
                      </a:r>
                    </a:p>
                  </a:txBody>
                  <a:tcPr anchor="ctr">
                    <a:lnR w="38100" cap="flat" cmpd="sng" algn="ctr">
                      <a:solidFill>
                        <a:schemeClr val="bg1"/>
                      </a:solidFill>
                      <a:prstDash val="solid"/>
                      <a:round/>
                      <a:headEnd type="none" w="med" len="med"/>
                      <a:tailEnd type="none" w="med" len="med"/>
                    </a:lnR>
                    <a:solidFill>
                      <a:schemeClr val="bg2"/>
                    </a:solidFill>
                  </a:tcPr>
                </a:tc>
                <a:tc>
                  <a:txBody>
                    <a:bodyPr/>
                    <a:lstStyle/>
                    <a:p>
                      <a:pPr algn="ctr"/>
                      <a:r>
                        <a:rPr lang="en-US" sz="1000" dirty="0"/>
                        <a:t>Examples</a:t>
                      </a:r>
                    </a:p>
                  </a:txBody>
                  <a:tcPr anchor="ctr">
                    <a:lnL w="38100" cap="flat" cmpd="sng" algn="ctr">
                      <a:solidFill>
                        <a:schemeClr val="bg1"/>
                      </a:solidFill>
                      <a:prstDash val="solid"/>
                      <a:round/>
                      <a:headEnd type="none" w="med" len="med"/>
                      <a:tailEnd type="none" w="med" len="med"/>
                    </a:lnL>
                    <a:solidFill>
                      <a:schemeClr val="bg2"/>
                    </a:solidFill>
                  </a:tcPr>
                </a:tc>
                <a:extLst>
                  <a:ext uri="{0D108BD9-81ED-4DB2-BD59-A6C34878D82A}">
                    <a16:rowId xmlns:a16="http://schemas.microsoft.com/office/drawing/2014/main" val="10000"/>
                  </a:ext>
                </a:extLst>
              </a:tr>
              <a:tr h="727624">
                <a:tc>
                  <a:txBody>
                    <a:bodyPr/>
                    <a:lstStyle/>
                    <a:p>
                      <a:pPr algn="ctr"/>
                      <a:r>
                        <a:rPr lang="en-US" sz="1000" dirty="0"/>
                        <a:t>Health care</a:t>
                      </a:r>
                      <a:r>
                        <a:rPr lang="en-US" sz="1000" baseline="0" dirty="0"/>
                        <a:t> and social assistance</a:t>
                      </a:r>
                      <a:endParaRPr lang="en-US" sz="1000" dirty="0"/>
                    </a:p>
                  </a:txBody>
                  <a:tcPr marL="18288" marR="18288" anchor="ctr">
                    <a:lnB w="12700" cap="flat" cmpd="sng" algn="ctr">
                      <a:solidFill>
                        <a:schemeClr val="bg1">
                          <a:lumMod val="75000"/>
                        </a:schemeClr>
                      </a:solidFill>
                      <a:prstDash val="sysDash"/>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solidFill>
                            <a:schemeClr val="dk1"/>
                          </a:solidFill>
                          <a:latin typeface="+mn-lt"/>
                          <a:ea typeface="+mn-ea"/>
                          <a:cs typeface="+mn-cs"/>
                        </a:rPr>
                        <a:t>Canadian Health Mental Association, United Way, Region of York, Ontario Ministry of Health Promotion and Sport, Salvation Army, Ontario Trillium Foundation</a:t>
                      </a:r>
                    </a:p>
                  </a:txBody>
                  <a:tcPr anchor="ctr">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1"/>
                  </a:ext>
                </a:extLst>
              </a:tr>
              <a:tr h="554756">
                <a:tc>
                  <a:txBody>
                    <a:bodyPr/>
                    <a:lstStyle/>
                    <a:p>
                      <a:pPr algn="ctr"/>
                      <a:r>
                        <a:rPr lang="en-US" sz="1000" dirty="0"/>
                        <a:t>Educational</a:t>
                      </a:r>
                      <a:r>
                        <a:rPr lang="en-US" sz="1000" baseline="0" dirty="0"/>
                        <a:t> Services</a:t>
                      </a:r>
                      <a:endParaRPr lang="en-US" sz="1000" dirty="0"/>
                    </a:p>
                  </a:txBody>
                  <a:tcPr marL="18288" marR="18288"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solidFill>
                            <a:schemeClr val="dk1"/>
                          </a:solidFill>
                          <a:latin typeface="+mn-lt"/>
                          <a:ea typeface="+mn-ea"/>
                          <a:cs typeface="+mn-cs"/>
                        </a:rPr>
                        <a:t>York Region Board of Education, Seneca, Community Education Centre-Central, York Region District School</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2"/>
                  </a:ext>
                </a:extLst>
              </a:tr>
              <a:tr h="337825">
                <a:tc>
                  <a:txBody>
                    <a:bodyPr/>
                    <a:lstStyle/>
                    <a:p>
                      <a:pPr algn="ctr"/>
                      <a:r>
                        <a:rPr lang="en-US" sz="1000" dirty="0"/>
                        <a:t>Accommodation</a:t>
                      </a:r>
                      <a:r>
                        <a:rPr lang="en-US" sz="1000" baseline="0" dirty="0"/>
                        <a:t> and Food Services</a:t>
                      </a:r>
                      <a:endParaRPr lang="en-US" sz="1000" dirty="0"/>
                    </a:p>
                  </a:txBody>
                  <a:tcPr marL="18288" marR="18288"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tc>
                  <a:txBody>
                    <a:bodyPr/>
                    <a:lstStyle/>
                    <a:p>
                      <a:pPr algn="l"/>
                      <a:r>
                        <a:rPr lang="en-US" sz="1000" dirty="0"/>
                        <a:t>McDonalds, The Keg, Hilton, Sheraton</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extBox 3"/>
          <p:cNvSpPr txBox="1"/>
          <p:nvPr/>
        </p:nvSpPr>
        <p:spPr>
          <a:xfrm>
            <a:off x="1447800" y="5967029"/>
            <a:ext cx="1219200" cy="246221"/>
          </a:xfrm>
          <a:prstGeom prst="rect">
            <a:avLst/>
          </a:prstGeom>
          <a:noFill/>
        </p:spPr>
        <p:txBody>
          <a:bodyPr wrap="square" rtlCol="0">
            <a:spAutoFit/>
          </a:bodyPr>
          <a:lstStyle/>
          <a:p>
            <a:pPr algn="r"/>
            <a:r>
              <a:rPr lang="en-US" sz="1000" i="1" dirty="0"/>
              <a:t># of employees</a:t>
            </a:r>
          </a:p>
        </p:txBody>
      </p:sp>
      <p:sp>
        <p:nvSpPr>
          <p:cNvPr id="35"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 Corporate Partners</a:t>
            </a:r>
            <a:endParaRPr lang="en-CA" sz="2400" kern="0" spc="-5" dirty="0"/>
          </a:p>
        </p:txBody>
      </p:sp>
      <p:sp>
        <p:nvSpPr>
          <p:cNvPr id="36"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37" name="object 2">
            <a:extLst>
              <a:ext uri="{FF2B5EF4-FFF2-40B4-BE49-F238E27FC236}">
                <a16:creationId xmlns:a16="http://schemas.microsoft.com/office/drawing/2014/main" id="{13ED03A4-6AF0-4857-BFA1-266CC501714A}"/>
              </a:ext>
            </a:extLst>
          </p:cNvPr>
          <p:cNvSpPr/>
          <p:nvPr/>
        </p:nvSpPr>
        <p:spPr>
          <a:xfrm>
            <a:off x="3901440" y="6659880"/>
            <a:ext cx="7392923" cy="45719"/>
          </a:xfrm>
          <a:prstGeom prst="rect">
            <a:avLst/>
          </a:prstGeom>
          <a:blipFill>
            <a:blip r:embed="rId9" cstate="print"/>
            <a:stretch>
              <a:fillRect/>
            </a:stretch>
          </a:blip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4908C469-8E99-4F8D-8214-B9523CD51135}"/>
              </a:ext>
            </a:extLst>
          </p:cNvPr>
          <p:cNvSpPr>
            <a:spLocks noGrp="1"/>
          </p:cNvSpPr>
          <p:nvPr>
            <p:ph type="sldNum" sz="quarter" idx="7"/>
          </p:nvPr>
        </p:nvSpPr>
        <p:spPr/>
        <p:txBody>
          <a:bodyPr/>
          <a:lstStyle/>
          <a:p>
            <a:pPr marL="83185">
              <a:lnSpc>
                <a:spcPts val="955"/>
              </a:lnSpc>
            </a:pPr>
            <a:fld id="{81D60167-4931-47E6-BA6A-407CBD079E47}" type="slidenum">
              <a:rPr lang="en-CA" smtClean="0"/>
              <a:t>29</a:t>
            </a:fld>
            <a:endParaRPr lang="en-CA" dirty="0"/>
          </a:p>
        </p:txBody>
      </p:sp>
    </p:spTree>
    <p:extLst>
      <p:ext uri="{BB962C8B-B14F-4D97-AF65-F5344CB8AC3E}">
        <p14:creationId xmlns:p14="http://schemas.microsoft.com/office/powerpoint/2010/main" val="197862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E46C0A"/>
          </a:solidFill>
        </p:spPr>
        <p:txBody>
          <a:bodyPr wrap="square" lIns="0" tIns="0" rIns="0" bIns="0" rtlCol="0"/>
          <a:lstStyle/>
          <a:p>
            <a:endParaRPr/>
          </a:p>
        </p:txBody>
      </p:sp>
      <p:sp>
        <p:nvSpPr>
          <p:cNvPr id="3" name="object 3"/>
          <p:cNvSpPr txBox="1">
            <a:spLocks noGrp="1"/>
          </p:cNvSpPr>
          <p:nvPr>
            <p:ph type="title"/>
          </p:nvPr>
        </p:nvSpPr>
        <p:spPr>
          <a:xfrm>
            <a:off x="482890" y="2043046"/>
            <a:ext cx="4538980" cy="1858842"/>
          </a:xfrm>
          <a:prstGeom prst="rect">
            <a:avLst/>
          </a:prstGeom>
        </p:spPr>
        <p:txBody>
          <a:bodyPr vert="horz" wrap="square" lIns="0" tIns="12065" rIns="0" bIns="0" rtlCol="0">
            <a:spAutoFit/>
          </a:bodyPr>
          <a:lstStyle/>
          <a:p>
            <a:pPr marL="12700">
              <a:lnSpc>
                <a:spcPct val="100000"/>
              </a:lnSpc>
              <a:spcBef>
                <a:spcPts val="95"/>
              </a:spcBef>
            </a:pPr>
            <a:r>
              <a:rPr lang="en-US" sz="4000" b="1" spc="-10" dirty="0">
                <a:solidFill>
                  <a:srgbClr val="FFFFFF"/>
                </a:solidFill>
                <a:latin typeface="Arial"/>
                <a:cs typeface="Arial"/>
              </a:rPr>
              <a:t>Client background and problem definition</a:t>
            </a:r>
            <a:endParaRPr sz="4000" dirty="0">
              <a:latin typeface="Arial"/>
              <a:cs typeface="Arial"/>
            </a:endParaRPr>
          </a:p>
        </p:txBody>
      </p:sp>
      <p:sp>
        <p:nvSpPr>
          <p:cNvPr id="4" name="Slide Number Placeholder 3">
            <a:extLst>
              <a:ext uri="{FF2B5EF4-FFF2-40B4-BE49-F238E27FC236}">
                <a16:creationId xmlns:a16="http://schemas.microsoft.com/office/drawing/2014/main" id="{43AC8508-DF99-481C-BEA7-5EA9EA1FDC31}"/>
              </a:ext>
            </a:extLst>
          </p:cNvPr>
          <p:cNvSpPr>
            <a:spLocks noGrp="1"/>
          </p:cNvSpPr>
          <p:nvPr>
            <p:ph type="sldNum" sz="quarter" idx="7"/>
          </p:nvPr>
        </p:nvSpPr>
        <p:spPr/>
        <p:txBody>
          <a:bodyPr/>
          <a:lstStyle/>
          <a:p>
            <a:pPr marL="83185">
              <a:lnSpc>
                <a:spcPts val="955"/>
              </a:lnSpc>
            </a:pPr>
            <a:fld id="{81D60167-4931-47E6-BA6A-407CBD079E47}" type="slidenum">
              <a:rPr lang="en-CA" smtClean="0"/>
              <a:t>3</a:t>
            </a:fld>
            <a:endParaRPr lang="en-CA" dirty="0"/>
          </a:p>
        </p:txBody>
      </p:sp>
    </p:spTree>
    <p:extLst>
      <p:ext uri="{BB962C8B-B14F-4D97-AF65-F5344CB8AC3E}">
        <p14:creationId xmlns:p14="http://schemas.microsoft.com/office/powerpoint/2010/main" val="817182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5200"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25589" y="1589"/>
                        <a:ext cx="1587" cy="1587"/>
                      </a:xfrm>
                      <a:prstGeom prst="rect">
                        <a:avLst/>
                      </a:prstGeom>
                    </p:spPr>
                  </p:pic>
                </p:oleObj>
              </mc:Fallback>
            </mc:AlternateContent>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945977662"/>
              </p:ext>
            </p:extLst>
          </p:nvPr>
        </p:nvGraphicFramePr>
        <p:xfrm>
          <a:off x="308391" y="1295400"/>
          <a:ext cx="11411894" cy="2590800"/>
        </p:xfrm>
        <a:graphic>
          <a:graphicData uri="http://schemas.openxmlformats.org/drawingml/2006/table">
            <a:tbl>
              <a:tblPr firstRow="1" bandRow="1">
                <a:tableStyleId>{5C22544A-7EE6-4342-B048-85BDC9FD1C3A}</a:tableStyleId>
              </a:tblPr>
              <a:tblGrid>
                <a:gridCol w="1746719">
                  <a:extLst>
                    <a:ext uri="{9D8B030D-6E8A-4147-A177-3AD203B41FA5}">
                      <a16:colId xmlns:a16="http://schemas.microsoft.com/office/drawing/2014/main" val="20000"/>
                    </a:ext>
                  </a:extLst>
                </a:gridCol>
                <a:gridCol w="4754956">
                  <a:extLst>
                    <a:ext uri="{9D8B030D-6E8A-4147-A177-3AD203B41FA5}">
                      <a16:colId xmlns:a16="http://schemas.microsoft.com/office/drawing/2014/main" val="20001"/>
                    </a:ext>
                  </a:extLst>
                </a:gridCol>
                <a:gridCol w="4910219">
                  <a:extLst>
                    <a:ext uri="{9D8B030D-6E8A-4147-A177-3AD203B41FA5}">
                      <a16:colId xmlns:a16="http://schemas.microsoft.com/office/drawing/2014/main" val="20002"/>
                    </a:ext>
                  </a:extLst>
                </a:gridCol>
              </a:tblGrid>
              <a:tr h="560348">
                <a:tc>
                  <a:txBody>
                    <a:bodyPr/>
                    <a:lstStyle/>
                    <a:p>
                      <a:pPr algn="ctr"/>
                      <a:r>
                        <a:rPr lang="en-US" sz="1200" dirty="0"/>
                        <a:t>Segment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tc>
                  <a:txBody>
                    <a:bodyPr/>
                    <a:lstStyle/>
                    <a:p>
                      <a:pPr algn="ctr"/>
                      <a:r>
                        <a:rPr lang="en-US" sz="1200" dirty="0"/>
                        <a:t>Rationale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tc>
                  <a:txBody>
                    <a:bodyPr/>
                    <a:lstStyle/>
                    <a:p>
                      <a:pPr algn="ctr"/>
                      <a:r>
                        <a:rPr lang="en-US" sz="1200" dirty="0"/>
                        <a:t>Messaging </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extLst>
                  <a:ext uri="{0D108BD9-81ED-4DB2-BD59-A6C34878D82A}">
                    <a16:rowId xmlns:a16="http://schemas.microsoft.com/office/drawing/2014/main" val="10000"/>
                  </a:ext>
                </a:extLst>
              </a:tr>
              <a:tr h="658852">
                <a:tc>
                  <a:txBody>
                    <a:bodyPr/>
                    <a:lstStyle/>
                    <a:p>
                      <a:pPr algn="ctr"/>
                      <a:r>
                        <a:rPr lang="en-US" sz="1000" b="1" i="0" dirty="0"/>
                        <a:t>Health</a:t>
                      </a:r>
                      <a:r>
                        <a:rPr lang="en-US" sz="1000" b="1" i="0" baseline="0" dirty="0"/>
                        <a:t> Care and Social Assistance</a:t>
                      </a:r>
                      <a:endParaRPr lang="en-US" sz="1000" b="1" i="0" dirty="0"/>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600"/>
                        </a:spcAft>
                        <a:buFont typeface="Wingdings" panose="05000000000000000000" pitchFamily="2" charset="2"/>
                        <a:buChar char="§"/>
                      </a:pPr>
                      <a:r>
                        <a:rPr lang="en-US" sz="1000" baseline="0" dirty="0"/>
                        <a:t>Strong population of medium-to-large firms, meaning greater scalability of potential partnerships</a:t>
                      </a:r>
                    </a:p>
                    <a:p>
                      <a:pPr marL="171450" indent="-171450">
                        <a:spcAft>
                          <a:spcPts val="600"/>
                        </a:spcAft>
                        <a:buFont typeface="Wingdings" panose="05000000000000000000" pitchFamily="2" charset="2"/>
                        <a:buChar char="§"/>
                      </a:pPr>
                      <a:r>
                        <a:rPr lang="en-US" sz="1000" baseline="0" dirty="0"/>
                        <a:t>Large number of smaller firms to partner with should provide a more targeted approach be utilized</a:t>
                      </a: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lvl="0" indent="-171450">
                        <a:spcAft>
                          <a:spcPts val="600"/>
                        </a:spcAft>
                        <a:buFont typeface="Wingdings" panose="05000000000000000000" pitchFamily="2" charset="2"/>
                        <a:buChar char="§"/>
                      </a:pPr>
                      <a:r>
                        <a:rPr lang="en-US" sz="1000" baseline="0" dirty="0"/>
                        <a:t>Message: promotion of flagship program and advocacy for mental health.  </a:t>
                      </a:r>
                    </a:p>
                    <a:p>
                      <a:pPr marL="171450" lvl="0" indent="-171450">
                        <a:spcAft>
                          <a:spcPts val="600"/>
                        </a:spcAft>
                        <a:buFont typeface="Wingdings" panose="05000000000000000000" pitchFamily="2" charset="2"/>
                        <a:buChar char="§"/>
                      </a:pPr>
                      <a:r>
                        <a:rPr lang="en-US" sz="1000" baseline="0" dirty="0"/>
                        <a:t>Seek collaboration on unique program offerings.</a:t>
                      </a:r>
                      <a:endParaRPr lang="en-US" sz="1000" dirty="0"/>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491212">
                <a:tc>
                  <a:txBody>
                    <a:bodyPr/>
                    <a:lstStyle/>
                    <a:p>
                      <a:pPr algn="ctr"/>
                      <a:r>
                        <a:rPr lang="en-US" sz="1000" b="1" i="0" dirty="0"/>
                        <a:t>Educational Services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300"/>
                        </a:spcAft>
                        <a:buFont typeface="Wingdings" panose="05000000000000000000" pitchFamily="2" charset="2"/>
                        <a:buChar char="§"/>
                      </a:pPr>
                      <a:r>
                        <a:rPr lang="en-US" sz="1000" dirty="0"/>
                        <a:t>Moderate population of</a:t>
                      </a:r>
                      <a:r>
                        <a:rPr lang="en-US" sz="1000" baseline="0" dirty="0"/>
                        <a:t> medium-to-large firms, meaning some potential to scale partnership referrals with one point of contact</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lvl="0" indent="-171450">
                        <a:spcAft>
                          <a:spcPts val="600"/>
                        </a:spcAft>
                        <a:buFont typeface="Wingdings" panose="05000000000000000000" pitchFamily="2" charset="2"/>
                        <a:buChar char="§"/>
                      </a:pPr>
                      <a:r>
                        <a:rPr lang="en-US" sz="1000" baseline="0" dirty="0"/>
                        <a:t>Message: ensure firm is aware of mental health awareness services offered; partner with subject matter experts from health related fields</a:t>
                      </a:r>
                      <a:endParaRPr lang="en-US" sz="100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762000">
                <a:tc>
                  <a:txBody>
                    <a:bodyPr/>
                    <a:lstStyle/>
                    <a:p>
                      <a:pPr algn="ctr"/>
                      <a:r>
                        <a:rPr lang="en-US" sz="1000" b="1" i="0" dirty="0"/>
                        <a:t>Accommodation</a:t>
                      </a:r>
                      <a:r>
                        <a:rPr lang="en-US" sz="1000" b="1" i="0" baseline="0" dirty="0"/>
                        <a:t> and Food Services</a:t>
                      </a:r>
                      <a:endParaRPr lang="en-US" sz="1000" b="1" i="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spcAft>
                          <a:spcPts val="300"/>
                        </a:spcAft>
                        <a:buFont typeface="Wingdings" panose="05000000000000000000" pitchFamily="2" charset="2"/>
                        <a:buChar char="§"/>
                      </a:pPr>
                      <a:r>
                        <a:rPr lang="en-US" sz="1000" dirty="0"/>
                        <a:t>Strong population of medium-to-large</a:t>
                      </a:r>
                      <a:r>
                        <a:rPr lang="en-US" sz="1000" baseline="0" dirty="0"/>
                        <a:t> firms, meaning greater scalability of potential partnerships</a:t>
                      </a:r>
                    </a:p>
                    <a:p>
                      <a:pPr marL="171450" indent="-171450">
                        <a:spcAft>
                          <a:spcPts val="300"/>
                        </a:spcAft>
                        <a:buFont typeface="Wingdings" panose="05000000000000000000" pitchFamily="2" charset="2"/>
                        <a:buChar char="§"/>
                      </a:pPr>
                      <a:r>
                        <a:rPr lang="en-US" sz="1000" baseline="0" dirty="0"/>
                        <a:t>Could be used for catering for events such as Robert </a:t>
                      </a:r>
                      <a:r>
                        <a:rPr lang="en-US" sz="1000" baseline="0" dirty="0" err="1"/>
                        <a:t>Veltheer</a:t>
                      </a:r>
                      <a:r>
                        <a:rPr lang="en-US" sz="1000" baseline="0" dirty="0"/>
                        <a:t> Series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lvl="0" indent="-171450">
                        <a:spcAft>
                          <a:spcPts val="600"/>
                        </a:spcAft>
                        <a:buFont typeface="Wingdings" panose="05000000000000000000" pitchFamily="2" charset="2"/>
                        <a:buChar char="§"/>
                      </a:pPr>
                      <a:r>
                        <a:rPr lang="en-US" sz="1000" baseline="0" dirty="0"/>
                        <a:t>Message: seek collaboration on programs related to health and wellness. Promotion through flagship programs</a:t>
                      </a:r>
                      <a:endParaRPr lang="en-US" sz="1000" dirty="0"/>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3"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 Corporate Partners</a:t>
            </a:r>
            <a:endParaRPr lang="en-CA" sz="2400" kern="0" spc="-5" dirty="0"/>
          </a:p>
        </p:txBody>
      </p:sp>
      <p:sp>
        <p:nvSpPr>
          <p:cNvPr id="15"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6" name="object 3">
            <a:extLst>
              <a:ext uri="{FF2B5EF4-FFF2-40B4-BE49-F238E27FC236}">
                <a16:creationId xmlns:a16="http://schemas.microsoft.com/office/drawing/2014/main" id="{6D3F2423-286B-4B15-9B65-F11AF0090D49}"/>
              </a:ext>
            </a:extLst>
          </p:cNvPr>
          <p:cNvSpPr txBox="1">
            <a:spLocks/>
          </p:cNvSpPr>
          <p:nvPr/>
        </p:nvSpPr>
        <p:spPr>
          <a:xfrm>
            <a:off x="308390" y="950130"/>
            <a:ext cx="11411895" cy="259686"/>
          </a:xfrm>
          <a:prstGeom prst="rect">
            <a:avLst/>
          </a:prstGeom>
          <a:solidFill>
            <a:srgbClr val="FEC200"/>
          </a:solidFill>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algn="ctr"/>
            <a:r>
              <a:rPr lang="en-US" sz="1600" dirty="0">
                <a:solidFill>
                  <a:schemeClr val="bg1"/>
                </a:solidFill>
                <a:latin typeface="Calibri" charset="0"/>
                <a:ea typeface="Calibri" charset="0"/>
                <a:cs typeface="Calibri" charset="0"/>
              </a:rPr>
              <a:t>Recommend focusing on three types of employers – in the Retail Trade, Manufacturing, and Accommodation and Food Services sectors</a:t>
            </a:r>
          </a:p>
        </p:txBody>
      </p:sp>
      <p:graphicFrame>
        <p:nvGraphicFramePr>
          <p:cNvPr id="17" name="Table 16"/>
          <p:cNvGraphicFramePr>
            <a:graphicFrameLocks noGrp="1"/>
          </p:cNvGraphicFramePr>
          <p:nvPr>
            <p:extLst/>
          </p:nvPr>
        </p:nvGraphicFramePr>
        <p:xfrm>
          <a:off x="308389" y="3886198"/>
          <a:ext cx="11411896" cy="2590803"/>
        </p:xfrm>
        <a:graphic>
          <a:graphicData uri="http://schemas.openxmlformats.org/drawingml/2006/table">
            <a:tbl>
              <a:tblPr firstRow="1" bandRow="1">
                <a:tableStyleId>{5C22544A-7EE6-4342-B048-85BDC9FD1C3A}</a:tableStyleId>
              </a:tblPr>
              <a:tblGrid>
                <a:gridCol w="3217642">
                  <a:extLst>
                    <a:ext uri="{9D8B030D-6E8A-4147-A177-3AD203B41FA5}">
                      <a16:colId xmlns:a16="http://schemas.microsoft.com/office/drawing/2014/main" val="20000"/>
                    </a:ext>
                  </a:extLst>
                </a:gridCol>
                <a:gridCol w="8194254">
                  <a:extLst>
                    <a:ext uri="{9D8B030D-6E8A-4147-A177-3AD203B41FA5}">
                      <a16:colId xmlns:a16="http://schemas.microsoft.com/office/drawing/2014/main" val="20001"/>
                    </a:ext>
                  </a:extLst>
                </a:gridCol>
              </a:tblGrid>
              <a:tr h="496111">
                <a:tc rowSpan="2">
                  <a:txBody>
                    <a:bodyPr/>
                    <a:lstStyle/>
                    <a:p>
                      <a:pPr algn="ctr"/>
                      <a:r>
                        <a:rPr lang="en-US" sz="1200" dirty="0"/>
                        <a:t>Segment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28C58"/>
                    </a:solidFill>
                  </a:tcPr>
                </a:tc>
                <a:tc>
                  <a:txBody>
                    <a:bodyPr/>
                    <a:lstStyle/>
                    <a:p>
                      <a:pPr algn="ctr"/>
                      <a:r>
                        <a:rPr lang="en-US" sz="1200" dirty="0"/>
                        <a:t>Potential</a:t>
                      </a:r>
                      <a:r>
                        <a:rPr lang="en-US" sz="1200" baseline="0" dirty="0"/>
                        <a:t> Partner</a:t>
                      </a:r>
                      <a:endParaRPr lang="en-US" sz="1200" dirty="0"/>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28C58"/>
                    </a:solidFill>
                  </a:tcPr>
                </a:tc>
                <a:extLst>
                  <a:ext uri="{0D108BD9-81ED-4DB2-BD59-A6C34878D82A}">
                    <a16:rowId xmlns:a16="http://schemas.microsoft.com/office/drawing/2014/main" val="10000"/>
                  </a:ext>
                </a:extLst>
              </a:tr>
              <a:tr h="496111">
                <a:tc vMerge="1">
                  <a:txBody>
                    <a:bodyPr/>
                    <a:lstStyle/>
                    <a:p>
                      <a:endParaRPr lang="en-US"/>
                    </a:p>
                  </a:txBody>
                  <a:tcPr/>
                </a:tc>
                <a:tc>
                  <a:txBody>
                    <a:bodyPr/>
                    <a:lstStyle/>
                    <a:p>
                      <a:pPr algn="ctr"/>
                      <a:r>
                        <a:rPr lang="en-US" sz="1200" b="1" dirty="0">
                          <a:solidFill>
                            <a:schemeClr val="bg1"/>
                          </a:solidFill>
                        </a:rPr>
                        <a:t>Name</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128C58"/>
                    </a:solidFill>
                  </a:tcPr>
                </a:tc>
                <a:extLst>
                  <a:ext uri="{0D108BD9-81ED-4DB2-BD59-A6C34878D82A}">
                    <a16:rowId xmlns:a16="http://schemas.microsoft.com/office/drawing/2014/main" val="10001"/>
                  </a:ext>
                </a:extLst>
              </a:tr>
              <a:tr h="716605">
                <a:tc>
                  <a:txBody>
                    <a:bodyPr/>
                    <a:lstStyle/>
                    <a:p>
                      <a:pPr algn="ctr"/>
                      <a:r>
                        <a:rPr lang="en-US" sz="1000" b="1" i="0" dirty="0"/>
                        <a:t>Health Care and Social Assistance</a:t>
                      </a: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solidFill>
                            <a:schemeClr val="dk1"/>
                          </a:solidFill>
                          <a:latin typeface="+mn-lt"/>
                          <a:ea typeface="+mn-ea"/>
                          <a:cs typeface="+mn-cs"/>
                        </a:rPr>
                        <a:t>Canadian Health Mental Association , United Way, Region of York, Ontario Ministry of Health Promotion and Sport, Salvation Army, Ontario Trillium Foundation, </a:t>
                      </a:r>
                      <a:r>
                        <a:rPr lang="en-US" sz="1000" dirty="0"/>
                        <a:t>Hockey helps the homeless,</a:t>
                      </a:r>
                    </a:p>
                  </a:txBody>
                  <a:tcPr anchor="ctr">
                    <a:lnT w="38100" cap="flat" cmpd="sng" algn="ctr">
                      <a:solidFill>
                        <a:schemeClr val="bg1"/>
                      </a:solidFill>
                      <a:prstDash val="solid"/>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2"/>
                  </a:ext>
                </a:extLst>
              </a:tr>
              <a:tr h="440988">
                <a:tc>
                  <a:txBody>
                    <a:bodyPr/>
                    <a:lstStyle/>
                    <a:p>
                      <a:pPr algn="ctr"/>
                      <a:r>
                        <a:rPr lang="en-US" sz="1000" b="1" i="0" dirty="0"/>
                        <a:t>Educational Services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000" dirty="0">
                          <a:solidFill>
                            <a:schemeClr val="dk1"/>
                          </a:solidFill>
                          <a:latin typeface="+mn-lt"/>
                          <a:ea typeface="+mn-ea"/>
                          <a:cs typeface="+mn-cs"/>
                        </a:rPr>
                        <a:t>York Region Board of Education, Seneca, Community Education Centre-Central, York Region District School</a:t>
                      </a:r>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3"/>
                  </a:ext>
                </a:extLst>
              </a:tr>
              <a:tr h="440988">
                <a:tc>
                  <a:txBody>
                    <a:bodyPr/>
                    <a:lstStyle/>
                    <a:p>
                      <a:pPr algn="ctr"/>
                      <a:r>
                        <a:rPr lang="en-US" sz="1000" b="1" i="0" dirty="0"/>
                        <a:t>Accommodation and Food Services</a:t>
                      </a:r>
                    </a:p>
                  </a:txBody>
                  <a:tcPr anchor="ct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0" indent="0">
                        <a:spcAft>
                          <a:spcPts val="600"/>
                        </a:spcAft>
                        <a:buFontTx/>
                        <a:buNone/>
                      </a:pPr>
                      <a:r>
                        <a:rPr lang="en-US" sz="1000" dirty="0"/>
                        <a:t>McDonalds , Tim</a:t>
                      </a:r>
                      <a:r>
                        <a:rPr lang="en-US" sz="1000" baseline="0" dirty="0"/>
                        <a:t> Horton’s, Cora’s Breakfast and Lunch, Local Deli’s and Bakery</a:t>
                      </a:r>
                      <a:endParaRPr lang="en-US" sz="1000" dirty="0"/>
                    </a:p>
                  </a:txBody>
                  <a:tcPr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8" name="object 2">
            <a:extLst>
              <a:ext uri="{FF2B5EF4-FFF2-40B4-BE49-F238E27FC236}">
                <a16:creationId xmlns:a16="http://schemas.microsoft.com/office/drawing/2014/main" id="{39B8B38C-7E15-4026-8090-1ACDACFB54BE}"/>
              </a:ext>
            </a:extLst>
          </p:cNvPr>
          <p:cNvSpPr/>
          <p:nvPr/>
        </p:nvSpPr>
        <p:spPr>
          <a:xfrm>
            <a:off x="3901440" y="6659880"/>
            <a:ext cx="7392923" cy="45719"/>
          </a:xfrm>
          <a:prstGeom prst="rect">
            <a:avLst/>
          </a:prstGeom>
          <a:blipFill>
            <a:blip r:embed="rId7" cstate="print"/>
            <a:stretch>
              <a:fillRect/>
            </a:stretch>
          </a:blip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DA96F77B-C6B7-4ECD-83D9-7FAD7C897985}"/>
              </a:ext>
            </a:extLst>
          </p:cNvPr>
          <p:cNvSpPr>
            <a:spLocks noGrp="1"/>
          </p:cNvSpPr>
          <p:nvPr>
            <p:ph type="sldNum" sz="quarter" idx="7"/>
          </p:nvPr>
        </p:nvSpPr>
        <p:spPr/>
        <p:txBody>
          <a:bodyPr/>
          <a:lstStyle/>
          <a:p>
            <a:pPr marL="83185">
              <a:lnSpc>
                <a:spcPts val="955"/>
              </a:lnSpc>
            </a:pPr>
            <a:fld id="{81D60167-4931-47E6-BA6A-407CBD079E47}" type="slidenum">
              <a:rPr lang="en-CA" smtClean="0"/>
              <a:t>30</a:t>
            </a:fld>
            <a:endParaRPr lang="en-CA" dirty="0"/>
          </a:p>
        </p:txBody>
      </p:sp>
    </p:spTree>
    <p:extLst>
      <p:ext uri="{BB962C8B-B14F-4D97-AF65-F5344CB8AC3E}">
        <p14:creationId xmlns:p14="http://schemas.microsoft.com/office/powerpoint/2010/main" val="1484917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6224"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25589" y="1589"/>
                        <a:ext cx="1587" cy="1587"/>
                      </a:xfrm>
                      <a:prstGeom prst="rect">
                        <a:avLst/>
                      </a:prstGeom>
                    </p:spPr>
                  </p:pic>
                </p:oleObj>
              </mc:Fallback>
            </mc:AlternateContent>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87776546"/>
              </p:ext>
            </p:extLst>
          </p:nvPr>
        </p:nvGraphicFramePr>
        <p:xfrm>
          <a:off x="308391" y="1295399"/>
          <a:ext cx="11411893" cy="2545081"/>
        </p:xfrm>
        <a:graphic>
          <a:graphicData uri="http://schemas.openxmlformats.org/drawingml/2006/table">
            <a:tbl>
              <a:tblPr firstRow="1" bandRow="1">
                <a:tableStyleId>{5C22544A-7EE6-4342-B048-85BDC9FD1C3A}</a:tableStyleId>
              </a:tblPr>
              <a:tblGrid>
                <a:gridCol w="1232978">
                  <a:extLst>
                    <a:ext uri="{9D8B030D-6E8A-4147-A177-3AD203B41FA5}">
                      <a16:colId xmlns:a16="http://schemas.microsoft.com/office/drawing/2014/main" val="20000"/>
                    </a:ext>
                  </a:extLst>
                </a:gridCol>
                <a:gridCol w="3356439">
                  <a:extLst>
                    <a:ext uri="{9D8B030D-6E8A-4147-A177-3AD203B41FA5}">
                      <a16:colId xmlns:a16="http://schemas.microsoft.com/office/drawing/2014/main" val="20001"/>
                    </a:ext>
                  </a:extLst>
                </a:gridCol>
                <a:gridCol w="3356439">
                  <a:extLst>
                    <a:ext uri="{9D8B030D-6E8A-4147-A177-3AD203B41FA5}">
                      <a16:colId xmlns:a16="http://schemas.microsoft.com/office/drawing/2014/main" val="3514420160"/>
                    </a:ext>
                  </a:extLst>
                </a:gridCol>
                <a:gridCol w="3466037">
                  <a:extLst>
                    <a:ext uri="{9D8B030D-6E8A-4147-A177-3AD203B41FA5}">
                      <a16:colId xmlns:a16="http://schemas.microsoft.com/office/drawing/2014/main" val="20002"/>
                    </a:ext>
                  </a:extLst>
                </a:gridCol>
              </a:tblGrid>
              <a:tr h="829827">
                <a:tc>
                  <a:txBody>
                    <a:bodyPr/>
                    <a:lstStyle/>
                    <a:p>
                      <a:pPr algn="ctr"/>
                      <a:r>
                        <a:rPr lang="en-US" sz="1200" dirty="0">
                          <a:solidFill>
                            <a:schemeClr val="bg1"/>
                          </a:solidFill>
                          <a:latin typeface="+mj-lt"/>
                          <a:cs typeface="Arial" panose="020B0604020202020204" pitchFamily="34" charset="0"/>
                        </a:rPr>
                        <a:t>Segment</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tc>
                  <a:txBody>
                    <a:bodyPr/>
                    <a:lstStyle/>
                    <a:p>
                      <a:pPr fontAlgn="base">
                        <a:spcBef>
                          <a:spcPct val="0"/>
                        </a:spcBef>
                        <a:spcAft>
                          <a:spcPct val="0"/>
                        </a:spcAft>
                        <a:buClr>
                          <a:srgbClr val="002960"/>
                        </a:buClr>
                      </a:pPr>
                      <a:r>
                        <a:rPr lang="en-US" sz="1200" b="1" i="0" dirty="0">
                          <a:solidFill>
                            <a:schemeClr val="bg1"/>
                          </a:solidFill>
                          <a:latin typeface="+mj-lt"/>
                          <a:cs typeface="Arial" panose="020B0604020202020204" pitchFamily="34" charset="0"/>
                        </a:rPr>
                        <a:t>Near term </a:t>
                      </a:r>
                      <a:r>
                        <a:rPr lang="en-US" sz="1200" i="0" dirty="0">
                          <a:solidFill>
                            <a:schemeClr val="bg1"/>
                          </a:solidFill>
                          <a:latin typeface="+mj-lt"/>
                          <a:cs typeface="Arial" panose="020B0604020202020204" pitchFamily="34" charset="0"/>
                        </a:rPr>
                        <a:t>Within 90 days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tc>
                  <a:txBody>
                    <a:bodyPr/>
                    <a:lstStyle/>
                    <a:p>
                      <a:pPr fontAlgn="base">
                        <a:spcBef>
                          <a:spcPct val="0"/>
                        </a:spcBef>
                        <a:spcAft>
                          <a:spcPct val="0"/>
                        </a:spcAft>
                        <a:buClr>
                          <a:srgbClr val="002960"/>
                        </a:buClr>
                      </a:pPr>
                      <a:r>
                        <a:rPr lang="en-US" sz="1200" b="1" i="0" dirty="0">
                          <a:solidFill>
                            <a:schemeClr val="bg1"/>
                          </a:solidFill>
                          <a:latin typeface="+mj-lt"/>
                          <a:cs typeface="Arial" panose="020B0604020202020204" pitchFamily="34" charset="0"/>
                        </a:rPr>
                        <a:t>Mid-term </a:t>
                      </a:r>
                      <a:r>
                        <a:rPr lang="en-US" sz="1200" i="0" dirty="0">
                          <a:solidFill>
                            <a:schemeClr val="bg1"/>
                          </a:solidFill>
                          <a:latin typeface="+mj-lt"/>
                          <a:cs typeface="Arial" panose="020B0604020202020204" pitchFamily="34" charset="0"/>
                        </a:rPr>
                        <a:t>3 -9 months</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tc>
                  <a:txBody>
                    <a:bodyPr/>
                    <a:lstStyle/>
                    <a:p>
                      <a:pPr fontAlgn="base">
                        <a:spcBef>
                          <a:spcPct val="0"/>
                        </a:spcBef>
                        <a:spcAft>
                          <a:spcPct val="0"/>
                        </a:spcAft>
                        <a:buClr>
                          <a:srgbClr val="002960"/>
                        </a:buClr>
                      </a:pPr>
                      <a:r>
                        <a:rPr lang="en-US" sz="1200" b="1" i="0" dirty="0">
                          <a:solidFill>
                            <a:schemeClr val="bg1"/>
                          </a:solidFill>
                          <a:latin typeface="+mj-lt"/>
                          <a:cs typeface="Arial" panose="020B0604020202020204" pitchFamily="34" charset="0"/>
                        </a:rPr>
                        <a:t>Long-term </a:t>
                      </a:r>
                      <a:r>
                        <a:rPr lang="en-US" sz="1200" i="0" dirty="0">
                          <a:solidFill>
                            <a:schemeClr val="bg1"/>
                          </a:solidFill>
                          <a:latin typeface="+mj-lt"/>
                          <a:cs typeface="Arial" panose="020B0604020202020204" pitchFamily="34" charset="0"/>
                        </a:rPr>
                        <a:t>9 months + </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EC200"/>
                    </a:solidFill>
                  </a:tcPr>
                </a:tc>
                <a:extLst>
                  <a:ext uri="{0D108BD9-81ED-4DB2-BD59-A6C34878D82A}">
                    <a16:rowId xmlns:a16="http://schemas.microsoft.com/office/drawing/2014/main" val="10000"/>
                  </a:ext>
                </a:extLst>
              </a:tr>
              <a:tr h="1715254">
                <a:tc>
                  <a:txBody>
                    <a:bodyPr/>
                    <a:lstStyle/>
                    <a:p>
                      <a:pPr algn="ctr"/>
                      <a:r>
                        <a:rPr lang="en-US" sz="1200" b="1" i="0" dirty="0">
                          <a:solidFill>
                            <a:schemeClr val="bg1"/>
                          </a:solidFill>
                          <a:latin typeface="+mj-lt"/>
                          <a:cs typeface="Arial" panose="020B0604020202020204" pitchFamily="34" charset="0"/>
                        </a:rPr>
                        <a:t>Partnerships</a:t>
                      </a: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solidFill>
                      <a:srgbClr val="128C58"/>
                    </a:solidFill>
                  </a:tcPr>
                </a:tc>
                <a:tc>
                  <a:txBody>
                    <a:bodyPr/>
                    <a:lstStyle/>
                    <a:p>
                      <a:pPr marL="171450" indent="-171450">
                        <a:spcAft>
                          <a:spcPts val="600"/>
                        </a:spcAft>
                        <a:buFont typeface="Wingdings" panose="05000000000000000000" pitchFamily="2" charset="2"/>
                        <a:buChar char="§"/>
                      </a:pPr>
                      <a:r>
                        <a:rPr lang="en-US" sz="1200" dirty="0">
                          <a:latin typeface="+mj-lt"/>
                          <a:cs typeface="Arial" panose="020B0604020202020204" pitchFamily="34" charset="0"/>
                        </a:rPr>
                        <a:t>Develop partner assessment framework to rank partnership opportunities</a:t>
                      </a:r>
                    </a:p>
                    <a:p>
                      <a:pPr marL="171450" indent="-171450">
                        <a:spcAft>
                          <a:spcPts val="600"/>
                        </a:spcAft>
                        <a:buFont typeface="Wingdings" panose="05000000000000000000" pitchFamily="2" charset="2"/>
                        <a:buChar char="§"/>
                      </a:pPr>
                      <a:r>
                        <a:rPr lang="en-US" sz="1200" dirty="0">
                          <a:latin typeface="+mj-lt"/>
                          <a:cs typeface="Arial" panose="020B0604020202020204" pitchFamily="34" charset="0"/>
                        </a:rPr>
                        <a:t>Identify potential partners leveraging York Region business directory in the region</a:t>
                      </a:r>
                    </a:p>
                    <a:p>
                      <a:pPr marL="171450" indent="-171450">
                        <a:spcAft>
                          <a:spcPts val="600"/>
                        </a:spcAft>
                        <a:buFont typeface="Wingdings" panose="05000000000000000000" pitchFamily="2" charset="2"/>
                        <a:buChar char="§"/>
                      </a:pPr>
                      <a:r>
                        <a:rPr lang="en-US" sz="1200" dirty="0">
                          <a:latin typeface="+mj-lt"/>
                          <a:cs typeface="Arial" panose="020B0604020202020204" pitchFamily="34" charset="0"/>
                        </a:rPr>
                        <a:t>Assess resources required and what will be required.</a:t>
                      </a: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lvl="0" indent="-171450">
                        <a:buFont typeface="Wingdings" panose="05000000000000000000" pitchFamily="2" charset="2"/>
                        <a:buChar char="§"/>
                      </a:pPr>
                      <a:r>
                        <a:rPr lang="en-US" sz="1200" baseline="0" dirty="0">
                          <a:latin typeface="+mj-lt"/>
                          <a:cs typeface="Arial" panose="020B0604020202020204" pitchFamily="34" charset="0"/>
                        </a:rPr>
                        <a:t>Prepare a final partner package that outlines </a:t>
                      </a:r>
                      <a:r>
                        <a:rPr lang="en-US" sz="1200" baseline="0" dirty="0">
                          <a:solidFill>
                            <a:schemeClr val="tx1"/>
                          </a:solidFill>
                          <a:latin typeface="+mj-lt"/>
                          <a:cs typeface="Arial" panose="020B0604020202020204" pitchFamily="34" charset="0"/>
                        </a:rPr>
                        <a:t>-what can the partner expect from HOH</a:t>
                      </a:r>
                    </a:p>
                    <a:p>
                      <a:pPr marL="171450" indent="-171450">
                        <a:buFont typeface="Wingdings" panose="05000000000000000000" pitchFamily="2" charset="2"/>
                        <a:buChar char="§"/>
                      </a:pPr>
                      <a:r>
                        <a:rPr lang="en-US" sz="1200" dirty="0">
                          <a:latin typeface="+mj-lt"/>
                          <a:cs typeface="Arial" panose="020B0604020202020204" pitchFamily="34" charset="0"/>
                        </a:rPr>
                        <a:t>Approach potential partners a partnership with local companies/social agencies to build awareness and engagement in your organization</a:t>
                      </a:r>
                    </a:p>
                    <a:p>
                      <a:pPr marL="171450" indent="-171450">
                        <a:spcAft>
                          <a:spcPts val="600"/>
                        </a:spcAft>
                        <a:buFont typeface="Wingdings" panose="05000000000000000000" pitchFamily="2" charset="2"/>
                        <a:buChar char="§"/>
                      </a:pPr>
                      <a:endParaRPr lang="en-US" sz="1200" baseline="0" dirty="0">
                        <a:latin typeface="+mj-lt"/>
                        <a:cs typeface="Arial" panose="020B0604020202020204" pitchFamily="34" charset="0"/>
                      </a:endParaRP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tc>
                  <a:txBody>
                    <a:bodyPr/>
                    <a:lstStyle/>
                    <a:p>
                      <a:pPr marL="171450" indent="-171450">
                        <a:buFont typeface="Wingdings" panose="05000000000000000000" pitchFamily="2" charset="2"/>
                        <a:buChar char="§"/>
                      </a:pPr>
                      <a:r>
                        <a:rPr lang="en-US" sz="1200" dirty="0">
                          <a:latin typeface="+mj-lt"/>
                          <a:cs typeface="Arial" panose="020B0604020202020204" pitchFamily="34" charset="0"/>
                        </a:rPr>
                        <a:t>Assess value of partnership on a regular basis, considering resourcing required to support vs referrals</a:t>
                      </a:r>
                    </a:p>
                    <a:p>
                      <a:pPr marL="171450" indent="-171450">
                        <a:buFont typeface="Wingdings" panose="05000000000000000000" pitchFamily="2" charset="2"/>
                        <a:buChar char="§"/>
                      </a:pPr>
                      <a:r>
                        <a:rPr lang="en-US" sz="1200" dirty="0">
                          <a:latin typeface="+mj-lt"/>
                          <a:cs typeface="Arial" panose="020B0604020202020204" pitchFamily="34" charset="0"/>
                        </a:rPr>
                        <a:t>Where appropriate, look to deepen partnerships, such as through representation on the board</a:t>
                      </a:r>
                      <a:r>
                        <a:rPr lang="en-US" sz="1200" baseline="0" dirty="0">
                          <a:latin typeface="+mj-lt"/>
                          <a:cs typeface="Arial" panose="020B0604020202020204" pitchFamily="34" charset="0"/>
                        </a:rPr>
                        <a:t>.</a:t>
                      </a:r>
                      <a:endParaRPr lang="en-US" sz="1200" dirty="0">
                        <a:latin typeface="+mj-lt"/>
                        <a:cs typeface="Arial" panose="020B0604020202020204" pitchFamily="34" charset="0"/>
                      </a:endParaRPr>
                    </a:p>
                  </a:txBody>
                  <a:tcPr anchor="ctr">
                    <a:lnT w="38100" cap="flat" cmpd="sng" algn="ctr">
                      <a:solidFill>
                        <a:schemeClr val="bg1"/>
                      </a:solidFill>
                      <a:prstDash val="solid"/>
                      <a:round/>
                      <a:headEnd type="none" w="med" len="med"/>
                      <a:tailEnd type="none" w="med" len="med"/>
                    </a:lnT>
                    <a:lnB w="1905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3"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Recommendations </a:t>
            </a:r>
            <a:r>
              <a:rPr lang="en-CA" sz="2400" kern="0" dirty="0"/>
              <a:t>|</a:t>
            </a:r>
            <a:r>
              <a:rPr lang="en-US" sz="2400" kern="0" dirty="0"/>
              <a:t> Partners Implementation Plan</a:t>
            </a:r>
            <a:endParaRPr lang="en-CA" sz="2400" kern="0" spc="-5" dirty="0"/>
          </a:p>
        </p:txBody>
      </p:sp>
      <p:sp>
        <p:nvSpPr>
          <p:cNvPr id="15"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16" name="object 3">
            <a:extLst>
              <a:ext uri="{FF2B5EF4-FFF2-40B4-BE49-F238E27FC236}">
                <a16:creationId xmlns:a16="http://schemas.microsoft.com/office/drawing/2014/main" id="{6D3F2423-286B-4B15-9B65-F11AF0090D49}"/>
              </a:ext>
            </a:extLst>
          </p:cNvPr>
          <p:cNvSpPr txBox="1">
            <a:spLocks/>
          </p:cNvSpPr>
          <p:nvPr/>
        </p:nvSpPr>
        <p:spPr>
          <a:xfrm>
            <a:off x="308390" y="950130"/>
            <a:ext cx="11411895" cy="259686"/>
          </a:xfrm>
          <a:prstGeom prst="rect">
            <a:avLst/>
          </a:prstGeom>
          <a:solidFill>
            <a:srgbClr val="FEC200"/>
          </a:solidFill>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r>
              <a:rPr lang="en-US" sz="1600" dirty="0">
                <a:solidFill>
                  <a:schemeClr val="bg1"/>
                </a:solidFill>
                <a:latin typeface="Arial" panose="020B0604020202020204" pitchFamily="34" charset="0"/>
                <a:cs typeface="Arial" panose="020B0604020202020204" pitchFamily="34" charset="0"/>
              </a:rPr>
              <a:t>Create meaningful partnerships within the region to create more referrals and mental health awareness</a:t>
            </a:r>
            <a:endParaRPr lang="en-US" sz="1600" kern="0" dirty="0">
              <a:solidFill>
                <a:schemeClr val="bg1"/>
              </a:solidFill>
              <a:latin typeface="Arial" panose="020B0604020202020204" pitchFamily="34" charset="0"/>
              <a:cs typeface="Arial" panose="020B0604020202020204" pitchFamily="34" charset="0"/>
            </a:endParaRPr>
          </a:p>
        </p:txBody>
      </p:sp>
      <p:sp>
        <p:nvSpPr>
          <p:cNvPr id="8" name="object 2">
            <a:extLst>
              <a:ext uri="{FF2B5EF4-FFF2-40B4-BE49-F238E27FC236}">
                <a16:creationId xmlns:a16="http://schemas.microsoft.com/office/drawing/2014/main" id="{39B8B38C-7E15-4026-8090-1ACDACFB54BE}"/>
              </a:ext>
            </a:extLst>
          </p:cNvPr>
          <p:cNvSpPr/>
          <p:nvPr/>
        </p:nvSpPr>
        <p:spPr>
          <a:xfrm>
            <a:off x="3901440" y="6659880"/>
            <a:ext cx="7392923" cy="45719"/>
          </a:xfrm>
          <a:prstGeom prst="rect">
            <a:avLst/>
          </a:prstGeom>
          <a:blipFill>
            <a:blip r:embed="rId7" cstate="print"/>
            <a:stretch>
              <a:fillRect/>
            </a:stretch>
          </a:blip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A6A117FE-0285-4613-923E-6B8E9A0DEB3D}"/>
              </a:ext>
            </a:extLst>
          </p:cNvPr>
          <p:cNvSpPr>
            <a:spLocks noGrp="1"/>
          </p:cNvSpPr>
          <p:nvPr>
            <p:ph type="sldNum" sz="quarter" idx="7"/>
          </p:nvPr>
        </p:nvSpPr>
        <p:spPr/>
        <p:txBody>
          <a:bodyPr/>
          <a:lstStyle/>
          <a:p>
            <a:pPr marL="83185">
              <a:lnSpc>
                <a:spcPts val="955"/>
              </a:lnSpc>
            </a:pPr>
            <a:fld id="{81D60167-4931-47E6-BA6A-407CBD079E47}" type="slidenum">
              <a:rPr lang="en-CA" smtClean="0"/>
              <a:t>31</a:t>
            </a:fld>
            <a:endParaRPr lang="en-CA" dirty="0"/>
          </a:p>
        </p:txBody>
      </p:sp>
    </p:spTree>
    <p:extLst>
      <p:ext uri="{BB962C8B-B14F-4D97-AF65-F5344CB8AC3E}">
        <p14:creationId xmlns:p14="http://schemas.microsoft.com/office/powerpoint/2010/main" val="2203586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spid="_x0000_s7248" name="think-cell Slide" r:id="rId5" imgW="270" imgH="270" progId="TCLayout.ActiveDocument.1">
                  <p:embed/>
                </p:oleObj>
              </mc:Choice>
              <mc:Fallback>
                <p:oleObj name="think-cell Slide" r:id="rId5" imgW="270" imgH="270" progId="TCLayout.ActiveDocument.1">
                  <p:embed/>
                  <p:pic>
                    <p:nvPicPr>
                      <p:cNvPr id="7" name="Object 6" hidden="1"/>
                      <p:cNvPicPr/>
                      <p:nvPr/>
                    </p:nvPicPr>
                    <p:blipFill>
                      <a:blip r:embed="rId6"/>
                      <a:stretch>
                        <a:fillRect/>
                      </a:stretch>
                    </p:blipFill>
                    <p:spPr>
                      <a:xfrm>
                        <a:off x="1525589" y="1589"/>
                        <a:ext cx="1587" cy="1587"/>
                      </a:xfrm>
                      <a:prstGeom prst="rect">
                        <a:avLst/>
                      </a:prstGeom>
                    </p:spPr>
                  </p:pic>
                </p:oleObj>
              </mc:Fallback>
            </mc:AlternateContent>
          </a:graphicData>
        </a:graphic>
      </p:graphicFrame>
      <p:sp>
        <p:nvSpPr>
          <p:cNvPr id="13" name="object 3">
            <a:extLst>
              <a:ext uri="{FF2B5EF4-FFF2-40B4-BE49-F238E27FC236}">
                <a16:creationId xmlns:a16="http://schemas.microsoft.com/office/drawing/2014/main" id="{6D3F2423-286B-4B15-9B65-F11AF0090D49}"/>
              </a:ext>
            </a:extLst>
          </p:cNvPr>
          <p:cNvSpPr txBox="1">
            <a:spLocks/>
          </p:cNvSpPr>
          <p:nvPr/>
        </p:nvSpPr>
        <p:spPr>
          <a:xfrm>
            <a:off x="308391" y="434088"/>
            <a:ext cx="7477066" cy="382797"/>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sz="2400" kern="0" spc="-5" dirty="0"/>
              <a:t>Competitive Analysis</a:t>
            </a:r>
          </a:p>
        </p:txBody>
      </p:sp>
      <p:sp>
        <p:nvSpPr>
          <p:cNvPr id="15" name="object 4">
            <a:extLst>
              <a:ext uri="{FF2B5EF4-FFF2-40B4-BE49-F238E27FC236}">
                <a16:creationId xmlns:a16="http://schemas.microsoft.com/office/drawing/2014/main" id="{A7AA4E90-240C-440C-9293-CA967797AFB8}"/>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10253F"/>
                </a:solidFill>
                <a:latin typeface="Calibri"/>
                <a:cs typeface="Calibri"/>
              </a:rPr>
              <a:t>STRATEGIC RECOMMENDATIONS</a:t>
            </a:r>
            <a:endParaRPr sz="1200" dirty="0">
              <a:solidFill>
                <a:srgbClr val="10253F"/>
              </a:solidFill>
              <a:latin typeface="Calibri"/>
              <a:cs typeface="Calibri"/>
            </a:endParaRPr>
          </a:p>
        </p:txBody>
      </p:sp>
      <p:sp>
        <p:nvSpPr>
          <p:cNvPr id="8" name="object 2">
            <a:extLst>
              <a:ext uri="{FF2B5EF4-FFF2-40B4-BE49-F238E27FC236}">
                <a16:creationId xmlns:a16="http://schemas.microsoft.com/office/drawing/2014/main" id="{39B8B38C-7E15-4026-8090-1ACDACFB54BE}"/>
              </a:ext>
            </a:extLst>
          </p:cNvPr>
          <p:cNvSpPr/>
          <p:nvPr/>
        </p:nvSpPr>
        <p:spPr>
          <a:xfrm>
            <a:off x="3901440" y="6659880"/>
            <a:ext cx="7392923" cy="45719"/>
          </a:xfrm>
          <a:prstGeom prst="rect">
            <a:avLst/>
          </a:prstGeom>
          <a:blipFill>
            <a:blip r:embed="rId7"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9D3D2F3D-FF37-44E3-A586-CB24BAA05CEC}"/>
              </a:ext>
            </a:extLst>
          </p:cNvPr>
          <p:cNvPicPr>
            <a:picLocks noChangeAspect="1"/>
          </p:cNvPicPr>
          <p:nvPr/>
        </p:nvPicPr>
        <p:blipFill>
          <a:blip r:embed="rId8"/>
          <a:stretch>
            <a:fillRect/>
          </a:stretch>
        </p:blipFill>
        <p:spPr>
          <a:xfrm>
            <a:off x="308391" y="886038"/>
            <a:ext cx="12192000" cy="6216444"/>
          </a:xfrm>
          <a:prstGeom prst="rect">
            <a:avLst/>
          </a:prstGeom>
        </p:spPr>
      </p:pic>
      <p:sp>
        <p:nvSpPr>
          <p:cNvPr id="2" name="Slide Number Placeholder 1">
            <a:extLst>
              <a:ext uri="{FF2B5EF4-FFF2-40B4-BE49-F238E27FC236}">
                <a16:creationId xmlns:a16="http://schemas.microsoft.com/office/drawing/2014/main" id="{D0193BD6-902E-490A-AEFA-1E37CF3304DC}"/>
              </a:ext>
            </a:extLst>
          </p:cNvPr>
          <p:cNvSpPr>
            <a:spLocks noGrp="1"/>
          </p:cNvSpPr>
          <p:nvPr>
            <p:ph type="sldNum" sz="quarter" idx="7"/>
          </p:nvPr>
        </p:nvSpPr>
        <p:spPr/>
        <p:txBody>
          <a:bodyPr/>
          <a:lstStyle/>
          <a:p>
            <a:pPr marL="83185">
              <a:lnSpc>
                <a:spcPts val="955"/>
              </a:lnSpc>
            </a:pPr>
            <a:fld id="{81D60167-4931-47E6-BA6A-407CBD079E47}" type="slidenum">
              <a:rPr lang="en-CA" smtClean="0"/>
              <a:t>32</a:t>
            </a:fld>
            <a:endParaRPr lang="en-CA" dirty="0"/>
          </a:p>
        </p:txBody>
      </p:sp>
    </p:spTree>
    <p:extLst>
      <p:ext uri="{BB962C8B-B14F-4D97-AF65-F5344CB8AC3E}">
        <p14:creationId xmlns:p14="http://schemas.microsoft.com/office/powerpoint/2010/main" val="3203546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21" cstate="print"/>
            <a:stretch>
              <a:fillRect/>
            </a:stretch>
          </a:blipFill>
        </p:spPr>
        <p:txBody>
          <a:bodyPr wrap="square" lIns="0" tIns="0" rIns="0" bIns="0" rtlCol="0"/>
          <a:lstStyle/>
          <a:p>
            <a:endParaRPr/>
          </a:p>
        </p:txBody>
      </p:sp>
      <p:grpSp>
        <p:nvGrpSpPr>
          <p:cNvPr id="5" name="Group 4">
            <a:extLst>
              <a:ext uri="{FF2B5EF4-FFF2-40B4-BE49-F238E27FC236}">
                <a16:creationId xmlns:a16="http://schemas.microsoft.com/office/drawing/2014/main" id="{565F5855-5AAE-4C1A-B6EB-59E5784CABAB}"/>
              </a:ext>
            </a:extLst>
          </p:cNvPr>
          <p:cNvGrpSpPr/>
          <p:nvPr/>
        </p:nvGrpSpPr>
        <p:grpSpPr>
          <a:xfrm>
            <a:off x="660858" y="3466323"/>
            <a:ext cx="10976450" cy="709361"/>
            <a:chOff x="660858" y="3261276"/>
            <a:chExt cx="10976450" cy="709361"/>
          </a:xfrm>
        </p:grpSpPr>
        <p:sp>
          <p:nvSpPr>
            <p:cNvPr id="6" name="Rectangle 5">
              <a:extLst>
                <a:ext uri="{FF2B5EF4-FFF2-40B4-BE49-F238E27FC236}">
                  <a16:creationId xmlns:a16="http://schemas.microsoft.com/office/drawing/2014/main" id="{D3CFB724-FB3E-4981-920C-441581A6DA0A}"/>
                </a:ext>
              </a:extLst>
            </p:cNvPr>
            <p:cNvSpPr>
              <a:spLocks/>
            </p:cNvSpPr>
            <p:nvPr/>
          </p:nvSpPr>
          <p:spPr bwMode="auto">
            <a:xfrm>
              <a:off x="1526364" y="3269359"/>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marL="0" marR="0" lvl="0" indent="0" defTabSz="914400" eaLnBrk="1" fontAlgn="base" latinLnBrk="0" hangingPunct="1">
                <a:lnSpc>
                  <a:spcPct val="90000"/>
                </a:lnSpc>
                <a:spcBef>
                  <a:spcPts val="0"/>
                </a:spcBef>
                <a:spcAft>
                  <a:spcPts val="0"/>
                </a:spcAft>
                <a:buClrTx/>
                <a:buSzTx/>
                <a:buFontTx/>
                <a:buNone/>
                <a:tabLst/>
                <a:defRPr/>
              </a:pPr>
              <a:r>
                <a:rPr kumimoji="0" lang="en-US" sz="160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Vision and Mission:</a:t>
              </a:r>
              <a:r>
                <a:rPr kumimoji="0" lang="en-US" sz="1600" i="0" u="none" strike="noStrike" kern="0" cap="none" spc="0" normalizeH="0" noProof="0" dirty="0">
                  <a:ln>
                    <a:noFill/>
                  </a:ln>
                  <a:solidFill>
                    <a:srgbClr val="000000"/>
                  </a:solidFill>
                  <a:effectLst/>
                  <a:uLnTx/>
                  <a:uFillTx/>
                  <a:latin typeface="Calibri" panose="020F0502020204030204" pitchFamily="34" charset="0"/>
                  <a:cs typeface="Arial" pitchFamily="34" charset="0"/>
                </a:rPr>
                <a:t> </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to provide a caring home environment that projects a sense of belonging, growth and security for all persons, by changing the way people are supported (gaps/flaws in current health system)</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8" name="Pentagon 33">
              <a:extLst>
                <a:ext uri="{FF2B5EF4-FFF2-40B4-BE49-F238E27FC236}">
                  <a16:creationId xmlns:a16="http://schemas.microsoft.com/office/drawing/2014/main" id="{E222D818-83AF-48A0-AF76-991D28AAF342}"/>
                </a:ext>
              </a:extLst>
            </p:cNvPr>
            <p:cNvSpPr/>
            <p:nvPr/>
          </p:nvSpPr>
          <p:spPr bwMode="auto">
            <a:xfrm>
              <a:off x="660858" y="3261276"/>
              <a:ext cx="1046053" cy="696811"/>
            </a:xfrm>
            <a:prstGeom prst="homePlate">
              <a:avLst>
                <a:gd name="adj" fmla="val 273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grpSp>
          <p:nvGrpSpPr>
            <p:cNvPr id="19" name="POWER_USER_ID_ICONS_Certificate">
              <a:extLst>
                <a:ext uri="{FF2B5EF4-FFF2-40B4-BE49-F238E27FC236}">
                  <a16:creationId xmlns:a16="http://schemas.microsoft.com/office/drawing/2014/main" id="{01CDCC11-F68D-4E03-AE68-9A86ABDFF41D}"/>
                </a:ext>
              </a:extLst>
            </p:cNvPr>
            <p:cNvGrpSpPr>
              <a:grpSpLocks noChangeAspect="1"/>
            </p:cNvGrpSpPr>
            <p:nvPr>
              <p:custDataLst>
                <p:tags r:id="rId11"/>
              </p:custDataLst>
            </p:nvPr>
          </p:nvGrpSpPr>
          <p:grpSpPr bwMode="auto">
            <a:xfrm>
              <a:off x="765792" y="3342044"/>
              <a:ext cx="655638" cy="512763"/>
              <a:chOff x="44" y="66"/>
              <a:chExt cx="413" cy="323"/>
            </a:xfrm>
            <a:solidFill>
              <a:schemeClr val="bg1"/>
            </a:solidFill>
          </p:grpSpPr>
          <p:sp>
            <p:nvSpPr>
              <p:cNvPr id="21" name="POWER_USER_ID_ICONS_Certificate">
                <a:extLst>
                  <a:ext uri="{FF2B5EF4-FFF2-40B4-BE49-F238E27FC236}">
                    <a16:creationId xmlns:a16="http://schemas.microsoft.com/office/drawing/2014/main" id="{ED120D0E-602C-4219-96DA-7C355706B349}"/>
                  </a:ext>
                </a:extLst>
              </p:cNvPr>
              <p:cNvSpPr>
                <a:spLocks noEditPoints="1"/>
              </p:cNvSpPr>
              <p:nvPr>
                <p:custDataLst>
                  <p:tags r:id="rId12"/>
                </p:custDataLst>
              </p:nvPr>
            </p:nvSpPr>
            <p:spPr bwMode="auto">
              <a:xfrm>
                <a:off x="44" y="66"/>
                <a:ext cx="413" cy="323"/>
              </a:xfrm>
              <a:custGeom>
                <a:avLst/>
                <a:gdLst>
                  <a:gd name="T0" fmla="*/ 0 w 896"/>
                  <a:gd name="T1" fmla="*/ 0 h 698"/>
                  <a:gd name="T2" fmla="*/ 0 w 896"/>
                  <a:gd name="T3" fmla="*/ 37 h 698"/>
                  <a:gd name="T4" fmla="*/ 0 w 896"/>
                  <a:gd name="T5" fmla="*/ 661 h 698"/>
                  <a:gd name="T6" fmla="*/ 0 w 896"/>
                  <a:gd name="T7" fmla="*/ 698 h 698"/>
                  <a:gd name="T8" fmla="*/ 36 w 896"/>
                  <a:gd name="T9" fmla="*/ 698 h 698"/>
                  <a:gd name="T10" fmla="*/ 860 w 896"/>
                  <a:gd name="T11" fmla="*/ 698 h 698"/>
                  <a:gd name="T12" fmla="*/ 896 w 896"/>
                  <a:gd name="T13" fmla="*/ 698 h 698"/>
                  <a:gd name="T14" fmla="*/ 896 w 896"/>
                  <a:gd name="T15" fmla="*/ 661 h 698"/>
                  <a:gd name="T16" fmla="*/ 896 w 896"/>
                  <a:gd name="T17" fmla="*/ 37 h 698"/>
                  <a:gd name="T18" fmla="*/ 896 w 896"/>
                  <a:gd name="T19" fmla="*/ 0 h 698"/>
                  <a:gd name="T20" fmla="*/ 860 w 896"/>
                  <a:gd name="T21" fmla="*/ 0 h 698"/>
                  <a:gd name="T22" fmla="*/ 36 w 896"/>
                  <a:gd name="T23" fmla="*/ 0 h 698"/>
                  <a:gd name="T24" fmla="*/ 0 w 896"/>
                  <a:gd name="T25" fmla="*/ 0 h 698"/>
                  <a:gd name="T26" fmla="*/ 72 w 896"/>
                  <a:gd name="T27" fmla="*/ 74 h 698"/>
                  <a:gd name="T28" fmla="*/ 824 w 896"/>
                  <a:gd name="T29" fmla="*/ 74 h 698"/>
                  <a:gd name="T30" fmla="*/ 824 w 896"/>
                  <a:gd name="T31" fmla="*/ 624 h 698"/>
                  <a:gd name="T32" fmla="*/ 72 w 896"/>
                  <a:gd name="T33" fmla="*/ 624 h 698"/>
                  <a:gd name="T34" fmla="*/ 72 w 896"/>
                  <a:gd name="T35" fmla="*/ 74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6" h="698">
                    <a:moveTo>
                      <a:pt x="0" y="0"/>
                    </a:moveTo>
                    <a:lnTo>
                      <a:pt x="0" y="37"/>
                    </a:lnTo>
                    <a:lnTo>
                      <a:pt x="0" y="661"/>
                    </a:lnTo>
                    <a:lnTo>
                      <a:pt x="0" y="698"/>
                    </a:lnTo>
                    <a:lnTo>
                      <a:pt x="36" y="698"/>
                    </a:lnTo>
                    <a:lnTo>
                      <a:pt x="860" y="698"/>
                    </a:lnTo>
                    <a:lnTo>
                      <a:pt x="896" y="698"/>
                    </a:lnTo>
                    <a:lnTo>
                      <a:pt x="896" y="661"/>
                    </a:lnTo>
                    <a:lnTo>
                      <a:pt x="896" y="37"/>
                    </a:lnTo>
                    <a:lnTo>
                      <a:pt x="896" y="0"/>
                    </a:lnTo>
                    <a:lnTo>
                      <a:pt x="860" y="0"/>
                    </a:lnTo>
                    <a:lnTo>
                      <a:pt x="36" y="0"/>
                    </a:lnTo>
                    <a:lnTo>
                      <a:pt x="0" y="0"/>
                    </a:lnTo>
                    <a:close/>
                    <a:moveTo>
                      <a:pt x="72" y="74"/>
                    </a:moveTo>
                    <a:lnTo>
                      <a:pt x="824" y="74"/>
                    </a:lnTo>
                    <a:lnTo>
                      <a:pt x="824" y="624"/>
                    </a:lnTo>
                    <a:lnTo>
                      <a:pt x="72" y="624"/>
                    </a:lnTo>
                    <a:lnTo>
                      <a:pt x="72"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POWER_USER_ID_ICONS_Certificate">
                <a:extLst>
                  <a:ext uri="{FF2B5EF4-FFF2-40B4-BE49-F238E27FC236}">
                    <a16:creationId xmlns:a16="http://schemas.microsoft.com/office/drawing/2014/main" id="{FBB49B76-B696-4780-9594-08B6D5EB6151}"/>
                  </a:ext>
                </a:extLst>
              </p:cNvPr>
              <p:cNvSpPr>
                <a:spLocks noEditPoints="1"/>
              </p:cNvSpPr>
              <p:nvPr>
                <p:custDataLst>
                  <p:tags r:id="rId13"/>
                </p:custDataLst>
              </p:nvPr>
            </p:nvSpPr>
            <p:spPr bwMode="auto">
              <a:xfrm>
                <a:off x="100" y="121"/>
                <a:ext cx="303" cy="213"/>
              </a:xfrm>
              <a:custGeom>
                <a:avLst/>
                <a:gdLst>
                  <a:gd name="T0" fmla="*/ 0 w 657"/>
                  <a:gd name="T1" fmla="*/ 0 h 462"/>
                  <a:gd name="T2" fmla="*/ 0 w 657"/>
                  <a:gd name="T3" fmla="*/ 6 h 462"/>
                  <a:gd name="T4" fmla="*/ 0 w 657"/>
                  <a:gd name="T5" fmla="*/ 456 h 462"/>
                  <a:gd name="T6" fmla="*/ 0 w 657"/>
                  <a:gd name="T7" fmla="*/ 462 h 462"/>
                  <a:gd name="T8" fmla="*/ 5 w 657"/>
                  <a:gd name="T9" fmla="*/ 462 h 462"/>
                  <a:gd name="T10" fmla="*/ 651 w 657"/>
                  <a:gd name="T11" fmla="*/ 462 h 462"/>
                  <a:gd name="T12" fmla="*/ 657 w 657"/>
                  <a:gd name="T13" fmla="*/ 462 h 462"/>
                  <a:gd name="T14" fmla="*/ 657 w 657"/>
                  <a:gd name="T15" fmla="*/ 456 h 462"/>
                  <a:gd name="T16" fmla="*/ 657 w 657"/>
                  <a:gd name="T17" fmla="*/ 6 h 462"/>
                  <a:gd name="T18" fmla="*/ 657 w 657"/>
                  <a:gd name="T19" fmla="*/ 0 h 462"/>
                  <a:gd name="T20" fmla="*/ 651 w 657"/>
                  <a:gd name="T21" fmla="*/ 0 h 462"/>
                  <a:gd name="T22" fmla="*/ 5 w 657"/>
                  <a:gd name="T23" fmla="*/ 0 h 462"/>
                  <a:gd name="T24" fmla="*/ 0 w 657"/>
                  <a:gd name="T25" fmla="*/ 0 h 462"/>
                  <a:gd name="T26" fmla="*/ 11 w 657"/>
                  <a:gd name="T27" fmla="*/ 12 h 462"/>
                  <a:gd name="T28" fmla="*/ 645 w 657"/>
                  <a:gd name="T29" fmla="*/ 12 h 462"/>
                  <a:gd name="T30" fmla="*/ 645 w 657"/>
                  <a:gd name="T31" fmla="*/ 450 h 462"/>
                  <a:gd name="T32" fmla="*/ 11 w 657"/>
                  <a:gd name="T33" fmla="*/ 450 h 462"/>
                  <a:gd name="T34" fmla="*/ 11 w 657"/>
                  <a:gd name="T35" fmla="*/ 1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7" h="462">
                    <a:moveTo>
                      <a:pt x="0" y="0"/>
                    </a:moveTo>
                    <a:lnTo>
                      <a:pt x="0" y="6"/>
                    </a:lnTo>
                    <a:lnTo>
                      <a:pt x="0" y="456"/>
                    </a:lnTo>
                    <a:lnTo>
                      <a:pt x="0" y="462"/>
                    </a:lnTo>
                    <a:lnTo>
                      <a:pt x="5" y="462"/>
                    </a:lnTo>
                    <a:lnTo>
                      <a:pt x="651" y="462"/>
                    </a:lnTo>
                    <a:lnTo>
                      <a:pt x="657" y="462"/>
                    </a:lnTo>
                    <a:lnTo>
                      <a:pt x="657" y="456"/>
                    </a:lnTo>
                    <a:lnTo>
                      <a:pt x="657" y="6"/>
                    </a:lnTo>
                    <a:lnTo>
                      <a:pt x="657" y="0"/>
                    </a:lnTo>
                    <a:lnTo>
                      <a:pt x="651" y="0"/>
                    </a:lnTo>
                    <a:lnTo>
                      <a:pt x="5" y="0"/>
                    </a:lnTo>
                    <a:lnTo>
                      <a:pt x="0" y="0"/>
                    </a:lnTo>
                    <a:close/>
                    <a:moveTo>
                      <a:pt x="11" y="12"/>
                    </a:moveTo>
                    <a:lnTo>
                      <a:pt x="645" y="12"/>
                    </a:lnTo>
                    <a:lnTo>
                      <a:pt x="645" y="450"/>
                    </a:lnTo>
                    <a:lnTo>
                      <a:pt x="11" y="450"/>
                    </a:lnTo>
                    <a:lnTo>
                      <a:pt x="11" y="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3" name="POWER_USER_ID_ICONS_Certificate">
                <a:extLst>
                  <a:ext uri="{FF2B5EF4-FFF2-40B4-BE49-F238E27FC236}">
                    <a16:creationId xmlns:a16="http://schemas.microsoft.com/office/drawing/2014/main" id="{15DF88FB-7B54-4EA6-9D9D-836F168645C5}"/>
                  </a:ext>
                </a:extLst>
              </p:cNvPr>
              <p:cNvSpPr>
                <a:spLocks noEditPoints="1"/>
              </p:cNvSpPr>
              <p:nvPr>
                <p:custDataLst>
                  <p:tags r:id="rId14"/>
                </p:custDataLst>
              </p:nvPr>
            </p:nvSpPr>
            <p:spPr bwMode="auto">
              <a:xfrm>
                <a:off x="331" y="221"/>
                <a:ext cx="60" cy="93"/>
              </a:xfrm>
              <a:custGeom>
                <a:avLst/>
                <a:gdLst>
                  <a:gd name="T0" fmla="*/ 57 w 130"/>
                  <a:gd name="T1" fmla="*/ 13 h 202"/>
                  <a:gd name="T2" fmla="*/ 65 w 130"/>
                  <a:gd name="T3" fmla="*/ 0 h 202"/>
                  <a:gd name="T4" fmla="*/ 73 w 130"/>
                  <a:gd name="T5" fmla="*/ 13 h 202"/>
                  <a:gd name="T6" fmla="*/ 85 w 130"/>
                  <a:gd name="T7" fmla="*/ 3 h 202"/>
                  <a:gd name="T8" fmla="*/ 89 w 130"/>
                  <a:gd name="T9" fmla="*/ 18 h 202"/>
                  <a:gd name="T10" fmla="*/ 103 w 130"/>
                  <a:gd name="T11" fmla="*/ 12 h 202"/>
                  <a:gd name="T12" fmla="*/ 102 w 130"/>
                  <a:gd name="T13" fmla="*/ 28 h 202"/>
                  <a:gd name="T14" fmla="*/ 118 w 130"/>
                  <a:gd name="T15" fmla="*/ 26 h 202"/>
                  <a:gd name="T16" fmla="*/ 111 w 130"/>
                  <a:gd name="T17" fmla="*/ 41 h 202"/>
                  <a:gd name="T18" fmla="*/ 127 w 130"/>
                  <a:gd name="T19" fmla="*/ 44 h 202"/>
                  <a:gd name="T20" fmla="*/ 117 w 130"/>
                  <a:gd name="T21" fmla="*/ 57 h 202"/>
                  <a:gd name="T22" fmla="*/ 130 w 130"/>
                  <a:gd name="T23" fmla="*/ 65 h 202"/>
                  <a:gd name="T24" fmla="*/ 116 w 130"/>
                  <a:gd name="T25" fmla="*/ 73 h 202"/>
                  <a:gd name="T26" fmla="*/ 127 w 130"/>
                  <a:gd name="T27" fmla="*/ 85 h 202"/>
                  <a:gd name="T28" fmla="*/ 111 w 130"/>
                  <a:gd name="T29" fmla="*/ 88 h 202"/>
                  <a:gd name="T30" fmla="*/ 118 w 130"/>
                  <a:gd name="T31" fmla="*/ 103 h 202"/>
                  <a:gd name="T32" fmla="*/ 102 w 130"/>
                  <a:gd name="T33" fmla="*/ 101 h 202"/>
                  <a:gd name="T34" fmla="*/ 103 w 130"/>
                  <a:gd name="T35" fmla="*/ 117 h 202"/>
                  <a:gd name="T36" fmla="*/ 89 w 130"/>
                  <a:gd name="T37" fmla="*/ 111 h 202"/>
                  <a:gd name="T38" fmla="*/ 88 w 130"/>
                  <a:gd name="T39" fmla="*/ 118 h 202"/>
                  <a:gd name="T40" fmla="*/ 114 w 130"/>
                  <a:gd name="T41" fmla="*/ 194 h 202"/>
                  <a:gd name="T42" fmla="*/ 93 w 130"/>
                  <a:gd name="T43" fmla="*/ 182 h 202"/>
                  <a:gd name="T44" fmla="*/ 83 w 130"/>
                  <a:gd name="T45" fmla="*/ 202 h 202"/>
                  <a:gd name="T46" fmla="*/ 82 w 130"/>
                  <a:gd name="T47" fmla="*/ 198 h 202"/>
                  <a:gd name="T48" fmla="*/ 66 w 130"/>
                  <a:gd name="T49" fmla="*/ 129 h 202"/>
                  <a:gd name="T50" fmla="*/ 65 w 130"/>
                  <a:gd name="T51" fmla="*/ 129 h 202"/>
                  <a:gd name="T52" fmla="*/ 52 w 130"/>
                  <a:gd name="T53" fmla="*/ 183 h 202"/>
                  <a:gd name="T54" fmla="*/ 48 w 130"/>
                  <a:gd name="T55" fmla="*/ 202 h 202"/>
                  <a:gd name="T56" fmla="*/ 37 w 130"/>
                  <a:gd name="T57" fmla="*/ 182 h 202"/>
                  <a:gd name="T58" fmla="*/ 17 w 130"/>
                  <a:gd name="T59" fmla="*/ 194 h 202"/>
                  <a:gd name="T60" fmla="*/ 42 w 130"/>
                  <a:gd name="T61" fmla="*/ 118 h 202"/>
                  <a:gd name="T62" fmla="*/ 42 w 130"/>
                  <a:gd name="T63" fmla="*/ 111 h 202"/>
                  <a:gd name="T64" fmla="*/ 27 w 130"/>
                  <a:gd name="T65" fmla="*/ 117 h 202"/>
                  <a:gd name="T66" fmla="*/ 28 w 130"/>
                  <a:gd name="T67" fmla="*/ 101 h 202"/>
                  <a:gd name="T68" fmla="*/ 13 w 130"/>
                  <a:gd name="T69" fmla="*/ 103 h 202"/>
                  <a:gd name="T70" fmla="*/ 19 w 130"/>
                  <a:gd name="T71" fmla="*/ 88 h 202"/>
                  <a:gd name="T72" fmla="*/ 4 w 130"/>
                  <a:gd name="T73" fmla="*/ 85 h 202"/>
                  <a:gd name="T74" fmla="*/ 14 w 130"/>
                  <a:gd name="T75" fmla="*/ 73 h 202"/>
                  <a:gd name="T76" fmla="*/ 0 w 130"/>
                  <a:gd name="T77" fmla="*/ 65 h 202"/>
                  <a:gd name="T78" fmla="*/ 14 w 130"/>
                  <a:gd name="T79" fmla="*/ 57 h 202"/>
                  <a:gd name="T80" fmla="*/ 4 w 130"/>
                  <a:gd name="T81" fmla="*/ 44 h 202"/>
                  <a:gd name="T82" fmla="*/ 19 w 130"/>
                  <a:gd name="T83" fmla="*/ 41 h 202"/>
                  <a:gd name="T84" fmla="*/ 13 w 130"/>
                  <a:gd name="T85" fmla="*/ 26 h 202"/>
                  <a:gd name="T86" fmla="*/ 28 w 130"/>
                  <a:gd name="T87" fmla="*/ 28 h 202"/>
                  <a:gd name="T88" fmla="*/ 27 w 130"/>
                  <a:gd name="T89" fmla="*/ 12 h 202"/>
                  <a:gd name="T90" fmla="*/ 42 w 130"/>
                  <a:gd name="T91" fmla="*/ 18 h 202"/>
                  <a:gd name="T92" fmla="*/ 45 w 130"/>
                  <a:gd name="T93" fmla="*/ 3 h 202"/>
                  <a:gd name="T94" fmla="*/ 57 w 130"/>
                  <a:gd name="T95" fmla="*/ 13 h 202"/>
                  <a:gd name="T96" fmla="*/ 63 w 130"/>
                  <a:gd name="T97" fmla="*/ 22 h 202"/>
                  <a:gd name="T98" fmla="*/ 31 w 130"/>
                  <a:gd name="T99" fmla="*/ 39 h 202"/>
                  <a:gd name="T100" fmla="*/ 26 w 130"/>
                  <a:gd name="T101" fmla="*/ 78 h 202"/>
                  <a:gd name="T102" fmla="*/ 45 w 130"/>
                  <a:gd name="T103" fmla="*/ 100 h 202"/>
                  <a:gd name="T104" fmla="*/ 84 w 130"/>
                  <a:gd name="T105" fmla="*/ 101 h 202"/>
                  <a:gd name="T106" fmla="*/ 100 w 130"/>
                  <a:gd name="T107" fmla="*/ 86 h 202"/>
                  <a:gd name="T108" fmla="*/ 99 w 130"/>
                  <a:gd name="T109" fmla="*/ 39 h 202"/>
                  <a:gd name="T110" fmla="*/ 63 w 130"/>
                  <a:gd name="T111" fmla="*/ 2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0" h="202">
                    <a:moveTo>
                      <a:pt x="57" y="13"/>
                    </a:moveTo>
                    <a:cubicBezTo>
                      <a:pt x="60" y="9"/>
                      <a:pt x="62" y="4"/>
                      <a:pt x="65" y="0"/>
                    </a:cubicBezTo>
                    <a:cubicBezTo>
                      <a:pt x="68" y="4"/>
                      <a:pt x="71" y="9"/>
                      <a:pt x="73" y="13"/>
                    </a:cubicBezTo>
                    <a:cubicBezTo>
                      <a:pt x="77" y="10"/>
                      <a:pt x="81" y="6"/>
                      <a:pt x="85" y="3"/>
                    </a:cubicBezTo>
                    <a:cubicBezTo>
                      <a:pt x="86" y="8"/>
                      <a:pt x="88" y="13"/>
                      <a:pt x="89" y="18"/>
                    </a:cubicBezTo>
                    <a:cubicBezTo>
                      <a:pt x="94" y="16"/>
                      <a:pt x="98" y="14"/>
                      <a:pt x="103" y="12"/>
                    </a:cubicBezTo>
                    <a:cubicBezTo>
                      <a:pt x="103" y="17"/>
                      <a:pt x="102" y="23"/>
                      <a:pt x="102" y="28"/>
                    </a:cubicBezTo>
                    <a:cubicBezTo>
                      <a:pt x="107" y="27"/>
                      <a:pt x="112" y="27"/>
                      <a:pt x="118" y="26"/>
                    </a:cubicBezTo>
                    <a:cubicBezTo>
                      <a:pt x="116" y="31"/>
                      <a:pt x="113" y="36"/>
                      <a:pt x="111" y="41"/>
                    </a:cubicBezTo>
                    <a:cubicBezTo>
                      <a:pt x="117" y="42"/>
                      <a:pt x="122" y="43"/>
                      <a:pt x="127" y="44"/>
                    </a:cubicBezTo>
                    <a:cubicBezTo>
                      <a:pt x="123" y="49"/>
                      <a:pt x="120" y="52"/>
                      <a:pt x="117" y="57"/>
                    </a:cubicBezTo>
                    <a:cubicBezTo>
                      <a:pt x="121" y="59"/>
                      <a:pt x="126" y="62"/>
                      <a:pt x="130" y="65"/>
                    </a:cubicBezTo>
                    <a:cubicBezTo>
                      <a:pt x="126" y="67"/>
                      <a:pt x="121" y="70"/>
                      <a:pt x="116" y="73"/>
                    </a:cubicBezTo>
                    <a:cubicBezTo>
                      <a:pt x="120" y="77"/>
                      <a:pt x="123" y="81"/>
                      <a:pt x="127" y="85"/>
                    </a:cubicBezTo>
                    <a:cubicBezTo>
                      <a:pt x="122" y="86"/>
                      <a:pt x="117" y="87"/>
                      <a:pt x="111" y="88"/>
                    </a:cubicBezTo>
                    <a:cubicBezTo>
                      <a:pt x="113" y="93"/>
                      <a:pt x="116" y="98"/>
                      <a:pt x="118" y="103"/>
                    </a:cubicBezTo>
                    <a:cubicBezTo>
                      <a:pt x="112" y="102"/>
                      <a:pt x="107" y="102"/>
                      <a:pt x="102" y="101"/>
                    </a:cubicBezTo>
                    <a:cubicBezTo>
                      <a:pt x="102" y="107"/>
                      <a:pt x="103" y="112"/>
                      <a:pt x="103" y="117"/>
                    </a:cubicBezTo>
                    <a:cubicBezTo>
                      <a:pt x="98" y="115"/>
                      <a:pt x="94" y="113"/>
                      <a:pt x="89" y="111"/>
                    </a:cubicBezTo>
                    <a:cubicBezTo>
                      <a:pt x="88" y="113"/>
                      <a:pt x="87" y="116"/>
                      <a:pt x="88" y="118"/>
                    </a:cubicBezTo>
                    <a:cubicBezTo>
                      <a:pt x="97" y="144"/>
                      <a:pt x="105" y="169"/>
                      <a:pt x="114" y="194"/>
                    </a:cubicBezTo>
                    <a:cubicBezTo>
                      <a:pt x="107" y="190"/>
                      <a:pt x="100" y="186"/>
                      <a:pt x="93" y="182"/>
                    </a:cubicBezTo>
                    <a:cubicBezTo>
                      <a:pt x="90" y="189"/>
                      <a:pt x="87" y="196"/>
                      <a:pt x="83" y="202"/>
                    </a:cubicBezTo>
                    <a:cubicBezTo>
                      <a:pt x="82" y="201"/>
                      <a:pt x="82" y="199"/>
                      <a:pt x="82" y="198"/>
                    </a:cubicBezTo>
                    <a:cubicBezTo>
                      <a:pt x="76" y="175"/>
                      <a:pt x="71" y="152"/>
                      <a:pt x="66" y="129"/>
                    </a:cubicBezTo>
                    <a:lnTo>
                      <a:pt x="65" y="129"/>
                    </a:lnTo>
                    <a:cubicBezTo>
                      <a:pt x="61" y="147"/>
                      <a:pt x="56" y="165"/>
                      <a:pt x="52" y="183"/>
                    </a:cubicBezTo>
                    <a:cubicBezTo>
                      <a:pt x="51" y="189"/>
                      <a:pt x="49" y="196"/>
                      <a:pt x="48" y="202"/>
                    </a:cubicBezTo>
                    <a:cubicBezTo>
                      <a:pt x="44" y="195"/>
                      <a:pt x="41" y="188"/>
                      <a:pt x="37" y="182"/>
                    </a:cubicBezTo>
                    <a:cubicBezTo>
                      <a:pt x="30" y="186"/>
                      <a:pt x="23" y="190"/>
                      <a:pt x="17" y="194"/>
                    </a:cubicBezTo>
                    <a:cubicBezTo>
                      <a:pt x="25" y="169"/>
                      <a:pt x="33" y="144"/>
                      <a:pt x="42" y="118"/>
                    </a:cubicBezTo>
                    <a:cubicBezTo>
                      <a:pt x="43" y="116"/>
                      <a:pt x="42" y="113"/>
                      <a:pt x="42" y="111"/>
                    </a:cubicBezTo>
                    <a:cubicBezTo>
                      <a:pt x="37" y="113"/>
                      <a:pt x="32" y="115"/>
                      <a:pt x="27" y="117"/>
                    </a:cubicBezTo>
                    <a:cubicBezTo>
                      <a:pt x="27" y="112"/>
                      <a:pt x="28" y="107"/>
                      <a:pt x="28" y="101"/>
                    </a:cubicBezTo>
                    <a:cubicBezTo>
                      <a:pt x="23" y="102"/>
                      <a:pt x="18" y="102"/>
                      <a:pt x="13" y="103"/>
                    </a:cubicBezTo>
                    <a:cubicBezTo>
                      <a:pt x="15" y="98"/>
                      <a:pt x="17" y="93"/>
                      <a:pt x="19" y="88"/>
                    </a:cubicBezTo>
                    <a:cubicBezTo>
                      <a:pt x="14" y="87"/>
                      <a:pt x="9" y="86"/>
                      <a:pt x="4" y="85"/>
                    </a:cubicBezTo>
                    <a:cubicBezTo>
                      <a:pt x="7" y="81"/>
                      <a:pt x="11" y="77"/>
                      <a:pt x="14" y="73"/>
                    </a:cubicBezTo>
                    <a:cubicBezTo>
                      <a:pt x="9" y="70"/>
                      <a:pt x="5" y="67"/>
                      <a:pt x="0" y="65"/>
                    </a:cubicBezTo>
                    <a:cubicBezTo>
                      <a:pt x="5" y="62"/>
                      <a:pt x="9" y="59"/>
                      <a:pt x="14" y="57"/>
                    </a:cubicBezTo>
                    <a:cubicBezTo>
                      <a:pt x="11" y="52"/>
                      <a:pt x="7" y="49"/>
                      <a:pt x="4" y="44"/>
                    </a:cubicBezTo>
                    <a:cubicBezTo>
                      <a:pt x="9" y="43"/>
                      <a:pt x="14" y="42"/>
                      <a:pt x="19" y="41"/>
                    </a:cubicBezTo>
                    <a:cubicBezTo>
                      <a:pt x="17" y="36"/>
                      <a:pt x="15" y="31"/>
                      <a:pt x="13" y="26"/>
                    </a:cubicBezTo>
                    <a:cubicBezTo>
                      <a:pt x="18" y="27"/>
                      <a:pt x="23" y="27"/>
                      <a:pt x="28" y="28"/>
                    </a:cubicBezTo>
                    <a:cubicBezTo>
                      <a:pt x="28" y="23"/>
                      <a:pt x="28" y="17"/>
                      <a:pt x="27" y="12"/>
                    </a:cubicBezTo>
                    <a:cubicBezTo>
                      <a:pt x="32" y="14"/>
                      <a:pt x="37" y="16"/>
                      <a:pt x="42" y="18"/>
                    </a:cubicBezTo>
                    <a:cubicBezTo>
                      <a:pt x="43" y="13"/>
                      <a:pt x="44" y="8"/>
                      <a:pt x="45" y="3"/>
                    </a:cubicBezTo>
                    <a:cubicBezTo>
                      <a:pt x="49" y="6"/>
                      <a:pt x="53" y="10"/>
                      <a:pt x="57" y="13"/>
                    </a:cubicBezTo>
                    <a:close/>
                    <a:moveTo>
                      <a:pt x="63" y="22"/>
                    </a:moveTo>
                    <a:cubicBezTo>
                      <a:pt x="51" y="22"/>
                      <a:pt x="39" y="29"/>
                      <a:pt x="31" y="39"/>
                    </a:cubicBezTo>
                    <a:cubicBezTo>
                      <a:pt x="23" y="50"/>
                      <a:pt x="22" y="65"/>
                      <a:pt x="26" y="78"/>
                    </a:cubicBezTo>
                    <a:cubicBezTo>
                      <a:pt x="29" y="87"/>
                      <a:pt x="36" y="95"/>
                      <a:pt x="45" y="100"/>
                    </a:cubicBezTo>
                    <a:cubicBezTo>
                      <a:pt x="56" y="106"/>
                      <a:pt x="71" y="107"/>
                      <a:pt x="84" y="101"/>
                    </a:cubicBezTo>
                    <a:cubicBezTo>
                      <a:pt x="90" y="98"/>
                      <a:pt x="96" y="92"/>
                      <a:pt x="100" y="86"/>
                    </a:cubicBezTo>
                    <a:cubicBezTo>
                      <a:pt x="109" y="72"/>
                      <a:pt x="109" y="53"/>
                      <a:pt x="99" y="39"/>
                    </a:cubicBezTo>
                    <a:cubicBezTo>
                      <a:pt x="91" y="28"/>
                      <a:pt x="77" y="21"/>
                      <a:pt x="63"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 name="POWER_USER_ID_ICONS_Certificate">
                <a:extLst>
                  <a:ext uri="{FF2B5EF4-FFF2-40B4-BE49-F238E27FC236}">
                    <a16:creationId xmlns:a16="http://schemas.microsoft.com/office/drawing/2014/main" id="{22A1D7A1-2BE9-45F0-A53C-C2409332AC1D}"/>
                  </a:ext>
                </a:extLst>
              </p:cNvPr>
              <p:cNvSpPr>
                <a:spLocks/>
              </p:cNvSpPr>
              <p:nvPr>
                <p:custDataLst>
                  <p:tags r:id="rId15"/>
                </p:custDataLst>
              </p:nvPr>
            </p:nvSpPr>
            <p:spPr bwMode="auto">
              <a:xfrm>
                <a:off x="342" y="232"/>
                <a:ext cx="37" cy="37"/>
              </a:xfrm>
              <a:custGeom>
                <a:avLst/>
                <a:gdLst>
                  <a:gd name="T0" fmla="*/ 39 w 80"/>
                  <a:gd name="T1" fmla="*/ 1 h 80"/>
                  <a:gd name="T2" fmla="*/ 75 w 80"/>
                  <a:gd name="T3" fmla="*/ 21 h 80"/>
                  <a:gd name="T4" fmla="*/ 80 w 80"/>
                  <a:gd name="T5" fmla="*/ 42 h 80"/>
                  <a:gd name="T6" fmla="*/ 48 w 80"/>
                  <a:gd name="T7" fmla="*/ 77 h 80"/>
                  <a:gd name="T8" fmla="*/ 9 w 80"/>
                  <a:gd name="T9" fmla="*/ 60 h 80"/>
                  <a:gd name="T10" fmla="*/ 10 w 80"/>
                  <a:gd name="T11" fmla="*/ 16 h 80"/>
                  <a:gd name="T12" fmla="*/ 39 w 80"/>
                  <a:gd name="T13" fmla="*/ 1 h 80"/>
                </a:gdLst>
                <a:ahLst/>
                <a:cxnLst>
                  <a:cxn ang="0">
                    <a:pos x="T0" y="T1"/>
                  </a:cxn>
                  <a:cxn ang="0">
                    <a:pos x="T2" y="T3"/>
                  </a:cxn>
                  <a:cxn ang="0">
                    <a:pos x="T4" y="T5"/>
                  </a:cxn>
                  <a:cxn ang="0">
                    <a:pos x="T6" y="T7"/>
                  </a:cxn>
                  <a:cxn ang="0">
                    <a:pos x="T8" y="T9"/>
                  </a:cxn>
                  <a:cxn ang="0">
                    <a:pos x="T10" y="T11"/>
                  </a:cxn>
                  <a:cxn ang="0">
                    <a:pos x="T12" y="T13"/>
                  </a:cxn>
                </a:cxnLst>
                <a:rect l="0" t="0" r="r" b="b"/>
                <a:pathLst>
                  <a:path w="80" h="80">
                    <a:moveTo>
                      <a:pt x="39" y="1"/>
                    </a:moveTo>
                    <a:cubicBezTo>
                      <a:pt x="53" y="0"/>
                      <a:pt x="69" y="8"/>
                      <a:pt x="75" y="21"/>
                    </a:cubicBezTo>
                    <a:cubicBezTo>
                      <a:pt x="79" y="28"/>
                      <a:pt x="80" y="35"/>
                      <a:pt x="80" y="42"/>
                    </a:cubicBezTo>
                    <a:cubicBezTo>
                      <a:pt x="79" y="59"/>
                      <a:pt x="65" y="75"/>
                      <a:pt x="48" y="77"/>
                    </a:cubicBezTo>
                    <a:cubicBezTo>
                      <a:pt x="33" y="80"/>
                      <a:pt x="17" y="73"/>
                      <a:pt x="9" y="60"/>
                    </a:cubicBezTo>
                    <a:cubicBezTo>
                      <a:pt x="0" y="47"/>
                      <a:pt x="1" y="29"/>
                      <a:pt x="10" y="16"/>
                    </a:cubicBezTo>
                    <a:cubicBezTo>
                      <a:pt x="17" y="7"/>
                      <a:pt x="27" y="2"/>
                      <a:pt x="39"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POWER_USER_ID_ICONS_Certificate">
                <a:extLst>
                  <a:ext uri="{FF2B5EF4-FFF2-40B4-BE49-F238E27FC236}">
                    <a16:creationId xmlns:a16="http://schemas.microsoft.com/office/drawing/2014/main" id="{6B35199D-4E09-4B0F-9FC0-E795DBFAC232}"/>
                  </a:ext>
                </a:extLst>
              </p:cNvPr>
              <p:cNvSpPr>
                <a:spLocks noEditPoints="1"/>
              </p:cNvSpPr>
              <p:nvPr>
                <p:custDataLst>
                  <p:tags r:id="rId16"/>
                </p:custDataLst>
              </p:nvPr>
            </p:nvSpPr>
            <p:spPr bwMode="auto">
              <a:xfrm>
                <a:off x="132" y="165"/>
                <a:ext cx="236" cy="32"/>
              </a:xfrm>
              <a:custGeom>
                <a:avLst/>
                <a:gdLst>
                  <a:gd name="T0" fmla="*/ 265 w 511"/>
                  <a:gd name="T1" fmla="*/ 0 h 68"/>
                  <a:gd name="T2" fmla="*/ 265 w 511"/>
                  <a:gd name="T3" fmla="*/ 20 h 68"/>
                  <a:gd name="T4" fmla="*/ 443 w 511"/>
                  <a:gd name="T5" fmla="*/ 44 h 68"/>
                  <a:gd name="T6" fmla="*/ 500 w 511"/>
                  <a:gd name="T7" fmla="*/ 68 h 68"/>
                  <a:gd name="T8" fmla="*/ 511 w 511"/>
                  <a:gd name="T9" fmla="*/ 52 h 68"/>
                  <a:gd name="T10" fmla="*/ 449 w 511"/>
                  <a:gd name="T11" fmla="*/ 26 h 68"/>
                  <a:gd name="T12" fmla="*/ 265 w 511"/>
                  <a:gd name="T13" fmla="*/ 0 h 68"/>
                  <a:gd name="T14" fmla="*/ 224 w 511"/>
                  <a:gd name="T15" fmla="*/ 0 h 68"/>
                  <a:gd name="T16" fmla="*/ 125 w 511"/>
                  <a:gd name="T17" fmla="*/ 11 h 68"/>
                  <a:gd name="T18" fmla="*/ 129 w 511"/>
                  <a:gd name="T19" fmla="*/ 30 h 68"/>
                  <a:gd name="T20" fmla="*/ 226 w 511"/>
                  <a:gd name="T21" fmla="*/ 21 h 68"/>
                  <a:gd name="T22" fmla="*/ 226 w 511"/>
                  <a:gd name="T23" fmla="*/ 0 h 68"/>
                  <a:gd name="T24" fmla="*/ 224 w 511"/>
                  <a:gd name="T25" fmla="*/ 0 h 68"/>
                  <a:gd name="T26" fmla="*/ 87 w 511"/>
                  <a:gd name="T27" fmla="*/ 19 h 68"/>
                  <a:gd name="T28" fmla="*/ 63 w 511"/>
                  <a:gd name="T29" fmla="*/ 26 h 68"/>
                  <a:gd name="T30" fmla="*/ 0 w 511"/>
                  <a:gd name="T31" fmla="*/ 52 h 68"/>
                  <a:gd name="T32" fmla="*/ 11 w 511"/>
                  <a:gd name="T33" fmla="*/ 68 h 68"/>
                  <a:gd name="T34" fmla="*/ 68 w 511"/>
                  <a:gd name="T35" fmla="*/ 44 h 68"/>
                  <a:gd name="T36" fmla="*/ 91 w 511"/>
                  <a:gd name="T37" fmla="*/ 38 h 68"/>
                  <a:gd name="T38" fmla="*/ 87 w 511"/>
                  <a:gd name="T39"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1" h="68">
                    <a:moveTo>
                      <a:pt x="265" y="0"/>
                    </a:moveTo>
                    <a:lnTo>
                      <a:pt x="265" y="20"/>
                    </a:lnTo>
                    <a:cubicBezTo>
                      <a:pt x="346" y="21"/>
                      <a:pt x="404" y="33"/>
                      <a:pt x="443" y="44"/>
                    </a:cubicBezTo>
                    <a:cubicBezTo>
                      <a:pt x="483" y="57"/>
                      <a:pt x="500" y="68"/>
                      <a:pt x="500" y="68"/>
                    </a:cubicBezTo>
                    <a:lnTo>
                      <a:pt x="511" y="52"/>
                    </a:lnTo>
                    <a:cubicBezTo>
                      <a:pt x="511" y="52"/>
                      <a:pt x="490" y="38"/>
                      <a:pt x="449" y="26"/>
                    </a:cubicBezTo>
                    <a:cubicBezTo>
                      <a:pt x="409" y="13"/>
                      <a:pt x="348" y="1"/>
                      <a:pt x="265" y="0"/>
                    </a:cubicBezTo>
                    <a:close/>
                    <a:moveTo>
                      <a:pt x="224" y="0"/>
                    </a:moveTo>
                    <a:cubicBezTo>
                      <a:pt x="185" y="2"/>
                      <a:pt x="153" y="6"/>
                      <a:pt x="125" y="11"/>
                    </a:cubicBezTo>
                    <a:lnTo>
                      <a:pt x="129" y="30"/>
                    </a:lnTo>
                    <a:cubicBezTo>
                      <a:pt x="156" y="26"/>
                      <a:pt x="188" y="22"/>
                      <a:pt x="226" y="21"/>
                    </a:cubicBezTo>
                    <a:lnTo>
                      <a:pt x="226" y="0"/>
                    </a:lnTo>
                    <a:cubicBezTo>
                      <a:pt x="225" y="0"/>
                      <a:pt x="224" y="0"/>
                      <a:pt x="224" y="0"/>
                    </a:cubicBezTo>
                    <a:close/>
                    <a:moveTo>
                      <a:pt x="87" y="19"/>
                    </a:moveTo>
                    <a:cubicBezTo>
                      <a:pt x="78" y="21"/>
                      <a:pt x="70" y="23"/>
                      <a:pt x="63" y="26"/>
                    </a:cubicBezTo>
                    <a:cubicBezTo>
                      <a:pt x="21" y="38"/>
                      <a:pt x="0" y="52"/>
                      <a:pt x="0" y="52"/>
                    </a:cubicBezTo>
                    <a:lnTo>
                      <a:pt x="11" y="68"/>
                    </a:lnTo>
                    <a:cubicBezTo>
                      <a:pt x="11" y="68"/>
                      <a:pt x="28" y="57"/>
                      <a:pt x="68" y="44"/>
                    </a:cubicBezTo>
                    <a:cubicBezTo>
                      <a:pt x="75" y="42"/>
                      <a:pt x="83" y="40"/>
                      <a:pt x="91" y="38"/>
                    </a:cubicBezTo>
                    <a:lnTo>
                      <a:pt x="87"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POWER_USER_ID_ICONS_Certificate">
                <a:extLst>
                  <a:ext uri="{FF2B5EF4-FFF2-40B4-BE49-F238E27FC236}">
                    <a16:creationId xmlns:a16="http://schemas.microsoft.com/office/drawing/2014/main" id="{EB039CA3-0AD3-48CC-A619-36E62C281372}"/>
                  </a:ext>
                </a:extLst>
              </p:cNvPr>
              <p:cNvSpPr>
                <a:spLocks noChangeArrowheads="1"/>
              </p:cNvSpPr>
              <p:nvPr>
                <p:custDataLst>
                  <p:tags r:id="rId17"/>
                </p:custDataLst>
              </p:nvPr>
            </p:nvSpPr>
            <p:spPr bwMode="auto">
              <a:xfrm>
                <a:off x="123" y="283"/>
                <a:ext cx="69" cy="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POWER_USER_ID_ICONS_Certificate">
                <a:extLst>
                  <a:ext uri="{FF2B5EF4-FFF2-40B4-BE49-F238E27FC236}">
                    <a16:creationId xmlns:a16="http://schemas.microsoft.com/office/drawing/2014/main" id="{DECFAE45-907E-4651-B1D0-52615659EAF8}"/>
                  </a:ext>
                </a:extLst>
              </p:cNvPr>
              <p:cNvSpPr>
                <a:spLocks noChangeArrowheads="1"/>
              </p:cNvSpPr>
              <p:nvPr>
                <p:custDataLst>
                  <p:tags r:id="rId18"/>
                </p:custDataLst>
              </p:nvPr>
            </p:nvSpPr>
            <p:spPr bwMode="auto">
              <a:xfrm>
                <a:off x="123" y="306"/>
                <a:ext cx="69" cy="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9" name="Group 8">
            <a:extLst>
              <a:ext uri="{FF2B5EF4-FFF2-40B4-BE49-F238E27FC236}">
                <a16:creationId xmlns:a16="http://schemas.microsoft.com/office/drawing/2014/main" id="{814A6176-64FA-4BD1-AF98-797210E1665C}"/>
              </a:ext>
            </a:extLst>
          </p:cNvPr>
          <p:cNvGrpSpPr/>
          <p:nvPr/>
        </p:nvGrpSpPr>
        <p:grpSpPr>
          <a:xfrm>
            <a:off x="637851" y="4421281"/>
            <a:ext cx="10989808" cy="707956"/>
            <a:chOff x="637851" y="4309066"/>
            <a:chExt cx="10989808" cy="707956"/>
          </a:xfrm>
        </p:grpSpPr>
        <p:sp>
          <p:nvSpPr>
            <p:cNvPr id="17" name="Rectangle 16">
              <a:extLst>
                <a:ext uri="{FF2B5EF4-FFF2-40B4-BE49-F238E27FC236}">
                  <a16:creationId xmlns:a16="http://schemas.microsoft.com/office/drawing/2014/main" id="{E6D0BED4-1393-4D6E-A6BC-E5D32744C129}"/>
                </a:ext>
              </a:extLst>
            </p:cNvPr>
            <p:cNvSpPr>
              <a:spLocks/>
            </p:cNvSpPr>
            <p:nvPr/>
          </p:nvSpPr>
          <p:spPr bwMode="auto">
            <a:xfrm>
              <a:off x="1516715" y="4315744"/>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marL="0" marR="0" lvl="0" indent="0" defTabSz="914400"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Current services include patient activity/therapy</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 programs (art, music, cooking, yoga, vocational training), family/caregiver support/respite group, supportive housing (although currently only one tenant with part-time housing supported), and public education/outreach through the Robert </a:t>
              </a:r>
              <a:r>
                <a:rPr kumimoji="0" lang="en-US" sz="1600" b="0" i="0" u="none" strike="noStrike" kern="0" cap="none" spc="0" normalizeH="0" noProof="0" dirty="0" err="1">
                  <a:ln>
                    <a:noFill/>
                  </a:ln>
                  <a:solidFill>
                    <a:srgbClr val="000000"/>
                  </a:solidFill>
                  <a:effectLst/>
                  <a:uLnTx/>
                  <a:uFillTx/>
                  <a:latin typeface="Calibri" panose="020F0502020204030204" pitchFamily="34" charset="0"/>
                  <a:cs typeface="Arial" pitchFamily="34" charset="0"/>
                </a:rPr>
                <a:t>Veltheer</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 Lecture Series</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18" name="Pentagon 47">
              <a:extLst>
                <a:ext uri="{FF2B5EF4-FFF2-40B4-BE49-F238E27FC236}">
                  <a16:creationId xmlns:a16="http://schemas.microsoft.com/office/drawing/2014/main" id="{C8F7BD4C-5B0B-4C05-8758-3A58FE28208B}"/>
                </a:ext>
              </a:extLst>
            </p:cNvPr>
            <p:cNvSpPr/>
            <p:nvPr/>
          </p:nvSpPr>
          <p:spPr bwMode="auto">
            <a:xfrm>
              <a:off x="637851" y="4309066"/>
              <a:ext cx="1046053" cy="696811"/>
            </a:xfrm>
            <a:prstGeom prst="homePlate">
              <a:avLst>
                <a:gd name="adj" fmla="val 2732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grpSp>
          <p:nvGrpSpPr>
            <p:cNvPr id="29" name="POWER_USER_ID_ICONS_Equality2">
              <a:extLst>
                <a:ext uri="{FF2B5EF4-FFF2-40B4-BE49-F238E27FC236}">
                  <a16:creationId xmlns:a16="http://schemas.microsoft.com/office/drawing/2014/main" id="{FA5EFA44-B7BA-4BD7-BDF8-3B501C5E28F9}"/>
                </a:ext>
              </a:extLst>
            </p:cNvPr>
            <p:cNvGrpSpPr>
              <a:grpSpLocks noChangeAspect="1"/>
            </p:cNvGrpSpPr>
            <p:nvPr>
              <p:custDataLst>
                <p:tags r:id="rId6"/>
              </p:custDataLst>
            </p:nvPr>
          </p:nvGrpSpPr>
          <p:grpSpPr bwMode="auto">
            <a:xfrm>
              <a:off x="749917" y="4394364"/>
              <a:ext cx="722313" cy="469900"/>
              <a:chOff x="15" y="183"/>
              <a:chExt cx="455" cy="296"/>
            </a:xfrm>
            <a:solidFill>
              <a:schemeClr val="bg1"/>
            </a:solidFill>
          </p:grpSpPr>
          <p:sp>
            <p:nvSpPr>
              <p:cNvPr id="30" name="POWER_USER_ID_ICONS_Equality2">
                <a:extLst>
                  <a:ext uri="{FF2B5EF4-FFF2-40B4-BE49-F238E27FC236}">
                    <a16:creationId xmlns:a16="http://schemas.microsoft.com/office/drawing/2014/main" id="{6DC41EAD-A3EF-444F-8618-AAB958ADAF7A}"/>
                  </a:ext>
                </a:extLst>
              </p:cNvPr>
              <p:cNvSpPr>
                <a:spLocks noEditPoints="1"/>
              </p:cNvSpPr>
              <p:nvPr>
                <p:custDataLst>
                  <p:tags r:id="rId7"/>
                </p:custDataLst>
              </p:nvPr>
            </p:nvSpPr>
            <p:spPr bwMode="auto">
              <a:xfrm>
                <a:off x="25" y="183"/>
                <a:ext cx="104" cy="104"/>
              </a:xfrm>
              <a:custGeom>
                <a:avLst/>
                <a:gdLst>
                  <a:gd name="T0" fmla="*/ 139 w 278"/>
                  <a:gd name="T1" fmla="*/ 25 h 278"/>
                  <a:gd name="T2" fmla="*/ 253 w 278"/>
                  <a:gd name="T3" fmla="*/ 139 h 278"/>
                  <a:gd name="T4" fmla="*/ 139 w 278"/>
                  <a:gd name="T5" fmla="*/ 253 h 278"/>
                  <a:gd name="T6" fmla="*/ 25 w 278"/>
                  <a:gd name="T7" fmla="*/ 139 h 278"/>
                  <a:gd name="T8" fmla="*/ 58 w 278"/>
                  <a:gd name="T9" fmla="*/ 59 h 278"/>
                  <a:gd name="T10" fmla="*/ 139 w 278"/>
                  <a:gd name="T11" fmla="*/ 25 h 278"/>
                  <a:gd name="T12" fmla="*/ 139 w 278"/>
                  <a:gd name="T13" fmla="*/ 0 h 278"/>
                  <a:gd name="T14" fmla="*/ 0 w 278"/>
                  <a:gd name="T15" fmla="*/ 139 h 278"/>
                  <a:gd name="T16" fmla="*/ 139 w 278"/>
                  <a:gd name="T17" fmla="*/ 278 h 278"/>
                  <a:gd name="T18" fmla="*/ 278 w 278"/>
                  <a:gd name="T19" fmla="*/ 139 h 278"/>
                  <a:gd name="T20" fmla="*/ 139 w 278"/>
                  <a:gd name="T21"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8" h="278">
                    <a:moveTo>
                      <a:pt x="139" y="25"/>
                    </a:moveTo>
                    <a:cubicBezTo>
                      <a:pt x="202" y="25"/>
                      <a:pt x="253" y="76"/>
                      <a:pt x="253" y="139"/>
                    </a:cubicBezTo>
                    <a:cubicBezTo>
                      <a:pt x="253" y="202"/>
                      <a:pt x="202" y="253"/>
                      <a:pt x="139" y="253"/>
                    </a:cubicBezTo>
                    <a:cubicBezTo>
                      <a:pt x="76" y="253"/>
                      <a:pt x="25" y="202"/>
                      <a:pt x="25" y="139"/>
                    </a:cubicBezTo>
                    <a:cubicBezTo>
                      <a:pt x="25" y="109"/>
                      <a:pt x="37" y="80"/>
                      <a:pt x="58" y="59"/>
                    </a:cubicBezTo>
                    <a:cubicBezTo>
                      <a:pt x="80" y="37"/>
                      <a:pt x="109" y="25"/>
                      <a:pt x="139" y="25"/>
                    </a:cubicBezTo>
                    <a:close/>
                    <a:moveTo>
                      <a:pt x="139" y="0"/>
                    </a:moveTo>
                    <a:cubicBezTo>
                      <a:pt x="62" y="0"/>
                      <a:pt x="0" y="63"/>
                      <a:pt x="0" y="139"/>
                    </a:cubicBezTo>
                    <a:cubicBezTo>
                      <a:pt x="0" y="216"/>
                      <a:pt x="62" y="278"/>
                      <a:pt x="139" y="278"/>
                    </a:cubicBezTo>
                    <a:cubicBezTo>
                      <a:pt x="215" y="278"/>
                      <a:pt x="278" y="216"/>
                      <a:pt x="278" y="139"/>
                    </a:cubicBezTo>
                    <a:cubicBezTo>
                      <a:pt x="278" y="63"/>
                      <a:pt x="215" y="0"/>
                      <a:pt x="1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POWER_USER_ID_ICONS_Equality2">
                <a:extLst>
                  <a:ext uri="{FF2B5EF4-FFF2-40B4-BE49-F238E27FC236}">
                    <a16:creationId xmlns:a16="http://schemas.microsoft.com/office/drawing/2014/main" id="{BE3C04C0-EB92-41ED-82BC-59CDC508F0D5}"/>
                  </a:ext>
                </a:extLst>
              </p:cNvPr>
              <p:cNvSpPr>
                <a:spLocks noChangeArrowheads="1"/>
              </p:cNvSpPr>
              <p:nvPr>
                <p:custDataLst>
                  <p:tags r:id="rId8"/>
                </p:custDataLst>
              </p:nvPr>
            </p:nvSpPr>
            <p:spPr bwMode="auto">
              <a:xfrm>
                <a:off x="357" y="183"/>
                <a:ext cx="104" cy="104"/>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 name="POWER_USER_ID_ICONS_Equality2">
                <a:extLst>
                  <a:ext uri="{FF2B5EF4-FFF2-40B4-BE49-F238E27FC236}">
                    <a16:creationId xmlns:a16="http://schemas.microsoft.com/office/drawing/2014/main" id="{06DE38AF-A2BE-45E2-A81C-D1F0224E06A9}"/>
                  </a:ext>
                </a:extLst>
              </p:cNvPr>
              <p:cNvSpPr>
                <a:spLocks noEditPoints="1"/>
              </p:cNvSpPr>
              <p:nvPr>
                <p:custDataLst>
                  <p:tags r:id="rId9"/>
                </p:custDataLst>
              </p:nvPr>
            </p:nvSpPr>
            <p:spPr bwMode="auto">
              <a:xfrm>
                <a:off x="15" y="299"/>
                <a:ext cx="209" cy="180"/>
              </a:xfrm>
              <a:custGeom>
                <a:avLst/>
                <a:gdLst>
                  <a:gd name="T0" fmla="*/ 201 w 557"/>
                  <a:gd name="T1" fmla="*/ 25 h 476"/>
                  <a:gd name="T2" fmla="*/ 265 w 557"/>
                  <a:gd name="T3" fmla="*/ 49 h 476"/>
                  <a:gd name="T4" fmla="*/ 272 w 557"/>
                  <a:gd name="T5" fmla="*/ 53 h 476"/>
                  <a:gd name="T6" fmla="*/ 330 w 557"/>
                  <a:gd name="T7" fmla="*/ 113 h 476"/>
                  <a:gd name="T8" fmla="*/ 516 w 557"/>
                  <a:gd name="T9" fmla="*/ 245 h 476"/>
                  <a:gd name="T10" fmla="*/ 505 w 557"/>
                  <a:gd name="T11" fmla="*/ 309 h 476"/>
                  <a:gd name="T12" fmla="*/ 505 w 557"/>
                  <a:gd name="T13" fmla="*/ 315 h 476"/>
                  <a:gd name="T14" fmla="*/ 344 w 557"/>
                  <a:gd name="T15" fmla="*/ 231 h 476"/>
                  <a:gd name="T16" fmla="*/ 303 w 557"/>
                  <a:gd name="T17" fmla="*/ 195 h 476"/>
                  <a:gd name="T18" fmla="*/ 303 w 557"/>
                  <a:gd name="T19" fmla="*/ 250 h 476"/>
                  <a:gd name="T20" fmla="*/ 303 w 557"/>
                  <a:gd name="T21" fmla="*/ 451 h 476"/>
                  <a:gd name="T22" fmla="*/ 25 w 557"/>
                  <a:gd name="T23" fmla="*/ 451 h 476"/>
                  <a:gd name="T24" fmla="*/ 25 w 557"/>
                  <a:gd name="T25" fmla="*/ 126 h 476"/>
                  <a:gd name="T26" fmla="*/ 126 w 557"/>
                  <a:gd name="T27" fmla="*/ 25 h 476"/>
                  <a:gd name="T28" fmla="*/ 201 w 557"/>
                  <a:gd name="T29" fmla="*/ 25 h 476"/>
                  <a:gd name="T30" fmla="*/ 201 w 557"/>
                  <a:gd name="T31" fmla="*/ 0 h 476"/>
                  <a:gd name="T32" fmla="*/ 126 w 557"/>
                  <a:gd name="T33" fmla="*/ 0 h 476"/>
                  <a:gd name="T34" fmla="*/ 0 w 557"/>
                  <a:gd name="T35" fmla="*/ 126 h 476"/>
                  <a:gd name="T36" fmla="*/ 0 w 557"/>
                  <a:gd name="T37" fmla="*/ 476 h 476"/>
                  <a:gd name="T38" fmla="*/ 328 w 557"/>
                  <a:gd name="T39" fmla="*/ 476 h 476"/>
                  <a:gd name="T40" fmla="*/ 328 w 557"/>
                  <a:gd name="T41" fmla="*/ 250 h 476"/>
                  <a:gd name="T42" fmla="*/ 547 w 557"/>
                  <a:gd name="T43" fmla="*/ 349 h 476"/>
                  <a:gd name="T44" fmla="*/ 529 w 557"/>
                  <a:gd name="T45" fmla="*/ 306 h 476"/>
                  <a:gd name="T46" fmla="*/ 557 w 557"/>
                  <a:gd name="T47" fmla="*/ 229 h 476"/>
                  <a:gd name="T48" fmla="*/ 350 w 557"/>
                  <a:gd name="T49" fmla="*/ 98 h 476"/>
                  <a:gd name="T50" fmla="*/ 284 w 557"/>
                  <a:gd name="T51" fmla="*/ 31 h 476"/>
                  <a:gd name="T52" fmla="*/ 282 w 557"/>
                  <a:gd name="T53" fmla="*/ 30 h 476"/>
                  <a:gd name="T54" fmla="*/ 201 w 557"/>
                  <a:gd name="T55"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57" h="476">
                    <a:moveTo>
                      <a:pt x="201" y="25"/>
                    </a:moveTo>
                    <a:cubicBezTo>
                      <a:pt x="230" y="25"/>
                      <a:pt x="252" y="38"/>
                      <a:pt x="265" y="49"/>
                    </a:cubicBezTo>
                    <a:cubicBezTo>
                      <a:pt x="268" y="51"/>
                      <a:pt x="270" y="52"/>
                      <a:pt x="272" y="53"/>
                    </a:cubicBezTo>
                    <a:cubicBezTo>
                      <a:pt x="294" y="68"/>
                      <a:pt x="311" y="90"/>
                      <a:pt x="330" y="113"/>
                    </a:cubicBezTo>
                    <a:cubicBezTo>
                      <a:pt x="366" y="157"/>
                      <a:pt x="413" y="216"/>
                      <a:pt x="516" y="245"/>
                    </a:cubicBezTo>
                    <a:cubicBezTo>
                      <a:pt x="506" y="265"/>
                      <a:pt x="502" y="287"/>
                      <a:pt x="505" y="309"/>
                    </a:cubicBezTo>
                    <a:cubicBezTo>
                      <a:pt x="505" y="311"/>
                      <a:pt x="505" y="313"/>
                      <a:pt x="505" y="315"/>
                    </a:cubicBezTo>
                    <a:cubicBezTo>
                      <a:pt x="442" y="298"/>
                      <a:pt x="389" y="271"/>
                      <a:pt x="344" y="231"/>
                    </a:cubicBezTo>
                    <a:lnTo>
                      <a:pt x="303" y="195"/>
                    </a:lnTo>
                    <a:lnTo>
                      <a:pt x="303" y="250"/>
                    </a:lnTo>
                    <a:lnTo>
                      <a:pt x="303" y="451"/>
                    </a:lnTo>
                    <a:lnTo>
                      <a:pt x="25" y="451"/>
                    </a:lnTo>
                    <a:lnTo>
                      <a:pt x="25" y="126"/>
                    </a:lnTo>
                    <a:cubicBezTo>
                      <a:pt x="25" y="71"/>
                      <a:pt x="71" y="25"/>
                      <a:pt x="126" y="25"/>
                    </a:cubicBezTo>
                    <a:lnTo>
                      <a:pt x="201" y="25"/>
                    </a:lnTo>
                    <a:moveTo>
                      <a:pt x="201" y="0"/>
                    </a:moveTo>
                    <a:lnTo>
                      <a:pt x="126" y="0"/>
                    </a:lnTo>
                    <a:cubicBezTo>
                      <a:pt x="57" y="0"/>
                      <a:pt x="0" y="57"/>
                      <a:pt x="0" y="126"/>
                    </a:cubicBezTo>
                    <a:lnTo>
                      <a:pt x="0" y="476"/>
                    </a:lnTo>
                    <a:lnTo>
                      <a:pt x="328" y="476"/>
                    </a:lnTo>
                    <a:lnTo>
                      <a:pt x="328" y="250"/>
                    </a:lnTo>
                    <a:cubicBezTo>
                      <a:pt x="375" y="292"/>
                      <a:pt x="443" y="332"/>
                      <a:pt x="547" y="349"/>
                    </a:cubicBezTo>
                    <a:cubicBezTo>
                      <a:pt x="538" y="336"/>
                      <a:pt x="531" y="322"/>
                      <a:pt x="529" y="306"/>
                    </a:cubicBezTo>
                    <a:cubicBezTo>
                      <a:pt x="526" y="276"/>
                      <a:pt x="538" y="249"/>
                      <a:pt x="557" y="229"/>
                    </a:cubicBezTo>
                    <a:cubicBezTo>
                      <a:pt x="439" y="207"/>
                      <a:pt x="391" y="149"/>
                      <a:pt x="350" y="98"/>
                    </a:cubicBezTo>
                    <a:cubicBezTo>
                      <a:pt x="329" y="72"/>
                      <a:pt x="310" y="48"/>
                      <a:pt x="284" y="31"/>
                    </a:cubicBezTo>
                    <a:cubicBezTo>
                      <a:pt x="283" y="31"/>
                      <a:pt x="282" y="31"/>
                      <a:pt x="282" y="30"/>
                    </a:cubicBezTo>
                    <a:cubicBezTo>
                      <a:pt x="260" y="12"/>
                      <a:pt x="232" y="0"/>
                      <a:pt x="20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 name="POWER_USER_ID_ICONS_Equality2">
                <a:extLst>
                  <a:ext uri="{FF2B5EF4-FFF2-40B4-BE49-F238E27FC236}">
                    <a16:creationId xmlns:a16="http://schemas.microsoft.com/office/drawing/2014/main" id="{605B2F83-F699-4D40-A50C-2F9D7EA99F28}"/>
                  </a:ext>
                </a:extLst>
              </p:cNvPr>
              <p:cNvSpPr>
                <a:spLocks/>
              </p:cNvSpPr>
              <p:nvPr>
                <p:custDataLst>
                  <p:tags r:id="rId10"/>
                </p:custDataLst>
              </p:nvPr>
            </p:nvSpPr>
            <p:spPr bwMode="auto">
              <a:xfrm>
                <a:off x="226" y="299"/>
                <a:ext cx="244" cy="180"/>
              </a:xfrm>
              <a:custGeom>
                <a:avLst/>
                <a:gdLst>
                  <a:gd name="T0" fmla="*/ 524 w 650"/>
                  <a:gd name="T1" fmla="*/ 0 h 476"/>
                  <a:gd name="T2" fmla="*/ 449 w 650"/>
                  <a:gd name="T3" fmla="*/ 0 h 476"/>
                  <a:gd name="T4" fmla="*/ 368 w 650"/>
                  <a:gd name="T5" fmla="*/ 30 h 476"/>
                  <a:gd name="T6" fmla="*/ 366 w 650"/>
                  <a:gd name="T7" fmla="*/ 31 h 476"/>
                  <a:gd name="T8" fmla="*/ 301 w 650"/>
                  <a:gd name="T9" fmla="*/ 98 h 476"/>
                  <a:gd name="T10" fmla="*/ 57 w 650"/>
                  <a:gd name="T11" fmla="*/ 235 h 476"/>
                  <a:gd name="T12" fmla="*/ 4 w 650"/>
                  <a:gd name="T13" fmla="*/ 302 h 476"/>
                  <a:gd name="T14" fmla="*/ 64 w 650"/>
                  <a:gd name="T15" fmla="*/ 355 h 476"/>
                  <a:gd name="T16" fmla="*/ 70 w 650"/>
                  <a:gd name="T17" fmla="*/ 355 h 476"/>
                  <a:gd name="T18" fmla="*/ 323 w 650"/>
                  <a:gd name="T19" fmla="*/ 251 h 476"/>
                  <a:gd name="T20" fmla="*/ 323 w 650"/>
                  <a:gd name="T21" fmla="*/ 476 h 476"/>
                  <a:gd name="T22" fmla="*/ 650 w 650"/>
                  <a:gd name="T23" fmla="*/ 476 h 476"/>
                  <a:gd name="T24" fmla="*/ 650 w 650"/>
                  <a:gd name="T25" fmla="*/ 126 h 476"/>
                  <a:gd name="T26" fmla="*/ 524 w 650"/>
                  <a:gd name="T27"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50" h="476">
                    <a:moveTo>
                      <a:pt x="524" y="0"/>
                    </a:moveTo>
                    <a:lnTo>
                      <a:pt x="449" y="0"/>
                    </a:lnTo>
                    <a:cubicBezTo>
                      <a:pt x="418" y="0"/>
                      <a:pt x="390" y="12"/>
                      <a:pt x="368" y="30"/>
                    </a:cubicBezTo>
                    <a:cubicBezTo>
                      <a:pt x="368" y="31"/>
                      <a:pt x="367" y="31"/>
                      <a:pt x="366" y="31"/>
                    </a:cubicBezTo>
                    <a:cubicBezTo>
                      <a:pt x="340" y="48"/>
                      <a:pt x="321" y="72"/>
                      <a:pt x="301" y="98"/>
                    </a:cubicBezTo>
                    <a:cubicBezTo>
                      <a:pt x="255" y="154"/>
                      <a:pt x="203" y="219"/>
                      <a:pt x="57" y="235"/>
                    </a:cubicBezTo>
                    <a:cubicBezTo>
                      <a:pt x="24" y="239"/>
                      <a:pt x="0" y="269"/>
                      <a:pt x="4" y="302"/>
                    </a:cubicBezTo>
                    <a:cubicBezTo>
                      <a:pt x="7" y="332"/>
                      <a:pt x="33" y="355"/>
                      <a:pt x="64" y="355"/>
                    </a:cubicBezTo>
                    <a:cubicBezTo>
                      <a:pt x="66" y="355"/>
                      <a:pt x="68" y="355"/>
                      <a:pt x="70" y="355"/>
                    </a:cubicBezTo>
                    <a:cubicBezTo>
                      <a:pt x="194" y="341"/>
                      <a:pt x="270" y="297"/>
                      <a:pt x="323" y="251"/>
                    </a:cubicBezTo>
                    <a:lnTo>
                      <a:pt x="323" y="476"/>
                    </a:lnTo>
                    <a:lnTo>
                      <a:pt x="650" y="476"/>
                    </a:lnTo>
                    <a:lnTo>
                      <a:pt x="650" y="126"/>
                    </a:lnTo>
                    <a:cubicBezTo>
                      <a:pt x="650" y="57"/>
                      <a:pt x="593" y="0"/>
                      <a:pt x="5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grpSp>
        <p:nvGrpSpPr>
          <p:cNvPr id="10" name="Group 9">
            <a:extLst>
              <a:ext uri="{FF2B5EF4-FFF2-40B4-BE49-F238E27FC236}">
                <a16:creationId xmlns:a16="http://schemas.microsoft.com/office/drawing/2014/main" id="{D96E5093-E394-42B4-ABD8-CCEF3E670ADD}"/>
              </a:ext>
            </a:extLst>
          </p:cNvPr>
          <p:cNvGrpSpPr/>
          <p:nvPr/>
        </p:nvGrpSpPr>
        <p:grpSpPr>
          <a:xfrm>
            <a:off x="646867" y="5374834"/>
            <a:ext cx="10980792" cy="713828"/>
            <a:chOff x="646867" y="5312079"/>
            <a:chExt cx="10980792" cy="713828"/>
          </a:xfrm>
        </p:grpSpPr>
        <p:sp>
          <p:nvSpPr>
            <p:cNvPr id="13" name="Rectangle 12">
              <a:extLst>
                <a:ext uri="{FF2B5EF4-FFF2-40B4-BE49-F238E27FC236}">
                  <a16:creationId xmlns:a16="http://schemas.microsoft.com/office/drawing/2014/main" id="{043C2AF8-7D9B-4D2C-9A5C-2F8330BE0719}"/>
                </a:ext>
              </a:extLst>
            </p:cNvPr>
            <p:cNvSpPr>
              <a:spLocks/>
            </p:cNvSpPr>
            <p:nvPr/>
          </p:nvSpPr>
          <p:spPr bwMode="auto">
            <a:xfrm>
              <a:off x="1516715" y="5324629"/>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marL="0" marR="0" lvl="0" indent="0" defTabSz="914400" eaLnBrk="1" fontAlgn="base" latinLnBrk="0" hangingPunct="1">
                <a:lnSpc>
                  <a:spcPct val="9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Problem</a:t>
              </a:r>
              <a:r>
                <a:rPr lang="en-US" sz="1600" kern="0" dirty="0">
                  <a:solidFill>
                    <a:srgbClr val="000000"/>
                  </a:solidFill>
                  <a:latin typeface="Calibri" panose="020F0502020204030204" pitchFamily="34" charset="0"/>
                  <a:cs typeface="Arial" pitchFamily="34" charset="0"/>
                </a:rPr>
                <a:t>s: lack of short-term and long-term strategy/vision (have had recent significant changes to Board), Board members are not aligned on strategic priorities/operations/expectations, concerns about financial sustainability/usage and impact of services</a:t>
              </a: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14" name="Pentagon 36">
              <a:extLst>
                <a:ext uri="{FF2B5EF4-FFF2-40B4-BE49-F238E27FC236}">
                  <a16:creationId xmlns:a16="http://schemas.microsoft.com/office/drawing/2014/main" id="{69E678B4-2D49-4F4F-AAD2-63D219CB285D}"/>
                </a:ext>
              </a:extLst>
            </p:cNvPr>
            <p:cNvSpPr/>
            <p:nvPr/>
          </p:nvSpPr>
          <p:spPr bwMode="auto">
            <a:xfrm>
              <a:off x="646867" y="5312079"/>
              <a:ext cx="1059175" cy="696614"/>
            </a:xfrm>
            <a:prstGeom prst="homePlate">
              <a:avLst>
                <a:gd name="adj" fmla="val 273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grpSp>
          <p:nvGrpSpPr>
            <p:cNvPr id="37" name="POWER_USER_ID_ICONS_Fossil_Fuel">
              <a:extLst>
                <a:ext uri="{FF2B5EF4-FFF2-40B4-BE49-F238E27FC236}">
                  <a16:creationId xmlns:a16="http://schemas.microsoft.com/office/drawing/2014/main" id="{76B42C4E-DD06-4225-98F1-B5D35D4FB0F1}"/>
                </a:ext>
              </a:extLst>
            </p:cNvPr>
            <p:cNvGrpSpPr>
              <a:grpSpLocks noChangeAspect="1"/>
            </p:cNvGrpSpPr>
            <p:nvPr>
              <p:custDataLst>
                <p:tags r:id="rId1"/>
              </p:custDataLst>
            </p:nvPr>
          </p:nvGrpSpPr>
          <p:grpSpPr bwMode="auto">
            <a:xfrm>
              <a:off x="778113" y="5324629"/>
              <a:ext cx="666750" cy="671513"/>
              <a:chOff x="29" y="32"/>
              <a:chExt cx="420" cy="423"/>
            </a:xfrm>
            <a:solidFill>
              <a:schemeClr val="bg1"/>
            </a:solidFill>
          </p:grpSpPr>
          <p:sp>
            <p:nvSpPr>
              <p:cNvPr id="38" name="POWER_USER_ID_ICONS_Fossil_Fuel">
                <a:extLst>
                  <a:ext uri="{FF2B5EF4-FFF2-40B4-BE49-F238E27FC236}">
                    <a16:creationId xmlns:a16="http://schemas.microsoft.com/office/drawing/2014/main" id="{3E503A73-1A2F-457A-8114-AFBA82A6E645}"/>
                  </a:ext>
                </a:extLst>
              </p:cNvPr>
              <p:cNvSpPr>
                <a:spLocks noEditPoints="1"/>
              </p:cNvSpPr>
              <p:nvPr>
                <p:custDataLst>
                  <p:tags r:id="rId2"/>
                </p:custDataLst>
              </p:nvPr>
            </p:nvSpPr>
            <p:spPr bwMode="auto">
              <a:xfrm>
                <a:off x="29" y="190"/>
                <a:ext cx="420" cy="265"/>
              </a:xfrm>
              <a:custGeom>
                <a:avLst/>
                <a:gdLst>
                  <a:gd name="T0" fmla="*/ 833 w 1117"/>
                  <a:gd name="T1" fmla="*/ 317 h 704"/>
                  <a:gd name="T2" fmla="*/ 833 w 1117"/>
                  <a:gd name="T3" fmla="*/ 155 h 704"/>
                  <a:gd name="T4" fmla="*/ 548 w 1117"/>
                  <a:gd name="T5" fmla="*/ 317 h 704"/>
                  <a:gd name="T6" fmla="*/ 548 w 1117"/>
                  <a:gd name="T7" fmla="*/ 155 h 704"/>
                  <a:gd name="T8" fmla="*/ 268 w 1117"/>
                  <a:gd name="T9" fmla="*/ 317 h 704"/>
                  <a:gd name="T10" fmla="*/ 227 w 1117"/>
                  <a:gd name="T11" fmla="*/ 0 h 704"/>
                  <a:gd name="T12" fmla="*/ 77 w 1117"/>
                  <a:gd name="T13" fmla="*/ 0 h 704"/>
                  <a:gd name="T14" fmla="*/ 0 w 1117"/>
                  <a:gd name="T15" fmla="*/ 704 h 704"/>
                  <a:gd name="T16" fmla="*/ 1117 w 1117"/>
                  <a:gd name="T17" fmla="*/ 704 h 704"/>
                  <a:gd name="T18" fmla="*/ 1117 w 1117"/>
                  <a:gd name="T19" fmla="*/ 155 h 704"/>
                  <a:gd name="T20" fmla="*/ 833 w 1117"/>
                  <a:gd name="T21" fmla="*/ 317 h 704"/>
                  <a:gd name="T22" fmla="*/ 452 w 1117"/>
                  <a:gd name="T23" fmla="*/ 494 h 704"/>
                  <a:gd name="T24" fmla="*/ 369 w 1117"/>
                  <a:gd name="T25" fmla="*/ 494 h 704"/>
                  <a:gd name="T26" fmla="*/ 369 w 1117"/>
                  <a:gd name="T27" fmla="*/ 382 h 704"/>
                  <a:gd name="T28" fmla="*/ 452 w 1117"/>
                  <a:gd name="T29" fmla="*/ 382 h 704"/>
                  <a:gd name="T30" fmla="*/ 452 w 1117"/>
                  <a:gd name="T31" fmla="*/ 494 h 704"/>
                  <a:gd name="T32" fmla="*/ 733 w 1117"/>
                  <a:gd name="T33" fmla="*/ 494 h 704"/>
                  <a:gd name="T34" fmla="*/ 651 w 1117"/>
                  <a:gd name="T35" fmla="*/ 494 h 704"/>
                  <a:gd name="T36" fmla="*/ 651 w 1117"/>
                  <a:gd name="T37" fmla="*/ 382 h 704"/>
                  <a:gd name="T38" fmla="*/ 733 w 1117"/>
                  <a:gd name="T39" fmla="*/ 382 h 704"/>
                  <a:gd name="T40" fmla="*/ 733 w 1117"/>
                  <a:gd name="T41" fmla="*/ 494 h 704"/>
                  <a:gd name="T42" fmla="*/ 1016 w 1117"/>
                  <a:gd name="T43" fmla="*/ 494 h 704"/>
                  <a:gd name="T44" fmla="*/ 933 w 1117"/>
                  <a:gd name="T45" fmla="*/ 494 h 704"/>
                  <a:gd name="T46" fmla="*/ 933 w 1117"/>
                  <a:gd name="T47" fmla="*/ 382 h 704"/>
                  <a:gd name="T48" fmla="*/ 1016 w 1117"/>
                  <a:gd name="T49" fmla="*/ 382 h 704"/>
                  <a:gd name="T50" fmla="*/ 1016 w 1117"/>
                  <a:gd name="T51" fmla="*/ 494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7" h="704">
                    <a:moveTo>
                      <a:pt x="833" y="317"/>
                    </a:moveTo>
                    <a:lnTo>
                      <a:pt x="833" y="155"/>
                    </a:lnTo>
                    <a:lnTo>
                      <a:pt x="548" y="317"/>
                    </a:lnTo>
                    <a:lnTo>
                      <a:pt x="548" y="155"/>
                    </a:lnTo>
                    <a:lnTo>
                      <a:pt x="268" y="317"/>
                    </a:lnTo>
                    <a:lnTo>
                      <a:pt x="227" y="0"/>
                    </a:lnTo>
                    <a:lnTo>
                      <a:pt x="77" y="0"/>
                    </a:lnTo>
                    <a:lnTo>
                      <a:pt x="0" y="704"/>
                    </a:lnTo>
                    <a:lnTo>
                      <a:pt x="1117" y="704"/>
                    </a:lnTo>
                    <a:lnTo>
                      <a:pt x="1117" y="155"/>
                    </a:lnTo>
                    <a:lnTo>
                      <a:pt x="833" y="317"/>
                    </a:lnTo>
                    <a:close/>
                    <a:moveTo>
                      <a:pt x="452" y="494"/>
                    </a:moveTo>
                    <a:lnTo>
                      <a:pt x="369" y="494"/>
                    </a:lnTo>
                    <a:lnTo>
                      <a:pt x="369" y="382"/>
                    </a:lnTo>
                    <a:lnTo>
                      <a:pt x="452" y="382"/>
                    </a:lnTo>
                    <a:lnTo>
                      <a:pt x="452" y="494"/>
                    </a:lnTo>
                    <a:close/>
                    <a:moveTo>
                      <a:pt x="733" y="494"/>
                    </a:moveTo>
                    <a:lnTo>
                      <a:pt x="651" y="494"/>
                    </a:lnTo>
                    <a:lnTo>
                      <a:pt x="651" y="382"/>
                    </a:lnTo>
                    <a:lnTo>
                      <a:pt x="733" y="382"/>
                    </a:lnTo>
                    <a:lnTo>
                      <a:pt x="733" y="494"/>
                    </a:lnTo>
                    <a:close/>
                    <a:moveTo>
                      <a:pt x="1016" y="494"/>
                    </a:moveTo>
                    <a:lnTo>
                      <a:pt x="933" y="494"/>
                    </a:lnTo>
                    <a:lnTo>
                      <a:pt x="933" y="382"/>
                    </a:lnTo>
                    <a:lnTo>
                      <a:pt x="1016" y="382"/>
                    </a:lnTo>
                    <a:lnTo>
                      <a:pt x="1016" y="49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9" name="POWER_USER_ID_ICONS_Fossil_Fuel">
                <a:extLst>
                  <a:ext uri="{FF2B5EF4-FFF2-40B4-BE49-F238E27FC236}">
                    <a16:creationId xmlns:a16="http://schemas.microsoft.com/office/drawing/2014/main" id="{2F02ACED-7ACE-4698-8D7A-9523134CE9FF}"/>
                  </a:ext>
                </a:extLst>
              </p:cNvPr>
              <p:cNvSpPr>
                <a:spLocks/>
              </p:cNvSpPr>
              <p:nvPr>
                <p:custDataLst>
                  <p:tags r:id="rId3"/>
                </p:custDataLst>
              </p:nvPr>
            </p:nvSpPr>
            <p:spPr bwMode="auto">
              <a:xfrm>
                <a:off x="112" y="102"/>
                <a:ext cx="0" cy="1"/>
              </a:xfrm>
              <a:custGeom>
                <a:avLst/>
                <a:gdLst>
                  <a:gd name="T0" fmla="*/ 2 w 2"/>
                  <a:gd name="T1" fmla="*/ 0 h 2"/>
                  <a:gd name="T2" fmla="*/ 0 w 2"/>
                  <a:gd name="T3" fmla="*/ 2 h 2"/>
                  <a:gd name="T4" fmla="*/ 2 w 2"/>
                  <a:gd name="T5" fmla="*/ 0 h 2"/>
                </a:gdLst>
                <a:ahLst/>
                <a:cxnLst>
                  <a:cxn ang="0">
                    <a:pos x="T0" y="T1"/>
                  </a:cxn>
                  <a:cxn ang="0">
                    <a:pos x="T2" y="T3"/>
                  </a:cxn>
                  <a:cxn ang="0">
                    <a:pos x="T4" y="T5"/>
                  </a:cxn>
                </a:cxnLst>
                <a:rect l="0" t="0" r="r" b="b"/>
                <a:pathLst>
                  <a:path w="2" h="2">
                    <a:moveTo>
                      <a:pt x="2" y="0"/>
                    </a:moveTo>
                    <a:cubicBezTo>
                      <a:pt x="2" y="2"/>
                      <a:pt x="0" y="2"/>
                      <a:pt x="0" y="2"/>
                    </a:cubicBezTo>
                    <a:cubicBezTo>
                      <a:pt x="0" y="2"/>
                      <a:pt x="2"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0" name="POWER_USER_ID_ICONS_Fossil_Fuel">
                <a:extLst>
                  <a:ext uri="{FF2B5EF4-FFF2-40B4-BE49-F238E27FC236}">
                    <a16:creationId xmlns:a16="http://schemas.microsoft.com/office/drawing/2014/main" id="{ED43C3DD-FA1F-4159-AEEC-C86DDBA81F68}"/>
                  </a:ext>
                </a:extLst>
              </p:cNvPr>
              <p:cNvSpPr>
                <a:spLocks/>
              </p:cNvSpPr>
              <p:nvPr>
                <p:custDataLst>
                  <p:tags r:id="rId4"/>
                </p:custDataLst>
              </p:nvPr>
            </p:nvSpPr>
            <p:spPr bwMode="auto">
              <a:xfrm>
                <a:off x="38" y="44"/>
                <a:ext cx="98" cy="138"/>
              </a:xfrm>
              <a:custGeom>
                <a:avLst/>
                <a:gdLst>
                  <a:gd name="T0" fmla="*/ 256 w 261"/>
                  <a:gd name="T1" fmla="*/ 120 h 365"/>
                  <a:gd name="T2" fmla="*/ 256 w 261"/>
                  <a:gd name="T3" fmla="*/ 120 h 365"/>
                  <a:gd name="T4" fmla="*/ 196 w 261"/>
                  <a:gd name="T5" fmla="*/ 155 h 365"/>
                  <a:gd name="T6" fmla="*/ 195 w 261"/>
                  <a:gd name="T7" fmla="*/ 157 h 365"/>
                  <a:gd name="T8" fmla="*/ 196 w 261"/>
                  <a:gd name="T9" fmla="*/ 155 h 365"/>
                  <a:gd name="T10" fmla="*/ 159 w 261"/>
                  <a:gd name="T11" fmla="*/ 57 h 365"/>
                  <a:gd name="T12" fmla="*/ 127 w 261"/>
                  <a:gd name="T13" fmla="*/ 4 h 365"/>
                  <a:gd name="T14" fmla="*/ 125 w 261"/>
                  <a:gd name="T15" fmla="*/ 0 h 365"/>
                  <a:gd name="T16" fmla="*/ 123 w 261"/>
                  <a:gd name="T17" fmla="*/ 2 h 365"/>
                  <a:gd name="T18" fmla="*/ 109 w 261"/>
                  <a:gd name="T19" fmla="*/ 83 h 365"/>
                  <a:gd name="T20" fmla="*/ 91 w 261"/>
                  <a:gd name="T21" fmla="*/ 103 h 365"/>
                  <a:gd name="T22" fmla="*/ 69 w 261"/>
                  <a:gd name="T23" fmla="*/ 69 h 365"/>
                  <a:gd name="T24" fmla="*/ 65 w 261"/>
                  <a:gd name="T25" fmla="*/ 65 h 365"/>
                  <a:gd name="T26" fmla="*/ 64 w 261"/>
                  <a:gd name="T27" fmla="*/ 65 h 365"/>
                  <a:gd name="T28" fmla="*/ 59 w 261"/>
                  <a:gd name="T29" fmla="*/ 183 h 365"/>
                  <a:gd name="T30" fmla="*/ 41 w 261"/>
                  <a:gd name="T31" fmla="*/ 200 h 365"/>
                  <a:gd name="T32" fmla="*/ 19 w 261"/>
                  <a:gd name="T33" fmla="*/ 181 h 365"/>
                  <a:gd name="T34" fmla="*/ 15 w 261"/>
                  <a:gd name="T35" fmla="*/ 179 h 365"/>
                  <a:gd name="T36" fmla="*/ 12 w 261"/>
                  <a:gd name="T37" fmla="*/ 180 h 365"/>
                  <a:gd name="T38" fmla="*/ 2 w 261"/>
                  <a:gd name="T39" fmla="*/ 244 h 365"/>
                  <a:gd name="T40" fmla="*/ 99 w 261"/>
                  <a:gd name="T41" fmla="*/ 361 h 365"/>
                  <a:gd name="T42" fmla="*/ 70 w 261"/>
                  <a:gd name="T43" fmla="*/ 323 h 365"/>
                  <a:gd name="T44" fmla="*/ 70 w 261"/>
                  <a:gd name="T45" fmla="*/ 323 h 365"/>
                  <a:gd name="T46" fmla="*/ 94 w 261"/>
                  <a:gd name="T47" fmla="*/ 253 h 365"/>
                  <a:gd name="T48" fmla="*/ 104 w 261"/>
                  <a:gd name="T49" fmla="*/ 290 h 365"/>
                  <a:gd name="T50" fmla="*/ 117 w 261"/>
                  <a:gd name="T51" fmla="*/ 269 h 365"/>
                  <a:gd name="T52" fmla="*/ 139 w 261"/>
                  <a:gd name="T53" fmla="*/ 218 h 365"/>
                  <a:gd name="T54" fmla="*/ 152 w 261"/>
                  <a:gd name="T55" fmla="*/ 263 h 365"/>
                  <a:gd name="T56" fmla="*/ 175 w 261"/>
                  <a:gd name="T57" fmla="*/ 323 h 365"/>
                  <a:gd name="T58" fmla="*/ 145 w 261"/>
                  <a:gd name="T59" fmla="*/ 363 h 365"/>
                  <a:gd name="T60" fmla="*/ 143 w 261"/>
                  <a:gd name="T61" fmla="*/ 365 h 365"/>
                  <a:gd name="T62" fmla="*/ 241 w 261"/>
                  <a:gd name="T63" fmla="*/ 260 h 365"/>
                  <a:gd name="T64" fmla="*/ 241 w 261"/>
                  <a:gd name="T65" fmla="*/ 260 h 365"/>
                  <a:gd name="T66" fmla="*/ 241 w 261"/>
                  <a:gd name="T67" fmla="*/ 260 h 365"/>
                  <a:gd name="T68" fmla="*/ 243 w 261"/>
                  <a:gd name="T69" fmla="*/ 247 h 365"/>
                  <a:gd name="T70" fmla="*/ 235 w 261"/>
                  <a:gd name="T71" fmla="*/ 205 h 365"/>
                  <a:gd name="T72" fmla="*/ 234 w 261"/>
                  <a:gd name="T73" fmla="*/ 199 h 365"/>
                  <a:gd name="T74" fmla="*/ 233 w 261"/>
                  <a:gd name="T75" fmla="*/ 193 h 365"/>
                  <a:gd name="T76" fmla="*/ 233 w 261"/>
                  <a:gd name="T77" fmla="*/ 193 h 365"/>
                  <a:gd name="T78" fmla="*/ 256 w 261"/>
                  <a:gd name="T79" fmla="*/ 124 h 365"/>
                  <a:gd name="T80" fmla="*/ 256 w 261"/>
                  <a:gd name="T81" fmla="*/ 12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61" h="365">
                    <a:moveTo>
                      <a:pt x="256" y="120"/>
                    </a:moveTo>
                    <a:lnTo>
                      <a:pt x="256" y="120"/>
                    </a:lnTo>
                    <a:cubicBezTo>
                      <a:pt x="215" y="120"/>
                      <a:pt x="200" y="148"/>
                      <a:pt x="196" y="155"/>
                    </a:cubicBezTo>
                    <a:cubicBezTo>
                      <a:pt x="196" y="155"/>
                      <a:pt x="196" y="157"/>
                      <a:pt x="195" y="157"/>
                    </a:cubicBezTo>
                    <a:lnTo>
                      <a:pt x="196" y="155"/>
                    </a:lnTo>
                    <a:cubicBezTo>
                      <a:pt x="209" y="124"/>
                      <a:pt x="201" y="72"/>
                      <a:pt x="159" y="57"/>
                    </a:cubicBezTo>
                    <a:cubicBezTo>
                      <a:pt x="127" y="45"/>
                      <a:pt x="126" y="18"/>
                      <a:pt x="127" y="4"/>
                    </a:cubicBezTo>
                    <a:cubicBezTo>
                      <a:pt x="127" y="2"/>
                      <a:pt x="126" y="0"/>
                      <a:pt x="125" y="0"/>
                    </a:cubicBezTo>
                    <a:cubicBezTo>
                      <a:pt x="124" y="0"/>
                      <a:pt x="124" y="0"/>
                      <a:pt x="123" y="2"/>
                    </a:cubicBezTo>
                    <a:cubicBezTo>
                      <a:pt x="89" y="30"/>
                      <a:pt x="109" y="64"/>
                      <a:pt x="109" y="83"/>
                    </a:cubicBezTo>
                    <a:cubicBezTo>
                      <a:pt x="109" y="92"/>
                      <a:pt x="104" y="103"/>
                      <a:pt x="91" y="103"/>
                    </a:cubicBezTo>
                    <a:cubicBezTo>
                      <a:pt x="71" y="103"/>
                      <a:pt x="69" y="80"/>
                      <a:pt x="69" y="69"/>
                    </a:cubicBezTo>
                    <a:cubicBezTo>
                      <a:pt x="69" y="68"/>
                      <a:pt x="68" y="65"/>
                      <a:pt x="65" y="65"/>
                    </a:cubicBezTo>
                    <a:lnTo>
                      <a:pt x="64" y="65"/>
                    </a:lnTo>
                    <a:cubicBezTo>
                      <a:pt x="16" y="100"/>
                      <a:pt x="56" y="154"/>
                      <a:pt x="59" y="183"/>
                    </a:cubicBezTo>
                    <a:cubicBezTo>
                      <a:pt x="60" y="194"/>
                      <a:pt x="51" y="200"/>
                      <a:pt x="41" y="200"/>
                    </a:cubicBezTo>
                    <a:cubicBezTo>
                      <a:pt x="26" y="200"/>
                      <a:pt x="21" y="189"/>
                      <a:pt x="19" y="181"/>
                    </a:cubicBezTo>
                    <a:cubicBezTo>
                      <a:pt x="19" y="180"/>
                      <a:pt x="17" y="179"/>
                      <a:pt x="15" y="179"/>
                    </a:cubicBezTo>
                    <a:cubicBezTo>
                      <a:pt x="14" y="179"/>
                      <a:pt x="12" y="179"/>
                      <a:pt x="12" y="180"/>
                    </a:cubicBezTo>
                    <a:cubicBezTo>
                      <a:pt x="0" y="204"/>
                      <a:pt x="2" y="244"/>
                      <a:pt x="2" y="244"/>
                    </a:cubicBezTo>
                    <a:cubicBezTo>
                      <a:pt x="2" y="303"/>
                      <a:pt x="45" y="350"/>
                      <a:pt x="99" y="361"/>
                    </a:cubicBezTo>
                    <a:cubicBezTo>
                      <a:pt x="84" y="354"/>
                      <a:pt x="74" y="339"/>
                      <a:pt x="70" y="323"/>
                    </a:cubicBezTo>
                    <a:lnTo>
                      <a:pt x="70" y="323"/>
                    </a:lnTo>
                    <a:cubicBezTo>
                      <a:pt x="69" y="295"/>
                      <a:pt x="79" y="265"/>
                      <a:pt x="94" y="253"/>
                    </a:cubicBezTo>
                    <a:cubicBezTo>
                      <a:pt x="94" y="253"/>
                      <a:pt x="84" y="289"/>
                      <a:pt x="104" y="290"/>
                    </a:cubicBezTo>
                    <a:cubicBezTo>
                      <a:pt x="115" y="291"/>
                      <a:pt x="119" y="280"/>
                      <a:pt x="117" y="269"/>
                    </a:cubicBezTo>
                    <a:cubicBezTo>
                      <a:pt x="110" y="230"/>
                      <a:pt x="140" y="215"/>
                      <a:pt x="139" y="218"/>
                    </a:cubicBezTo>
                    <a:cubicBezTo>
                      <a:pt x="135" y="228"/>
                      <a:pt x="132" y="245"/>
                      <a:pt x="152" y="263"/>
                    </a:cubicBezTo>
                    <a:cubicBezTo>
                      <a:pt x="174" y="281"/>
                      <a:pt x="178" y="310"/>
                      <a:pt x="175" y="323"/>
                    </a:cubicBezTo>
                    <a:cubicBezTo>
                      <a:pt x="173" y="340"/>
                      <a:pt x="161" y="355"/>
                      <a:pt x="145" y="363"/>
                    </a:cubicBezTo>
                    <a:cubicBezTo>
                      <a:pt x="145" y="364"/>
                      <a:pt x="144" y="364"/>
                      <a:pt x="143" y="365"/>
                    </a:cubicBezTo>
                    <a:cubicBezTo>
                      <a:pt x="194" y="356"/>
                      <a:pt x="235" y="313"/>
                      <a:pt x="241" y="260"/>
                    </a:cubicBezTo>
                    <a:lnTo>
                      <a:pt x="241" y="260"/>
                    </a:lnTo>
                    <a:lnTo>
                      <a:pt x="241" y="260"/>
                    </a:lnTo>
                    <a:cubicBezTo>
                      <a:pt x="241" y="257"/>
                      <a:pt x="243" y="252"/>
                      <a:pt x="243" y="247"/>
                    </a:cubicBezTo>
                    <a:cubicBezTo>
                      <a:pt x="243" y="232"/>
                      <a:pt x="240" y="218"/>
                      <a:pt x="235" y="205"/>
                    </a:cubicBezTo>
                    <a:cubicBezTo>
                      <a:pt x="234" y="203"/>
                      <a:pt x="234" y="200"/>
                      <a:pt x="234" y="199"/>
                    </a:cubicBezTo>
                    <a:cubicBezTo>
                      <a:pt x="234" y="197"/>
                      <a:pt x="233" y="195"/>
                      <a:pt x="233" y="193"/>
                    </a:cubicBezTo>
                    <a:lnTo>
                      <a:pt x="233" y="193"/>
                    </a:lnTo>
                    <a:cubicBezTo>
                      <a:pt x="228" y="157"/>
                      <a:pt x="246" y="133"/>
                      <a:pt x="256" y="124"/>
                    </a:cubicBezTo>
                    <a:cubicBezTo>
                      <a:pt x="261" y="124"/>
                      <a:pt x="260" y="120"/>
                      <a:pt x="256" y="1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 name="POWER_USER_ID_ICONS_Fossil_Fuel">
                <a:extLst>
                  <a:ext uri="{FF2B5EF4-FFF2-40B4-BE49-F238E27FC236}">
                    <a16:creationId xmlns:a16="http://schemas.microsoft.com/office/drawing/2014/main" id="{9A0A1CD4-23B8-448D-807C-AB3809E8BE70}"/>
                  </a:ext>
                </a:extLst>
              </p:cNvPr>
              <p:cNvSpPr>
                <a:spLocks/>
              </p:cNvSpPr>
              <p:nvPr>
                <p:custDataLst>
                  <p:tags r:id="rId5"/>
                </p:custDataLst>
              </p:nvPr>
            </p:nvSpPr>
            <p:spPr bwMode="auto">
              <a:xfrm>
                <a:off x="130" y="32"/>
                <a:ext cx="319" cy="137"/>
              </a:xfrm>
              <a:custGeom>
                <a:avLst/>
                <a:gdLst>
                  <a:gd name="T0" fmla="*/ 735 w 849"/>
                  <a:gd name="T1" fmla="*/ 8 h 366"/>
                  <a:gd name="T2" fmla="*/ 679 w 849"/>
                  <a:gd name="T3" fmla="*/ 23 h 366"/>
                  <a:gd name="T4" fmla="*/ 653 w 849"/>
                  <a:gd name="T5" fmla="*/ 23 h 366"/>
                  <a:gd name="T6" fmla="*/ 573 w 849"/>
                  <a:gd name="T7" fmla="*/ 0 h 366"/>
                  <a:gd name="T8" fmla="*/ 485 w 849"/>
                  <a:gd name="T9" fmla="*/ 27 h 366"/>
                  <a:gd name="T10" fmla="*/ 461 w 849"/>
                  <a:gd name="T11" fmla="*/ 30 h 366"/>
                  <a:gd name="T12" fmla="*/ 390 w 849"/>
                  <a:gd name="T13" fmla="*/ 15 h 366"/>
                  <a:gd name="T14" fmla="*/ 267 w 849"/>
                  <a:gd name="T15" fmla="*/ 63 h 366"/>
                  <a:gd name="T16" fmla="*/ 244 w 849"/>
                  <a:gd name="T17" fmla="*/ 68 h 366"/>
                  <a:gd name="T18" fmla="*/ 204 w 849"/>
                  <a:gd name="T19" fmla="*/ 62 h 366"/>
                  <a:gd name="T20" fmla="*/ 74 w 849"/>
                  <a:gd name="T21" fmla="*/ 156 h 366"/>
                  <a:gd name="T22" fmla="*/ 64 w 849"/>
                  <a:gd name="T23" fmla="*/ 165 h 366"/>
                  <a:gd name="T24" fmla="*/ 4 w 849"/>
                  <a:gd name="T25" fmla="*/ 200 h 366"/>
                  <a:gd name="T26" fmla="*/ 5 w 849"/>
                  <a:gd name="T27" fmla="*/ 237 h 366"/>
                  <a:gd name="T28" fmla="*/ 13 w 849"/>
                  <a:gd name="T29" fmla="*/ 282 h 366"/>
                  <a:gd name="T30" fmla="*/ 10 w 849"/>
                  <a:gd name="T31" fmla="*/ 308 h 366"/>
                  <a:gd name="T32" fmla="*/ 75 w 849"/>
                  <a:gd name="T33" fmla="*/ 336 h 366"/>
                  <a:gd name="T34" fmla="*/ 118 w 849"/>
                  <a:gd name="T35" fmla="*/ 323 h 366"/>
                  <a:gd name="T36" fmla="*/ 141 w 849"/>
                  <a:gd name="T37" fmla="*/ 322 h 366"/>
                  <a:gd name="T38" fmla="*/ 205 w 849"/>
                  <a:gd name="T39" fmla="*/ 338 h 366"/>
                  <a:gd name="T40" fmla="*/ 259 w 849"/>
                  <a:gd name="T41" fmla="*/ 327 h 366"/>
                  <a:gd name="T42" fmla="*/ 284 w 849"/>
                  <a:gd name="T43" fmla="*/ 330 h 366"/>
                  <a:gd name="T44" fmla="*/ 390 w 849"/>
                  <a:gd name="T45" fmla="*/ 366 h 366"/>
                  <a:gd name="T46" fmla="*/ 521 w 849"/>
                  <a:gd name="T47" fmla="*/ 307 h 366"/>
                  <a:gd name="T48" fmla="*/ 544 w 849"/>
                  <a:gd name="T49" fmla="*/ 300 h 366"/>
                  <a:gd name="T50" fmla="*/ 572 w 849"/>
                  <a:gd name="T51" fmla="*/ 302 h 366"/>
                  <a:gd name="T52" fmla="*/ 696 w 849"/>
                  <a:gd name="T53" fmla="*/ 238 h 366"/>
                  <a:gd name="T54" fmla="*/ 720 w 849"/>
                  <a:gd name="T55" fmla="*/ 227 h 366"/>
                  <a:gd name="T56" fmla="*/ 735 w 849"/>
                  <a:gd name="T57" fmla="*/ 228 h 366"/>
                  <a:gd name="T58" fmla="*/ 846 w 849"/>
                  <a:gd name="T59" fmla="*/ 113 h 366"/>
                  <a:gd name="T60" fmla="*/ 735 w 849"/>
                  <a:gd name="T61" fmla="*/ 8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49" h="366">
                    <a:moveTo>
                      <a:pt x="735" y="8"/>
                    </a:moveTo>
                    <a:cubicBezTo>
                      <a:pt x="715" y="8"/>
                      <a:pt x="695" y="13"/>
                      <a:pt x="679" y="23"/>
                    </a:cubicBezTo>
                    <a:cubicBezTo>
                      <a:pt x="670" y="28"/>
                      <a:pt x="660" y="28"/>
                      <a:pt x="653" y="23"/>
                    </a:cubicBezTo>
                    <a:cubicBezTo>
                      <a:pt x="630" y="8"/>
                      <a:pt x="603" y="0"/>
                      <a:pt x="573" y="0"/>
                    </a:cubicBezTo>
                    <a:cubicBezTo>
                      <a:pt x="540" y="0"/>
                      <a:pt x="510" y="10"/>
                      <a:pt x="485" y="27"/>
                    </a:cubicBezTo>
                    <a:cubicBezTo>
                      <a:pt x="478" y="32"/>
                      <a:pt x="469" y="33"/>
                      <a:pt x="461" y="30"/>
                    </a:cubicBezTo>
                    <a:cubicBezTo>
                      <a:pt x="440" y="20"/>
                      <a:pt x="415" y="15"/>
                      <a:pt x="390" y="15"/>
                    </a:cubicBezTo>
                    <a:cubicBezTo>
                      <a:pt x="343" y="15"/>
                      <a:pt x="300" y="33"/>
                      <a:pt x="267" y="63"/>
                    </a:cubicBezTo>
                    <a:cubicBezTo>
                      <a:pt x="261" y="70"/>
                      <a:pt x="252" y="72"/>
                      <a:pt x="244" y="68"/>
                    </a:cubicBezTo>
                    <a:cubicBezTo>
                      <a:pt x="231" y="64"/>
                      <a:pt x="217" y="62"/>
                      <a:pt x="204" y="62"/>
                    </a:cubicBezTo>
                    <a:cubicBezTo>
                      <a:pt x="142" y="62"/>
                      <a:pt x="91" y="102"/>
                      <a:pt x="74" y="156"/>
                    </a:cubicBezTo>
                    <a:cubicBezTo>
                      <a:pt x="72" y="161"/>
                      <a:pt x="67" y="163"/>
                      <a:pt x="64" y="165"/>
                    </a:cubicBezTo>
                    <a:cubicBezTo>
                      <a:pt x="39" y="167"/>
                      <a:pt x="17" y="179"/>
                      <a:pt x="4" y="200"/>
                    </a:cubicBezTo>
                    <a:cubicBezTo>
                      <a:pt x="0" y="211"/>
                      <a:pt x="0" y="223"/>
                      <a:pt x="5" y="237"/>
                    </a:cubicBezTo>
                    <a:cubicBezTo>
                      <a:pt x="10" y="250"/>
                      <a:pt x="13" y="266"/>
                      <a:pt x="13" y="282"/>
                    </a:cubicBezTo>
                    <a:cubicBezTo>
                      <a:pt x="13" y="291"/>
                      <a:pt x="11" y="300"/>
                      <a:pt x="10" y="308"/>
                    </a:cubicBezTo>
                    <a:cubicBezTo>
                      <a:pt x="26" y="326"/>
                      <a:pt x="50" y="337"/>
                      <a:pt x="75" y="336"/>
                    </a:cubicBezTo>
                    <a:cubicBezTo>
                      <a:pt x="90" y="336"/>
                      <a:pt x="105" y="331"/>
                      <a:pt x="118" y="323"/>
                    </a:cubicBezTo>
                    <a:cubicBezTo>
                      <a:pt x="125" y="318"/>
                      <a:pt x="134" y="318"/>
                      <a:pt x="141" y="322"/>
                    </a:cubicBezTo>
                    <a:cubicBezTo>
                      <a:pt x="160" y="332"/>
                      <a:pt x="182" y="338"/>
                      <a:pt x="205" y="338"/>
                    </a:cubicBezTo>
                    <a:cubicBezTo>
                      <a:pt x="224" y="338"/>
                      <a:pt x="243" y="335"/>
                      <a:pt x="259" y="327"/>
                    </a:cubicBezTo>
                    <a:cubicBezTo>
                      <a:pt x="268" y="323"/>
                      <a:pt x="276" y="325"/>
                      <a:pt x="284" y="330"/>
                    </a:cubicBezTo>
                    <a:cubicBezTo>
                      <a:pt x="314" y="352"/>
                      <a:pt x="350" y="366"/>
                      <a:pt x="390" y="366"/>
                    </a:cubicBezTo>
                    <a:cubicBezTo>
                      <a:pt x="443" y="366"/>
                      <a:pt x="489" y="343"/>
                      <a:pt x="521" y="307"/>
                    </a:cubicBezTo>
                    <a:cubicBezTo>
                      <a:pt x="527" y="301"/>
                      <a:pt x="536" y="298"/>
                      <a:pt x="544" y="300"/>
                    </a:cubicBezTo>
                    <a:cubicBezTo>
                      <a:pt x="554" y="302"/>
                      <a:pt x="562" y="302"/>
                      <a:pt x="572" y="302"/>
                    </a:cubicBezTo>
                    <a:cubicBezTo>
                      <a:pt x="624" y="302"/>
                      <a:pt x="669" y="277"/>
                      <a:pt x="696" y="238"/>
                    </a:cubicBezTo>
                    <a:cubicBezTo>
                      <a:pt x="701" y="231"/>
                      <a:pt x="710" y="226"/>
                      <a:pt x="720" y="227"/>
                    </a:cubicBezTo>
                    <a:cubicBezTo>
                      <a:pt x="725" y="228"/>
                      <a:pt x="730" y="228"/>
                      <a:pt x="735" y="228"/>
                    </a:cubicBezTo>
                    <a:cubicBezTo>
                      <a:pt x="798" y="228"/>
                      <a:pt x="849" y="177"/>
                      <a:pt x="846" y="113"/>
                    </a:cubicBezTo>
                    <a:cubicBezTo>
                      <a:pt x="845" y="57"/>
                      <a:pt x="795" y="8"/>
                      <a:pt x="735"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pSp>
      </p:grpSp>
      <p:sp>
        <p:nvSpPr>
          <p:cNvPr id="43" name="object 3">
            <a:extLst>
              <a:ext uri="{FF2B5EF4-FFF2-40B4-BE49-F238E27FC236}">
                <a16:creationId xmlns:a16="http://schemas.microsoft.com/office/drawing/2014/main" id="{94108D30-FEB5-4DF2-B433-F3AD4CEF09FD}"/>
              </a:ext>
            </a:extLst>
          </p:cNvPr>
          <p:cNvSpPr txBox="1"/>
          <p:nvPr/>
        </p:nvSpPr>
        <p:spPr>
          <a:xfrm>
            <a:off x="307696" y="166019"/>
            <a:ext cx="8413750" cy="588623"/>
          </a:xfrm>
          <a:prstGeom prst="rect">
            <a:avLst/>
          </a:prstGeom>
        </p:spPr>
        <p:txBody>
          <a:bodyPr vert="horz" wrap="square" lIns="0" tIns="44450" rIns="0" bIns="0" rtlCol="0">
            <a:spAutoFit/>
          </a:bodyPr>
          <a:lstStyle/>
          <a:p>
            <a:pPr marL="13335">
              <a:lnSpc>
                <a:spcPct val="100000"/>
              </a:lnSpc>
              <a:spcBef>
                <a:spcPts val="350"/>
              </a:spcBef>
            </a:pPr>
            <a:r>
              <a:rPr lang="en-CA" sz="1200" b="1" spc="65" dirty="0">
                <a:solidFill>
                  <a:srgbClr val="E46C0A"/>
                </a:solidFill>
                <a:latin typeface="Calibri"/>
                <a:cs typeface="Calibri"/>
              </a:rPr>
              <a:t>CLIENT BACKGROUND AND PROBLEM DEFINITION</a:t>
            </a:r>
            <a:endParaRPr sz="1200" dirty="0">
              <a:solidFill>
                <a:srgbClr val="E46C0A"/>
              </a:solidFill>
              <a:latin typeface="Calibri"/>
              <a:cs typeface="Calibri"/>
            </a:endParaRPr>
          </a:p>
          <a:p>
            <a:pPr marL="13335">
              <a:lnSpc>
                <a:spcPct val="100000"/>
              </a:lnSpc>
              <a:spcBef>
                <a:spcPts val="425"/>
              </a:spcBef>
            </a:pPr>
            <a:r>
              <a:rPr lang="en-CA" sz="2000" spc="-5" dirty="0">
                <a:solidFill>
                  <a:srgbClr val="050505"/>
                </a:solidFill>
                <a:latin typeface="Circular Book"/>
                <a:cs typeface="Circular Book"/>
              </a:rPr>
              <a:t>Home on the Hill</a:t>
            </a:r>
            <a:r>
              <a:rPr sz="2000" spc="-5" dirty="0">
                <a:solidFill>
                  <a:srgbClr val="050505"/>
                </a:solidFill>
                <a:latin typeface="Circular Book"/>
                <a:cs typeface="Circular Book"/>
              </a:rPr>
              <a:t> </a:t>
            </a:r>
            <a:r>
              <a:rPr sz="2000" dirty="0">
                <a:solidFill>
                  <a:srgbClr val="050505"/>
                </a:solidFill>
                <a:latin typeface="Circular Book"/>
                <a:cs typeface="Circular Book"/>
              </a:rPr>
              <a:t>|</a:t>
            </a:r>
            <a:r>
              <a:rPr sz="2000" spc="5" dirty="0">
                <a:solidFill>
                  <a:srgbClr val="050505"/>
                </a:solidFill>
                <a:latin typeface="Circular Book"/>
                <a:cs typeface="Circular Book"/>
              </a:rPr>
              <a:t> </a:t>
            </a:r>
            <a:r>
              <a:rPr lang="en-CA" sz="2000" dirty="0">
                <a:solidFill>
                  <a:srgbClr val="050505"/>
                </a:solidFill>
                <a:latin typeface="Circular Book"/>
                <a:cs typeface="Circular Book"/>
              </a:rPr>
              <a:t>Background</a:t>
            </a:r>
            <a:endParaRPr sz="2000" dirty="0">
              <a:latin typeface="Circular Book"/>
              <a:cs typeface="Circular Book"/>
            </a:endParaRPr>
          </a:p>
        </p:txBody>
      </p:sp>
      <p:grpSp>
        <p:nvGrpSpPr>
          <p:cNvPr id="4" name="Group 3">
            <a:extLst>
              <a:ext uri="{FF2B5EF4-FFF2-40B4-BE49-F238E27FC236}">
                <a16:creationId xmlns:a16="http://schemas.microsoft.com/office/drawing/2014/main" id="{A80E8EC0-B601-4220-9B41-6F3CAD99D83F}"/>
              </a:ext>
            </a:extLst>
          </p:cNvPr>
          <p:cNvGrpSpPr/>
          <p:nvPr/>
        </p:nvGrpSpPr>
        <p:grpSpPr>
          <a:xfrm>
            <a:off x="637851" y="2518152"/>
            <a:ext cx="10989808" cy="702574"/>
            <a:chOff x="637851" y="2223408"/>
            <a:chExt cx="10989808" cy="702574"/>
          </a:xfrm>
        </p:grpSpPr>
        <p:sp>
          <p:nvSpPr>
            <p:cNvPr id="11" name="Rectangle 10">
              <a:extLst>
                <a:ext uri="{FF2B5EF4-FFF2-40B4-BE49-F238E27FC236}">
                  <a16:creationId xmlns:a16="http://schemas.microsoft.com/office/drawing/2014/main" id="{50E8DE05-12AE-4F23-BE0E-D068A9B26883}"/>
                </a:ext>
              </a:extLst>
            </p:cNvPr>
            <p:cNvSpPr>
              <a:spLocks/>
            </p:cNvSpPr>
            <p:nvPr/>
          </p:nvSpPr>
          <p:spPr bwMode="auto">
            <a:xfrm>
              <a:off x="1516715" y="2224704"/>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rIns="576000" rtlCol="0" anchor="ctr">
              <a:noAutofit/>
            </a:bodyPr>
            <a:lstStyle/>
            <a:p>
              <a:pPr fontAlgn="base">
                <a:lnSpc>
                  <a:spcPct val="90000"/>
                </a:lnSpc>
                <a:defRPr/>
              </a:pPr>
              <a:r>
                <a:rPr lang="en-US" sz="1600" kern="0" dirty="0">
                  <a:solidFill>
                    <a:srgbClr val="000000"/>
                  </a:solidFill>
                  <a:latin typeface="Calibri" panose="020F0502020204030204" pitchFamily="34" charset="0"/>
                  <a:cs typeface="Arial" pitchFamily="34" charset="0"/>
                </a:rPr>
                <a:t>Established in 2011, HOH currently has seven Board members, small, passionate, enthusiastic, operates primarily in Richmond Hill and Vaughan </a:t>
              </a:r>
            </a:p>
          </p:txBody>
        </p:sp>
        <p:sp>
          <p:nvSpPr>
            <p:cNvPr id="12" name="Pentagon 19">
              <a:extLst>
                <a:ext uri="{FF2B5EF4-FFF2-40B4-BE49-F238E27FC236}">
                  <a16:creationId xmlns:a16="http://schemas.microsoft.com/office/drawing/2014/main" id="{F06D71EA-FF31-4D23-8E33-A6FD6A053D80}"/>
                </a:ext>
              </a:extLst>
            </p:cNvPr>
            <p:cNvSpPr/>
            <p:nvPr/>
          </p:nvSpPr>
          <p:spPr bwMode="auto">
            <a:xfrm>
              <a:off x="637851" y="2223408"/>
              <a:ext cx="1088601" cy="702574"/>
            </a:xfrm>
            <a:prstGeom prst="homePlate">
              <a:avLst>
                <a:gd name="adj" fmla="val 273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54" name="object 26"/>
            <p:cNvSpPr/>
            <p:nvPr/>
          </p:nvSpPr>
          <p:spPr>
            <a:xfrm>
              <a:off x="840723" y="2290757"/>
              <a:ext cx="617219" cy="618743"/>
            </a:xfrm>
            <a:prstGeom prst="rect">
              <a:avLst/>
            </a:prstGeom>
            <a:blipFill>
              <a:blip r:embed="rId22" cstate="print"/>
              <a:stretch>
                <a:fillRect/>
              </a:stretch>
            </a:blipFill>
          </p:spPr>
          <p:txBody>
            <a:bodyPr wrap="square" lIns="0" tIns="0" rIns="0" bIns="0" rtlCol="0"/>
            <a:lstStyle/>
            <a:p>
              <a:endParaRPr/>
            </a:p>
          </p:txBody>
        </p:sp>
      </p:grpSp>
      <p:grpSp>
        <p:nvGrpSpPr>
          <p:cNvPr id="3" name="Group 2">
            <a:extLst>
              <a:ext uri="{FF2B5EF4-FFF2-40B4-BE49-F238E27FC236}">
                <a16:creationId xmlns:a16="http://schemas.microsoft.com/office/drawing/2014/main" id="{E02AF970-8C6B-45B4-A161-CBA3F8E7D049}"/>
              </a:ext>
            </a:extLst>
          </p:cNvPr>
          <p:cNvGrpSpPr/>
          <p:nvPr/>
        </p:nvGrpSpPr>
        <p:grpSpPr>
          <a:xfrm>
            <a:off x="638713" y="1547417"/>
            <a:ext cx="10947950" cy="725138"/>
            <a:chOff x="638713" y="1214674"/>
            <a:chExt cx="10947950" cy="725138"/>
          </a:xfrm>
        </p:grpSpPr>
        <p:sp>
          <p:nvSpPr>
            <p:cNvPr id="15" name="Rectangle 14">
              <a:extLst>
                <a:ext uri="{FF2B5EF4-FFF2-40B4-BE49-F238E27FC236}">
                  <a16:creationId xmlns:a16="http://schemas.microsoft.com/office/drawing/2014/main" id="{41D6B05B-3BD5-4C12-9C27-56D29A9DBA93}"/>
                </a:ext>
              </a:extLst>
            </p:cNvPr>
            <p:cNvSpPr/>
            <p:nvPr/>
          </p:nvSpPr>
          <p:spPr bwMode="auto">
            <a:xfrm>
              <a:off x="1475719" y="1238534"/>
              <a:ext cx="10110944" cy="701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32000" tIns="0" rIns="0" bIns="0" rtlCol="0" anchor="ctr"/>
            <a:lstStyle/>
            <a:p>
              <a:pPr marR="0" lvl="0" defTabSz="914400" eaLnBrk="1" fontAlgn="base" latinLnBrk="0" hangingPunct="1">
                <a:lnSpc>
                  <a:spcPct val="90000"/>
                </a:lnSpc>
                <a:spcBef>
                  <a:spcPts val="0"/>
                </a:spcBef>
                <a:spcAft>
                  <a:spcPts val="0"/>
                </a:spcAft>
                <a:buClrTx/>
                <a:buSzTx/>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a:p>
              <a:pPr marR="0" lvl="0" defTabSz="914400" eaLnBrk="1" fontAlgn="base" latinLnBrk="0" hangingPunct="1">
                <a:lnSpc>
                  <a:spcPct val="90000"/>
                </a:lnSpc>
                <a:spcBef>
                  <a:spcPts val="0"/>
                </a:spcBef>
                <a:spcAft>
                  <a:spcPts val="0"/>
                </a:spcAft>
                <a:buClrTx/>
                <a:buSzTx/>
                <a:tabLst/>
                <a:defRPr/>
              </a:pPr>
              <a:r>
                <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rPr>
                <a:t>Home</a:t>
              </a:r>
              <a:r>
                <a:rPr kumimoji="0" lang="en-US" sz="1600" b="0" i="0" u="none" strike="noStrike" kern="0" cap="none" spc="0" normalizeH="0" noProof="0" dirty="0">
                  <a:ln>
                    <a:noFill/>
                  </a:ln>
                  <a:solidFill>
                    <a:srgbClr val="000000"/>
                  </a:solidFill>
                  <a:effectLst/>
                  <a:uLnTx/>
                  <a:uFillTx/>
                  <a:latin typeface="Calibri" panose="020F0502020204030204" pitchFamily="34" charset="0"/>
                  <a:cs typeface="Arial" pitchFamily="34" charset="0"/>
                </a:rPr>
                <a:t> on the Hill (HOH) provides support to patients and families who experience severe mental illness</a:t>
              </a:r>
            </a:p>
            <a:p>
              <a:pPr marL="285750" marR="0" lvl="0" indent="-285750" defTabSz="914400" eaLnBrk="1" fontAlgn="base" latinLnBrk="0" hangingPunct="1">
                <a:lnSpc>
                  <a:spcPct val="90000"/>
                </a:lnSpc>
                <a:spcBef>
                  <a:spcPts val="0"/>
                </a:spcBef>
                <a:spcAft>
                  <a:spcPts val="0"/>
                </a:spcAft>
                <a:buClrTx/>
                <a:buSzTx/>
                <a:buFont typeface="Arial" panose="020B0604020202020204" pitchFamily="34" charset="0"/>
                <a:buChar char="•"/>
                <a:tabLst/>
                <a:defRPr/>
              </a:pPr>
              <a:endParaRPr kumimoji="0" lang="en-US" sz="1600" b="0" i="0" u="none" strike="noStrike" kern="0" cap="none" spc="0" normalizeH="0" baseline="0" noProof="0" dirty="0">
                <a:ln>
                  <a:noFill/>
                </a:ln>
                <a:solidFill>
                  <a:srgbClr val="000000"/>
                </a:solidFill>
                <a:effectLst/>
                <a:uLnTx/>
                <a:uFillTx/>
                <a:latin typeface="Calibri" panose="020F0502020204030204" pitchFamily="34" charset="0"/>
                <a:cs typeface="Arial" pitchFamily="34" charset="0"/>
              </a:endParaRPr>
            </a:p>
          </p:txBody>
        </p:sp>
        <p:sp>
          <p:nvSpPr>
            <p:cNvPr id="16" name="Pentagon 26">
              <a:extLst>
                <a:ext uri="{FF2B5EF4-FFF2-40B4-BE49-F238E27FC236}">
                  <a16:creationId xmlns:a16="http://schemas.microsoft.com/office/drawing/2014/main" id="{AC7E3E64-BC6D-41ED-ABF4-BBCB88D2C02E}"/>
                </a:ext>
              </a:extLst>
            </p:cNvPr>
            <p:cNvSpPr/>
            <p:nvPr/>
          </p:nvSpPr>
          <p:spPr bwMode="auto">
            <a:xfrm>
              <a:off x="638713" y="1214674"/>
              <a:ext cx="1075482" cy="707864"/>
            </a:xfrm>
            <a:prstGeom prst="homePlate">
              <a:avLst>
                <a:gd name="adj" fmla="val 27321"/>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a:ln>
                  <a:noFill/>
                </a:ln>
                <a:solidFill>
                  <a:prstClr val="white"/>
                </a:solidFill>
                <a:effectLst/>
                <a:uLnTx/>
                <a:uFillTx/>
                <a:latin typeface="Calibri" panose="020F0502020204030204" pitchFamily="34" charset="0"/>
              </a:endParaRPr>
            </a:p>
          </p:txBody>
        </p:sp>
        <p:sp>
          <p:nvSpPr>
            <p:cNvPr id="55" name="object 76"/>
            <p:cNvSpPr/>
            <p:nvPr/>
          </p:nvSpPr>
          <p:spPr>
            <a:xfrm>
              <a:off x="848342" y="1337422"/>
              <a:ext cx="505967" cy="505967"/>
            </a:xfrm>
            <a:prstGeom prst="rect">
              <a:avLst/>
            </a:prstGeom>
            <a:blipFill>
              <a:blip r:embed="rId23" cstate="print"/>
              <a:stretch>
                <a:fillRect/>
              </a:stretch>
            </a:blipFill>
          </p:spPr>
          <p:txBody>
            <a:bodyPr wrap="square" lIns="0" tIns="0" rIns="0" bIns="0" rtlCol="0"/>
            <a:lstStyle/>
            <a:p>
              <a:endParaRPr/>
            </a:p>
          </p:txBody>
        </p:sp>
      </p:grpSp>
      <p:sp>
        <p:nvSpPr>
          <p:cNvPr id="42" name="object 5">
            <a:extLst>
              <a:ext uri="{FF2B5EF4-FFF2-40B4-BE49-F238E27FC236}">
                <a16:creationId xmlns:a16="http://schemas.microsoft.com/office/drawing/2014/main" id="{48949EF1-A126-474B-937E-77E2DBF39201}"/>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E46C0A"/>
                </a:solidFill>
                <a:latin typeface="Circular Book"/>
                <a:cs typeface="Circular Book"/>
              </a:rPr>
              <a:t>Key numbers describing a small but effective organization with a wide reach</a:t>
            </a:r>
            <a:endParaRPr sz="1600" b="1" dirty="0">
              <a:solidFill>
                <a:srgbClr val="E46C0A"/>
              </a:solidFill>
              <a:latin typeface="Circular Book"/>
              <a:cs typeface="Circular Book"/>
            </a:endParaRPr>
          </a:p>
        </p:txBody>
      </p:sp>
      <p:sp>
        <p:nvSpPr>
          <p:cNvPr id="20" name="Slide Number Placeholder 19">
            <a:extLst>
              <a:ext uri="{FF2B5EF4-FFF2-40B4-BE49-F238E27FC236}">
                <a16:creationId xmlns:a16="http://schemas.microsoft.com/office/drawing/2014/main" id="{5FD94BA9-B8AB-4126-B07E-8C78D7E5388F}"/>
              </a:ext>
            </a:extLst>
          </p:cNvPr>
          <p:cNvSpPr>
            <a:spLocks noGrp="1"/>
          </p:cNvSpPr>
          <p:nvPr>
            <p:ph type="sldNum" sz="quarter" idx="7"/>
          </p:nvPr>
        </p:nvSpPr>
        <p:spPr/>
        <p:txBody>
          <a:bodyPr/>
          <a:lstStyle/>
          <a:p>
            <a:pPr marL="83185">
              <a:lnSpc>
                <a:spcPts val="955"/>
              </a:lnSpc>
            </a:pPr>
            <a:fld id="{81D60167-4931-47E6-BA6A-407CBD079E47}" type="slidenum">
              <a:rPr lang="en-CA" smtClean="0"/>
              <a:t>4</a:t>
            </a:fld>
            <a:endParaRPr lang="en-CA" dirty="0"/>
          </a:p>
        </p:txBody>
      </p:sp>
    </p:spTree>
    <p:extLst>
      <p:ext uri="{BB962C8B-B14F-4D97-AF65-F5344CB8AC3E}">
        <p14:creationId xmlns:p14="http://schemas.microsoft.com/office/powerpoint/2010/main" val="402144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3" cstate="print"/>
            <a:stretch>
              <a:fillRect/>
            </a:stretch>
          </a:blipFill>
        </p:spPr>
        <p:txBody>
          <a:bodyPr wrap="square" lIns="0" tIns="0" rIns="0" bIns="0" rtlCol="0"/>
          <a:lstStyle/>
          <a:p>
            <a:endParaRPr/>
          </a:p>
        </p:txBody>
      </p:sp>
      <p:sp>
        <p:nvSpPr>
          <p:cNvPr id="50" name="POWER_USER_ID_ICONS_Twitter">
            <a:extLst>
              <a:ext uri="{FF2B5EF4-FFF2-40B4-BE49-F238E27FC236}">
                <a16:creationId xmlns:a16="http://schemas.microsoft.com/office/drawing/2014/main" id="{FDDBF88D-9280-4D48-B9C8-BB676664196B}"/>
              </a:ext>
            </a:extLst>
          </p:cNvPr>
          <p:cNvSpPr>
            <a:spLocks noEditPoints="1"/>
          </p:cNvSpPr>
          <p:nvPr>
            <p:custDataLst>
              <p:tags r:id="rId1"/>
            </p:custDataLst>
          </p:nvPr>
        </p:nvSpPr>
        <p:spPr bwMode="auto">
          <a:xfrm>
            <a:off x="8232632" y="2268980"/>
            <a:ext cx="636588" cy="531813"/>
          </a:xfrm>
          <a:custGeom>
            <a:avLst/>
            <a:gdLst>
              <a:gd name="T0" fmla="*/ 540 w 554"/>
              <a:gd name="T1" fmla="*/ 53 h 461"/>
              <a:gd name="T2" fmla="*/ 528 w 554"/>
              <a:gd name="T3" fmla="*/ 15 h 461"/>
              <a:gd name="T4" fmla="*/ 506 w 554"/>
              <a:gd name="T5" fmla="*/ 7 h 461"/>
              <a:gd name="T6" fmla="*/ 487 w 554"/>
              <a:gd name="T7" fmla="*/ 12 h 461"/>
              <a:gd name="T8" fmla="*/ 453 w 554"/>
              <a:gd name="T9" fmla="*/ 28 h 461"/>
              <a:gd name="T10" fmla="*/ 371 w 554"/>
              <a:gd name="T11" fmla="*/ 0 h 461"/>
              <a:gd name="T12" fmla="*/ 239 w 554"/>
              <a:gd name="T13" fmla="*/ 116 h 461"/>
              <a:gd name="T14" fmla="*/ 100 w 554"/>
              <a:gd name="T15" fmla="*/ 31 h 461"/>
              <a:gd name="T16" fmla="*/ 73 w 554"/>
              <a:gd name="T17" fmla="*/ 18 h 461"/>
              <a:gd name="T18" fmla="*/ 70 w 554"/>
              <a:gd name="T19" fmla="*/ 18 h 461"/>
              <a:gd name="T20" fmla="*/ 42 w 554"/>
              <a:gd name="T21" fmla="*/ 36 h 461"/>
              <a:gd name="T22" fmla="*/ 24 w 554"/>
              <a:gd name="T23" fmla="*/ 103 h 461"/>
              <a:gd name="T24" fmla="*/ 32 w 554"/>
              <a:gd name="T25" fmla="*/ 149 h 461"/>
              <a:gd name="T26" fmla="*/ 23 w 554"/>
              <a:gd name="T27" fmla="*/ 173 h 461"/>
              <a:gd name="T28" fmla="*/ 58 w 554"/>
              <a:gd name="T29" fmla="*/ 264 h 461"/>
              <a:gd name="T30" fmla="*/ 59 w 554"/>
              <a:gd name="T31" fmla="*/ 283 h 461"/>
              <a:gd name="T32" fmla="*/ 99 w 554"/>
              <a:gd name="T33" fmla="*/ 343 h 461"/>
              <a:gd name="T34" fmla="*/ 63 w 554"/>
              <a:gd name="T35" fmla="*/ 347 h 461"/>
              <a:gd name="T36" fmla="*/ 43 w 554"/>
              <a:gd name="T37" fmla="*/ 346 h 461"/>
              <a:gd name="T38" fmla="*/ 39 w 554"/>
              <a:gd name="T39" fmla="*/ 346 h 461"/>
              <a:gd name="T40" fmla="*/ 6 w 554"/>
              <a:gd name="T41" fmla="*/ 369 h 461"/>
              <a:gd name="T42" fmla="*/ 20 w 554"/>
              <a:gd name="T43" fmla="*/ 411 h 461"/>
              <a:gd name="T44" fmla="*/ 190 w 554"/>
              <a:gd name="T45" fmla="*/ 461 h 461"/>
              <a:gd name="T46" fmla="*/ 505 w 554"/>
              <a:gd name="T47" fmla="*/ 150 h 461"/>
              <a:gd name="T48" fmla="*/ 547 w 554"/>
              <a:gd name="T49" fmla="*/ 103 h 461"/>
              <a:gd name="T50" fmla="*/ 554 w 554"/>
              <a:gd name="T51" fmla="*/ 82 h 461"/>
              <a:gd name="T52" fmla="*/ 540 w 554"/>
              <a:gd name="T53" fmla="*/ 53 h 461"/>
              <a:gd name="T54" fmla="*/ 470 w 554"/>
              <a:gd name="T55" fmla="*/ 133 h 461"/>
              <a:gd name="T56" fmla="*/ 470 w 554"/>
              <a:gd name="T57" fmla="*/ 145 h 461"/>
              <a:gd name="T58" fmla="*/ 190 w 554"/>
              <a:gd name="T59" fmla="*/ 425 h 461"/>
              <a:gd name="T60" fmla="*/ 39 w 554"/>
              <a:gd name="T61" fmla="*/ 381 h 461"/>
              <a:gd name="T62" fmla="*/ 63 w 554"/>
              <a:gd name="T63" fmla="*/ 382 h 461"/>
              <a:gd name="T64" fmla="*/ 185 w 554"/>
              <a:gd name="T65" fmla="*/ 340 h 461"/>
              <a:gd name="T66" fmla="*/ 93 w 554"/>
              <a:gd name="T67" fmla="*/ 272 h 461"/>
              <a:gd name="T68" fmla="*/ 111 w 554"/>
              <a:gd name="T69" fmla="*/ 274 h 461"/>
              <a:gd name="T70" fmla="*/ 137 w 554"/>
              <a:gd name="T71" fmla="*/ 270 h 461"/>
              <a:gd name="T72" fmla="*/ 58 w 554"/>
              <a:gd name="T73" fmla="*/ 174 h 461"/>
              <a:gd name="T74" fmla="*/ 58 w 554"/>
              <a:gd name="T75" fmla="*/ 172 h 461"/>
              <a:gd name="T76" fmla="*/ 103 w 554"/>
              <a:gd name="T77" fmla="*/ 185 h 461"/>
              <a:gd name="T78" fmla="*/ 59 w 554"/>
              <a:gd name="T79" fmla="*/ 103 h 461"/>
              <a:gd name="T80" fmla="*/ 72 w 554"/>
              <a:gd name="T81" fmla="*/ 53 h 461"/>
              <a:gd name="T82" fmla="*/ 275 w 554"/>
              <a:gd name="T83" fmla="*/ 156 h 461"/>
              <a:gd name="T84" fmla="*/ 273 w 554"/>
              <a:gd name="T85" fmla="*/ 134 h 461"/>
              <a:gd name="T86" fmla="*/ 371 w 554"/>
              <a:gd name="T87" fmla="*/ 35 h 461"/>
              <a:gd name="T88" fmla="*/ 443 w 554"/>
              <a:gd name="T89" fmla="*/ 66 h 461"/>
              <a:gd name="T90" fmla="*/ 505 w 554"/>
              <a:gd name="T91" fmla="*/ 43 h 461"/>
              <a:gd name="T92" fmla="*/ 462 w 554"/>
              <a:gd name="T93" fmla="*/ 97 h 461"/>
              <a:gd name="T94" fmla="*/ 519 w 554"/>
              <a:gd name="T95" fmla="*/ 81 h 461"/>
              <a:gd name="T96" fmla="*/ 470 w 554"/>
              <a:gd name="T97" fmla="*/ 133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54" h="461">
                <a:moveTo>
                  <a:pt x="540" y="53"/>
                </a:moveTo>
                <a:cubicBezTo>
                  <a:pt x="544" y="39"/>
                  <a:pt x="539" y="24"/>
                  <a:pt x="528" y="15"/>
                </a:cubicBezTo>
                <a:cubicBezTo>
                  <a:pt x="521" y="10"/>
                  <a:pt x="513" y="7"/>
                  <a:pt x="506" y="7"/>
                </a:cubicBezTo>
                <a:cubicBezTo>
                  <a:pt x="499" y="7"/>
                  <a:pt x="493" y="9"/>
                  <a:pt x="487" y="12"/>
                </a:cubicBezTo>
                <a:cubicBezTo>
                  <a:pt x="476" y="19"/>
                  <a:pt x="465" y="24"/>
                  <a:pt x="453" y="28"/>
                </a:cubicBezTo>
                <a:cubicBezTo>
                  <a:pt x="429" y="10"/>
                  <a:pt x="401" y="0"/>
                  <a:pt x="371" y="0"/>
                </a:cubicBezTo>
                <a:cubicBezTo>
                  <a:pt x="303" y="0"/>
                  <a:pt x="247" y="51"/>
                  <a:pt x="239" y="116"/>
                </a:cubicBezTo>
                <a:cubicBezTo>
                  <a:pt x="185" y="104"/>
                  <a:pt x="135" y="75"/>
                  <a:pt x="100" y="31"/>
                </a:cubicBezTo>
                <a:cubicBezTo>
                  <a:pt x="93" y="23"/>
                  <a:pt x="83" y="18"/>
                  <a:pt x="73" y="18"/>
                </a:cubicBezTo>
                <a:cubicBezTo>
                  <a:pt x="72" y="18"/>
                  <a:pt x="71" y="18"/>
                  <a:pt x="70" y="18"/>
                </a:cubicBezTo>
                <a:cubicBezTo>
                  <a:pt x="58" y="19"/>
                  <a:pt x="48" y="26"/>
                  <a:pt x="42" y="36"/>
                </a:cubicBezTo>
                <a:cubicBezTo>
                  <a:pt x="30" y="56"/>
                  <a:pt x="24" y="79"/>
                  <a:pt x="24" y="103"/>
                </a:cubicBezTo>
                <a:cubicBezTo>
                  <a:pt x="24" y="119"/>
                  <a:pt x="27" y="134"/>
                  <a:pt x="32" y="149"/>
                </a:cubicBezTo>
                <a:cubicBezTo>
                  <a:pt x="26" y="155"/>
                  <a:pt x="23" y="164"/>
                  <a:pt x="23" y="173"/>
                </a:cubicBezTo>
                <a:cubicBezTo>
                  <a:pt x="23" y="208"/>
                  <a:pt x="36" y="240"/>
                  <a:pt x="58" y="264"/>
                </a:cubicBezTo>
                <a:cubicBezTo>
                  <a:pt x="57" y="270"/>
                  <a:pt x="57" y="277"/>
                  <a:pt x="59" y="283"/>
                </a:cubicBezTo>
                <a:cubicBezTo>
                  <a:pt x="67" y="307"/>
                  <a:pt x="81" y="327"/>
                  <a:pt x="99" y="343"/>
                </a:cubicBezTo>
                <a:cubicBezTo>
                  <a:pt x="87" y="346"/>
                  <a:pt x="75" y="347"/>
                  <a:pt x="63" y="347"/>
                </a:cubicBezTo>
                <a:cubicBezTo>
                  <a:pt x="56" y="347"/>
                  <a:pt x="50" y="347"/>
                  <a:pt x="43" y="346"/>
                </a:cubicBezTo>
                <a:cubicBezTo>
                  <a:pt x="42" y="346"/>
                  <a:pt x="40" y="346"/>
                  <a:pt x="39" y="346"/>
                </a:cubicBezTo>
                <a:cubicBezTo>
                  <a:pt x="24" y="346"/>
                  <a:pt x="11" y="355"/>
                  <a:pt x="6" y="369"/>
                </a:cubicBezTo>
                <a:cubicBezTo>
                  <a:pt x="0" y="385"/>
                  <a:pt x="6" y="402"/>
                  <a:pt x="20" y="411"/>
                </a:cubicBezTo>
                <a:cubicBezTo>
                  <a:pt x="71" y="444"/>
                  <a:pt x="130" y="461"/>
                  <a:pt x="190" y="461"/>
                </a:cubicBezTo>
                <a:cubicBezTo>
                  <a:pt x="386" y="461"/>
                  <a:pt x="503" y="303"/>
                  <a:pt x="505" y="150"/>
                </a:cubicBezTo>
                <a:cubicBezTo>
                  <a:pt x="521" y="136"/>
                  <a:pt x="535" y="120"/>
                  <a:pt x="547" y="103"/>
                </a:cubicBezTo>
                <a:cubicBezTo>
                  <a:pt x="552" y="97"/>
                  <a:pt x="554" y="90"/>
                  <a:pt x="554" y="82"/>
                </a:cubicBezTo>
                <a:cubicBezTo>
                  <a:pt x="554" y="70"/>
                  <a:pt x="548" y="59"/>
                  <a:pt x="540" y="53"/>
                </a:cubicBezTo>
                <a:close/>
                <a:moveTo>
                  <a:pt x="470" y="133"/>
                </a:moveTo>
                <a:cubicBezTo>
                  <a:pt x="470" y="137"/>
                  <a:pt x="470" y="141"/>
                  <a:pt x="470" y="145"/>
                </a:cubicBezTo>
                <a:cubicBezTo>
                  <a:pt x="470" y="275"/>
                  <a:pt x="371" y="425"/>
                  <a:pt x="190" y="425"/>
                </a:cubicBezTo>
                <a:cubicBezTo>
                  <a:pt x="134" y="425"/>
                  <a:pt x="83" y="409"/>
                  <a:pt x="39" y="381"/>
                </a:cubicBezTo>
                <a:cubicBezTo>
                  <a:pt x="47" y="382"/>
                  <a:pt x="55" y="382"/>
                  <a:pt x="63" y="382"/>
                </a:cubicBezTo>
                <a:cubicBezTo>
                  <a:pt x="109" y="382"/>
                  <a:pt x="151" y="367"/>
                  <a:pt x="185" y="340"/>
                </a:cubicBezTo>
                <a:cubicBezTo>
                  <a:pt x="142" y="339"/>
                  <a:pt x="105" y="311"/>
                  <a:pt x="93" y="272"/>
                </a:cubicBezTo>
                <a:cubicBezTo>
                  <a:pt x="99" y="273"/>
                  <a:pt x="105" y="274"/>
                  <a:pt x="111" y="274"/>
                </a:cubicBezTo>
                <a:cubicBezTo>
                  <a:pt x="120" y="274"/>
                  <a:pt x="129" y="272"/>
                  <a:pt x="137" y="270"/>
                </a:cubicBezTo>
                <a:cubicBezTo>
                  <a:pt x="92" y="261"/>
                  <a:pt x="58" y="221"/>
                  <a:pt x="58" y="174"/>
                </a:cubicBezTo>
                <a:lnTo>
                  <a:pt x="58" y="172"/>
                </a:lnTo>
                <a:cubicBezTo>
                  <a:pt x="72" y="180"/>
                  <a:pt x="87" y="184"/>
                  <a:pt x="103" y="185"/>
                </a:cubicBezTo>
                <a:cubicBezTo>
                  <a:pt x="76" y="167"/>
                  <a:pt x="59" y="137"/>
                  <a:pt x="59" y="103"/>
                </a:cubicBezTo>
                <a:cubicBezTo>
                  <a:pt x="59" y="85"/>
                  <a:pt x="64" y="68"/>
                  <a:pt x="72" y="53"/>
                </a:cubicBezTo>
                <a:cubicBezTo>
                  <a:pt x="121" y="113"/>
                  <a:pt x="193" y="152"/>
                  <a:pt x="275" y="156"/>
                </a:cubicBezTo>
                <a:cubicBezTo>
                  <a:pt x="274" y="149"/>
                  <a:pt x="273" y="141"/>
                  <a:pt x="273" y="134"/>
                </a:cubicBezTo>
                <a:cubicBezTo>
                  <a:pt x="273" y="79"/>
                  <a:pt x="317" y="35"/>
                  <a:pt x="371" y="35"/>
                </a:cubicBezTo>
                <a:cubicBezTo>
                  <a:pt x="399" y="35"/>
                  <a:pt x="425" y="47"/>
                  <a:pt x="443" y="66"/>
                </a:cubicBezTo>
                <a:cubicBezTo>
                  <a:pt x="465" y="62"/>
                  <a:pt x="486" y="54"/>
                  <a:pt x="505" y="43"/>
                </a:cubicBezTo>
                <a:cubicBezTo>
                  <a:pt x="498" y="66"/>
                  <a:pt x="483" y="85"/>
                  <a:pt x="462" y="97"/>
                </a:cubicBezTo>
                <a:cubicBezTo>
                  <a:pt x="482" y="95"/>
                  <a:pt x="501" y="89"/>
                  <a:pt x="519" y="81"/>
                </a:cubicBezTo>
                <a:cubicBezTo>
                  <a:pt x="506" y="101"/>
                  <a:pt x="489" y="119"/>
                  <a:pt x="470" y="133"/>
                </a:cubicBez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1" name="TextBox 50">
            <a:extLst>
              <a:ext uri="{FF2B5EF4-FFF2-40B4-BE49-F238E27FC236}">
                <a16:creationId xmlns:a16="http://schemas.microsoft.com/office/drawing/2014/main" id="{B647D08A-C621-4419-BABE-EEA64D711A6D}"/>
              </a:ext>
            </a:extLst>
          </p:cNvPr>
          <p:cNvSpPr txBox="1"/>
          <p:nvPr/>
        </p:nvSpPr>
        <p:spPr>
          <a:xfrm>
            <a:off x="5638799" y="4170112"/>
            <a:ext cx="5015106" cy="923330"/>
          </a:xfrm>
          <a:prstGeom prst="rect">
            <a:avLst/>
          </a:prstGeom>
          <a:noFill/>
        </p:spPr>
        <p:txBody>
          <a:bodyPr wrap="square" rtlCol="0">
            <a:spAutoFit/>
          </a:bodyPr>
          <a:lstStyle/>
          <a:p>
            <a:pPr lvl="0">
              <a:defRPr/>
            </a:pPr>
            <a:r>
              <a:rPr lang="en-US" b="1" kern="0" dirty="0">
                <a:solidFill>
                  <a:srgbClr val="347088"/>
                </a:solidFill>
              </a:rPr>
              <a:t>Roadmap</a:t>
            </a:r>
          </a:p>
          <a:p>
            <a:pPr lvl="0">
              <a:defRPr/>
            </a:pPr>
            <a:r>
              <a:rPr lang="en-US" kern="0" dirty="0">
                <a:solidFill>
                  <a:schemeClr val="tx1">
                    <a:lumMod val="50000"/>
                    <a:lumOff val="50000"/>
                  </a:schemeClr>
                </a:solidFill>
              </a:rPr>
              <a:t>To provide a realistic, agile and implementable strategic plan and </a:t>
            </a:r>
            <a:r>
              <a:rPr lang="en-US" b="1" kern="0" dirty="0">
                <a:solidFill>
                  <a:schemeClr val="tx1">
                    <a:lumMod val="50000"/>
                    <a:lumOff val="50000"/>
                  </a:schemeClr>
                </a:solidFill>
              </a:rPr>
              <a:t>roadmap</a:t>
            </a:r>
          </a:p>
        </p:txBody>
      </p:sp>
      <p:sp>
        <p:nvSpPr>
          <p:cNvPr id="52" name="TextBox 51">
            <a:extLst>
              <a:ext uri="{FF2B5EF4-FFF2-40B4-BE49-F238E27FC236}">
                <a16:creationId xmlns:a16="http://schemas.microsoft.com/office/drawing/2014/main" id="{96CD666A-509C-4127-8569-51FC270F3892}"/>
              </a:ext>
            </a:extLst>
          </p:cNvPr>
          <p:cNvSpPr txBox="1"/>
          <p:nvPr/>
        </p:nvSpPr>
        <p:spPr>
          <a:xfrm>
            <a:off x="5638799" y="1686653"/>
            <a:ext cx="5015106" cy="923330"/>
          </a:xfrm>
          <a:prstGeom prst="rect">
            <a:avLst/>
          </a:prstGeom>
          <a:noFill/>
        </p:spPr>
        <p:txBody>
          <a:bodyPr wrap="square" rtlCol="0">
            <a:spAutoFit/>
          </a:bodyPr>
          <a:lstStyle/>
          <a:p>
            <a:pPr lvl="0">
              <a:defRPr/>
            </a:pPr>
            <a:r>
              <a:rPr lang="en-US" b="1" kern="0" dirty="0">
                <a:solidFill>
                  <a:srgbClr val="C7B547"/>
                </a:solidFill>
              </a:rPr>
              <a:t>Gap Analysis</a:t>
            </a:r>
          </a:p>
          <a:p>
            <a:pPr lvl="0">
              <a:defRPr/>
            </a:pPr>
            <a:r>
              <a:rPr lang="en-US" kern="0" dirty="0">
                <a:solidFill>
                  <a:schemeClr val="tx1">
                    <a:lumMod val="50000"/>
                    <a:lumOff val="50000"/>
                  </a:schemeClr>
                </a:solidFill>
              </a:rPr>
              <a:t>Current and future state assessment and </a:t>
            </a:r>
            <a:r>
              <a:rPr lang="en-US" b="1" kern="0" dirty="0">
                <a:solidFill>
                  <a:schemeClr val="tx1">
                    <a:lumMod val="50000"/>
                    <a:lumOff val="50000"/>
                  </a:schemeClr>
                </a:solidFill>
              </a:rPr>
              <a:t>gap analysis</a:t>
            </a:r>
          </a:p>
        </p:txBody>
      </p:sp>
      <p:sp>
        <p:nvSpPr>
          <p:cNvPr id="53" name="TextBox 52">
            <a:extLst>
              <a:ext uri="{FF2B5EF4-FFF2-40B4-BE49-F238E27FC236}">
                <a16:creationId xmlns:a16="http://schemas.microsoft.com/office/drawing/2014/main" id="{FBA0B86B-7156-41CC-ACAC-3EDF6F68A4E8}"/>
              </a:ext>
            </a:extLst>
          </p:cNvPr>
          <p:cNvSpPr txBox="1"/>
          <p:nvPr/>
        </p:nvSpPr>
        <p:spPr>
          <a:xfrm>
            <a:off x="5638799" y="2928382"/>
            <a:ext cx="5015106" cy="923330"/>
          </a:xfrm>
          <a:prstGeom prst="rect">
            <a:avLst/>
          </a:prstGeom>
          <a:noFill/>
        </p:spPr>
        <p:txBody>
          <a:bodyPr wrap="square" rtlCol="0">
            <a:spAutoFit/>
          </a:bodyPr>
          <a:lstStyle/>
          <a:p>
            <a:pPr lvl="0">
              <a:defRPr/>
            </a:pPr>
            <a:r>
              <a:rPr lang="en-US" b="1" kern="0" dirty="0">
                <a:solidFill>
                  <a:srgbClr val="C36B5D"/>
                </a:solidFill>
              </a:rPr>
              <a:t>Prioritization framework</a:t>
            </a:r>
          </a:p>
          <a:p>
            <a:pPr lvl="0">
              <a:defRPr/>
            </a:pPr>
            <a:r>
              <a:rPr lang="en-US" kern="0" dirty="0">
                <a:solidFill>
                  <a:schemeClr val="tx1">
                    <a:lumMod val="50000"/>
                    <a:lumOff val="50000"/>
                  </a:schemeClr>
                </a:solidFill>
              </a:rPr>
              <a:t>To develop recommendations through the creation of a </a:t>
            </a:r>
            <a:r>
              <a:rPr lang="en-US" b="1" kern="0" dirty="0">
                <a:solidFill>
                  <a:schemeClr val="tx1">
                    <a:lumMod val="50000"/>
                    <a:lumOff val="50000"/>
                  </a:schemeClr>
                </a:solidFill>
              </a:rPr>
              <a:t>prioritization framework</a:t>
            </a:r>
          </a:p>
        </p:txBody>
      </p:sp>
      <p:sp>
        <p:nvSpPr>
          <p:cNvPr id="54" name="object 3">
            <a:extLst>
              <a:ext uri="{FF2B5EF4-FFF2-40B4-BE49-F238E27FC236}">
                <a16:creationId xmlns:a16="http://schemas.microsoft.com/office/drawing/2014/main" id="{DF76AF33-4A72-412E-9B32-00072CEEB152}"/>
              </a:ext>
            </a:extLst>
          </p:cNvPr>
          <p:cNvSpPr txBox="1"/>
          <p:nvPr/>
        </p:nvSpPr>
        <p:spPr>
          <a:xfrm>
            <a:off x="307696" y="166019"/>
            <a:ext cx="8413750" cy="588623"/>
          </a:xfrm>
          <a:prstGeom prst="rect">
            <a:avLst/>
          </a:prstGeom>
        </p:spPr>
        <p:txBody>
          <a:bodyPr vert="horz" wrap="square" lIns="0" tIns="44450" rIns="0" bIns="0" rtlCol="0">
            <a:spAutoFit/>
          </a:bodyPr>
          <a:lstStyle/>
          <a:p>
            <a:pPr marL="13335">
              <a:lnSpc>
                <a:spcPct val="100000"/>
              </a:lnSpc>
              <a:spcBef>
                <a:spcPts val="350"/>
              </a:spcBef>
            </a:pPr>
            <a:r>
              <a:rPr lang="en-US" sz="1200" b="1" spc="65" dirty="0">
                <a:solidFill>
                  <a:srgbClr val="E46C0A"/>
                </a:solidFill>
                <a:cs typeface="Calibri"/>
              </a:rPr>
              <a:t>CLIENT BACKGROUND AND PROBLEM DEFINITION</a:t>
            </a:r>
            <a:endParaRPr lang="en-US" sz="1200" dirty="0">
              <a:solidFill>
                <a:srgbClr val="E46C0A"/>
              </a:solidFill>
              <a:cs typeface="Calibri"/>
            </a:endParaRPr>
          </a:p>
          <a:p>
            <a:pPr marL="13335">
              <a:lnSpc>
                <a:spcPct val="100000"/>
              </a:lnSpc>
              <a:spcBef>
                <a:spcPts val="425"/>
              </a:spcBef>
            </a:pPr>
            <a:r>
              <a:rPr lang="en-US" sz="2000" spc="-5" dirty="0">
                <a:solidFill>
                  <a:srgbClr val="050505"/>
                </a:solidFill>
                <a:latin typeface="Circular Book"/>
                <a:cs typeface="Circular Book"/>
              </a:rPr>
              <a:t>Home on the Hill </a:t>
            </a:r>
            <a:r>
              <a:rPr lang="en-US" sz="2000" dirty="0">
                <a:solidFill>
                  <a:srgbClr val="050505"/>
                </a:solidFill>
                <a:latin typeface="Circular Book"/>
                <a:cs typeface="Circular Book"/>
              </a:rPr>
              <a:t>|</a:t>
            </a:r>
            <a:r>
              <a:rPr lang="en-US" sz="2000" spc="5" dirty="0">
                <a:solidFill>
                  <a:srgbClr val="050505"/>
                </a:solidFill>
                <a:latin typeface="Circular Book"/>
                <a:cs typeface="Circular Book"/>
              </a:rPr>
              <a:t> Project objectives</a:t>
            </a:r>
            <a:endParaRPr lang="en-US" sz="2000" dirty="0">
              <a:latin typeface="Circular Book"/>
              <a:cs typeface="Circular Book"/>
            </a:endParaRPr>
          </a:p>
        </p:txBody>
      </p:sp>
      <p:pic>
        <p:nvPicPr>
          <p:cNvPr id="55" name="Picture 54">
            <a:extLst>
              <a:ext uri="{FF2B5EF4-FFF2-40B4-BE49-F238E27FC236}">
                <a16:creationId xmlns:a16="http://schemas.microsoft.com/office/drawing/2014/main" id="{7C05FB6A-9A6A-498D-935C-1463BF8E9EA3}"/>
              </a:ext>
            </a:extLst>
          </p:cNvPr>
          <p:cNvPicPr>
            <a:picLocks noChangeAspect="1"/>
          </p:cNvPicPr>
          <p:nvPr/>
        </p:nvPicPr>
        <p:blipFill>
          <a:blip r:embed="rId4"/>
          <a:stretch>
            <a:fillRect/>
          </a:stretch>
        </p:blipFill>
        <p:spPr>
          <a:xfrm>
            <a:off x="1295400" y="1750153"/>
            <a:ext cx="3126670" cy="3438116"/>
          </a:xfrm>
          <a:prstGeom prst="rect">
            <a:avLst/>
          </a:prstGeom>
        </p:spPr>
      </p:pic>
      <p:sp>
        <p:nvSpPr>
          <p:cNvPr id="15" name="object 5">
            <a:extLst>
              <a:ext uri="{FF2B5EF4-FFF2-40B4-BE49-F238E27FC236}">
                <a16:creationId xmlns:a16="http://schemas.microsoft.com/office/drawing/2014/main" id="{D6835A0C-0198-4380-9BCF-6D6BAB515235}"/>
              </a:ext>
            </a:extLst>
          </p:cNvPr>
          <p:cNvSpPr txBox="1"/>
          <p:nvPr/>
        </p:nvSpPr>
        <p:spPr>
          <a:xfrm>
            <a:off x="307698" y="864448"/>
            <a:ext cx="7477759" cy="258404"/>
          </a:xfrm>
          <a:prstGeom prst="rect">
            <a:avLst/>
          </a:prstGeom>
        </p:spPr>
        <p:txBody>
          <a:bodyPr vert="horz" wrap="square" lIns="0" tIns="12065" rIns="0" bIns="0" rtlCol="0">
            <a:spAutoFit/>
          </a:bodyPr>
          <a:lstStyle>
            <a:defPPr>
              <a:defRPr lang="en-US"/>
            </a:defPPr>
            <a:lvl1pPr marL="12700">
              <a:lnSpc>
                <a:spcPct val="100000"/>
              </a:lnSpc>
              <a:spcBef>
                <a:spcPts val="95"/>
              </a:spcBef>
              <a:defRPr sz="1600" b="1" spc="-5">
                <a:solidFill>
                  <a:srgbClr val="E46C0A"/>
                </a:solidFill>
                <a:latin typeface="Circular Book"/>
                <a:cs typeface="Circular Book"/>
              </a:defRPr>
            </a:lvl1pPr>
          </a:lstStyle>
          <a:p>
            <a:r>
              <a:rPr lang="en-CA" dirty="0"/>
              <a:t>A 3 step approach to help Home on the Hill</a:t>
            </a:r>
            <a:endParaRPr dirty="0"/>
          </a:p>
        </p:txBody>
      </p:sp>
      <p:sp>
        <p:nvSpPr>
          <p:cNvPr id="3" name="Slide Number Placeholder 2">
            <a:extLst>
              <a:ext uri="{FF2B5EF4-FFF2-40B4-BE49-F238E27FC236}">
                <a16:creationId xmlns:a16="http://schemas.microsoft.com/office/drawing/2014/main" id="{5E156A97-F324-47A5-815B-56F632BAA066}"/>
              </a:ext>
            </a:extLst>
          </p:cNvPr>
          <p:cNvSpPr>
            <a:spLocks noGrp="1"/>
          </p:cNvSpPr>
          <p:nvPr>
            <p:ph type="sldNum" sz="quarter" idx="7"/>
          </p:nvPr>
        </p:nvSpPr>
        <p:spPr/>
        <p:txBody>
          <a:bodyPr/>
          <a:lstStyle/>
          <a:p>
            <a:pPr marL="83185">
              <a:lnSpc>
                <a:spcPts val="955"/>
              </a:lnSpc>
            </a:pPr>
            <a:fld id="{81D60167-4931-47E6-BA6A-407CBD079E47}" type="slidenum">
              <a:rPr lang="en-CA" smtClean="0"/>
              <a:t>5</a:t>
            </a:fld>
            <a:endParaRPr lang="en-CA" dirty="0"/>
          </a:p>
        </p:txBody>
      </p:sp>
    </p:spTree>
    <p:extLst>
      <p:ext uri="{BB962C8B-B14F-4D97-AF65-F5344CB8AC3E}">
        <p14:creationId xmlns:p14="http://schemas.microsoft.com/office/powerpoint/2010/main" val="187869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960000"/>
          </a:solidFill>
        </p:spPr>
        <p:txBody>
          <a:bodyPr wrap="square" lIns="0" tIns="0" rIns="0" bIns="0" rtlCol="0"/>
          <a:lstStyle/>
          <a:p>
            <a:endParaRPr/>
          </a:p>
        </p:txBody>
      </p:sp>
      <p:sp>
        <p:nvSpPr>
          <p:cNvPr id="3" name="object 3"/>
          <p:cNvSpPr txBox="1">
            <a:spLocks noGrp="1"/>
          </p:cNvSpPr>
          <p:nvPr>
            <p:ph type="title"/>
          </p:nvPr>
        </p:nvSpPr>
        <p:spPr>
          <a:xfrm>
            <a:off x="482890" y="2043046"/>
            <a:ext cx="4538980" cy="635000"/>
          </a:xfrm>
          <a:prstGeom prst="rect">
            <a:avLst/>
          </a:prstGeom>
        </p:spPr>
        <p:txBody>
          <a:bodyPr vert="horz" wrap="square" lIns="0" tIns="12065" rIns="0" bIns="0" rtlCol="0">
            <a:spAutoFit/>
          </a:bodyPr>
          <a:lstStyle/>
          <a:p>
            <a:pPr marL="12700">
              <a:lnSpc>
                <a:spcPct val="100000"/>
              </a:lnSpc>
              <a:spcBef>
                <a:spcPts val="95"/>
              </a:spcBef>
            </a:pPr>
            <a:r>
              <a:rPr lang="en-US" sz="4000" b="1" spc="-10" dirty="0">
                <a:solidFill>
                  <a:srgbClr val="FFFFFF"/>
                </a:solidFill>
                <a:latin typeface="Arial"/>
                <a:cs typeface="Arial"/>
              </a:rPr>
              <a:t>Project Approach</a:t>
            </a:r>
            <a:endParaRPr sz="4000" dirty="0">
              <a:latin typeface="Arial"/>
              <a:cs typeface="Arial"/>
            </a:endParaRPr>
          </a:p>
        </p:txBody>
      </p:sp>
      <p:sp>
        <p:nvSpPr>
          <p:cNvPr id="4" name="Slide Number Placeholder 3">
            <a:extLst>
              <a:ext uri="{FF2B5EF4-FFF2-40B4-BE49-F238E27FC236}">
                <a16:creationId xmlns:a16="http://schemas.microsoft.com/office/drawing/2014/main" id="{E4C6FB80-7151-4E36-85B9-A63D0DBA6710}"/>
              </a:ext>
            </a:extLst>
          </p:cNvPr>
          <p:cNvSpPr>
            <a:spLocks noGrp="1"/>
          </p:cNvSpPr>
          <p:nvPr>
            <p:ph type="sldNum" sz="quarter" idx="7"/>
          </p:nvPr>
        </p:nvSpPr>
        <p:spPr/>
        <p:txBody>
          <a:bodyPr/>
          <a:lstStyle/>
          <a:p>
            <a:pPr marL="83185">
              <a:lnSpc>
                <a:spcPts val="955"/>
              </a:lnSpc>
            </a:pPr>
            <a:fld id="{81D60167-4931-47E6-BA6A-407CBD079E47}" type="slidenum">
              <a:rPr lang="en-CA" smtClean="0"/>
              <a:t>6</a:t>
            </a:fld>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object 30">
            <a:extLst>
              <a:ext uri="{FF2B5EF4-FFF2-40B4-BE49-F238E27FC236}">
                <a16:creationId xmlns:a16="http://schemas.microsoft.com/office/drawing/2014/main" id="{3009B997-502B-476B-A8AC-4AFD3AE5BDC7}"/>
              </a:ext>
            </a:extLst>
          </p:cNvPr>
          <p:cNvSpPr/>
          <p:nvPr/>
        </p:nvSpPr>
        <p:spPr>
          <a:xfrm>
            <a:off x="7195598" y="4194150"/>
            <a:ext cx="0" cy="2340000"/>
          </a:xfrm>
          <a:custGeom>
            <a:avLst/>
            <a:gdLst/>
            <a:ahLst/>
            <a:cxnLst/>
            <a:rect l="l" t="t" r="r" b="b"/>
            <a:pathLst>
              <a:path h="4640580">
                <a:moveTo>
                  <a:pt x="0" y="0"/>
                </a:moveTo>
                <a:lnTo>
                  <a:pt x="0" y="464058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90" name="object 33">
            <a:extLst>
              <a:ext uri="{FF2B5EF4-FFF2-40B4-BE49-F238E27FC236}">
                <a16:creationId xmlns:a16="http://schemas.microsoft.com/office/drawing/2014/main" id="{7A87A517-B41F-46AA-BBD4-0971F58316C5}"/>
              </a:ext>
            </a:extLst>
          </p:cNvPr>
          <p:cNvSpPr txBox="1"/>
          <p:nvPr/>
        </p:nvSpPr>
        <p:spPr>
          <a:xfrm>
            <a:off x="3183238" y="4384701"/>
            <a:ext cx="1643198"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Arial"/>
                <a:cs typeface="Arial"/>
              </a:rPr>
              <a:t>Robert </a:t>
            </a:r>
            <a:r>
              <a:rPr lang="en-CA" sz="1600" b="1" spc="-5" dirty="0" err="1">
                <a:solidFill>
                  <a:srgbClr val="960000"/>
                </a:solidFill>
                <a:latin typeface="Arial"/>
                <a:cs typeface="Arial"/>
              </a:rPr>
              <a:t>Veltheer</a:t>
            </a:r>
            <a:r>
              <a:rPr lang="en-CA" sz="1600" b="1" spc="-5" dirty="0">
                <a:solidFill>
                  <a:srgbClr val="960000"/>
                </a:solidFill>
                <a:latin typeface="Arial"/>
                <a:cs typeface="Arial"/>
              </a:rPr>
              <a:t> lecture survey</a:t>
            </a:r>
            <a:endParaRPr sz="1600" dirty="0">
              <a:solidFill>
                <a:srgbClr val="960000"/>
              </a:solidFill>
              <a:latin typeface="Arial"/>
              <a:cs typeface="Arial"/>
            </a:endParaRPr>
          </a:p>
        </p:txBody>
      </p:sp>
      <p:sp>
        <p:nvSpPr>
          <p:cNvPr id="92" name="object 35">
            <a:extLst>
              <a:ext uri="{FF2B5EF4-FFF2-40B4-BE49-F238E27FC236}">
                <a16:creationId xmlns:a16="http://schemas.microsoft.com/office/drawing/2014/main" id="{893F8604-62C6-4323-ADA7-F5141E88C5A6}"/>
              </a:ext>
            </a:extLst>
          </p:cNvPr>
          <p:cNvSpPr txBox="1"/>
          <p:nvPr/>
        </p:nvSpPr>
        <p:spPr>
          <a:xfrm>
            <a:off x="2686763" y="5101972"/>
            <a:ext cx="1825625" cy="1335622"/>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Focus groups held after attending Robert </a:t>
            </a:r>
            <a:r>
              <a:rPr lang="en-US" dirty="0" err="1"/>
              <a:t>Veltheer</a:t>
            </a:r>
            <a:r>
              <a:rPr lang="en-US" dirty="0"/>
              <a:t> lecture on ADHD as well as survey distributed to attendants </a:t>
            </a:r>
          </a:p>
          <a:p>
            <a:endParaRPr dirty="0"/>
          </a:p>
        </p:txBody>
      </p:sp>
      <p:sp>
        <p:nvSpPr>
          <p:cNvPr id="2" name="object 2"/>
          <p:cNvSpPr/>
          <p:nvPr/>
        </p:nvSpPr>
        <p:spPr>
          <a:xfrm>
            <a:off x="3901440" y="6659880"/>
            <a:ext cx="7392923" cy="45719"/>
          </a:xfrm>
          <a:prstGeom prst="rect">
            <a:avLst/>
          </a:prstGeom>
          <a:blipFill>
            <a:blip r:embed="rId21" cstate="print"/>
            <a:stretch>
              <a:fillRect/>
            </a:stretch>
          </a:blipFill>
        </p:spPr>
        <p:txBody>
          <a:bodyPr wrap="square" lIns="0" tIns="0" rIns="0" bIns="0" rtlCol="0"/>
          <a:lstStyle/>
          <a:p>
            <a:endParaRPr/>
          </a:p>
        </p:txBody>
      </p:sp>
      <p:sp>
        <p:nvSpPr>
          <p:cNvPr id="67" name="object 10">
            <a:extLst>
              <a:ext uri="{FF2B5EF4-FFF2-40B4-BE49-F238E27FC236}">
                <a16:creationId xmlns:a16="http://schemas.microsoft.com/office/drawing/2014/main" id="{E617F5DC-E9F6-40C3-8193-DD9ACEAA638A}"/>
              </a:ext>
            </a:extLst>
          </p:cNvPr>
          <p:cNvSpPr txBox="1"/>
          <p:nvPr/>
        </p:nvSpPr>
        <p:spPr>
          <a:xfrm>
            <a:off x="387723" y="5101972"/>
            <a:ext cx="1887220" cy="1150956"/>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Performed financial analysis on financial statements going back to 2012</a:t>
            </a:r>
          </a:p>
          <a:p>
            <a:endParaRPr dirty="0"/>
          </a:p>
        </p:txBody>
      </p:sp>
      <p:sp>
        <p:nvSpPr>
          <p:cNvPr id="70" name="object 13">
            <a:extLst>
              <a:ext uri="{FF2B5EF4-FFF2-40B4-BE49-F238E27FC236}">
                <a16:creationId xmlns:a16="http://schemas.microsoft.com/office/drawing/2014/main" id="{53858C4B-EF46-4A3C-A27E-268D790BF504}"/>
              </a:ext>
            </a:extLst>
          </p:cNvPr>
          <p:cNvSpPr/>
          <p:nvPr/>
        </p:nvSpPr>
        <p:spPr>
          <a:xfrm>
            <a:off x="2415318" y="4194150"/>
            <a:ext cx="0" cy="2340000"/>
          </a:xfrm>
          <a:custGeom>
            <a:avLst/>
            <a:gdLst/>
            <a:ahLst/>
            <a:cxnLst/>
            <a:rect l="l" t="t" r="r" b="b"/>
            <a:pathLst>
              <a:path h="4640580">
                <a:moveTo>
                  <a:pt x="0" y="0"/>
                </a:moveTo>
                <a:lnTo>
                  <a:pt x="0" y="464058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79" name="object 22">
            <a:extLst>
              <a:ext uri="{FF2B5EF4-FFF2-40B4-BE49-F238E27FC236}">
                <a16:creationId xmlns:a16="http://schemas.microsoft.com/office/drawing/2014/main" id="{54498D9B-7C48-452D-970C-3BD430DFC3E2}"/>
              </a:ext>
            </a:extLst>
          </p:cNvPr>
          <p:cNvSpPr/>
          <p:nvPr/>
        </p:nvSpPr>
        <p:spPr>
          <a:xfrm>
            <a:off x="4805458" y="4194150"/>
            <a:ext cx="0" cy="2340000"/>
          </a:xfrm>
          <a:custGeom>
            <a:avLst/>
            <a:gdLst/>
            <a:ahLst/>
            <a:cxnLst/>
            <a:rect l="l" t="t" r="r" b="b"/>
            <a:pathLst>
              <a:path h="4640580">
                <a:moveTo>
                  <a:pt x="0" y="0"/>
                </a:moveTo>
                <a:lnTo>
                  <a:pt x="0" y="464058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95" name="object 38">
            <a:extLst>
              <a:ext uri="{FF2B5EF4-FFF2-40B4-BE49-F238E27FC236}">
                <a16:creationId xmlns:a16="http://schemas.microsoft.com/office/drawing/2014/main" id="{649CE996-1606-4166-9BDE-D9376A20A8E1}"/>
              </a:ext>
            </a:extLst>
          </p:cNvPr>
          <p:cNvSpPr/>
          <p:nvPr/>
        </p:nvSpPr>
        <p:spPr>
          <a:xfrm>
            <a:off x="9630156" y="4194150"/>
            <a:ext cx="0" cy="2340000"/>
          </a:xfrm>
          <a:custGeom>
            <a:avLst/>
            <a:gdLst/>
            <a:ahLst/>
            <a:cxnLst/>
            <a:rect l="l" t="t" r="r" b="b"/>
            <a:pathLst>
              <a:path h="4709795">
                <a:moveTo>
                  <a:pt x="0" y="0"/>
                </a:moveTo>
                <a:lnTo>
                  <a:pt x="0" y="4709350"/>
                </a:lnTo>
              </a:path>
            </a:pathLst>
          </a:custGeom>
          <a:ln w="9144">
            <a:solidFill>
              <a:srgbClr val="960000"/>
            </a:solidFill>
            <a:prstDash val="sysDot"/>
          </a:ln>
        </p:spPr>
        <p:txBody>
          <a:bodyPr wrap="square" lIns="0" tIns="0" rIns="0" bIns="0" rtlCol="0"/>
          <a:lstStyle/>
          <a:p>
            <a:endParaRPr>
              <a:solidFill>
                <a:srgbClr val="960000"/>
              </a:solidFill>
            </a:endParaRPr>
          </a:p>
        </p:txBody>
      </p:sp>
      <p:sp>
        <p:nvSpPr>
          <p:cNvPr id="99" name="object 40">
            <a:extLst>
              <a:ext uri="{FF2B5EF4-FFF2-40B4-BE49-F238E27FC236}">
                <a16:creationId xmlns:a16="http://schemas.microsoft.com/office/drawing/2014/main" id="{62F035BF-E4A6-4CFD-85EE-692617AB66B0}"/>
              </a:ext>
            </a:extLst>
          </p:cNvPr>
          <p:cNvSpPr txBox="1"/>
          <p:nvPr/>
        </p:nvSpPr>
        <p:spPr>
          <a:xfrm>
            <a:off x="5627234" y="4384701"/>
            <a:ext cx="1715254"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Arial"/>
                <a:cs typeface="Arial"/>
              </a:rPr>
              <a:t>Competitive analysis</a:t>
            </a:r>
            <a:endParaRPr lang="en-CA" sz="1600" dirty="0">
              <a:solidFill>
                <a:srgbClr val="960000"/>
              </a:solidFill>
              <a:latin typeface="Arial"/>
              <a:cs typeface="Arial"/>
            </a:endParaRPr>
          </a:p>
        </p:txBody>
      </p:sp>
      <p:sp>
        <p:nvSpPr>
          <p:cNvPr id="101" name="object 42">
            <a:extLst>
              <a:ext uri="{FF2B5EF4-FFF2-40B4-BE49-F238E27FC236}">
                <a16:creationId xmlns:a16="http://schemas.microsoft.com/office/drawing/2014/main" id="{20F7FC98-F901-485D-9613-D87D87D7A676}"/>
              </a:ext>
            </a:extLst>
          </p:cNvPr>
          <p:cNvSpPr txBox="1"/>
          <p:nvPr/>
        </p:nvSpPr>
        <p:spPr>
          <a:xfrm>
            <a:off x="5074882" y="5101972"/>
            <a:ext cx="2122170" cy="1150956"/>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Analyzed and benchmarked non-profit organizations (regionally, Canada and internationally)</a:t>
            </a:r>
          </a:p>
          <a:p>
            <a:endParaRPr dirty="0"/>
          </a:p>
        </p:txBody>
      </p:sp>
      <p:sp>
        <p:nvSpPr>
          <p:cNvPr id="74" name="object 17">
            <a:extLst>
              <a:ext uri="{FF2B5EF4-FFF2-40B4-BE49-F238E27FC236}">
                <a16:creationId xmlns:a16="http://schemas.microsoft.com/office/drawing/2014/main" id="{3EC16AF4-AD1E-4169-9CBC-7D6881E55BB5}"/>
              </a:ext>
            </a:extLst>
          </p:cNvPr>
          <p:cNvSpPr txBox="1"/>
          <p:nvPr/>
        </p:nvSpPr>
        <p:spPr>
          <a:xfrm>
            <a:off x="7979597" y="4384701"/>
            <a:ext cx="1388550" cy="504625"/>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Arial"/>
                <a:cs typeface="Arial"/>
              </a:rPr>
              <a:t>Participants survey</a:t>
            </a:r>
            <a:endParaRPr sz="1600" dirty="0">
              <a:solidFill>
                <a:srgbClr val="960000"/>
              </a:solidFill>
              <a:latin typeface="Arial"/>
              <a:cs typeface="Arial"/>
            </a:endParaRPr>
          </a:p>
        </p:txBody>
      </p:sp>
      <p:sp>
        <p:nvSpPr>
          <p:cNvPr id="76" name="object 19">
            <a:extLst>
              <a:ext uri="{FF2B5EF4-FFF2-40B4-BE49-F238E27FC236}">
                <a16:creationId xmlns:a16="http://schemas.microsoft.com/office/drawing/2014/main" id="{16AFF66C-7184-4800-81DA-681519346D10}"/>
              </a:ext>
            </a:extLst>
          </p:cNvPr>
          <p:cNvSpPr txBox="1"/>
          <p:nvPr/>
        </p:nvSpPr>
        <p:spPr>
          <a:xfrm>
            <a:off x="7442486" y="5101972"/>
            <a:ext cx="2042160" cy="1335622"/>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Distributed a survey to 700 people dealing with mental health, caregivers and mental health professions.</a:t>
            </a:r>
          </a:p>
          <a:p>
            <a:r>
              <a:rPr lang="en-US" dirty="0"/>
              <a:t>⤑ Received around 60 responses</a:t>
            </a:r>
          </a:p>
        </p:txBody>
      </p:sp>
      <p:grpSp>
        <p:nvGrpSpPr>
          <p:cNvPr id="54" name="Group 53">
            <a:extLst>
              <a:ext uri="{FF2B5EF4-FFF2-40B4-BE49-F238E27FC236}">
                <a16:creationId xmlns:a16="http://schemas.microsoft.com/office/drawing/2014/main" id="{66BEA54D-7CDF-4CEA-966D-D031A398C398}"/>
              </a:ext>
            </a:extLst>
          </p:cNvPr>
          <p:cNvGrpSpPr>
            <a:grpSpLocks noChangeAspect="1"/>
          </p:cNvGrpSpPr>
          <p:nvPr/>
        </p:nvGrpSpPr>
        <p:grpSpPr>
          <a:xfrm>
            <a:off x="7514440" y="4511013"/>
            <a:ext cx="234574" cy="252000"/>
            <a:chOff x="3593589" y="3464280"/>
            <a:chExt cx="567442" cy="609599"/>
          </a:xfrm>
        </p:grpSpPr>
        <p:sp>
          <p:nvSpPr>
            <p:cNvPr id="121" name="object 63">
              <a:extLst>
                <a:ext uri="{FF2B5EF4-FFF2-40B4-BE49-F238E27FC236}">
                  <a16:creationId xmlns:a16="http://schemas.microsoft.com/office/drawing/2014/main" id="{3BE9DCAF-A635-49FC-ADC4-711CC685E0E7}"/>
                </a:ext>
              </a:extLst>
            </p:cNvPr>
            <p:cNvSpPr/>
            <p:nvPr/>
          </p:nvSpPr>
          <p:spPr>
            <a:xfrm>
              <a:off x="3970020" y="3464280"/>
              <a:ext cx="92963" cy="94488"/>
            </a:xfrm>
            <a:prstGeom prst="rect">
              <a:avLst/>
            </a:prstGeom>
            <a:blipFill>
              <a:blip r:embed="rId22" cstate="print"/>
              <a:stretch>
                <a:fillRect/>
              </a:stretch>
            </a:blipFill>
          </p:spPr>
          <p:txBody>
            <a:bodyPr wrap="square" lIns="0" tIns="0" rIns="0" bIns="0" rtlCol="0"/>
            <a:lstStyle/>
            <a:p>
              <a:endParaRPr>
                <a:solidFill>
                  <a:srgbClr val="960000"/>
                </a:solidFill>
              </a:endParaRPr>
            </a:p>
          </p:txBody>
        </p:sp>
        <p:sp>
          <p:nvSpPr>
            <p:cNvPr id="122" name="object 64">
              <a:extLst>
                <a:ext uri="{FF2B5EF4-FFF2-40B4-BE49-F238E27FC236}">
                  <a16:creationId xmlns:a16="http://schemas.microsoft.com/office/drawing/2014/main" id="{13CCEACA-9F64-4CBD-81F9-C8C993336129}"/>
                </a:ext>
              </a:extLst>
            </p:cNvPr>
            <p:cNvSpPr/>
            <p:nvPr/>
          </p:nvSpPr>
          <p:spPr>
            <a:xfrm>
              <a:off x="3896871" y="3575530"/>
              <a:ext cx="264160" cy="279400"/>
            </a:xfrm>
            <a:custGeom>
              <a:avLst/>
              <a:gdLst/>
              <a:ahLst/>
              <a:cxnLst/>
              <a:rect l="l" t="t" r="r" b="b"/>
              <a:pathLst>
                <a:path w="264160" h="279400">
                  <a:moveTo>
                    <a:pt x="89636" y="0"/>
                  </a:moveTo>
                  <a:lnTo>
                    <a:pt x="43624" y="0"/>
                  </a:lnTo>
                  <a:lnTo>
                    <a:pt x="39789" y="495"/>
                  </a:lnTo>
                  <a:lnTo>
                    <a:pt x="5270" y="24866"/>
                  </a:lnTo>
                  <a:lnTo>
                    <a:pt x="2870" y="31699"/>
                  </a:lnTo>
                  <a:lnTo>
                    <a:pt x="1917" y="34620"/>
                  </a:lnTo>
                  <a:lnTo>
                    <a:pt x="0" y="47294"/>
                  </a:lnTo>
                  <a:lnTo>
                    <a:pt x="9105" y="49733"/>
                  </a:lnTo>
                  <a:lnTo>
                    <a:pt x="18211" y="52654"/>
                  </a:lnTo>
                  <a:lnTo>
                    <a:pt x="56565" y="78016"/>
                  </a:lnTo>
                  <a:lnTo>
                    <a:pt x="81013" y="117017"/>
                  </a:lnTo>
                  <a:lnTo>
                    <a:pt x="87718" y="145300"/>
                  </a:lnTo>
                  <a:lnTo>
                    <a:pt x="87718" y="164312"/>
                  </a:lnTo>
                  <a:lnTo>
                    <a:pt x="75260" y="206730"/>
                  </a:lnTo>
                  <a:lnTo>
                    <a:pt x="66154" y="221360"/>
                  </a:lnTo>
                  <a:lnTo>
                    <a:pt x="91071" y="221360"/>
                  </a:lnTo>
                  <a:lnTo>
                    <a:pt x="105930" y="222338"/>
                  </a:lnTo>
                  <a:lnTo>
                    <a:pt x="113601" y="223799"/>
                  </a:lnTo>
                  <a:lnTo>
                    <a:pt x="120319" y="225742"/>
                  </a:lnTo>
                  <a:lnTo>
                    <a:pt x="127507" y="227698"/>
                  </a:lnTo>
                  <a:lnTo>
                    <a:pt x="163461" y="250126"/>
                  </a:lnTo>
                  <a:lnTo>
                    <a:pt x="184556" y="278891"/>
                  </a:lnTo>
                  <a:lnTo>
                    <a:pt x="180238" y="78993"/>
                  </a:lnTo>
                  <a:lnTo>
                    <a:pt x="244490" y="78993"/>
                  </a:lnTo>
                  <a:lnTo>
                    <a:pt x="240294" y="53149"/>
                  </a:lnTo>
                  <a:lnTo>
                    <a:pt x="119837" y="53149"/>
                  </a:lnTo>
                  <a:lnTo>
                    <a:pt x="89636" y="0"/>
                  </a:lnTo>
                  <a:close/>
                </a:path>
                <a:path w="264160" h="279400">
                  <a:moveTo>
                    <a:pt x="244490" y="78993"/>
                  </a:moveTo>
                  <a:lnTo>
                    <a:pt x="195579" y="78993"/>
                  </a:lnTo>
                  <a:lnTo>
                    <a:pt x="215709" y="202349"/>
                  </a:lnTo>
                  <a:lnTo>
                    <a:pt x="239674" y="222821"/>
                  </a:lnTo>
                  <a:lnTo>
                    <a:pt x="243509" y="222338"/>
                  </a:lnTo>
                  <a:lnTo>
                    <a:pt x="263651" y="199415"/>
                  </a:lnTo>
                  <a:lnTo>
                    <a:pt x="263169" y="194055"/>
                  </a:lnTo>
                  <a:lnTo>
                    <a:pt x="244490" y="78993"/>
                  </a:lnTo>
                  <a:close/>
                </a:path>
                <a:path w="264160" h="279400">
                  <a:moveTo>
                    <a:pt x="195579" y="0"/>
                  </a:moveTo>
                  <a:lnTo>
                    <a:pt x="150037" y="0"/>
                  </a:lnTo>
                  <a:lnTo>
                    <a:pt x="119837" y="53149"/>
                  </a:lnTo>
                  <a:lnTo>
                    <a:pt x="240294" y="53149"/>
                  </a:lnTo>
                  <a:lnTo>
                    <a:pt x="237286" y="34620"/>
                  </a:lnTo>
                  <a:lnTo>
                    <a:pt x="236321" y="31699"/>
                  </a:lnTo>
                  <a:lnTo>
                    <a:pt x="235369" y="28282"/>
                  </a:lnTo>
                  <a:lnTo>
                    <a:pt x="206603" y="2438"/>
                  </a:lnTo>
                  <a:lnTo>
                    <a:pt x="199415" y="495"/>
                  </a:lnTo>
                  <a:lnTo>
                    <a:pt x="195579" y="0"/>
                  </a:lnTo>
                  <a:close/>
                </a:path>
              </a:pathLst>
            </a:custGeom>
            <a:solidFill>
              <a:srgbClr val="000000"/>
            </a:solidFill>
          </p:spPr>
          <p:txBody>
            <a:bodyPr wrap="square" lIns="0" tIns="0" rIns="0" bIns="0" rtlCol="0"/>
            <a:lstStyle/>
            <a:p>
              <a:endParaRPr>
                <a:solidFill>
                  <a:srgbClr val="960000"/>
                </a:solidFill>
              </a:endParaRPr>
            </a:p>
          </p:txBody>
        </p:sp>
        <p:sp>
          <p:nvSpPr>
            <p:cNvPr id="123" name="object 65">
              <a:extLst>
                <a:ext uri="{FF2B5EF4-FFF2-40B4-BE49-F238E27FC236}">
                  <a16:creationId xmlns:a16="http://schemas.microsoft.com/office/drawing/2014/main" id="{DB6C4A6B-42B1-4BFC-8F7A-8F7E007F6A9B}"/>
                </a:ext>
              </a:extLst>
            </p:cNvPr>
            <p:cNvSpPr/>
            <p:nvPr/>
          </p:nvSpPr>
          <p:spPr>
            <a:xfrm>
              <a:off x="3691128" y="3464280"/>
              <a:ext cx="92964" cy="94487"/>
            </a:xfrm>
            <a:prstGeom prst="rect">
              <a:avLst/>
            </a:prstGeom>
            <a:blipFill>
              <a:blip r:embed="rId23" cstate="print"/>
              <a:stretch>
                <a:fillRect/>
              </a:stretch>
            </a:blipFill>
          </p:spPr>
          <p:txBody>
            <a:bodyPr wrap="square" lIns="0" tIns="0" rIns="0" bIns="0" rtlCol="0"/>
            <a:lstStyle/>
            <a:p>
              <a:endParaRPr>
                <a:solidFill>
                  <a:srgbClr val="960000"/>
                </a:solidFill>
              </a:endParaRPr>
            </a:p>
          </p:txBody>
        </p:sp>
        <p:sp>
          <p:nvSpPr>
            <p:cNvPr id="124" name="object 66">
              <a:extLst>
                <a:ext uri="{FF2B5EF4-FFF2-40B4-BE49-F238E27FC236}">
                  <a16:creationId xmlns:a16="http://schemas.microsoft.com/office/drawing/2014/main" id="{BC0AD658-CAAF-46B5-A820-0C9E09313C9C}"/>
                </a:ext>
              </a:extLst>
            </p:cNvPr>
            <p:cNvSpPr/>
            <p:nvPr/>
          </p:nvSpPr>
          <p:spPr>
            <a:xfrm>
              <a:off x="3593589" y="3575526"/>
              <a:ext cx="264160" cy="279400"/>
            </a:xfrm>
            <a:custGeom>
              <a:avLst/>
              <a:gdLst/>
              <a:ahLst/>
              <a:cxnLst/>
              <a:rect l="l" t="t" r="r" b="b"/>
              <a:pathLst>
                <a:path w="264160" h="279400">
                  <a:moveTo>
                    <a:pt x="206195" y="78993"/>
                  </a:moveTo>
                  <a:lnTo>
                    <a:pt x="82931" y="78993"/>
                  </a:lnTo>
                  <a:lnTo>
                    <a:pt x="79095" y="278891"/>
                  </a:lnTo>
                  <a:lnTo>
                    <a:pt x="85813" y="266217"/>
                  </a:lnTo>
                  <a:lnTo>
                    <a:pt x="90119" y="260857"/>
                  </a:lnTo>
                  <a:lnTo>
                    <a:pt x="122720" y="233552"/>
                  </a:lnTo>
                  <a:lnTo>
                    <a:pt x="172097" y="221360"/>
                  </a:lnTo>
                  <a:lnTo>
                    <a:pt x="197497" y="221360"/>
                  </a:lnTo>
                  <a:lnTo>
                    <a:pt x="192709" y="214541"/>
                  </a:lnTo>
                  <a:lnTo>
                    <a:pt x="176885" y="173583"/>
                  </a:lnTo>
                  <a:lnTo>
                    <a:pt x="175450" y="155054"/>
                  </a:lnTo>
                  <a:lnTo>
                    <a:pt x="175933" y="145300"/>
                  </a:lnTo>
                  <a:lnTo>
                    <a:pt x="185991" y="108242"/>
                  </a:lnTo>
                  <a:lnTo>
                    <a:pt x="200863" y="84848"/>
                  </a:lnTo>
                  <a:lnTo>
                    <a:pt x="206195" y="78993"/>
                  </a:lnTo>
                  <a:close/>
                </a:path>
                <a:path w="264160" h="279400">
                  <a:moveTo>
                    <a:pt x="113614" y="0"/>
                  </a:moveTo>
                  <a:lnTo>
                    <a:pt x="68072" y="0"/>
                  </a:lnTo>
                  <a:lnTo>
                    <a:pt x="64236" y="495"/>
                  </a:lnTo>
                  <a:lnTo>
                    <a:pt x="29718" y="24866"/>
                  </a:lnTo>
                  <a:lnTo>
                    <a:pt x="0" y="194055"/>
                  </a:lnTo>
                  <a:lnTo>
                    <a:pt x="0" y="199428"/>
                  </a:lnTo>
                  <a:lnTo>
                    <a:pt x="23964" y="222821"/>
                  </a:lnTo>
                  <a:lnTo>
                    <a:pt x="28282" y="222338"/>
                  </a:lnTo>
                  <a:lnTo>
                    <a:pt x="67589" y="78993"/>
                  </a:lnTo>
                  <a:lnTo>
                    <a:pt x="206195" y="78993"/>
                  </a:lnTo>
                  <a:lnTo>
                    <a:pt x="236804" y="56083"/>
                  </a:lnTo>
                  <a:lnTo>
                    <a:pt x="244220" y="53149"/>
                  </a:lnTo>
                  <a:lnTo>
                    <a:pt x="143814" y="53149"/>
                  </a:lnTo>
                  <a:lnTo>
                    <a:pt x="113614" y="0"/>
                  </a:lnTo>
                  <a:close/>
                </a:path>
                <a:path w="264160" h="279400">
                  <a:moveTo>
                    <a:pt x="220027" y="0"/>
                  </a:moveTo>
                  <a:lnTo>
                    <a:pt x="174015" y="0"/>
                  </a:lnTo>
                  <a:lnTo>
                    <a:pt x="143814" y="53149"/>
                  </a:lnTo>
                  <a:lnTo>
                    <a:pt x="244220" y="53149"/>
                  </a:lnTo>
                  <a:lnTo>
                    <a:pt x="245440" y="52666"/>
                  </a:lnTo>
                  <a:lnTo>
                    <a:pt x="254546" y="49733"/>
                  </a:lnTo>
                  <a:lnTo>
                    <a:pt x="263652" y="47294"/>
                  </a:lnTo>
                  <a:lnTo>
                    <a:pt x="261251" y="34620"/>
                  </a:lnTo>
                  <a:lnTo>
                    <a:pt x="260781" y="31699"/>
                  </a:lnTo>
                  <a:lnTo>
                    <a:pt x="231063" y="2438"/>
                  </a:lnTo>
                  <a:lnTo>
                    <a:pt x="223862" y="495"/>
                  </a:lnTo>
                  <a:lnTo>
                    <a:pt x="220027" y="0"/>
                  </a:lnTo>
                  <a:close/>
                </a:path>
              </a:pathLst>
            </a:custGeom>
            <a:solidFill>
              <a:srgbClr val="000000"/>
            </a:solidFill>
          </p:spPr>
          <p:txBody>
            <a:bodyPr wrap="square" lIns="0" tIns="0" rIns="0" bIns="0" rtlCol="0"/>
            <a:lstStyle/>
            <a:p>
              <a:endParaRPr>
                <a:solidFill>
                  <a:srgbClr val="960000"/>
                </a:solidFill>
              </a:endParaRPr>
            </a:p>
          </p:txBody>
        </p:sp>
        <p:sp>
          <p:nvSpPr>
            <p:cNvPr id="125" name="object 67">
              <a:extLst>
                <a:ext uri="{FF2B5EF4-FFF2-40B4-BE49-F238E27FC236}">
                  <a16:creationId xmlns:a16="http://schemas.microsoft.com/office/drawing/2014/main" id="{75CE4B65-7A60-4F85-8DEF-06CCEFF4793D}"/>
                </a:ext>
              </a:extLst>
            </p:cNvPr>
            <p:cNvSpPr/>
            <p:nvPr/>
          </p:nvSpPr>
          <p:spPr>
            <a:xfrm>
              <a:off x="3800858" y="3653257"/>
              <a:ext cx="152400" cy="155448"/>
            </a:xfrm>
            <a:prstGeom prst="rect">
              <a:avLst/>
            </a:prstGeom>
            <a:blipFill>
              <a:blip r:embed="rId24" cstate="print"/>
              <a:stretch>
                <a:fillRect/>
              </a:stretch>
            </a:blipFill>
          </p:spPr>
          <p:txBody>
            <a:bodyPr wrap="square" lIns="0" tIns="0" rIns="0" bIns="0" rtlCol="0"/>
            <a:lstStyle/>
            <a:p>
              <a:endParaRPr>
                <a:solidFill>
                  <a:srgbClr val="960000"/>
                </a:solidFill>
              </a:endParaRPr>
            </a:p>
          </p:txBody>
        </p:sp>
        <p:sp>
          <p:nvSpPr>
            <p:cNvPr id="126" name="object 68">
              <a:extLst>
                <a:ext uri="{FF2B5EF4-FFF2-40B4-BE49-F238E27FC236}">
                  <a16:creationId xmlns:a16="http://schemas.microsoft.com/office/drawing/2014/main" id="{E2AAC7F0-6CE1-4736-BA86-2DD9B5A127E6}"/>
                </a:ext>
              </a:extLst>
            </p:cNvPr>
            <p:cNvSpPr/>
            <p:nvPr/>
          </p:nvSpPr>
          <p:spPr>
            <a:xfrm>
              <a:off x="3675888" y="3830039"/>
              <a:ext cx="402590" cy="243840"/>
            </a:xfrm>
            <a:custGeom>
              <a:avLst/>
              <a:gdLst/>
              <a:ahLst/>
              <a:cxnLst/>
              <a:rect l="l" t="t" r="r" b="b"/>
              <a:pathLst>
                <a:path w="402589" h="243839">
                  <a:moveTo>
                    <a:pt x="299110" y="120954"/>
                  </a:moveTo>
                  <a:lnTo>
                    <a:pt x="103708" y="120954"/>
                  </a:lnTo>
                  <a:lnTo>
                    <a:pt x="98424" y="227329"/>
                  </a:lnTo>
                  <a:lnTo>
                    <a:pt x="135394" y="237528"/>
                  </a:lnTo>
                  <a:lnTo>
                    <a:pt x="174282" y="242874"/>
                  </a:lnTo>
                  <a:lnTo>
                    <a:pt x="187718" y="243839"/>
                  </a:lnTo>
                  <a:lnTo>
                    <a:pt x="214134" y="243839"/>
                  </a:lnTo>
                  <a:lnTo>
                    <a:pt x="253974" y="239471"/>
                  </a:lnTo>
                  <a:lnTo>
                    <a:pt x="291909" y="230720"/>
                  </a:lnTo>
                  <a:lnTo>
                    <a:pt x="303910" y="226834"/>
                  </a:lnTo>
                  <a:lnTo>
                    <a:pt x="299110" y="120954"/>
                  </a:lnTo>
                  <a:close/>
                </a:path>
                <a:path w="402589" h="243839">
                  <a:moveTo>
                    <a:pt x="155079" y="0"/>
                  </a:moveTo>
                  <a:lnTo>
                    <a:pt x="84023" y="0"/>
                  </a:lnTo>
                  <a:lnTo>
                    <a:pt x="46570" y="13601"/>
                  </a:lnTo>
                  <a:lnTo>
                    <a:pt x="22567" y="43230"/>
                  </a:lnTo>
                  <a:lnTo>
                    <a:pt x="21120" y="48577"/>
                  </a:lnTo>
                  <a:lnTo>
                    <a:pt x="19684" y="52946"/>
                  </a:lnTo>
                  <a:lnTo>
                    <a:pt x="0" y="173901"/>
                  </a:lnTo>
                  <a:lnTo>
                    <a:pt x="7683" y="179717"/>
                  </a:lnTo>
                  <a:lnTo>
                    <a:pt x="24002" y="191376"/>
                  </a:lnTo>
                  <a:lnTo>
                    <a:pt x="32651" y="196722"/>
                  </a:lnTo>
                  <a:lnTo>
                    <a:pt x="49936" y="206438"/>
                  </a:lnTo>
                  <a:lnTo>
                    <a:pt x="59054" y="211302"/>
                  </a:lnTo>
                  <a:lnTo>
                    <a:pt x="68173" y="215671"/>
                  </a:lnTo>
                  <a:lnTo>
                    <a:pt x="84023" y="120954"/>
                  </a:lnTo>
                  <a:lnTo>
                    <a:pt x="393809" y="120954"/>
                  </a:lnTo>
                  <a:lnTo>
                    <a:pt x="387353" y="81610"/>
                  </a:lnTo>
                  <a:lnTo>
                    <a:pt x="201650" y="81610"/>
                  </a:lnTo>
                  <a:lnTo>
                    <a:pt x="155079" y="0"/>
                  </a:lnTo>
                  <a:close/>
                </a:path>
                <a:path w="402589" h="243839">
                  <a:moveTo>
                    <a:pt x="393809" y="120954"/>
                  </a:moveTo>
                  <a:lnTo>
                    <a:pt x="318795" y="120954"/>
                  </a:lnTo>
                  <a:lnTo>
                    <a:pt x="334162" y="215188"/>
                  </a:lnTo>
                  <a:lnTo>
                    <a:pt x="369684" y="196240"/>
                  </a:lnTo>
                  <a:lnTo>
                    <a:pt x="402335" y="172923"/>
                  </a:lnTo>
                  <a:lnTo>
                    <a:pt x="393809" y="120954"/>
                  </a:lnTo>
                  <a:close/>
                </a:path>
                <a:path w="402589" h="243839">
                  <a:moveTo>
                    <a:pt x="318795" y="0"/>
                  </a:moveTo>
                  <a:lnTo>
                    <a:pt x="248221" y="0"/>
                  </a:lnTo>
                  <a:lnTo>
                    <a:pt x="201650" y="81610"/>
                  </a:lnTo>
                  <a:lnTo>
                    <a:pt x="387353" y="81610"/>
                  </a:lnTo>
                  <a:lnTo>
                    <a:pt x="382650" y="52946"/>
                  </a:lnTo>
                  <a:lnTo>
                    <a:pt x="360565" y="17005"/>
                  </a:lnTo>
                  <a:lnTo>
                    <a:pt x="346163" y="7772"/>
                  </a:lnTo>
                  <a:lnTo>
                    <a:pt x="341363" y="5346"/>
                  </a:lnTo>
                  <a:lnTo>
                    <a:pt x="335597" y="3403"/>
                  </a:lnTo>
                  <a:lnTo>
                    <a:pt x="330314" y="1943"/>
                  </a:lnTo>
                  <a:lnTo>
                    <a:pt x="318795" y="0"/>
                  </a:lnTo>
                  <a:close/>
                </a:path>
              </a:pathLst>
            </a:custGeom>
            <a:solidFill>
              <a:srgbClr val="000000"/>
            </a:solidFill>
          </p:spPr>
          <p:txBody>
            <a:bodyPr wrap="square" lIns="0" tIns="0" rIns="0" bIns="0" rtlCol="0"/>
            <a:lstStyle/>
            <a:p>
              <a:endParaRPr>
                <a:solidFill>
                  <a:srgbClr val="960000"/>
                </a:solidFill>
              </a:endParaRPr>
            </a:p>
          </p:txBody>
        </p:sp>
      </p:grpSp>
      <p:sp>
        <p:nvSpPr>
          <p:cNvPr id="145" name="object 3">
            <a:extLst>
              <a:ext uri="{FF2B5EF4-FFF2-40B4-BE49-F238E27FC236}">
                <a16:creationId xmlns:a16="http://schemas.microsoft.com/office/drawing/2014/main" id="{8D571E9E-9633-4B8B-A484-A1966FF165FF}"/>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Project approach </a:t>
            </a:r>
            <a:r>
              <a:rPr lang="en-CA" kern="0" dirty="0"/>
              <a:t>|Overview</a:t>
            </a:r>
            <a:endParaRPr lang="en-CA" kern="0" spc="-5" dirty="0"/>
          </a:p>
        </p:txBody>
      </p:sp>
      <p:sp>
        <p:nvSpPr>
          <p:cNvPr id="146" name="object 4">
            <a:extLst>
              <a:ext uri="{FF2B5EF4-FFF2-40B4-BE49-F238E27FC236}">
                <a16:creationId xmlns:a16="http://schemas.microsoft.com/office/drawing/2014/main" id="{62F4829A-8A52-4037-BDF2-54ABD3220FA1}"/>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960000"/>
                </a:solidFill>
                <a:latin typeface="Calibri"/>
                <a:cs typeface="Calibri"/>
              </a:rPr>
              <a:t>PROJECT APPROACH</a:t>
            </a:r>
            <a:endParaRPr sz="1200" dirty="0">
              <a:solidFill>
                <a:srgbClr val="960000"/>
              </a:solidFill>
              <a:latin typeface="Calibri"/>
              <a:cs typeface="Calibri"/>
            </a:endParaRPr>
          </a:p>
        </p:txBody>
      </p:sp>
      <p:sp>
        <p:nvSpPr>
          <p:cNvPr id="147" name="object 5">
            <a:extLst>
              <a:ext uri="{FF2B5EF4-FFF2-40B4-BE49-F238E27FC236}">
                <a16:creationId xmlns:a16="http://schemas.microsoft.com/office/drawing/2014/main" id="{A607DB6E-818C-4B38-8558-F4F9F3520D37}"/>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Circular Book"/>
                <a:cs typeface="Circular Book"/>
              </a:rPr>
              <a:t>Overview of analysis done to come up with set of recommendations</a:t>
            </a:r>
            <a:endParaRPr sz="1600" b="1" dirty="0">
              <a:solidFill>
                <a:srgbClr val="960000"/>
              </a:solidFill>
              <a:latin typeface="Circular Book"/>
              <a:cs typeface="Circular Book"/>
            </a:endParaRPr>
          </a:p>
        </p:txBody>
      </p:sp>
      <p:sp>
        <p:nvSpPr>
          <p:cNvPr id="154" name="Bar_Graph">
            <a:extLst>
              <a:ext uri="{FF2B5EF4-FFF2-40B4-BE49-F238E27FC236}">
                <a16:creationId xmlns:a16="http://schemas.microsoft.com/office/drawing/2014/main" id="{00B25B1A-2F5A-4916-870B-CA90536614B1}"/>
              </a:ext>
            </a:extLst>
          </p:cNvPr>
          <p:cNvSpPr>
            <a:spLocks noChangeAspect="1"/>
          </p:cNvSpPr>
          <p:nvPr>
            <p:custDataLst>
              <p:tags r:id="rId1"/>
            </p:custDataLst>
          </p:nvPr>
        </p:nvSpPr>
        <p:spPr bwMode="auto">
          <a:xfrm>
            <a:off x="5138044" y="4511013"/>
            <a:ext cx="262364" cy="252000"/>
          </a:xfrm>
          <a:custGeom>
            <a:avLst/>
            <a:gdLst>
              <a:gd name="T0" fmla="*/ 1213 w 1231"/>
              <a:gd name="T1" fmla="*/ 1164 h 1183"/>
              <a:gd name="T2" fmla="*/ 1183 w 1231"/>
              <a:gd name="T3" fmla="*/ 15 h 1183"/>
              <a:gd name="T4" fmla="*/ 978 w 1231"/>
              <a:gd name="T5" fmla="*/ 1164 h 1183"/>
              <a:gd name="T6" fmla="*/ 933 w 1231"/>
              <a:gd name="T7" fmla="*/ 1140 h 1183"/>
              <a:gd name="T8" fmla="*/ 914 w 1231"/>
              <a:gd name="T9" fmla="*/ 1164 h 1183"/>
              <a:gd name="T10" fmla="*/ 882 w 1231"/>
              <a:gd name="T11" fmla="*/ 506 h 1183"/>
              <a:gd name="T12" fmla="*/ 678 w 1231"/>
              <a:gd name="T13" fmla="*/ 1164 h 1183"/>
              <a:gd name="T14" fmla="*/ 634 w 1231"/>
              <a:gd name="T15" fmla="*/ 1140 h 1183"/>
              <a:gd name="T16" fmla="*/ 615 w 1231"/>
              <a:gd name="T17" fmla="*/ 1164 h 1183"/>
              <a:gd name="T18" fmla="*/ 582 w 1231"/>
              <a:gd name="T19" fmla="*/ 258 h 1183"/>
              <a:gd name="T20" fmla="*/ 378 w 1231"/>
              <a:gd name="T21" fmla="*/ 1164 h 1183"/>
              <a:gd name="T22" fmla="*/ 335 w 1231"/>
              <a:gd name="T23" fmla="*/ 1140 h 1183"/>
              <a:gd name="T24" fmla="*/ 316 w 1231"/>
              <a:gd name="T25" fmla="*/ 1164 h 1183"/>
              <a:gd name="T26" fmla="*/ 282 w 1231"/>
              <a:gd name="T27" fmla="*/ 773 h 1183"/>
              <a:gd name="T28" fmla="*/ 78 w 1231"/>
              <a:gd name="T29" fmla="*/ 1164 h 1183"/>
              <a:gd name="T30" fmla="*/ 18 w 1231"/>
              <a:gd name="T31" fmla="*/ 1044 h 1183"/>
              <a:gd name="T32" fmla="*/ 46 w 1231"/>
              <a:gd name="T33" fmla="*/ 1025 h 1183"/>
              <a:gd name="T34" fmla="*/ 18 w 1231"/>
              <a:gd name="T35" fmla="*/ 873 h 1183"/>
              <a:gd name="T36" fmla="*/ 46 w 1231"/>
              <a:gd name="T37" fmla="*/ 854 h 1183"/>
              <a:gd name="T38" fmla="*/ 18 w 1231"/>
              <a:gd name="T39" fmla="*/ 702 h 1183"/>
              <a:gd name="T40" fmla="*/ 46 w 1231"/>
              <a:gd name="T41" fmla="*/ 684 h 1183"/>
              <a:gd name="T42" fmla="*/ 18 w 1231"/>
              <a:gd name="T43" fmla="*/ 531 h 1183"/>
              <a:gd name="T44" fmla="*/ 46 w 1231"/>
              <a:gd name="T45" fmla="*/ 513 h 1183"/>
              <a:gd name="T46" fmla="*/ 18 w 1231"/>
              <a:gd name="T47" fmla="*/ 360 h 1183"/>
              <a:gd name="T48" fmla="*/ 46 w 1231"/>
              <a:gd name="T49" fmla="*/ 342 h 1183"/>
              <a:gd name="T50" fmla="*/ 18 w 1231"/>
              <a:gd name="T51" fmla="*/ 189 h 1183"/>
              <a:gd name="T52" fmla="*/ 46 w 1231"/>
              <a:gd name="T53" fmla="*/ 171 h 1183"/>
              <a:gd name="T54" fmla="*/ 18 w 1231"/>
              <a:gd name="T55" fmla="*/ 18 h 1183"/>
              <a:gd name="T56" fmla="*/ 46 w 1231"/>
              <a:gd name="T57" fmla="*/ 0 h 1183"/>
              <a:gd name="T58" fmla="*/ 7 w 1231"/>
              <a:gd name="T59" fmla="*/ 0 h 1183"/>
              <a:gd name="T60" fmla="*/ 0 w 1231"/>
              <a:gd name="T61" fmla="*/ 0 h 1183"/>
              <a:gd name="T62" fmla="*/ 0 w 1231"/>
              <a:gd name="T63" fmla="*/ 1183 h 1183"/>
              <a:gd name="T64" fmla="*/ 1177 w 1231"/>
              <a:gd name="T65" fmla="*/ 1183 h 1183"/>
              <a:gd name="T66" fmla="*/ 1183 w 1231"/>
              <a:gd name="T67" fmla="*/ 1183 h 1183"/>
              <a:gd name="T68" fmla="*/ 1231 w 1231"/>
              <a:gd name="T69" fmla="*/ 1180 h 1183"/>
              <a:gd name="T70" fmla="*/ 1231 w 1231"/>
              <a:gd name="T71" fmla="*/ 1164 h 1183"/>
              <a:gd name="T72" fmla="*/ 1213 w 1231"/>
              <a:gd name="T73" fmla="*/ 114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183">
                <a:moveTo>
                  <a:pt x="1213" y="1140"/>
                </a:moveTo>
                <a:lnTo>
                  <a:pt x="1213" y="1164"/>
                </a:lnTo>
                <a:lnTo>
                  <a:pt x="1183" y="1164"/>
                </a:lnTo>
                <a:lnTo>
                  <a:pt x="1183" y="15"/>
                </a:lnTo>
                <a:lnTo>
                  <a:pt x="978" y="15"/>
                </a:lnTo>
                <a:lnTo>
                  <a:pt x="978" y="1164"/>
                </a:lnTo>
                <a:lnTo>
                  <a:pt x="933" y="1164"/>
                </a:lnTo>
                <a:lnTo>
                  <a:pt x="933" y="1140"/>
                </a:lnTo>
                <a:lnTo>
                  <a:pt x="914" y="1140"/>
                </a:lnTo>
                <a:lnTo>
                  <a:pt x="914" y="1164"/>
                </a:lnTo>
                <a:lnTo>
                  <a:pt x="882" y="1164"/>
                </a:lnTo>
                <a:lnTo>
                  <a:pt x="882" y="506"/>
                </a:lnTo>
                <a:lnTo>
                  <a:pt x="678" y="506"/>
                </a:lnTo>
                <a:lnTo>
                  <a:pt x="678" y="1164"/>
                </a:lnTo>
                <a:lnTo>
                  <a:pt x="634" y="1164"/>
                </a:lnTo>
                <a:lnTo>
                  <a:pt x="634" y="1140"/>
                </a:lnTo>
                <a:lnTo>
                  <a:pt x="615" y="1140"/>
                </a:lnTo>
                <a:lnTo>
                  <a:pt x="615" y="1164"/>
                </a:lnTo>
                <a:lnTo>
                  <a:pt x="582" y="1164"/>
                </a:lnTo>
                <a:lnTo>
                  <a:pt x="582" y="258"/>
                </a:lnTo>
                <a:lnTo>
                  <a:pt x="378" y="258"/>
                </a:lnTo>
                <a:lnTo>
                  <a:pt x="378" y="1164"/>
                </a:lnTo>
                <a:lnTo>
                  <a:pt x="335" y="1164"/>
                </a:lnTo>
                <a:lnTo>
                  <a:pt x="335" y="1140"/>
                </a:lnTo>
                <a:lnTo>
                  <a:pt x="316" y="1140"/>
                </a:lnTo>
                <a:lnTo>
                  <a:pt x="316" y="1164"/>
                </a:lnTo>
                <a:lnTo>
                  <a:pt x="282" y="1164"/>
                </a:lnTo>
                <a:lnTo>
                  <a:pt x="282" y="773"/>
                </a:lnTo>
                <a:lnTo>
                  <a:pt x="78" y="773"/>
                </a:lnTo>
                <a:lnTo>
                  <a:pt x="78" y="1164"/>
                </a:lnTo>
                <a:lnTo>
                  <a:pt x="18" y="1164"/>
                </a:lnTo>
                <a:lnTo>
                  <a:pt x="18" y="1044"/>
                </a:lnTo>
                <a:lnTo>
                  <a:pt x="46" y="1044"/>
                </a:lnTo>
                <a:lnTo>
                  <a:pt x="46" y="1025"/>
                </a:lnTo>
                <a:lnTo>
                  <a:pt x="18" y="1025"/>
                </a:lnTo>
                <a:lnTo>
                  <a:pt x="18" y="873"/>
                </a:lnTo>
                <a:lnTo>
                  <a:pt x="46" y="873"/>
                </a:lnTo>
                <a:lnTo>
                  <a:pt x="46" y="854"/>
                </a:lnTo>
                <a:lnTo>
                  <a:pt x="18" y="854"/>
                </a:lnTo>
                <a:lnTo>
                  <a:pt x="18" y="702"/>
                </a:lnTo>
                <a:lnTo>
                  <a:pt x="46" y="702"/>
                </a:lnTo>
                <a:lnTo>
                  <a:pt x="46" y="684"/>
                </a:lnTo>
                <a:lnTo>
                  <a:pt x="18" y="684"/>
                </a:lnTo>
                <a:lnTo>
                  <a:pt x="18" y="531"/>
                </a:lnTo>
                <a:lnTo>
                  <a:pt x="46" y="531"/>
                </a:lnTo>
                <a:lnTo>
                  <a:pt x="46" y="513"/>
                </a:lnTo>
                <a:lnTo>
                  <a:pt x="18" y="513"/>
                </a:lnTo>
                <a:lnTo>
                  <a:pt x="18" y="360"/>
                </a:lnTo>
                <a:lnTo>
                  <a:pt x="46" y="360"/>
                </a:lnTo>
                <a:lnTo>
                  <a:pt x="46" y="342"/>
                </a:lnTo>
                <a:lnTo>
                  <a:pt x="18" y="342"/>
                </a:lnTo>
                <a:lnTo>
                  <a:pt x="18" y="189"/>
                </a:lnTo>
                <a:lnTo>
                  <a:pt x="46" y="189"/>
                </a:lnTo>
                <a:lnTo>
                  <a:pt x="46" y="171"/>
                </a:lnTo>
                <a:lnTo>
                  <a:pt x="18" y="171"/>
                </a:lnTo>
                <a:lnTo>
                  <a:pt x="18" y="18"/>
                </a:lnTo>
                <a:lnTo>
                  <a:pt x="46" y="18"/>
                </a:lnTo>
                <a:lnTo>
                  <a:pt x="46" y="0"/>
                </a:lnTo>
                <a:lnTo>
                  <a:pt x="18" y="0"/>
                </a:lnTo>
                <a:lnTo>
                  <a:pt x="7" y="0"/>
                </a:lnTo>
                <a:lnTo>
                  <a:pt x="7" y="0"/>
                </a:lnTo>
                <a:lnTo>
                  <a:pt x="0" y="0"/>
                </a:lnTo>
                <a:lnTo>
                  <a:pt x="0" y="1164"/>
                </a:lnTo>
                <a:lnTo>
                  <a:pt x="0" y="1183"/>
                </a:lnTo>
                <a:lnTo>
                  <a:pt x="18" y="1183"/>
                </a:lnTo>
                <a:lnTo>
                  <a:pt x="1177" y="1183"/>
                </a:lnTo>
                <a:lnTo>
                  <a:pt x="1178" y="1183"/>
                </a:lnTo>
                <a:lnTo>
                  <a:pt x="1183" y="1183"/>
                </a:lnTo>
                <a:lnTo>
                  <a:pt x="1231" y="1183"/>
                </a:lnTo>
                <a:lnTo>
                  <a:pt x="1231" y="1180"/>
                </a:lnTo>
                <a:lnTo>
                  <a:pt x="1231" y="1179"/>
                </a:lnTo>
                <a:lnTo>
                  <a:pt x="1231" y="1164"/>
                </a:lnTo>
                <a:lnTo>
                  <a:pt x="1231" y="1140"/>
                </a:lnTo>
                <a:lnTo>
                  <a:pt x="1213" y="114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2" name="Education">
            <a:extLst>
              <a:ext uri="{FF2B5EF4-FFF2-40B4-BE49-F238E27FC236}">
                <a16:creationId xmlns:a16="http://schemas.microsoft.com/office/drawing/2014/main" id="{FB2818D4-71E2-443B-87F3-236D6EFFDFC5}"/>
              </a:ext>
            </a:extLst>
          </p:cNvPr>
          <p:cNvGrpSpPr>
            <a:grpSpLocks noChangeAspect="1"/>
          </p:cNvGrpSpPr>
          <p:nvPr>
            <p:custDataLst>
              <p:tags r:id="rId2"/>
            </p:custDataLst>
          </p:nvPr>
        </p:nvGrpSpPr>
        <p:grpSpPr bwMode="auto">
          <a:xfrm>
            <a:off x="2761298" y="4511013"/>
            <a:ext cx="220351" cy="252000"/>
            <a:chOff x="57" y="32"/>
            <a:chExt cx="369" cy="422"/>
          </a:xfrm>
          <a:solidFill>
            <a:schemeClr val="tx1"/>
          </a:solidFill>
        </p:grpSpPr>
        <p:sp>
          <p:nvSpPr>
            <p:cNvPr id="183" name="Education">
              <a:extLst>
                <a:ext uri="{FF2B5EF4-FFF2-40B4-BE49-F238E27FC236}">
                  <a16:creationId xmlns:a16="http://schemas.microsoft.com/office/drawing/2014/main" id="{859607BD-2F79-49C8-ACB2-1D913762A149}"/>
                </a:ext>
              </a:extLst>
            </p:cNvPr>
            <p:cNvSpPr>
              <a:spLocks noChangeArrowheads="1"/>
            </p:cNvSpPr>
            <p:nvPr>
              <p:custDataLst>
                <p:tags r:id="rId16"/>
              </p:custDataLst>
            </p:nvPr>
          </p:nvSpPr>
          <p:spPr bwMode="auto">
            <a:xfrm>
              <a:off x="127" y="34"/>
              <a:ext cx="82" cy="8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4" name="Education">
              <a:extLst>
                <a:ext uri="{FF2B5EF4-FFF2-40B4-BE49-F238E27FC236}">
                  <a16:creationId xmlns:a16="http://schemas.microsoft.com/office/drawing/2014/main" id="{A2D7FA92-AD4E-495C-9044-054A2DB553C8}"/>
                </a:ext>
              </a:extLst>
            </p:cNvPr>
            <p:cNvSpPr>
              <a:spLocks/>
            </p:cNvSpPr>
            <p:nvPr>
              <p:custDataLst>
                <p:tags r:id="rId17"/>
              </p:custDataLst>
            </p:nvPr>
          </p:nvSpPr>
          <p:spPr bwMode="auto">
            <a:xfrm>
              <a:off x="252" y="32"/>
              <a:ext cx="174" cy="221"/>
            </a:xfrm>
            <a:custGeom>
              <a:avLst/>
              <a:gdLst>
                <a:gd name="T0" fmla="*/ 0 w 463"/>
                <a:gd name="T1" fmla="*/ 0 h 587"/>
                <a:gd name="T2" fmla="*/ 0 w 463"/>
                <a:gd name="T3" fmla="*/ 293 h 587"/>
                <a:gd name="T4" fmla="*/ 29 w 463"/>
                <a:gd name="T5" fmla="*/ 329 h 587"/>
                <a:gd name="T6" fmla="*/ 50 w 463"/>
                <a:gd name="T7" fmla="*/ 303 h 587"/>
                <a:gd name="T8" fmla="*/ 50 w 463"/>
                <a:gd name="T9" fmla="*/ 62 h 587"/>
                <a:gd name="T10" fmla="*/ 413 w 463"/>
                <a:gd name="T11" fmla="*/ 62 h 587"/>
                <a:gd name="T12" fmla="*/ 413 w 463"/>
                <a:gd name="T13" fmla="*/ 537 h 587"/>
                <a:gd name="T14" fmla="*/ 0 w 463"/>
                <a:gd name="T15" fmla="*/ 537 h 587"/>
                <a:gd name="T16" fmla="*/ 0 w 463"/>
                <a:gd name="T17" fmla="*/ 587 h 587"/>
                <a:gd name="T18" fmla="*/ 463 w 463"/>
                <a:gd name="T19" fmla="*/ 587 h 587"/>
                <a:gd name="T20" fmla="*/ 463 w 463"/>
                <a:gd name="T21" fmla="*/ 0 h 587"/>
                <a:gd name="T22" fmla="*/ 0 w 463"/>
                <a:gd name="T2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587">
                  <a:moveTo>
                    <a:pt x="0" y="0"/>
                  </a:moveTo>
                  <a:lnTo>
                    <a:pt x="0" y="293"/>
                  </a:lnTo>
                  <a:lnTo>
                    <a:pt x="29" y="329"/>
                  </a:lnTo>
                  <a:lnTo>
                    <a:pt x="50" y="303"/>
                  </a:lnTo>
                  <a:lnTo>
                    <a:pt x="50" y="62"/>
                  </a:lnTo>
                  <a:lnTo>
                    <a:pt x="413" y="62"/>
                  </a:lnTo>
                  <a:lnTo>
                    <a:pt x="413" y="537"/>
                  </a:lnTo>
                  <a:lnTo>
                    <a:pt x="0" y="537"/>
                  </a:lnTo>
                  <a:lnTo>
                    <a:pt x="0" y="587"/>
                  </a:lnTo>
                  <a:lnTo>
                    <a:pt x="463" y="587"/>
                  </a:lnTo>
                  <a:lnTo>
                    <a:pt x="463"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Education">
              <a:extLst>
                <a:ext uri="{FF2B5EF4-FFF2-40B4-BE49-F238E27FC236}">
                  <a16:creationId xmlns:a16="http://schemas.microsoft.com/office/drawing/2014/main" id="{A2FC446A-6D31-4A6B-9F0E-60E3ACB3A157}"/>
                </a:ext>
              </a:extLst>
            </p:cNvPr>
            <p:cNvSpPr>
              <a:spLocks noEditPoints="1"/>
            </p:cNvSpPr>
            <p:nvPr>
              <p:custDataLst>
                <p:tags r:id="rId18"/>
              </p:custDataLst>
            </p:nvPr>
          </p:nvSpPr>
          <p:spPr bwMode="auto">
            <a:xfrm>
              <a:off x="57" y="130"/>
              <a:ext cx="276" cy="324"/>
            </a:xfrm>
            <a:custGeom>
              <a:avLst/>
              <a:gdLst>
                <a:gd name="T0" fmla="*/ 719 w 734"/>
                <a:gd name="T1" fmla="*/ 23 h 862"/>
                <a:gd name="T2" fmla="*/ 665 w 734"/>
                <a:gd name="T3" fmla="*/ 23 h 862"/>
                <a:gd name="T4" fmla="*/ 552 w 734"/>
                <a:gd name="T5" fmla="*/ 137 h 862"/>
                <a:gd name="T6" fmla="*/ 399 w 734"/>
                <a:gd name="T7" fmla="*/ 2 h 862"/>
                <a:gd name="T8" fmla="*/ 187 w 734"/>
                <a:gd name="T9" fmla="*/ 2 h 862"/>
                <a:gd name="T10" fmla="*/ 132 w 734"/>
                <a:gd name="T11" fmla="*/ 18 h 862"/>
                <a:gd name="T12" fmla="*/ 11 w 734"/>
                <a:gd name="T13" fmla="*/ 178 h 862"/>
                <a:gd name="T14" fmla="*/ 11 w 734"/>
                <a:gd name="T15" fmla="*/ 226 h 862"/>
                <a:gd name="T16" fmla="*/ 121 w 734"/>
                <a:gd name="T17" fmla="*/ 380 h 862"/>
                <a:gd name="T18" fmla="*/ 145 w 734"/>
                <a:gd name="T19" fmla="*/ 396 h 862"/>
                <a:gd name="T20" fmla="*/ 145 w 734"/>
                <a:gd name="T21" fmla="*/ 812 h 862"/>
                <a:gd name="T22" fmla="*/ 195 w 734"/>
                <a:gd name="T23" fmla="*/ 862 h 862"/>
                <a:gd name="T24" fmla="*/ 245 w 734"/>
                <a:gd name="T25" fmla="*/ 812 h 862"/>
                <a:gd name="T26" fmla="*/ 245 w 734"/>
                <a:gd name="T27" fmla="*/ 452 h 862"/>
                <a:gd name="T28" fmla="*/ 333 w 734"/>
                <a:gd name="T29" fmla="*/ 452 h 862"/>
                <a:gd name="T30" fmla="*/ 333 w 734"/>
                <a:gd name="T31" fmla="*/ 812 h 862"/>
                <a:gd name="T32" fmla="*/ 383 w 734"/>
                <a:gd name="T33" fmla="*/ 862 h 862"/>
                <a:gd name="T34" fmla="*/ 433 w 734"/>
                <a:gd name="T35" fmla="*/ 812 h 862"/>
                <a:gd name="T36" fmla="*/ 433 w 734"/>
                <a:gd name="T37" fmla="*/ 131 h 862"/>
                <a:gd name="T38" fmla="*/ 522 w 734"/>
                <a:gd name="T39" fmla="*/ 218 h 862"/>
                <a:gd name="T40" fmla="*/ 550 w 734"/>
                <a:gd name="T41" fmla="*/ 229 h 862"/>
                <a:gd name="T42" fmla="*/ 578 w 734"/>
                <a:gd name="T43" fmla="*/ 218 h 862"/>
                <a:gd name="T44" fmla="*/ 719 w 734"/>
                <a:gd name="T45" fmla="*/ 77 h 862"/>
                <a:gd name="T46" fmla="*/ 719 w 734"/>
                <a:gd name="T47" fmla="*/ 23 h 862"/>
                <a:gd name="T48" fmla="*/ 83 w 734"/>
                <a:gd name="T49" fmla="*/ 202 h 862"/>
                <a:gd name="T50" fmla="*/ 145 w 734"/>
                <a:gd name="T51" fmla="*/ 120 h 862"/>
                <a:gd name="T52" fmla="*/ 145 w 734"/>
                <a:gd name="T53" fmla="*/ 285 h 862"/>
                <a:gd name="T54" fmla="*/ 83 w 734"/>
                <a:gd name="T55" fmla="*/ 20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4" h="862">
                  <a:moveTo>
                    <a:pt x="719" y="23"/>
                  </a:moveTo>
                  <a:cubicBezTo>
                    <a:pt x="704" y="8"/>
                    <a:pt x="680" y="8"/>
                    <a:pt x="665" y="23"/>
                  </a:cubicBezTo>
                  <a:lnTo>
                    <a:pt x="552" y="137"/>
                  </a:lnTo>
                  <a:cubicBezTo>
                    <a:pt x="552" y="137"/>
                    <a:pt x="430" y="2"/>
                    <a:pt x="399" y="2"/>
                  </a:cubicBezTo>
                  <a:lnTo>
                    <a:pt x="187" y="2"/>
                  </a:lnTo>
                  <a:cubicBezTo>
                    <a:pt x="187" y="2"/>
                    <a:pt x="145" y="0"/>
                    <a:pt x="132" y="18"/>
                  </a:cubicBezTo>
                  <a:lnTo>
                    <a:pt x="11" y="178"/>
                  </a:lnTo>
                  <a:cubicBezTo>
                    <a:pt x="0" y="192"/>
                    <a:pt x="0" y="211"/>
                    <a:pt x="11" y="226"/>
                  </a:cubicBezTo>
                  <a:lnTo>
                    <a:pt x="121" y="380"/>
                  </a:lnTo>
                  <a:cubicBezTo>
                    <a:pt x="128" y="390"/>
                    <a:pt x="133" y="395"/>
                    <a:pt x="145" y="396"/>
                  </a:cubicBezTo>
                  <a:lnTo>
                    <a:pt x="145" y="812"/>
                  </a:lnTo>
                  <a:cubicBezTo>
                    <a:pt x="145" y="840"/>
                    <a:pt x="168" y="862"/>
                    <a:pt x="195" y="862"/>
                  </a:cubicBezTo>
                  <a:cubicBezTo>
                    <a:pt x="222" y="862"/>
                    <a:pt x="245" y="840"/>
                    <a:pt x="245" y="812"/>
                  </a:cubicBezTo>
                  <a:lnTo>
                    <a:pt x="245" y="452"/>
                  </a:lnTo>
                  <a:lnTo>
                    <a:pt x="333" y="452"/>
                  </a:lnTo>
                  <a:lnTo>
                    <a:pt x="333" y="812"/>
                  </a:lnTo>
                  <a:cubicBezTo>
                    <a:pt x="333" y="840"/>
                    <a:pt x="355" y="862"/>
                    <a:pt x="383" y="862"/>
                  </a:cubicBezTo>
                  <a:cubicBezTo>
                    <a:pt x="410" y="862"/>
                    <a:pt x="433" y="840"/>
                    <a:pt x="433" y="812"/>
                  </a:cubicBezTo>
                  <a:lnTo>
                    <a:pt x="433" y="131"/>
                  </a:lnTo>
                  <a:lnTo>
                    <a:pt x="522" y="218"/>
                  </a:lnTo>
                  <a:cubicBezTo>
                    <a:pt x="529" y="225"/>
                    <a:pt x="541" y="229"/>
                    <a:pt x="550" y="229"/>
                  </a:cubicBezTo>
                  <a:cubicBezTo>
                    <a:pt x="560" y="229"/>
                    <a:pt x="571" y="225"/>
                    <a:pt x="578" y="218"/>
                  </a:cubicBezTo>
                  <a:lnTo>
                    <a:pt x="719" y="77"/>
                  </a:lnTo>
                  <a:cubicBezTo>
                    <a:pt x="734" y="62"/>
                    <a:pt x="734" y="38"/>
                    <a:pt x="719" y="23"/>
                  </a:cubicBezTo>
                  <a:close/>
                  <a:moveTo>
                    <a:pt x="83" y="202"/>
                  </a:moveTo>
                  <a:lnTo>
                    <a:pt x="145" y="120"/>
                  </a:lnTo>
                  <a:lnTo>
                    <a:pt x="145" y="285"/>
                  </a:lnTo>
                  <a:lnTo>
                    <a:pt x="83" y="20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68A9D21A-F8D7-4628-9BB1-99D314672BA5}"/>
              </a:ext>
            </a:extLst>
          </p:cNvPr>
          <p:cNvGrpSpPr>
            <a:grpSpLocks noChangeAspect="1"/>
          </p:cNvGrpSpPr>
          <p:nvPr/>
        </p:nvGrpSpPr>
        <p:grpSpPr>
          <a:xfrm>
            <a:off x="175333" y="2057400"/>
            <a:ext cx="11841334" cy="1448286"/>
            <a:chOff x="777623" y="1802828"/>
            <a:chExt cx="10557377" cy="1291248"/>
          </a:xfrm>
        </p:grpSpPr>
        <p:sp>
          <p:nvSpPr>
            <p:cNvPr id="9" name="Rectangle 8"/>
            <p:cNvSpPr/>
            <p:nvPr/>
          </p:nvSpPr>
          <p:spPr>
            <a:xfrm>
              <a:off x="1066800" y="1802828"/>
              <a:ext cx="2448000" cy="240561"/>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ircular Book"/>
                </a:rPr>
                <a:t>Desk Review</a:t>
              </a:r>
            </a:p>
          </p:txBody>
        </p:sp>
        <p:sp>
          <p:nvSpPr>
            <p:cNvPr id="10" name="Rectangle 9"/>
            <p:cNvSpPr/>
            <p:nvPr/>
          </p:nvSpPr>
          <p:spPr>
            <a:xfrm>
              <a:off x="3611589" y="1802828"/>
              <a:ext cx="2448000" cy="240561"/>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Surveys</a:t>
              </a:r>
            </a:p>
          </p:txBody>
        </p:sp>
        <p:sp>
          <p:nvSpPr>
            <p:cNvPr id="11" name="Rectangle 10"/>
            <p:cNvSpPr/>
            <p:nvPr/>
          </p:nvSpPr>
          <p:spPr>
            <a:xfrm>
              <a:off x="6156378" y="1802829"/>
              <a:ext cx="2448000" cy="240561"/>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12" name="Rectangle 11"/>
            <p:cNvSpPr/>
            <p:nvPr/>
          </p:nvSpPr>
          <p:spPr>
            <a:xfrm>
              <a:off x="8701167" y="1802828"/>
              <a:ext cx="2448000" cy="240561"/>
            </a:xfrm>
            <a:prstGeom prst="rect">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Recommendations</a:t>
              </a:r>
            </a:p>
          </p:txBody>
        </p:sp>
        <p:grpSp>
          <p:nvGrpSpPr>
            <p:cNvPr id="6" name="Group 5">
              <a:extLst>
                <a:ext uri="{FF2B5EF4-FFF2-40B4-BE49-F238E27FC236}">
                  <a16:creationId xmlns:a16="http://schemas.microsoft.com/office/drawing/2014/main" id="{E776C248-0AA4-49FE-99C3-7D6A29F1DA29}"/>
                </a:ext>
              </a:extLst>
            </p:cNvPr>
            <p:cNvGrpSpPr/>
            <p:nvPr/>
          </p:nvGrpSpPr>
          <p:grpSpPr>
            <a:xfrm>
              <a:off x="777623" y="2072647"/>
              <a:ext cx="10557377" cy="1021429"/>
              <a:chOff x="1299183" y="2936344"/>
              <a:chExt cx="10557377" cy="1021429"/>
            </a:xfrm>
          </p:grpSpPr>
          <p:sp>
            <p:nvSpPr>
              <p:cNvPr id="25" name="TextBox 24"/>
              <p:cNvSpPr txBox="1"/>
              <p:nvPr/>
            </p:nvSpPr>
            <p:spPr>
              <a:xfrm>
                <a:off x="1299183" y="3034047"/>
                <a:ext cx="900000" cy="430887"/>
              </a:xfrm>
              <a:prstGeom prst="rect">
                <a:avLst/>
              </a:prstGeom>
              <a:noFill/>
              <a:ln>
                <a:noFill/>
              </a:ln>
            </p:spPr>
            <p:txBody>
              <a:bodyPr wrap="square" rtlCol="0" anchor="ctr" anchorCtr="0">
                <a:spAutoFit/>
              </a:bodyPr>
              <a:lstStyle/>
              <a:p>
                <a:pPr algn="ctr"/>
                <a:r>
                  <a:rPr lang="en-US" sz="1100" b="1" dirty="0">
                    <a:latin typeface="Circular Book"/>
                  </a:rPr>
                  <a:t>Workshop Elicitation</a:t>
                </a:r>
              </a:p>
            </p:txBody>
          </p:sp>
          <p:sp>
            <p:nvSpPr>
              <p:cNvPr id="26" name="TextBox 25"/>
              <p:cNvSpPr txBox="1"/>
              <p:nvPr/>
            </p:nvSpPr>
            <p:spPr>
              <a:xfrm>
                <a:off x="2177126" y="3045047"/>
                <a:ext cx="900000" cy="430887"/>
              </a:xfrm>
              <a:prstGeom prst="rect">
                <a:avLst/>
              </a:prstGeom>
              <a:noFill/>
            </p:spPr>
            <p:txBody>
              <a:bodyPr wrap="square" rtlCol="0" anchor="ctr" anchorCtr="0">
                <a:spAutoFit/>
              </a:bodyPr>
              <a:lstStyle/>
              <a:p>
                <a:pPr algn="ctr"/>
                <a:r>
                  <a:rPr lang="en-US" sz="1100" b="1" dirty="0">
                    <a:latin typeface="Circular Book"/>
                  </a:rPr>
                  <a:t>Financial Analysis</a:t>
                </a:r>
              </a:p>
            </p:txBody>
          </p:sp>
          <p:sp>
            <p:nvSpPr>
              <p:cNvPr id="27" name="TextBox 26"/>
              <p:cNvSpPr txBox="1"/>
              <p:nvPr/>
            </p:nvSpPr>
            <p:spPr>
              <a:xfrm>
                <a:off x="3055069" y="2949408"/>
                <a:ext cx="900000" cy="600164"/>
              </a:xfrm>
              <a:prstGeom prst="rect">
                <a:avLst/>
              </a:prstGeom>
              <a:noFill/>
            </p:spPr>
            <p:txBody>
              <a:bodyPr wrap="square" rtlCol="0" anchor="ctr" anchorCtr="0">
                <a:spAutoFit/>
              </a:bodyPr>
              <a:lstStyle/>
              <a:p>
                <a:pPr algn="ctr"/>
                <a:r>
                  <a:rPr lang="en-US" sz="1100" b="1" dirty="0">
                    <a:latin typeface="Circular Book"/>
                  </a:rPr>
                  <a:t>Robert </a:t>
                </a:r>
                <a:r>
                  <a:rPr lang="en-US" sz="1100" b="1" dirty="0" err="1">
                    <a:latin typeface="Circular Book"/>
                  </a:rPr>
                  <a:t>Veltheer</a:t>
                </a:r>
                <a:r>
                  <a:rPr lang="en-US" sz="1100" b="1" dirty="0">
                    <a:latin typeface="Circular Book"/>
                  </a:rPr>
                  <a:t> Lecture</a:t>
                </a:r>
              </a:p>
            </p:txBody>
          </p:sp>
          <p:sp>
            <p:nvSpPr>
              <p:cNvPr id="28" name="TextBox 27"/>
              <p:cNvSpPr txBox="1"/>
              <p:nvPr/>
            </p:nvSpPr>
            <p:spPr>
              <a:xfrm>
                <a:off x="3933012" y="3034047"/>
                <a:ext cx="900000" cy="430887"/>
              </a:xfrm>
              <a:prstGeom prst="rect">
                <a:avLst/>
              </a:prstGeom>
              <a:noFill/>
            </p:spPr>
            <p:txBody>
              <a:bodyPr wrap="square" rtlCol="0" anchor="ctr" anchorCtr="0">
                <a:spAutoFit/>
              </a:bodyPr>
              <a:lstStyle/>
              <a:p>
                <a:pPr algn="ctr"/>
                <a:r>
                  <a:rPr lang="en-US" sz="1100" b="1" dirty="0">
                    <a:latin typeface="Circular Book"/>
                  </a:rPr>
                  <a:t>Competitive analysis</a:t>
                </a:r>
              </a:p>
            </p:txBody>
          </p:sp>
          <p:sp>
            <p:nvSpPr>
              <p:cNvPr id="29" name="TextBox 28"/>
              <p:cNvSpPr txBox="1"/>
              <p:nvPr/>
            </p:nvSpPr>
            <p:spPr>
              <a:xfrm>
                <a:off x="4810955" y="2936344"/>
                <a:ext cx="900000" cy="600164"/>
              </a:xfrm>
              <a:prstGeom prst="rect">
                <a:avLst/>
              </a:prstGeom>
              <a:noFill/>
            </p:spPr>
            <p:txBody>
              <a:bodyPr wrap="square" rtlCol="0" anchor="ctr" anchorCtr="0">
                <a:spAutoFit/>
              </a:bodyPr>
              <a:lstStyle/>
              <a:p>
                <a:pPr algn="ctr"/>
                <a:r>
                  <a:rPr lang="en-US" sz="1100" b="1" dirty="0">
                    <a:latin typeface="Circular Book"/>
                  </a:rPr>
                  <a:t>Participant Survey Set up</a:t>
                </a:r>
              </a:p>
            </p:txBody>
          </p:sp>
          <p:sp>
            <p:nvSpPr>
              <p:cNvPr id="30" name="TextBox 29"/>
              <p:cNvSpPr txBox="1"/>
              <p:nvPr/>
            </p:nvSpPr>
            <p:spPr>
              <a:xfrm>
                <a:off x="5688898" y="2936344"/>
                <a:ext cx="900000" cy="600164"/>
              </a:xfrm>
              <a:prstGeom prst="rect">
                <a:avLst/>
              </a:prstGeom>
              <a:noFill/>
            </p:spPr>
            <p:txBody>
              <a:bodyPr wrap="square" rtlCol="0" anchor="ctr" anchorCtr="0">
                <a:spAutoFit/>
              </a:bodyPr>
              <a:lstStyle/>
              <a:p>
                <a:pPr algn="ctr"/>
                <a:r>
                  <a:rPr lang="en-US" sz="1100" b="1" dirty="0">
                    <a:latin typeface="Circular Book"/>
                  </a:rPr>
                  <a:t>Board Member Interviews</a:t>
                </a:r>
              </a:p>
            </p:txBody>
          </p:sp>
          <p:sp>
            <p:nvSpPr>
              <p:cNvPr id="31" name="TextBox 30"/>
              <p:cNvSpPr txBox="1"/>
              <p:nvPr/>
            </p:nvSpPr>
            <p:spPr>
              <a:xfrm>
                <a:off x="6566841" y="3034047"/>
                <a:ext cx="900000" cy="430887"/>
              </a:xfrm>
              <a:prstGeom prst="rect">
                <a:avLst/>
              </a:prstGeom>
              <a:noFill/>
            </p:spPr>
            <p:txBody>
              <a:bodyPr wrap="square" rtlCol="0" anchor="ctr" anchorCtr="0">
                <a:spAutoFit/>
              </a:bodyPr>
              <a:lstStyle/>
              <a:p>
                <a:pPr algn="ctr"/>
                <a:r>
                  <a:rPr lang="en-US" sz="1100" b="1" dirty="0">
                    <a:latin typeface="Circular Book"/>
                  </a:rPr>
                  <a:t>Statistical Approach</a:t>
                </a:r>
              </a:p>
            </p:txBody>
          </p:sp>
          <p:sp>
            <p:nvSpPr>
              <p:cNvPr id="32" name="TextBox 31"/>
              <p:cNvSpPr txBox="1"/>
              <p:nvPr/>
            </p:nvSpPr>
            <p:spPr>
              <a:xfrm>
                <a:off x="7444784" y="3034047"/>
                <a:ext cx="900000" cy="430887"/>
              </a:xfrm>
              <a:prstGeom prst="rect">
                <a:avLst/>
              </a:prstGeom>
              <a:noFill/>
            </p:spPr>
            <p:txBody>
              <a:bodyPr wrap="square" rtlCol="0" anchor="ctr" anchorCtr="0">
                <a:spAutoFit/>
              </a:bodyPr>
              <a:lstStyle/>
              <a:p>
                <a:pPr algn="ctr"/>
                <a:r>
                  <a:rPr lang="en-US" sz="1100" b="1" dirty="0">
                    <a:latin typeface="Circular Book"/>
                  </a:rPr>
                  <a:t>Qualitative Approach</a:t>
                </a:r>
              </a:p>
            </p:txBody>
          </p:sp>
          <p:sp>
            <p:nvSpPr>
              <p:cNvPr id="33" name="TextBox 32"/>
              <p:cNvSpPr txBox="1"/>
              <p:nvPr/>
            </p:nvSpPr>
            <p:spPr>
              <a:xfrm>
                <a:off x="8322727" y="3034047"/>
                <a:ext cx="900000" cy="430887"/>
              </a:xfrm>
              <a:prstGeom prst="rect">
                <a:avLst/>
              </a:prstGeom>
              <a:noFill/>
            </p:spPr>
            <p:txBody>
              <a:bodyPr wrap="square" rtlCol="0" anchor="ctr" anchorCtr="0">
                <a:spAutoFit/>
              </a:bodyPr>
              <a:lstStyle/>
              <a:p>
                <a:pPr algn="ctr"/>
                <a:r>
                  <a:rPr lang="en-US" sz="1100" b="1" dirty="0">
                    <a:latin typeface="Circular Book"/>
                  </a:rPr>
                  <a:t>Data Conclusions</a:t>
                </a:r>
              </a:p>
            </p:txBody>
          </p:sp>
          <p:sp>
            <p:nvSpPr>
              <p:cNvPr id="34" name="TextBox 33"/>
              <p:cNvSpPr txBox="1"/>
              <p:nvPr/>
            </p:nvSpPr>
            <p:spPr>
              <a:xfrm>
                <a:off x="9200670" y="3034047"/>
                <a:ext cx="900000" cy="430887"/>
              </a:xfrm>
              <a:prstGeom prst="rect">
                <a:avLst/>
              </a:prstGeom>
              <a:noFill/>
            </p:spPr>
            <p:txBody>
              <a:bodyPr wrap="square" rtlCol="0" anchor="ctr" anchorCtr="0">
                <a:spAutoFit/>
              </a:bodyPr>
              <a:lstStyle/>
              <a:p>
                <a:pPr algn="ctr"/>
                <a:r>
                  <a:rPr lang="en-US" sz="1100" b="1" dirty="0">
                    <a:latin typeface="Circular Book"/>
                  </a:rPr>
                  <a:t>Strategic Priorities</a:t>
                </a:r>
              </a:p>
            </p:txBody>
          </p:sp>
          <p:sp>
            <p:nvSpPr>
              <p:cNvPr id="35" name="TextBox 34"/>
              <p:cNvSpPr txBox="1"/>
              <p:nvPr/>
            </p:nvSpPr>
            <p:spPr>
              <a:xfrm>
                <a:off x="10078613" y="2949407"/>
                <a:ext cx="900000" cy="600164"/>
              </a:xfrm>
              <a:prstGeom prst="rect">
                <a:avLst/>
              </a:prstGeom>
              <a:noFill/>
            </p:spPr>
            <p:txBody>
              <a:bodyPr wrap="square" rtlCol="0" anchor="ctr" anchorCtr="0">
                <a:spAutoFit/>
              </a:bodyPr>
              <a:lstStyle/>
              <a:p>
                <a:pPr algn="ctr"/>
                <a:r>
                  <a:rPr lang="en-US" sz="1100" b="1" dirty="0">
                    <a:latin typeface="Circular Book"/>
                  </a:rPr>
                  <a:t>Strategic Recommendations</a:t>
                </a:r>
              </a:p>
            </p:txBody>
          </p:sp>
          <p:sp>
            <p:nvSpPr>
              <p:cNvPr id="36" name="TextBox 35"/>
              <p:cNvSpPr txBox="1"/>
              <p:nvPr/>
            </p:nvSpPr>
            <p:spPr>
              <a:xfrm>
                <a:off x="10956560" y="3034047"/>
                <a:ext cx="900000" cy="430887"/>
              </a:xfrm>
              <a:prstGeom prst="rect">
                <a:avLst/>
              </a:prstGeom>
              <a:noFill/>
              <a:ln>
                <a:noFill/>
              </a:ln>
            </p:spPr>
            <p:txBody>
              <a:bodyPr wrap="square" rtlCol="0" anchor="ctr" anchorCtr="0">
                <a:spAutoFit/>
              </a:bodyPr>
              <a:lstStyle/>
              <a:p>
                <a:pPr algn="ctr"/>
                <a:r>
                  <a:rPr lang="en-US" sz="1100" b="1" dirty="0">
                    <a:latin typeface="Circular Book"/>
                  </a:rPr>
                  <a:t>High Level Action Plan</a:t>
                </a:r>
              </a:p>
            </p:txBody>
          </p:sp>
          <p:sp>
            <p:nvSpPr>
              <p:cNvPr id="37" name="Right Arrow 36"/>
              <p:cNvSpPr/>
              <p:nvPr/>
            </p:nvSpPr>
            <p:spPr>
              <a:xfrm>
                <a:off x="1999828"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2879785"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p:cNvSpPr/>
              <p:nvPr/>
            </p:nvSpPr>
            <p:spPr>
              <a:xfrm>
                <a:off x="3759742"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p:cNvSpPr/>
              <p:nvPr/>
            </p:nvSpPr>
            <p:spPr>
              <a:xfrm>
                <a:off x="4639699"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40"/>
              <p:cNvSpPr/>
              <p:nvPr/>
            </p:nvSpPr>
            <p:spPr>
              <a:xfrm>
                <a:off x="5519656"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Arrow 41"/>
              <p:cNvSpPr/>
              <p:nvPr/>
            </p:nvSpPr>
            <p:spPr>
              <a:xfrm>
                <a:off x="6399613"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Arrow 42"/>
              <p:cNvSpPr/>
              <p:nvPr/>
            </p:nvSpPr>
            <p:spPr>
              <a:xfrm>
                <a:off x="7279570"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Arrow 43"/>
              <p:cNvSpPr/>
              <p:nvPr/>
            </p:nvSpPr>
            <p:spPr>
              <a:xfrm>
                <a:off x="8159527"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a:off x="9039484"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Arrow 45"/>
              <p:cNvSpPr/>
              <p:nvPr/>
            </p:nvSpPr>
            <p:spPr>
              <a:xfrm>
                <a:off x="9919441"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10799402" y="3668229"/>
                <a:ext cx="360000" cy="180000"/>
              </a:xfrm>
              <a:prstGeom prst="rightArrow">
                <a:avLst/>
              </a:prstGeom>
              <a:solidFill>
                <a:srgbClr val="96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1541034"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420471"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3299908"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179345"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5058782"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5938219" y="3539032"/>
                <a:ext cx="408558" cy="417414"/>
              </a:xfrm>
              <a:prstGeom prst="ellipse">
                <a:avLst/>
              </a:prstGeom>
              <a:solidFill>
                <a:srgbClr val="96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6817656"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697093"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576530"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455967" y="3539032"/>
                <a:ext cx="408558" cy="417414"/>
              </a:xfrm>
              <a:prstGeom prst="ellipse">
                <a:avLst/>
              </a:prstGeom>
              <a:solidFill>
                <a:srgbClr val="960000"/>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0335404" y="3539032"/>
                <a:ext cx="408558" cy="417414"/>
              </a:xfrm>
              <a:prstGeom prst="ellipse">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11214843" y="3539032"/>
                <a:ext cx="408558" cy="417414"/>
              </a:xfrm>
              <a:prstGeom prst="ellipse">
                <a:avLst/>
              </a:prstGeom>
              <a:no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A77AB752-7BB3-408C-82BA-E4BB35F6EB01}"/>
                  </a:ext>
                </a:extLst>
              </p:cNvPr>
              <p:cNvGrpSpPr/>
              <p:nvPr/>
            </p:nvGrpSpPr>
            <p:grpSpPr>
              <a:xfrm>
                <a:off x="10335403" y="3540359"/>
                <a:ext cx="408558" cy="417414"/>
                <a:chOff x="4864243" y="743793"/>
                <a:chExt cx="408558" cy="417414"/>
              </a:xfrm>
              <a:solidFill>
                <a:srgbClr val="960000"/>
              </a:solidFill>
            </p:grpSpPr>
            <p:sp>
              <p:nvSpPr>
                <p:cNvPr id="62" name="Oval 61">
                  <a:extLst>
                    <a:ext uri="{FF2B5EF4-FFF2-40B4-BE49-F238E27FC236}">
                      <a16:creationId xmlns:a16="http://schemas.microsoft.com/office/drawing/2014/main" id="{FF36C96D-BD1C-4DAA-92D2-AF457D5FF775}"/>
                    </a:ext>
                  </a:extLst>
                </p:cNvPr>
                <p:cNvSpPr/>
                <p:nvPr/>
              </p:nvSpPr>
              <p:spPr>
                <a:xfrm>
                  <a:off x="4864243" y="743793"/>
                  <a:ext cx="408558" cy="417414"/>
                </a:xfrm>
                <a:prstGeom prst="ellipse">
                  <a:avLst/>
                </a:prstGeom>
                <a:grp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tial Circle 2">
                  <a:extLst>
                    <a:ext uri="{FF2B5EF4-FFF2-40B4-BE49-F238E27FC236}">
                      <a16:creationId xmlns:a16="http://schemas.microsoft.com/office/drawing/2014/main" id="{03A29DD3-C7B9-485F-97DB-4D5C9EE48A1F}"/>
                    </a:ext>
                  </a:extLst>
                </p:cNvPr>
                <p:cNvSpPr/>
                <p:nvPr/>
              </p:nvSpPr>
              <p:spPr>
                <a:xfrm rot="16200000">
                  <a:off x="4871522" y="755808"/>
                  <a:ext cx="388800" cy="396000"/>
                </a:xfrm>
                <a:prstGeom prst="pie">
                  <a:avLst>
                    <a:gd name="adj1" fmla="val 0"/>
                    <a:gd name="adj2" fmla="val 10747668"/>
                  </a:avLst>
                </a:prstGeom>
                <a:solidFill>
                  <a:schemeClr val="bg1"/>
                </a:solidFill>
                <a:ln>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grpSp>
          <p:nvGrpSpPr>
            <p:cNvPr id="167" name="Microphone3">
              <a:extLst>
                <a:ext uri="{FF2B5EF4-FFF2-40B4-BE49-F238E27FC236}">
                  <a16:creationId xmlns:a16="http://schemas.microsoft.com/office/drawing/2014/main" id="{1657586D-660D-4A79-ABF6-3A7ADEB373EA}"/>
                </a:ext>
              </a:extLst>
            </p:cNvPr>
            <p:cNvGrpSpPr>
              <a:grpSpLocks noChangeAspect="1"/>
            </p:cNvGrpSpPr>
            <p:nvPr>
              <p:custDataLst>
                <p:tags r:id="rId7"/>
              </p:custDataLst>
            </p:nvPr>
          </p:nvGrpSpPr>
          <p:grpSpPr bwMode="auto">
            <a:xfrm>
              <a:off x="5522711" y="2777785"/>
              <a:ext cx="203069" cy="201501"/>
              <a:chOff x="2633" y="839"/>
              <a:chExt cx="2461" cy="2442"/>
            </a:xfrm>
            <a:solidFill>
              <a:schemeClr val="bg1"/>
            </a:solidFill>
          </p:grpSpPr>
          <p:sp>
            <p:nvSpPr>
              <p:cNvPr id="168" name="Freeform 378">
                <a:extLst>
                  <a:ext uri="{FF2B5EF4-FFF2-40B4-BE49-F238E27FC236}">
                    <a16:creationId xmlns:a16="http://schemas.microsoft.com/office/drawing/2014/main" id="{2C27B2C3-01BA-4B83-92C2-EDC179EFC4B7}"/>
                  </a:ext>
                </a:extLst>
              </p:cNvPr>
              <p:cNvSpPr>
                <a:spLocks/>
              </p:cNvSpPr>
              <p:nvPr/>
            </p:nvSpPr>
            <p:spPr bwMode="auto">
              <a:xfrm>
                <a:off x="2633" y="1671"/>
                <a:ext cx="1616" cy="1610"/>
              </a:xfrm>
              <a:custGeom>
                <a:avLst/>
                <a:gdLst>
                  <a:gd name="T0" fmla="*/ 79 w 407"/>
                  <a:gd name="T1" fmla="*/ 364 h 405"/>
                  <a:gd name="T2" fmla="*/ 89 w 407"/>
                  <a:gd name="T3" fmla="*/ 373 h 405"/>
                  <a:gd name="T4" fmla="*/ 129 w 407"/>
                  <a:gd name="T5" fmla="*/ 373 h 405"/>
                  <a:gd name="T6" fmla="*/ 407 w 407"/>
                  <a:gd name="T7" fmla="*/ 142 h 405"/>
                  <a:gd name="T8" fmla="*/ 316 w 407"/>
                  <a:gd name="T9" fmla="*/ 92 h 405"/>
                  <a:gd name="T10" fmla="*/ 266 w 407"/>
                  <a:gd name="T11" fmla="*/ 0 h 405"/>
                  <a:gd name="T12" fmla="*/ 31 w 407"/>
                  <a:gd name="T13" fmla="*/ 275 h 405"/>
                  <a:gd name="T14" fmla="*/ 31 w 407"/>
                  <a:gd name="T15" fmla="*/ 316 h 405"/>
                  <a:gd name="T16" fmla="*/ 44 w 407"/>
                  <a:gd name="T17" fmla="*/ 329 h 405"/>
                  <a:gd name="T18" fmla="*/ 10 w 407"/>
                  <a:gd name="T19" fmla="*/ 362 h 405"/>
                  <a:gd name="T20" fmla="*/ 10 w 407"/>
                  <a:gd name="T21" fmla="*/ 398 h 405"/>
                  <a:gd name="T22" fmla="*/ 28 w 407"/>
                  <a:gd name="T23" fmla="*/ 405 h 405"/>
                  <a:gd name="T24" fmla="*/ 45 w 407"/>
                  <a:gd name="T25" fmla="*/ 398 h 405"/>
                  <a:gd name="T26" fmla="*/ 79 w 407"/>
                  <a:gd name="T27" fmla="*/ 36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405">
                    <a:moveTo>
                      <a:pt x="79" y="364"/>
                    </a:moveTo>
                    <a:lnTo>
                      <a:pt x="89" y="373"/>
                    </a:lnTo>
                    <a:cubicBezTo>
                      <a:pt x="100" y="384"/>
                      <a:pt x="118" y="384"/>
                      <a:pt x="129" y="373"/>
                    </a:cubicBezTo>
                    <a:lnTo>
                      <a:pt x="407" y="142"/>
                    </a:lnTo>
                    <a:cubicBezTo>
                      <a:pt x="373" y="135"/>
                      <a:pt x="341" y="117"/>
                      <a:pt x="316" y="92"/>
                    </a:cubicBezTo>
                    <a:cubicBezTo>
                      <a:pt x="290" y="66"/>
                      <a:pt x="273" y="34"/>
                      <a:pt x="266" y="0"/>
                    </a:cubicBezTo>
                    <a:lnTo>
                      <a:pt x="31" y="275"/>
                    </a:lnTo>
                    <a:cubicBezTo>
                      <a:pt x="20" y="286"/>
                      <a:pt x="20" y="304"/>
                      <a:pt x="31" y="316"/>
                    </a:cubicBezTo>
                    <a:lnTo>
                      <a:pt x="44" y="329"/>
                    </a:lnTo>
                    <a:lnTo>
                      <a:pt x="10" y="362"/>
                    </a:lnTo>
                    <a:cubicBezTo>
                      <a:pt x="0" y="372"/>
                      <a:pt x="0" y="388"/>
                      <a:pt x="10" y="398"/>
                    </a:cubicBezTo>
                    <a:cubicBezTo>
                      <a:pt x="15" y="403"/>
                      <a:pt x="21" y="405"/>
                      <a:pt x="28" y="405"/>
                    </a:cubicBezTo>
                    <a:cubicBezTo>
                      <a:pt x="34" y="405"/>
                      <a:pt x="40" y="403"/>
                      <a:pt x="45" y="398"/>
                    </a:cubicBezTo>
                    <a:lnTo>
                      <a:pt x="79" y="364"/>
                    </a:lnTo>
                  </a:path>
                </a:pathLst>
              </a:custGeom>
              <a:grpFill/>
              <a:ln w="9525">
                <a:solidFill>
                  <a:srgbClr val="F2DCDB"/>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379">
                <a:extLst>
                  <a:ext uri="{FF2B5EF4-FFF2-40B4-BE49-F238E27FC236}">
                    <a16:creationId xmlns:a16="http://schemas.microsoft.com/office/drawing/2014/main" id="{80D01F24-075D-4874-9F0C-4ED7C9F6CDEA}"/>
                  </a:ext>
                </a:extLst>
              </p:cNvPr>
              <p:cNvSpPr>
                <a:spLocks/>
              </p:cNvSpPr>
              <p:nvPr/>
            </p:nvSpPr>
            <p:spPr bwMode="auto">
              <a:xfrm>
                <a:off x="3867" y="1026"/>
                <a:ext cx="997" cy="1030"/>
              </a:xfrm>
              <a:custGeom>
                <a:avLst/>
                <a:gdLst>
                  <a:gd name="T0" fmla="*/ 43 w 251"/>
                  <a:gd name="T1" fmla="*/ 0 h 259"/>
                  <a:gd name="T2" fmla="*/ 43 w 251"/>
                  <a:gd name="T3" fmla="*/ 0 h 259"/>
                  <a:gd name="T4" fmla="*/ 40 w 251"/>
                  <a:gd name="T5" fmla="*/ 4 h 259"/>
                  <a:gd name="T6" fmla="*/ 33 w 251"/>
                  <a:gd name="T7" fmla="*/ 11 h 259"/>
                  <a:gd name="T8" fmla="*/ 30 w 251"/>
                  <a:gd name="T9" fmla="*/ 15 h 259"/>
                  <a:gd name="T10" fmla="*/ 25 w 251"/>
                  <a:gd name="T11" fmla="*/ 23 h 259"/>
                  <a:gd name="T12" fmla="*/ 22 w 251"/>
                  <a:gd name="T13" fmla="*/ 28 h 259"/>
                  <a:gd name="T14" fmla="*/ 17 w 251"/>
                  <a:gd name="T15" fmla="*/ 36 h 259"/>
                  <a:gd name="T16" fmla="*/ 15 w 251"/>
                  <a:gd name="T17" fmla="*/ 40 h 259"/>
                  <a:gd name="T18" fmla="*/ 11 w 251"/>
                  <a:gd name="T19" fmla="*/ 49 h 259"/>
                  <a:gd name="T20" fmla="*/ 9 w 251"/>
                  <a:gd name="T21" fmla="*/ 54 h 259"/>
                  <a:gd name="T22" fmla="*/ 6 w 251"/>
                  <a:gd name="T23" fmla="*/ 63 h 259"/>
                  <a:gd name="T24" fmla="*/ 5 w 251"/>
                  <a:gd name="T25" fmla="*/ 67 h 259"/>
                  <a:gd name="T26" fmla="*/ 3 w 251"/>
                  <a:gd name="T27" fmla="*/ 78 h 259"/>
                  <a:gd name="T28" fmla="*/ 2 w 251"/>
                  <a:gd name="T29" fmla="*/ 82 h 259"/>
                  <a:gd name="T30" fmla="*/ 1 w 251"/>
                  <a:gd name="T31" fmla="*/ 92 h 259"/>
                  <a:gd name="T32" fmla="*/ 0 w 251"/>
                  <a:gd name="T33" fmla="*/ 96 h 259"/>
                  <a:gd name="T34" fmla="*/ 0 w 251"/>
                  <a:gd name="T35" fmla="*/ 107 h 259"/>
                  <a:gd name="T36" fmla="*/ 0 w 251"/>
                  <a:gd name="T37" fmla="*/ 109 h 259"/>
                  <a:gd name="T38" fmla="*/ 11 w 251"/>
                  <a:gd name="T39" fmla="*/ 163 h 259"/>
                  <a:gd name="T40" fmla="*/ 12 w 251"/>
                  <a:gd name="T41" fmla="*/ 164 h 259"/>
                  <a:gd name="T42" fmla="*/ 17 w 251"/>
                  <a:gd name="T43" fmla="*/ 175 h 259"/>
                  <a:gd name="T44" fmla="*/ 18 w 251"/>
                  <a:gd name="T45" fmla="*/ 178 h 259"/>
                  <a:gd name="T46" fmla="*/ 24 w 251"/>
                  <a:gd name="T47" fmla="*/ 188 h 259"/>
                  <a:gd name="T48" fmla="*/ 26 w 251"/>
                  <a:gd name="T49" fmla="*/ 190 h 259"/>
                  <a:gd name="T50" fmla="*/ 45 w 251"/>
                  <a:gd name="T51" fmla="*/ 214 h 259"/>
                  <a:gd name="T52" fmla="*/ 56 w 251"/>
                  <a:gd name="T53" fmla="*/ 224 h 259"/>
                  <a:gd name="T54" fmla="*/ 56 w 251"/>
                  <a:gd name="T55" fmla="*/ 224 h 259"/>
                  <a:gd name="T56" fmla="*/ 68 w 251"/>
                  <a:gd name="T57" fmla="*/ 233 h 259"/>
                  <a:gd name="T58" fmla="*/ 71 w 251"/>
                  <a:gd name="T59" fmla="*/ 235 h 259"/>
                  <a:gd name="T60" fmla="*/ 81 w 251"/>
                  <a:gd name="T61" fmla="*/ 241 h 259"/>
                  <a:gd name="T62" fmla="*/ 85 w 251"/>
                  <a:gd name="T63" fmla="*/ 243 h 259"/>
                  <a:gd name="T64" fmla="*/ 95 w 251"/>
                  <a:gd name="T65" fmla="*/ 247 h 259"/>
                  <a:gd name="T66" fmla="*/ 99 w 251"/>
                  <a:gd name="T67" fmla="*/ 249 h 259"/>
                  <a:gd name="T68" fmla="*/ 109 w 251"/>
                  <a:gd name="T69" fmla="*/ 252 h 259"/>
                  <a:gd name="T70" fmla="*/ 113 w 251"/>
                  <a:gd name="T71" fmla="*/ 253 h 259"/>
                  <a:gd name="T72" fmla="*/ 123 w 251"/>
                  <a:gd name="T73" fmla="*/ 256 h 259"/>
                  <a:gd name="T74" fmla="*/ 129 w 251"/>
                  <a:gd name="T75" fmla="*/ 257 h 259"/>
                  <a:gd name="T76" fmla="*/ 138 w 251"/>
                  <a:gd name="T77" fmla="*/ 258 h 259"/>
                  <a:gd name="T78" fmla="*/ 151 w 251"/>
                  <a:gd name="T79" fmla="*/ 259 h 259"/>
                  <a:gd name="T80" fmla="*/ 153 w 251"/>
                  <a:gd name="T81" fmla="*/ 259 h 259"/>
                  <a:gd name="T82" fmla="*/ 153 w 251"/>
                  <a:gd name="T83" fmla="*/ 259 h 259"/>
                  <a:gd name="T84" fmla="*/ 167 w 251"/>
                  <a:gd name="T85" fmla="*/ 258 h 259"/>
                  <a:gd name="T86" fmla="*/ 172 w 251"/>
                  <a:gd name="T87" fmla="*/ 257 h 259"/>
                  <a:gd name="T88" fmla="*/ 181 w 251"/>
                  <a:gd name="T89" fmla="*/ 256 h 259"/>
                  <a:gd name="T90" fmla="*/ 187 w 251"/>
                  <a:gd name="T91" fmla="*/ 255 h 259"/>
                  <a:gd name="T92" fmla="*/ 195 w 251"/>
                  <a:gd name="T93" fmla="*/ 253 h 259"/>
                  <a:gd name="T94" fmla="*/ 201 w 251"/>
                  <a:gd name="T95" fmla="*/ 251 h 259"/>
                  <a:gd name="T96" fmla="*/ 209 w 251"/>
                  <a:gd name="T97" fmla="*/ 248 h 259"/>
                  <a:gd name="T98" fmla="*/ 214 w 251"/>
                  <a:gd name="T99" fmla="*/ 246 h 259"/>
                  <a:gd name="T100" fmla="*/ 222 w 251"/>
                  <a:gd name="T101" fmla="*/ 242 h 259"/>
                  <a:gd name="T102" fmla="*/ 227 w 251"/>
                  <a:gd name="T103" fmla="*/ 240 h 259"/>
                  <a:gd name="T104" fmla="*/ 235 w 251"/>
                  <a:gd name="T105" fmla="*/ 234 h 259"/>
                  <a:gd name="T106" fmla="*/ 239 w 251"/>
                  <a:gd name="T107" fmla="*/ 232 h 259"/>
                  <a:gd name="T108" fmla="*/ 248 w 251"/>
                  <a:gd name="T109" fmla="*/ 225 h 259"/>
                  <a:gd name="T110" fmla="*/ 250 w 251"/>
                  <a:gd name="T111" fmla="*/ 224 h 259"/>
                  <a:gd name="T112" fmla="*/ 251 w 251"/>
                  <a:gd name="T113" fmla="*/ 223 h 259"/>
                  <a:gd name="T114" fmla="*/ 251 w 251"/>
                  <a:gd name="T115" fmla="*/ 223 h 259"/>
                  <a:gd name="T116" fmla="*/ 125 w 251"/>
                  <a:gd name="T117" fmla="*/ 146 h 259"/>
                  <a:gd name="T118" fmla="*/ 43 w 251"/>
                  <a:gd name="T1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259">
                    <a:moveTo>
                      <a:pt x="43" y="0"/>
                    </a:moveTo>
                    <a:cubicBezTo>
                      <a:pt x="43" y="0"/>
                      <a:pt x="43" y="0"/>
                      <a:pt x="43" y="0"/>
                    </a:cubicBezTo>
                    <a:cubicBezTo>
                      <a:pt x="41" y="1"/>
                      <a:pt x="41" y="2"/>
                      <a:pt x="40" y="4"/>
                    </a:cubicBezTo>
                    <a:cubicBezTo>
                      <a:pt x="38" y="6"/>
                      <a:pt x="35" y="8"/>
                      <a:pt x="33" y="11"/>
                    </a:cubicBezTo>
                    <a:cubicBezTo>
                      <a:pt x="32" y="12"/>
                      <a:pt x="31" y="14"/>
                      <a:pt x="30" y="15"/>
                    </a:cubicBezTo>
                    <a:cubicBezTo>
                      <a:pt x="28" y="18"/>
                      <a:pt x="26" y="20"/>
                      <a:pt x="25" y="23"/>
                    </a:cubicBezTo>
                    <a:cubicBezTo>
                      <a:pt x="24" y="24"/>
                      <a:pt x="23" y="26"/>
                      <a:pt x="22" y="28"/>
                    </a:cubicBezTo>
                    <a:cubicBezTo>
                      <a:pt x="20" y="30"/>
                      <a:pt x="19" y="33"/>
                      <a:pt x="17" y="36"/>
                    </a:cubicBezTo>
                    <a:cubicBezTo>
                      <a:pt x="16" y="37"/>
                      <a:pt x="16" y="39"/>
                      <a:pt x="15" y="40"/>
                    </a:cubicBezTo>
                    <a:cubicBezTo>
                      <a:pt x="14" y="43"/>
                      <a:pt x="12" y="46"/>
                      <a:pt x="11" y="49"/>
                    </a:cubicBezTo>
                    <a:cubicBezTo>
                      <a:pt x="10" y="51"/>
                      <a:pt x="10" y="52"/>
                      <a:pt x="9" y="54"/>
                    </a:cubicBezTo>
                    <a:cubicBezTo>
                      <a:pt x="8" y="57"/>
                      <a:pt x="7" y="60"/>
                      <a:pt x="6" y="63"/>
                    </a:cubicBezTo>
                    <a:cubicBezTo>
                      <a:pt x="6" y="65"/>
                      <a:pt x="5" y="66"/>
                      <a:pt x="5" y="67"/>
                    </a:cubicBezTo>
                    <a:cubicBezTo>
                      <a:pt x="4" y="71"/>
                      <a:pt x="3" y="74"/>
                      <a:pt x="3" y="78"/>
                    </a:cubicBezTo>
                    <a:cubicBezTo>
                      <a:pt x="2" y="79"/>
                      <a:pt x="2" y="80"/>
                      <a:pt x="2" y="82"/>
                    </a:cubicBezTo>
                    <a:cubicBezTo>
                      <a:pt x="2" y="85"/>
                      <a:pt x="1" y="89"/>
                      <a:pt x="1" y="92"/>
                    </a:cubicBezTo>
                    <a:cubicBezTo>
                      <a:pt x="1" y="94"/>
                      <a:pt x="1" y="95"/>
                      <a:pt x="0" y="96"/>
                    </a:cubicBezTo>
                    <a:cubicBezTo>
                      <a:pt x="0" y="100"/>
                      <a:pt x="0" y="104"/>
                      <a:pt x="0" y="107"/>
                    </a:cubicBezTo>
                    <a:cubicBezTo>
                      <a:pt x="0" y="108"/>
                      <a:pt x="0" y="108"/>
                      <a:pt x="0" y="109"/>
                    </a:cubicBezTo>
                    <a:cubicBezTo>
                      <a:pt x="0" y="127"/>
                      <a:pt x="4" y="145"/>
                      <a:pt x="11" y="163"/>
                    </a:cubicBezTo>
                    <a:cubicBezTo>
                      <a:pt x="11" y="163"/>
                      <a:pt x="11" y="164"/>
                      <a:pt x="12" y="164"/>
                    </a:cubicBezTo>
                    <a:cubicBezTo>
                      <a:pt x="13" y="168"/>
                      <a:pt x="15" y="172"/>
                      <a:pt x="17" y="175"/>
                    </a:cubicBezTo>
                    <a:cubicBezTo>
                      <a:pt x="17" y="176"/>
                      <a:pt x="17" y="177"/>
                      <a:pt x="18" y="178"/>
                    </a:cubicBezTo>
                    <a:cubicBezTo>
                      <a:pt x="20" y="181"/>
                      <a:pt x="22" y="185"/>
                      <a:pt x="24" y="188"/>
                    </a:cubicBezTo>
                    <a:cubicBezTo>
                      <a:pt x="25" y="189"/>
                      <a:pt x="25" y="190"/>
                      <a:pt x="26" y="190"/>
                    </a:cubicBezTo>
                    <a:cubicBezTo>
                      <a:pt x="31" y="199"/>
                      <a:pt x="37" y="207"/>
                      <a:pt x="45" y="214"/>
                    </a:cubicBezTo>
                    <a:cubicBezTo>
                      <a:pt x="49" y="218"/>
                      <a:pt x="52" y="221"/>
                      <a:pt x="56" y="224"/>
                    </a:cubicBezTo>
                    <a:cubicBezTo>
                      <a:pt x="56" y="224"/>
                      <a:pt x="56" y="224"/>
                      <a:pt x="56" y="224"/>
                    </a:cubicBezTo>
                    <a:cubicBezTo>
                      <a:pt x="60" y="228"/>
                      <a:pt x="64" y="231"/>
                      <a:pt x="68" y="233"/>
                    </a:cubicBezTo>
                    <a:cubicBezTo>
                      <a:pt x="69" y="234"/>
                      <a:pt x="70" y="234"/>
                      <a:pt x="71" y="235"/>
                    </a:cubicBezTo>
                    <a:cubicBezTo>
                      <a:pt x="75" y="237"/>
                      <a:pt x="78" y="239"/>
                      <a:pt x="81" y="241"/>
                    </a:cubicBezTo>
                    <a:cubicBezTo>
                      <a:pt x="83" y="242"/>
                      <a:pt x="84" y="242"/>
                      <a:pt x="85" y="243"/>
                    </a:cubicBezTo>
                    <a:cubicBezTo>
                      <a:pt x="88" y="244"/>
                      <a:pt x="92" y="246"/>
                      <a:pt x="95" y="247"/>
                    </a:cubicBezTo>
                    <a:cubicBezTo>
                      <a:pt x="96" y="248"/>
                      <a:pt x="98" y="248"/>
                      <a:pt x="99" y="249"/>
                    </a:cubicBezTo>
                    <a:cubicBezTo>
                      <a:pt x="102" y="250"/>
                      <a:pt x="105" y="251"/>
                      <a:pt x="109" y="252"/>
                    </a:cubicBezTo>
                    <a:cubicBezTo>
                      <a:pt x="110" y="253"/>
                      <a:pt x="112" y="253"/>
                      <a:pt x="113" y="253"/>
                    </a:cubicBezTo>
                    <a:cubicBezTo>
                      <a:pt x="117" y="254"/>
                      <a:pt x="120" y="255"/>
                      <a:pt x="123" y="256"/>
                    </a:cubicBezTo>
                    <a:cubicBezTo>
                      <a:pt x="125" y="256"/>
                      <a:pt x="127" y="256"/>
                      <a:pt x="129" y="257"/>
                    </a:cubicBezTo>
                    <a:cubicBezTo>
                      <a:pt x="132" y="257"/>
                      <a:pt x="135" y="258"/>
                      <a:pt x="138" y="258"/>
                    </a:cubicBezTo>
                    <a:cubicBezTo>
                      <a:pt x="142" y="258"/>
                      <a:pt x="146" y="258"/>
                      <a:pt x="151" y="259"/>
                    </a:cubicBezTo>
                    <a:cubicBezTo>
                      <a:pt x="151" y="259"/>
                      <a:pt x="152" y="259"/>
                      <a:pt x="153" y="259"/>
                    </a:cubicBezTo>
                    <a:cubicBezTo>
                      <a:pt x="153" y="259"/>
                      <a:pt x="153" y="259"/>
                      <a:pt x="153" y="259"/>
                    </a:cubicBezTo>
                    <a:cubicBezTo>
                      <a:pt x="158" y="259"/>
                      <a:pt x="162" y="258"/>
                      <a:pt x="167" y="258"/>
                    </a:cubicBezTo>
                    <a:cubicBezTo>
                      <a:pt x="169" y="258"/>
                      <a:pt x="170" y="258"/>
                      <a:pt x="172" y="257"/>
                    </a:cubicBezTo>
                    <a:cubicBezTo>
                      <a:pt x="175" y="257"/>
                      <a:pt x="178" y="256"/>
                      <a:pt x="181" y="256"/>
                    </a:cubicBezTo>
                    <a:cubicBezTo>
                      <a:pt x="183" y="256"/>
                      <a:pt x="185" y="255"/>
                      <a:pt x="187" y="255"/>
                    </a:cubicBezTo>
                    <a:cubicBezTo>
                      <a:pt x="190" y="254"/>
                      <a:pt x="193" y="253"/>
                      <a:pt x="195" y="253"/>
                    </a:cubicBezTo>
                    <a:cubicBezTo>
                      <a:pt x="197" y="252"/>
                      <a:pt x="199" y="251"/>
                      <a:pt x="201" y="251"/>
                    </a:cubicBezTo>
                    <a:cubicBezTo>
                      <a:pt x="204" y="250"/>
                      <a:pt x="206" y="249"/>
                      <a:pt x="209" y="248"/>
                    </a:cubicBezTo>
                    <a:cubicBezTo>
                      <a:pt x="211" y="247"/>
                      <a:pt x="212" y="247"/>
                      <a:pt x="214" y="246"/>
                    </a:cubicBezTo>
                    <a:cubicBezTo>
                      <a:pt x="217" y="245"/>
                      <a:pt x="220" y="243"/>
                      <a:pt x="222" y="242"/>
                    </a:cubicBezTo>
                    <a:cubicBezTo>
                      <a:pt x="224" y="241"/>
                      <a:pt x="225" y="240"/>
                      <a:pt x="227" y="240"/>
                    </a:cubicBezTo>
                    <a:cubicBezTo>
                      <a:pt x="230" y="238"/>
                      <a:pt x="232" y="236"/>
                      <a:pt x="235" y="234"/>
                    </a:cubicBezTo>
                    <a:cubicBezTo>
                      <a:pt x="236" y="234"/>
                      <a:pt x="238" y="233"/>
                      <a:pt x="239" y="232"/>
                    </a:cubicBezTo>
                    <a:cubicBezTo>
                      <a:pt x="242" y="230"/>
                      <a:pt x="245" y="227"/>
                      <a:pt x="248" y="225"/>
                    </a:cubicBezTo>
                    <a:cubicBezTo>
                      <a:pt x="249" y="224"/>
                      <a:pt x="250" y="224"/>
                      <a:pt x="250" y="224"/>
                    </a:cubicBezTo>
                    <a:cubicBezTo>
                      <a:pt x="250" y="223"/>
                      <a:pt x="251" y="223"/>
                      <a:pt x="251" y="223"/>
                    </a:cubicBezTo>
                    <a:cubicBezTo>
                      <a:pt x="251" y="223"/>
                      <a:pt x="251" y="223"/>
                      <a:pt x="251" y="223"/>
                    </a:cubicBezTo>
                    <a:cubicBezTo>
                      <a:pt x="204" y="208"/>
                      <a:pt x="161" y="182"/>
                      <a:pt x="125" y="146"/>
                    </a:cubicBezTo>
                    <a:cubicBezTo>
                      <a:pt x="83" y="104"/>
                      <a:pt x="56" y="54"/>
                      <a:pt x="43" y="0"/>
                    </a:cubicBezTo>
                  </a:path>
                </a:pathLst>
              </a:custGeom>
              <a:grpFill/>
              <a:ln w="9525">
                <a:solidFill>
                  <a:srgbClr val="F2DCDB"/>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380">
                <a:extLst>
                  <a:ext uri="{FF2B5EF4-FFF2-40B4-BE49-F238E27FC236}">
                    <a16:creationId xmlns:a16="http://schemas.microsoft.com/office/drawing/2014/main" id="{B229E9DD-0B89-4C9C-BFF3-DC2DF6949017}"/>
                  </a:ext>
                </a:extLst>
              </p:cNvPr>
              <p:cNvSpPr>
                <a:spLocks/>
              </p:cNvSpPr>
              <p:nvPr/>
            </p:nvSpPr>
            <p:spPr bwMode="auto">
              <a:xfrm>
                <a:off x="4201" y="839"/>
                <a:ext cx="893" cy="919"/>
              </a:xfrm>
              <a:custGeom>
                <a:avLst/>
                <a:gdLst>
                  <a:gd name="T0" fmla="*/ 208 w 225"/>
                  <a:gd name="T1" fmla="*/ 215 h 231"/>
                  <a:gd name="T2" fmla="*/ 210 w 225"/>
                  <a:gd name="T3" fmla="*/ 211 h 231"/>
                  <a:gd name="T4" fmla="*/ 214 w 225"/>
                  <a:gd name="T5" fmla="*/ 201 h 231"/>
                  <a:gd name="T6" fmla="*/ 215 w 225"/>
                  <a:gd name="T7" fmla="*/ 198 h 231"/>
                  <a:gd name="T8" fmla="*/ 221 w 225"/>
                  <a:gd name="T9" fmla="*/ 169 h 231"/>
                  <a:gd name="T10" fmla="*/ 221 w 225"/>
                  <a:gd name="T11" fmla="*/ 168 h 231"/>
                  <a:gd name="T12" fmla="*/ 177 w 225"/>
                  <a:gd name="T13" fmla="*/ 45 h 231"/>
                  <a:gd name="T14" fmla="*/ 69 w 225"/>
                  <a:gd name="T15" fmla="*/ 0 h 231"/>
                  <a:gd name="T16" fmla="*/ 39 w 225"/>
                  <a:gd name="T17" fmla="*/ 3 h 231"/>
                  <a:gd name="T18" fmla="*/ 38 w 225"/>
                  <a:gd name="T19" fmla="*/ 3 h 231"/>
                  <a:gd name="T20" fmla="*/ 26 w 225"/>
                  <a:gd name="T21" fmla="*/ 6 h 231"/>
                  <a:gd name="T22" fmla="*/ 21 w 225"/>
                  <a:gd name="T23" fmla="*/ 8 h 231"/>
                  <a:gd name="T24" fmla="*/ 12 w 225"/>
                  <a:gd name="T25" fmla="*/ 11 h 231"/>
                  <a:gd name="T26" fmla="*/ 6 w 225"/>
                  <a:gd name="T27" fmla="*/ 14 h 231"/>
                  <a:gd name="T28" fmla="*/ 0 w 225"/>
                  <a:gd name="T29" fmla="*/ 17 h 231"/>
                  <a:gd name="T30" fmla="*/ 0 w 225"/>
                  <a:gd name="T31" fmla="*/ 17 h 231"/>
                  <a:gd name="T32" fmla="*/ 74 w 225"/>
                  <a:gd name="T33" fmla="*/ 160 h 231"/>
                  <a:gd name="T34" fmla="*/ 200 w 225"/>
                  <a:gd name="T35" fmla="*/ 231 h 231"/>
                  <a:gd name="T36" fmla="*/ 200 w 225"/>
                  <a:gd name="T37" fmla="*/ 231 h 231"/>
                  <a:gd name="T38" fmla="*/ 202 w 225"/>
                  <a:gd name="T39" fmla="*/ 228 h 231"/>
                  <a:gd name="T40" fmla="*/ 204 w 225"/>
                  <a:gd name="T41" fmla="*/ 223 h 231"/>
                  <a:gd name="T42" fmla="*/ 208 w 225"/>
                  <a:gd name="T43" fmla="*/ 2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31">
                    <a:moveTo>
                      <a:pt x="208" y="215"/>
                    </a:moveTo>
                    <a:cubicBezTo>
                      <a:pt x="209" y="214"/>
                      <a:pt x="210" y="212"/>
                      <a:pt x="210" y="211"/>
                    </a:cubicBezTo>
                    <a:cubicBezTo>
                      <a:pt x="211" y="207"/>
                      <a:pt x="213" y="204"/>
                      <a:pt x="214" y="201"/>
                    </a:cubicBezTo>
                    <a:cubicBezTo>
                      <a:pt x="214" y="200"/>
                      <a:pt x="214" y="199"/>
                      <a:pt x="215" y="198"/>
                    </a:cubicBezTo>
                    <a:cubicBezTo>
                      <a:pt x="218" y="188"/>
                      <a:pt x="220" y="178"/>
                      <a:pt x="221" y="169"/>
                    </a:cubicBezTo>
                    <a:cubicBezTo>
                      <a:pt x="221" y="169"/>
                      <a:pt x="221" y="168"/>
                      <a:pt x="221" y="168"/>
                    </a:cubicBezTo>
                    <a:cubicBezTo>
                      <a:pt x="225" y="124"/>
                      <a:pt x="211" y="79"/>
                      <a:pt x="177" y="45"/>
                    </a:cubicBezTo>
                    <a:cubicBezTo>
                      <a:pt x="147" y="15"/>
                      <a:pt x="108" y="0"/>
                      <a:pt x="69" y="0"/>
                    </a:cubicBezTo>
                    <a:cubicBezTo>
                      <a:pt x="59" y="0"/>
                      <a:pt x="49" y="1"/>
                      <a:pt x="39" y="3"/>
                    </a:cubicBezTo>
                    <a:cubicBezTo>
                      <a:pt x="39" y="3"/>
                      <a:pt x="38" y="3"/>
                      <a:pt x="38" y="3"/>
                    </a:cubicBezTo>
                    <a:cubicBezTo>
                      <a:pt x="34" y="4"/>
                      <a:pt x="30" y="5"/>
                      <a:pt x="26" y="6"/>
                    </a:cubicBezTo>
                    <a:cubicBezTo>
                      <a:pt x="25" y="7"/>
                      <a:pt x="23" y="7"/>
                      <a:pt x="21" y="8"/>
                    </a:cubicBezTo>
                    <a:cubicBezTo>
                      <a:pt x="18" y="9"/>
                      <a:pt x="15" y="10"/>
                      <a:pt x="12" y="11"/>
                    </a:cubicBezTo>
                    <a:cubicBezTo>
                      <a:pt x="10" y="12"/>
                      <a:pt x="8" y="13"/>
                      <a:pt x="6" y="14"/>
                    </a:cubicBezTo>
                    <a:cubicBezTo>
                      <a:pt x="4" y="15"/>
                      <a:pt x="2" y="16"/>
                      <a:pt x="0" y="17"/>
                    </a:cubicBezTo>
                    <a:cubicBezTo>
                      <a:pt x="0" y="17"/>
                      <a:pt x="0" y="17"/>
                      <a:pt x="0" y="17"/>
                    </a:cubicBezTo>
                    <a:cubicBezTo>
                      <a:pt x="9" y="69"/>
                      <a:pt x="34" y="119"/>
                      <a:pt x="74" y="160"/>
                    </a:cubicBezTo>
                    <a:cubicBezTo>
                      <a:pt x="110" y="196"/>
                      <a:pt x="154" y="219"/>
                      <a:pt x="200" y="231"/>
                    </a:cubicBezTo>
                    <a:cubicBezTo>
                      <a:pt x="200" y="231"/>
                      <a:pt x="200" y="231"/>
                      <a:pt x="200" y="231"/>
                    </a:cubicBezTo>
                    <a:cubicBezTo>
                      <a:pt x="201" y="230"/>
                      <a:pt x="201" y="229"/>
                      <a:pt x="202" y="228"/>
                    </a:cubicBezTo>
                    <a:cubicBezTo>
                      <a:pt x="203" y="226"/>
                      <a:pt x="203" y="225"/>
                      <a:pt x="204" y="223"/>
                    </a:cubicBezTo>
                    <a:cubicBezTo>
                      <a:pt x="206" y="220"/>
                      <a:pt x="207" y="218"/>
                      <a:pt x="208" y="215"/>
                    </a:cubicBezTo>
                  </a:path>
                </a:pathLst>
              </a:custGeom>
              <a:grpFill/>
              <a:ln w="9525">
                <a:solidFill>
                  <a:srgbClr val="F2DCDB"/>
                </a:solid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74" name="Group 173">
              <a:extLst>
                <a:ext uri="{FF2B5EF4-FFF2-40B4-BE49-F238E27FC236}">
                  <a16:creationId xmlns:a16="http://schemas.microsoft.com/office/drawing/2014/main" id="{604DE353-5C73-4F96-BE0B-1EC3DA686F54}"/>
                </a:ext>
              </a:extLst>
            </p:cNvPr>
            <p:cNvGrpSpPr>
              <a:grpSpLocks noChangeAspect="1"/>
            </p:cNvGrpSpPr>
            <p:nvPr/>
          </p:nvGrpSpPr>
          <p:grpSpPr>
            <a:xfrm>
              <a:off x="4626359" y="2743174"/>
              <a:ext cx="252000" cy="270722"/>
              <a:chOff x="3593589" y="3464280"/>
              <a:chExt cx="567442" cy="609599"/>
            </a:xfrm>
            <a:solidFill>
              <a:schemeClr val="bg1"/>
            </a:solidFill>
          </p:grpSpPr>
          <p:sp>
            <p:nvSpPr>
              <p:cNvPr id="175" name="object 63">
                <a:extLst>
                  <a:ext uri="{FF2B5EF4-FFF2-40B4-BE49-F238E27FC236}">
                    <a16:creationId xmlns:a16="http://schemas.microsoft.com/office/drawing/2014/main" id="{933A7606-5377-4EBB-8711-E60EF448EB9C}"/>
                  </a:ext>
                </a:extLst>
              </p:cNvPr>
              <p:cNvSpPr/>
              <p:nvPr/>
            </p:nvSpPr>
            <p:spPr>
              <a:xfrm>
                <a:off x="3970020" y="3464280"/>
                <a:ext cx="92963" cy="94488"/>
              </a:xfrm>
              <a:prstGeom prst="rect">
                <a:avLst/>
              </a:prstGeom>
              <a:grpFill/>
            </p:spPr>
            <p:txBody>
              <a:bodyPr wrap="square" lIns="0" tIns="0" rIns="0" bIns="0" rtlCol="0"/>
              <a:lstStyle/>
              <a:p>
                <a:endParaRPr>
                  <a:solidFill>
                    <a:srgbClr val="960000"/>
                  </a:solidFill>
                </a:endParaRPr>
              </a:p>
            </p:txBody>
          </p:sp>
          <p:sp>
            <p:nvSpPr>
              <p:cNvPr id="176" name="object 64">
                <a:extLst>
                  <a:ext uri="{FF2B5EF4-FFF2-40B4-BE49-F238E27FC236}">
                    <a16:creationId xmlns:a16="http://schemas.microsoft.com/office/drawing/2014/main" id="{31687D27-F6D6-4012-9C1A-A2C8B0477536}"/>
                  </a:ext>
                </a:extLst>
              </p:cNvPr>
              <p:cNvSpPr/>
              <p:nvPr/>
            </p:nvSpPr>
            <p:spPr>
              <a:xfrm>
                <a:off x="3896871" y="3575530"/>
                <a:ext cx="264160" cy="279400"/>
              </a:xfrm>
              <a:custGeom>
                <a:avLst/>
                <a:gdLst/>
                <a:ahLst/>
                <a:cxnLst/>
                <a:rect l="l" t="t" r="r" b="b"/>
                <a:pathLst>
                  <a:path w="264160" h="279400">
                    <a:moveTo>
                      <a:pt x="89636" y="0"/>
                    </a:moveTo>
                    <a:lnTo>
                      <a:pt x="43624" y="0"/>
                    </a:lnTo>
                    <a:lnTo>
                      <a:pt x="39789" y="495"/>
                    </a:lnTo>
                    <a:lnTo>
                      <a:pt x="5270" y="24866"/>
                    </a:lnTo>
                    <a:lnTo>
                      <a:pt x="2870" y="31699"/>
                    </a:lnTo>
                    <a:lnTo>
                      <a:pt x="1917" y="34620"/>
                    </a:lnTo>
                    <a:lnTo>
                      <a:pt x="0" y="47294"/>
                    </a:lnTo>
                    <a:lnTo>
                      <a:pt x="9105" y="49733"/>
                    </a:lnTo>
                    <a:lnTo>
                      <a:pt x="18211" y="52654"/>
                    </a:lnTo>
                    <a:lnTo>
                      <a:pt x="56565" y="78016"/>
                    </a:lnTo>
                    <a:lnTo>
                      <a:pt x="81013" y="117017"/>
                    </a:lnTo>
                    <a:lnTo>
                      <a:pt x="87718" y="145300"/>
                    </a:lnTo>
                    <a:lnTo>
                      <a:pt x="87718" y="164312"/>
                    </a:lnTo>
                    <a:lnTo>
                      <a:pt x="75260" y="206730"/>
                    </a:lnTo>
                    <a:lnTo>
                      <a:pt x="66154" y="221360"/>
                    </a:lnTo>
                    <a:lnTo>
                      <a:pt x="91071" y="221360"/>
                    </a:lnTo>
                    <a:lnTo>
                      <a:pt x="105930" y="222338"/>
                    </a:lnTo>
                    <a:lnTo>
                      <a:pt x="113601" y="223799"/>
                    </a:lnTo>
                    <a:lnTo>
                      <a:pt x="120319" y="225742"/>
                    </a:lnTo>
                    <a:lnTo>
                      <a:pt x="127507" y="227698"/>
                    </a:lnTo>
                    <a:lnTo>
                      <a:pt x="163461" y="250126"/>
                    </a:lnTo>
                    <a:lnTo>
                      <a:pt x="184556" y="278891"/>
                    </a:lnTo>
                    <a:lnTo>
                      <a:pt x="180238" y="78993"/>
                    </a:lnTo>
                    <a:lnTo>
                      <a:pt x="244490" y="78993"/>
                    </a:lnTo>
                    <a:lnTo>
                      <a:pt x="240294" y="53149"/>
                    </a:lnTo>
                    <a:lnTo>
                      <a:pt x="119837" y="53149"/>
                    </a:lnTo>
                    <a:lnTo>
                      <a:pt x="89636" y="0"/>
                    </a:lnTo>
                    <a:close/>
                  </a:path>
                  <a:path w="264160" h="279400">
                    <a:moveTo>
                      <a:pt x="244490" y="78993"/>
                    </a:moveTo>
                    <a:lnTo>
                      <a:pt x="195579" y="78993"/>
                    </a:lnTo>
                    <a:lnTo>
                      <a:pt x="215709" y="202349"/>
                    </a:lnTo>
                    <a:lnTo>
                      <a:pt x="239674" y="222821"/>
                    </a:lnTo>
                    <a:lnTo>
                      <a:pt x="243509" y="222338"/>
                    </a:lnTo>
                    <a:lnTo>
                      <a:pt x="263651" y="199415"/>
                    </a:lnTo>
                    <a:lnTo>
                      <a:pt x="263169" y="194055"/>
                    </a:lnTo>
                    <a:lnTo>
                      <a:pt x="244490" y="78993"/>
                    </a:lnTo>
                    <a:close/>
                  </a:path>
                  <a:path w="264160" h="279400">
                    <a:moveTo>
                      <a:pt x="195579" y="0"/>
                    </a:moveTo>
                    <a:lnTo>
                      <a:pt x="150037" y="0"/>
                    </a:lnTo>
                    <a:lnTo>
                      <a:pt x="119837" y="53149"/>
                    </a:lnTo>
                    <a:lnTo>
                      <a:pt x="240294" y="53149"/>
                    </a:lnTo>
                    <a:lnTo>
                      <a:pt x="237286" y="34620"/>
                    </a:lnTo>
                    <a:lnTo>
                      <a:pt x="236321" y="31699"/>
                    </a:lnTo>
                    <a:lnTo>
                      <a:pt x="235369" y="28282"/>
                    </a:lnTo>
                    <a:lnTo>
                      <a:pt x="206603" y="2438"/>
                    </a:lnTo>
                    <a:lnTo>
                      <a:pt x="199415" y="495"/>
                    </a:lnTo>
                    <a:lnTo>
                      <a:pt x="195579" y="0"/>
                    </a:lnTo>
                    <a:close/>
                  </a:path>
                </a:pathLst>
              </a:custGeom>
              <a:grpFill/>
            </p:spPr>
            <p:txBody>
              <a:bodyPr wrap="square" lIns="0" tIns="0" rIns="0" bIns="0" rtlCol="0"/>
              <a:lstStyle/>
              <a:p>
                <a:endParaRPr>
                  <a:solidFill>
                    <a:srgbClr val="960000"/>
                  </a:solidFill>
                </a:endParaRPr>
              </a:p>
            </p:txBody>
          </p:sp>
          <p:sp>
            <p:nvSpPr>
              <p:cNvPr id="177" name="object 65">
                <a:extLst>
                  <a:ext uri="{FF2B5EF4-FFF2-40B4-BE49-F238E27FC236}">
                    <a16:creationId xmlns:a16="http://schemas.microsoft.com/office/drawing/2014/main" id="{E1E26789-2ACE-4F20-ADD5-0A4375E8E358}"/>
                  </a:ext>
                </a:extLst>
              </p:cNvPr>
              <p:cNvSpPr/>
              <p:nvPr/>
            </p:nvSpPr>
            <p:spPr>
              <a:xfrm>
                <a:off x="3691128" y="3464280"/>
                <a:ext cx="92964" cy="94487"/>
              </a:xfrm>
              <a:prstGeom prst="rect">
                <a:avLst/>
              </a:prstGeom>
              <a:grpFill/>
            </p:spPr>
            <p:txBody>
              <a:bodyPr wrap="square" lIns="0" tIns="0" rIns="0" bIns="0" rtlCol="0"/>
              <a:lstStyle/>
              <a:p>
                <a:endParaRPr>
                  <a:solidFill>
                    <a:srgbClr val="960000"/>
                  </a:solidFill>
                </a:endParaRPr>
              </a:p>
            </p:txBody>
          </p:sp>
          <p:sp>
            <p:nvSpPr>
              <p:cNvPr id="178" name="object 66">
                <a:extLst>
                  <a:ext uri="{FF2B5EF4-FFF2-40B4-BE49-F238E27FC236}">
                    <a16:creationId xmlns:a16="http://schemas.microsoft.com/office/drawing/2014/main" id="{B29D3AC0-C378-4182-8B2F-BD2D794C7FFC}"/>
                  </a:ext>
                </a:extLst>
              </p:cNvPr>
              <p:cNvSpPr/>
              <p:nvPr/>
            </p:nvSpPr>
            <p:spPr>
              <a:xfrm>
                <a:off x="3593589" y="3575526"/>
                <a:ext cx="264160" cy="279400"/>
              </a:xfrm>
              <a:custGeom>
                <a:avLst/>
                <a:gdLst/>
                <a:ahLst/>
                <a:cxnLst/>
                <a:rect l="l" t="t" r="r" b="b"/>
                <a:pathLst>
                  <a:path w="264160" h="279400">
                    <a:moveTo>
                      <a:pt x="206195" y="78993"/>
                    </a:moveTo>
                    <a:lnTo>
                      <a:pt x="82931" y="78993"/>
                    </a:lnTo>
                    <a:lnTo>
                      <a:pt x="79095" y="278891"/>
                    </a:lnTo>
                    <a:lnTo>
                      <a:pt x="85813" y="266217"/>
                    </a:lnTo>
                    <a:lnTo>
                      <a:pt x="90119" y="260857"/>
                    </a:lnTo>
                    <a:lnTo>
                      <a:pt x="122720" y="233552"/>
                    </a:lnTo>
                    <a:lnTo>
                      <a:pt x="172097" y="221360"/>
                    </a:lnTo>
                    <a:lnTo>
                      <a:pt x="197497" y="221360"/>
                    </a:lnTo>
                    <a:lnTo>
                      <a:pt x="192709" y="214541"/>
                    </a:lnTo>
                    <a:lnTo>
                      <a:pt x="176885" y="173583"/>
                    </a:lnTo>
                    <a:lnTo>
                      <a:pt x="175450" y="155054"/>
                    </a:lnTo>
                    <a:lnTo>
                      <a:pt x="175933" y="145300"/>
                    </a:lnTo>
                    <a:lnTo>
                      <a:pt x="185991" y="108242"/>
                    </a:lnTo>
                    <a:lnTo>
                      <a:pt x="200863" y="84848"/>
                    </a:lnTo>
                    <a:lnTo>
                      <a:pt x="206195" y="78993"/>
                    </a:lnTo>
                    <a:close/>
                  </a:path>
                  <a:path w="264160" h="279400">
                    <a:moveTo>
                      <a:pt x="113614" y="0"/>
                    </a:moveTo>
                    <a:lnTo>
                      <a:pt x="68072" y="0"/>
                    </a:lnTo>
                    <a:lnTo>
                      <a:pt x="64236" y="495"/>
                    </a:lnTo>
                    <a:lnTo>
                      <a:pt x="29718" y="24866"/>
                    </a:lnTo>
                    <a:lnTo>
                      <a:pt x="0" y="194055"/>
                    </a:lnTo>
                    <a:lnTo>
                      <a:pt x="0" y="199428"/>
                    </a:lnTo>
                    <a:lnTo>
                      <a:pt x="23964" y="222821"/>
                    </a:lnTo>
                    <a:lnTo>
                      <a:pt x="28282" y="222338"/>
                    </a:lnTo>
                    <a:lnTo>
                      <a:pt x="67589" y="78993"/>
                    </a:lnTo>
                    <a:lnTo>
                      <a:pt x="206195" y="78993"/>
                    </a:lnTo>
                    <a:lnTo>
                      <a:pt x="236804" y="56083"/>
                    </a:lnTo>
                    <a:lnTo>
                      <a:pt x="244220" y="53149"/>
                    </a:lnTo>
                    <a:lnTo>
                      <a:pt x="143814" y="53149"/>
                    </a:lnTo>
                    <a:lnTo>
                      <a:pt x="113614" y="0"/>
                    </a:lnTo>
                    <a:close/>
                  </a:path>
                  <a:path w="264160" h="279400">
                    <a:moveTo>
                      <a:pt x="220027" y="0"/>
                    </a:moveTo>
                    <a:lnTo>
                      <a:pt x="174015" y="0"/>
                    </a:lnTo>
                    <a:lnTo>
                      <a:pt x="143814" y="53149"/>
                    </a:lnTo>
                    <a:lnTo>
                      <a:pt x="244220" y="53149"/>
                    </a:lnTo>
                    <a:lnTo>
                      <a:pt x="245440" y="52666"/>
                    </a:lnTo>
                    <a:lnTo>
                      <a:pt x="254546" y="49733"/>
                    </a:lnTo>
                    <a:lnTo>
                      <a:pt x="263652" y="47294"/>
                    </a:lnTo>
                    <a:lnTo>
                      <a:pt x="261251" y="34620"/>
                    </a:lnTo>
                    <a:lnTo>
                      <a:pt x="260781" y="31699"/>
                    </a:lnTo>
                    <a:lnTo>
                      <a:pt x="231063" y="2438"/>
                    </a:lnTo>
                    <a:lnTo>
                      <a:pt x="223862" y="495"/>
                    </a:lnTo>
                    <a:lnTo>
                      <a:pt x="220027" y="0"/>
                    </a:lnTo>
                    <a:close/>
                  </a:path>
                </a:pathLst>
              </a:custGeom>
              <a:grpFill/>
            </p:spPr>
            <p:txBody>
              <a:bodyPr wrap="square" lIns="0" tIns="0" rIns="0" bIns="0" rtlCol="0"/>
              <a:lstStyle/>
              <a:p>
                <a:endParaRPr>
                  <a:solidFill>
                    <a:srgbClr val="960000"/>
                  </a:solidFill>
                </a:endParaRPr>
              </a:p>
            </p:txBody>
          </p:sp>
          <p:sp>
            <p:nvSpPr>
              <p:cNvPr id="179" name="object 67">
                <a:extLst>
                  <a:ext uri="{FF2B5EF4-FFF2-40B4-BE49-F238E27FC236}">
                    <a16:creationId xmlns:a16="http://schemas.microsoft.com/office/drawing/2014/main" id="{5DFCF8F5-DC8C-4980-B47F-CBD38B8186CD}"/>
                  </a:ext>
                </a:extLst>
              </p:cNvPr>
              <p:cNvSpPr/>
              <p:nvPr/>
            </p:nvSpPr>
            <p:spPr>
              <a:xfrm>
                <a:off x="3800858" y="3653257"/>
                <a:ext cx="152400" cy="155448"/>
              </a:xfrm>
              <a:prstGeom prst="rect">
                <a:avLst/>
              </a:prstGeom>
              <a:grpFill/>
            </p:spPr>
            <p:txBody>
              <a:bodyPr wrap="square" lIns="0" tIns="0" rIns="0" bIns="0" rtlCol="0"/>
              <a:lstStyle/>
              <a:p>
                <a:endParaRPr>
                  <a:solidFill>
                    <a:srgbClr val="960000"/>
                  </a:solidFill>
                </a:endParaRPr>
              </a:p>
            </p:txBody>
          </p:sp>
          <p:sp>
            <p:nvSpPr>
              <p:cNvPr id="180" name="object 68">
                <a:extLst>
                  <a:ext uri="{FF2B5EF4-FFF2-40B4-BE49-F238E27FC236}">
                    <a16:creationId xmlns:a16="http://schemas.microsoft.com/office/drawing/2014/main" id="{03FB3F96-511A-4164-94BA-939AEA2B6728}"/>
                  </a:ext>
                </a:extLst>
              </p:cNvPr>
              <p:cNvSpPr/>
              <p:nvPr/>
            </p:nvSpPr>
            <p:spPr>
              <a:xfrm>
                <a:off x="3675888" y="3830039"/>
                <a:ext cx="402590" cy="243840"/>
              </a:xfrm>
              <a:custGeom>
                <a:avLst/>
                <a:gdLst/>
                <a:ahLst/>
                <a:cxnLst/>
                <a:rect l="l" t="t" r="r" b="b"/>
                <a:pathLst>
                  <a:path w="402589" h="243839">
                    <a:moveTo>
                      <a:pt x="299110" y="120954"/>
                    </a:moveTo>
                    <a:lnTo>
                      <a:pt x="103708" y="120954"/>
                    </a:lnTo>
                    <a:lnTo>
                      <a:pt x="98424" y="227329"/>
                    </a:lnTo>
                    <a:lnTo>
                      <a:pt x="135394" y="237528"/>
                    </a:lnTo>
                    <a:lnTo>
                      <a:pt x="174282" y="242874"/>
                    </a:lnTo>
                    <a:lnTo>
                      <a:pt x="187718" y="243839"/>
                    </a:lnTo>
                    <a:lnTo>
                      <a:pt x="214134" y="243839"/>
                    </a:lnTo>
                    <a:lnTo>
                      <a:pt x="253974" y="239471"/>
                    </a:lnTo>
                    <a:lnTo>
                      <a:pt x="291909" y="230720"/>
                    </a:lnTo>
                    <a:lnTo>
                      <a:pt x="303910" y="226834"/>
                    </a:lnTo>
                    <a:lnTo>
                      <a:pt x="299110" y="120954"/>
                    </a:lnTo>
                    <a:close/>
                  </a:path>
                  <a:path w="402589" h="243839">
                    <a:moveTo>
                      <a:pt x="155079" y="0"/>
                    </a:moveTo>
                    <a:lnTo>
                      <a:pt x="84023" y="0"/>
                    </a:lnTo>
                    <a:lnTo>
                      <a:pt x="46570" y="13601"/>
                    </a:lnTo>
                    <a:lnTo>
                      <a:pt x="22567" y="43230"/>
                    </a:lnTo>
                    <a:lnTo>
                      <a:pt x="21120" y="48577"/>
                    </a:lnTo>
                    <a:lnTo>
                      <a:pt x="19684" y="52946"/>
                    </a:lnTo>
                    <a:lnTo>
                      <a:pt x="0" y="173901"/>
                    </a:lnTo>
                    <a:lnTo>
                      <a:pt x="7683" y="179717"/>
                    </a:lnTo>
                    <a:lnTo>
                      <a:pt x="24002" y="191376"/>
                    </a:lnTo>
                    <a:lnTo>
                      <a:pt x="32651" y="196722"/>
                    </a:lnTo>
                    <a:lnTo>
                      <a:pt x="49936" y="206438"/>
                    </a:lnTo>
                    <a:lnTo>
                      <a:pt x="59054" y="211302"/>
                    </a:lnTo>
                    <a:lnTo>
                      <a:pt x="68173" y="215671"/>
                    </a:lnTo>
                    <a:lnTo>
                      <a:pt x="84023" y="120954"/>
                    </a:lnTo>
                    <a:lnTo>
                      <a:pt x="393809" y="120954"/>
                    </a:lnTo>
                    <a:lnTo>
                      <a:pt x="387353" y="81610"/>
                    </a:lnTo>
                    <a:lnTo>
                      <a:pt x="201650" y="81610"/>
                    </a:lnTo>
                    <a:lnTo>
                      <a:pt x="155079" y="0"/>
                    </a:lnTo>
                    <a:close/>
                  </a:path>
                  <a:path w="402589" h="243839">
                    <a:moveTo>
                      <a:pt x="393809" y="120954"/>
                    </a:moveTo>
                    <a:lnTo>
                      <a:pt x="318795" y="120954"/>
                    </a:lnTo>
                    <a:lnTo>
                      <a:pt x="334162" y="215188"/>
                    </a:lnTo>
                    <a:lnTo>
                      <a:pt x="369684" y="196240"/>
                    </a:lnTo>
                    <a:lnTo>
                      <a:pt x="402335" y="172923"/>
                    </a:lnTo>
                    <a:lnTo>
                      <a:pt x="393809" y="120954"/>
                    </a:lnTo>
                    <a:close/>
                  </a:path>
                  <a:path w="402589" h="243839">
                    <a:moveTo>
                      <a:pt x="318795" y="0"/>
                    </a:moveTo>
                    <a:lnTo>
                      <a:pt x="248221" y="0"/>
                    </a:lnTo>
                    <a:lnTo>
                      <a:pt x="201650" y="81610"/>
                    </a:lnTo>
                    <a:lnTo>
                      <a:pt x="387353" y="81610"/>
                    </a:lnTo>
                    <a:lnTo>
                      <a:pt x="382650" y="52946"/>
                    </a:lnTo>
                    <a:lnTo>
                      <a:pt x="360565" y="17005"/>
                    </a:lnTo>
                    <a:lnTo>
                      <a:pt x="346163" y="7772"/>
                    </a:lnTo>
                    <a:lnTo>
                      <a:pt x="341363" y="5346"/>
                    </a:lnTo>
                    <a:lnTo>
                      <a:pt x="335597" y="3403"/>
                    </a:lnTo>
                    <a:lnTo>
                      <a:pt x="330314" y="1943"/>
                    </a:lnTo>
                    <a:lnTo>
                      <a:pt x="318795" y="0"/>
                    </a:lnTo>
                    <a:close/>
                  </a:path>
                </a:pathLst>
              </a:custGeom>
              <a:grpFill/>
            </p:spPr>
            <p:txBody>
              <a:bodyPr wrap="square" lIns="0" tIns="0" rIns="0" bIns="0" rtlCol="0"/>
              <a:lstStyle/>
              <a:p>
                <a:endParaRPr>
                  <a:solidFill>
                    <a:srgbClr val="960000"/>
                  </a:solidFill>
                </a:endParaRPr>
              </a:p>
            </p:txBody>
          </p:sp>
        </p:grpSp>
        <p:sp>
          <p:nvSpPr>
            <p:cNvPr id="181" name="Bar_Graph">
              <a:extLst>
                <a:ext uri="{FF2B5EF4-FFF2-40B4-BE49-F238E27FC236}">
                  <a16:creationId xmlns:a16="http://schemas.microsoft.com/office/drawing/2014/main" id="{B0D1B1FE-678E-4DCF-BFA2-67994806ABA9}"/>
                </a:ext>
              </a:extLst>
            </p:cNvPr>
            <p:cNvSpPr>
              <a:spLocks noChangeAspect="1"/>
            </p:cNvSpPr>
            <p:nvPr>
              <p:custDataLst>
                <p:tags r:id="rId8"/>
              </p:custDataLst>
            </p:nvPr>
          </p:nvSpPr>
          <p:spPr bwMode="auto">
            <a:xfrm>
              <a:off x="3730636" y="2757513"/>
              <a:ext cx="252000" cy="242045"/>
            </a:xfrm>
            <a:custGeom>
              <a:avLst/>
              <a:gdLst>
                <a:gd name="T0" fmla="*/ 1213 w 1231"/>
                <a:gd name="T1" fmla="*/ 1164 h 1183"/>
                <a:gd name="T2" fmla="*/ 1183 w 1231"/>
                <a:gd name="T3" fmla="*/ 15 h 1183"/>
                <a:gd name="T4" fmla="*/ 978 w 1231"/>
                <a:gd name="T5" fmla="*/ 1164 h 1183"/>
                <a:gd name="T6" fmla="*/ 933 w 1231"/>
                <a:gd name="T7" fmla="*/ 1140 h 1183"/>
                <a:gd name="T8" fmla="*/ 914 w 1231"/>
                <a:gd name="T9" fmla="*/ 1164 h 1183"/>
                <a:gd name="T10" fmla="*/ 882 w 1231"/>
                <a:gd name="T11" fmla="*/ 506 h 1183"/>
                <a:gd name="T12" fmla="*/ 678 w 1231"/>
                <a:gd name="T13" fmla="*/ 1164 h 1183"/>
                <a:gd name="T14" fmla="*/ 634 w 1231"/>
                <a:gd name="T15" fmla="*/ 1140 h 1183"/>
                <a:gd name="T16" fmla="*/ 615 w 1231"/>
                <a:gd name="T17" fmla="*/ 1164 h 1183"/>
                <a:gd name="T18" fmla="*/ 582 w 1231"/>
                <a:gd name="T19" fmla="*/ 258 h 1183"/>
                <a:gd name="T20" fmla="*/ 378 w 1231"/>
                <a:gd name="T21" fmla="*/ 1164 h 1183"/>
                <a:gd name="T22" fmla="*/ 335 w 1231"/>
                <a:gd name="T23" fmla="*/ 1140 h 1183"/>
                <a:gd name="T24" fmla="*/ 316 w 1231"/>
                <a:gd name="T25" fmla="*/ 1164 h 1183"/>
                <a:gd name="T26" fmla="*/ 282 w 1231"/>
                <a:gd name="T27" fmla="*/ 773 h 1183"/>
                <a:gd name="T28" fmla="*/ 78 w 1231"/>
                <a:gd name="T29" fmla="*/ 1164 h 1183"/>
                <a:gd name="T30" fmla="*/ 18 w 1231"/>
                <a:gd name="T31" fmla="*/ 1044 h 1183"/>
                <a:gd name="T32" fmla="*/ 46 w 1231"/>
                <a:gd name="T33" fmla="*/ 1025 h 1183"/>
                <a:gd name="T34" fmla="*/ 18 w 1231"/>
                <a:gd name="T35" fmla="*/ 873 h 1183"/>
                <a:gd name="T36" fmla="*/ 46 w 1231"/>
                <a:gd name="T37" fmla="*/ 854 h 1183"/>
                <a:gd name="T38" fmla="*/ 18 w 1231"/>
                <a:gd name="T39" fmla="*/ 702 h 1183"/>
                <a:gd name="T40" fmla="*/ 46 w 1231"/>
                <a:gd name="T41" fmla="*/ 684 h 1183"/>
                <a:gd name="T42" fmla="*/ 18 w 1231"/>
                <a:gd name="T43" fmla="*/ 531 h 1183"/>
                <a:gd name="T44" fmla="*/ 46 w 1231"/>
                <a:gd name="T45" fmla="*/ 513 h 1183"/>
                <a:gd name="T46" fmla="*/ 18 w 1231"/>
                <a:gd name="T47" fmla="*/ 360 h 1183"/>
                <a:gd name="T48" fmla="*/ 46 w 1231"/>
                <a:gd name="T49" fmla="*/ 342 h 1183"/>
                <a:gd name="T50" fmla="*/ 18 w 1231"/>
                <a:gd name="T51" fmla="*/ 189 h 1183"/>
                <a:gd name="T52" fmla="*/ 46 w 1231"/>
                <a:gd name="T53" fmla="*/ 171 h 1183"/>
                <a:gd name="T54" fmla="*/ 18 w 1231"/>
                <a:gd name="T55" fmla="*/ 18 h 1183"/>
                <a:gd name="T56" fmla="*/ 46 w 1231"/>
                <a:gd name="T57" fmla="*/ 0 h 1183"/>
                <a:gd name="T58" fmla="*/ 7 w 1231"/>
                <a:gd name="T59" fmla="*/ 0 h 1183"/>
                <a:gd name="T60" fmla="*/ 0 w 1231"/>
                <a:gd name="T61" fmla="*/ 0 h 1183"/>
                <a:gd name="T62" fmla="*/ 0 w 1231"/>
                <a:gd name="T63" fmla="*/ 1183 h 1183"/>
                <a:gd name="T64" fmla="*/ 1177 w 1231"/>
                <a:gd name="T65" fmla="*/ 1183 h 1183"/>
                <a:gd name="T66" fmla="*/ 1183 w 1231"/>
                <a:gd name="T67" fmla="*/ 1183 h 1183"/>
                <a:gd name="T68" fmla="*/ 1231 w 1231"/>
                <a:gd name="T69" fmla="*/ 1180 h 1183"/>
                <a:gd name="T70" fmla="*/ 1231 w 1231"/>
                <a:gd name="T71" fmla="*/ 1164 h 1183"/>
                <a:gd name="T72" fmla="*/ 1213 w 1231"/>
                <a:gd name="T73" fmla="*/ 114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183">
                  <a:moveTo>
                    <a:pt x="1213" y="1140"/>
                  </a:moveTo>
                  <a:lnTo>
                    <a:pt x="1213" y="1164"/>
                  </a:lnTo>
                  <a:lnTo>
                    <a:pt x="1183" y="1164"/>
                  </a:lnTo>
                  <a:lnTo>
                    <a:pt x="1183" y="15"/>
                  </a:lnTo>
                  <a:lnTo>
                    <a:pt x="978" y="15"/>
                  </a:lnTo>
                  <a:lnTo>
                    <a:pt x="978" y="1164"/>
                  </a:lnTo>
                  <a:lnTo>
                    <a:pt x="933" y="1164"/>
                  </a:lnTo>
                  <a:lnTo>
                    <a:pt x="933" y="1140"/>
                  </a:lnTo>
                  <a:lnTo>
                    <a:pt x="914" y="1140"/>
                  </a:lnTo>
                  <a:lnTo>
                    <a:pt x="914" y="1164"/>
                  </a:lnTo>
                  <a:lnTo>
                    <a:pt x="882" y="1164"/>
                  </a:lnTo>
                  <a:lnTo>
                    <a:pt x="882" y="506"/>
                  </a:lnTo>
                  <a:lnTo>
                    <a:pt x="678" y="506"/>
                  </a:lnTo>
                  <a:lnTo>
                    <a:pt x="678" y="1164"/>
                  </a:lnTo>
                  <a:lnTo>
                    <a:pt x="634" y="1164"/>
                  </a:lnTo>
                  <a:lnTo>
                    <a:pt x="634" y="1140"/>
                  </a:lnTo>
                  <a:lnTo>
                    <a:pt x="615" y="1140"/>
                  </a:lnTo>
                  <a:lnTo>
                    <a:pt x="615" y="1164"/>
                  </a:lnTo>
                  <a:lnTo>
                    <a:pt x="582" y="1164"/>
                  </a:lnTo>
                  <a:lnTo>
                    <a:pt x="582" y="258"/>
                  </a:lnTo>
                  <a:lnTo>
                    <a:pt x="378" y="258"/>
                  </a:lnTo>
                  <a:lnTo>
                    <a:pt x="378" y="1164"/>
                  </a:lnTo>
                  <a:lnTo>
                    <a:pt x="335" y="1164"/>
                  </a:lnTo>
                  <a:lnTo>
                    <a:pt x="335" y="1140"/>
                  </a:lnTo>
                  <a:lnTo>
                    <a:pt x="316" y="1140"/>
                  </a:lnTo>
                  <a:lnTo>
                    <a:pt x="316" y="1164"/>
                  </a:lnTo>
                  <a:lnTo>
                    <a:pt x="282" y="1164"/>
                  </a:lnTo>
                  <a:lnTo>
                    <a:pt x="282" y="773"/>
                  </a:lnTo>
                  <a:lnTo>
                    <a:pt x="78" y="773"/>
                  </a:lnTo>
                  <a:lnTo>
                    <a:pt x="78" y="1164"/>
                  </a:lnTo>
                  <a:lnTo>
                    <a:pt x="18" y="1164"/>
                  </a:lnTo>
                  <a:lnTo>
                    <a:pt x="18" y="1044"/>
                  </a:lnTo>
                  <a:lnTo>
                    <a:pt x="46" y="1044"/>
                  </a:lnTo>
                  <a:lnTo>
                    <a:pt x="46" y="1025"/>
                  </a:lnTo>
                  <a:lnTo>
                    <a:pt x="18" y="1025"/>
                  </a:lnTo>
                  <a:lnTo>
                    <a:pt x="18" y="873"/>
                  </a:lnTo>
                  <a:lnTo>
                    <a:pt x="46" y="873"/>
                  </a:lnTo>
                  <a:lnTo>
                    <a:pt x="46" y="854"/>
                  </a:lnTo>
                  <a:lnTo>
                    <a:pt x="18" y="854"/>
                  </a:lnTo>
                  <a:lnTo>
                    <a:pt x="18" y="702"/>
                  </a:lnTo>
                  <a:lnTo>
                    <a:pt x="46" y="702"/>
                  </a:lnTo>
                  <a:lnTo>
                    <a:pt x="46" y="684"/>
                  </a:lnTo>
                  <a:lnTo>
                    <a:pt x="18" y="684"/>
                  </a:lnTo>
                  <a:lnTo>
                    <a:pt x="18" y="531"/>
                  </a:lnTo>
                  <a:lnTo>
                    <a:pt x="46" y="531"/>
                  </a:lnTo>
                  <a:lnTo>
                    <a:pt x="46" y="513"/>
                  </a:lnTo>
                  <a:lnTo>
                    <a:pt x="18" y="513"/>
                  </a:lnTo>
                  <a:lnTo>
                    <a:pt x="18" y="360"/>
                  </a:lnTo>
                  <a:lnTo>
                    <a:pt x="46" y="360"/>
                  </a:lnTo>
                  <a:lnTo>
                    <a:pt x="46" y="342"/>
                  </a:lnTo>
                  <a:lnTo>
                    <a:pt x="18" y="342"/>
                  </a:lnTo>
                  <a:lnTo>
                    <a:pt x="18" y="189"/>
                  </a:lnTo>
                  <a:lnTo>
                    <a:pt x="46" y="189"/>
                  </a:lnTo>
                  <a:lnTo>
                    <a:pt x="46" y="171"/>
                  </a:lnTo>
                  <a:lnTo>
                    <a:pt x="18" y="171"/>
                  </a:lnTo>
                  <a:lnTo>
                    <a:pt x="18" y="18"/>
                  </a:lnTo>
                  <a:lnTo>
                    <a:pt x="46" y="18"/>
                  </a:lnTo>
                  <a:lnTo>
                    <a:pt x="46" y="0"/>
                  </a:lnTo>
                  <a:lnTo>
                    <a:pt x="18" y="0"/>
                  </a:lnTo>
                  <a:lnTo>
                    <a:pt x="7" y="0"/>
                  </a:lnTo>
                  <a:lnTo>
                    <a:pt x="7" y="0"/>
                  </a:lnTo>
                  <a:lnTo>
                    <a:pt x="0" y="0"/>
                  </a:lnTo>
                  <a:lnTo>
                    <a:pt x="0" y="1164"/>
                  </a:lnTo>
                  <a:lnTo>
                    <a:pt x="0" y="1183"/>
                  </a:lnTo>
                  <a:lnTo>
                    <a:pt x="18" y="1183"/>
                  </a:lnTo>
                  <a:lnTo>
                    <a:pt x="1177" y="1183"/>
                  </a:lnTo>
                  <a:lnTo>
                    <a:pt x="1178" y="1183"/>
                  </a:lnTo>
                  <a:lnTo>
                    <a:pt x="1183" y="1183"/>
                  </a:lnTo>
                  <a:lnTo>
                    <a:pt x="1231" y="1183"/>
                  </a:lnTo>
                  <a:lnTo>
                    <a:pt x="1231" y="1180"/>
                  </a:lnTo>
                  <a:lnTo>
                    <a:pt x="1231" y="1179"/>
                  </a:lnTo>
                  <a:lnTo>
                    <a:pt x="1231" y="1164"/>
                  </a:lnTo>
                  <a:lnTo>
                    <a:pt x="1231" y="1140"/>
                  </a:lnTo>
                  <a:lnTo>
                    <a:pt x="1213" y="114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86" name="Education">
              <a:extLst>
                <a:ext uri="{FF2B5EF4-FFF2-40B4-BE49-F238E27FC236}">
                  <a16:creationId xmlns:a16="http://schemas.microsoft.com/office/drawing/2014/main" id="{48A81F5B-F80B-4501-8463-E47A0ED44074}"/>
                </a:ext>
              </a:extLst>
            </p:cNvPr>
            <p:cNvGrpSpPr>
              <a:grpSpLocks noChangeAspect="1"/>
            </p:cNvGrpSpPr>
            <p:nvPr>
              <p:custDataLst>
                <p:tags r:id="rId9"/>
              </p:custDataLst>
            </p:nvPr>
          </p:nvGrpSpPr>
          <p:grpSpPr bwMode="auto">
            <a:xfrm>
              <a:off x="2871476" y="2766588"/>
              <a:ext cx="227365" cy="260022"/>
              <a:chOff x="57" y="32"/>
              <a:chExt cx="369" cy="422"/>
            </a:xfrm>
            <a:solidFill>
              <a:schemeClr val="bg1"/>
            </a:solidFill>
          </p:grpSpPr>
          <p:sp>
            <p:nvSpPr>
              <p:cNvPr id="187" name="Education">
                <a:extLst>
                  <a:ext uri="{FF2B5EF4-FFF2-40B4-BE49-F238E27FC236}">
                    <a16:creationId xmlns:a16="http://schemas.microsoft.com/office/drawing/2014/main" id="{BC0C4001-72D0-4823-B86E-27A2870788F0}"/>
                  </a:ext>
                </a:extLst>
              </p:cNvPr>
              <p:cNvSpPr>
                <a:spLocks noChangeArrowheads="1"/>
              </p:cNvSpPr>
              <p:nvPr>
                <p:custDataLst>
                  <p:tags r:id="rId13"/>
                </p:custDataLst>
              </p:nvPr>
            </p:nvSpPr>
            <p:spPr bwMode="auto">
              <a:xfrm>
                <a:off x="127" y="34"/>
                <a:ext cx="82" cy="8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Education">
                <a:extLst>
                  <a:ext uri="{FF2B5EF4-FFF2-40B4-BE49-F238E27FC236}">
                    <a16:creationId xmlns:a16="http://schemas.microsoft.com/office/drawing/2014/main" id="{70B4757C-0217-4C1B-8733-DF32CDA08922}"/>
                  </a:ext>
                </a:extLst>
              </p:cNvPr>
              <p:cNvSpPr>
                <a:spLocks/>
              </p:cNvSpPr>
              <p:nvPr>
                <p:custDataLst>
                  <p:tags r:id="rId14"/>
                </p:custDataLst>
              </p:nvPr>
            </p:nvSpPr>
            <p:spPr bwMode="auto">
              <a:xfrm>
                <a:off x="252" y="32"/>
                <a:ext cx="174" cy="221"/>
              </a:xfrm>
              <a:custGeom>
                <a:avLst/>
                <a:gdLst>
                  <a:gd name="T0" fmla="*/ 0 w 463"/>
                  <a:gd name="T1" fmla="*/ 0 h 587"/>
                  <a:gd name="T2" fmla="*/ 0 w 463"/>
                  <a:gd name="T3" fmla="*/ 293 h 587"/>
                  <a:gd name="T4" fmla="*/ 29 w 463"/>
                  <a:gd name="T5" fmla="*/ 329 h 587"/>
                  <a:gd name="T6" fmla="*/ 50 w 463"/>
                  <a:gd name="T7" fmla="*/ 303 h 587"/>
                  <a:gd name="T8" fmla="*/ 50 w 463"/>
                  <a:gd name="T9" fmla="*/ 62 h 587"/>
                  <a:gd name="T10" fmla="*/ 413 w 463"/>
                  <a:gd name="T11" fmla="*/ 62 h 587"/>
                  <a:gd name="T12" fmla="*/ 413 w 463"/>
                  <a:gd name="T13" fmla="*/ 537 h 587"/>
                  <a:gd name="T14" fmla="*/ 0 w 463"/>
                  <a:gd name="T15" fmla="*/ 537 h 587"/>
                  <a:gd name="T16" fmla="*/ 0 w 463"/>
                  <a:gd name="T17" fmla="*/ 587 h 587"/>
                  <a:gd name="T18" fmla="*/ 463 w 463"/>
                  <a:gd name="T19" fmla="*/ 587 h 587"/>
                  <a:gd name="T20" fmla="*/ 463 w 463"/>
                  <a:gd name="T21" fmla="*/ 0 h 587"/>
                  <a:gd name="T22" fmla="*/ 0 w 463"/>
                  <a:gd name="T2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587">
                    <a:moveTo>
                      <a:pt x="0" y="0"/>
                    </a:moveTo>
                    <a:lnTo>
                      <a:pt x="0" y="293"/>
                    </a:lnTo>
                    <a:lnTo>
                      <a:pt x="29" y="329"/>
                    </a:lnTo>
                    <a:lnTo>
                      <a:pt x="50" y="303"/>
                    </a:lnTo>
                    <a:lnTo>
                      <a:pt x="50" y="62"/>
                    </a:lnTo>
                    <a:lnTo>
                      <a:pt x="413" y="62"/>
                    </a:lnTo>
                    <a:lnTo>
                      <a:pt x="413" y="537"/>
                    </a:lnTo>
                    <a:lnTo>
                      <a:pt x="0" y="537"/>
                    </a:lnTo>
                    <a:lnTo>
                      <a:pt x="0" y="587"/>
                    </a:lnTo>
                    <a:lnTo>
                      <a:pt x="463" y="587"/>
                    </a:lnTo>
                    <a:lnTo>
                      <a:pt x="463"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Education">
                <a:extLst>
                  <a:ext uri="{FF2B5EF4-FFF2-40B4-BE49-F238E27FC236}">
                    <a16:creationId xmlns:a16="http://schemas.microsoft.com/office/drawing/2014/main" id="{3DF729E1-CE3D-4FAF-8970-D0B6F995207C}"/>
                  </a:ext>
                </a:extLst>
              </p:cNvPr>
              <p:cNvSpPr>
                <a:spLocks noEditPoints="1"/>
              </p:cNvSpPr>
              <p:nvPr>
                <p:custDataLst>
                  <p:tags r:id="rId15"/>
                </p:custDataLst>
              </p:nvPr>
            </p:nvSpPr>
            <p:spPr bwMode="auto">
              <a:xfrm>
                <a:off x="57" y="130"/>
                <a:ext cx="276" cy="324"/>
              </a:xfrm>
              <a:custGeom>
                <a:avLst/>
                <a:gdLst>
                  <a:gd name="T0" fmla="*/ 719 w 734"/>
                  <a:gd name="T1" fmla="*/ 23 h 862"/>
                  <a:gd name="T2" fmla="*/ 665 w 734"/>
                  <a:gd name="T3" fmla="*/ 23 h 862"/>
                  <a:gd name="T4" fmla="*/ 552 w 734"/>
                  <a:gd name="T5" fmla="*/ 137 h 862"/>
                  <a:gd name="T6" fmla="*/ 399 w 734"/>
                  <a:gd name="T7" fmla="*/ 2 h 862"/>
                  <a:gd name="T8" fmla="*/ 187 w 734"/>
                  <a:gd name="T9" fmla="*/ 2 h 862"/>
                  <a:gd name="T10" fmla="*/ 132 w 734"/>
                  <a:gd name="T11" fmla="*/ 18 h 862"/>
                  <a:gd name="T12" fmla="*/ 11 w 734"/>
                  <a:gd name="T13" fmla="*/ 178 h 862"/>
                  <a:gd name="T14" fmla="*/ 11 w 734"/>
                  <a:gd name="T15" fmla="*/ 226 h 862"/>
                  <a:gd name="T16" fmla="*/ 121 w 734"/>
                  <a:gd name="T17" fmla="*/ 380 h 862"/>
                  <a:gd name="T18" fmla="*/ 145 w 734"/>
                  <a:gd name="T19" fmla="*/ 396 h 862"/>
                  <a:gd name="T20" fmla="*/ 145 w 734"/>
                  <a:gd name="T21" fmla="*/ 812 h 862"/>
                  <a:gd name="T22" fmla="*/ 195 w 734"/>
                  <a:gd name="T23" fmla="*/ 862 h 862"/>
                  <a:gd name="T24" fmla="*/ 245 w 734"/>
                  <a:gd name="T25" fmla="*/ 812 h 862"/>
                  <a:gd name="T26" fmla="*/ 245 w 734"/>
                  <a:gd name="T27" fmla="*/ 452 h 862"/>
                  <a:gd name="T28" fmla="*/ 333 w 734"/>
                  <a:gd name="T29" fmla="*/ 452 h 862"/>
                  <a:gd name="T30" fmla="*/ 333 w 734"/>
                  <a:gd name="T31" fmla="*/ 812 h 862"/>
                  <a:gd name="T32" fmla="*/ 383 w 734"/>
                  <a:gd name="T33" fmla="*/ 862 h 862"/>
                  <a:gd name="T34" fmla="*/ 433 w 734"/>
                  <a:gd name="T35" fmla="*/ 812 h 862"/>
                  <a:gd name="T36" fmla="*/ 433 w 734"/>
                  <a:gd name="T37" fmla="*/ 131 h 862"/>
                  <a:gd name="T38" fmla="*/ 522 w 734"/>
                  <a:gd name="T39" fmla="*/ 218 h 862"/>
                  <a:gd name="T40" fmla="*/ 550 w 734"/>
                  <a:gd name="T41" fmla="*/ 229 h 862"/>
                  <a:gd name="T42" fmla="*/ 578 w 734"/>
                  <a:gd name="T43" fmla="*/ 218 h 862"/>
                  <a:gd name="T44" fmla="*/ 719 w 734"/>
                  <a:gd name="T45" fmla="*/ 77 h 862"/>
                  <a:gd name="T46" fmla="*/ 719 w 734"/>
                  <a:gd name="T47" fmla="*/ 23 h 862"/>
                  <a:gd name="T48" fmla="*/ 83 w 734"/>
                  <a:gd name="T49" fmla="*/ 202 h 862"/>
                  <a:gd name="T50" fmla="*/ 145 w 734"/>
                  <a:gd name="T51" fmla="*/ 120 h 862"/>
                  <a:gd name="T52" fmla="*/ 145 w 734"/>
                  <a:gd name="T53" fmla="*/ 285 h 862"/>
                  <a:gd name="T54" fmla="*/ 83 w 734"/>
                  <a:gd name="T55" fmla="*/ 20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4" h="862">
                    <a:moveTo>
                      <a:pt x="719" y="23"/>
                    </a:moveTo>
                    <a:cubicBezTo>
                      <a:pt x="704" y="8"/>
                      <a:pt x="680" y="8"/>
                      <a:pt x="665" y="23"/>
                    </a:cubicBezTo>
                    <a:lnTo>
                      <a:pt x="552" y="137"/>
                    </a:lnTo>
                    <a:cubicBezTo>
                      <a:pt x="552" y="137"/>
                      <a:pt x="430" y="2"/>
                      <a:pt x="399" y="2"/>
                    </a:cubicBezTo>
                    <a:lnTo>
                      <a:pt x="187" y="2"/>
                    </a:lnTo>
                    <a:cubicBezTo>
                      <a:pt x="187" y="2"/>
                      <a:pt x="145" y="0"/>
                      <a:pt x="132" y="18"/>
                    </a:cubicBezTo>
                    <a:lnTo>
                      <a:pt x="11" y="178"/>
                    </a:lnTo>
                    <a:cubicBezTo>
                      <a:pt x="0" y="192"/>
                      <a:pt x="0" y="211"/>
                      <a:pt x="11" y="226"/>
                    </a:cubicBezTo>
                    <a:lnTo>
                      <a:pt x="121" y="380"/>
                    </a:lnTo>
                    <a:cubicBezTo>
                      <a:pt x="128" y="390"/>
                      <a:pt x="133" y="395"/>
                      <a:pt x="145" y="396"/>
                    </a:cubicBezTo>
                    <a:lnTo>
                      <a:pt x="145" y="812"/>
                    </a:lnTo>
                    <a:cubicBezTo>
                      <a:pt x="145" y="840"/>
                      <a:pt x="168" y="862"/>
                      <a:pt x="195" y="862"/>
                    </a:cubicBezTo>
                    <a:cubicBezTo>
                      <a:pt x="222" y="862"/>
                      <a:pt x="245" y="840"/>
                      <a:pt x="245" y="812"/>
                    </a:cubicBezTo>
                    <a:lnTo>
                      <a:pt x="245" y="452"/>
                    </a:lnTo>
                    <a:lnTo>
                      <a:pt x="333" y="452"/>
                    </a:lnTo>
                    <a:lnTo>
                      <a:pt x="333" y="812"/>
                    </a:lnTo>
                    <a:cubicBezTo>
                      <a:pt x="333" y="840"/>
                      <a:pt x="355" y="862"/>
                      <a:pt x="383" y="862"/>
                    </a:cubicBezTo>
                    <a:cubicBezTo>
                      <a:pt x="410" y="862"/>
                      <a:pt x="433" y="840"/>
                      <a:pt x="433" y="812"/>
                    </a:cubicBezTo>
                    <a:lnTo>
                      <a:pt x="433" y="131"/>
                    </a:lnTo>
                    <a:lnTo>
                      <a:pt x="522" y="218"/>
                    </a:lnTo>
                    <a:cubicBezTo>
                      <a:pt x="529" y="225"/>
                      <a:pt x="541" y="229"/>
                      <a:pt x="550" y="229"/>
                    </a:cubicBezTo>
                    <a:cubicBezTo>
                      <a:pt x="560" y="229"/>
                      <a:pt x="571" y="225"/>
                      <a:pt x="578" y="218"/>
                    </a:cubicBezTo>
                    <a:lnTo>
                      <a:pt x="719" y="77"/>
                    </a:lnTo>
                    <a:cubicBezTo>
                      <a:pt x="734" y="62"/>
                      <a:pt x="734" y="38"/>
                      <a:pt x="719" y="23"/>
                    </a:cubicBezTo>
                    <a:close/>
                    <a:moveTo>
                      <a:pt x="83" y="202"/>
                    </a:moveTo>
                    <a:lnTo>
                      <a:pt x="145" y="120"/>
                    </a:lnTo>
                    <a:lnTo>
                      <a:pt x="145" y="285"/>
                    </a:lnTo>
                    <a:lnTo>
                      <a:pt x="83" y="20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93" name="Money">
              <a:extLst>
                <a:ext uri="{FF2B5EF4-FFF2-40B4-BE49-F238E27FC236}">
                  <a16:creationId xmlns:a16="http://schemas.microsoft.com/office/drawing/2014/main" id="{93940E35-3DBA-4860-AA93-51F31374B3CC}"/>
                </a:ext>
              </a:extLst>
            </p:cNvPr>
            <p:cNvGrpSpPr>
              <a:grpSpLocks noChangeAspect="1"/>
            </p:cNvGrpSpPr>
            <p:nvPr>
              <p:custDataLst>
                <p:tags r:id="rId10"/>
              </p:custDataLst>
            </p:nvPr>
          </p:nvGrpSpPr>
          <p:grpSpPr bwMode="auto">
            <a:xfrm>
              <a:off x="1978266" y="2775178"/>
              <a:ext cx="261543" cy="227336"/>
              <a:chOff x="59" y="83"/>
              <a:chExt cx="367" cy="319"/>
            </a:xfrm>
            <a:solidFill>
              <a:schemeClr val="bg1"/>
            </a:solidFill>
          </p:grpSpPr>
          <p:sp>
            <p:nvSpPr>
              <p:cNvPr id="194" name="Money">
                <a:extLst>
                  <a:ext uri="{FF2B5EF4-FFF2-40B4-BE49-F238E27FC236}">
                    <a16:creationId xmlns:a16="http://schemas.microsoft.com/office/drawing/2014/main" id="{642867DE-FE6D-4EB6-BF28-25FC57667AEF}"/>
                  </a:ext>
                </a:extLst>
              </p:cNvPr>
              <p:cNvSpPr>
                <a:spLocks noEditPoints="1"/>
              </p:cNvSpPr>
              <p:nvPr>
                <p:custDataLst>
                  <p:tags r:id="rId11"/>
                </p:custDataLst>
              </p:nvPr>
            </p:nvSpPr>
            <p:spPr bwMode="auto">
              <a:xfrm>
                <a:off x="59" y="83"/>
                <a:ext cx="367" cy="319"/>
              </a:xfrm>
              <a:custGeom>
                <a:avLst/>
                <a:gdLst>
                  <a:gd name="T0" fmla="*/ 328 w 470"/>
                  <a:gd name="T1" fmla="*/ 58 h 408"/>
                  <a:gd name="T2" fmla="*/ 395 w 470"/>
                  <a:gd name="T3" fmla="*/ 174 h 408"/>
                  <a:gd name="T4" fmla="*/ 259 w 470"/>
                  <a:gd name="T5" fmla="*/ 272 h 408"/>
                  <a:gd name="T6" fmla="*/ 142 w 470"/>
                  <a:gd name="T7" fmla="*/ 352 h 408"/>
                  <a:gd name="T8" fmla="*/ 75 w 470"/>
                  <a:gd name="T9" fmla="*/ 235 h 408"/>
                  <a:gd name="T10" fmla="*/ 211 w 470"/>
                  <a:gd name="T11" fmla="*/ 138 h 408"/>
                  <a:gd name="T12" fmla="*/ 328 w 470"/>
                  <a:gd name="T13" fmla="*/ 58 h 408"/>
                  <a:gd name="T14" fmla="*/ 353 w 470"/>
                  <a:gd name="T15" fmla="*/ 0 h 408"/>
                  <a:gd name="T16" fmla="*/ 0 w 470"/>
                  <a:gd name="T17" fmla="*/ 204 h 408"/>
                  <a:gd name="T18" fmla="*/ 118 w 470"/>
                  <a:gd name="T19" fmla="*/ 408 h 408"/>
                  <a:gd name="T20" fmla="*/ 470 w 470"/>
                  <a:gd name="T21" fmla="*/ 204 h 408"/>
                  <a:gd name="T22" fmla="*/ 353 w 470"/>
                  <a:gd name="T23"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08">
                    <a:moveTo>
                      <a:pt x="328" y="58"/>
                    </a:moveTo>
                    <a:cubicBezTo>
                      <a:pt x="350" y="97"/>
                      <a:pt x="375" y="140"/>
                      <a:pt x="395" y="174"/>
                    </a:cubicBezTo>
                    <a:cubicBezTo>
                      <a:pt x="331" y="199"/>
                      <a:pt x="294" y="237"/>
                      <a:pt x="259" y="272"/>
                    </a:cubicBezTo>
                    <a:cubicBezTo>
                      <a:pt x="225" y="305"/>
                      <a:pt x="196" y="334"/>
                      <a:pt x="142" y="352"/>
                    </a:cubicBezTo>
                    <a:cubicBezTo>
                      <a:pt x="125" y="322"/>
                      <a:pt x="99" y="275"/>
                      <a:pt x="75" y="235"/>
                    </a:cubicBezTo>
                    <a:cubicBezTo>
                      <a:pt x="139" y="210"/>
                      <a:pt x="176" y="173"/>
                      <a:pt x="211" y="138"/>
                    </a:cubicBezTo>
                    <a:cubicBezTo>
                      <a:pt x="245" y="104"/>
                      <a:pt x="274" y="74"/>
                      <a:pt x="328" y="58"/>
                    </a:cubicBezTo>
                    <a:close/>
                    <a:moveTo>
                      <a:pt x="353" y="0"/>
                    </a:moveTo>
                    <a:cubicBezTo>
                      <a:pt x="170" y="34"/>
                      <a:pt x="183" y="170"/>
                      <a:pt x="0" y="204"/>
                    </a:cubicBezTo>
                    <a:lnTo>
                      <a:pt x="118" y="408"/>
                    </a:lnTo>
                    <a:cubicBezTo>
                      <a:pt x="300" y="374"/>
                      <a:pt x="288" y="238"/>
                      <a:pt x="470" y="204"/>
                    </a:cubicBez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Money">
                <a:extLst>
                  <a:ext uri="{FF2B5EF4-FFF2-40B4-BE49-F238E27FC236}">
                    <a16:creationId xmlns:a16="http://schemas.microsoft.com/office/drawing/2014/main" id="{BE3AD2E2-1A41-4209-926A-5346827D6B2E}"/>
                  </a:ext>
                </a:extLst>
              </p:cNvPr>
              <p:cNvSpPr>
                <a:spLocks/>
              </p:cNvSpPr>
              <p:nvPr>
                <p:custDataLst>
                  <p:tags r:id="rId12"/>
                </p:custDataLst>
              </p:nvPr>
            </p:nvSpPr>
            <p:spPr bwMode="auto">
              <a:xfrm>
                <a:off x="190" y="174"/>
                <a:ext cx="107" cy="137"/>
              </a:xfrm>
              <a:custGeom>
                <a:avLst/>
                <a:gdLst>
                  <a:gd name="T0" fmla="*/ 114 w 137"/>
                  <a:gd name="T1" fmla="*/ 62 h 176"/>
                  <a:gd name="T2" fmla="*/ 111 w 137"/>
                  <a:gd name="T3" fmla="*/ 162 h 176"/>
                  <a:gd name="T4" fmla="*/ 23 w 137"/>
                  <a:gd name="T5" fmla="*/ 114 h 176"/>
                  <a:gd name="T6" fmla="*/ 26 w 137"/>
                  <a:gd name="T7" fmla="*/ 14 h 176"/>
                  <a:gd name="T8" fmla="*/ 114 w 137"/>
                  <a:gd name="T9" fmla="*/ 62 h 176"/>
                </a:gdLst>
                <a:ahLst/>
                <a:cxnLst>
                  <a:cxn ang="0">
                    <a:pos x="T0" y="T1"/>
                  </a:cxn>
                  <a:cxn ang="0">
                    <a:pos x="T2" y="T3"/>
                  </a:cxn>
                  <a:cxn ang="0">
                    <a:pos x="T4" y="T5"/>
                  </a:cxn>
                  <a:cxn ang="0">
                    <a:pos x="T6" y="T7"/>
                  </a:cxn>
                  <a:cxn ang="0">
                    <a:pos x="T8" y="T9"/>
                  </a:cxn>
                </a:cxnLst>
                <a:rect l="0" t="0" r="r" b="b"/>
                <a:pathLst>
                  <a:path w="137" h="176">
                    <a:moveTo>
                      <a:pt x="114" y="62"/>
                    </a:moveTo>
                    <a:cubicBezTo>
                      <a:pt x="137" y="102"/>
                      <a:pt x="136" y="147"/>
                      <a:pt x="111" y="162"/>
                    </a:cubicBezTo>
                    <a:cubicBezTo>
                      <a:pt x="86" y="176"/>
                      <a:pt x="47" y="155"/>
                      <a:pt x="23" y="114"/>
                    </a:cubicBezTo>
                    <a:cubicBezTo>
                      <a:pt x="0" y="74"/>
                      <a:pt x="1" y="29"/>
                      <a:pt x="26" y="14"/>
                    </a:cubicBezTo>
                    <a:cubicBezTo>
                      <a:pt x="51" y="0"/>
                      <a:pt x="91" y="21"/>
                      <a:pt x="114"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9" name="Group 58">
            <a:extLst>
              <a:ext uri="{FF2B5EF4-FFF2-40B4-BE49-F238E27FC236}">
                <a16:creationId xmlns:a16="http://schemas.microsoft.com/office/drawing/2014/main" id="{FC3CE18A-0C6C-4803-A3BA-74D6B7A6A5ED}"/>
              </a:ext>
            </a:extLst>
          </p:cNvPr>
          <p:cNvGrpSpPr/>
          <p:nvPr/>
        </p:nvGrpSpPr>
        <p:grpSpPr>
          <a:xfrm>
            <a:off x="432776" y="4364990"/>
            <a:ext cx="2352997" cy="544047"/>
            <a:chOff x="237874" y="3982567"/>
            <a:chExt cx="2352997" cy="544047"/>
          </a:xfrm>
        </p:grpSpPr>
        <p:sp>
          <p:nvSpPr>
            <p:cNvPr id="65" name="object 8">
              <a:extLst>
                <a:ext uri="{FF2B5EF4-FFF2-40B4-BE49-F238E27FC236}">
                  <a16:creationId xmlns:a16="http://schemas.microsoft.com/office/drawing/2014/main" id="{02F9EB97-FCDC-4815-8BB7-BC14355823A2}"/>
                </a:ext>
              </a:extLst>
            </p:cNvPr>
            <p:cNvSpPr txBox="1"/>
            <p:nvPr/>
          </p:nvSpPr>
          <p:spPr>
            <a:xfrm>
              <a:off x="872661" y="4002278"/>
              <a:ext cx="1718210" cy="504625"/>
            </a:xfrm>
            <a:prstGeom prst="rect">
              <a:avLst/>
            </a:prstGeom>
          </p:spPr>
          <p:txBody>
            <a:bodyPr vert="horz" wrap="square" lIns="0" tIns="12065" rIns="0" bIns="0" rtlCol="0">
              <a:spAutoFit/>
            </a:bodyPr>
            <a:lstStyle/>
            <a:p>
              <a:pPr marL="12700">
                <a:spcBef>
                  <a:spcPts val="95"/>
                </a:spcBef>
              </a:pPr>
              <a:r>
                <a:rPr lang="en-CA" sz="1600" b="1" spc="-5" dirty="0">
                  <a:solidFill>
                    <a:srgbClr val="960000"/>
                  </a:solidFill>
                  <a:latin typeface="Arial"/>
                  <a:cs typeface="Arial"/>
                </a:rPr>
                <a:t>Financial analysis</a:t>
              </a:r>
              <a:endParaRPr lang="en-CA" sz="1600" dirty="0">
                <a:solidFill>
                  <a:srgbClr val="960000"/>
                </a:solidFill>
                <a:latin typeface="Arial"/>
                <a:cs typeface="Arial"/>
              </a:endParaRPr>
            </a:p>
          </p:txBody>
        </p:sp>
        <p:grpSp>
          <p:nvGrpSpPr>
            <p:cNvPr id="190" name="Money">
              <a:extLst>
                <a:ext uri="{FF2B5EF4-FFF2-40B4-BE49-F238E27FC236}">
                  <a16:creationId xmlns:a16="http://schemas.microsoft.com/office/drawing/2014/main" id="{DBFB9B7C-F22C-4564-BE6F-15960CA0E1E8}"/>
                </a:ext>
              </a:extLst>
            </p:cNvPr>
            <p:cNvGrpSpPr>
              <a:grpSpLocks noChangeAspect="1"/>
            </p:cNvGrpSpPr>
            <p:nvPr>
              <p:custDataLst>
                <p:tags r:id="rId4"/>
              </p:custDataLst>
            </p:nvPr>
          </p:nvGrpSpPr>
          <p:grpSpPr bwMode="auto">
            <a:xfrm>
              <a:off x="344697" y="4115475"/>
              <a:ext cx="320096" cy="252065"/>
              <a:chOff x="59" y="83"/>
              <a:chExt cx="367" cy="289"/>
            </a:xfrm>
            <a:solidFill>
              <a:schemeClr val="tx1"/>
            </a:solidFill>
          </p:grpSpPr>
          <p:sp>
            <p:nvSpPr>
              <p:cNvPr id="191" name="Money">
                <a:extLst>
                  <a:ext uri="{FF2B5EF4-FFF2-40B4-BE49-F238E27FC236}">
                    <a16:creationId xmlns:a16="http://schemas.microsoft.com/office/drawing/2014/main" id="{A0974E9E-75D0-4947-A5C2-3D1C9D19C4CD}"/>
                  </a:ext>
                </a:extLst>
              </p:cNvPr>
              <p:cNvSpPr>
                <a:spLocks noEditPoints="1"/>
              </p:cNvSpPr>
              <p:nvPr>
                <p:custDataLst>
                  <p:tags r:id="rId5"/>
                </p:custDataLst>
              </p:nvPr>
            </p:nvSpPr>
            <p:spPr bwMode="auto">
              <a:xfrm>
                <a:off x="59" y="83"/>
                <a:ext cx="367" cy="289"/>
              </a:xfrm>
              <a:custGeom>
                <a:avLst/>
                <a:gdLst>
                  <a:gd name="T0" fmla="*/ 328 w 470"/>
                  <a:gd name="T1" fmla="*/ 58 h 408"/>
                  <a:gd name="T2" fmla="*/ 395 w 470"/>
                  <a:gd name="T3" fmla="*/ 174 h 408"/>
                  <a:gd name="T4" fmla="*/ 259 w 470"/>
                  <a:gd name="T5" fmla="*/ 272 h 408"/>
                  <a:gd name="T6" fmla="*/ 142 w 470"/>
                  <a:gd name="T7" fmla="*/ 352 h 408"/>
                  <a:gd name="T8" fmla="*/ 75 w 470"/>
                  <a:gd name="T9" fmla="*/ 235 h 408"/>
                  <a:gd name="T10" fmla="*/ 211 w 470"/>
                  <a:gd name="T11" fmla="*/ 138 h 408"/>
                  <a:gd name="T12" fmla="*/ 328 w 470"/>
                  <a:gd name="T13" fmla="*/ 58 h 408"/>
                  <a:gd name="T14" fmla="*/ 353 w 470"/>
                  <a:gd name="T15" fmla="*/ 0 h 408"/>
                  <a:gd name="T16" fmla="*/ 0 w 470"/>
                  <a:gd name="T17" fmla="*/ 204 h 408"/>
                  <a:gd name="T18" fmla="*/ 118 w 470"/>
                  <a:gd name="T19" fmla="*/ 408 h 408"/>
                  <a:gd name="T20" fmla="*/ 470 w 470"/>
                  <a:gd name="T21" fmla="*/ 204 h 408"/>
                  <a:gd name="T22" fmla="*/ 353 w 470"/>
                  <a:gd name="T23"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08">
                    <a:moveTo>
                      <a:pt x="328" y="58"/>
                    </a:moveTo>
                    <a:cubicBezTo>
                      <a:pt x="350" y="97"/>
                      <a:pt x="375" y="140"/>
                      <a:pt x="395" y="174"/>
                    </a:cubicBezTo>
                    <a:cubicBezTo>
                      <a:pt x="331" y="199"/>
                      <a:pt x="294" y="237"/>
                      <a:pt x="259" y="272"/>
                    </a:cubicBezTo>
                    <a:cubicBezTo>
                      <a:pt x="225" y="305"/>
                      <a:pt x="196" y="334"/>
                      <a:pt x="142" y="352"/>
                    </a:cubicBezTo>
                    <a:cubicBezTo>
                      <a:pt x="125" y="322"/>
                      <a:pt x="99" y="275"/>
                      <a:pt x="75" y="235"/>
                    </a:cubicBezTo>
                    <a:cubicBezTo>
                      <a:pt x="139" y="210"/>
                      <a:pt x="176" y="173"/>
                      <a:pt x="211" y="138"/>
                    </a:cubicBezTo>
                    <a:cubicBezTo>
                      <a:pt x="245" y="104"/>
                      <a:pt x="274" y="74"/>
                      <a:pt x="328" y="58"/>
                    </a:cubicBezTo>
                    <a:close/>
                    <a:moveTo>
                      <a:pt x="353" y="0"/>
                    </a:moveTo>
                    <a:cubicBezTo>
                      <a:pt x="170" y="34"/>
                      <a:pt x="183" y="170"/>
                      <a:pt x="0" y="204"/>
                    </a:cubicBezTo>
                    <a:lnTo>
                      <a:pt x="118" y="408"/>
                    </a:lnTo>
                    <a:cubicBezTo>
                      <a:pt x="300" y="374"/>
                      <a:pt x="288" y="238"/>
                      <a:pt x="470" y="204"/>
                    </a:cubicBez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Money">
                <a:extLst>
                  <a:ext uri="{FF2B5EF4-FFF2-40B4-BE49-F238E27FC236}">
                    <a16:creationId xmlns:a16="http://schemas.microsoft.com/office/drawing/2014/main" id="{0FB61761-4CC6-4352-BE29-B021321B7679}"/>
                  </a:ext>
                </a:extLst>
              </p:cNvPr>
              <p:cNvSpPr>
                <a:spLocks/>
              </p:cNvSpPr>
              <p:nvPr>
                <p:custDataLst>
                  <p:tags r:id="rId6"/>
                </p:custDataLst>
              </p:nvPr>
            </p:nvSpPr>
            <p:spPr bwMode="auto">
              <a:xfrm>
                <a:off x="190" y="174"/>
                <a:ext cx="107" cy="137"/>
              </a:xfrm>
              <a:custGeom>
                <a:avLst/>
                <a:gdLst>
                  <a:gd name="T0" fmla="*/ 114 w 137"/>
                  <a:gd name="T1" fmla="*/ 62 h 176"/>
                  <a:gd name="T2" fmla="*/ 111 w 137"/>
                  <a:gd name="T3" fmla="*/ 162 h 176"/>
                  <a:gd name="T4" fmla="*/ 23 w 137"/>
                  <a:gd name="T5" fmla="*/ 114 h 176"/>
                  <a:gd name="T6" fmla="*/ 26 w 137"/>
                  <a:gd name="T7" fmla="*/ 14 h 176"/>
                  <a:gd name="T8" fmla="*/ 114 w 137"/>
                  <a:gd name="T9" fmla="*/ 62 h 176"/>
                </a:gdLst>
                <a:ahLst/>
                <a:cxnLst>
                  <a:cxn ang="0">
                    <a:pos x="T0" y="T1"/>
                  </a:cxn>
                  <a:cxn ang="0">
                    <a:pos x="T2" y="T3"/>
                  </a:cxn>
                  <a:cxn ang="0">
                    <a:pos x="T4" y="T5"/>
                  </a:cxn>
                  <a:cxn ang="0">
                    <a:pos x="T6" y="T7"/>
                  </a:cxn>
                  <a:cxn ang="0">
                    <a:pos x="T8" y="T9"/>
                  </a:cxn>
                </a:cxnLst>
                <a:rect l="0" t="0" r="r" b="b"/>
                <a:pathLst>
                  <a:path w="137" h="176">
                    <a:moveTo>
                      <a:pt x="114" y="62"/>
                    </a:moveTo>
                    <a:cubicBezTo>
                      <a:pt x="137" y="102"/>
                      <a:pt x="136" y="147"/>
                      <a:pt x="111" y="162"/>
                    </a:cubicBezTo>
                    <a:cubicBezTo>
                      <a:pt x="86" y="176"/>
                      <a:pt x="47" y="155"/>
                      <a:pt x="23" y="114"/>
                    </a:cubicBezTo>
                    <a:cubicBezTo>
                      <a:pt x="0" y="74"/>
                      <a:pt x="1" y="29"/>
                      <a:pt x="26" y="14"/>
                    </a:cubicBezTo>
                    <a:cubicBezTo>
                      <a:pt x="51" y="0"/>
                      <a:pt x="91" y="21"/>
                      <a:pt x="114"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F798C4FF-D280-465E-A88E-D26D52F7B154}"/>
                </a:ext>
              </a:extLst>
            </p:cNvPr>
            <p:cNvGrpSpPr/>
            <p:nvPr/>
          </p:nvGrpSpPr>
          <p:grpSpPr>
            <a:xfrm>
              <a:off x="237874" y="3982567"/>
              <a:ext cx="540000" cy="544047"/>
              <a:chOff x="152399" y="3048000"/>
              <a:chExt cx="540000" cy="544047"/>
            </a:xfrm>
          </p:grpSpPr>
          <p:sp>
            <p:nvSpPr>
              <p:cNvPr id="57" name="Oval 56">
                <a:extLst>
                  <a:ext uri="{FF2B5EF4-FFF2-40B4-BE49-F238E27FC236}">
                    <a16:creationId xmlns:a16="http://schemas.microsoft.com/office/drawing/2014/main" id="{3EF5F2F4-E59A-47C6-A4FD-B30C64F4F8C0}"/>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6" name="Oval 195">
                <a:extLst>
                  <a:ext uri="{FF2B5EF4-FFF2-40B4-BE49-F238E27FC236}">
                    <a16:creationId xmlns:a16="http://schemas.microsoft.com/office/drawing/2014/main" id="{CEC165E3-ADB9-4398-BC62-0E527CC4FDF9}"/>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60" name="Group 59">
            <a:extLst>
              <a:ext uri="{FF2B5EF4-FFF2-40B4-BE49-F238E27FC236}">
                <a16:creationId xmlns:a16="http://schemas.microsoft.com/office/drawing/2014/main" id="{A20F86B3-4361-4517-8A7D-5E308C79190A}"/>
              </a:ext>
            </a:extLst>
          </p:cNvPr>
          <p:cNvGrpSpPr/>
          <p:nvPr/>
        </p:nvGrpSpPr>
        <p:grpSpPr>
          <a:xfrm>
            <a:off x="2566836" y="4364990"/>
            <a:ext cx="540000" cy="544047"/>
            <a:chOff x="2558405" y="3357959"/>
            <a:chExt cx="540000" cy="544047"/>
          </a:xfrm>
        </p:grpSpPr>
        <p:sp>
          <p:nvSpPr>
            <p:cNvPr id="198" name="Oval 197">
              <a:extLst>
                <a:ext uri="{FF2B5EF4-FFF2-40B4-BE49-F238E27FC236}">
                  <a16:creationId xmlns:a16="http://schemas.microsoft.com/office/drawing/2014/main" id="{1A5EEFDE-1EB4-4CDC-8184-C607D4E64359}"/>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9" name="Oval 198">
              <a:extLst>
                <a:ext uri="{FF2B5EF4-FFF2-40B4-BE49-F238E27FC236}">
                  <a16:creationId xmlns:a16="http://schemas.microsoft.com/office/drawing/2014/main" id="{EB249413-E64E-425F-B600-9942CF762677}"/>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3" name="Group 202">
            <a:extLst>
              <a:ext uri="{FF2B5EF4-FFF2-40B4-BE49-F238E27FC236}">
                <a16:creationId xmlns:a16="http://schemas.microsoft.com/office/drawing/2014/main" id="{C7862D9B-7312-4125-A7B9-7337C0412D54}"/>
              </a:ext>
            </a:extLst>
          </p:cNvPr>
          <p:cNvGrpSpPr/>
          <p:nvPr/>
        </p:nvGrpSpPr>
        <p:grpSpPr>
          <a:xfrm>
            <a:off x="7361380" y="4364990"/>
            <a:ext cx="540000" cy="544047"/>
            <a:chOff x="2558405" y="3357959"/>
            <a:chExt cx="540000" cy="544047"/>
          </a:xfrm>
        </p:grpSpPr>
        <p:sp>
          <p:nvSpPr>
            <p:cNvPr id="204" name="Oval 203">
              <a:extLst>
                <a:ext uri="{FF2B5EF4-FFF2-40B4-BE49-F238E27FC236}">
                  <a16:creationId xmlns:a16="http://schemas.microsoft.com/office/drawing/2014/main" id="{80D504EE-9EAA-40B2-B4F8-CFA7A245E337}"/>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5" name="Oval 204">
              <a:extLst>
                <a:ext uri="{FF2B5EF4-FFF2-40B4-BE49-F238E27FC236}">
                  <a16:creationId xmlns:a16="http://schemas.microsoft.com/office/drawing/2014/main" id="{240351DC-3421-4077-8FDE-0114B3D56A57}"/>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06" name="Group 205">
            <a:extLst>
              <a:ext uri="{FF2B5EF4-FFF2-40B4-BE49-F238E27FC236}">
                <a16:creationId xmlns:a16="http://schemas.microsoft.com/office/drawing/2014/main" id="{27E2B77D-C1A7-4B2E-89CB-24EEDACB093F}"/>
              </a:ext>
            </a:extLst>
          </p:cNvPr>
          <p:cNvGrpSpPr/>
          <p:nvPr/>
        </p:nvGrpSpPr>
        <p:grpSpPr>
          <a:xfrm>
            <a:off x="5019248" y="4364990"/>
            <a:ext cx="540000" cy="544047"/>
            <a:chOff x="2558405" y="3357959"/>
            <a:chExt cx="540000" cy="544047"/>
          </a:xfrm>
        </p:grpSpPr>
        <p:sp>
          <p:nvSpPr>
            <p:cNvPr id="207" name="Oval 206">
              <a:extLst>
                <a:ext uri="{FF2B5EF4-FFF2-40B4-BE49-F238E27FC236}">
                  <a16:creationId xmlns:a16="http://schemas.microsoft.com/office/drawing/2014/main" id="{02DEE5BD-C7A7-416E-B153-97DDB742BD17}"/>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8" name="Oval 207">
              <a:extLst>
                <a:ext uri="{FF2B5EF4-FFF2-40B4-BE49-F238E27FC236}">
                  <a16:creationId xmlns:a16="http://schemas.microsoft.com/office/drawing/2014/main" id="{F41270CA-E3DA-4168-90DB-927337348813}"/>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5" name="Slide Number Placeholder 4">
            <a:extLst>
              <a:ext uri="{FF2B5EF4-FFF2-40B4-BE49-F238E27FC236}">
                <a16:creationId xmlns:a16="http://schemas.microsoft.com/office/drawing/2014/main" id="{B6689297-3768-4482-9EBD-378112782C73}"/>
              </a:ext>
            </a:extLst>
          </p:cNvPr>
          <p:cNvSpPr>
            <a:spLocks noGrp="1"/>
          </p:cNvSpPr>
          <p:nvPr>
            <p:ph type="sldNum" sz="quarter" idx="7"/>
          </p:nvPr>
        </p:nvSpPr>
        <p:spPr/>
        <p:txBody>
          <a:bodyPr/>
          <a:lstStyle/>
          <a:p>
            <a:pPr marL="83185">
              <a:lnSpc>
                <a:spcPts val="955"/>
              </a:lnSpc>
            </a:pPr>
            <a:fld id="{81D60167-4931-47E6-BA6A-407CBD079E47}" type="slidenum">
              <a:rPr lang="en-CA" smtClean="0"/>
              <a:t>7</a:t>
            </a:fld>
            <a:endParaRPr lang="en-CA" dirty="0"/>
          </a:p>
        </p:txBody>
      </p:sp>
      <p:sp>
        <p:nvSpPr>
          <p:cNvPr id="120" name="object 25">
            <a:extLst>
              <a:ext uri="{FF2B5EF4-FFF2-40B4-BE49-F238E27FC236}">
                <a16:creationId xmlns:a16="http://schemas.microsoft.com/office/drawing/2014/main" id="{22210BCC-6FEB-4AEF-8A26-2B35389EC69D}"/>
              </a:ext>
            </a:extLst>
          </p:cNvPr>
          <p:cNvSpPr txBox="1"/>
          <p:nvPr/>
        </p:nvSpPr>
        <p:spPr>
          <a:xfrm>
            <a:off x="10552432" y="4371254"/>
            <a:ext cx="1310432" cy="504625"/>
          </a:xfrm>
          <a:prstGeom prst="rect">
            <a:avLst/>
          </a:prstGeom>
        </p:spPr>
        <p:txBody>
          <a:bodyPr vert="horz" wrap="square" lIns="0" tIns="12065" rIns="0" bIns="0" rtlCol="0">
            <a:spAutoFit/>
          </a:bodyPr>
          <a:lstStyle/>
          <a:p>
            <a:pPr marL="12700">
              <a:lnSpc>
                <a:spcPct val="100000"/>
              </a:lnSpc>
              <a:spcBef>
                <a:spcPts val="95"/>
              </a:spcBef>
            </a:pPr>
            <a:r>
              <a:rPr lang="en-CA" sz="1600" b="1" spc="-35" dirty="0">
                <a:solidFill>
                  <a:srgbClr val="960000"/>
                </a:solidFill>
                <a:latin typeface="Arial"/>
                <a:cs typeface="Arial"/>
              </a:rPr>
              <a:t>Board interview</a:t>
            </a:r>
            <a:endParaRPr sz="1600" dirty="0">
              <a:solidFill>
                <a:srgbClr val="960000"/>
              </a:solidFill>
              <a:latin typeface="Arial"/>
              <a:cs typeface="Arial"/>
            </a:endParaRPr>
          </a:p>
        </p:txBody>
      </p:sp>
      <p:sp>
        <p:nvSpPr>
          <p:cNvPr id="127" name="object 27">
            <a:extLst>
              <a:ext uri="{FF2B5EF4-FFF2-40B4-BE49-F238E27FC236}">
                <a16:creationId xmlns:a16="http://schemas.microsoft.com/office/drawing/2014/main" id="{18C80A45-B6F3-45B4-BB90-2954B3534D9B}"/>
              </a:ext>
            </a:extLst>
          </p:cNvPr>
          <p:cNvSpPr txBox="1"/>
          <p:nvPr/>
        </p:nvSpPr>
        <p:spPr>
          <a:xfrm>
            <a:off x="10022941" y="5088525"/>
            <a:ext cx="2023745" cy="666208"/>
          </a:xfrm>
          <a:prstGeom prst="rect">
            <a:avLst/>
          </a:prstGeom>
        </p:spPr>
        <p:txBody>
          <a:bodyPr vert="horz" wrap="square" lIns="0" tIns="111125" rIns="0" bIns="0" rtlCol="0">
            <a:spAutoFit/>
          </a:bodyPr>
          <a:lstStyle>
            <a:defPPr>
              <a:defRPr lang="en-US"/>
            </a:defPPr>
            <a:lvl1pPr marL="12700">
              <a:lnSpc>
                <a:spcPct val="100000"/>
              </a:lnSpc>
              <a:spcBef>
                <a:spcPts val="875"/>
              </a:spcBef>
              <a:defRPr sz="1200">
                <a:latin typeface="Cambria Math"/>
                <a:cs typeface="Cambria Math"/>
              </a:defRPr>
            </a:lvl1pPr>
          </a:lstStyle>
          <a:p>
            <a:r>
              <a:rPr lang="en-US" dirty="0"/>
              <a:t>⤑ Conducted individual board interviews with all the members of the board</a:t>
            </a:r>
            <a:endParaRPr dirty="0"/>
          </a:p>
        </p:txBody>
      </p:sp>
      <p:grpSp>
        <p:nvGrpSpPr>
          <p:cNvPr id="128" name="Microphone3">
            <a:extLst>
              <a:ext uri="{FF2B5EF4-FFF2-40B4-BE49-F238E27FC236}">
                <a16:creationId xmlns:a16="http://schemas.microsoft.com/office/drawing/2014/main" id="{7E5E948F-C84B-48E6-BDEF-D6538510385F}"/>
              </a:ext>
            </a:extLst>
          </p:cNvPr>
          <p:cNvGrpSpPr>
            <a:grpSpLocks noChangeAspect="1"/>
          </p:cNvGrpSpPr>
          <p:nvPr>
            <p:custDataLst>
              <p:tags r:id="rId3"/>
            </p:custDataLst>
          </p:nvPr>
        </p:nvGrpSpPr>
        <p:grpSpPr bwMode="auto">
          <a:xfrm>
            <a:off x="10059005" y="4497566"/>
            <a:ext cx="253961" cy="252000"/>
            <a:chOff x="2633" y="839"/>
            <a:chExt cx="2461" cy="2442"/>
          </a:xfrm>
          <a:solidFill>
            <a:schemeClr val="tx1"/>
          </a:solidFill>
        </p:grpSpPr>
        <p:sp>
          <p:nvSpPr>
            <p:cNvPr id="129" name="Freeform 378">
              <a:extLst>
                <a:ext uri="{FF2B5EF4-FFF2-40B4-BE49-F238E27FC236}">
                  <a16:creationId xmlns:a16="http://schemas.microsoft.com/office/drawing/2014/main" id="{AD7B1A6F-7907-4030-831E-BCB140F639A0}"/>
                </a:ext>
              </a:extLst>
            </p:cNvPr>
            <p:cNvSpPr>
              <a:spLocks/>
            </p:cNvSpPr>
            <p:nvPr/>
          </p:nvSpPr>
          <p:spPr bwMode="auto">
            <a:xfrm>
              <a:off x="2633" y="1671"/>
              <a:ext cx="1616" cy="1610"/>
            </a:xfrm>
            <a:custGeom>
              <a:avLst/>
              <a:gdLst>
                <a:gd name="T0" fmla="*/ 79 w 407"/>
                <a:gd name="T1" fmla="*/ 364 h 405"/>
                <a:gd name="T2" fmla="*/ 89 w 407"/>
                <a:gd name="T3" fmla="*/ 373 h 405"/>
                <a:gd name="T4" fmla="*/ 129 w 407"/>
                <a:gd name="T5" fmla="*/ 373 h 405"/>
                <a:gd name="T6" fmla="*/ 407 w 407"/>
                <a:gd name="T7" fmla="*/ 142 h 405"/>
                <a:gd name="T8" fmla="*/ 316 w 407"/>
                <a:gd name="T9" fmla="*/ 92 h 405"/>
                <a:gd name="T10" fmla="*/ 266 w 407"/>
                <a:gd name="T11" fmla="*/ 0 h 405"/>
                <a:gd name="T12" fmla="*/ 31 w 407"/>
                <a:gd name="T13" fmla="*/ 275 h 405"/>
                <a:gd name="T14" fmla="*/ 31 w 407"/>
                <a:gd name="T15" fmla="*/ 316 h 405"/>
                <a:gd name="T16" fmla="*/ 44 w 407"/>
                <a:gd name="T17" fmla="*/ 329 h 405"/>
                <a:gd name="T18" fmla="*/ 10 w 407"/>
                <a:gd name="T19" fmla="*/ 362 h 405"/>
                <a:gd name="T20" fmla="*/ 10 w 407"/>
                <a:gd name="T21" fmla="*/ 398 h 405"/>
                <a:gd name="T22" fmla="*/ 28 w 407"/>
                <a:gd name="T23" fmla="*/ 405 h 405"/>
                <a:gd name="T24" fmla="*/ 45 w 407"/>
                <a:gd name="T25" fmla="*/ 398 h 405"/>
                <a:gd name="T26" fmla="*/ 79 w 407"/>
                <a:gd name="T27" fmla="*/ 36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405">
                  <a:moveTo>
                    <a:pt x="79" y="364"/>
                  </a:moveTo>
                  <a:lnTo>
                    <a:pt x="89" y="373"/>
                  </a:lnTo>
                  <a:cubicBezTo>
                    <a:pt x="100" y="384"/>
                    <a:pt x="118" y="384"/>
                    <a:pt x="129" y="373"/>
                  </a:cubicBezTo>
                  <a:lnTo>
                    <a:pt x="407" y="142"/>
                  </a:lnTo>
                  <a:cubicBezTo>
                    <a:pt x="373" y="135"/>
                    <a:pt x="341" y="117"/>
                    <a:pt x="316" y="92"/>
                  </a:cubicBezTo>
                  <a:cubicBezTo>
                    <a:pt x="290" y="66"/>
                    <a:pt x="273" y="34"/>
                    <a:pt x="266" y="0"/>
                  </a:cubicBezTo>
                  <a:lnTo>
                    <a:pt x="31" y="275"/>
                  </a:lnTo>
                  <a:cubicBezTo>
                    <a:pt x="20" y="286"/>
                    <a:pt x="20" y="304"/>
                    <a:pt x="31" y="316"/>
                  </a:cubicBezTo>
                  <a:lnTo>
                    <a:pt x="44" y="329"/>
                  </a:lnTo>
                  <a:lnTo>
                    <a:pt x="10" y="362"/>
                  </a:lnTo>
                  <a:cubicBezTo>
                    <a:pt x="0" y="372"/>
                    <a:pt x="0" y="388"/>
                    <a:pt x="10" y="398"/>
                  </a:cubicBezTo>
                  <a:cubicBezTo>
                    <a:pt x="15" y="403"/>
                    <a:pt x="21" y="405"/>
                    <a:pt x="28" y="405"/>
                  </a:cubicBezTo>
                  <a:cubicBezTo>
                    <a:pt x="34" y="405"/>
                    <a:pt x="40" y="403"/>
                    <a:pt x="45" y="398"/>
                  </a:cubicBezTo>
                  <a:lnTo>
                    <a:pt x="79" y="364"/>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379">
              <a:extLst>
                <a:ext uri="{FF2B5EF4-FFF2-40B4-BE49-F238E27FC236}">
                  <a16:creationId xmlns:a16="http://schemas.microsoft.com/office/drawing/2014/main" id="{37FDA50A-8090-49E1-B345-00A17AD32A43}"/>
                </a:ext>
              </a:extLst>
            </p:cNvPr>
            <p:cNvSpPr>
              <a:spLocks/>
            </p:cNvSpPr>
            <p:nvPr/>
          </p:nvSpPr>
          <p:spPr bwMode="auto">
            <a:xfrm>
              <a:off x="3867" y="1026"/>
              <a:ext cx="997" cy="1030"/>
            </a:xfrm>
            <a:custGeom>
              <a:avLst/>
              <a:gdLst>
                <a:gd name="T0" fmla="*/ 43 w 251"/>
                <a:gd name="T1" fmla="*/ 0 h 259"/>
                <a:gd name="T2" fmla="*/ 43 w 251"/>
                <a:gd name="T3" fmla="*/ 0 h 259"/>
                <a:gd name="T4" fmla="*/ 40 w 251"/>
                <a:gd name="T5" fmla="*/ 4 h 259"/>
                <a:gd name="T6" fmla="*/ 33 w 251"/>
                <a:gd name="T7" fmla="*/ 11 h 259"/>
                <a:gd name="T8" fmla="*/ 30 w 251"/>
                <a:gd name="T9" fmla="*/ 15 h 259"/>
                <a:gd name="T10" fmla="*/ 25 w 251"/>
                <a:gd name="T11" fmla="*/ 23 h 259"/>
                <a:gd name="T12" fmla="*/ 22 w 251"/>
                <a:gd name="T13" fmla="*/ 28 h 259"/>
                <a:gd name="T14" fmla="*/ 17 w 251"/>
                <a:gd name="T15" fmla="*/ 36 h 259"/>
                <a:gd name="T16" fmla="*/ 15 w 251"/>
                <a:gd name="T17" fmla="*/ 40 h 259"/>
                <a:gd name="T18" fmla="*/ 11 w 251"/>
                <a:gd name="T19" fmla="*/ 49 h 259"/>
                <a:gd name="T20" fmla="*/ 9 w 251"/>
                <a:gd name="T21" fmla="*/ 54 h 259"/>
                <a:gd name="T22" fmla="*/ 6 w 251"/>
                <a:gd name="T23" fmla="*/ 63 h 259"/>
                <a:gd name="T24" fmla="*/ 5 w 251"/>
                <a:gd name="T25" fmla="*/ 67 h 259"/>
                <a:gd name="T26" fmla="*/ 3 w 251"/>
                <a:gd name="T27" fmla="*/ 78 h 259"/>
                <a:gd name="T28" fmla="*/ 2 w 251"/>
                <a:gd name="T29" fmla="*/ 82 h 259"/>
                <a:gd name="T30" fmla="*/ 1 w 251"/>
                <a:gd name="T31" fmla="*/ 92 h 259"/>
                <a:gd name="T32" fmla="*/ 0 w 251"/>
                <a:gd name="T33" fmla="*/ 96 h 259"/>
                <a:gd name="T34" fmla="*/ 0 w 251"/>
                <a:gd name="T35" fmla="*/ 107 h 259"/>
                <a:gd name="T36" fmla="*/ 0 w 251"/>
                <a:gd name="T37" fmla="*/ 109 h 259"/>
                <a:gd name="T38" fmla="*/ 11 w 251"/>
                <a:gd name="T39" fmla="*/ 163 h 259"/>
                <a:gd name="T40" fmla="*/ 12 w 251"/>
                <a:gd name="T41" fmla="*/ 164 h 259"/>
                <a:gd name="T42" fmla="*/ 17 w 251"/>
                <a:gd name="T43" fmla="*/ 175 h 259"/>
                <a:gd name="T44" fmla="*/ 18 w 251"/>
                <a:gd name="T45" fmla="*/ 178 h 259"/>
                <a:gd name="T46" fmla="*/ 24 w 251"/>
                <a:gd name="T47" fmla="*/ 188 h 259"/>
                <a:gd name="T48" fmla="*/ 26 w 251"/>
                <a:gd name="T49" fmla="*/ 190 h 259"/>
                <a:gd name="T50" fmla="*/ 45 w 251"/>
                <a:gd name="T51" fmla="*/ 214 h 259"/>
                <a:gd name="T52" fmla="*/ 56 w 251"/>
                <a:gd name="T53" fmla="*/ 224 h 259"/>
                <a:gd name="T54" fmla="*/ 56 w 251"/>
                <a:gd name="T55" fmla="*/ 224 h 259"/>
                <a:gd name="T56" fmla="*/ 68 w 251"/>
                <a:gd name="T57" fmla="*/ 233 h 259"/>
                <a:gd name="T58" fmla="*/ 71 w 251"/>
                <a:gd name="T59" fmla="*/ 235 h 259"/>
                <a:gd name="T60" fmla="*/ 81 w 251"/>
                <a:gd name="T61" fmla="*/ 241 h 259"/>
                <a:gd name="T62" fmla="*/ 85 w 251"/>
                <a:gd name="T63" fmla="*/ 243 h 259"/>
                <a:gd name="T64" fmla="*/ 95 w 251"/>
                <a:gd name="T65" fmla="*/ 247 h 259"/>
                <a:gd name="T66" fmla="*/ 99 w 251"/>
                <a:gd name="T67" fmla="*/ 249 h 259"/>
                <a:gd name="T68" fmla="*/ 109 w 251"/>
                <a:gd name="T69" fmla="*/ 252 h 259"/>
                <a:gd name="T70" fmla="*/ 113 w 251"/>
                <a:gd name="T71" fmla="*/ 253 h 259"/>
                <a:gd name="T72" fmla="*/ 123 w 251"/>
                <a:gd name="T73" fmla="*/ 256 h 259"/>
                <a:gd name="T74" fmla="*/ 129 w 251"/>
                <a:gd name="T75" fmla="*/ 257 h 259"/>
                <a:gd name="T76" fmla="*/ 138 w 251"/>
                <a:gd name="T77" fmla="*/ 258 h 259"/>
                <a:gd name="T78" fmla="*/ 151 w 251"/>
                <a:gd name="T79" fmla="*/ 259 h 259"/>
                <a:gd name="T80" fmla="*/ 153 w 251"/>
                <a:gd name="T81" fmla="*/ 259 h 259"/>
                <a:gd name="T82" fmla="*/ 153 w 251"/>
                <a:gd name="T83" fmla="*/ 259 h 259"/>
                <a:gd name="T84" fmla="*/ 167 w 251"/>
                <a:gd name="T85" fmla="*/ 258 h 259"/>
                <a:gd name="T86" fmla="*/ 172 w 251"/>
                <a:gd name="T87" fmla="*/ 257 h 259"/>
                <a:gd name="T88" fmla="*/ 181 w 251"/>
                <a:gd name="T89" fmla="*/ 256 h 259"/>
                <a:gd name="T90" fmla="*/ 187 w 251"/>
                <a:gd name="T91" fmla="*/ 255 h 259"/>
                <a:gd name="T92" fmla="*/ 195 w 251"/>
                <a:gd name="T93" fmla="*/ 253 h 259"/>
                <a:gd name="T94" fmla="*/ 201 w 251"/>
                <a:gd name="T95" fmla="*/ 251 h 259"/>
                <a:gd name="T96" fmla="*/ 209 w 251"/>
                <a:gd name="T97" fmla="*/ 248 h 259"/>
                <a:gd name="T98" fmla="*/ 214 w 251"/>
                <a:gd name="T99" fmla="*/ 246 h 259"/>
                <a:gd name="T100" fmla="*/ 222 w 251"/>
                <a:gd name="T101" fmla="*/ 242 h 259"/>
                <a:gd name="T102" fmla="*/ 227 w 251"/>
                <a:gd name="T103" fmla="*/ 240 h 259"/>
                <a:gd name="T104" fmla="*/ 235 w 251"/>
                <a:gd name="T105" fmla="*/ 234 h 259"/>
                <a:gd name="T106" fmla="*/ 239 w 251"/>
                <a:gd name="T107" fmla="*/ 232 h 259"/>
                <a:gd name="T108" fmla="*/ 248 w 251"/>
                <a:gd name="T109" fmla="*/ 225 h 259"/>
                <a:gd name="T110" fmla="*/ 250 w 251"/>
                <a:gd name="T111" fmla="*/ 224 h 259"/>
                <a:gd name="T112" fmla="*/ 251 w 251"/>
                <a:gd name="T113" fmla="*/ 223 h 259"/>
                <a:gd name="T114" fmla="*/ 251 w 251"/>
                <a:gd name="T115" fmla="*/ 223 h 259"/>
                <a:gd name="T116" fmla="*/ 125 w 251"/>
                <a:gd name="T117" fmla="*/ 146 h 259"/>
                <a:gd name="T118" fmla="*/ 43 w 251"/>
                <a:gd name="T1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259">
                  <a:moveTo>
                    <a:pt x="43" y="0"/>
                  </a:moveTo>
                  <a:cubicBezTo>
                    <a:pt x="43" y="0"/>
                    <a:pt x="43" y="0"/>
                    <a:pt x="43" y="0"/>
                  </a:cubicBezTo>
                  <a:cubicBezTo>
                    <a:pt x="41" y="1"/>
                    <a:pt x="41" y="2"/>
                    <a:pt x="40" y="4"/>
                  </a:cubicBezTo>
                  <a:cubicBezTo>
                    <a:pt x="38" y="6"/>
                    <a:pt x="35" y="8"/>
                    <a:pt x="33" y="11"/>
                  </a:cubicBezTo>
                  <a:cubicBezTo>
                    <a:pt x="32" y="12"/>
                    <a:pt x="31" y="14"/>
                    <a:pt x="30" y="15"/>
                  </a:cubicBezTo>
                  <a:cubicBezTo>
                    <a:pt x="28" y="18"/>
                    <a:pt x="26" y="20"/>
                    <a:pt x="25" y="23"/>
                  </a:cubicBezTo>
                  <a:cubicBezTo>
                    <a:pt x="24" y="24"/>
                    <a:pt x="23" y="26"/>
                    <a:pt x="22" y="28"/>
                  </a:cubicBezTo>
                  <a:cubicBezTo>
                    <a:pt x="20" y="30"/>
                    <a:pt x="19" y="33"/>
                    <a:pt x="17" y="36"/>
                  </a:cubicBezTo>
                  <a:cubicBezTo>
                    <a:pt x="16" y="37"/>
                    <a:pt x="16" y="39"/>
                    <a:pt x="15" y="40"/>
                  </a:cubicBezTo>
                  <a:cubicBezTo>
                    <a:pt x="14" y="43"/>
                    <a:pt x="12" y="46"/>
                    <a:pt x="11" y="49"/>
                  </a:cubicBezTo>
                  <a:cubicBezTo>
                    <a:pt x="10" y="51"/>
                    <a:pt x="10" y="52"/>
                    <a:pt x="9" y="54"/>
                  </a:cubicBezTo>
                  <a:cubicBezTo>
                    <a:pt x="8" y="57"/>
                    <a:pt x="7" y="60"/>
                    <a:pt x="6" y="63"/>
                  </a:cubicBezTo>
                  <a:cubicBezTo>
                    <a:pt x="6" y="65"/>
                    <a:pt x="5" y="66"/>
                    <a:pt x="5" y="67"/>
                  </a:cubicBezTo>
                  <a:cubicBezTo>
                    <a:pt x="4" y="71"/>
                    <a:pt x="3" y="74"/>
                    <a:pt x="3" y="78"/>
                  </a:cubicBezTo>
                  <a:cubicBezTo>
                    <a:pt x="2" y="79"/>
                    <a:pt x="2" y="80"/>
                    <a:pt x="2" y="82"/>
                  </a:cubicBezTo>
                  <a:cubicBezTo>
                    <a:pt x="2" y="85"/>
                    <a:pt x="1" y="89"/>
                    <a:pt x="1" y="92"/>
                  </a:cubicBezTo>
                  <a:cubicBezTo>
                    <a:pt x="1" y="94"/>
                    <a:pt x="1" y="95"/>
                    <a:pt x="0" y="96"/>
                  </a:cubicBezTo>
                  <a:cubicBezTo>
                    <a:pt x="0" y="100"/>
                    <a:pt x="0" y="104"/>
                    <a:pt x="0" y="107"/>
                  </a:cubicBezTo>
                  <a:cubicBezTo>
                    <a:pt x="0" y="108"/>
                    <a:pt x="0" y="108"/>
                    <a:pt x="0" y="109"/>
                  </a:cubicBezTo>
                  <a:cubicBezTo>
                    <a:pt x="0" y="127"/>
                    <a:pt x="4" y="145"/>
                    <a:pt x="11" y="163"/>
                  </a:cubicBezTo>
                  <a:cubicBezTo>
                    <a:pt x="11" y="163"/>
                    <a:pt x="11" y="164"/>
                    <a:pt x="12" y="164"/>
                  </a:cubicBezTo>
                  <a:cubicBezTo>
                    <a:pt x="13" y="168"/>
                    <a:pt x="15" y="172"/>
                    <a:pt x="17" y="175"/>
                  </a:cubicBezTo>
                  <a:cubicBezTo>
                    <a:pt x="17" y="176"/>
                    <a:pt x="17" y="177"/>
                    <a:pt x="18" y="178"/>
                  </a:cubicBezTo>
                  <a:cubicBezTo>
                    <a:pt x="20" y="181"/>
                    <a:pt x="22" y="185"/>
                    <a:pt x="24" y="188"/>
                  </a:cubicBezTo>
                  <a:cubicBezTo>
                    <a:pt x="25" y="189"/>
                    <a:pt x="25" y="190"/>
                    <a:pt x="26" y="190"/>
                  </a:cubicBezTo>
                  <a:cubicBezTo>
                    <a:pt x="31" y="199"/>
                    <a:pt x="37" y="207"/>
                    <a:pt x="45" y="214"/>
                  </a:cubicBezTo>
                  <a:cubicBezTo>
                    <a:pt x="49" y="218"/>
                    <a:pt x="52" y="221"/>
                    <a:pt x="56" y="224"/>
                  </a:cubicBezTo>
                  <a:cubicBezTo>
                    <a:pt x="56" y="224"/>
                    <a:pt x="56" y="224"/>
                    <a:pt x="56" y="224"/>
                  </a:cubicBezTo>
                  <a:cubicBezTo>
                    <a:pt x="60" y="228"/>
                    <a:pt x="64" y="231"/>
                    <a:pt x="68" y="233"/>
                  </a:cubicBezTo>
                  <a:cubicBezTo>
                    <a:pt x="69" y="234"/>
                    <a:pt x="70" y="234"/>
                    <a:pt x="71" y="235"/>
                  </a:cubicBezTo>
                  <a:cubicBezTo>
                    <a:pt x="75" y="237"/>
                    <a:pt x="78" y="239"/>
                    <a:pt x="81" y="241"/>
                  </a:cubicBezTo>
                  <a:cubicBezTo>
                    <a:pt x="83" y="242"/>
                    <a:pt x="84" y="242"/>
                    <a:pt x="85" y="243"/>
                  </a:cubicBezTo>
                  <a:cubicBezTo>
                    <a:pt x="88" y="244"/>
                    <a:pt x="92" y="246"/>
                    <a:pt x="95" y="247"/>
                  </a:cubicBezTo>
                  <a:cubicBezTo>
                    <a:pt x="96" y="248"/>
                    <a:pt x="98" y="248"/>
                    <a:pt x="99" y="249"/>
                  </a:cubicBezTo>
                  <a:cubicBezTo>
                    <a:pt x="102" y="250"/>
                    <a:pt x="105" y="251"/>
                    <a:pt x="109" y="252"/>
                  </a:cubicBezTo>
                  <a:cubicBezTo>
                    <a:pt x="110" y="253"/>
                    <a:pt x="112" y="253"/>
                    <a:pt x="113" y="253"/>
                  </a:cubicBezTo>
                  <a:cubicBezTo>
                    <a:pt x="117" y="254"/>
                    <a:pt x="120" y="255"/>
                    <a:pt x="123" y="256"/>
                  </a:cubicBezTo>
                  <a:cubicBezTo>
                    <a:pt x="125" y="256"/>
                    <a:pt x="127" y="256"/>
                    <a:pt x="129" y="257"/>
                  </a:cubicBezTo>
                  <a:cubicBezTo>
                    <a:pt x="132" y="257"/>
                    <a:pt x="135" y="258"/>
                    <a:pt x="138" y="258"/>
                  </a:cubicBezTo>
                  <a:cubicBezTo>
                    <a:pt x="142" y="258"/>
                    <a:pt x="146" y="258"/>
                    <a:pt x="151" y="259"/>
                  </a:cubicBezTo>
                  <a:cubicBezTo>
                    <a:pt x="151" y="259"/>
                    <a:pt x="152" y="259"/>
                    <a:pt x="153" y="259"/>
                  </a:cubicBezTo>
                  <a:cubicBezTo>
                    <a:pt x="153" y="259"/>
                    <a:pt x="153" y="259"/>
                    <a:pt x="153" y="259"/>
                  </a:cubicBezTo>
                  <a:cubicBezTo>
                    <a:pt x="158" y="259"/>
                    <a:pt x="162" y="258"/>
                    <a:pt x="167" y="258"/>
                  </a:cubicBezTo>
                  <a:cubicBezTo>
                    <a:pt x="169" y="258"/>
                    <a:pt x="170" y="258"/>
                    <a:pt x="172" y="257"/>
                  </a:cubicBezTo>
                  <a:cubicBezTo>
                    <a:pt x="175" y="257"/>
                    <a:pt x="178" y="256"/>
                    <a:pt x="181" y="256"/>
                  </a:cubicBezTo>
                  <a:cubicBezTo>
                    <a:pt x="183" y="256"/>
                    <a:pt x="185" y="255"/>
                    <a:pt x="187" y="255"/>
                  </a:cubicBezTo>
                  <a:cubicBezTo>
                    <a:pt x="190" y="254"/>
                    <a:pt x="193" y="253"/>
                    <a:pt x="195" y="253"/>
                  </a:cubicBezTo>
                  <a:cubicBezTo>
                    <a:pt x="197" y="252"/>
                    <a:pt x="199" y="251"/>
                    <a:pt x="201" y="251"/>
                  </a:cubicBezTo>
                  <a:cubicBezTo>
                    <a:pt x="204" y="250"/>
                    <a:pt x="206" y="249"/>
                    <a:pt x="209" y="248"/>
                  </a:cubicBezTo>
                  <a:cubicBezTo>
                    <a:pt x="211" y="247"/>
                    <a:pt x="212" y="247"/>
                    <a:pt x="214" y="246"/>
                  </a:cubicBezTo>
                  <a:cubicBezTo>
                    <a:pt x="217" y="245"/>
                    <a:pt x="220" y="243"/>
                    <a:pt x="222" y="242"/>
                  </a:cubicBezTo>
                  <a:cubicBezTo>
                    <a:pt x="224" y="241"/>
                    <a:pt x="225" y="240"/>
                    <a:pt x="227" y="240"/>
                  </a:cubicBezTo>
                  <a:cubicBezTo>
                    <a:pt x="230" y="238"/>
                    <a:pt x="232" y="236"/>
                    <a:pt x="235" y="234"/>
                  </a:cubicBezTo>
                  <a:cubicBezTo>
                    <a:pt x="236" y="234"/>
                    <a:pt x="238" y="233"/>
                    <a:pt x="239" y="232"/>
                  </a:cubicBezTo>
                  <a:cubicBezTo>
                    <a:pt x="242" y="230"/>
                    <a:pt x="245" y="227"/>
                    <a:pt x="248" y="225"/>
                  </a:cubicBezTo>
                  <a:cubicBezTo>
                    <a:pt x="249" y="224"/>
                    <a:pt x="250" y="224"/>
                    <a:pt x="250" y="224"/>
                  </a:cubicBezTo>
                  <a:cubicBezTo>
                    <a:pt x="250" y="223"/>
                    <a:pt x="251" y="223"/>
                    <a:pt x="251" y="223"/>
                  </a:cubicBezTo>
                  <a:cubicBezTo>
                    <a:pt x="251" y="223"/>
                    <a:pt x="251" y="223"/>
                    <a:pt x="251" y="223"/>
                  </a:cubicBezTo>
                  <a:cubicBezTo>
                    <a:pt x="204" y="208"/>
                    <a:pt x="161" y="182"/>
                    <a:pt x="125" y="146"/>
                  </a:cubicBezTo>
                  <a:cubicBezTo>
                    <a:pt x="83" y="104"/>
                    <a:pt x="56" y="54"/>
                    <a:pt x="43"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131" name="Freeform 380">
              <a:extLst>
                <a:ext uri="{FF2B5EF4-FFF2-40B4-BE49-F238E27FC236}">
                  <a16:creationId xmlns:a16="http://schemas.microsoft.com/office/drawing/2014/main" id="{685CC22A-9722-4F32-8100-D576796E76D6}"/>
                </a:ext>
              </a:extLst>
            </p:cNvPr>
            <p:cNvSpPr>
              <a:spLocks/>
            </p:cNvSpPr>
            <p:nvPr/>
          </p:nvSpPr>
          <p:spPr bwMode="auto">
            <a:xfrm>
              <a:off x="4201" y="839"/>
              <a:ext cx="893" cy="919"/>
            </a:xfrm>
            <a:custGeom>
              <a:avLst/>
              <a:gdLst>
                <a:gd name="T0" fmla="*/ 208 w 225"/>
                <a:gd name="T1" fmla="*/ 215 h 231"/>
                <a:gd name="T2" fmla="*/ 210 w 225"/>
                <a:gd name="T3" fmla="*/ 211 h 231"/>
                <a:gd name="T4" fmla="*/ 214 w 225"/>
                <a:gd name="T5" fmla="*/ 201 h 231"/>
                <a:gd name="T6" fmla="*/ 215 w 225"/>
                <a:gd name="T7" fmla="*/ 198 h 231"/>
                <a:gd name="T8" fmla="*/ 221 w 225"/>
                <a:gd name="T9" fmla="*/ 169 h 231"/>
                <a:gd name="T10" fmla="*/ 221 w 225"/>
                <a:gd name="T11" fmla="*/ 168 h 231"/>
                <a:gd name="T12" fmla="*/ 177 w 225"/>
                <a:gd name="T13" fmla="*/ 45 h 231"/>
                <a:gd name="T14" fmla="*/ 69 w 225"/>
                <a:gd name="T15" fmla="*/ 0 h 231"/>
                <a:gd name="T16" fmla="*/ 39 w 225"/>
                <a:gd name="T17" fmla="*/ 3 h 231"/>
                <a:gd name="T18" fmla="*/ 38 w 225"/>
                <a:gd name="T19" fmla="*/ 3 h 231"/>
                <a:gd name="T20" fmla="*/ 26 w 225"/>
                <a:gd name="T21" fmla="*/ 6 h 231"/>
                <a:gd name="T22" fmla="*/ 21 w 225"/>
                <a:gd name="T23" fmla="*/ 8 h 231"/>
                <a:gd name="T24" fmla="*/ 12 w 225"/>
                <a:gd name="T25" fmla="*/ 11 h 231"/>
                <a:gd name="T26" fmla="*/ 6 w 225"/>
                <a:gd name="T27" fmla="*/ 14 h 231"/>
                <a:gd name="T28" fmla="*/ 0 w 225"/>
                <a:gd name="T29" fmla="*/ 17 h 231"/>
                <a:gd name="T30" fmla="*/ 0 w 225"/>
                <a:gd name="T31" fmla="*/ 17 h 231"/>
                <a:gd name="T32" fmla="*/ 74 w 225"/>
                <a:gd name="T33" fmla="*/ 160 h 231"/>
                <a:gd name="T34" fmla="*/ 200 w 225"/>
                <a:gd name="T35" fmla="*/ 231 h 231"/>
                <a:gd name="T36" fmla="*/ 200 w 225"/>
                <a:gd name="T37" fmla="*/ 231 h 231"/>
                <a:gd name="T38" fmla="*/ 202 w 225"/>
                <a:gd name="T39" fmla="*/ 228 h 231"/>
                <a:gd name="T40" fmla="*/ 204 w 225"/>
                <a:gd name="T41" fmla="*/ 223 h 231"/>
                <a:gd name="T42" fmla="*/ 208 w 225"/>
                <a:gd name="T43" fmla="*/ 2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31">
                  <a:moveTo>
                    <a:pt x="208" y="215"/>
                  </a:moveTo>
                  <a:cubicBezTo>
                    <a:pt x="209" y="214"/>
                    <a:pt x="210" y="212"/>
                    <a:pt x="210" y="211"/>
                  </a:cubicBezTo>
                  <a:cubicBezTo>
                    <a:pt x="211" y="207"/>
                    <a:pt x="213" y="204"/>
                    <a:pt x="214" y="201"/>
                  </a:cubicBezTo>
                  <a:cubicBezTo>
                    <a:pt x="214" y="200"/>
                    <a:pt x="214" y="199"/>
                    <a:pt x="215" y="198"/>
                  </a:cubicBezTo>
                  <a:cubicBezTo>
                    <a:pt x="218" y="188"/>
                    <a:pt x="220" y="178"/>
                    <a:pt x="221" y="169"/>
                  </a:cubicBezTo>
                  <a:cubicBezTo>
                    <a:pt x="221" y="169"/>
                    <a:pt x="221" y="168"/>
                    <a:pt x="221" y="168"/>
                  </a:cubicBezTo>
                  <a:cubicBezTo>
                    <a:pt x="225" y="124"/>
                    <a:pt x="211" y="79"/>
                    <a:pt x="177" y="45"/>
                  </a:cubicBezTo>
                  <a:cubicBezTo>
                    <a:pt x="147" y="15"/>
                    <a:pt x="108" y="0"/>
                    <a:pt x="69" y="0"/>
                  </a:cubicBezTo>
                  <a:cubicBezTo>
                    <a:pt x="59" y="0"/>
                    <a:pt x="49" y="1"/>
                    <a:pt x="39" y="3"/>
                  </a:cubicBezTo>
                  <a:cubicBezTo>
                    <a:pt x="39" y="3"/>
                    <a:pt x="38" y="3"/>
                    <a:pt x="38" y="3"/>
                  </a:cubicBezTo>
                  <a:cubicBezTo>
                    <a:pt x="34" y="4"/>
                    <a:pt x="30" y="5"/>
                    <a:pt x="26" y="6"/>
                  </a:cubicBezTo>
                  <a:cubicBezTo>
                    <a:pt x="25" y="7"/>
                    <a:pt x="23" y="7"/>
                    <a:pt x="21" y="8"/>
                  </a:cubicBezTo>
                  <a:cubicBezTo>
                    <a:pt x="18" y="9"/>
                    <a:pt x="15" y="10"/>
                    <a:pt x="12" y="11"/>
                  </a:cubicBezTo>
                  <a:cubicBezTo>
                    <a:pt x="10" y="12"/>
                    <a:pt x="8" y="13"/>
                    <a:pt x="6" y="14"/>
                  </a:cubicBezTo>
                  <a:cubicBezTo>
                    <a:pt x="4" y="15"/>
                    <a:pt x="2" y="16"/>
                    <a:pt x="0" y="17"/>
                  </a:cubicBezTo>
                  <a:cubicBezTo>
                    <a:pt x="0" y="17"/>
                    <a:pt x="0" y="17"/>
                    <a:pt x="0" y="17"/>
                  </a:cubicBezTo>
                  <a:cubicBezTo>
                    <a:pt x="9" y="69"/>
                    <a:pt x="34" y="119"/>
                    <a:pt x="74" y="160"/>
                  </a:cubicBezTo>
                  <a:cubicBezTo>
                    <a:pt x="110" y="196"/>
                    <a:pt x="154" y="219"/>
                    <a:pt x="200" y="231"/>
                  </a:cubicBezTo>
                  <a:cubicBezTo>
                    <a:pt x="200" y="231"/>
                    <a:pt x="200" y="231"/>
                    <a:pt x="200" y="231"/>
                  </a:cubicBezTo>
                  <a:cubicBezTo>
                    <a:pt x="201" y="230"/>
                    <a:pt x="201" y="229"/>
                    <a:pt x="202" y="228"/>
                  </a:cubicBezTo>
                  <a:cubicBezTo>
                    <a:pt x="203" y="226"/>
                    <a:pt x="203" y="225"/>
                    <a:pt x="204" y="223"/>
                  </a:cubicBezTo>
                  <a:cubicBezTo>
                    <a:pt x="206" y="220"/>
                    <a:pt x="207" y="218"/>
                    <a:pt x="208" y="215"/>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grpSp>
        <p:nvGrpSpPr>
          <p:cNvPr id="132" name="Group 131">
            <a:extLst>
              <a:ext uri="{FF2B5EF4-FFF2-40B4-BE49-F238E27FC236}">
                <a16:creationId xmlns:a16="http://schemas.microsoft.com/office/drawing/2014/main" id="{F3419A7B-C1AF-4FB0-B612-95149EA03B91}"/>
              </a:ext>
            </a:extLst>
          </p:cNvPr>
          <p:cNvGrpSpPr/>
          <p:nvPr/>
        </p:nvGrpSpPr>
        <p:grpSpPr>
          <a:xfrm>
            <a:off x="9883690" y="4351543"/>
            <a:ext cx="540000" cy="544047"/>
            <a:chOff x="2558405" y="3357959"/>
            <a:chExt cx="540000" cy="544047"/>
          </a:xfrm>
        </p:grpSpPr>
        <p:sp>
          <p:nvSpPr>
            <p:cNvPr id="133" name="Oval 132">
              <a:extLst>
                <a:ext uri="{FF2B5EF4-FFF2-40B4-BE49-F238E27FC236}">
                  <a16:creationId xmlns:a16="http://schemas.microsoft.com/office/drawing/2014/main" id="{1ED653C7-4BA2-4DC9-A3B2-6CE367F9A7C1}"/>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4" name="Oval 133">
              <a:extLst>
                <a:ext uri="{FF2B5EF4-FFF2-40B4-BE49-F238E27FC236}">
                  <a16:creationId xmlns:a16="http://schemas.microsoft.com/office/drawing/2014/main" id="{1C469887-76FD-4BB6-81BC-BD13D0B4CC50}"/>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980311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01440" y="6659880"/>
            <a:ext cx="7392923" cy="45719"/>
          </a:xfrm>
          <a:prstGeom prst="rect">
            <a:avLst/>
          </a:prstGeom>
          <a:blipFill>
            <a:blip r:embed="rId19" cstate="print"/>
            <a:stretch>
              <a:fillRect/>
            </a:stretch>
          </a:blipFill>
        </p:spPr>
        <p:txBody>
          <a:bodyPr wrap="square" lIns="0" tIns="0" rIns="0" bIns="0" rtlCol="0"/>
          <a:lstStyle/>
          <a:p>
            <a:endParaRPr/>
          </a:p>
        </p:txBody>
      </p:sp>
      <p:grpSp>
        <p:nvGrpSpPr>
          <p:cNvPr id="43" name="Group 42">
            <a:extLst>
              <a:ext uri="{FF2B5EF4-FFF2-40B4-BE49-F238E27FC236}">
                <a16:creationId xmlns:a16="http://schemas.microsoft.com/office/drawing/2014/main" id="{472E2CD4-FE73-4549-9E4B-445519C149C3}"/>
              </a:ext>
            </a:extLst>
          </p:cNvPr>
          <p:cNvGrpSpPr/>
          <p:nvPr/>
        </p:nvGrpSpPr>
        <p:grpSpPr>
          <a:xfrm>
            <a:off x="441508" y="2368486"/>
            <a:ext cx="2352997" cy="3907469"/>
            <a:chOff x="660613" y="2129275"/>
            <a:chExt cx="2352997" cy="3907469"/>
          </a:xfrm>
        </p:grpSpPr>
        <p:sp>
          <p:nvSpPr>
            <p:cNvPr id="58" name="object 33">
              <a:extLst>
                <a:ext uri="{FF2B5EF4-FFF2-40B4-BE49-F238E27FC236}">
                  <a16:creationId xmlns:a16="http://schemas.microsoft.com/office/drawing/2014/main" id="{E51D6C30-2B7B-4845-9B9E-5A0669D1C9BD}"/>
                </a:ext>
              </a:extLst>
            </p:cNvPr>
            <p:cNvSpPr txBox="1"/>
            <p:nvPr/>
          </p:nvSpPr>
          <p:spPr>
            <a:xfrm>
              <a:off x="1281149" y="2957985"/>
              <a:ext cx="1643198"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Robert </a:t>
              </a:r>
              <a:r>
                <a:rPr lang="en-CA" sz="1400" b="1" spc="-5" dirty="0" err="1">
                  <a:latin typeface="Arial"/>
                  <a:cs typeface="Arial"/>
                </a:rPr>
                <a:t>Veltheer</a:t>
              </a:r>
              <a:r>
                <a:rPr lang="en-CA" sz="1400" b="1" spc="-5" dirty="0">
                  <a:latin typeface="Arial"/>
                  <a:cs typeface="Arial"/>
                </a:rPr>
                <a:t> lecture survey</a:t>
              </a:r>
              <a:endParaRPr sz="1400" dirty="0">
                <a:latin typeface="Arial"/>
                <a:cs typeface="Arial"/>
              </a:endParaRPr>
            </a:p>
          </p:txBody>
        </p:sp>
        <p:sp>
          <p:nvSpPr>
            <p:cNvPr id="59" name="object 25">
              <a:extLst>
                <a:ext uri="{FF2B5EF4-FFF2-40B4-BE49-F238E27FC236}">
                  <a16:creationId xmlns:a16="http://schemas.microsoft.com/office/drawing/2014/main" id="{9C4B1D73-A9E0-45FB-9F4F-95F46DADECA9}"/>
                </a:ext>
              </a:extLst>
            </p:cNvPr>
            <p:cNvSpPr txBox="1"/>
            <p:nvPr/>
          </p:nvSpPr>
          <p:spPr>
            <a:xfrm>
              <a:off x="1332542" y="3787848"/>
              <a:ext cx="1310432" cy="227626"/>
            </a:xfrm>
            <a:prstGeom prst="rect">
              <a:avLst/>
            </a:prstGeom>
          </p:spPr>
          <p:txBody>
            <a:bodyPr vert="horz" wrap="square" lIns="0" tIns="12065" rIns="0" bIns="0" rtlCol="0">
              <a:spAutoFit/>
            </a:bodyPr>
            <a:lstStyle/>
            <a:p>
              <a:pPr marL="12700">
                <a:lnSpc>
                  <a:spcPct val="100000"/>
                </a:lnSpc>
                <a:spcBef>
                  <a:spcPts val="95"/>
                </a:spcBef>
              </a:pPr>
              <a:r>
                <a:rPr lang="en-CA" sz="1400" b="1" spc="-35" dirty="0">
                  <a:latin typeface="Arial"/>
                  <a:cs typeface="Arial"/>
                </a:rPr>
                <a:t>Board interview</a:t>
              </a:r>
              <a:endParaRPr sz="1400" dirty="0">
                <a:latin typeface="Arial"/>
                <a:cs typeface="Arial"/>
              </a:endParaRPr>
            </a:p>
          </p:txBody>
        </p:sp>
        <p:sp>
          <p:nvSpPr>
            <p:cNvPr id="60" name="object 40">
              <a:extLst>
                <a:ext uri="{FF2B5EF4-FFF2-40B4-BE49-F238E27FC236}">
                  <a16:creationId xmlns:a16="http://schemas.microsoft.com/office/drawing/2014/main" id="{DEAEFC14-26D2-415E-9089-8D72E986A13E}"/>
                </a:ext>
              </a:extLst>
            </p:cNvPr>
            <p:cNvSpPr txBox="1"/>
            <p:nvPr/>
          </p:nvSpPr>
          <p:spPr>
            <a:xfrm>
              <a:off x="1295400" y="5512408"/>
              <a:ext cx="1715254"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Competitive analysis</a:t>
              </a:r>
              <a:endParaRPr lang="en-CA" sz="1400" dirty="0">
                <a:latin typeface="Arial"/>
                <a:cs typeface="Arial"/>
              </a:endParaRPr>
            </a:p>
          </p:txBody>
        </p:sp>
        <p:sp>
          <p:nvSpPr>
            <p:cNvPr id="61" name="object 17">
              <a:extLst>
                <a:ext uri="{FF2B5EF4-FFF2-40B4-BE49-F238E27FC236}">
                  <a16:creationId xmlns:a16="http://schemas.microsoft.com/office/drawing/2014/main" id="{52423756-BB00-45CC-AA76-F3787F2FB5CF}"/>
                </a:ext>
              </a:extLst>
            </p:cNvPr>
            <p:cNvSpPr txBox="1"/>
            <p:nvPr/>
          </p:nvSpPr>
          <p:spPr>
            <a:xfrm>
              <a:off x="1281149" y="4667951"/>
              <a:ext cx="1388550" cy="443070"/>
            </a:xfrm>
            <a:prstGeom prst="rect">
              <a:avLst/>
            </a:prstGeom>
          </p:spPr>
          <p:txBody>
            <a:bodyPr vert="horz" wrap="square" lIns="0" tIns="12065" rIns="0" bIns="0" rtlCol="0">
              <a:spAutoFit/>
            </a:bodyPr>
            <a:lstStyle/>
            <a:p>
              <a:pPr marL="12700">
                <a:lnSpc>
                  <a:spcPct val="100000"/>
                </a:lnSpc>
                <a:spcBef>
                  <a:spcPts val="95"/>
                </a:spcBef>
              </a:pPr>
              <a:r>
                <a:rPr lang="en-CA" sz="1400" b="1" spc="-5" dirty="0">
                  <a:latin typeface="Arial"/>
                  <a:cs typeface="Arial"/>
                </a:rPr>
                <a:t>Participants survey</a:t>
              </a:r>
              <a:endParaRPr sz="1400" dirty="0">
                <a:latin typeface="Arial"/>
                <a:cs typeface="Arial"/>
              </a:endParaRPr>
            </a:p>
          </p:txBody>
        </p:sp>
        <p:grpSp>
          <p:nvGrpSpPr>
            <p:cNvPr id="62" name="Group 61">
              <a:extLst>
                <a:ext uri="{FF2B5EF4-FFF2-40B4-BE49-F238E27FC236}">
                  <a16:creationId xmlns:a16="http://schemas.microsoft.com/office/drawing/2014/main" id="{F6E2F8CD-E5AA-446D-8757-5527639F3B41}"/>
                </a:ext>
              </a:extLst>
            </p:cNvPr>
            <p:cNvGrpSpPr>
              <a:grpSpLocks noChangeAspect="1"/>
            </p:cNvGrpSpPr>
            <p:nvPr/>
          </p:nvGrpSpPr>
          <p:grpSpPr>
            <a:xfrm>
              <a:off x="815992" y="4794263"/>
              <a:ext cx="234574" cy="252000"/>
              <a:chOff x="3593589" y="3464280"/>
              <a:chExt cx="567442" cy="609599"/>
            </a:xfrm>
          </p:grpSpPr>
          <p:sp>
            <p:nvSpPr>
              <p:cNvPr id="63" name="object 63">
                <a:extLst>
                  <a:ext uri="{FF2B5EF4-FFF2-40B4-BE49-F238E27FC236}">
                    <a16:creationId xmlns:a16="http://schemas.microsoft.com/office/drawing/2014/main" id="{CC423D20-CB66-4430-8B36-19725B12976E}"/>
                  </a:ext>
                </a:extLst>
              </p:cNvPr>
              <p:cNvSpPr/>
              <p:nvPr/>
            </p:nvSpPr>
            <p:spPr>
              <a:xfrm>
                <a:off x="3970020" y="3464280"/>
                <a:ext cx="92963" cy="94488"/>
              </a:xfrm>
              <a:prstGeom prst="rect">
                <a:avLst/>
              </a:prstGeom>
              <a:blipFill>
                <a:blip r:embed="rId20" cstate="print"/>
                <a:stretch>
                  <a:fillRect/>
                </a:stretch>
              </a:blipFill>
            </p:spPr>
            <p:txBody>
              <a:bodyPr wrap="square" lIns="0" tIns="0" rIns="0" bIns="0" rtlCol="0"/>
              <a:lstStyle/>
              <a:p>
                <a:endParaRPr>
                  <a:solidFill>
                    <a:srgbClr val="960000"/>
                  </a:solidFill>
                </a:endParaRPr>
              </a:p>
            </p:txBody>
          </p:sp>
          <p:sp>
            <p:nvSpPr>
              <p:cNvPr id="67" name="object 64">
                <a:extLst>
                  <a:ext uri="{FF2B5EF4-FFF2-40B4-BE49-F238E27FC236}">
                    <a16:creationId xmlns:a16="http://schemas.microsoft.com/office/drawing/2014/main" id="{63160771-57FE-4F1A-A6E9-0CCEE1876862}"/>
                  </a:ext>
                </a:extLst>
              </p:cNvPr>
              <p:cNvSpPr/>
              <p:nvPr/>
            </p:nvSpPr>
            <p:spPr>
              <a:xfrm>
                <a:off x="3896871" y="3575530"/>
                <a:ext cx="264160" cy="279400"/>
              </a:xfrm>
              <a:custGeom>
                <a:avLst/>
                <a:gdLst/>
                <a:ahLst/>
                <a:cxnLst/>
                <a:rect l="l" t="t" r="r" b="b"/>
                <a:pathLst>
                  <a:path w="264160" h="279400">
                    <a:moveTo>
                      <a:pt x="89636" y="0"/>
                    </a:moveTo>
                    <a:lnTo>
                      <a:pt x="43624" y="0"/>
                    </a:lnTo>
                    <a:lnTo>
                      <a:pt x="39789" y="495"/>
                    </a:lnTo>
                    <a:lnTo>
                      <a:pt x="5270" y="24866"/>
                    </a:lnTo>
                    <a:lnTo>
                      <a:pt x="2870" y="31699"/>
                    </a:lnTo>
                    <a:lnTo>
                      <a:pt x="1917" y="34620"/>
                    </a:lnTo>
                    <a:lnTo>
                      <a:pt x="0" y="47294"/>
                    </a:lnTo>
                    <a:lnTo>
                      <a:pt x="9105" y="49733"/>
                    </a:lnTo>
                    <a:lnTo>
                      <a:pt x="18211" y="52654"/>
                    </a:lnTo>
                    <a:lnTo>
                      <a:pt x="56565" y="78016"/>
                    </a:lnTo>
                    <a:lnTo>
                      <a:pt x="81013" y="117017"/>
                    </a:lnTo>
                    <a:lnTo>
                      <a:pt x="87718" y="145300"/>
                    </a:lnTo>
                    <a:lnTo>
                      <a:pt x="87718" y="164312"/>
                    </a:lnTo>
                    <a:lnTo>
                      <a:pt x="75260" y="206730"/>
                    </a:lnTo>
                    <a:lnTo>
                      <a:pt x="66154" y="221360"/>
                    </a:lnTo>
                    <a:lnTo>
                      <a:pt x="91071" y="221360"/>
                    </a:lnTo>
                    <a:lnTo>
                      <a:pt x="105930" y="222338"/>
                    </a:lnTo>
                    <a:lnTo>
                      <a:pt x="113601" y="223799"/>
                    </a:lnTo>
                    <a:lnTo>
                      <a:pt x="120319" y="225742"/>
                    </a:lnTo>
                    <a:lnTo>
                      <a:pt x="127507" y="227698"/>
                    </a:lnTo>
                    <a:lnTo>
                      <a:pt x="163461" y="250126"/>
                    </a:lnTo>
                    <a:lnTo>
                      <a:pt x="184556" y="278891"/>
                    </a:lnTo>
                    <a:lnTo>
                      <a:pt x="180238" y="78993"/>
                    </a:lnTo>
                    <a:lnTo>
                      <a:pt x="244490" y="78993"/>
                    </a:lnTo>
                    <a:lnTo>
                      <a:pt x="240294" y="53149"/>
                    </a:lnTo>
                    <a:lnTo>
                      <a:pt x="119837" y="53149"/>
                    </a:lnTo>
                    <a:lnTo>
                      <a:pt x="89636" y="0"/>
                    </a:lnTo>
                    <a:close/>
                  </a:path>
                  <a:path w="264160" h="279400">
                    <a:moveTo>
                      <a:pt x="244490" y="78993"/>
                    </a:moveTo>
                    <a:lnTo>
                      <a:pt x="195579" y="78993"/>
                    </a:lnTo>
                    <a:lnTo>
                      <a:pt x="215709" y="202349"/>
                    </a:lnTo>
                    <a:lnTo>
                      <a:pt x="239674" y="222821"/>
                    </a:lnTo>
                    <a:lnTo>
                      <a:pt x="243509" y="222338"/>
                    </a:lnTo>
                    <a:lnTo>
                      <a:pt x="263651" y="199415"/>
                    </a:lnTo>
                    <a:lnTo>
                      <a:pt x="263169" y="194055"/>
                    </a:lnTo>
                    <a:lnTo>
                      <a:pt x="244490" y="78993"/>
                    </a:lnTo>
                    <a:close/>
                  </a:path>
                  <a:path w="264160" h="279400">
                    <a:moveTo>
                      <a:pt x="195579" y="0"/>
                    </a:moveTo>
                    <a:lnTo>
                      <a:pt x="150037" y="0"/>
                    </a:lnTo>
                    <a:lnTo>
                      <a:pt x="119837" y="53149"/>
                    </a:lnTo>
                    <a:lnTo>
                      <a:pt x="240294" y="53149"/>
                    </a:lnTo>
                    <a:lnTo>
                      <a:pt x="237286" y="34620"/>
                    </a:lnTo>
                    <a:lnTo>
                      <a:pt x="236321" y="31699"/>
                    </a:lnTo>
                    <a:lnTo>
                      <a:pt x="235369" y="28282"/>
                    </a:lnTo>
                    <a:lnTo>
                      <a:pt x="206603" y="2438"/>
                    </a:lnTo>
                    <a:lnTo>
                      <a:pt x="199415" y="495"/>
                    </a:lnTo>
                    <a:lnTo>
                      <a:pt x="195579" y="0"/>
                    </a:lnTo>
                    <a:close/>
                  </a:path>
                </a:pathLst>
              </a:custGeom>
              <a:solidFill>
                <a:srgbClr val="000000"/>
              </a:solidFill>
            </p:spPr>
            <p:txBody>
              <a:bodyPr wrap="square" lIns="0" tIns="0" rIns="0" bIns="0" rtlCol="0"/>
              <a:lstStyle/>
              <a:p>
                <a:endParaRPr>
                  <a:solidFill>
                    <a:srgbClr val="960000"/>
                  </a:solidFill>
                </a:endParaRPr>
              </a:p>
            </p:txBody>
          </p:sp>
          <p:sp>
            <p:nvSpPr>
              <p:cNvPr id="68" name="object 65">
                <a:extLst>
                  <a:ext uri="{FF2B5EF4-FFF2-40B4-BE49-F238E27FC236}">
                    <a16:creationId xmlns:a16="http://schemas.microsoft.com/office/drawing/2014/main" id="{8B59814B-0A65-4F0E-AF75-BC2D2E304B09}"/>
                  </a:ext>
                </a:extLst>
              </p:cNvPr>
              <p:cNvSpPr/>
              <p:nvPr/>
            </p:nvSpPr>
            <p:spPr>
              <a:xfrm>
                <a:off x="3691128" y="3464280"/>
                <a:ext cx="92964" cy="94487"/>
              </a:xfrm>
              <a:prstGeom prst="rect">
                <a:avLst/>
              </a:prstGeom>
              <a:blipFill>
                <a:blip r:embed="rId21" cstate="print"/>
                <a:stretch>
                  <a:fillRect/>
                </a:stretch>
              </a:blipFill>
            </p:spPr>
            <p:txBody>
              <a:bodyPr wrap="square" lIns="0" tIns="0" rIns="0" bIns="0" rtlCol="0"/>
              <a:lstStyle/>
              <a:p>
                <a:endParaRPr>
                  <a:solidFill>
                    <a:srgbClr val="960000"/>
                  </a:solidFill>
                </a:endParaRPr>
              </a:p>
            </p:txBody>
          </p:sp>
          <p:sp>
            <p:nvSpPr>
              <p:cNvPr id="69" name="object 66">
                <a:extLst>
                  <a:ext uri="{FF2B5EF4-FFF2-40B4-BE49-F238E27FC236}">
                    <a16:creationId xmlns:a16="http://schemas.microsoft.com/office/drawing/2014/main" id="{B594740F-45FA-4167-87D4-8341C24BEE5B}"/>
                  </a:ext>
                </a:extLst>
              </p:cNvPr>
              <p:cNvSpPr/>
              <p:nvPr/>
            </p:nvSpPr>
            <p:spPr>
              <a:xfrm>
                <a:off x="3593589" y="3575526"/>
                <a:ext cx="264160" cy="279400"/>
              </a:xfrm>
              <a:custGeom>
                <a:avLst/>
                <a:gdLst/>
                <a:ahLst/>
                <a:cxnLst/>
                <a:rect l="l" t="t" r="r" b="b"/>
                <a:pathLst>
                  <a:path w="264160" h="279400">
                    <a:moveTo>
                      <a:pt x="206195" y="78993"/>
                    </a:moveTo>
                    <a:lnTo>
                      <a:pt x="82931" y="78993"/>
                    </a:lnTo>
                    <a:lnTo>
                      <a:pt x="79095" y="278891"/>
                    </a:lnTo>
                    <a:lnTo>
                      <a:pt x="85813" y="266217"/>
                    </a:lnTo>
                    <a:lnTo>
                      <a:pt x="90119" y="260857"/>
                    </a:lnTo>
                    <a:lnTo>
                      <a:pt x="122720" y="233552"/>
                    </a:lnTo>
                    <a:lnTo>
                      <a:pt x="172097" y="221360"/>
                    </a:lnTo>
                    <a:lnTo>
                      <a:pt x="197497" y="221360"/>
                    </a:lnTo>
                    <a:lnTo>
                      <a:pt x="192709" y="214541"/>
                    </a:lnTo>
                    <a:lnTo>
                      <a:pt x="176885" y="173583"/>
                    </a:lnTo>
                    <a:lnTo>
                      <a:pt x="175450" y="155054"/>
                    </a:lnTo>
                    <a:lnTo>
                      <a:pt x="175933" y="145300"/>
                    </a:lnTo>
                    <a:lnTo>
                      <a:pt x="185991" y="108242"/>
                    </a:lnTo>
                    <a:lnTo>
                      <a:pt x="200863" y="84848"/>
                    </a:lnTo>
                    <a:lnTo>
                      <a:pt x="206195" y="78993"/>
                    </a:lnTo>
                    <a:close/>
                  </a:path>
                  <a:path w="264160" h="279400">
                    <a:moveTo>
                      <a:pt x="113614" y="0"/>
                    </a:moveTo>
                    <a:lnTo>
                      <a:pt x="68072" y="0"/>
                    </a:lnTo>
                    <a:lnTo>
                      <a:pt x="64236" y="495"/>
                    </a:lnTo>
                    <a:lnTo>
                      <a:pt x="29718" y="24866"/>
                    </a:lnTo>
                    <a:lnTo>
                      <a:pt x="0" y="194055"/>
                    </a:lnTo>
                    <a:lnTo>
                      <a:pt x="0" y="199428"/>
                    </a:lnTo>
                    <a:lnTo>
                      <a:pt x="23964" y="222821"/>
                    </a:lnTo>
                    <a:lnTo>
                      <a:pt x="28282" y="222338"/>
                    </a:lnTo>
                    <a:lnTo>
                      <a:pt x="67589" y="78993"/>
                    </a:lnTo>
                    <a:lnTo>
                      <a:pt x="206195" y="78993"/>
                    </a:lnTo>
                    <a:lnTo>
                      <a:pt x="236804" y="56083"/>
                    </a:lnTo>
                    <a:lnTo>
                      <a:pt x="244220" y="53149"/>
                    </a:lnTo>
                    <a:lnTo>
                      <a:pt x="143814" y="53149"/>
                    </a:lnTo>
                    <a:lnTo>
                      <a:pt x="113614" y="0"/>
                    </a:lnTo>
                    <a:close/>
                  </a:path>
                  <a:path w="264160" h="279400">
                    <a:moveTo>
                      <a:pt x="220027" y="0"/>
                    </a:moveTo>
                    <a:lnTo>
                      <a:pt x="174015" y="0"/>
                    </a:lnTo>
                    <a:lnTo>
                      <a:pt x="143814" y="53149"/>
                    </a:lnTo>
                    <a:lnTo>
                      <a:pt x="244220" y="53149"/>
                    </a:lnTo>
                    <a:lnTo>
                      <a:pt x="245440" y="52666"/>
                    </a:lnTo>
                    <a:lnTo>
                      <a:pt x="254546" y="49733"/>
                    </a:lnTo>
                    <a:lnTo>
                      <a:pt x="263652" y="47294"/>
                    </a:lnTo>
                    <a:lnTo>
                      <a:pt x="261251" y="34620"/>
                    </a:lnTo>
                    <a:lnTo>
                      <a:pt x="260781" y="31699"/>
                    </a:lnTo>
                    <a:lnTo>
                      <a:pt x="231063" y="2438"/>
                    </a:lnTo>
                    <a:lnTo>
                      <a:pt x="223862" y="495"/>
                    </a:lnTo>
                    <a:lnTo>
                      <a:pt x="220027" y="0"/>
                    </a:lnTo>
                    <a:close/>
                  </a:path>
                </a:pathLst>
              </a:custGeom>
              <a:solidFill>
                <a:srgbClr val="000000"/>
              </a:solidFill>
            </p:spPr>
            <p:txBody>
              <a:bodyPr wrap="square" lIns="0" tIns="0" rIns="0" bIns="0" rtlCol="0"/>
              <a:lstStyle/>
              <a:p>
                <a:endParaRPr>
                  <a:solidFill>
                    <a:srgbClr val="960000"/>
                  </a:solidFill>
                </a:endParaRPr>
              </a:p>
            </p:txBody>
          </p:sp>
          <p:sp>
            <p:nvSpPr>
              <p:cNvPr id="70" name="object 67">
                <a:extLst>
                  <a:ext uri="{FF2B5EF4-FFF2-40B4-BE49-F238E27FC236}">
                    <a16:creationId xmlns:a16="http://schemas.microsoft.com/office/drawing/2014/main" id="{B505898D-3E59-446A-ABB8-0BBEE9B0528A}"/>
                  </a:ext>
                </a:extLst>
              </p:cNvPr>
              <p:cNvSpPr/>
              <p:nvPr/>
            </p:nvSpPr>
            <p:spPr>
              <a:xfrm>
                <a:off x="3800858" y="3653257"/>
                <a:ext cx="152400" cy="155448"/>
              </a:xfrm>
              <a:prstGeom prst="rect">
                <a:avLst/>
              </a:prstGeom>
              <a:blipFill>
                <a:blip r:embed="rId22" cstate="print"/>
                <a:stretch>
                  <a:fillRect/>
                </a:stretch>
              </a:blipFill>
            </p:spPr>
            <p:txBody>
              <a:bodyPr wrap="square" lIns="0" tIns="0" rIns="0" bIns="0" rtlCol="0"/>
              <a:lstStyle/>
              <a:p>
                <a:endParaRPr>
                  <a:solidFill>
                    <a:srgbClr val="960000"/>
                  </a:solidFill>
                </a:endParaRPr>
              </a:p>
            </p:txBody>
          </p:sp>
          <p:sp>
            <p:nvSpPr>
              <p:cNvPr id="71" name="object 68">
                <a:extLst>
                  <a:ext uri="{FF2B5EF4-FFF2-40B4-BE49-F238E27FC236}">
                    <a16:creationId xmlns:a16="http://schemas.microsoft.com/office/drawing/2014/main" id="{ABCE1E91-AF1E-45D5-9F3A-7E6775ACEF7D}"/>
                  </a:ext>
                </a:extLst>
              </p:cNvPr>
              <p:cNvSpPr/>
              <p:nvPr/>
            </p:nvSpPr>
            <p:spPr>
              <a:xfrm>
                <a:off x="3675888" y="3830039"/>
                <a:ext cx="402590" cy="243840"/>
              </a:xfrm>
              <a:custGeom>
                <a:avLst/>
                <a:gdLst/>
                <a:ahLst/>
                <a:cxnLst/>
                <a:rect l="l" t="t" r="r" b="b"/>
                <a:pathLst>
                  <a:path w="402589" h="243839">
                    <a:moveTo>
                      <a:pt x="299110" y="120954"/>
                    </a:moveTo>
                    <a:lnTo>
                      <a:pt x="103708" y="120954"/>
                    </a:lnTo>
                    <a:lnTo>
                      <a:pt x="98424" y="227329"/>
                    </a:lnTo>
                    <a:lnTo>
                      <a:pt x="135394" y="237528"/>
                    </a:lnTo>
                    <a:lnTo>
                      <a:pt x="174282" y="242874"/>
                    </a:lnTo>
                    <a:lnTo>
                      <a:pt x="187718" y="243839"/>
                    </a:lnTo>
                    <a:lnTo>
                      <a:pt x="214134" y="243839"/>
                    </a:lnTo>
                    <a:lnTo>
                      <a:pt x="253974" y="239471"/>
                    </a:lnTo>
                    <a:lnTo>
                      <a:pt x="291909" y="230720"/>
                    </a:lnTo>
                    <a:lnTo>
                      <a:pt x="303910" y="226834"/>
                    </a:lnTo>
                    <a:lnTo>
                      <a:pt x="299110" y="120954"/>
                    </a:lnTo>
                    <a:close/>
                  </a:path>
                  <a:path w="402589" h="243839">
                    <a:moveTo>
                      <a:pt x="155079" y="0"/>
                    </a:moveTo>
                    <a:lnTo>
                      <a:pt x="84023" y="0"/>
                    </a:lnTo>
                    <a:lnTo>
                      <a:pt x="46570" y="13601"/>
                    </a:lnTo>
                    <a:lnTo>
                      <a:pt x="22567" y="43230"/>
                    </a:lnTo>
                    <a:lnTo>
                      <a:pt x="21120" y="48577"/>
                    </a:lnTo>
                    <a:lnTo>
                      <a:pt x="19684" y="52946"/>
                    </a:lnTo>
                    <a:lnTo>
                      <a:pt x="0" y="173901"/>
                    </a:lnTo>
                    <a:lnTo>
                      <a:pt x="7683" y="179717"/>
                    </a:lnTo>
                    <a:lnTo>
                      <a:pt x="24002" y="191376"/>
                    </a:lnTo>
                    <a:lnTo>
                      <a:pt x="32651" y="196722"/>
                    </a:lnTo>
                    <a:lnTo>
                      <a:pt x="49936" y="206438"/>
                    </a:lnTo>
                    <a:lnTo>
                      <a:pt x="59054" y="211302"/>
                    </a:lnTo>
                    <a:lnTo>
                      <a:pt x="68173" y="215671"/>
                    </a:lnTo>
                    <a:lnTo>
                      <a:pt x="84023" y="120954"/>
                    </a:lnTo>
                    <a:lnTo>
                      <a:pt x="393809" y="120954"/>
                    </a:lnTo>
                    <a:lnTo>
                      <a:pt x="387353" y="81610"/>
                    </a:lnTo>
                    <a:lnTo>
                      <a:pt x="201650" y="81610"/>
                    </a:lnTo>
                    <a:lnTo>
                      <a:pt x="155079" y="0"/>
                    </a:lnTo>
                    <a:close/>
                  </a:path>
                  <a:path w="402589" h="243839">
                    <a:moveTo>
                      <a:pt x="393809" y="120954"/>
                    </a:moveTo>
                    <a:lnTo>
                      <a:pt x="318795" y="120954"/>
                    </a:lnTo>
                    <a:lnTo>
                      <a:pt x="334162" y="215188"/>
                    </a:lnTo>
                    <a:lnTo>
                      <a:pt x="369684" y="196240"/>
                    </a:lnTo>
                    <a:lnTo>
                      <a:pt x="402335" y="172923"/>
                    </a:lnTo>
                    <a:lnTo>
                      <a:pt x="393809" y="120954"/>
                    </a:lnTo>
                    <a:close/>
                  </a:path>
                  <a:path w="402589" h="243839">
                    <a:moveTo>
                      <a:pt x="318795" y="0"/>
                    </a:moveTo>
                    <a:lnTo>
                      <a:pt x="248221" y="0"/>
                    </a:lnTo>
                    <a:lnTo>
                      <a:pt x="201650" y="81610"/>
                    </a:lnTo>
                    <a:lnTo>
                      <a:pt x="387353" y="81610"/>
                    </a:lnTo>
                    <a:lnTo>
                      <a:pt x="382650" y="52946"/>
                    </a:lnTo>
                    <a:lnTo>
                      <a:pt x="360565" y="17005"/>
                    </a:lnTo>
                    <a:lnTo>
                      <a:pt x="346163" y="7772"/>
                    </a:lnTo>
                    <a:lnTo>
                      <a:pt x="341363" y="5346"/>
                    </a:lnTo>
                    <a:lnTo>
                      <a:pt x="335597" y="3403"/>
                    </a:lnTo>
                    <a:lnTo>
                      <a:pt x="330314" y="1943"/>
                    </a:lnTo>
                    <a:lnTo>
                      <a:pt x="318795" y="0"/>
                    </a:lnTo>
                    <a:close/>
                  </a:path>
                </a:pathLst>
              </a:custGeom>
              <a:solidFill>
                <a:srgbClr val="000000"/>
              </a:solidFill>
            </p:spPr>
            <p:txBody>
              <a:bodyPr wrap="square" lIns="0" tIns="0" rIns="0" bIns="0" rtlCol="0"/>
              <a:lstStyle/>
              <a:p>
                <a:endParaRPr>
                  <a:solidFill>
                    <a:srgbClr val="960000"/>
                  </a:solidFill>
                </a:endParaRPr>
              </a:p>
            </p:txBody>
          </p:sp>
        </p:grpSp>
        <p:grpSp>
          <p:nvGrpSpPr>
            <p:cNvPr id="72" name="Microphone3">
              <a:extLst>
                <a:ext uri="{FF2B5EF4-FFF2-40B4-BE49-F238E27FC236}">
                  <a16:creationId xmlns:a16="http://schemas.microsoft.com/office/drawing/2014/main" id="{DF1F796D-34B9-47CF-AC27-03CC529E1C5B}"/>
                </a:ext>
              </a:extLst>
            </p:cNvPr>
            <p:cNvGrpSpPr>
              <a:grpSpLocks noChangeAspect="1"/>
            </p:cNvGrpSpPr>
            <p:nvPr>
              <p:custDataLst>
                <p:tags r:id="rId9"/>
              </p:custDataLst>
            </p:nvPr>
          </p:nvGrpSpPr>
          <p:grpSpPr bwMode="auto">
            <a:xfrm>
              <a:off x="839115" y="3914160"/>
              <a:ext cx="253961" cy="252000"/>
              <a:chOff x="2633" y="839"/>
              <a:chExt cx="2461" cy="2442"/>
            </a:xfrm>
            <a:solidFill>
              <a:schemeClr val="tx1"/>
            </a:solidFill>
          </p:grpSpPr>
          <p:sp>
            <p:nvSpPr>
              <p:cNvPr id="73" name="Freeform 378">
                <a:extLst>
                  <a:ext uri="{FF2B5EF4-FFF2-40B4-BE49-F238E27FC236}">
                    <a16:creationId xmlns:a16="http://schemas.microsoft.com/office/drawing/2014/main" id="{2B6AF2D5-B8CA-410C-991A-C8956ECFBBE2}"/>
                  </a:ext>
                </a:extLst>
              </p:cNvPr>
              <p:cNvSpPr>
                <a:spLocks/>
              </p:cNvSpPr>
              <p:nvPr/>
            </p:nvSpPr>
            <p:spPr bwMode="auto">
              <a:xfrm>
                <a:off x="2633" y="1671"/>
                <a:ext cx="1616" cy="1610"/>
              </a:xfrm>
              <a:custGeom>
                <a:avLst/>
                <a:gdLst>
                  <a:gd name="T0" fmla="*/ 79 w 407"/>
                  <a:gd name="T1" fmla="*/ 364 h 405"/>
                  <a:gd name="T2" fmla="*/ 89 w 407"/>
                  <a:gd name="T3" fmla="*/ 373 h 405"/>
                  <a:gd name="T4" fmla="*/ 129 w 407"/>
                  <a:gd name="T5" fmla="*/ 373 h 405"/>
                  <a:gd name="T6" fmla="*/ 407 w 407"/>
                  <a:gd name="T7" fmla="*/ 142 h 405"/>
                  <a:gd name="T8" fmla="*/ 316 w 407"/>
                  <a:gd name="T9" fmla="*/ 92 h 405"/>
                  <a:gd name="T10" fmla="*/ 266 w 407"/>
                  <a:gd name="T11" fmla="*/ 0 h 405"/>
                  <a:gd name="T12" fmla="*/ 31 w 407"/>
                  <a:gd name="T13" fmla="*/ 275 h 405"/>
                  <a:gd name="T14" fmla="*/ 31 w 407"/>
                  <a:gd name="T15" fmla="*/ 316 h 405"/>
                  <a:gd name="T16" fmla="*/ 44 w 407"/>
                  <a:gd name="T17" fmla="*/ 329 h 405"/>
                  <a:gd name="T18" fmla="*/ 10 w 407"/>
                  <a:gd name="T19" fmla="*/ 362 h 405"/>
                  <a:gd name="T20" fmla="*/ 10 w 407"/>
                  <a:gd name="T21" fmla="*/ 398 h 405"/>
                  <a:gd name="T22" fmla="*/ 28 w 407"/>
                  <a:gd name="T23" fmla="*/ 405 h 405"/>
                  <a:gd name="T24" fmla="*/ 45 w 407"/>
                  <a:gd name="T25" fmla="*/ 398 h 405"/>
                  <a:gd name="T26" fmla="*/ 79 w 407"/>
                  <a:gd name="T27" fmla="*/ 36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7" h="405">
                    <a:moveTo>
                      <a:pt x="79" y="364"/>
                    </a:moveTo>
                    <a:lnTo>
                      <a:pt x="89" y="373"/>
                    </a:lnTo>
                    <a:cubicBezTo>
                      <a:pt x="100" y="384"/>
                      <a:pt x="118" y="384"/>
                      <a:pt x="129" y="373"/>
                    </a:cubicBezTo>
                    <a:lnTo>
                      <a:pt x="407" y="142"/>
                    </a:lnTo>
                    <a:cubicBezTo>
                      <a:pt x="373" y="135"/>
                      <a:pt x="341" y="117"/>
                      <a:pt x="316" y="92"/>
                    </a:cubicBezTo>
                    <a:cubicBezTo>
                      <a:pt x="290" y="66"/>
                      <a:pt x="273" y="34"/>
                      <a:pt x="266" y="0"/>
                    </a:cubicBezTo>
                    <a:lnTo>
                      <a:pt x="31" y="275"/>
                    </a:lnTo>
                    <a:cubicBezTo>
                      <a:pt x="20" y="286"/>
                      <a:pt x="20" y="304"/>
                      <a:pt x="31" y="316"/>
                    </a:cubicBezTo>
                    <a:lnTo>
                      <a:pt x="44" y="329"/>
                    </a:lnTo>
                    <a:lnTo>
                      <a:pt x="10" y="362"/>
                    </a:lnTo>
                    <a:cubicBezTo>
                      <a:pt x="0" y="372"/>
                      <a:pt x="0" y="388"/>
                      <a:pt x="10" y="398"/>
                    </a:cubicBezTo>
                    <a:cubicBezTo>
                      <a:pt x="15" y="403"/>
                      <a:pt x="21" y="405"/>
                      <a:pt x="28" y="405"/>
                    </a:cubicBezTo>
                    <a:cubicBezTo>
                      <a:pt x="34" y="405"/>
                      <a:pt x="40" y="403"/>
                      <a:pt x="45" y="398"/>
                    </a:cubicBezTo>
                    <a:lnTo>
                      <a:pt x="79" y="364"/>
                    </a:ln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74" name="Freeform 379">
                <a:extLst>
                  <a:ext uri="{FF2B5EF4-FFF2-40B4-BE49-F238E27FC236}">
                    <a16:creationId xmlns:a16="http://schemas.microsoft.com/office/drawing/2014/main" id="{9FBDE473-D60B-43BA-B4DB-D75B1D58526C}"/>
                  </a:ext>
                </a:extLst>
              </p:cNvPr>
              <p:cNvSpPr>
                <a:spLocks/>
              </p:cNvSpPr>
              <p:nvPr/>
            </p:nvSpPr>
            <p:spPr bwMode="auto">
              <a:xfrm>
                <a:off x="3867" y="1026"/>
                <a:ext cx="997" cy="1030"/>
              </a:xfrm>
              <a:custGeom>
                <a:avLst/>
                <a:gdLst>
                  <a:gd name="T0" fmla="*/ 43 w 251"/>
                  <a:gd name="T1" fmla="*/ 0 h 259"/>
                  <a:gd name="T2" fmla="*/ 43 w 251"/>
                  <a:gd name="T3" fmla="*/ 0 h 259"/>
                  <a:gd name="T4" fmla="*/ 40 w 251"/>
                  <a:gd name="T5" fmla="*/ 4 h 259"/>
                  <a:gd name="T6" fmla="*/ 33 w 251"/>
                  <a:gd name="T7" fmla="*/ 11 h 259"/>
                  <a:gd name="T8" fmla="*/ 30 w 251"/>
                  <a:gd name="T9" fmla="*/ 15 h 259"/>
                  <a:gd name="T10" fmla="*/ 25 w 251"/>
                  <a:gd name="T11" fmla="*/ 23 h 259"/>
                  <a:gd name="T12" fmla="*/ 22 w 251"/>
                  <a:gd name="T13" fmla="*/ 28 h 259"/>
                  <a:gd name="T14" fmla="*/ 17 w 251"/>
                  <a:gd name="T15" fmla="*/ 36 h 259"/>
                  <a:gd name="T16" fmla="*/ 15 w 251"/>
                  <a:gd name="T17" fmla="*/ 40 h 259"/>
                  <a:gd name="T18" fmla="*/ 11 w 251"/>
                  <a:gd name="T19" fmla="*/ 49 h 259"/>
                  <a:gd name="T20" fmla="*/ 9 w 251"/>
                  <a:gd name="T21" fmla="*/ 54 h 259"/>
                  <a:gd name="T22" fmla="*/ 6 w 251"/>
                  <a:gd name="T23" fmla="*/ 63 h 259"/>
                  <a:gd name="T24" fmla="*/ 5 w 251"/>
                  <a:gd name="T25" fmla="*/ 67 h 259"/>
                  <a:gd name="T26" fmla="*/ 3 w 251"/>
                  <a:gd name="T27" fmla="*/ 78 h 259"/>
                  <a:gd name="T28" fmla="*/ 2 w 251"/>
                  <a:gd name="T29" fmla="*/ 82 h 259"/>
                  <a:gd name="T30" fmla="*/ 1 w 251"/>
                  <a:gd name="T31" fmla="*/ 92 h 259"/>
                  <a:gd name="T32" fmla="*/ 0 w 251"/>
                  <a:gd name="T33" fmla="*/ 96 h 259"/>
                  <a:gd name="T34" fmla="*/ 0 w 251"/>
                  <a:gd name="T35" fmla="*/ 107 h 259"/>
                  <a:gd name="T36" fmla="*/ 0 w 251"/>
                  <a:gd name="T37" fmla="*/ 109 h 259"/>
                  <a:gd name="T38" fmla="*/ 11 w 251"/>
                  <a:gd name="T39" fmla="*/ 163 h 259"/>
                  <a:gd name="T40" fmla="*/ 12 w 251"/>
                  <a:gd name="T41" fmla="*/ 164 h 259"/>
                  <a:gd name="T42" fmla="*/ 17 w 251"/>
                  <a:gd name="T43" fmla="*/ 175 h 259"/>
                  <a:gd name="T44" fmla="*/ 18 w 251"/>
                  <a:gd name="T45" fmla="*/ 178 h 259"/>
                  <a:gd name="T46" fmla="*/ 24 w 251"/>
                  <a:gd name="T47" fmla="*/ 188 h 259"/>
                  <a:gd name="T48" fmla="*/ 26 w 251"/>
                  <a:gd name="T49" fmla="*/ 190 h 259"/>
                  <a:gd name="T50" fmla="*/ 45 w 251"/>
                  <a:gd name="T51" fmla="*/ 214 h 259"/>
                  <a:gd name="T52" fmla="*/ 56 w 251"/>
                  <a:gd name="T53" fmla="*/ 224 h 259"/>
                  <a:gd name="T54" fmla="*/ 56 w 251"/>
                  <a:gd name="T55" fmla="*/ 224 h 259"/>
                  <a:gd name="T56" fmla="*/ 68 w 251"/>
                  <a:gd name="T57" fmla="*/ 233 h 259"/>
                  <a:gd name="T58" fmla="*/ 71 w 251"/>
                  <a:gd name="T59" fmla="*/ 235 h 259"/>
                  <a:gd name="T60" fmla="*/ 81 w 251"/>
                  <a:gd name="T61" fmla="*/ 241 h 259"/>
                  <a:gd name="T62" fmla="*/ 85 w 251"/>
                  <a:gd name="T63" fmla="*/ 243 h 259"/>
                  <a:gd name="T64" fmla="*/ 95 w 251"/>
                  <a:gd name="T65" fmla="*/ 247 h 259"/>
                  <a:gd name="T66" fmla="*/ 99 w 251"/>
                  <a:gd name="T67" fmla="*/ 249 h 259"/>
                  <a:gd name="T68" fmla="*/ 109 w 251"/>
                  <a:gd name="T69" fmla="*/ 252 h 259"/>
                  <a:gd name="T70" fmla="*/ 113 w 251"/>
                  <a:gd name="T71" fmla="*/ 253 h 259"/>
                  <a:gd name="T72" fmla="*/ 123 w 251"/>
                  <a:gd name="T73" fmla="*/ 256 h 259"/>
                  <a:gd name="T74" fmla="*/ 129 w 251"/>
                  <a:gd name="T75" fmla="*/ 257 h 259"/>
                  <a:gd name="T76" fmla="*/ 138 w 251"/>
                  <a:gd name="T77" fmla="*/ 258 h 259"/>
                  <a:gd name="T78" fmla="*/ 151 w 251"/>
                  <a:gd name="T79" fmla="*/ 259 h 259"/>
                  <a:gd name="T80" fmla="*/ 153 w 251"/>
                  <a:gd name="T81" fmla="*/ 259 h 259"/>
                  <a:gd name="T82" fmla="*/ 153 w 251"/>
                  <a:gd name="T83" fmla="*/ 259 h 259"/>
                  <a:gd name="T84" fmla="*/ 167 w 251"/>
                  <a:gd name="T85" fmla="*/ 258 h 259"/>
                  <a:gd name="T86" fmla="*/ 172 w 251"/>
                  <a:gd name="T87" fmla="*/ 257 h 259"/>
                  <a:gd name="T88" fmla="*/ 181 w 251"/>
                  <a:gd name="T89" fmla="*/ 256 h 259"/>
                  <a:gd name="T90" fmla="*/ 187 w 251"/>
                  <a:gd name="T91" fmla="*/ 255 h 259"/>
                  <a:gd name="T92" fmla="*/ 195 w 251"/>
                  <a:gd name="T93" fmla="*/ 253 h 259"/>
                  <a:gd name="T94" fmla="*/ 201 w 251"/>
                  <a:gd name="T95" fmla="*/ 251 h 259"/>
                  <a:gd name="T96" fmla="*/ 209 w 251"/>
                  <a:gd name="T97" fmla="*/ 248 h 259"/>
                  <a:gd name="T98" fmla="*/ 214 w 251"/>
                  <a:gd name="T99" fmla="*/ 246 h 259"/>
                  <a:gd name="T100" fmla="*/ 222 w 251"/>
                  <a:gd name="T101" fmla="*/ 242 h 259"/>
                  <a:gd name="T102" fmla="*/ 227 w 251"/>
                  <a:gd name="T103" fmla="*/ 240 h 259"/>
                  <a:gd name="T104" fmla="*/ 235 w 251"/>
                  <a:gd name="T105" fmla="*/ 234 h 259"/>
                  <a:gd name="T106" fmla="*/ 239 w 251"/>
                  <a:gd name="T107" fmla="*/ 232 h 259"/>
                  <a:gd name="T108" fmla="*/ 248 w 251"/>
                  <a:gd name="T109" fmla="*/ 225 h 259"/>
                  <a:gd name="T110" fmla="*/ 250 w 251"/>
                  <a:gd name="T111" fmla="*/ 224 h 259"/>
                  <a:gd name="T112" fmla="*/ 251 w 251"/>
                  <a:gd name="T113" fmla="*/ 223 h 259"/>
                  <a:gd name="T114" fmla="*/ 251 w 251"/>
                  <a:gd name="T115" fmla="*/ 223 h 259"/>
                  <a:gd name="T116" fmla="*/ 125 w 251"/>
                  <a:gd name="T117" fmla="*/ 146 h 259"/>
                  <a:gd name="T118" fmla="*/ 43 w 251"/>
                  <a:gd name="T1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1" h="259">
                    <a:moveTo>
                      <a:pt x="43" y="0"/>
                    </a:moveTo>
                    <a:cubicBezTo>
                      <a:pt x="43" y="0"/>
                      <a:pt x="43" y="0"/>
                      <a:pt x="43" y="0"/>
                    </a:cubicBezTo>
                    <a:cubicBezTo>
                      <a:pt x="41" y="1"/>
                      <a:pt x="41" y="2"/>
                      <a:pt x="40" y="4"/>
                    </a:cubicBezTo>
                    <a:cubicBezTo>
                      <a:pt x="38" y="6"/>
                      <a:pt x="35" y="8"/>
                      <a:pt x="33" y="11"/>
                    </a:cubicBezTo>
                    <a:cubicBezTo>
                      <a:pt x="32" y="12"/>
                      <a:pt x="31" y="14"/>
                      <a:pt x="30" y="15"/>
                    </a:cubicBezTo>
                    <a:cubicBezTo>
                      <a:pt x="28" y="18"/>
                      <a:pt x="26" y="20"/>
                      <a:pt x="25" y="23"/>
                    </a:cubicBezTo>
                    <a:cubicBezTo>
                      <a:pt x="24" y="24"/>
                      <a:pt x="23" y="26"/>
                      <a:pt x="22" y="28"/>
                    </a:cubicBezTo>
                    <a:cubicBezTo>
                      <a:pt x="20" y="30"/>
                      <a:pt x="19" y="33"/>
                      <a:pt x="17" y="36"/>
                    </a:cubicBezTo>
                    <a:cubicBezTo>
                      <a:pt x="16" y="37"/>
                      <a:pt x="16" y="39"/>
                      <a:pt x="15" y="40"/>
                    </a:cubicBezTo>
                    <a:cubicBezTo>
                      <a:pt x="14" y="43"/>
                      <a:pt x="12" y="46"/>
                      <a:pt x="11" y="49"/>
                    </a:cubicBezTo>
                    <a:cubicBezTo>
                      <a:pt x="10" y="51"/>
                      <a:pt x="10" y="52"/>
                      <a:pt x="9" y="54"/>
                    </a:cubicBezTo>
                    <a:cubicBezTo>
                      <a:pt x="8" y="57"/>
                      <a:pt x="7" y="60"/>
                      <a:pt x="6" y="63"/>
                    </a:cubicBezTo>
                    <a:cubicBezTo>
                      <a:pt x="6" y="65"/>
                      <a:pt x="5" y="66"/>
                      <a:pt x="5" y="67"/>
                    </a:cubicBezTo>
                    <a:cubicBezTo>
                      <a:pt x="4" y="71"/>
                      <a:pt x="3" y="74"/>
                      <a:pt x="3" y="78"/>
                    </a:cubicBezTo>
                    <a:cubicBezTo>
                      <a:pt x="2" y="79"/>
                      <a:pt x="2" y="80"/>
                      <a:pt x="2" y="82"/>
                    </a:cubicBezTo>
                    <a:cubicBezTo>
                      <a:pt x="2" y="85"/>
                      <a:pt x="1" y="89"/>
                      <a:pt x="1" y="92"/>
                    </a:cubicBezTo>
                    <a:cubicBezTo>
                      <a:pt x="1" y="94"/>
                      <a:pt x="1" y="95"/>
                      <a:pt x="0" y="96"/>
                    </a:cubicBezTo>
                    <a:cubicBezTo>
                      <a:pt x="0" y="100"/>
                      <a:pt x="0" y="104"/>
                      <a:pt x="0" y="107"/>
                    </a:cubicBezTo>
                    <a:cubicBezTo>
                      <a:pt x="0" y="108"/>
                      <a:pt x="0" y="108"/>
                      <a:pt x="0" y="109"/>
                    </a:cubicBezTo>
                    <a:cubicBezTo>
                      <a:pt x="0" y="127"/>
                      <a:pt x="4" y="145"/>
                      <a:pt x="11" y="163"/>
                    </a:cubicBezTo>
                    <a:cubicBezTo>
                      <a:pt x="11" y="163"/>
                      <a:pt x="11" y="164"/>
                      <a:pt x="12" y="164"/>
                    </a:cubicBezTo>
                    <a:cubicBezTo>
                      <a:pt x="13" y="168"/>
                      <a:pt x="15" y="172"/>
                      <a:pt x="17" y="175"/>
                    </a:cubicBezTo>
                    <a:cubicBezTo>
                      <a:pt x="17" y="176"/>
                      <a:pt x="17" y="177"/>
                      <a:pt x="18" y="178"/>
                    </a:cubicBezTo>
                    <a:cubicBezTo>
                      <a:pt x="20" y="181"/>
                      <a:pt x="22" y="185"/>
                      <a:pt x="24" y="188"/>
                    </a:cubicBezTo>
                    <a:cubicBezTo>
                      <a:pt x="25" y="189"/>
                      <a:pt x="25" y="190"/>
                      <a:pt x="26" y="190"/>
                    </a:cubicBezTo>
                    <a:cubicBezTo>
                      <a:pt x="31" y="199"/>
                      <a:pt x="37" y="207"/>
                      <a:pt x="45" y="214"/>
                    </a:cubicBezTo>
                    <a:cubicBezTo>
                      <a:pt x="49" y="218"/>
                      <a:pt x="52" y="221"/>
                      <a:pt x="56" y="224"/>
                    </a:cubicBezTo>
                    <a:cubicBezTo>
                      <a:pt x="56" y="224"/>
                      <a:pt x="56" y="224"/>
                      <a:pt x="56" y="224"/>
                    </a:cubicBezTo>
                    <a:cubicBezTo>
                      <a:pt x="60" y="228"/>
                      <a:pt x="64" y="231"/>
                      <a:pt x="68" y="233"/>
                    </a:cubicBezTo>
                    <a:cubicBezTo>
                      <a:pt x="69" y="234"/>
                      <a:pt x="70" y="234"/>
                      <a:pt x="71" y="235"/>
                    </a:cubicBezTo>
                    <a:cubicBezTo>
                      <a:pt x="75" y="237"/>
                      <a:pt x="78" y="239"/>
                      <a:pt x="81" y="241"/>
                    </a:cubicBezTo>
                    <a:cubicBezTo>
                      <a:pt x="83" y="242"/>
                      <a:pt x="84" y="242"/>
                      <a:pt x="85" y="243"/>
                    </a:cubicBezTo>
                    <a:cubicBezTo>
                      <a:pt x="88" y="244"/>
                      <a:pt x="92" y="246"/>
                      <a:pt x="95" y="247"/>
                    </a:cubicBezTo>
                    <a:cubicBezTo>
                      <a:pt x="96" y="248"/>
                      <a:pt x="98" y="248"/>
                      <a:pt x="99" y="249"/>
                    </a:cubicBezTo>
                    <a:cubicBezTo>
                      <a:pt x="102" y="250"/>
                      <a:pt x="105" y="251"/>
                      <a:pt x="109" y="252"/>
                    </a:cubicBezTo>
                    <a:cubicBezTo>
                      <a:pt x="110" y="253"/>
                      <a:pt x="112" y="253"/>
                      <a:pt x="113" y="253"/>
                    </a:cubicBezTo>
                    <a:cubicBezTo>
                      <a:pt x="117" y="254"/>
                      <a:pt x="120" y="255"/>
                      <a:pt x="123" y="256"/>
                    </a:cubicBezTo>
                    <a:cubicBezTo>
                      <a:pt x="125" y="256"/>
                      <a:pt x="127" y="256"/>
                      <a:pt x="129" y="257"/>
                    </a:cubicBezTo>
                    <a:cubicBezTo>
                      <a:pt x="132" y="257"/>
                      <a:pt x="135" y="258"/>
                      <a:pt x="138" y="258"/>
                    </a:cubicBezTo>
                    <a:cubicBezTo>
                      <a:pt x="142" y="258"/>
                      <a:pt x="146" y="258"/>
                      <a:pt x="151" y="259"/>
                    </a:cubicBezTo>
                    <a:cubicBezTo>
                      <a:pt x="151" y="259"/>
                      <a:pt x="152" y="259"/>
                      <a:pt x="153" y="259"/>
                    </a:cubicBezTo>
                    <a:cubicBezTo>
                      <a:pt x="153" y="259"/>
                      <a:pt x="153" y="259"/>
                      <a:pt x="153" y="259"/>
                    </a:cubicBezTo>
                    <a:cubicBezTo>
                      <a:pt x="158" y="259"/>
                      <a:pt x="162" y="258"/>
                      <a:pt x="167" y="258"/>
                    </a:cubicBezTo>
                    <a:cubicBezTo>
                      <a:pt x="169" y="258"/>
                      <a:pt x="170" y="258"/>
                      <a:pt x="172" y="257"/>
                    </a:cubicBezTo>
                    <a:cubicBezTo>
                      <a:pt x="175" y="257"/>
                      <a:pt x="178" y="256"/>
                      <a:pt x="181" y="256"/>
                    </a:cubicBezTo>
                    <a:cubicBezTo>
                      <a:pt x="183" y="256"/>
                      <a:pt x="185" y="255"/>
                      <a:pt x="187" y="255"/>
                    </a:cubicBezTo>
                    <a:cubicBezTo>
                      <a:pt x="190" y="254"/>
                      <a:pt x="193" y="253"/>
                      <a:pt x="195" y="253"/>
                    </a:cubicBezTo>
                    <a:cubicBezTo>
                      <a:pt x="197" y="252"/>
                      <a:pt x="199" y="251"/>
                      <a:pt x="201" y="251"/>
                    </a:cubicBezTo>
                    <a:cubicBezTo>
                      <a:pt x="204" y="250"/>
                      <a:pt x="206" y="249"/>
                      <a:pt x="209" y="248"/>
                    </a:cubicBezTo>
                    <a:cubicBezTo>
                      <a:pt x="211" y="247"/>
                      <a:pt x="212" y="247"/>
                      <a:pt x="214" y="246"/>
                    </a:cubicBezTo>
                    <a:cubicBezTo>
                      <a:pt x="217" y="245"/>
                      <a:pt x="220" y="243"/>
                      <a:pt x="222" y="242"/>
                    </a:cubicBezTo>
                    <a:cubicBezTo>
                      <a:pt x="224" y="241"/>
                      <a:pt x="225" y="240"/>
                      <a:pt x="227" y="240"/>
                    </a:cubicBezTo>
                    <a:cubicBezTo>
                      <a:pt x="230" y="238"/>
                      <a:pt x="232" y="236"/>
                      <a:pt x="235" y="234"/>
                    </a:cubicBezTo>
                    <a:cubicBezTo>
                      <a:pt x="236" y="234"/>
                      <a:pt x="238" y="233"/>
                      <a:pt x="239" y="232"/>
                    </a:cubicBezTo>
                    <a:cubicBezTo>
                      <a:pt x="242" y="230"/>
                      <a:pt x="245" y="227"/>
                      <a:pt x="248" y="225"/>
                    </a:cubicBezTo>
                    <a:cubicBezTo>
                      <a:pt x="249" y="224"/>
                      <a:pt x="250" y="224"/>
                      <a:pt x="250" y="224"/>
                    </a:cubicBezTo>
                    <a:cubicBezTo>
                      <a:pt x="250" y="223"/>
                      <a:pt x="251" y="223"/>
                      <a:pt x="251" y="223"/>
                    </a:cubicBezTo>
                    <a:cubicBezTo>
                      <a:pt x="251" y="223"/>
                      <a:pt x="251" y="223"/>
                      <a:pt x="251" y="223"/>
                    </a:cubicBezTo>
                    <a:cubicBezTo>
                      <a:pt x="204" y="208"/>
                      <a:pt x="161" y="182"/>
                      <a:pt x="125" y="146"/>
                    </a:cubicBezTo>
                    <a:cubicBezTo>
                      <a:pt x="83" y="104"/>
                      <a:pt x="56" y="54"/>
                      <a:pt x="43" y="0"/>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80">
                <a:extLst>
                  <a:ext uri="{FF2B5EF4-FFF2-40B4-BE49-F238E27FC236}">
                    <a16:creationId xmlns:a16="http://schemas.microsoft.com/office/drawing/2014/main" id="{301E6F63-A81D-4AD8-AB7E-6481C1AFA84C}"/>
                  </a:ext>
                </a:extLst>
              </p:cNvPr>
              <p:cNvSpPr>
                <a:spLocks/>
              </p:cNvSpPr>
              <p:nvPr/>
            </p:nvSpPr>
            <p:spPr bwMode="auto">
              <a:xfrm>
                <a:off x="4201" y="839"/>
                <a:ext cx="893" cy="919"/>
              </a:xfrm>
              <a:custGeom>
                <a:avLst/>
                <a:gdLst>
                  <a:gd name="T0" fmla="*/ 208 w 225"/>
                  <a:gd name="T1" fmla="*/ 215 h 231"/>
                  <a:gd name="T2" fmla="*/ 210 w 225"/>
                  <a:gd name="T3" fmla="*/ 211 h 231"/>
                  <a:gd name="T4" fmla="*/ 214 w 225"/>
                  <a:gd name="T5" fmla="*/ 201 h 231"/>
                  <a:gd name="T6" fmla="*/ 215 w 225"/>
                  <a:gd name="T7" fmla="*/ 198 h 231"/>
                  <a:gd name="T8" fmla="*/ 221 w 225"/>
                  <a:gd name="T9" fmla="*/ 169 h 231"/>
                  <a:gd name="T10" fmla="*/ 221 w 225"/>
                  <a:gd name="T11" fmla="*/ 168 h 231"/>
                  <a:gd name="T12" fmla="*/ 177 w 225"/>
                  <a:gd name="T13" fmla="*/ 45 h 231"/>
                  <a:gd name="T14" fmla="*/ 69 w 225"/>
                  <a:gd name="T15" fmla="*/ 0 h 231"/>
                  <a:gd name="T16" fmla="*/ 39 w 225"/>
                  <a:gd name="T17" fmla="*/ 3 h 231"/>
                  <a:gd name="T18" fmla="*/ 38 w 225"/>
                  <a:gd name="T19" fmla="*/ 3 h 231"/>
                  <a:gd name="T20" fmla="*/ 26 w 225"/>
                  <a:gd name="T21" fmla="*/ 6 h 231"/>
                  <a:gd name="T22" fmla="*/ 21 w 225"/>
                  <a:gd name="T23" fmla="*/ 8 h 231"/>
                  <a:gd name="T24" fmla="*/ 12 w 225"/>
                  <a:gd name="T25" fmla="*/ 11 h 231"/>
                  <a:gd name="T26" fmla="*/ 6 w 225"/>
                  <a:gd name="T27" fmla="*/ 14 h 231"/>
                  <a:gd name="T28" fmla="*/ 0 w 225"/>
                  <a:gd name="T29" fmla="*/ 17 h 231"/>
                  <a:gd name="T30" fmla="*/ 0 w 225"/>
                  <a:gd name="T31" fmla="*/ 17 h 231"/>
                  <a:gd name="T32" fmla="*/ 74 w 225"/>
                  <a:gd name="T33" fmla="*/ 160 h 231"/>
                  <a:gd name="T34" fmla="*/ 200 w 225"/>
                  <a:gd name="T35" fmla="*/ 231 h 231"/>
                  <a:gd name="T36" fmla="*/ 200 w 225"/>
                  <a:gd name="T37" fmla="*/ 231 h 231"/>
                  <a:gd name="T38" fmla="*/ 202 w 225"/>
                  <a:gd name="T39" fmla="*/ 228 h 231"/>
                  <a:gd name="T40" fmla="*/ 204 w 225"/>
                  <a:gd name="T41" fmla="*/ 223 h 231"/>
                  <a:gd name="T42" fmla="*/ 208 w 225"/>
                  <a:gd name="T43" fmla="*/ 21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5" h="231">
                    <a:moveTo>
                      <a:pt x="208" y="215"/>
                    </a:moveTo>
                    <a:cubicBezTo>
                      <a:pt x="209" y="214"/>
                      <a:pt x="210" y="212"/>
                      <a:pt x="210" y="211"/>
                    </a:cubicBezTo>
                    <a:cubicBezTo>
                      <a:pt x="211" y="207"/>
                      <a:pt x="213" y="204"/>
                      <a:pt x="214" y="201"/>
                    </a:cubicBezTo>
                    <a:cubicBezTo>
                      <a:pt x="214" y="200"/>
                      <a:pt x="214" y="199"/>
                      <a:pt x="215" y="198"/>
                    </a:cubicBezTo>
                    <a:cubicBezTo>
                      <a:pt x="218" y="188"/>
                      <a:pt x="220" y="178"/>
                      <a:pt x="221" y="169"/>
                    </a:cubicBezTo>
                    <a:cubicBezTo>
                      <a:pt x="221" y="169"/>
                      <a:pt x="221" y="168"/>
                      <a:pt x="221" y="168"/>
                    </a:cubicBezTo>
                    <a:cubicBezTo>
                      <a:pt x="225" y="124"/>
                      <a:pt x="211" y="79"/>
                      <a:pt x="177" y="45"/>
                    </a:cubicBezTo>
                    <a:cubicBezTo>
                      <a:pt x="147" y="15"/>
                      <a:pt x="108" y="0"/>
                      <a:pt x="69" y="0"/>
                    </a:cubicBezTo>
                    <a:cubicBezTo>
                      <a:pt x="59" y="0"/>
                      <a:pt x="49" y="1"/>
                      <a:pt x="39" y="3"/>
                    </a:cubicBezTo>
                    <a:cubicBezTo>
                      <a:pt x="39" y="3"/>
                      <a:pt x="38" y="3"/>
                      <a:pt x="38" y="3"/>
                    </a:cubicBezTo>
                    <a:cubicBezTo>
                      <a:pt x="34" y="4"/>
                      <a:pt x="30" y="5"/>
                      <a:pt x="26" y="6"/>
                    </a:cubicBezTo>
                    <a:cubicBezTo>
                      <a:pt x="25" y="7"/>
                      <a:pt x="23" y="7"/>
                      <a:pt x="21" y="8"/>
                    </a:cubicBezTo>
                    <a:cubicBezTo>
                      <a:pt x="18" y="9"/>
                      <a:pt x="15" y="10"/>
                      <a:pt x="12" y="11"/>
                    </a:cubicBezTo>
                    <a:cubicBezTo>
                      <a:pt x="10" y="12"/>
                      <a:pt x="8" y="13"/>
                      <a:pt x="6" y="14"/>
                    </a:cubicBezTo>
                    <a:cubicBezTo>
                      <a:pt x="4" y="15"/>
                      <a:pt x="2" y="16"/>
                      <a:pt x="0" y="17"/>
                    </a:cubicBezTo>
                    <a:cubicBezTo>
                      <a:pt x="0" y="17"/>
                      <a:pt x="0" y="17"/>
                      <a:pt x="0" y="17"/>
                    </a:cubicBezTo>
                    <a:cubicBezTo>
                      <a:pt x="9" y="69"/>
                      <a:pt x="34" y="119"/>
                      <a:pt x="74" y="160"/>
                    </a:cubicBezTo>
                    <a:cubicBezTo>
                      <a:pt x="110" y="196"/>
                      <a:pt x="154" y="219"/>
                      <a:pt x="200" y="231"/>
                    </a:cubicBezTo>
                    <a:cubicBezTo>
                      <a:pt x="200" y="231"/>
                      <a:pt x="200" y="231"/>
                      <a:pt x="200" y="231"/>
                    </a:cubicBezTo>
                    <a:cubicBezTo>
                      <a:pt x="201" y="230"/>
                      <a:pt x="201" y="229"/>
                      <a:pt x="202" y="228"/>
                    </a:cubicBezTo>
                    <a:cubicBezTo>
                      <a:pt x="203" y="226"/>
                      <a:pt x="203" y="225"/>
                      <a:pt x="204" y="223"/>
                    </a:cubicBezTo>
                    <a:cubicBezTo>
                      <a:pt x="206" y="220"/>
                      <a:pt x="207" y="218"/>
                      <a:pt x="208" y="215"/>
                    </a:cubicBezTo>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dirty="0"/>
              </a:p>
            </p:txBody>
          </p:sp>
        </p:grpSp>
        <p:sp>
          <p:nvSpPr>
            <p:cNvPr id="76" name="Bar_Graph">
              <a:extLst>
                <a:ext uri="{FF2B5EF4-FFF2-40B4-BE49-F238E27FC236}">
                  <a16:creationId xmlns:a16="http://schemas.microsoft.com/office/drawing/2014/main" id="{FE9E94F5-EDB2-41A1-BD15-8C4AACC2A81E}"/>
                </a:ext>
              </a:extLst>
            </p:cNvPr>
            <p:cNvSpPr>
              <a:spLocks noChangeAspect="1"/>
            </p:cNvSpPr>
            <p:nvPr>
              <p:custDataLst>
                <p:tags r:id="rId10"/>
              </p:custDataLst>
            </p:nvPr>
          </p:nvSpPr>
          <p:spPr bwMode="auto">
            <a:xfrm>
              <a:off x="806210" y="5638720"/>
              <a:ext cx="262364" cy="252000"/>
            </a:xfrm>
            <a:custGeom>
              <a:avLst/>
              <a:gdLst>
                <a:gd name="T0" fmla="*/ 1213 w 1231"/>
                <a:gd name="T1" fmla="*/ 1164 h 1183"/>
                <a:gd name="T2" fmla="*/ 1183 w 1231"/>
                <a:gd name="T3" fmla="*/ 15 h 1183"/>
                <a:gd name="T4" fmla="*/ 978 w 1231"/>
                <a:gd name="T5" fmla="*/ 1164 h 1183"/>
                <a:gd name="T6" fmla="*/ 933 w 1231"/>
                <a:gd name="T7" fmla="*/ 1140 h 1183"/>
                <a:gd name="T8" fmla="*/ 914 w 1231"/>
                <a:gd name="T9" fmla="*/ 1164 h 1183"/>
                <a:gd name="T10" fmla="*/ 882 w 1231"/>
                <a:gd name="T11" fmla="*/ 506 h 1183"/>
                <a:gd name="T12" fmla="*/ 678 w 1231"/>
                <a:gd name="T13" fmla="*/ 1164 h 1183"/>
                <a:gd name="T14" fmla="*/ 634 w 1231"/>
                <a:gd name="T15" fmla="*/ 1140 h 1183"/>
                <a:gd name="T16" fmla="*/ 615 w 1231"/>
                <a:gd name="T17" fmla="*/ 1164 h 1183"/>
                <a:gd name="T18" fmla="*/ 582 w 1231"/>
                <a:gd name="T19" fmla="*/ 258 h 1183"/>
                <a:gd name="T20" fmla="*/ 378 w 1231"/>
                <a:gd name="T21" fmla="*/ 1164 h 1183"/>
                <a:gd name="T22" fmla="*/ 335 w 1231"/>
                <a:gd name="T23" fmla="*/ 1140 h 1183"/>
                <a:gd name="T24" fmla="*/ 316 w 1231"/>
                <a:gd name="T25" fmla="*/ 1164 h 1183"/>
                <a:gd name="T26" fmla="*/ 282 w 1231"/>
                <a:gd name="T27" fmla="*/ 773 h 1183"/>
                <a:gd name="T28" fmla="*/ 78 w 1231"/>
                <a:gd name="T29" fmla="*/ 1164 h 1183"/>
                <a:gd name="T30" fmla="*/ 18 w 1231"/>
                <a:gd name="T31" fmla="*/ 1044 h 1183"/>
                <a:gd name="T32" fmla="*/ 46 w 1231"/>
                <a:gd name="T33" fmla="*/ 1025 h 1183"/>
                <a:gd name="T34" fmla="*/ 18 w 1231"/>
                <a:gd name="T35" fmla="*/ 873 h 1183"/>
                <a:gd name="T36" fmla="*/ 46 w 1231"/>
                <a:gd name="T37" fmla="*/ 854 h 1183"/>
                <a:gd name="T38" fmla="*/ 18 w 1231"/>
                <a:gd name="T39" fmla="*/ 702 h 1183"/>
                <a:gd name="T40" fmla="*/ 46 w 1231"/>
                <a:gd name="T41" fmla="*/ 684 h 1183"/>
                <a:gd name="T42" fmla="*/ 18 w 1231"/>
                <a:gd name="T43" fmla="*/ 531 h 1183"/>
                <a:gd name="T44" fmla="*/ 46 w 1231"/>
                <a:gd name="T45" fmla="*/ 513 h 1183"/>
                <a:gd name="T46" fmla="*/ 18 w 1231"/>
                <a:gd name="T47" fmla="*/ 360 h 1183"/>
                <a:gd name="T48" fmla="*/ 46 w 1231"/>
                <a:gd name="T49" fmla="*/ 342 h 1183"/>
                <a:gd name="T50" fmla="*/ 18 w 1231"/>
                <a:gd name="T51" fmla="*/ 189 h 1183"/>
                <a:gd name="T52" fmla="*/ 46 w 1231"/>
                <a:gd name="T53" fmla="*/ 171 h 1183"/>
                <a:gd name="T54" fmla="*/ 18 w 1231"/>
                <a:gd name="T55" fmla="*/ 18 h 1183"/>
                <a:gd name="T56" fmla="*/ 46 w 1231"/>
                <a:gd name="T57" fmla="*/ 0 h 1183"/>
                <a:gd name="T58" fmla="*/ 7 w 1231"/>
                <a:gd name="T59" fmla="*/ 0 h 1183"/>
                <a:gd name="T60" fmla="*/ 0 w 1231"/>
                <a:gd name="T61" fmla="*/ 0 h 1183"/>
                <a:gd name="T62" fmla="*/ 0 w 1231"/>
                <a:gd name="T63" fmla="*/ 1183 h 1183"/>
                <a:gd name="T64" fmla="*/ 1177 w 1231"/>
                <a:gd name="T65" fmla="*/ 1183 h 1183"/>
                <a:gd name="T66" fmla="*/ 1183 w 1231"/>
                <a:gd name="T67" fmla="*/ 1183 h 1183"/>
                <a:gd name="T68" fmla="*/ 1231 w 1231"/>
                <a:gd name="T69" fmla="*/ 1180 h 1183"/>
                <a:gd name="T70" fmla="*/ 1231 w 1231"/>
                <a:gd name="T71" fmla="*/ 1164 h 1183"/>
                <a:gd name="T72" fmla="*/ 1213 w 1231"/>
                <a:gd name="T73" fmla="*/ 1140 h 1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1" h="1183">
                  <a:moveTo>
                    <a:pt x="1213" y="1140"/>
                  </a:moveTo>
                  <a:lnTo>
                    <a:pt x="1213" y="1164"/>
                  </a:lnTo>
                  <a:lnTo>
                    <a:pt x="1183" y="1164"/>
                  </a:lnTo>
                  <a:lnTo>
                    <a:pt x="1183" y="15"/>
                  </a:lnTo>
                  <a:lnTo>
                    <a:pt x="978" y="15"/>
                  </a:lnTo>
                  <a:lnTo>
                    <a:pt x="978" y="1164"/>
                  </a:lnTo>
                  <a:lnTo>
                    <a:pt x="933" y="1164"/>
                  </a:lnTo>
                  <a:lnTo>
                    <a:pt x="933" y="1140"/>
                  </a:lnTo>
                  <a:lnTo>
                    <a:pt x="914" y="1140"/>
                  </a:lnTo>
                  <a:lnTo>
                    <a:pt x="914" y="1164"/>
                  </a:lnTo>
                  <a:lnTo>
                    <a:pt x="882" y="1164"/>
                  </a:lnTo>
                  <a:lnTo>
                    <a:pt x="882" y="506"/>
                  </a:lnTo>
                  <a:lnTo>
                    <a:pt x="678" y="506"/>
                  </a:lnTo>
                  <a:lnTo>
                    <a:pt x="678" y="1164"/>
                  </a:lnTo>
                  <a:lnTo>
                    <a:pt x="634" y="1164"/>
                  </a:lnTo>
                  <a:lnTo>
                    <a:pt x="634" y="1140"/>
                  </a:lnTo>
                  <a:lnTo>
                    <a:pt x="615" y="1140"/>
                  </a:lnTo>
                  <a:lnTo>
                    <a:pt x="615" y="1164"/>
                  </a:lnTo>
                  <a:lnTo>
                    <a:pt x="582" y="1164"/>
                  </a:lnTo>
                  <a:lnTo>
                    <a:pt x="582" y="258"/>
                  </a:lnTo>
                  <a:lnTo>
                    <a:pt x="378" y="258"/>
                  </a:lnTo>
                  <a:lnTo>
                    <a:pt x="378" y="1164"/>
                  </a:lnTo>
                  <a:lnTo>
                    <a:pt x="335" y="1164"/>
                  </a:lnTo>
                  <a:lnTo>
                    <a:pt x="335" y="1140"/>
                  </a:lnTo>
                  <a:lnTo>
                    <a:pt x="316" y="1140"/>
                  </a:lnTo>
                  <a:lnTo>
                    <a:pt x="316" y="1164"/>
                  </a:lnTo>
                  <a:lnTo>
                    <a:pt x="282" y="1164"/>
                  </a:lnTo>
                  <a:lnTo>
                    <a:pt x="282" y="773"/>
                  </a:lnTo>
                  <a:lnTo>
                    <a:pt x="78" y="773"/>
                  </a:lnTo>
                  <a:lnTo>
                    <a:pt x="78" y="1164"/>
                  </a:lnTo>
                  <a:lnTo>
                    <a:pt x="18" y="1164"/>
                  </a:lnTo>
                  <a:lnTo>
                    <a:pt x="18" y="1044"/>
                  </a:lnTo>
                  <a:lnTo>
                    <a:pt x="46" y="1044"/>
                  </a:lnTo>
                  <a:lnTo>
                    <a:pt x="46" y="1025"/>
                  </a:lnTo>
                  <a:lnTo>
                    <a:pt x="18" y="1025"/>
                  </a:lnTo>
                  <a:lnTo>
                    <a:pt x="18" y="873"/>
                  </a:lnTo>
                  <a:lnTo>
                    <a:pt x="46" y="873"/>
                  </a:lnTo>
                  <a:lnTo>
                    <a:pt x="46" y="854"/>
                  </a:lnTo>
                  <a:lnTo>
                    <a:pt x="18" y="854"/>
                  </a:lnTo>
                  <a:lnTo>
                    <a:pt x="18" y="702"/>
                  </a:lnTo>
                  <a:lnTo>
                    <a:pt x="46" y="702"/>
                  </a:lnTo>
                  <a:lnTo>
                    <a:pt x="46" y="684"/>
                  </a:lnTo>
                  <a:lnTo>
                    <a:pt x="18" y="684"/>
                  </a:lnTo>
                  <a:lnTo>
                    <a:pt x="18" y="531"/>
                  </a:lnTo>
                  <a:lnTo>
                    <a:pt x="46" y="531"/>
                  </a:lnTo>
                  <a:lnTo>
                    <a:pt x="46" y="513"/>
                  </a:lnTo>
                  <a:lnTo>
                    <a:pt x="18" y="513"/>
                  </a:lnTo>
                  <a:lnTo>
                    <a:pt x="18" y="360"/>
                  </a:lnTo>
                  <a:lnTo>
                    <a:pt x="46" y="360"/>
                  </a:lnTo>
                  <a:lnTo>
                    <a:pt x="46" y="342"/>
                  </a:lnTo>
                  <a:lnTo>
                    <a:pt x="18" y="342"/>
                  </a:lnTo>
                  <a:lnTo>
                    <a:pt x="18" y="189"/>
                  </a:lnTo>
                  <a:lnTo>
                    <a:pt x="46" y="189"/>
                  </a:lnTo>
                  <a:lnTo>
                    <a:pt x="46" y="171"/>
                  </a:lnTo>
                  <a:lnTo>
                    <a:pt x="18" y="171"/>
                  </a:lnTo>
                  <a:lnTo>
                    <a:pt x="18" y="18"/>
                  </a:lnTo>
                  <a:lnTo>
                    <a:pt x="46" y="18"/>
                  </a:lnTo>
                  <a:lnTo>
                    <a:pt x="46" y="0"/>
                  </a:lnTo>
                  <a:lnTo>
                    <a:pt x="18" y="0"/>
                  </a:lnTo>
                  <a:lnTo>
                    <a:pt x="7" y="0"/>
                  </a:lnTo>
                  <a:lnTo>
                    <a:pt x="7" y="0"/>
                  </a:lnTo>
                  <a:lnTo>
                    <a:pt x="0" y="0"/>
                  </a:lnTo>
                  <a:lnTo>
                    <a:pt x="0" y="1164"/>
                  </a:lnTo>
                  <a:lnTo>
                    <a:pt x="0" y="1183"/>
                  </a:lnTo>
                  <a:lnTo>
                    <a:pt x="18" y="1183"/>
                  </a:lnTo>
                  <a:lnTo>
                    <a:pt x="1177" y="1183"/>
                  </a:lnTo>
                  <a:lnTo>
                    <a:pt x="1178" y="1183"/>
                  </a:lnTo>
                  <a:lnTo>
                    <a:pt x="1183" y="1183"/>
                  </a:lnTo>
                  <a:lnTo>
                    <a:pt x="1231" y="1183"/>
                  </a:lnTo>
                  <a:lnTo>
                    <a:pt x="1231" y="1180"/>
                  </a:lnTo>
                  <a:lnTo>
                    <a:pt x="1231" y="1179"/>
                  </a:lnTo>
                  <a:lnTo>
                    <a:pt x="1231" y="1164"/>
                  </a:lnTo>
                  <a:lnTo>
                    <a:pt x="1231" y="1140"/>
                  </a:lnTo>
                  <a:lnTo>
                    <a:pt x="1213" y="114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77" name="Education">
              <a:extLst>
                <a:ext uri="{FF2B5EF4-FFF2-40B4-BE49-F238E27FC236}">
                  <a16:creationId xmlns:a16="http://schemas.microsoft.com/office/drawing/2014/main" id="{C517B279-AF72-495B-8FF0-5994B1774351}"/>
                </a:ext>
              </a:extLst>
            </p:cNvPr>
            <p:cNvGrpSpPr>
              <a:grpSpLocks noChangeAspect="1"/>
            </p:cNvGrpSpPr>
            <p:nvPr>
              <p:custDataLst>
                <p:tags r:id="rId11"/>
              </p:custDataLst>
            </p:nvPr>
          </p:nvGrpSpPr>
          <p:grpSpPr bwMode="auto">
            <a:xfrm>
              <a:off x="859209" y="3084297"/>
              <a:ext cx="220351" cy="252000"/>
              <a:chOff x="57" y="32"/>
              <a:chExt cx="369" cy="422"/>
            </a:xfrm>
            <a:solidFill>
              <a:schemeClr val="tx1"/>
            </a:solidFill>
          </p:grpSpPr>
          <p:sp>
            <p:nvSpPr>
              <p:cNvPr id="78" name="Education">
                <a:extLst>
                  <a:ext uri="{FF2B5EF4-FFF2-40B4-BE49-F238E27FC236}">
                    <a16:creationId xmlns:a16="http://schemas.microsoft.com/office/drawing/2014/main" id="{BC68B098-7142-4E42-8E8D-59F96DD8B0F8}"/>
                  </a:ext>
                </a:extLst>
              </p:cNvPr>
              <p:cNvSpPr>
                <a:spLocks noChangeArrowheads="1"/>
              </p:cNvSpPr>
              <p:nvPr>
                <p:custDataLst>
                  <p:tags r:id="rId15"/>
                </p:custDataLst>
              </p:nvPr>
            </p:nvSpPr>
            <p:spPr bwMode="auto">
              <a:xfrm>
                <a:off x="127" y="34"/>
                <a:ext cx="82" cy="8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9" name="Education">
                <a:extLst>
                  <a:ext uri="{FF2B5EF4-FFF2-40B4-BE49-F238E27FC236}">
                    <a16:creationId xmlns:a16="http://schemas.microsoft.com/office/drawing/2014/main" id="{6D9F5372-EE75-4CA0-965B-F6F4D76BDF2F}"/>
                  </a:ext>
                </a:extLst>
              </p:cNvPr>
              <p:cNvSpPr>
                <a:spLocks/>
              </p:cNvSpPr>
              <p:nvPr>
                <p:custDataLst>
                  <p:tags r:id="rId16"/>
                </p:custDataLst>
              </p:nvPr>
            </p:nvSpPr>
            <p:spPr bwMode="auto">
              <a:xfrm>
                <a:off x="252" y="32"/>
                <a:ext cx="174" cy="221"/>
              </a:xfrm>
              <a:custGeom>
                <a:avLst/>
                <a:gdLst>
                  <a:gd name="T0" fmla="*/ 0 w 463"/>
                  <a:gd name="T1" fmla="*/ 0 h 587"/>
                  <a:gd name="T2" fmla="*/ 0 w 463"/>
                  <a:gd name="T3" fmla="*/ 293 h 587"/>
                  <a:gd name="T4" fmla="*/ 29 w 463"/>
                  <a:gd name="T5" fmla="*/ 329 h 587"/>
                  <a:gd name="T6" fmla="*/ 50 w 463"/>
                  <a:gd name="T7" fmla="*/ 303 h 587"/>
                  <a:gd name="T8" fmla="*/ 50 w 463"/>
                  <a:gd name="T9" fmla="*/ 62 h 587"/>
                  <a:gd name="T10" fmla="*/ 413 w 463"/>
                  <a:gd name="T11" fmla="*/ 62 h 587"/>
                  <a:gd name="T12" fmla="*/ 413 w 463"/>
                  <a:gd name="T13" fmla="*/ 537 h 587"/>
                  <a:gd name="T14" fmla="*/ 0 w 463"/>
                  <a:gd name="T15" fmla="*/ 537 h 587"/>
                  <a:gd name="T16" fmla="*/ 0 w 463"/>
                  <a:gd name="T17" fmla="*/ 587 h 587"/>
                  <a:gd name="T18" fmla="*/ 463 w 463"/>
                  <a:gd name="T19" fmla="*/ 587 h 587"/>
                  <a:gd name="T20" fmla="*/ 463 w 463"/>
                  <a:gd name="T21" fmla="*/ 0 h 587"/>
                  <a:gd name="T22" fmla="*/ 0 w 463"/>
                  <a:gd name="T23" fmla="*/ 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587">
                    <a:moveTo>
                      <a:pt x="0" y="0"/>
                    </a:moveTo>
                    <a:lnTo>
                      <a:pt x="0" y="293"/>
                    </a:lnTo>
                    <a:lnTo>
                      <a:pt x="29" y="329"/>
                    </a:lnTo>
                    <a:lnTo>
                      <a:pt x="50" y="303"/>
                    </a:lnTo>
                    <a:lnTo>
                      <a:pt x="50" y="62"/>
                    </a:lnTo>
                    <a:lnTo>
                      <a:pt x="413" y="62"/>
                    </a:lnTo>
                    <a:lnTo>
                      <a:pt x="413" y="537"/>
                    </a:lnTo>
                    <a:lnTo>
                      <a:pt x="0" y="537"/>
                    </a:lnTo>
                    <a:lnTo>
                      <a:pt x="0" y="587"/>
                    </a:lnTo>
                    <a:lnTo>
                      <a:pt x="463" y="587"/>
                    </a:lnTo>
                    <a:lnTo>
                      <a:pt x="463"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0" name="Education">
                <a:extLst>
                  <a:ext uri="{FF2B5EF4-FFF2-40B4-BE49-F238E27FC236}">
                    <a16:creationId xmlns:a16="http://schemas.microsoft.com/office/drawing/2014/main" id="{021D9F9D-A51F-48E8-814F-2FD0970BEA0D}"/>
                  </a:ext>
                </a:extLst>
              </p:cNvPr>
              <p:cNvSpPr>
                <a:spLocks noEditPoints="1"/>
              </p:cNvSpPr>
              <p:nvPr>
                <p:custDataLst>
                  <p:tags r:id="rId17"/>
                </p:custDataLst>
              </p:nvPr>
            </p:nvSpPr>
            <p:spPr bwMode="auto">
              <a:xfrm>
                <a:off x="57" y="130"/>
                <a:ext cx="276" cy="324"/>
              </a:xfrm>
              <a:custGeom>
                <a:avLst/>
                <a:gdLst>
                  <a:gd name="T0" fmla="*/ 719 w 734"/>
                  <a:gd name="T1" fmla="*/ 23 h 862"/>
                  <a:gd name="T2" fmla="*/ 665 w 734"/>
                  <a:gd name="T3" fmla="*/ 23 h 862"/>
                  <a:gd name="T4" fmla="*/ 552 w 734"/>
                  <a:gd name="T5" fmla="*/ 137 h 862"/>
                  <a:gd name="T6" fmla="*/ 399 w 734"/>
                  <a:gd name="T7" fmla="*/ 2 h 862"/>
                  <a:gd name="T8" fmla="*/ 187 w 734"/>
                  <a:gd name="T9" fmla="*/ 2 h 862"/>
                  <a:gd name="T10" fmla="*/ 132 w 734"/>
                  <a:gd name="T11" fmla="*/ 18 h 862"/>
                  <a:gd name="T12" fmla="*/ 11 w 734"/>
                  <a:gd name="T13" fmla="*/ 178 h 862"/>
                  <a:gd name="T14" fmla="*/ 11 w 734"/>
                  <a:gd name="T15" fmla="*/ 226 h 862"/>
                  <a:gd name="T16" fmla="*/ 121 w 734"/>
                  <a:gd name="T17" fmla="*/ 380 h 862"/>
                  <a:gd name="T18" fmla="*/ 145 w 734"/>
                  <a:gd name="T19" fmla="*/ 396 h 862"/>
                  <a:gd name="T20" fmla="*/ 145 w 734"/>
                  <a:gd name="T21" fmla="*/ 812 h 862"/>
                  <a:gd name="T22" fmla="*/ 195 w 734"/>
                  <a:gd name="T23" fmla="*/ 862 h 862"/>
                  <a:gd name="T24" fmla="*/ 245 w 734"/>
                  <a:gd name="T25" fmla="*/ 812 h 862"/>
                  <a:gd name="T26" fmla="*/ 245 w 734"/>
                  <a:gd name="T27" fmla="*/ 452 h 862"/>
                  <a:gd name="T28" fmla="*/ 333 w 734"/>
                  <a:gd name="T29" fmla="*/ 452 h 862"/>
                  <a:gd name="T30" fmla="*/ 333 w 734"/>
                  <a:gd name="T31" fmla="*/ 812 h 862"/>
                  <a:gd name="T32" fmla="*/ 383 w 734"/>
                  <a:gd name="T33" fmla="*/ 862 h 862"/>
                  <a:gd name="T34" fmla="*/ 433 w 734"/>
                  <a:gd name="T35" fmla="*/ 812 h 862"/>
                  <a:gd name="T36" fmla="*/ 433 w 734"/>
                  <a:gd name="T37" fmla="*/ 131 h 862"/>
                  <a:gd name="T38" fmla="*/ 522 w 734"/>
                  <a:gd name="T39" fmla="*/ 218 h 862"/>
                  <a:gd name="T40" fmla="*/ 550 w 734"/>
                  <a:gd name="T41" fmla="*/ 229 h 862"/>
                  <a:gd name="T42" fmla="*/ 578 w 734"/>
                  <a:gd name="T43" fmla="*/ 218 h 862"/>
                  <a:gd name="T44" fmla="*/ 719 w 734"/>
                  <a:gd name="T45" fmla="*/ 77 h 862"/>
                  <a:gd name="T46" fmla="*/ 719 w 734"/>
                  <a:gd name="T47" fmla="*/ 23 h 862"/>
                  <a:gd name="T48" fmla="*/ 83 w 734"/>
                  <a:gd name="T49" fmla="*/ 202 h 862"/>
                  <a:gd name="T50" fmla="*/ 145 w 734"/>
                  <a:gd name="T51" fmla="*/ 120 h 862"/>
                  <a:gd name="T52" fmla="*/ 145 w 734"/>
                  <a:gd name="T53" fmla="*/ 285 h 862"/>
                  <a:gd name="T54" fmla="*/ 83 w 734"/>
                  <a:gd name="T55" fmla="*/ 202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4" h="862">
                    <a:moveTo>
                      <a:pt x="719" y="23"/>
                    </a:moveTo>
                    <a:cubicBezTo>
                      <a:pt x="704" y="8"/>
                      <a:pt x="680" y="8"/>
                      <a:pt x="665" y="23"/>
                    </a:cubicBezTo>
                    <a:lnTo>
                      <a:pt x="552" y="137"/>
                    </a:lnTo>
                    <a:cubicBezTo>
                      <a:pt x="552" y="137"/>
                      <a:pt x="430" y="2"/>
                      <a:pt x="399" y="2"/>
                    </a:cubicBezTo>
                    <a:lnTo>
                      <a:pt x="187" y="2"/>
                    </a:lnTo>
                    <a:cubicBezTo>
                      <a:pt x="187" y="2"/>
                      <a:pt x="145" y="0"/>
                      <a:pt x="132" y="18"/>
                    </a:cubicBezTo>
                    <a:lnTo>
                      <a:pt x="11" y="178"/>
                    </a:lnTo>
                    <a:cubicBezTo>
                      <a:pt x="0" y="192"/>
                      <a:pt x="0" y="211"/>
                      <a:pt x="11" y="226"/>
                    </a:cubicBezTo>
                    <a:lnTo>
                      <a:pt x="121" y="380"/>
                    </a:lnTo>
                    <a:cubicBezTo>
                      <a:pt x="128" y="390"/>
                      <a:pt x="133" y="395"/>
                      <a:pt x="145" y="396"/>
                    </a:cubicBezTo>
                    <a:lnTo>
                      <a:pt x="145" y="812"/>
                    </a:lnTo>
                    <a:cubicBezTo>
                      <a:pt x="145" y="840"/>
                      <a:pt x="168" y="862"/>
                      <a:pt x="195" y="862"/>
                    </a:cubicBezTo>
                    <a:cubicBezTo>
                      <a:pt x="222" y="862"/>
                      <a:pt x="245" y="840"/>
                      <a:pt x="245" y="812"/>
                    </a:cubicBezTo>
                    <a:lnTo>
                      <a:pt x="245" y="452"/>
                    </a:lnTo>
                    <a:lnTo>
                      <a:pt x="333" y="452"/>
                    </a:lnTo>
                    <a:lnTo>
                      <a:pt x="333" y="812"/>
                    </a:lnTo>
                    <a:cubicBezTo>
                      <a:pt x="333" y="840"/>
                      <a:pt x="355" y="862"/>
                      <a:pt x="383" y="862"/>
                    </a:cubicBezTo>
                    <a:cubicBezTo>
                      <a:pt x="410" y="862"/>
                      <a:pt x="433" y="840"/>
                      <a:pt x="433" y="812"/>
                    </a:cubicBezTo>
                    <a:lnTo>
                      <a:pt x="433" y="131"/>
                    </a:lnTo>
                    <a:lnTo>
                      <a:pt x="522" y="218"/>
                    </a:lnTo>
                    <a:cubicBezTo>
                      <a:pt x="529" y="225"/>
                      <a:pt x="541" y="229"/>
                      <a:pt x="550" y="229"/>
                    </a:cubicBezTo>
                    <a:cubicBezTo>
                      <a:pt x="560" y="229"/>
                      <a:pt x="571" y="225"/>
                      <a:pt x="578" y="218"/>
                    </a:cubicBezTo>
                    <a:lnTo>
                      <a:pt x="719" y="77"/>
                    </a:lnTo>
                    <a:cubicBezTo>
                      <a:pt x="734" y="62"/>
                      <a:pt x="734" y="38"/>
                      <a:pt x="719" y="23"/>
                    </a:cubicBezTo>
                    <a:close/>
                    <a:moveTo>
                      <a:pt x="83" y="202"/>
                    </a:moveTo>
                    <a:lnTo>
                      <a:pt x="145" y="120"/>
                    </a:lnTo>
                    <a:lnTo>
                      <a:pt x="145" y="285"/>
                    </a:lnTo>
                    <a:lnTo>
                      <a:pt x="83" y="20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a:extLst>
                <a:ext uri="{FF2B5EF4-FFF2-40B4-BE49-F238E27FC236}">
                  <a16:creationId xmlns:a16="http://schemas.microsoft.com/office/drawing/2014/main" id="{AE4C5997-6AF5-435E-A959-7CD3BC001EFF}"/>
                </a:ext>
              </a:extLst>
            </p:cNvPr>
            <p:cNvGrpSpPr/>
            <p:nvPr/>
          </p:nvGrpSpPr>
          <p:grpSpPr>
            <a:xfrm>
              <a:off x="660613" y="2129275"/>
              <a:ext cx="2352997" cy="544047"/>
              <a:chOff x="237874" y="3982567"/>
              <a:chExt cx="2352997" cy="544047"/>
            </a:xfrm>
          </p:grpSpPr>
          <p:sp>
            <p:nvSpPr>
              <p:cNvPr id="82" name="object 8">
                <a:extLst>
                  <a:ext uri="{FF2B5EF4-FFF2-40B4-BE49-F238E27FC236}">
                    <a16:creationId xmlns:a16="http://schemas.microsoft.com/office/drawing/2014/main" id="{51EB971E-E96F-46BD-9228-A5419CF8CC55}"/>
                  </a:ext>
                </a:extLst>
              </p:cNvPr>
              <p:cNvSpPr txBox="1"/>
              <p:nvPr/>
            </p:nvSpPr>
            <p:spPr>
              <a:xfrm>
                <a:off x="872661" y="4002278"/>
                <a:ext cx="1718210" cy="227626"/>
              </a:xfrm>
              <a:prstGeom prst="rect">
                <a:avLst/>
              </a:prstGeom>
            </p:spPr>
            <p:txBody>
              <a:bodyPr vert="horz" wrap="square" lIns="0" tIns="12065" rIns="0" bIns="0" rtlCol="0">
                <a:spAutoFit/>
              </a:bodyPr>
              <a:lstStyle/>
              <a:p>
                <a:pPr marL="12700">
                  <a:spcBef>
                    <a:spcPts val="95"/>
                  </a:spcBef>
                </a:pPr>
                <a:r>
                  <a:rPr lang="en-CA" sz="1400" b="1" spc="-5" dirty="0">
                    <a:latin typeface="Arial"/>
                    <a:cs typeface="Arial"/>
                  </a:rPr>
                  <a:t>Financial analysis</a:t>
                </a:r>
                <a:endParaRPr lang="en-CA" sz="1400" dirty="0">
                  <a:latin typeface="Arial"/>
                  <a:cs typeface="Arial"/>
                </a:endParaRPr>
              </a:p>
            </p:txBody>
          </p:sp>
          <p:grpSp>
            <p:nvGrpSpPr>
              <p:cNvPr id="83" name="Money">
                <a:extLst>
                  <a:ext uri="{FF2B5EF4-FFF2-40B4-BE49-F238E27FC236}">
                    <a16:creationId xmlns:a16="http://schemas.microsoft.com/office/drawing/2014/main" id="{A14C2C7F-5255-49F8-9EAD-846154217587}"/>
                  </a:ext>
                </a:extLst>
              </p:cNvPr>
              <p:cNvGrpSpPr>
                <a:grpSpLocks noChangeAspect="1"/>
              </p:cNvGrpSpPr>
              <p:nvPr>
                <p:custDataLst>
                  <p:tags r:id="rId12"/>
                </p:custDataLst>
              </p:nvPr>
            </p:nvGrpSpPr>
            <p:grpSpPr bwMode="auto">
              <a:xfrm>
                <a:off x="344697" y="4115475"/>
                <a:ext cx="320096" cy="252065"/>
                <a:chOff x="59" y="83"/>
                <a:chExt cx="367" cy="289"/>
              </a:xfrm>
              <a:solidFill>
                <a:schemeClr val="tx1"/>
              </a:solidFill>
            </p:grpSpPr>
            <p:sp>
              <p:nvSpPr>
                <p:cNvPr id="87" name="Money">
                  <a:extLst>
                    <a:ext uri="{FF2B5EF4-FFF2-40B4-BE49-F238E27FC236}">
                      <a16:creationId xmlns:a16="http://schemas.microsoft.com/office/drawing/2014/main" id="{8C4BD219-EABF-4A3E-92C1-C71B9F315BBA}"/>
                    </a:ext>
                  </a:extLst>
                </p:cNvPr>
                <p:cNvSpPr>
                  <a:spLocks noEditPoints="1"/>
                </p:cNvSpPr>
                <p:nvPr>
                  <p:custDataLst>
                    <p:tags r:id="rId13"/>
                  </p:custDataLst>
                </p:nvPr>
              </p:nvSpPr>
              <p:spPr bwMode="auto">
                <a:xfrm>
                  <a:off x="59" y="83"/>
                  <a:ext cx="367" cy="289"/>
                </a:xfrm>
                <a:custGeom>
                  <a:avLst/>
                  <a:gdLst>
                    <a:gd name="T0" fmla="*/ 328 w 470"/>
                    <a:gd name="T1" fmla="*/ 58 h 408"/>
                    <a:gd name="T2" fmla="*/ 395 w 470"/>
                    <a:gd name="T3" fmla="*/ 174 h 408"/>
                    <a:gd name="T4" fmla="*/ 259 w 470"/>
                    <a:gd name="T5" fmla="*/ 272 h 408"/>
                    <a:gd name="T6" fmla="*/ 142 w 470"/>
                    <a:gd name="T7" fmla="*/ 352 h 408"/>
                    <a:gd name="T8" fmla="*/ 75 w 470"/>
                    <a:gd name="T9" fmla="*/ 235 h 408"/>
                    <a:gd name="T10" fmla="*/ 211 w 470"/>
                    <a:gd name="T11" fmla="*/ 138 h 408"/>
                    <a:gd name="T12" fmla="*/ 328 w 470"/>
                    <a:gd name="T13" fmla="*/ 58 h 408"/>
                    <a:gd name="T14" fmla="*/ 353 w 470"/>
                    <a:gd name="T15" fmla="*/ 0 h 408"/>
                    <a:gd name="T16" fmla="*/ 0 w 470"/>
                    <a:gd name="T17" fmla="*/ 204 h 408"/>
                    <a:gd name="T18" fmla="*/ 118 w 470"/>
                    <a:gd name="T19" fmla="*/ 408 h 408"/>
                    <a:gd name="T20" fmla="*/ 470 w 470"/>
                    <a:gd name="T21" fmla="*/ 204 h 408"/>
                    <a:gd name="T22" fmla="*/ 353 w 470"/>
                    <a:gd name="T23"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408">
                      <a:moveTo>
                        <a:pt x="328" y="58"/>
                      </a:moveTo>
                      <a:cubicBezTo>
                        <a:pt x="350" y="97"/>
                        <a:pt x="375" y="140"/>
                        <a:pt x="395" y="174"/>
                      </a:cubicBezTo>
                      <a:cubicBezTo>
                        <a:pt x="331" y="199"/>
                        <a:pt x="294" y="237"/>
                        <a:pt x="259" y="272"/>
                      </a:cubicBezTo>
                      <a:cubicBezTo>
                        <a:pt x="225" y="305"/>
                        <a:pt x="196" y="334"/>
                        <a:pt x="142" y="352"/>
                      </a:cubicBezTo>
                      <a:cubicBezTo>
                        <a:pt x="125" y="322"/>
                        <a:pt x="99" y="275"/>
                        <a:pt x="75" y="235"/>
                      </a:cubicBezTo>
                      <a:cubicBezTo>
                        <a:pt x="139" y="210"/>
                        <a:pt x="176" y="173"/>
                        <a:pt x="211" y="138"/>
                      </a:cubicBezTo>
                      <a:cubicBezTo>
                        <a:pt x="245" y="104"/>
                        <a:pt x="274" y="74"/>
                        <a:pt x="328" y="58"/>
                      </a:cubicBezTo>
                      <a:close/>
                      <a:moveTo>
                        <a:pt x="353" y="0"/>
                      </a:moveTo>
                      <a:cubicBezTo>
                        <a:pt x="170" y="34"/>
                        <a:pt x="183" y="170"/>
                        <a:pt x="0" y="204"/>
                      </a:cubicBezTo>
                      <a:lnTo>
                        <a:pt x="118" y="408"/>
                      </a:lnTo>
                      <a:cubicBezTo>
                        <a:pt x="300" y="374"/>
                        <a:pt x="288" y="238"/>
                        <a:pt x="470" y="204"/>
                      </a:cubicBezTo>
                      <a:lnTo>
                        <a:pt x="3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Money">
                  <a:extLst>
                    <a:ext uri="{FF2B5EF4-FFF2-40B4-BE49-F238E27FC236}">
                      <a16:creationId xmlns:a16="http://schemas.microsoft.com/office/drawing/2014/main" id="{85C3E6C5-C2B8-4915-B4F7-27D431384918}"/>
                    </a:ext>
                  </a:extLst>
                </p:cNvPr>
                <p:cNvSpPr>
                  <a:spLocks/>
                </p:cNvSpPr>
                <p:nvPr>
                  <p:custDataLst>
                    <p:tags r:id="rId14"/>
                  </p:custDataLst>
                </p:nvPr>
              </p:nvSpPr>
              <p:spPr bwMode="auto">
                <a:xfrm>
                  <a:off x="190" y="174"/>
                  <a:ext cx="107" cy="137"/>
                </a:xfrm>
                <a:custGeom>
                  <a:avLst/>
                  <a:gdLst>
                    <a:gd name="T0" fmla="*/ 114 w 137"/>
                    <a:gd name="T1" fmla="*/ 62 h 176"/>
                    <a:gd name="T2" fmla="*/ 111 w 137"/>
                    <a:gd name="T3" fmla="*/ 162 h 176"/>
                    <a:gd name="T4" fmla="*/ 23 w 137"/>
                    <a:gd name="T5" fmla="*/ 114 h 176"/>
                    <a:gd name="T6" fmla="*/ 26 w 137"/>
                    <a:gd name="T7" fmla="*/ 14 h 176"/>
                    <a:gd name="T8" fmla="*/ 114 w 137"/>
                    <a:gd name="T9" fmla="*/ 62 h 176"/>
                  </a:gdLst>
                  <a:ahLst/>
                  <a:cxnLst>
                    <a:cxn ang="0">
                      <a:pos x="T0" y="T1"/>
                    </a:cxn>
                    <a:cxn ang="0">
                      <a:pos x="T2" y="T3"/>
                    </a:cxn>
                    <a:cxn ang="0">
                      <a:pos x="T4" y="T5"/>
                    </a:cxn>
                    <a:cxn ang="0">
                      <a:pos x="T6" y="T7"/>
                    </a:cxn>
                    <a:cxn ang="0">
                      <a:pos x="T8" y="T9"/>
                    </a:cxn>
                  </a:cxnLst>
                  <a:rect l="0" t="0" r="r" b="b"/>
                  <a:pathLst>
                    <a:path w="137" h="176">
                      <a:moveTo>
                        <a:pt x="114" y="62"/>
                      </a:moveTo>
                      <a:cubicBezTo>
                        <a:pt x="137" y="102"/>
                        <a:pt x="136" y="147"/>
                        <a:pt x="111" y="162"/>
                      </a:cubicBezTo>
                      <a:cubicBezTo>
                        <a:pt x="86" y="176"/>
                        <a:pt x="47" y="155"/>
                        <a:pt x="23" y="114"/>
                      </a:cubicBezTo>
                      <a:cubicBezTo>
                        <a:pt x="0" y="74"/>
                        <a:pt x="1" y="29"/>
                        <a:pt x="26" y="14"/>
                      </a:cubicBezTo>
                      <a:cubicBezTo>
                        <a:pt x="51" y="0"/>
                        <a:pt x="91" y="21"/>
                        <a:pt x="114" y="6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84" name="Group 83">
                <a:extLst>
                  <a:ext uri="{FF2B5EF4-FFF2-40B4-BE49-F238E27FC236}">
                    <a16:creationId xmlns:a16="http://schemas.microsoft.com/office/drawing/2014/main" id="{7116DD4D-3757-4CFE-BC51-7E31E9533ADC}"/>
                  </a:ext>
                </a:extLst>
              </p:cNvPr>
              <p:cNvGrpSpPr/>
              <p:nvPr/>
            </p:nvGrpSpPr>
            <p:grpSpPr>
              <a:xfrm>
                <a:off x="237874" y="3982567"/>
                <a:ext cx="540000" cy="544047"/>
                <a:chOff x="152399" y="3048000"/>
                <a:chExt cx="540000" cy="544047"/>
              </a:xfrm>
            </p:grpSpPr>
            <p:sp>
              <p:nvSpPr>
                <p:cNvPr id="85" name="Oval 84">
                  <a:extLst>
                    <a:ext uri="{FF2B5EF4-FFF2-40B4-BE49-F238E27FC236}">
                      <a16:creationId xmlns:a16="http://schemas.microsoft.com/office/drawing/2014/main" id="{F051A646-1324-4F4E-87D9-713C26F30DE6}"/>
                    </a:ext>
                  </a:extLst>
                </p:cNvPr>
                <p:cNvSpPr>
                  <a:spLocks noChangeAspect="1"/>
                </p:cNvSpPr>
                <p:nvPr/>
              </p:nvSpPr>
              <p:spPr>
                <a:xfrm>
                  <a:off x="152399" y="3048000"/>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6" name="Oval 85">
                  <a:extLst>
                    <a:ext uri="{FF2B5EF4-FFF2-40B4-BE49-F238E27FC236}">
                      <a16:creationId xmlns:a16="http://schemas.microsoft.com/office/drawing/2014/main" id="{6F8D62FD-9D97-4F05-B667-F1737E2771DF}"/>
                    </a:ext>
                  </a:extLst>
                </p:cNvPr>
                <p:cNvSpPr>
                  <a:spLocks noChangeAspect="1"/>
                </p:cNvSpPr>
                <p:nvPr/>
              </p:nvSpPr>
              <p:spPr>
                <a:xfrm>
                  <a:off x="190140" y="3086023"/>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89" name="Group 88">
              <a:extLst>
                <a:ext uri="{FF2B5EF4-FFF2-40B4-BE49-F238E27FC236}">
                  <a16:creationId xmlns:a16="http://schemas.microsoft.com/office/drawing/2014/main" id="{3387CFE0-57C0-4E9B-B394-785D3274F53F}"/>
                </a:ext>
              </a:extLst>
            </p:cNvPr>
            <p:cNvGrpSpPr/>
            <p:nvPr/>
          </p:nvGrpSpPr>
          <p:grpSpPr>
            <a:xfrm>
              <a:off x="664747" y="2938274"/>
              <a:ext cx="540000" cy="544047"/>
              <a:chOff x="2558405" y="3357959"/>
              <a:chExt cx="540000" cy="544047"/>
            </a:xfrm>
          </p:grpSpPr>
          <p:sp>
            <p:nvSpPr>
              <p:cNvPr id="90" name="Oval 89">
                <a:extLst>
                  <a:ext uri="{FF2B5EF4-FFF2-40B4-BE49-F238E27FC236}">
                    <a16:creationId xmlns:a16="http://schemas.microsoft.com/office/drawing/2014/main" id="{95FBA657-E6A2-44FB-939A-8091C3BC8BED}"/>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Oval 90">
                <a:extLst>
                  <a:ext uri="{FF2B5EF4-FFF2-40B4-BE49-F238E27FC236}">
                    <a16:creationId xmlns:a16="http://schemas.microsoft.com/office/drawing/2014/main" id="{E474211D-1ECB-4BF6-8CC1-DCB997C9A9A9}"/>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2" name="Group 91">
              <a:extLst>
                <a:ext uri="{FF2B5EF4-FFF2-40B4-BE49-F238E27FC236}">
                  <a16:creationId xmlns:a16="http://schemas.microsoft.com/office/drawing/2014/main" id="{A2017794-F7F9-4D1E-8E8E-E651157A98B1}"/>
                </a:ext>
              </a:extLst>
            </p:cNvPr>
            <p:cNvGrpSpPr/>
            <p:nvPr/>
          </p:nvGrpSpPr>
          <p:grpSpPr>
            <a:xfrm>
              <a:off x="663800" y="3768137"/>
              <a:ext cx="540000" cy="544047"/>
              <a:chOff x="2558405" y="3357959"/>
              <a:chExt cx="540000" cy="544047"/>
            </a:xfrm>
          </p:grpSpPr>
          <p:sp>
            <p:nvSpPr>
              <p:cNvPr id="93" name="Oval 92">
                <a:extLst>
                  <a:ext uri="{FF2B5EF4-FFF2-40B4-BE49-F238E27FC236}">
                    <a16:creationId xmlns:a16="http://schemas.microsoft.com/office/drawing/2014/main" id="{B55E7547-8F36-4B84-9FBF-70FC2728AD7C}"/>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4" name="Oval 93">
                <a:extLst>
                  <a:ext uri="{FF2B5EF4-FFF2-40B4-BE49-F238E27FC236}">
                    <a16:creationId xmlns:a16="http://schemas.microsoft.com/office/drawing/2014/main" id="{36EA6C85-A16E-47B1-B6FB-C6A7C2BDDF21}"/>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5" name="Group 94">
              <a:extLst>
                <a:ext uri="{FF2B5EF4-FFF2-40B4-BE49-F238E27FC236}">
                  <a16:creationId xmlns:a16="http://schemas.microsoft.com/office/drawing/2014/main" id="{50FE26FD-45BC-4EB6-9E54-930EF79472C9}"/>
                </a:ext>
              </a:extLst>
            </p:cNvPr>
            <p:cNvGrpSpPr/>
            <p:nvPr/>
          </p:nvGrpSpPr>
          <p:grpSpPr>
            <a:xfrm>
              <a:off x="662932" y="4648240"/>
              <a:ext cx="540000" cy="544047"/>
              <a:chOff x="2558405" y="3357959"/>
              <a:chExt cx="540000" cy="544047"/>
            </a:xfrm>
          </p:grpSpPr>
          <p:sp>
            <p:nvSpPr>
              <p:cNvPr id="96" name="Oval 95">
                <a:extLst>
                  <a:ext uri="{FF2B5EF4-FFF2-40B4-BE49-F238E27FC236}">
                    <a16:creationId xmlns:a16="http://schemas.microsoft.com/office/drawing/2014/main" id="{C2EEEEE5-8E67-4743-93D5-8A616C4E4A59}"/>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7" name="Oval 96">
                <a:extLst>
                  <a:ext uri="{FF2B5EF4-FFF2-40B4-BE49-F238E27FC236}">
                    <a16:creationId xmlns:a16="http://schemas.microsoft.com/office/drawing/2014/main" id="{71F9CB8F-7DF7-4F1F-A0FE-A3C5CC46EC7A}"/>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98" name="Group 97">
              <a:extLst>
                <a:ext uri="{FF2B5EF4-FFF2-40B4-BE49-F238E27FC236}">
                  <a16:creationId xmlns:a16="http://schemas.microsoft.com/office/drawing/2014/main" id="{7E744DBD-3533-47F3-8FFF-08311567B1FC}"/>
                </a:ext>
              </a:extLst>
            </p:cNvPr>
            <p:cNvGrpSpPr/>
            <p:nvPr/>
          </p:nvGrpSpPr>
          <p:grpSpPr>
            <a:xfrm>
              <a:off x="687414" y="5492697"/>
              <a:ext cx="540000" cy="544047"/>
              <a:chOff x="2558405" y="3357959"/>
              <a:chExt cx="540000" cy="544047"/>
            </a:xfrm>
          </p:grpSpPr>
          <p:sp>
            <p:nvSpPr>
              <p:cNvPr id="99" name="Oval 98">
                <a:extLst>
                  <a:ext uri="{FF2B5EF4-FFF2-40B4-BE49-F238E27FC236}">
                    <a16:creationId xmlns:a16="http://schemas.microsoft.com/office/drawing/2014/main" id="{9D5A9861-F677-4D13-BA41-3A2B8EBD0D6F}"/>
                  </a:ext>
                </a:extLst>
              </p:cNvPr>
              <p:cNvSpPr>
                <a:spLocks noChangeAspect="1"/>
              </p:cNvSpPr>
              <p:nvPr/>
            </p:nvSpPr>
            <p:spPr>
              <a:xfrm>
                <a:off x="2558405" y="3357959"/>
                <a:ext cx="540000" cy="544047"/>
              </a:xfrm>
              <a:prstGeom prst="ellipse">
                <a:avLst/>
              </a:prstGeom>
              <a:noFill/>
              <a:ln w="38100">
                <a:solidFill>
                  <a:srgbClr val="96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0" name="Oval 99">
                <a:extLst>
                  <a:ext uri="{FF2B5EF4-FFF2-40B4-BE49-F238E27FC236}">
                    <a16:creationId xmlns:a16="http://schemas.microsoft.com/office/drawing/2014/main" id="{401F242B-8126-4F29-9795-9428B4248CA9}"/>
                  </a:ext>
                </a:extLst>
              </p:cNvPr>
              <p:cNvSpPr>
                <a:spLocks noChangeAspect="1"/>
              </p:cNvSpPr>
              <p:nvPr/>
            </p:nvSpPr>
            <p:spPr>
              <a:xfrm>
                <a:off x="2596146" y="3395982"/>
                <a:ext cx="464519" cy="468000"/>
              </a:xfrm>
              <a:prstGeom prst="ellipse">
                <a:avLst/>
              </a:prstGeom>
              <a:noFill/>
              <a:ln w="38100">
                <a:solidFill>
                  <a:srgbClr val="F2DC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grpSp>
        <p:nvGrpSpPr>
          <p:cNvPr id="44" name="Group 43">
            <a:extLst>
              <a:ext uri="{FF2B5EF4-FFF2-40B4-BE49-F238E27FC236}">
                <a16:creationId xmlns:a16="http://schemas.microsoft.com/office/drawing/2014/main" id="{55ABD7C2-F2DC-4B60-A3CC-DBC81276B610}"/>
              </a:ext>
            </a:extLst>
          </p:cNvPr>
          <p:cNvGrpSpPr/>
          <p:nvPr/>
        </p:nvGrpSpPr>
        <p:grpSpPr>
          <a:xfrm>
            <a:off x="3124637" y="2045211"/>
            <a:ext cx="3379722" cy="4550325"/>
            <a:chOff x="3402078" y="2054646"/>
            <a:chExt cx="3379722" cy="4550325"/>
          </a:xfrm>
        </p:grpSpPr>
        <p:sp>
          <p:nvSpPr>
            <p:cNvPr id="5" name="object 5"/>
            <p:cNvSpPr txBox="1"/>
            <p:nvPr/>
          </p:nvSpPr>
          <p:spPr>
            <a:xfrm>
              <a:off x="3402078" y="2054646"/>
              <a:ext cx="3379722" cy="1952458"/>
            </a:xfrm>
            <a:prstGeom prst="rect">
              <a:avLst/>
            </a:prstGeom>
            <a:noFill/>
          </p:spPr>
          <p:txBody>
            <a:bodyPr vert="horz" wrap="square" lIns="0" tIns="635" rIns="0" bIns="0" rtlCol="0">
              <a:spAutoFit/>
            </a:bodyPr>
            <a:lstStyle/>
            <a:p>
              <a:pPr marL="90805"/>
              <a:r>
                <a:rPr b="1" spc="-10" dirty="0">
                  <a:solidFill>
                    <a:srgbClr val="C00000"/>
                  </a:solidFill>
                  <a:cs typeface="Calibri"/>
                </a:rPr>
                <a:t>Prioritization Framework</a:t>
              </a:r>
            </a:p>
            <a:p>
              <a:pPr marL="90805">
                <a:lnSpc>
                  <a:spcPct val="100000"/>
                </a:lnSpc>
                <a:spcBef>
                  <a:spcPts val="605"/>
                </a:spcBef>
              </a:pPr>
              <a:r>
                <a:rPr lang="en-CA" sz="1400" b="1" i="1" spc="-5" dirty="0">
                  <a:latin typeface="Calibri"/>
                  <a:cs typeface="Calibri"/>
                </a:rPr>
                <a:t>The set of potential recommendations were assessed via a prioritization framework</a:t>
              </a:r>
              <a:r>
                <a:rPr sz="1400" b="1" i="1" spc="-5" dirty="0">
                  <a:latin typeface="Calibri"/>
                  <a:cs typeface="Calibri"/>
                </a:rPr>
                <a:t>:</a:t>
              </a:r>
              <a:endParaRPr sz="1400" dirty="0">
                <a:latin typeface="Calibri"/>
                <a:cs typeface="Calibri"/>
              </a:endParaRPr>
            </a:p>
            <a:p>
              <a:pPr>
                <a:lnSpc>
                  <a:spcPct val="100000"/>
                </a:lnSpc>
              </a:pPr>
              <a:endParaRPr sz="2000" dirty="0">
                <a:latin typeface="Times New Roman"/>
                <a:cs typeface="Times New Roman"/>
              </a:endParaRPr>
            </a:p>
            <a:p>
              <a:pPr marL="90805">
                <a:lnSpc>
                  <a:spcPct val="100000"/>
                </a:lnSpc>
              </a:pPr>
              <a:r>
                <a:rPr sz="1100" b="1" i="1" spc="-5" dirty="0">
                  <a:latin typeface="Calibri"/>
                  <a:cs typeface="Calibri"/>
                </a:rPr>
                <a:t>Benefit </a:t>
              </a:r>
              <a:r>
                <a:rPr sz="1100" i="1" dirty="0">
                  <a:latin typeface="Calibri"/>
                  <a:cs typeface="Calibri"/>
                </a:rPr>
                <a:t>– </a:t>
              </a:r>
              <a:r>
                <a:rPr lang="en-CA" sz="1100" i="1" dirty="0">
                  <a:latin typeface="Calibri"/>
                  <a:cs typeface="Calibri"/>
                </a:rPr>
                <a:t>The potential benefit of implementing</a:t>
              </a:r>
              <a:endParaRPr sz="1100" i="1" dirty="0">
                <a:latin typeface="Calibri"/>
                <a:cs typeface="Calibri"/>
              </a:endParaRPr>
            </a:p>
            <a:p>
              <a:pPr>
                <a:lnSpc>
                  <a:spcPct val="100000"/>
                </a:lnSpc>
                <a:spcBef>
                  <a:spcPts val="55"/>
                </a:spcBef>
              </a:pPr>
              <a:endParaRPr sz="1100" dirty="0">
                <a:latin typeface="Times New Roman"/>
                <a:cs typeface="Times New Roman"/>
              </a:endParaRPr>
            </a:p>
            <a:p>
              <a:pPr marL="90805" marR="378460">
                <a:lnSpc>
                  <a:spcPct val="100000"/>
                </a:lnSpc>
              </a:pPr>
              <a:r>
                <a:rPr sz="1100" b="1" i="1" dirty="0">
                  <a:latin typeface="Calibri"/>
                  <a:cs typeface="Calibri"/>
                </a:rPr>
                <a:t>Complexity </a:t>
              </a:r>
              <a:r>
                <a:rPr sz="1100" i="1" dirty="0">
                  <a:latin typeface="Calibri"/>
                  <a:cs typeface="Calibri"/>
                </a:rPr>
                <a:t>– </a:t>
              </a:r>
              <a:r>
                <a:rPr lang="en-CA" sz="1100" i="1" dirty="0">
                  <a:latin typeface="Calibri"/>
                  <a:cs typeface="Calibri"/>
                </a:rPr>
                <a:t>How likely Home on the Hill will be able to execute the strategy, keeping in mind the existing organizational capabilities</a:t>
              </a:r>
              <a:endParaRPr sz="1100" dirty="0">
                <a:latin typeface="Calibri"/>
                <a:cs typeface="Calibri"/>
              </a:endParaRPr>
            </a:p>
          </p:txBody>
        </p:sp>
        <p:sp>
          <p:nvSpPr>
            <p:cNvPr id="6" name="object 6"/>
            <p:cNvSpPr/>
            <p:nvPr/>
          </p:nvSpPr>
          <p:spPr>
            <a:xfrm>
              <a:off x="4074333" y="6233256"/>
              <a:ext cx="1039848" cy="0"/>
            </a:xfrm>
            <a:custGeom>
              <a:avLst/>
              <a:gdLst/>
              <a:ahLst/>
              <a:cxnLst/>
              <a:rect l="l" t="t" r="r" b="b"/>
              <a:pathLst>
                <a:path w="1294764">
                  <a:moveTo>
                    <a:pt x="0" y="0"/>
                  </a:moveTo>
                  <a:lnTo>
                    <a:pt x="1294190" y="0"/>
                  </a:lnTo>
                </a:path>
              </a:pathLst>
            </a:custGeom>
            <a:ln w="17184">
              <a:solidFill>
                <a:srgbClr val="818181"/>
              </a:solidFill>
            </a:ln>
          </p:spPr>
          <p:txBody>
            <a:bodyPr wrap="square" lIns="0" tIns="0" rIns="0" bIns="0" rtlCol="0"/>
            <a:lstStyle/>
            <a:p>
              <a:endParaRPr/>
            </a:p>
          </p:txBody>
        </p:sp>
        <p:sp>
          <p:nvSpPr>
            <p:cNvPr id="7" name="object 7"/>
            <p:cNvSpPr/>
            <p:nvPr/>
          </p:nvSpPr>
          <p:spPr>
            <a:xfrm>
              <a:off x="5130489" y="6233256"/>
              <a:ext cx="335566" cy="0"/>
            </a:xfrm>
            <a:custGeom>
              <a:avLst/>
              <a:gdLst/>
              <a:ahLst/>
              <a:cxnLst/>
              <a:rect l="l" t="t" r="r" b="b"/>
              <a:pathLst>
                <a:path w="417830">
                  <a:moveTo>
                    <a:pt x="0" y="0"/>
                  </a:moveTo>
                  <a:lnTo>
                    <a:pt x="417476" y="0"/>
                  </a:lnTo>
                </a:path>
              </a:pathLst>
            </a:custGeom>
            <a:ln w="17184">
              <a:solidFill>
                <a:srgbClr val="818181"/>
              </a:solidFill>
            </a:ln>
          </p:spPr>
          <p:txBody>
            <a:bodyPr wrap="square" lIns="0" tIns="0" rIns="0" bIns="0" rtlCol="0"/>
            <a:lstStyle/>
            <a:p>
              <a:endParaRPr/>
            </a:p>
          </p:txBody>
        </p:sp>
        <p:sp>
          <p:nvSpPr>
            <p:cNvPr id="8" name="object 8"/>
            <p:cNvSpPr/>
            <p:nvPr/>
          </p:nvSpPr>
          <p:spPr>
            <a:xfrm>
              <a:off x="5482541" y="6233256"/>
              <a:ext cx="335566" cy="0"/>
            </a:xfrm>
            <a:custGeom>
              <a:avLst/>
              <a:gdLst/>
              <a:ahLst/>
              <a:cxnLst/>
              <a:rect l="l" t="t" r="r" b="b"/>
              <a:pathLst>
                <a:path w="417830">
                  <a:moveTo>
                    <a:pt x="0" y="0"/>
                  </a:moveTo>
                  <a:lnTo>
                    <a:pt x="417476" y="0"/>
                  </a:lnTo>
                </a:path>
              </a:pathLst>
            </a:custGeom>
            <a:ln w="17184">
              <a:solidFill>
                <a:srgbClr val="818181"/>
              </a:solidFill>
            </a:ln>
          </p:spPr>
          <p:txBody>
            <a:bodyPr wrap="square" lIns="0" tIns="0" rIns="0" bIns="0" rtlCol="0"/>
            <a:lstStyle/>
            <a:p>
              <a:endParaRPr/>
            </a:p>
          </p:txBody>
        </p:sp>
        <p:sp>
          <p:nvSpPr>
            <p:cNvPr id="9" name="object 9"/>
            <p:cNvSpPr/>
            <p:nvPr/>
          </p:nvSpPr>
          <p:spPr>
            <a:xfrm>
              <a:off x="4065947" y="4788627"/>
              <a:ext cx="0" cy="1451677"/>
            </a:xfrm>
            <a:custGeom>
              <a:avLst/>
              <a:gdLst/>
              <a:ahLst/>
              <a:cxnLst/>
              <a:rect l="l" t="t" r="r" b="b"/>
              <a:pathLst>
                <a:path h="1827529">
                  <a:moveTo>
                    <a:pt x="0" y="0"/>
                  </a:moveTo>
                  <a:lnTo>
                    <a:pt x="0" y="1827250"/>
                  </a:lnTo>
                </a:path>
              </a:pathLst>
            </a:custGeom>
            <a:ln w="20881">
              <a:solidFill>
                <a:srgbClr val="818181"/>
              </a:solidFill>
            </a:ln>
          </p:spPr>
          <p:txBody>
            <a:bodyPr wrap="square" lIns="0" tIns="0" rIns="0" bIns="0" rtlCol="0"/>
            <a:lstStyle/>
            <a:p>
              <a:endParaRPr/>
            </a:p>
          </p:txBody>
        </p:sp>
        <p:sp>
          <p:nvSpPr>
            <p:cNvPr id="10" name="object 10"/>
            <p:cNvSpPr/>
            <p:nvPr/>
          </p:nvSpPr>
          <p:spPr>
            <a:xfrm>
              <a:off x="5113719" y="6226432"/>
              <a:ext cx="16829" cy="45901"/>
            </a:xfrm>
            <a:custGeom>
              <a:avLst/>
              <a:gdLst/>
              <a:ahLst/>
              <a:cxnLst/>
              <a:rect l="l" t="t" r="r" b="b"/>
              <a:pathLst>
                <a:path w="20955" h="57785">
                  <a:moveTo>
                    <a:pt x="0" y="0"/>
                  </a:moveTo>
                  <a:lnTo>
                    <a:pt x="20881" y="0"/>
                  </a:lnTo>
                  <a:lnTo>
                    <a:pt x="20881" y="57280"/>
                  </a:lnTo>
                  <a:lnTo>
                    <a:pt x="0" y="57280"/>
                  </a:lnTo>
                  <a:lnTo>
                    <a:pt x="0" y="0"/>
                  </a:lnTo>
                  <a:close/>
                </a:path>
              </a:pathLst>
            </a:custGeom>
            <a:solidFill>
              <a:srgbClr val="595958"/>
            </a:solidFill>
          </p:spPr>
          <p:txBody>
            <a:bodyPr wrap="square" lIns="0" tIns="0" rIns="0" bIns="0" rtlCol="0"/>
            <a:lstStyle/>
            <a:p>
              <a:endParaRPr/>
            </a:p>
          </p:txBody>
        </p:sp>
        <p:sp>
          <p:nvSpPr>
            <p:cNvPr id="11" name="object 11"/>
            <p:cNvSpPr/>
            <p:nvPr/>
          </p:nvSpPr>
          <p:spPr>
            <a:xfrm>
              <a:off x="5465771" y="6226432"/>
              <a:ext cx="16829" cy="45901"/>
            </a:xfrm>
            <a:custGeom>
              <a:avLst/>
              <a:gdLst/>
              <a:ahLst/>
              <a:cxnLst/>
              <a:rect l="l" t="t" r="r" b="b"/>
              <a:pathLst>
                <a:path w="20955" h="57785">
                  <a:moveTo>
                    <a:pt x="0" y="0"/>
                  </a:moveTo>
                  <a:lnTo>
                    <a:pt x="20881" y="0"/>
                  </a:lnTo>
                  <a:lnTo>
                    <a:pt x="20881" y="57280"/>
                  </a:lnTo>
                  <a:lnTo>
                    <a:pt x="0" y="57280"/>
                  </a:lnTo>
                  <a:lnTo>
                    <a:pt x="0" y="0"/>
                  </a:lnTo>
                  <a:close/>
                </a:path>
              </a:pathLst>
            </a:custGeom>
            <a:solidFill>
              <a:srgbClr val="595958"/>
            </a:solidFill>
          </p:spPr>
          <p:txBody>
            <a:bodyPr wrap="square" lIns="0" tIns="0" rIns="0" bIns="0" rtlCol="0"/>
            <a:lstStyle/>
            <a:p>
              <a:endParaRPr/>
            </a:p>
          </p:txBody>
        </p:sp>
        <p:sp>
          <p:nvSpPr>
            <p:cNvPr id="12" name="object 12"/>
            <p:cNvSpPr/>
            <p:nvPr/>
          </p:nvSpPr>
          <p:spPr>
            <a:xfrm>
              <a:off x="5817823" y="6226432"/>
              <a:ext cx="16829" cy="45901"/>
            </a:xfrm>
            <a:custGeom>
              <a:avLst/>
              <a:gdLst/>
              <a:ahLst/>
              <a:cxnLst/>
              <a:rect l="l" t="t" r="r" b="b"/>
              <a:pathLst>
                <a:path w="20954" h="57785">
                  <a:moveTo>
                    <a:pt x="0" y="0"/>
                  </a:moveTo>
                  <a:lnTo>
                    <a:pt x="20881" y="0"/>
                  </a:lnTo>
                  <a:lnTo>
                    <a:pt x="20881" y="57280"/>
                  </a:lnTo>
                  <a:lnTo>
                    <a:pt x="0" y="57280"/>
                  </a:lnTo>
                  <a:lnTo>
                    <a:pt x="0" y="0"/>
                  </a:lnTo>
                  <a:close/>
                </a:path>
              </a:pathLst>
            </a:custGeom>
            <a:solidFill>
              <a:srgbClr val="595958"/>
            </a:solidFill>
          </p:spPr>
          <p:txBody>
            <a:bodyPr wrap="square" lIns="0" tIns="0" rIns="0" bIns="0" rtlCol="0"/>
            <a:lstStyle/>
            <a:p>
              <a:endParaRPr/>
            </a:p>
          </p:txBody>
        </p:sp>
        <p:sp>
          <p:nvSpPr>
            <p:cNvPr id="13" name="object 13"/>
            <p:cNvSpPr/>
            <p:nvPr/>
          </p:nvSpPr>
          <p:spPr>
            <a:xfrm>
              <a:off x="4409614" y="6240082"/>
              <a:ext cx="16829" cy="32282"/>
            </a:xfrm>
            <a:custGeom>
              <a:avLst/>
              <a:gdLst/>
              <a:ahLst/>
              <a:cxnLst/>
              <a:rect l="l" t="t" r="r" b="b"/>
              <a:pathLst>
                <a:path w="20955" h="40639">
                  <a:moveTo>
                    <a:pt x="0" y="0"/>
                  </a:moveTo>
                  <a:lnTo>
                    <a:pt x="20881" y="0"/>
                  </a:lnTo>
                  <a:lnTo>
                    <a:pt x="20881" y="40096"/>
                  </a:lnTo>
                  <a:lnTo>
                    <a:pt x="0" y="40096"/>
                  </a:lnTo>
                  <a:lnTo>
                    <a:pt x="0" y="0"/>
                  </a:lnTo>
                  <a:close/>
                </a:path>
              </a:pathLst>
            </a:custGeom>
            <a:solidFill>
              <a:srgbClr val="818181"/>
            </a:solidFill>
          </p:spPr>
          <p:txBody>
            <a:bodyPr wrap="square" lIns="0" tIns="0" rIns="0" bIns="0" rtlCol="0"/>
            <a:lstStyle/>
            <a:p>
              <a:endParaRPr/>
            </a:p>
          </p:txBody>
        </p:sp>
        <p:sp>
          <p:nvSpPr>
            <p:cNvPr id="14" name="object 14"/>
            <p:cNvSpPr/>
            <p:nvPr/>
          </p:nvSpPr>
          <p:spPr>
            <a:xfrm>
              <a:off x="4761666" y="6240083"/>
              <a:ext cx="16829" cy="32282"/>
            </a:xfrm>
            <a:custGeom>
              <a:avLst/>
              <a:gdLst/>
              <a:ahLst/>
              <a:cxnLst/>
              <a:rect l="l" t="t" r="r" b="b"/>
              <a:pathLst>
                <a:path w="20955" h="40639">
                  <a:moveTo>
                    <a:pt x="0" y="0"/>
                  </a:moveTo>
                  <a:lnTo>
                    <a:pt x="20881" y="0"/>
                  </a:lnTo>
                  <a:lnTo>
                    <a:pt x="20881" y="40096"/>
                  </a:lnTo>
                  <a:lnTo>
                    <a:pt x="0" y="40096"/>
                  </a:lnTo>
                  <a:lnTo>
                    <a:pt x="0" y="0"/>
                  </a:lnTo>
                  <a:close/>
                </a:path>
              </a:pathLst>
            </a:custGeom>
            <a:solidFill>
              <a:srgbClr val="818181"/>
            </a:solidFill>
          </p:spPr>
          <p:txBody>
            <a:bodyPr wrap="square" lIns="0" tIns="0" rIns="0" bIns="0" rtlCol="0"/>
            <a:lstStyle/>
            <a:p>
              <a:endParaRPr/>
            </a:p>
          </p:txBody>
        </p:sp>
        <p:sp>
          <p:nvSpPr>
            <p:cNvPr id="15" name="object 15"/>
            <p:cNvSpPr/>
            <p:nvPr/>
          </p:nvSpPr>
          <p:spPr>
            <a:xfrm>
              <a:off x="4018450" y="4861428"/>
              <a:ext cx="56098" cy="14123"/>
            </a:xfrm>
            <a:custGeom>
              <a:avLst/>
              <a:gdLst/>
              <a:ahLst/>
              <a:cxnLst/>
              <a:rect l="l" t="t" r="r" b="b"/>
              <a:pathLst>
                <a:path w="69850" h="17779">
                  <a:moveTo>
                    <a:pt x="0" y="0"/>
                  </a:moveTo>
                  <a:lnTo>
                    <a:pt x="69580" y="0"/>
                  </a:lnTo>
                  <a:lnTo>
                    <a:pt x="69580" y="17184"/>
                  </a:lnTo>
                  <a:lnTo>
                    <a:pt x="0" y="17184"/>
                  </a:lnTo>
                  <a:lnTo>
                    <a:pt x="0" y="0"/>
                  </a:lnTo>
                  <a:close/>
                </a:path>
              </a:pathLst>
            </a:custGeom>
            <a:solidFill>
              <a:srgbClr val="818181"/>
            </a:solidFill>
          </p:spPr>
          <p:txBody>
            <a:bodyPr wrap="square" lIns="0" tIns="0" rIns="0" bIns="0" rtlCol="0"/>
            <a:lstStyle/>
            <a:p>
              <a:endParaRPr/>
            </a:p>
          </p:txBody>
        </p:sp>
        <p:sp>
          <p:nvSpPr>
            <p:cNvPr id="16" name="object 16"/>
            <p:cNvSpPr/>
            <p:nvPr/>
          </p:nvSpPr>
          <p:spPr>
            <a:xfrm>
              <a:off x="4018450" y="5134429"/>
              <a:ext cx="56098" cy="14123"/>
            </a:xfrm>
            <a:custGeom>
              <a:avLst/>
              <a:gdLst/>
              <a:ahLst/>
              <a:cxnLst/>
              <a:rect l="l" t="t" r="r" b="b"/>
              <a:pathLst>
                <a:path w="69850" h="17779">
                  <a:moveTo>
                    <a:pt x="0" y="0"/>
                  </a:moveTo>
                  <a:lnTo>
                    <a:pt x="69580" y="0"/>
                  </a:lnTo>
                  <a:lnTo>
                    <a:pt x="69580" y="17189"/>
                  </a:lnTo>
                  <a:lnTo>
                    <a:pt x="0" y="17189"/>
                  </a:lnTo>
                  <a:lnTo>
                    <a:pt x="0" y="0"/>
                  </a:lnTo>
                  <a:close/>
                </a:path>
              </a:pathLst>
            </a:custGeom>
            <a:solidFill>
              <a:srgbClr val="818181"/>
            </a:solidFill>
          </p:spPr>
          <p:txBody>
            <a:bodyPr wrap="square" lIns="0" tIns="0" rIns="0" bIns="0" rtlCol="0"/>
            <a:lstStyle/>
            <a:p>
              <a:endParaRPr/>
            </a:p>
          </p:txBody>
        </p:sp>
        <p:sp>
          <p:nvSpPr>
            <p:cNvPr id="17" name="object 17"/>
            <p:cNvSpPr/>
            <p:nvPr/>
          </p:nvSpPr>
          <p:spPr>
            <a:xfrm>
              <a:off x="4018450" y="5407430"/>
              <a:ext cx="56098" cy="14123"/>
            </a:xfrm>
            <a:custGeom>
              <a:avLst/>
              <a:gdLst/>
              <a:ahLst/>
              <a:cxnLst/>
              <a:rect l="l" t="t" r="r" b="b"/>
              <a:pathLst>
                <a:path w="69850" h="17779">
                  <a:moveTo>
                    <a:pt x="0" y="0"/>
                  </a:moveTo>
                  <a:lnTo>
                    <a:pt x="69580" y="0"/>
                  </a:lnTo>
                  <a:lnTo>
                    <a:pt x="69580" y="17184"/>
                  </a:lnTo>
                  <a:lnTo>
                    <a:pt x="0" y="17184"/>
                  </a:lnTo>
                  <a:lnTo>
                    <a:pt x="0" y="0"/>
                  </a:lnTo>
                  <a:close/>
                </a:path>
              </a:pathLst>
            </a:custGeom>
            <a:solidFill>
              <a:srgbClr val="818181"/>
            </a:solidFill>
          </p:spPr>
          <p:txBody>
            <a:bodyPr wrap="square" lIns="0" tIns="0" rIns="0" bIns="0" rtlCol="0"/>
            <a:lstStyle/>
            <a:p>
              <a:endParaRPr/>
            </a:p>
          </p:txBody>
        </p:sp>
        <p:sp>
          <p:nvSpPr>
            <p:cNvPr id="18" name="object 18"/>
            <p:cNvSpPr/>
            <p:nvPr/>
          </p:nvSpPr>
          <p:spPr>
            <a:xfrm>
              <a:off x="4018450" y="5680431"/>
              <a:ext cx="56098" cy="14123"/>
            </a:xfrm>
            <a:custGeom>
              <a:avLst/>
              <a:gdLst/>
              <a:ahLst/>
              <a:cxnLst/>
              <a:rect l="l" t="t" r="r" b="b"/>
              <a:pathLst>
                <a:path w="69850" h="17779">
                  <a:moveTo>
                    <a:pt x="0" y="0"/>
                  </a:moveTo>
                  <a:lnTo>
                    <a:pt x="69580" y="0"/>
                  </a:lnTo>
                  <a:lnTo>
                    <a:pt x="69580" y="17184"/>
                  </a:lnTo>
                  <a:lnTo>
                    <a:pt x="0" y="17184"/>
                  </a:lnTo>
                  <a:lnTo>
                    <a:pt x="0" y="0"/>
                  </a:lnTo>
                  <a:close/>
                </a:path>
              </a:pathLst>
            </a:custGeom>
            <a:solidFill>
              <a:srgbClr val="818181"/>
            </a:solidFill>
          </p:spPr>
          <p:txBody>
            <a:bodyPr wrap="square" lIns="0" tIns="0" rIns="0" bIns="0" rtlCol="0"/>
            <a:lstStyle/>
            <a:p>
              <a:endParaRPr/>
            </a:p>
          </p:txBody>
        </p:sp>
        <p:sp>
          <p:nvSpPr>
            <p:cNvPr id="19" name="object 19"/>
            <p:cNvSpPr/>
            <p:nvPr/>
          </p:nvSpPr>
          <p:spPr>
            <a:xfrm>
              <a:off x="4018449" y="5953432"/>
              <a:ext cx="56098" cy="14123"/>
            </a:xfrm>
            <a:custGeom>
              <a:avLst/>
              <a:gdLst/>
              <a:ahLst/>
              <a:cxnLst/>
              <a:rect l="l" t="t" r="r" b="b"/>
              <a:pathLst>
                <a:path w="69850" h="17779">
                  <a:moveTo>
                    <a:pt x="0" y="0"/>
                  </a:moveTo>
                  <a:lnTo>
                    <a:pt x="69580" y="0"/>
                  </a:lnTo>
                  <a:lnTo>
                    <a:pt x="69580" y="17189"/>
                  </a:lnTo>
                  <a:lnTo>
                    <a:pt x="0" y="17189"/>
                  </a:lnTo>
                  <a:lnTo>
                    <a:pt x="0" y="0"/>
                  </a:lnTo>
                  <a:close/>
                </a:path>
              </a:pathLst>
            </a:custGeom>
            <a:solidFill>
              <a:srgbClr val="818181"/>
            </a:solidFill>
          </p:spPr>
          <p:txBody>
            <a:bodyPr wrap="square" lIns="0" tIns="0" rIns="0" bIns="0" rtlCol="0"/>
            <a:lstStyle/>
            <a:p>
              <a:endParaRPr/>
            </a:p>
          </p:txBody>
        </p:sp>
        <p:sp>
          <p:nvSpPr>
            <p:cNvPr id="20" name="object 20"/>
            <p:cNvSpPr/>
            <p:nvPr/>
          </p:nvSpPr>
          <p:spPr>
            <a:xfrm>
              <a:off x="5834592" y="6233259"/>
              <a:ext cx="95366" cy="0"/>
            </a:xfrm>
            <a:custGeom>
              <a:avLst/>
              <a:gdLst/>
              <a:ahLst/>
              <a:cxnLst/>
              <a:rect l="l" t="t" r="r" b="b"/>
              <a:pathLst>
                <a:path w="118745">
                  <a:moveTo>
                    <a:pt x="0" y="0"/>
                  </a:moveTo>
                  <a:lnTo>
                    <a:pt x="118286" y="0"/>
                  </a:lnTo>
                </a:path>
              </a:pathLst>
            </a:custGeom>
            <a:ln w="17184">
              <a:solidFill>
                <a:srgbClr val="818181"/>
              </a:solidFill>
            </a:ln>
          </p:spPr>
          <p:txBody>
            <a:bodyPr wrap="square" lIns="0" tIns="0" rIns="0" bIns="0" rtlCol="0"/>
            <a:lstStyle/>
            <a:p>
              <a:endParaRPr/>
            </a:p>
          </p:txBody>
        </p:sp>
        <p:sp>
          <p:nvSpPr>
            <p:cNvPr id="21" name="object 21"/>
            <p:cNvSpPr txBox="1"/>
            <p:nvPr/>
          </p:nvSpPr>
          <p:spPr>
            <a:xfrm>
              <a:off x="4389717" y="6233724"/>
              <a:ext cx="77517" cy="153843"/>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CC9800"/>
                  </a:solidFill>
                  <a:latin typeface="Calibri"/>
                  <a:cs typeface="Calibri"/>
                </a:rPr>
                <a:t>1</a:t>
              </a:r>
              <a:endParaRPr sz="1100">
                <a:latin typeface="Calibri"/>
                <a:cs typeface="Calibri"/>
              </a:endParaRPr>
            </a:p>
          </p:txBody>
        </p:sp>
        <p:sp>
          <p:nvSpPr>
            <p:cNvPr id="22" name="object 22"/>
            <p:cNvSpPr txBox="1"/>
            <p:nvPr/>
          </p:nvSpPr>
          <p:spPr>
            <a:xfrm>
              <a:off x="5450667" y="6235951"/>
              <a:ext cx="77517" cy="153843"/>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CC9800"/>
                  </a:solidFill>
                  <a:latin typeface="Calibri"/>
                  <a:cs typeface="Calibri"/>
                </a:rPr>
                <a:t>4</a:t>
              </a:r>
              <a:endParaRPr sz="1100">
                <a:latin typeface="Calibri"/>
                <a:cs typeface="Calibri"/>
              </a:endParaRPr>
            </a:p>
          </p:txBody>
        </p:sp>
        <p:sp>
          <p:nvSpPr>
            <p:cNvPr id="23" name="object 23"/>
            <p:cNvSpPr txBox="1"/>
            <p:nvPr/>
          </p:nvSpPr>
          <p:spPr>
            <a:xfrm>
              <a:off x="5812349" y="6236174"/>
              <a:ext cx="77517" cy="153843"/>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CC9800"/>
                  </a:solidFill>
                  <a:latin typeface="Calibri"/>
                  <a:cs typeface="Calibri"/>
                </a:rPr>
                <a:t>5</a:t>
              </a:r>
              <a:endParaRPr sz="1100" dirty="0">
                <a:latin typeface="Calibri"/>
                <a:cs typeface="Calibri"/>
              </a:endParaRPr>
            </a:p>
          </p:txBody>
        </p:sp>
        <p:sp>
          <p:nvSpPr>
            <p:cNvPr id="24" name="object 24"/>
            <p:cNvSpPr txBox="1"/>
            <p:nvPr/>
          </p:nvSpPr>
          <p:spPr>
            <a:xfrm>
              <a:off x="3958446" y="5895040"/>
              <a:ext cx="77517" cy="153843"/>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CC9800"/>
                  </a:solidFill>
                  <a:latin typeface="Calibri"/>
                  <a:cs typeface="Calibri"/>
                </a:rPr>
                <a:t>1</a:t>
              </a:r>
              <a:endParaRPr sz="1100">
                <a:latin typeface="Calibri"/>
                <a:cs typeface="Calibri"/>
              </a:endParaRPr>
            </a:p>
          </p:txBody>
        </p:sp>
        <p:sp>
          <p:nvSpPr>
            <p:cNvPr id="25" name="object 25"/>
            <p:cNvSpPr txBox="1"/>
            <p:nvPr/>
          </p:nvSpPr>
          <p:spPr>
            <a:xfrm>
              <a:off x="3954280" y="5617611"/>
              <a:ext cx="77517" cy="153843"/>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CC9800"/>
                  </a:solidFill>
                  <a:latin typeface="Calibri"/>
                  <a:cs typeface="Calibri"/>
                </a:rPr>
                <a:t>2</a:t>
              </a:r>
              <a:endParaRPr sz="1100">
                <a:latin typeface="Calibri"/>
                <a:cs typeface="Calibri"/>
              </a:endParaRPr>
            </a:p>
          </p:txBody>
        </p:sp>
        <p:sp>
          <p:nvSpPr>
            <p:cNvPr id="26" name="object 26"/>
            <p:cNvSpPr txBox="1"/>
            <p:nvPr/>
          </p:nvSpPr>
          <p:spPr>
            <a:xfrm>
              <a:off x="3961937" y="5344525"/>
              <a:ext cx="77517" cy="153843"/>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CC9800"/>
                  </a:solidFill>
                  <a:latin typeface="Calibri"/>
                  <a:cs typeface="Calibri"/>
                </a:rPr>
                <a:t>3</a:t>
              </a:r>
              <a:endParaRPr sz="1100">
                <a:latin typeface="Calibri"/>
                <a:cs typeface="Calibri"/>
              </a:endParaRPr>
            </a:p>
          </p:txBody>
        </p:sp>
        <p:sp>
          <p:nvSpPr>
            <p:cNvPr id="27" name="object 27"/>
            <p:cNvSpPr txBox="1"/>
            <p:nvPr/>
          </p:nvSpPr>
          <p:spPr>
            <a:xfrm>
              <a:off x="3967230" y="5081240"/>
              <a:ext cx="77517" cy="153843"/>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CC9800"/>
                  </a:solidFill>
                  <a:latin typeface="Calibri"/>
                  <a:cs typeface="Calibri"/>
                </a:rPr>
                <a:t>4</a:t>
              </a:r>
              <a:endParaRPr sz="1100" dirty="0">
                <a:latin typeface="Calibri"/>
                <a:cs typeface="Calibri"/>
              </a:endParaRPr>
            </a:p>
          </p:txBody>
        </p:sp>
        <p:sp>
          <p:nvSpPr>
            <p:cNvPr id="29" name="object 29"/>
            <p:cNvSpPr/>
            <p:nvPr/>
          </p:nvSpPr>
          <p:spPr>
            <a:xfrm>
              <a:off x="5125514" y="4765020"/>
              <a:ext cx="0" cy="1483959"/>
            </a:xfrm>
            <a:custGeom>
              <a:avLst/>
              <a:gdLst/>
              <a:ahLst/>
              <a:cxnLst/>
              <a:rect l="l" t="t" r="r" b="b"/>
              <a:pathLst>
                <a:path h="1868170">
                  <a:moveTo>
                    <a:pt x="0" y="1867839"/>
                  </a:moveTo>
                  <a:lnTo>
                    <a:pt x="0" y="0"/>
                  </a:lnTo>
                </a:path>
              </a:pathLst>
            </a:custGeom>
            <a:ln w="19812">
              <a:solidFill>
                <a:srgbClr val="C0C0C0"/>
              </a:solidFill>
              <a:prstDash val="sysDot"/>
            </a:ln>
          </p:spPr>
          <p:txBody>
            <a:bodyPr wrap="square" lIns="0" tIns="0" rIns="0" bIns="0" rtlCol="0"/>
            <a:lstStyle/>
            <a:p>
              <a:endParaRPr/>
            </a:p>
          </p:txBody>
        </p:sp>
        <p:sp>
          <p:nvSpPr>
            <p:cNvPr id="30" name="object 30"/>
            <p:cNvSpPr/>
            <p:nvPr/>
          </p:nvSpPr>
          <p:spPr>
            <a:xfrm>
              <a:off x="4075364" y="5137875"/>
              <a:ext cx="1855815" cy="5044"/>
            </a:xfrm>
            <a:custGeom>
              <a:avLst/>
              <a:gdLst/>
              <a:ahLst/>
              <a:cxnLst/>
              <a:rect l="l" t="t" r="r" b="b"/>
              <a:pathLst>
                <a:path w="2310765" h="6350">
                  <a:moveTo>
                    <a:pt x="0" y="0"/>
                  </a:moveTo>
                  <a:lnTo>
                    <a:pt x="2310587" y="5854"/>
                  </a:lnTo>
                </a:path>
              </a:pathLst>
            </a:custGeom>
            <a:ln w="19812">
              <a:solidFill>
                <a:srgbClr val="C0C0C0"/>
              </a:solidFill>
              <a:prstDash val="sysDot"/>
            </a:ln>
          </p:spPr>
          <p:txBody>
            <a:bodyPr wrap="square" lIns="0" tIns="0" rIns="0" bIns="0" rtlCol="0"/>
            <a:lstStyle/>
            <a:p>
              <a:endParaRPr/>
            </a:p>
          </p:txBody>
        </p:sp>
        <p:sp>
          <p:nvSpPr>
            <p:cNvPr id="31" name="object 31"/>
            <p:cNvSpPr txBox="1"/>
            <p:nvPr/>
          </p:nvSpPr>
          <p:spPr>
            <a:xfrm>
              <a:off x="4065947" y="4535579"/>
              <a:ext cx="1880804" cy="228909"/>
            </a:xfrm>
            <a:prstGeom prst="rect">
              <a:avLst/>
            </a:prstGeom>
          </p:spPr>
          <p:txBody>
            <a:bodyPr vert="horz" wrap="square" lIns="0" tIns="13335" rIns="0" bIns="0" rtlCol="0">
              <a:spAutoFit/>
            </a:bodyPr>
            <a:lstStyle/>
            <a:p>
              <a:pPr marL="12700">
                <a:lnSpc>
                  <a:spcPct val="100000"/>
                </a:lnSpc>
                <a:spcBef>
                  <a:spcPts val="105"/>
                </a:spcBef>
              </a:pPr>
              <a:r>
                <a:rPr sz="1400" b="1" i="1" spc="-5" dirty="0">
                  <a:latin typeface="Calibri"/>
                  <a:cs typeface="Calibri"/>
                </a:rPr>
                <a:t>Example</a:t>
              </a:r>
              <a:r>
                <a:rPr sz="1400" b="1" i="1" dirty="0">
                  <a:latin typeface="Calibri"/>
                  <a:cs typeface="Calibri"/>
                </a:rPr>
                <a:t>:</a:t>
              </a:r>
              <a:endParaRPr sz="1400" dirty="0">
                <a:latin typeface="Calibri"/>
                <a:cs typeface="Calibri"/>
              </a:endParaRPr>
            </a:p>
          </p:txBody>
        </p:sp>
        <p:sp>
          <p:nvSpPr>
            <p:cNvPr id="32" name="object 32"/>
            <p:cNvSpPr txBox="1"/>
            <p:nvPr/>
          </p:nvSpPr>
          <p:spPr>
            <a:xfrm>
              <a:off x="4647526" y="6166141"/>
              <a:ext cx="889649" cy="259045"/>
            </a:xfrm>
            <a:prstGeom prst="rect">
              <a:avLst/>
            </a:prstGeom>
          </p:spPr>
          <p:txBody>
            <a:bodyPr vert="horz" wrap="square" lIns="0" tIns="88900" rIns="0" bIns="0" rtlCol="0">
              <a:spAutoFit/>
            </a:bodyPr>
            <a:lstStyle/>
            <a:p>
              <a:pPr marL="12700">
                <a:lnSpc>
                  <a:spcPct val="100000"/>
                </a:lnSpc>
                <a:spcBef>
                  <a:spcPts val="700"/>
                </a:spcBef>
                <a:tabLst>
                  <a:tab pos="430530" algn="l"/>
                </a:tabLst>
              </a:pPr>
              <a:r>
                <a:rPr sz="1100" b="1" dirty="0">
                  <a:solidFill>
                    <a:srgbClr val="CC9800"/>
                  </a:solidFill>
                  <a:latin typeface="Calibri"/>
                  <a:cs typeface="Calibri"/>
                </a:rPr>
                <a:t>2	</a:t>
              </a:r>
              <a:r>
                <a:rPr sz="1650" b="1" baseline="2525" dirty="0">
                  <a:solidFill>
                    <a:srgbClr val="CC9800"/>
                  </a:solidFill>
                  <a:latin typeface="Calibri"/>
                  <a:cs typeface="Calibri"/>
                </a:rPr>
                <a:t>3</a:t>
              </a:r>
              <a:endParaRPr lang="en-CA" sz="1650" baseline="2525" dirty="0">
                <a:latin typeface="Calibri"/>
                <a:cs typeface="Calibri"/>
              </a:endParaRPr>
            </a:p>
          </p:txBody>
        </p:sp>
        <p:sp>
          <p:nvSpPr>
            <p:cNvPr id="33" name="object 33"/>
            <p:cNvSpPr txBox="1"/>
            <p:nvPr/>
          </p:nvSpPr>
          <p:spPr>
            <a:xfrm>
              <a:off x="3457737" y="5275500"/>
              <a:ext cx="504200" cy="197490"/>
            </a:xfrm>
            <a:prstGeom prst="rect">
              <a:avLst/>
            </a:prstGeom>
          </p:spPr>
          <p:txBody>
            <a:bodyPr vert="horz" wrap="square" lIns="0" tIns="12700" rIns="0" bIns="0" rtlCol="0">
              <a:spAutoFit/>
            </a:bodyPr>
            <a:lstStyle/>
            <a:p>
              <a:pPr marL="12700">
                <a:lnSpc>
                  <a:spcPct val="100000"/>
                </a:lnSpc>
                <a:spcBef>
                  <a:spcPts val="100"/>
                </a:spcBef>
              </a:pPr>
              <a:r>
                <a:rPr sz="1200" i="1" spc="-5" dirty="0">
                  <a:latin typeface="Calibri"/>
                  <a:cs typeface="Calibri"/>
                </a:rPr>
                <a:t>Benefit</a:t>
              </a:r>
              <a:endParaRPr sz="1200" dirty="0">
                <a:latin typeface="Calibri"/>
                <a:cs typeface="Calibri"/>
              </a:endParaRPr>
            </a:p>
          </p:txBody>
        </p:sp>
        <p:sp>
          <p:nvSpPr>
            <p:cNvPr id="34" name="object 34"/>
            <p:cNvSpPr/>
            <p:nvPr/>
          </p:nvSpPr>
          <p:spPr>
            <a:xfrm>
              <a:off x="5017194" y="5046477"/>
              <a:ext cx="218271" cy="199744"/>
            </a:xfrm>
            <a:custGeom>
              <a:avLst/>
              <a:gdLst/>
              <a:ahLst/>
              <a:cxnLst/>
              <a:rect l="l" t="t" r="r" b="b"/>
              <a:pathLst>
                <a:path w="271780" h="251460">
                  <a:moveTo>
                    <a:pt x="135636" y="0"/>
                  </a:moveTo>
                  <a:lnTo>
                    <a:pt x="82842" y="9879"/>
                  </a:lnTo>
                  <a:lnTo>
                    <a:pt x="39728" y="36823"/>
                  </a:lnTo>
                  <a:lnTo>
                    <a:pt x="10659" y="76788"/>
                  </a:lnTo>
                  <a:lnTo>
                    <a:pt x="0" y="125730"/>
                  </a:lnTo>
                  <a:lnTo>
                    <a:pt x="10659" y="174671"/>
                  </a:lnTo>
                  <a:lnTo>
                    <a:pt x="39728" y="214636"/>
                  </a:lnTo>
                  <a:lnTo>
                    <a:pt x="82842" y="241580"/>
                  </a:lnTo>
                  <a:lnTo>
                    <a:pt x="135636" y="251460"/>
                  </a:lnTo>
                  <a:lnTo>
                    <a:pt x="188429" y="241580"/>
                  </a:lnTo>
                  <a:lnTo>
                    <a:pt x="231543" y="214636"/>
                  </a:lnTo>
                  <a:lnTo>
                    <a:pt x="260612" y="174671"/>
                  </a:lnTo>
                  <a:lnTo>
                    <a:pt x="271272" y="125730"/>
                  </a:lnTo>
                  <a:lnTo>
                    <a:pt x="260612" y="76788"/>
                  </a:lnTo>
                  <a:lnTo>
                    <a:pt x="231543" y="36823"/>
                  </a:lnTo>
                  <a:lnTo>
                    <a:pt x="188429" y="9879"/>
                  </a:lnTo>
                  <a:lnTo>
                    <a:pt x="135636" y="0"/>
                  </a:lnTo>
                  <a:close/>
                </a:path>
              </a:pathLst>
            </a:custGeom>
            <a:solidFill>
              <a:srgbClr val="FFFCD5"/>
            </a:solidFill>
          </p:spPr>
          <p:txBody>
            <a:bodyPr wrap="square" lIns="0" tIns="0" rIns="0" bIns="0" rtlCol="0"/>
            <a:lstStyle/>
            <a:p>
              <a:endParaRPr/>
            </a:p>
          </p:txBody>
        </p:sp>
        <p:sp>
          <p:nvSpPr>
            <p:cNvPr id="35" name="object 35"/>
            <p:cNvSpPr/>
            <p:nvPr/>
          </p:nvSpPr>
          <p:spPr>
            <a:xfrm>
              <a:off x="5017194" y="5046477"/>
              <a:ext cx="218271" cy="199744"/>
            </a:xfrm>
            <a:custGeom>
              <a:avLst/>
              <a:gdLst/>
              <a:ahLst/>
              <a:cxnLst/>
              <a:rect l="l" t="t" r="r" b="b"/>
              <a:pathLst>
                <a:path w="271780" h="251460">
                  <a:moveTo>
                    <a:pt x="0" y="125730"/>
                  </a:moveTo>
                  <a:lnTo>
                    <a:pt x="10659" y="76788"/>
                  </a:lnTo>
                  <a:lnTo>
                    <a:pt x="39728" y="36823"/>
                  </a:lnTo>
                  <a:lnTo>
                    <a:pt x="82842" y="9879"/>
                  </a:lnTo>
                  <a:lnTo>
                    <a:pt x="135636" y="0"/>
                  </a:lnTo>
                  <a:lnTo>
                    <a:pt x="188429" y="9879"/>
                  </a:lnTo>
                  <a:lnTo>
                    <a:pt x="231543" y="36823"/>
                  </a:lnTo>
                  <a:lnTo>
                    <a:pt x="260612" y="76788"/>
                  </a:lnTo>
                  <a:lnTo>
                    <a:pt x="271272" y="125730"/>
                  </a:lnTo>
                  <a:lnTo>
                    <a:pt x="260612" y="174671"/>
                  </a:lnTo>
                  <a:lnTo>
                    <a:pt x="231543" y="214636"/>
                  </a:lnTo>
                  <a:lnTo>
                    <a:pt x="188429" y="241580"/>
                  </a:lnTo>
                  <a:lnTo>
                    <a:pt x="135636" y="251460"/>
                  </a:lnTo>
                  <a:lnTo>
                    <a:pt x="82842" y="241580"/>
                  </a:lnTo>
                  <a:lnTo>
                    <a:pt x="39728" y="214636"/>
                  </a:lnTo>
                  <a:lnTo>
                    <a:pt x="10659" y="174671"/>
                  </a:lnTo>
                  <a:lnTo>
                    <a:pt x="0" y="125730"/>
                  </a:lnTo>
                  <a:close/>
                </a:path>
              </a:pathLst>
            </a:custGeom>
            <a:ln w="9144">
              <a:solidFill>
                <a:srgbClr val="00B0F0"/>
              </a:solidFill>
            </a:ln>
          </p:spPr>
          <p:txBody>
            <a:bodyPr wrap="square" lIns="0" tIns="0" rIns="0" bIns="0" rtlCol="0"/>
            <a:lstStyle/>
            <a:p>
              <a:endParaRPr/>
            </a:p>
          </p:txBody>
        </p:sp>
        <p:sp>
          <p:nvSpPr>
            <p:cNvPr id="36" name="object 36"/>
            <p:cNvSpPr txBox="1"/>
            <p:nvPr/>
          </p:nvSpPr>
          <p:spPr>
            <a:xfrm>
              <a:off x="5075841" y="4974370"/>
              <a:ext cx="159624" cy="190161"/>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997200"/>
                  </a:solidFill>
                  <a:latin typeface="Calibri"/>
                  <a:cs typeface="Calibri"/>
                </a:rPr>
                <a:t>S1</a:t>
              </a:r>
              <a:endParaRPr sz="1400" dirty="0">
                <a:latin typeface="Calibri"/>
                <a:cs typeface="Calibri"/>
              </a:endParaRPr>
            </a:p>
          </p:txBody>
        </p:sp>
        <p:sp>
          <p:nvSpPr>
            <p:cNvPr id="37" name="object 37"/>
            <p:cNvSpPr/>
            <p:nvPr/>
          </p:nvSpPr>
          <p:spPr>
            <a:xfrm>
              <a:off x="5345212" y="5620288"/>
              <a:ext cx="218271" cy="201258"/>
            </a:xfrm>
            <a:custGeom>
              <a:avLst/>
              <a:gdLst/>
              <a:ahLst/>
              <a:cxnLst/>
              <a:rect l="l" t="t" r="r" b="b"/>
              <a:pathLst>
                <a:path w="271780" h="253364">
                  <a:moveTo>
                    <a:pt x="135636" y="0"/>
                  </a:moveTo>
                  <a:lnTo>
                    <a:pt x="82842" y="9939"/>
                  </a:lnTo>
                  <a:lnTo>
                    <a:pt x="39728" y="37047"/>
                  </a:lnTo>
                  <a:lnTo>
                    <a:pt x="10659" y="77254"/>
                  </a:lnTo>
                  <a:lnTo>
                    <a:pt x="0" y="126492"/>
                  </a:lnTo>
                  <a:lnTo>
                    <a:pt x="10659" y="175729"/>
                  </a:lnTo>
                  <a:lnTo>
                    <a:pt x="39728" y="215936"/>
                  </a:lnTo>
                  <a:lnTo>
                    <a:pt x="82842" y="243044"/>
                  </a:lnTo>
                  <a:lnTo>
                    <a:pt x="135636" y="252984"/>
                  </a:lnTo>
                  <a:lnTo>
                    <a:pt x="188429" y="243044"/>
                  </a:lnTo>
                  <a:lnTo>
                    <a:pt x="231543" y="215936"/>
                  </a:lnTo>
                  <a:lnTo>
                    <a:pt x="260612" y="175729"/>
                  </a:lnTo>
                  <a:lnTo>
                    <a:pt x="271272" y="126492"/>
                  </a:lnTo>
                  <a:lnTo>
                    <a:pt x="260612" y="77254"/>
                  </a:lnTo>
                  <a:lnTo>
                    <a:pt x="231543" y="37047"/>
                  </a:lnTo>
                  <a:lnTo>
                    <a:pt x="188429" y="9939"/>
                  </a:lnTo>
                  <a:lnTo>
                    <a:pt x="135636" y="0"/>
                  </a:lnTo>
                  <a:close/>
                </a:path>
              </a:pathLst>
            </a:custGeom>
            <a:solidFill>
              <a:srgbClr val="FFEFC2"/>
            </a:solidFill>
          </p:spPr>
          <p:txBody>
            <a:bodyPr wrap="square" lIns="0" tIns="0" rIns="0" bIns="0" rtlCol="0"/>
            <a:lstStyle/>
            <a:p>
              <a:endParaRPr/>
            </a:p>
          </p:txBody>
        </p:sp>
        <p:sp>
          <p:nvSpPr>
            <p:cNvPr id="38" name="object 38"/>
            <p:cNvSpPr/>
            <p:nvPr/>
          </p:nvSpPr>
          <p:spPr>
            <a:xfrm>
              <a:off x="5345212" y="5620288"/>
              <a:ext cx="218271" cy="201258"/>
            </a:xfrm>
            <a:custGeom>
              <a:avLst/>
              <a:gdLst/>
              <a:ahLst/>
              <a:cxnLst/>
              <a:rect l="l" t="t" r="r" b="b"/>
              <a:pathLst>
                <a:path w="271780" h="253364">
                  <a:moveTo>
                    <a:pt x="0" y="126492"/>
                  </a:moveTo>
                  <a:lnTo>
                    <a:pt x="10659" y="77254"/>
                  </a:lnTo>
                  <a:lnTo>
                    <a:pt x="39728" y="37047"/>
                  </a:lnTo>
                  <a:lnTo>
                    <a:pt x="82842" y="9939"/>
                  </a:lnTo>
                  <a:lnTo>
                    <a:pt x="135636" y="0"/>
                  </a:lnTo>
                  <a:lnTo>
                    <a:pt x="188429" y="9939"/>
                  </a:lnTo>
                  <a:lnTo>
                    <a:pt x="231543" y="37047"/>
                  </a:lnTo>
                  <a:lnTo>
                    <a:pt x="260612" y="77254"/>
                  </a:lnTo>
                  <a:lnTo>
                    <a:pt x="271272" y="126492"/>
                  </a:lnTo>
                  <a:lnTo>
                    <a:pt x="260612" y="175729"/>
                  </a:lnTo>
                  <a:lnTo>
                    <a:pt x="231543" y="215936"/>
                  </a:lnTo>
                  <a:lnTo>
                    <a:pt x="188429" y="243044"/>
                  </a:lnTo>
                  <a:lnTo>
                    <a:pt x="135636" y="252984"/>
                  </a:lnTo>
                  <a:lnTo>
                    <a:pt x="82842" y="243044"/>
                  </a:lnTo>
                  <a:lnTo>
                    <a:pt x="39728" y="215936"/>
                  </a:lnTo>
                  <a:lnTo>
                    <a:pt x="10659" y="175729"/>
                  </a:lnTo>
                  <a:lnTo>
                    <a:pt x="0" y="126492"/>
                  </a:lnTo>
                  <a:close/>
                </a:path>
              </a:pathLst>
            </a:custGeom>
            <a:ln w="9144">
              <a:solidFill>
                <a:srgbClr val="00B0F0"/>
              </a:solidFill>
            </a:ln>
          </p:spPr>
          <p:txBody>
            <a:bodyPr wrap="square" lIns="0" tIns="0" rIns="0" bIns="0" rtlCol="0"/>
            <a:lstStyle/>
            <a:p>
              <a:endParaRPr/>
            </a:p>
          </p:txBody>
        </p:sp>
        <p:sp>
          <p:nvSpPr>
            <p:cNvPr id="39" name="object 39"/>
            <p:cNvSpPr txBox="1"/>
            <p:nvPr/>
          </p:nvSpPr>
          <p:spPr>
            <a:xfrm>
              <a:off x="5381621" y="5609846"/>
              <a:ext cx="159624" cy="190161"/>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EF7A2F"/>
                  </a:solidFill>
                  <a:latin typeface="Calibri"/>
                  <a:cs typeface="Calibri"/>
                </a:rPr>
                <a:t>S2</a:t>
              </a:r>
              <a:endParaRPr sz="1400">
                <a:latin typeface="Calibri"/>
                <a:cs typeface="Calibri"/>
              </a:endParaRPr>
            </a:p>
          </p:txBody>
        </p:sp>
        <p:sp>
          <p:nvSpPr>
            <p:cNvPr id="102" name="object 33">
              <a:extLst>
                <a:ext uri="{FF2B5EF4-FFF2-40B4-BE49-F238E27FC236}">
                  <a16:creationId xmlns:a16="http://schemas.microsoft.com/office/drawing/2014/main" id="{FE26746E-410B-4B56-8EE2-0BF47B47080F}"/>
                </a:ext>
              </a:extLst>
            </p:cNvPr>
            <p:cNvSpPr txBox="1"/>
            <p:nvPr/>
          </p:nvSpPr>
          <p:spPr>
            <a:xfrm>
              <a:off x="4761666" y="6407481"/>
              <a:ext cx="720875" cy="197490"/>
            </a:xfrm>
            <a:prstGeom prst="rect">
              <a:avLst/>
            </a:prstGeom>
          </p:spPr>
          <p:txBody>
            <a:bodyPr vert="horz" wrap="square" lIns="0" tIns="12700" rIns="0" bIns="0" rtlCol="0">
              <a:spAutoFit/>
            </a:bodyPr>
            <a:lstStyle/>
            <a:p>
              <a:pPr marL="12700">
                <a:lnSpc>
                  <a:spcPct val="100000"/>
                </a:lnSpc>
                <a:spcBef>
                  <a:spcPts val="100"/>
                </a:spcBef>
              </a:pPr>
              <a:r>
                <a:rPr lang="en-CA" sz="1200" i="1" spc="-5" dirty="0">
                  <a:latin typeface="Calibri"/>
                  <a:cs typeface="Calibri"/>
                </a:rPr>
                <a:t>Complexity</a:t>
              </a:r>
              <a:endParaRPr sz="1200" dirty="0">
                <a:latin typeface="Calibri"/>
                <a:cs typeface="Calibri"/>
              </a:endParaRPr>
            </a:p>
          </p:txBody>
        </p:sp>
      </p:grpSp>
      <p:grpSp>
        <p:nvGrpSpPr>
          <p:cNvPr id="42" name="Group 41">
            <a:extLst>
              <a:ext uri="{FF2B5EF4-FFF2-40B4-BE49-F238E27FC236}">
                <a16:creationId xmlns:a16="http://schemas.microsoft.com/office/drawing/2014/main" id="{426A04DF-CA3C-4477-A985-0EB44969D086}"/>
              </a:ext>
            </a:extLst>
          </p:cNvPr>
          <p:cNvGrpSpPr>
            <a:grpSpLocks noChangeAspect="1"/>
          </p:cNvGrpSpPr>
          <p:nvPr/>
        </p:nvGrpSpPr>
        <p:grpSpPr>
          <a:xfrm>
            <a:off x="6933949" y="2282042"/>
            <a:ext cx="4985127" cy="3697815"/>
            <a:chOff x="3457867" y="982331"/>
            <a:chExt cx="6699079" cy="4969166"/>
          </a:xfrm>
        </p:grpSpPr>
        <p:sp>
          <p:nvSpPr>
            <p:cNvPr id="160" name="object 19">
              <a:extLst>
                <a:ext uri="{FF2B5EF4-FFF2-40B4-BE49-F238E27FC236}">
                  <a16:creationId xmlns:a16="http://schemas.microsoft.com/office/drawing/2014/main" id="{0A72F01B-8D1F-42A1-9746-60B6F15084E5}"/>
                </a:ext>
              </a:extLst>
            </p:cNvPr>
            <p:cNvSpPr txBox="1"/>
            <p:nvPr/>
          </p:nvSpPr>
          <p:spPr>
            <a:xfrm>
              <a:off x="3457867" y="982331"/>
              <a:ext cx="2712625" cy="1528573"/>
            </a:xfrm>
            <a:prstGeom prst="rect">
              <a:avLst/>
            </a:prstGeom>
          </p:spPr>
          <p:txBody>
            <a:bodyPr vert="horz" wrap="square" lIns="0" tIns="173990" rIns="0" bIns="0" rtlCol="0">
              <a:spAutoFit/>
            </a:bodyPr>
            <a:lstStyle/>
            <a:p>
              <a:pPr marL="12700">
                <a:lnSpc>
                  <a:spcPct val="100000"/>
                </a:lnSpc>
                <a:spcBef>
                  <a:spcPts val="1370"/>
                </a:spcBef>
              </a:pPr>
              <a:r>
                <a:rPr lang="en-CA" sz="1050" b="1" spc="-15" dirty="0">
                  <a:solidFill>
                    <a:srgbClr val="FEC200"/>
                  </a:solidFill>
                  <a:latin typeface="Calibri"/>
                  <a:cs typeface="Calibri"/>
                </a:rPr>
                <a:t>Increase the number of participants</a:t>
              </a:r>
              <a:endParaRPr sz="1050" dirty="0">
                <a:solidFill>
                  <a:srgbClr val="FEC200"/>
                </a:solidFill>
                <a:latin typeface="Calibri"/>
                <a:cs typeface="Calibri"/>
              </a:endParaRPr>
            </a:p>
            <a:p>
              <a:pPr marL="337820" marR="5080" indent="-286385">
                <a:lnSpc>
                  <a:spcPct val="100000"/>
                </a:lnSpc>
                <a:spcBef>
                  <a:spcPts val="995"/>
                </a:spcBef>
                <a:buFont typeface="Arial"/>
                <a:buChar char="•"/>
                <a:tabLst>
                  <a:tab pos="337820" algn="l"/>
                  <a:tab pos="338455" algn="l"/>
                </a:tabLst>
              </a:pPr>
              <a:r>
                <a:rPr lang="en-CA" sz="900" b="1" spc="-10" dirty="0">
                  <a:solidFill>
                    <a:srgbClr val="595958"/>
                  </a:solidFill>
                  <a:latin typeface="Calibri"/>
                  <a:cs typeface="Calibri"/>
                </a:rPr>
                <a:t>Establish strategic partnerships</a:t>
              </a:r>
            </a:p>
            <a:p>
              <a:pPr marL="337820" marR="5080" indent="-286385">
                <a:lnSpc>
                  <a:spcPct val="100000"/>
                </a:lnSpc>
                <a:spcBef>
                  <a:spcPts val="995"/>
                </a:spcBef>
                <a:buFont typeface="Arial"/>
                <a:buChar char="•"/>
                <a:tabLst>
                  <a:tab pos="337820" algn="l"/>
                  <a:tab pos="338455" algn="l"/>
                </a:tabLst>
              </a:pPr>
              <a:r>
                <a:rPr lang="en-CA" sz="900" b="1" spc="-10" dirty="0">
                  <a:solidFill>
                    <a:srgbClr val="595958"/>
                  </a:solidFill>
                  <a:latin typeface="Calibri"/>
                  <a:cs typeface="Calibri"/>
                </a:rPr>
                <a:t>Leverage existing channels more</a:t>
              </a:r>
            </a:p>
            <a:p>
              <a:pPr marL="337820" marR="5080" indent="-286385">
                <a:lnSpc>
                  <a:spcPct val="100000"/>
                </a:lnSpc>
                <a:spcBef>
                  <a:spcPts val="995"/>
                </a:spcBef>
                <a:buFont typeface="Arial"/>
                <a:buChar char="•"/>
                <a:tabLst>
                  <a:tab pos="337820" algn="l"/>
                  <a:tab pos="338455" algn="l"/>
                </a:tabLst>
              </a:pPr>
              <a:r>
                <a:rPr lang="en-CA" sz="900" b="1" spc="-10" dirty="0">
                  <a:solidFill>
                    <a:srgbClr val="595958"/>
                  </a:solidFill>
                  <a:latin typeface="Calibri"/>
                  <a:cs typeface="Calibri"/>
                </a:rPr>
                <a:t>Introduce case management</a:t>
              </a:r>
              <a:endParaRPr sz="900" dirty="0">
                <a:latin typeface="Calibri"/>
                <a:cs typeface="Calibri"/>
              </a:endParaRPr>
            </a:p>
          </p:txBody>
        </p:sp>
        <p:grpSp>
          <p:nvGrpSpPr>
            <p:cNvPr id="103" name="Group 102">
              <a:extLst>
                <a:ext uri="{FF2B5EF4-FFF2-40B4-BE49-F238E27FC236}">
                  <a16:creationId xmlns:a16="http://schemas.microsoft.com/office/drawing/2014/main" id="{FD9E3820-A8C6-4CF1-AFA3-C821636AF364}"/>
                </a:ext>
              </a:extLst>
            </p:cNvPr>
            <p:cNvGrpSpPr/>
            <p:nvPr/>
          </p:nvGrpSpPr>
          <p:grpSpPr>
            <a:xfrm>
              <a:off x="4669047" y="1837678"/>
              <a:ext cx="2853906" cy="4113819"/>
              <a:chOff x="5028885" y="1743134"/>
              <a:chExt cx="2853906" cy="4113819"/>
            </a:xfrm>
          </p:grpSpPr>
          <p:sp>
            <p:nvSpPr>
              <p:cNvPr id="104" name="Freeform 6">
                <a:extLst>
                  <a:ext uri="{FF2B5EF4-FFF2-40B4-BE49-F238E27FC236}">
                    <a16:creationId xmlns:a16="http://schemas.microsoft.com/office/drawing/2014/main" id="{393B4145-3362-4507-B17F-FD50A311215E}"/>
                  </a:ext>
                </a:extLst>
              </p:cNvPr>
              <p:cNvSpPr>
                <a:spLocks noChangeAspect="1"/>
              </p:cNvSpPr>
              <p:nvPr/>
            </p:nvSpPr>
            <p:spPr>
              <a:xfrm rot="5400000">
                <a:off x="6346170" y="1850856"/>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bg1"/>
                  </a:solidFill>
                  <a:effectLst/>
                  <a:uLnTx/>
                  <a:uFillTx/>
                </a:endParaRPr>
              </a:p>
            </p:txBody>
          </p:sp>
          <p:sp>
            <p:nvSpPr>
              <p:cNvPr id="105" name="Freeform 12">
                <a:extLst>
                  <a:ext uri="{FF2B5EF4-FFF2-40B4-BE49-F238E27FC236}">
                    <a16:creationId xmlns:a16="http://schemas.microsoft.com/office/drawing/2014/main" id="{3CC02411-11B7-476B-9710-FE5EB2626B85}"/>
                  </a:ext>
                </a:extLst>
              </p:cNvPr>
              <p:cNvSpPr>
                <a:spLocks noChangeAspect="1"/>
              </p:cNvSpPr>
              <p:nvPr/>
            </p:nvSpPr>
            <p:spPr>
              <a:xfrm rot="5400000">
                <a:off x="4921163" y="4320332"/>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128C5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bg1"/>
                  </a:solidFill>
                  <a:effectLst/>
                  <a:uLnTx/>
                  <a:uFillTx/>
                </a:endParaRPr>
              </a:p>
            </p:txBody>
          </p:sp>
          <p:grpSp>
            <p:nvGrpSpPr>
              <p:cNvPr id="106" name="Laurel_wreath3">
                <a:extLst>
                  <a:ext uri="{FF2B5EF4-FFF2-40B4-BE49-F238E27FC236}">
                    <a16:creationId xmlns:a16="http://schemas.microsoft.com/office/drawing/2014/main" id="{1CE838EC-4B69-4197-BBA2-2BD3F79B6FCB}"/>
                  </a:ext>
                </a:extLst>
              </p:cNvPr>
              <p:cNvGrpSpPr>
                <a:grpSpLocks noChangeAspect="1"/>
              </p:cNvGrpSpPr>
              <p:nvPr>
                <p:custDataLst>
                  <p:tags r:id="rId8"/>
                </p:custDataLst>
              </p:nvPr>
            </p:nvGrpSpPr>
            <p:grpSpPr bwMode="auto">
              <a:xfrm>
                <a:off x="6106919" y="3497321"/>
                <a:ext cx="708743" cy="597218"/>
                <a:chOff x="6205" y="3197"/>
                <a:chExt cx="1468" cy="1237"/>
              </a:xfrm>
              <a:solidFill>
                <a:schemeClr val="bg1"/>
              </a:solidFill>
            </p:grpSpPr>
            <p:sp>
              <p:nvSpPr>
                <p:cNvPr id="108" name="Freeform 297">
                  <a:extLst>
                    <a:ext uri="{FF2B5EF4-FFF2-40B4-BE49-F238E27FC236}">
                      <a16:creationId xmlns:a16="http://schemas.microsoft.com/office/drawing/2014/main" id="{3B91B446-51B0-4915-AFC8-9E8ABB478C31}"/>
                    </a:ext>
                  </a:extLst>
                </p:cNvPr>
                <p:cNvSpPr>
                  <a:spLocks/>
                </p:cNvSpPr>
                <p:nvPr/>
              </p:nvSpPr>
              <p:spPr bwMode="auto">
                <a:xfrm>
                  <a:off x="6548" y="4335"/>
                  <a:ext cx="168" cy="80"/>
                </a:xfrm>
                <a:custGeom>
                  <a:avLst/>
                  <a:gdLst>
                    <a:gd name="T0" fmla="*/ 750 w 1035"/>
                    <a:gd name="T1" fmla="*/ 15 h 491"/>
                    <a:gd name="T2" fmla="*/ 573 w 1035"/>
                    <a:gd name="T3" fmla="*/ 44 h 491"/>
                    <a:gd name="T4" fmla="*/ 0 w 1035"/>
                    <a:gd name="T5" fmla="*/ 354 h 491"/>
                    <a:gd name="T6" fmla="*/ 650 w 1035"/>
                    <a:gd name="T7" fmla="*/ 454 h 491"/>
                    <a:gd name="T8" fmla="*/ 1035 w 1035"/>
                    <a:gd name="T9" fmla="*/ 127 h 491"/>
                    <a:gd name="T10" fmla="*/ 960 w 1035"/>
                    <a:gd name="T11" fmla="*/ 0 h 491"/>
                    <a:gd name="T12" fmla="*/ 750 w 1035"/>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5" h="491">
                      <a:moveTo>
                        <a:pt x="750" y="15"/>
                      </a:moveTo>
                      <a:cubicBezTo>
                        <a:pt x="775" y="77"/>
                        <a:pt x="686" y="42"/>
                        <a:pt x="573" y="44"/>
                      </a:cubicBezTo>
                      <a:cubicBezTo>
                        <a:pt x="379" y="49"/>
                        <a:pt x="211" y="59"/>
                        <a:pt x="0" y="354"/>
                      </a:cubicBezTo>
                      <a:cubicBezTo>
                        <a:pt x="194" y="415"/>
                        <a:pt x="423" y="491"/>
                        <a:pt x="650" y="454"/>
                      </a:cubicBezTo>
                      <a:cubicBezTo>
                        <a:pt x="905" y="413"/>
                        <a:pt x="869" y="66"/>
                        <a:pt x="1035" y="127"/>
                      </a:cubicBezTo>
                      <a:lnTo>
                        <a:pt x="960" y="0"/>
                      </a:lnTo>
                      <a:lnTo>
                        <a:pt x="750"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9" name="Freeform 298">
                  <a:extLst>
                    <a:ext uri="{FF2B5EF4-FFF2-40B4-BE49-F238E27FC236}">
                      <a16:creationId xmlns:a16="http://schemas.microsoft.com/office/drawing/2014/main" id="{E7AD6BE0-32F6-4917-B3BE-EAACC6620C0E}"/>
                    </a:ext>
                  </a:extLst>
                </p:cNvPr>
                <p:cNvSpPr>
                  <a:spLocks/>
                </p:cNvSpPr>
                <p:nvPr/>
              </p:nvSpPr>
              <p:spPr bwMode="auto">
                <a:xfrm>
                  <a:off x="6271" y="3515"/>
                  <a:ext cx="98" cy="153"/>
                </a:xfrm>
                <a:custGeom>
                  <a:avLst/>
                  <a:gdLst>
                    <a:gd name="T0" fmla="*/ 429 w 607"/>
                    <a:gd name="T1" fmla="*/ 940 h 940"/>
                    <a:gd name="T2" fmla="*/ 354 w 607"/>
                    <a:gd name="T3" fmla="*/ 851 h 940"/>
                    <a:gd name="T4" fmla="*/ 25 w 607"/>
                    <a:gd name="T5" fmla="*/ 600 h 940"/>
                    <a:gd name="T6" fmla="*/ 54 w 607"/>
                    <a:gd name="T7" fmla="*/ 0 h 940"/>
                    <a:gd name="T8" fmla="*/ 421 w 607"/>
                    <a:gd name="T9" fmla="*/ 338 h 940"/>
                    <a:gd name="T10" fmla="*/ 533 w 607"/>
                    <a:gd name="T11" fmla="*/ 637 h 940"/>
                    <a:gd name="T12" fmla="*/ 607 w 607"/>
                    <a:gd name="T13" fmla="*/ 706 h 940"/>
                    <a:gd name="T14" fmla="*/ 553 w 607"/>
                    <a:gd name="T15" fmla="*/ 844 h 940"/>
                    <a:gd name="T16" fmla="*/ 429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429" y="940"/>
                      </a:moveTo>
                      <a:cubicBezTo>
                        <a:pt x="429" y="940"/>
                        <a:pt x="436" y="875"/>
                        <a:pt x="354" y="851"/>
                      </a:cubicBezTo>
                      <a:cubicBezTo>
                        <a:pt x="273" y="827"/>
                        <a:pt x="51" y="823"/>
                        <a:pt x="25" y="600"/>
                      </a:cubicBezTo>
                      <a:cubicBezTo>
                        <a:pt x="7" y="444"/>
                        <a:pt x="0" y="127"/>
                        <a:pt x="54" y="0"/>
                      </a:cubicBezTo>
                      <a:cubicBezTo>
                        <a:pt x="194" y="64"/>
                        <a:pt x="344" y="162"/>
                        <a:pt x="421" y="338"/>
                      </a:cubicBezTo>
                      <a:cubicBezTo>
                        <a:pt x="466" y="441"/>
                        <a:pt x="455" y="720"/>
                        <a:pt x="533" y="637"/>
                      </a:cubicBezTo>
                      <a:cubicBezTo>
                        <a:pt x="550" y="609"/>
                        <a:pt x="607" y="706"/>
                        <a:pt x="607" y="706"/>
                      </a:cubicBezTo>
                      <a:lnTo>
                        <a:pt x="553" y="844"/>
                      </a:lnTo>
                      <a:lnTo>
                        <a:pt x="429"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0" name="Freeform 299">
                  <a:extLst>
                    <a:ext uri="{FF2B5EF4-FFF2-40B4-BE49-F238E27FC236}">
                      <a16:creationId xmlns:a16="http://schemas.microsoft.com/office/drawing/2014/main" id="{3F35EBFA-980B-4E98-A36F-546A5D335026}"/>
                    </a:ext>
                  </a:extLst>
                </p:cNvPr>
                <p:cNvSpPr>
                  <a:spLocks/>
                </p:cNvSpPr>
                <p:nvPr/>
              </p:nvSpPr>
              <p:spPr bwMode="auto">
                <a:xfrm>
                  <a:off x="6330" y="3388"/>
                  <a:ext cx="91" cy="165"/>
                </a:xfrm>
                <a:custGeom>
                  <a:avLst/>
                  <a:gdLst>
                    <a:gd name="T0" fmla="*/ 350 w 560"/>
                    <a:gd name="T1" fmla="*/ 1011 h 1011"/>
                    <a:gd name="T2" fmla="*/ 23 w 560"/>
                    <a:gd name="T3" fmla="*/ 643 h 1011"/>
                    <a:gd name="T4" fmla="*/ 206 w 560"/>
                    <a:gd name="T5" fmla="*/ 0 h 1011"/>
                    <a:gd name="T6" fmla="*/ 443 w 560"/>
                    <a:gd name="T7" fmla="*/ 444 h 1011"/>
                    <a:gd name="T8" fmla="*/ 530 w 560"/>
                    <a:gd name="T9" fmla="*/ 714 h 1011"/>
                    <a:gd name="T10" fmla="*/ 560 w 560"/>
                    <a:gd name="T11" fmla="*/ 826 h 1011"/>
                    <a:gd name="T12" fmla="*/ 350 w 560"/>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60" h="1011">
                      <a:moveTo>
                        <a:pt x="350" y="1011"/>
                      </a:moveTo>
                      <a:cubicBezTo>
                        <a:pt x="370" y="846"/>
                        <a:pt x="45" y="959"/>
                        <a:pt x="23" y="643"/>
                      </a:cubicBezTo>
                      <a:cubicBezTo>
                        <a:pt x="0" y="310"/>
                        <a:pt x="117" y="217"/>
                        <a:pt x="206" y="0"/>
                      </a:cubicBezTo>
                      <a:cubicBezTo>
                        <a:pt x="323" y="112"/>
                        <a:pt x="399" y="232"/>
                        <a:pt x="443" y="444"/>
                      </a:cubicBezTo>
                      <a:cubicBezTo>
                        <a:pt x="467" y="556"/>
                        <a:pt x="381" y="810"/>
                        <a:pt x="530" y="714"/>
                      </a:cubicBezTo>
                      <a:cubicBezTo>
                        <a:pt x="544" y="699"/>
                        <a:pt x="560" y="826"/>
                        <a:pt x="560" y="826"/>
                      </a:cubicBezTo>
                      <a:lnTo>
                        <a:pt x="350"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1" name="Freeform 300">
                  <a:extLst>
                    <a:ext uri="{FF2B5EF4-FFF2-40B4-BE49-F238E27FC236}">
                      <a16:creationId xmlns:a16="http://schemas.microsoft.com/office/drawing/2014/main" id="{0B364B6E-6369-4BD0-B5B4-253281E342C0}"/>
                    </a:ext>
                  </a:extLst>
                </p:cNvPr>
                <p:cNvSpPr>
                  <a:spLocks/>
                </p:cNvSpPr>
                <p:nvPr/>
              </p:nvSpPr>
              <p:spPr bwMode="auto">
                <a:xfrm>
                  <a:off x="6414" y="3291"/>
                  <a:ext cx="80" cy="159"/>
                </a:xfrm>
                <a:custGeom>
                  <a:avLst/>
                  <a:gdLst>
                    <a:gd name="T0" fmla="*/ 267 w 488"/>
                    <a:gd name="T1" fmla="*/ 977 h 977"/>
                    <a:gd name="T2" fmla="*/ 0 w 488"/>
                    <a:gd name="T3" fmla="*/ 601 h 977"/>
                    <a:gd name="T4" fmla="*/ 308 w 488"/>
                    <a:gd name="T5" fmla="*/ 0 h 977"/>
                    <a:gd name="T6" fmla="*/ 479 w 488"/>
                    <a:gd name="T7" fmla="*/ 455 h 977"/>
                    <a:gd name="T8" fmla="*/ 431 w 488"/>
                    <a:gd name="T9" fmla="*/ 756 h 977"/>
                    <a:gd name="T10" fmla="*/ 469 w 488"/>
                    <a:gd name="T11" fmla="*/ 776 h 977"/>
                    <a:gd name="T12" fmla="*/ 443 w 488"/>
                    <a:gd name="T13" fmla="*/ 894 h 977"/>
                    <a:gd name="T14" fmla="*/ 267 w 488"/>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977">
                      <a:moveTo>
                        <a:pt x="267" y="977"/>
                      </a:moveTo>
                      <a:cubicBezTo>
                        <a:pt x="304" y="885"/>
                        <a:pt x="0" y="869"/>
                        <a:pt x="0" y="601"/>
                      </a:cubicBezTo>
                      <a:cubicBezTo>
                        <a:pt x="14" y="365"/>
                        <a:pt x="174" y="272"/>
                        <a:pt x="308" y="0"/>
                      </a:cubicBezTo>
                      <a:cubicBezTo>
                        <a:pt x="432" y="131"/>
                        <a:pt x="488" y="313"/>
                        <a:pt x="479" y="455"/>
                      </a:cubicBezTo>
                      <a:cubicBezTo>
                        <a:pt x="466" y="660"/>
                        <a:pt x="408" y="695"/>
                        <a:pt x="431" y="756"/>
                      </a:cubicBezTo>
                      <a:cubicBezTo>
                        <a:pt x="440" y="781"/>
                        <a:pt x="456" y="783"/>
                        <a:pt x="469" y="776"/>
                      </a:cubicBezTo>
                      <a:cubicBezTo>
                        <a:pt x="481" y="770"/>
                        <a:pt x="443" y="894"/>
                        <a:pt x="443" y="894"/>
                      </a:cubicBezTo>
                      <a:lnTo>
                        <a:pt x="267"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2" name="Freeform 301">
                  <a:extLst>
                    <a:ext uri="{FF2B5EF4-FFF2-40B4-BE49-F238E27FC236}">
                      <a16:creationId xmlns:a16="http://schemas.microsoft.com/office/drawing/2014/main" id="{15353464-92CF-400F-BE0A-40EA0DB90168}"/>
                    </a:ext>
                  </a:extLst>
                </p:cNvPr>
                <p:cNvSpPr>
                  <a:spLocks/>
                </p:cNvSpPr>
                <p:nvPr/>
              </p:nvSpPr>
              <p:spPr bwMode="auto">
                <a:xfrm>
                  <a:off x="6522" y="3221"/>
                  <a:ext cx="87" cy="153"/>
                </a:xfrm>
                <a:custGeom>
                  <a:avLst/>
                  <a:gdLst>
                    <a:gd name="T0" fmla="*/ 150 w 535"/>
                    <a:gd name="T1" fmla="*/ 937 h 937"/>
                    <a:gd name="T2" fmla="*/ 161 w 535"/>
                    <a:gd name="T3" fmla="*/ 833 h 937"/>
                    <a:gd name="T4" fmla="*/ 6 w 535"/>
                    <a:gd name="T5" fmla="*/ 552 h 937"/>
                    <a:gd name="T6" fmla="*/ 218 w 535"/>
                    <a:gd name="T7" fmla="*/ 163 h 937"/>
                    <a:gd name="T8" fmla="*/ 459 w 535"/>
                    <a:gd name="T9" fmla="*/ 0 h 937"/>
                    <a:gd name="T10" fmla="*/ 510 w 535"/>
                    <a:gd name="T11" fmla="*/ 378 h 937"/>
                    <a:gd name="T12" fmla="*/ 375 w 535"/>
                    <a:gd name="T13" fmla="*/ 788 h 937"/>
                    <a:gd name="T14" fmla="*/ 382 w 535"/>
                    <a:gd name="T15" fmla="*/ 836 h 937"/>
                    <a:gd name="T16" fmla="*/ 284 w 535"/>
                    <a:gd name="T17" fmla="*/ 901 h 937"/>
                    <a:gd name="T18" fmla="*/ 150 w 535"/>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5" h="937">
                      <a:moveTo>
                        <a:pt x="150" y="937"/>
                      </a:moveTo>
                      <a:cubicBezTo>
                        <a:pt x="179" y="908"/>
                        <a:pt x="181" y="876"/>
                        <a:pt x="161" y="833"/>
                      </a:cubicBezTo>
                      <a:cubicBezTo>
                        <a:pt x="141" y="788"/>
                        <a:pt x="0" y="681"/>
                        <a:pt x="6" y="552"/>
                      </a:cubicBezTo>
                      <a:cubicBezTo>
                        <a:pt x="12" y="424"/>
                        <a:pt x="113" y="285"/>
                        <a:pt x="218" y="163"/>
                      </a:cubicBezTo>
                      <a:cubicBezTo>
                        <a:pt x="316" y="50"/>
                        <a:pt x="417" y="15"/>
                        <a:pt x="459" y="0"/>
                      </a:cubicBezTo>
                      <a:cubicBezTo>
                        <a:pt x="500" y="209"/>
                        <a:pt x="535" y="238"/>
                        <a:pt x="510" y="378"/>
                      </a:cubicBezTo>
                      <a:cubicBezTo>
                        <a:pt x="459" y="665"/>
                        <a:pt x="281" y="766"/>
                        <a:pt x="375" y="788"/>
                      </a:cubicBezTo>
                      <a:cubicBezTo>
                        <a:pt x="412" y="773"/>
                        <a:pt x="382" y="836"/>
                        <a:pt x="382" y="836"/>
                      </a:cubicBezTo>
                      <a:lnTo>
                        <a:pt x="284" y="901"/>
                      </a:lnTo>
                      <a:lnTo>
                        <a:pt x="150"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3" name="Freeform 302">
                  <a:extLst>
                    <a:ext uri="{FF2B5EF4-FFF2-40B4-BE49-F238E27FC236}">
                      <a16:creationId xmlns:a16="http://schemas.microsoft.com/office/drawing/2014/main" id="{225D7CA7-6005-47EE-908E-26DB7A420CE8}"/>
                    </a:ext>
                  </a:extLst>
                </p:cNvPr>
                <p:cNvSpPr>
                  <a:spLocks/>
                </p:cNvSpPr>
                <p:nvPr/>
              </p:nvSpPr>
              <p:spPr bwMode="auto">
                <a:xfrm>
                  <a:off x="6626" y="3197"/>
                  <a:ext cx="85" cy="117"/>
                </a:xfrm>
                <a:custGeom>
                  <a:avLst/>
                  <a:gdLst>
                    <a:gd name="T0" fmla="*/ 96 w 526"/>
                    <a:gd name="T1" fmla="*/ 719 h 719"/>
                    <a:gd name="T2" fmla="*/ 93 w 526"/>
                    <a:gd name="T3" fmla="*/ 639 h 719"/>
                    <a:gd name="T4" fmla="*/ 16 w 526"/>
                    <a:gd name="T5" fmla="*/ 442 h 719"/>
                    <a:gd name="T6" fmla="*/ 288 w 526"/>
                    <a:gd name="T7" fmla="*/ 126 h 719"/>
                    <a:gd name="T8" fmla="*/ 425 w 526"/>
                    <a:gd name="T9" fmla="*/ 0 h 719"/>
                    <a:gd name="T10" fmla="*/ 403 w 526"/>
                    <a:gd name="T11" fmla="*/ 427 h 719"/>
                    <a:gd name="T12" fmla="*/ 291 w 526"/>
                    <a:gd name="T13" fmla="*/ 548 h 719"/>
                    <a:gd name="T14" fmla="*/ 293 w 526"/>
                    <a:gd name="T15" fmla="*/ 627 h 719"/>
                    <a:gd name="T16" fmla="*/ 232 w 526"/>
                    <a:gd name="T17" fmla="*/ 687 h 719"/>
                    <a:gd name="T18" fmla="*/ 96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96" y="719"/>
                      </a:moveTo>
                      <a:cubicBezTo>
                        <a:pt x="114" y="696"/>
                        <a:pt x="112" y="655"/>
                        <a:pt x="93" y="639"/>
                      </a:cubicBezTo>
                      <a:cubicBezTo>
                        <a:pt x="75" y="622"/>
                        <a:pt x="0" y="520"/>
                        <a:pt x="16" y="442"/>
                      </a:cubicBezTo>
                      <a:cubicBezTo>
                        <a:pt x="49" y="275"/>
                        <a:pt x="226" y="171"/>
                        <a:pt x="288" y="126"/>
                      </a:cubicBezTo>
                      <a:cubicBezTo>
                        <a:pt x="349" y="82"/>
                        <a:pt x="387" y="42"/>
                        <a:pt x="425" y="0"/>
                      </a:cubicBezTo>
                      <a:cubicBezTo>
                        <a:pt x="526" y="76"/>
                        <a:pt x="503" y="319"/>
                        <a:pt x="403" y="427"/>
                      </a:cubicBezTo>
                      <a:cubicBezTo>
                        <a:pt x="356" y="473"/>
                        <a:pt x="308" y="509"/>
                        <a:pt x="291" y="548"/>
                      </a:cubicBezTo>
                      <a:cubicBezTo>
                        <a:pt x="274" y="587"/>
                        <a:pt x="273" y="627"/>
                        <a:pt x="293" y="627"/>
                      </a:cubicBezTo>
                      <a:cubicBezTo>
                        <a:pt x="314" y="627"/>
                        <a:pt x="232" y="687"/>
                        <a:pt x="232" y="687"/>
                      </a:cubicBezTo>
                      <a:lnTo>
                        <a:pt x="96"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4" name="Freeform 303">
                  <a:extLst>
                    <a:ext uri="{FF2B5EF4-FFF2-40B4-BE49-F238E27FC236}">
                      <a16:creationId xmlns:a16="http://schemas.microsoft.com/office/drawing/2014/main" id="{DCBA5618-A870-4A80-8AEF-F7F55DC3CA65}"/>
                    </a:ext>
                  </a:extLst>
                </p:cNvPr>
                <p:cNvSpPr>
                  <a:spLocks/>
                </p:cNvSpPr>
                <p:nvPr/>
              </p:nvSpPr>
              <p:spPr bwMode="auto">
                <a:xfrm>
                  <a:off x="6671" y="3262"/>
                  <a:ext cx="145" cy="56"/>
                </a:xfrm>
                <a:custGeom>
                  <a:avLst/>
                  <a:gdLst>
                    <a:gd name="T0" fmla="*/ 513 w 891"/>
                    <a:gd name="T1" fmla="*/ 1 h 340"/>
                    <a:gd name="T2" fmla="*/ 891 w 891"/>
                    <a:gd name="T3" fmla="*/ 146 h 340"/>
                    <a:gd name="T4" fmla="*/ 564 w 891"/>
                    <a:gd name="T5" fmla="*/ 335 h 340"/>
                    <a:gd name="T6" fmla="*/ 300 w 891"/>
                    <a:gd name="T7" fmla="*/ 282 h 340"/>
                    <a:gd name="T8" fmla="*/ 35 w 891"/>
                    <a:gd name="T9" fmla="*/ 288 h 340"/>
                    <a:gd name="T10" fmla="*/ 46 w 891"/>
                    <a:gd name="T11" fmla="*/ 220 h 340"/>
                    <a:gd name="T12" fmla="*/ 513 w 891"/>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1" h="340">
                      <a:moveTo>
                        <a:pt x="513" y="1"/>
                      </a:moveTo>
                      <a:cubicBezTo>
                        <a:pt x="570" y="0"/>
                        <a:pt x="742" y="10"/>
                        <a:pt x="891" y="146"/>
                      </a:cubicBezTo>
                      <a:cubicBezTo>
                        <a:pt x="815" y="234"/>
                        <a:pt x="657" y="332"/>
                        <a:pt x="564" y="335"/>
                      </a:cubicBezTo>
                      <a:cubicBezTo>
                        <a:pt x="447" y="340"/>
                        <a:pt x="355" y="309"/>
                        <a:pt x="300" y="282"/>
                      </a:cubicBezTo>
                      <a:cubicBezTo>
                        <a:pt x="183" y="224"/>
                        <a:pt x="79" y="274"/>
                        <a:pt x="35" y="288"/>
                      </a:cubicBezTo>
                      <a:cubicBezTo>
                        <a:pt x="0" y="300"/>
                        <a:pt x="46" y="220"/>
                        <a:pt x="46" y="220"/>
                      </a:cubicBezTo>
                      <a:cubicBezTo>
                        <a:pt x="183" y="218"/>
                        <a:pt x="218" y="3"/>
                        <a:pt x="513"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5" name="Freeform 304">
                  <a:extLst>
                    <a:ext uri="{FF2B5EF4-FFF2-40B4-BE49-F238E27FC236}">
                      <a16:creationId xmlns:a16="http://schemas.microsoft.com/office/drawing/2014/main" id="{3FE8AF81-44DC-46F2-806A-1EEF5986DC3A}"/>
                    </a:ext>
                  </a:extLst>
                </p:cNvPr>
                <p:cNvSpPr>
                  <a:spLocks/>
                </p:cNvSpPr>
                <p:nvPr/>
              </p:nvSpPr>
              <p:spPr bwMode="auto">
                <a:xfrm>
                  <a:off x="6601" y="3330"/>
                  <a:ext cx="134" cy="69"/>
                </a:xfrm>
                <a:custGeom>
                  <a:avLst/>
                  <a:gdLst>
                    <a:gd name="T0" fmla="*/ 243 w 829"/>
                    <a:gd name="T1" fmla="*/ 0 h 424"/>
                    <a:gd name="T2" fmla="*/ 606 w 829"/>
                    <a:gd name="T3" fmla="*/ 68 h 424"/>
                    <a:gd name="T4" fmla="*/ 829 w 829"/>
                    <a:gd name="T5" fmla="*/ 335 h 424"/>
                    <a:gd name="T6" fmla="*/ 329 w 829"/>
                    <a:gd name="T7" fmla="*/ 370 h 424"/>
                    <a:gd name="T8" fmla="*/ 0 w 829"/>
                    <a:gd name="T9" fmla="*/ 146 h 424"/>
                    <a:gd name="T10" fmla="*/ 60 w 829"/>
                    <a:gd name="T11" fmla="*/ 60 h 424"/>
                    <a:gd name="T12" fmla="*/ 243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243" y="0"/>
                      </a:moveTo>
                      <a:cubicBezTo>
                        <a:pt x="190" y="144"/>
                        <a:pt x="401" y="9"/>
                        <a:pt x="606" y="68"/>
                      </a:cubicBezTo>
                      <a:cubicBezTo>
                        <a:pt x="715" y="99"/>
                        <a:pt x="791" y="213"/>
                        <a:pt x="829" y="335"/>
                      </a:cubicBezTo>
                      <a:cubicBezTo>
                        <a:pt x="671" y="404"/>
                        <a:pt x="470" y="424"/>
                        <a:pt x="329" y="370"/>
                      </a:cubicBezTo>
                      <a:cubicBezTo>
                        <a:pt x="154" y="304"/>
                        <a:pt x="156" y="91"/>
                        <a:pt x="0" y="146"/>
                      </a:cubicBezTo>
                      <a:lnTo>
                        <a:pt x="60" y="60"/>
                      </a:lnTo>
                      <a:lnTo>
                        <a:pt x="243"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 name="Freeform 305">
                  <a:extLst>
                    <a:ext uri="{FF2B5EF4-FFF2-40B4-BE49-F238E27FC236}">
                      <a16:creationId xmlns:a16="http://schemas.microsoft.com/office/drawing/2014/main" id="{1D4A835A-817B-40BE-89BA-EC305DCDDB9A}"/>
                    </a:ext>
                  </a:extLst>
                </p:cNvPr>
                <p:cNvSpPr>
                  <a:spLocks/>
                </p:cNvSpPr>
                <p:nvPr/>
              </p:nvSpPr>
              <p:spPr bwMode="auto">
                <a:xfrm>
                  <a:off x="6502" y="3394"/>
                  <a:ext cx="149" cy="76"/>
                </a:xfrm>
                <a:custGeom>
                  <a:avLst/>
                  <a:gdLst>
                    <a:gd name="T0" fmla="*/ 272 w 920"/>
                    <a:gd name="T1" fmla="*/ 0 h 468"/>
                    <a:gd name="T2" fmla="*/ 362 w 920"/>
                    <a:gd name="T3" fmla="*/ 58 h 468"/>
                    <a:gd name="T4" fmla="*/ 623 w 920"/>
                    <a:gd name="T5" fmla="*/ 50 h 468"/>
                    <a:gd name="T6" fmla="*/ 920 w 920"/>
                    <a:gd name="T7" fmla="*/ 330 h 468"/>
                    <a:gd name="T8" fmla="*/ 283 w 920"/>
                    <a:gd name="T9" fmla="*/ 333 h 468"/>
                    <a:gd name="T10" fmla="*/ 147 w 920"/>
                    <a:gd name="T11" fmla="*/ 196 h 468"/>
                    <a:gd name="T12" fmla="*/ 39 w 920"/>
                    <a:gd name="T13" fmla="*/ 202 h 468"/>
                    <a:gd name="T14" fmla="*/ 14 w 920"/>
                    <a:gd name="T15" fmla="*/ 154 h 468"/>
                    <a:gd name="T16" fmla="*/ 138 w 920"/>
                    <a:gd name="T17" fmla="*/ 47 h 468"/>
                    <a:gd name="T18" fmla="*/ 272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272" y="0"/>
                      </a:moveTo>
                      <a:cubicBezTo>
                        <a:pt x="200" y="78"/>
                        <a:pt x="317" y="72"/>
                        <a:pt x="362" y="58"/>
                      </a:cubicBezTo>
                      <a:cubicBezTo>
                        <a:pt x="445" y="32"/>
                        <a:pt x="568" y="40"/>
                        <a:pt x="623" y="50"/>
                      </a:cubicBezTo>
                      <a:cubicBezTo>
                        <a:pt x="909" y="106"/>
                        <a:pt x="831" y="250"/>
                        <a:pt x="920" y="330"/>
                      </a:cubicBezTo>
                      <a:cubicBezTo>
                        <a:pt x="759" y="409"/>
                        <a:pt x="472" y="468"/>
                        <a:pt x="283" y="333"/>
                      </a:cubicBezTo>
                      <a:cubicBezTo>
                        <a:pt x="217" y="281"/>
                        <a:pt x="185" y="220"/>
                        <a:pt x="147" y="196"/>
                      </a:cubicBezTo>
                      <a:cubicBezTo>
                        <a:pt x="118" y="178"/>
                        <a:pt x="89" y="174"/>
                        <a:pt x="39" y="202"/>
                      </a:cubicBezTo>
                      <a:cubicBezTo>
                        <a:pt x="0" y="224"/>
                        <a:pt x="7" y="161"/>
                        <a:pt x="14" y="154"/>
                      </a:cubicBezTo>
                      <a:cubicBezTo>
                        <a:pt x="21" y="146"/>
                        <a:pt x="138" y="47"/>
                        <a:pt x="138" y="47"/>
                      </a:cubicBezTo>
                      <a:lnTo>
                        <a:pt x="272"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7" name="Freeform 306">
                  <a:extLst>
                    <a:ext uri="{FF2B5EF4-FFF2-40B4-BE49-F238E27FC236}">
                      <a16:creationId xmlns:a16="http://schemas.microsoft.com/office/drawing/2014/main" id="{12336A14-16EC-4289-B2BD-A56EF3C9A7B6}"/>
                    </a:ext>
                  </a:extLst>
                </p:cNvPr>
                <p:cNvSpPr>
                  <a:spLocks/>
                </p:cNvSpPr>
                <p:nvPr/>
              </p:nvSpPr>
              <p:spPr bwMode="auto">
                <a:xfrm>
                  <a:off x="6425" y="3468"/>
                  <a:ext cx="156" cy="71"/>
                </a:xfrm>
                <a:custGeom>
                  <a:avLst/>
                  <a:gdLst>
                    <a:gd name="T0" fmla="*/ 189 w 956"/>
                    <a:gd name="T1" fmla="*/ 100 h 440"/>
                    <a:gd name="T2" fmla="*/ 202 w 956"/>
                    <a:gd name="T3" fmla="*/ 152 h 440"/>
                    <a:gd name="T4" fmla="*/ 643 w 956"/>
                    <a:gd name="T5" fmla="*/ 33 h 440"/>
                    <a:gd name="T6" fmla="*/ 956 w 956"/>
                    <a:gd name="T7" fmla="*/ 184 h 440"/>
                    <a:gd name="T8" fmla="*/ 597 w 956"/>
                    <a:gd name="T9" fmla="*/ 412 h 440"/>
                    <a:gd name="T10" fmla="*/ 180 w 956"/>
                    <a:gd name="T11" fmla="*/ 311 h 440"/>
                    <a:gd name="T12" fmla="*/ 45 w 956"/>
                    <a:gd name="T13" fmla="*/ 306 h 440"/>
                    <a:gd name="T14" fmla="*/ 0 w 956"/>
                    <a:gd name="T15" fmla="*/ 229 h 440"/>
                    <a:gd name="T16" fmla="*/ 189 w 956"/>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6" h="440">
                      <a:moveTo>
                        <a:pt x="189" y="100"/>
                      </a:moveTo>
                      <a:cubicBezTo>
                        <a:pt x="189" y="109"/>
                        <a:pt x="167" y="149"/>
                        <a:pt x="202" y="152"/>
                      </a:cubicBezTo>
                      <a:cubicBezTo>
                        <a:pt x="238" y="155"/>
                        <a:pt x="443" y="0"/>
                        <a:pt x="643" y="33"/>
                      </a:cubicBezTo>
                      <a:cubicBezTo>
                        <a:pt x="843" y="66"/>
                        <a:pt x="956" y="184"/>
                        <a:pt x="956" y="184"/>
                      </a:cubicBezTo>
                      <a:cubicBezTo>
                        <a:pt x="956" y="184"/>
                        <a:pt x="844" y="382"/>
                        <a:pt x="597" y="412"/>
                      </a:cubicBezTo>
                      <a:cubicBezTo>
                        <a:pt x="356" y="440"/>
                        <a:pt x="267" y="402"/>
                        <a:pt x="180" y="311"/>
                      </a:cubicBezTo>
                      <a:cubicBezTo>
                        <a:pt x="145" y="275"/>
                        <a:pt x="65" y="279"/>
                        <a:pt x="45" y="306"/>
                      </a:cubicBezTo>
                      <a:cubicBezTo>
                        <a:pt x="26" y="332"/>
                        <a:pt x="0" y="233"/>
                        <a:pt x="0" y="229"/>
                      </a:cubicBezTo>
                      <a:cubicBezTo>
                        <a:pt x="1" y="226"/>
                        <a:pt x="189" y="100"/>
                        <a:pt x="189"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8" name="Freeform 307">
                  <a:extLst>
                    <a:ext uri="{FF2B5EF4-FFF2-40B4-BE49-F238E27FC236}">
                      <a16:creationId xmlns:a16="http://schemas.microsoft.com/office/drawing/2014/main" id="{BC538CFC-550C-48DF-B8AD-4BD1F80D6760}"/>
                    </a:ext>
                  </a:extLst>
                </p:cNvPr>
                <p:cNvSpPr>
                  <a:spLocks/>
                </p:cNvSpPr>
                <p:nvPr/>
              </p:nvSpPr>
              <p:spPr bwMode="auto">
                <a:xfrm>
                  <a:off x="6370" y="3559"/>
                  <a:ext cx="152" cy="73"/>
                </a:xfrm>
                <a:custGeom>
                  <a:avLst/>
                  <a:gdLst>
                    <a:gd name="T0" fmla="*/ 166 w 936"/>
                    <a:gd name="T1" fmla="*/ 140 h 449"/>
                    <a:gd name="T2" fmla="*/ 187 w 936"/>
                    <a:gd name="T3" fmla="*/ 189 h 449"/>
                    <a:gd name="T4" fmla="*/ 603 w 936"/>
                    <a:gd name="T5" fmla="*/ 0 h 449"/>
                    <a:gd name="T6" fmla="*/ 936 w 936"/>
                    <a:gd name="T7" fmla="*/ 98 h 449"/>
                    <a:gd name="T8" fmla="*/ 619 w 936"/>
                    <a:gd name="T9" fmla="*/ 381 h 449"/>
                    <a:gd name="T10" fmla="*/ 191 w 936"/>
                    <a:gd name="T11" fmla="*/ 350 h 449"/>
                    <a:gd name="T12" fmla="*/ 57 w 936"/>
                    <a:gd name="T13" fmla="*/ 366 h 449"/>
                    <a:gd name="T14" fmla="*/ 0 w 936"/>
                    <a:gd name="T15" fmla="*/ 298 h 449"/>
                    <a:gd name="T16" fmla="*/ 166 w 936"/>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6" h="449">
                      <a:moveTo>
                        <a:pt x="166" y="140"/>
                      </a:moveTo>
                      <a:cubicBezTo>
                        <a:pt x="167" y="149"/>
                        <a:pt x="152" y="192"/>
                        <a:pt x="187" y="189"/>
                      </a:cubicBezTo>
                      <a:cubicBezTo>
                        <a:pt x="222" y="186"/>
                        <a:pt x="400" y="0"/>
                        <a:pt x="603" y="0"/>
                      </a:cubicBezTo>
                      <a:cubicBezTo>
                        <a:pt x="805" y="0"/>
                        <a:pt x="936" y="98"/>
                        <a:pt x="936" y="98"/>
                      </a:cubicBezTo>
                      <a:cubicBezTo>
                        <a:pt x="936" y="98"/>
                        <a:pt x="857" y="312"/>
                        <a:pt x="619" y="381"/>
                      </a:cubicBezTo>
                      <a:cubicBezTo>
                        <a:pt x="386" y="449"/>
                        <a:pt x="292" y="425"/>
                        <a:pt x="191" y="350"/>
                      </a:cubicBezTo>
                      <a:cubicBezTo>
                        <a:pt x="150" y="319"/>
                        <a:pt x="72" y="336"/>
                        <a:pt x="57" y="366"/>
                      </a:cubicBezTo>
                      <a:cubicBezTo>
                        <a:pt x="42" y="396"/>
                        <a:pt x="0" y="302"/>
                        <a:pt x="0" y="298"/>
                      </a:cubicBezTo>
                      <a:cubicBezTo>
                        <a:pt x="1" y="294"/>
                        <a:pt x="166" y="140"/>
                        <a:pt x="166"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9" name="Freeform 308">
                  <a:extLst>
                    <a:ext uri="{FF2B5EF4-FFF2-40B4-BE49-F238E27FC236}">
                      <a16:creationId xmlns:a16="http://schemas.microsoft.com/office/drawing/2014/main" id="{717475B6-E9E4-4CE4-89B3-90F269A5147B}"/>
                    </a:ext>
                  </a:extLst>
                </p:cNvPr>
                <p:cNvSpPr>
                  <a:spLocks/>
                </p:cNvSpPr>
                <p:nvPr/>
              </p:nvSpPr>
              <p:spPr bwMode="auto">
                <a:xfrm>
                  <a:off x="6336" y="3650"/>
                  <a:ext cx="147" cy="81"/>
                </a:xfrm>
                <a:custGeom>
                  <a:avLst/>
                  <a:gdLst>
                    <a:gd name="T0" fmla="*/ 145 w 904"/>
                    <a:gd name="T1" fmla="*/ 217 h 497"/>
                    <a:gd name="T2" fmla="*/ 172 w 904"/>
                    <a:gd name="T3" fmla="*/ 263 h 497"/>
                    <a:gd name="T4" fmla="*/ 562 w 904"/>
                    <a:gd name="T5" fmla="*/ 25 h 497"/>
                    <a:gd name="T6" fmla="*/ 904 w 904"/>
                    <a:gd name="T7" fmla="*/ 81 h 497"/>
                    <a:gd name="T8" fmla="*/ 624 w 904"/>
                    <a:gd name="T9" fmla="*/ 401 h 497"/>
                    <a:gd name="T10" fmla="*/ 195 w 904"/>
                    <a:gd name="T11" fmla="*/ 422 h 497"/>
                    <a:gd name="T12" fmla="*/ 64 w 904"/>
                    <a:gd name="T13" fmla="*/ 455 h 497"/>
                    <a:gd name="T14" fmla="*/ 0 w 904"/>
                    <a:gd name="T15" fmla="*/ 394 h 497"/>
                    <a:gd name="T16" fmla="*/ 145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145" y="217"/>
                      </a:moveTo>
                      <a:cubicBezTo>
                        <a:pt x="147" y="226"/>
                        <a:pt x="137" y="271"/>
                        <a:pt x="172" y="263"/>
                      </a:cubicBezTo>
                      <a:cubicBezTo>
                        <a:pt x="207" y="256"/>
                        <a:pt x="360" y="50"/>
                        <a:pt x="562" y="25"/>
                      </a:cubicBezTo>
                      <a:cubicBezTo>
                        <a:pt x="763" y="0"/>
                        <a:pt x="904" y="81"/>
                        <a:pt x="904" y="81"/>
                      </a:cubicBezTo>
                      <a:cubicBezTo>
                        <a:pt x="904" y="81"/>
                        <a:pt x="852" y="304"/>
                        <a:pt x="624" y="401"/>
                      </a:cubicBezTo>
                      <a:cubicBezTo>
                        <a:pt x="401" y="497"/>
                        <a:pt x="305" y="485"/>
                        <a:pt x="195" y="422"/>
                      </a:cubicBezTo>
                      <a:cubicBezTo>
                        <a:pt x="151" y="397"/>
                        <a:pt x="76" y="423"/>
                        <a:pt x="64" y="455"/>
                      </a:cubicBezTo>
                      <a:cubicBezTo>
                        <a:pt x="53" y="486"/>
                        <a:pt x="0" y="398"/>
                        <a:pt x="0" y="394"/>
                      </a:cubicBezTo>
                      <a:cubicBezTo>
                        <a:pt x="0" y="390"/>
                        <a:pt x="145" y="217"/>
                        <a:pt x="145"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0" name="Freeform 309">
                  <a:extLst>
                    <a:ext uri="{FF2B5EF4-FFF2-40B4-BE49-F238E27FC236}">
                      <a16:creationId xmlns:a16="http://schemas.microsoft.com/office/drawing/2014/main" id="{5A7B52A7-7402-4CDE-BEDB-37DEDD674851}"/>
                    </a:ext>
                  </a:extLst>
                </p:cNvPr>
                <p:cNvSpPr>
                  <a:spLocks/>
                </p:cNvSpPr>
                <p:nvPr/>
              </p:nvSpPr>
              <p:spPr bwMode="auto">
                <a:xfrm>
                  <a:off x="6329" y="3744"/>
                  <a:ext cx="128" cy="109"/>
                </a:xfrm>
                <a:custGeom>
                  <a:avLst/>
                  <a:gdLst>
                    <a:gd name="T0" fmla="*/ 87 w 789"/>
                    <a:gd name="T1" fmla="*/ 388 h 672"/>
                    <a:gd name="T2" fmla="*/ 127 w 789"/>
                    <a:gd name="T3" fmla="*/ 424 h 672"/>
                    <a:gd name="T4" fmla="*/ 430 w 789"/>
                    <a:gd name="T5" fmla="*/ 82 h 672"/>
                    <a:gd name="T6" fmla="*/ 774 w 789"/>
                    <a:gd name="T7" fmla="*/ 37 h 672"/>
                    <a:gd name="T8" fmla="*/ 600 w 789"/>
                    <a:gd name="T9" fmla="*/ 424 h 672"/>
                    <a:gd name="T10" fmla="*/ 196 w 789"/>
                    <a:gd name="T11" fmla="*/ 569 h 672"/>
                    <a:gd name="T12" fmla="*/ 80 w 789"/>
                    <a:gd name="T13" fmla="*/ 639 h 672"/>
                    <a:gd name="T14" fmla="*/ 1 w 789"/>
                    <a:gd name="T15" fmla="*/ 600 h 672"/>
                    <a:gd name="T16" fmla="*/ 87 w 789"/>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9" h="672">
                      <a:moveTo>
                        <a:pt x="87" y="388"/>
                      </a:moveTo>
                      <a:cubicBezTo>
                        <a:pt x="93" y="396"/>
                        <a:pt x="96" y="442"/>
                        <a:pt x="127" y="424"/>
                      </a:cubicBezTo>
                      <a:cubicBezTo>
                        <a:pt x="158" y="407"/>
                        <a:pt x="245" y="165"/>
                        <a:pt x="430" y="82"/>
                      </a:cubicBezTo>
                      <a:cubicBezTo>
                        <a:pt x="615" y="0"/>
                        <a:pt x="774" y="37"/>
                        <a:pt x="774" y="37"/>
                      </a:cubicBezTo>
                      <a:cubicBezTo>
                        <a:pt x="774" y="37"/>
                        <a:pt x="789" y="264"/>
                        <a:pt x="600" y="424"/>
                      </a:cubicBezTo>
                      <a:cubicBezTo>
                        <a:pt x="414" y="581"/>
                        <a:pt x="319" y="597"/>
                        <a:pt x="196" y="569"/>
                      </a:cubicBezTo>
                      <a:cubicBezTo>
                        <a:pt x="146" y="558"/>
                        <a:pt x="82" y="606"/>
                        <a:pt x="80" y="639"/>
                      </a:cubicBezTo>
                      <a:cubicBezTo>
                        <a:pt x="79" y="672"/>
                        <a:pt x="2" y="603"/>
                        <a:pt x="1" y="600"/>
                      </a:cubicBezTo>
                      <a:cubicBezTo>
                        <a:pt x="0" y="596"/>
                        <a:pt x="87" y="388"/>
                        <a:pt x="87"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1" name="Freeform 310">
                  <a:extLst>
                    <a:ext uri="{FF2B5EF4-FFF2-40B4-BE49-F238E27FC236}">
                      <a16:creationId xmlns:a16="http://schemas.microsoft.com/office/drawing/2014/main" id="{26C949D3-F6F4-4F53-BF98-4D82349308D5}"/>
                    </a:ext>
                  </a:extLst>
                </p:cNvPr>
                <p:cNvSpPr>
                  <a:spLocks/>
                </p:cNvSpPr>
                <p:nvPr/>
              </p:nvSpPr>
              <p:spPr bwMode="auto">
                <a:xfrm>
                  <a:off x="6344" y="3846"/>
                  <a:ext cx="119" cy="121"/>
                </a:xfrm>
                <a:custGeom>
                  <a:avLst/>
                  <a:gdLst>
                    <a:gd name="T0" fmla="*/ 58 w 735"/>
                    <a:gd name="T1" fmla="*/ 460 h 742"/>
                    <a:gd name="T2" fmla="*/ 102 w 735"/>
                    <a:gd name="T3" fmla="*/ 490 h 742"/>
                    <a:gd name="T4" fmla="*/ 353 w 735"/>
                    <a:gd name="T5" fmla="*/ 109 h 742"/>
                    <a:gd name="T6" fmla="*/ 687 w 735"/>
                    <a:gd name="T7" fmla="*/ 14 h 742"/>
                    <a:gd name="T8" fmla="*/ 570 w 735"/>
                    <a:gd name="T9" fmla="*/ 423 h 742"/>
                    <a:gd name="T10" fmla="*/ 191 w 735"/>
                    <a:gd name="T11" fmla="*/ 624 h 742"/>
                    <a:gd name="T12" fmla="*/ 86 w 735"/>
                    <a:gd name="T13" fmla="*/ 709 h 742"/>
                    <a:gd name="T14" fmla="*/ 2 w 735"/>
                    <a:gd name="T15" fmla="*/ 681 h 742"/>
                    <a:gd name="T16" fmla="*/ 58 w 735"/>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5" h="742">
                      <a:moveTo>
                        <a:pt x="58" y="460"/>
                      </a:moveTo>
                      <a:cubicBezTo>
                        <a:pt x="64" y="467"/>
                        <a:pt x="74" y="511"/>
                        <a:pt x="102" y="490"/>
                      </a:cubicBezTo>
                      <a:cubicBezTo>
                        <a:pt x="130" y="469"/>
                        <a:pt x="182" y="217"/>
                        <a:pt x="353" y="109"/>
                      </a:cubicBezTo>
                      <a:cubicBezTo>
                        <a:pt x="524" y="0"/>
                        <a:pt x="687" y="14"/>
                        <a:pt x="687" y="14"/>
                      </a:cubicBezTo>
                      <a:cubicBezTo>
                        <a:pt x="687" y="14"/>
                        <a:pt x="735" y="237"/>
                        <a:pt x="570" y="423"/>
                      </a:cubicBezTo>
                      <a:cubicBezTo>
                        <a:pt x="408" y="604"/>
                        <a:pt x="316" y="634"/>
                        <a:pt x="191" y="624"/>
                      </a:cubicBezTo>
                      <a:cubicBezTo>
                        <a:pt x="140" y="620"/>
                        <a:pt x="83" y="676"/>
                        <a:pt x="86" y="709"/>
                      </a:cubicBezTo>
                      <a:cubicBezTo>
                        <a:pt x="89" y="742"/>
                        <a:pt x="4" y="685"/>
                        <a:pt x="2" y="681"/>
                      </a:cubicBezTo>
                      <a:cubicBezTo>
                        <a:pt x="0" y="678"/>
                        <a:pt x="58" y="460"/>
                        <a:pt x="58"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2" name="Freeform 311">
                  <a:extLst>
                    <a:ext uri="{FF2B5EF4-FFF2-40B4-BE49-F238E27FC236}">
                      <a16:creationId xmlns:a16="http://schemas.microsoft.com/office/drawing/2014/main" id="{944F6897-816F-4665-8966-3936D5575BF7}"/>
                    </a:ext>
                  </a:extLst>
                </p:cNvPr>
                <p:cNvSpPr>
                  <a:spLocks/>
                </p:cNvSpPr>
                <p:nvPr/>
              </p:nvSpPr>
              <p:spPr bwMode="auto">
                <a:xfrm>
                  <a:off x="6385" y="3943"/>
                  <a:ext cx="102" cy="136"/>
                </a:xfrm>
                <a:custGeom>
                  <a:avLst/>
                  <a:gdLst>
                    <a:gd name="T0" fmla="*/ 10 w 626"/>
                    <a:gd name="T1" fmla="*/ 568 h 837"/>
                    <a:gd name="T2" fmla="*/ 60 w 626"/>
                    <a:gd name="T3" fmla="*/ 588 h 837"/>
                    <a:gd name="T4" fmla="*/ 225 w 626"/>
                    <a:gd name="T5" fmla="*/ 163 h 837"/>
                    <a:gd name="T6" fmla="*/ 532 w 626"/>
                    <a:gd name="T7" fmla="*/ 0 h 837"/>
                    <a:gd name="T8" fmla="*/ 503 w 626"/>
                    <a:gd name="T9" fmla="*/ 424 h 837"/>
                    <a:gd name="T10" fmla="*/ 175 w 626"/>
                    <a:gd name="T11" fmla="*/ 700 h 837"/>
                    <a:gd name="T12" fmla="*/ 91 w 626"/>
                    <a:gd name="T13" fmla="*/ 806 h 837"/>
                    <a:gd name="T14" fmla="*/ 3 w 626"/>
                    <a:gd name="T15" fmla="*/ 796 h 837"/>
                    <a:gd name="T16" fmla="*/ 10 w 626"/>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6" h="837">
                      <a:moveTo>
                        <a:pt x="10" y="568"/>
                      </a:moveTo>
                      <a:cubicBezTo>
                        <a:pt x="18" y="573"/>
                        <a:pt x="37" y="615"/>
                        <a:pt x="60" y="588"/>
                      </a:cubicBezTo>
                      <a:cubicBezTo>
                        <a:pt x="83" y="561"/>
                        <a:pt x="81" y="304"/>
                        <a:pt x="225" y="163"/>
                      </a:cubicBezTo>
                      <a:cubicBezTo>
                        <a:pt x="370" y="21"/>
                        <a:pt x="532" y="0"/>
                        <a:pt x="532" y="0"/>
                      </a:cubicBezTo>
                      <a:cubicBezTo>
                        <a:pt x="532" y="0"/>
                        <a:pt x="626" y="208"/>
                        <a:pt x="503" y="424"/>
                      </a:cubicBezTo>
                      <a:cubicBezTo>
                        <a:pt x="384" y="635"/>
                        <a:pt x="300" y="684"/>
                        <a:pt x="175" y="700"/>
                      </a:cubicBezTo>
                      <a:cubicBezTo>
                        <a:pt x="125" y="707"/>
                        <a:pt x="81" y="774"/>
                        <a:pt x="91" y="806"/>
                      </a:cubicBezTo>
                      <a:cubicBezTo>
                        <a:pt x="101" y="837"/>
                        <a:pt x="5" y="799"/>
                        <a:pt x="3" y="796"/>
                      </a:cubicBezTo>
                      <a:cubicBezTo>
                        <a:pt x="0" y="793"/>
                        <a:pt x="10" y="568"/>
                        <a:pt x="10"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3" name="Freeform 312">
                  <a:extLst>
                    <a:ext uri="{FF2B5EF4-FFF2-40B4-BE49-F238E27FC236}">
                      <a16:creationId xmlns:a16="http://schemas.microsoft.com/office/drawing/2014/main" id="{F8F0AD60-8EB6-4F2C-975A-C92662D293AF}"/>
                    </a:ext>
                  </a:extLst>
                </p:cNvPr>
                <p:cNvSpPr>
                  <a:spLocks/>
                </p:cNvSpPr>
                <p:nvPr/>
              </p:nvSpPr>
              <p:spPr bwMode="auto">
                <a:xfrm>
                  <a:off x="6448" y="4030"/>
                  <a:ext cx="82" cy="150"/>
                </a:xfrm>
                <a:custGeom>
                  <a:avLst/>
                  <a:gdLst>
                    <a:gd name="T0" fmla="*/ 0 w 506"/>
                    <a:gd name="T1" fmla="*/ 680 h 918"/>
                    <a:gd name="T2" fmla="*/ 53 w 506"/>
                    <a:gd name="T3" fmla="*/ 687 h 918"/>
                    <a:gd name="T4" fmla="*/ 107 w 506"/>
                    <a:gd name="T5" fmla="*/ 234 h 918"/>
                    <a:gd name="T6" fmla="*/ 363 w 506"/>
                    <a:gd name="T7" fmla="*/ 0 h 918"/>
                    <a:gd name="T8" fmla="*/ 441 w 506"/>
                    <a:gd name="T9" fmla="*/ 418 h 918"/>
                    <a:gd name="T10" fmla="*/ 192 w 506"/>
                    <a:gd name="T11" fmla="*/ 767 h 918"/>
                    <a:gd name="T12" fmla="*/ 137 w 506"/>
                    <a:gd name="T13" fmla="*/ 890 h 918"/>
                    <a:gd name="T14" fmla="*/ 49 w 506"/>
                    <a:gd name="T15" fmla="*/ 903 h 918"/>
                    <a:gd name="T16" fmla="*/ 0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0" y="680"/>
                      </a:moveTo>
                      <a:cubicBezTo>
                        <a:pt x="8" y="683"/>
                        <a:pt x="37" y="719"/>
                        <a:pt x="53" y="687"/>
                      </a:cubicBezTo>
                      <a:cubicBezTo>
                        <a:pt x="69" y="655"/>
                        <a:pt x="2" y="407"/>
                        <a:pt x="107" y="234"/>
                      </a:cubicBezTo>
                      <a:cubicBezTo>
                        <a:pt x="211" y="60"/>
                        <a:pt x="363" y="0"/>
                        <a:pt x="363" y="0"/>
                      </a:cubicBezTo>
                      <a:cubicBezTo>
                        <a:pt x="363" y="0"/>
                        <a:pt x="506" y="178"/>
                        <a:pt x="441" y="418"/>
                      </a:cubicBezTo>
                      <a:cubicBezTo>
                        <a:pt x="378" y="652"/>
                        <a:pt x="309" y="720"/>
                        <a:pt x="192" y="767"/>
                      </a:cubicBezTo>
                      <a:cubicBezTo>
                        <a:pt x="145" y="786"/>
                        <a:pt x="119" y="862"/>
                        <a:pt x="137" y="890"/>
                      </a:cubicBezTo>
                      <a:cubicBezTo>
                        <a:pt x="155" y="918"/>
                        <a:pt x="53" y="905"/>
                        <a:pt x="49" y="903"/>
                      </a:cubicBezTo>
                      <a:cubicBezTo>
                        <a:pt x="46" y="901"/>
                        <a:pt x="0" y="680"/>
                        <a:pt x="0"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4" name="Freeform 313">
                  <a:extLst>
                    <a:ext uri="{FF2B5EF4-FFF2-40B4-BE49-F238E27FC236}">
                      <a16:creationId xmlns:a16="http://schemas.microsoft.com/office/drawing/2014/main" id="{BE77609C-B3F5-44B3-9C90-640ADF1D0450}"/>
                    </a:ext>
                  </a:extLst>
                </p:cNvPr>
                <p:cNvSpPr>
                  <a:spLocks/>
                </p:cNvSpPr>
                <p:nvPr/>
              </p:nvSpPr>
              <p:spPr bwMode="auto">
                <a:xfrm>
                  <a:off x="6522" y="4107"/>
                  <a:ext cx="71" cy="155"/>
                </a:xfrm>
                <a:custGeom>
                  <a:avLst/>
                  <a:gdLst>
                    <a:gd name="T0" fmla="*/ 61 w 437"/>
                    <a:gd name="T1" fmla="*/ 746 h 953"/>
                    <a:gd name="T2" fmla="*/ 114 w 437"/>
                    <a:gd name="T3" fmla="*/ 740 h 953"/>
                    <a:gd name="T4" fmla="*/ 62 w 437"/>
                    <a:gd name="T5" fmla="*/ 287 h 953"/>
                    <a:gd name="T6" fmla="*/ 257 w 437"/>
                    <a:gd name="T7" fmla="*/ 0 h 953"/>
                    <a:gd name="T8" fmla="*/ 430 w 437"/>
                    <a:gd name="T9" fmla="*/ 389 h 953"/>
                    <a:gd name="T10" fmla="*/ 268 w 437"/>
                    <a:gd name="T11" fmla="*/ 786 h 953"/>
                    <a:gd name="T12" fmla="*/ 243 w 437"/>
                    <a:gd name="T13" fmla="*/ 918 h 953"/>
                    <a:gd name="T14" fmla="*/ 161 w 437"/>
                    <a:gd name="T15" fmla="*/ 951 h 953"/>
                    <a:gd name="T16" fmla="*/ 61 w 437"/>
                    <a:gd name="T17" fmla="*/ 745 h 953"/>
                    <a:gd name="T18" fmla="*/ 61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61" y="746"/>
                      </a:moveTo>
                      <a:cubicBezTo>
                        <a:pt x="70" y="747"/>
                        <a:pt x="106" y="775"/>
                        <a:pt x="114" y="740"/>
                      </a:cubicBezTo>
                      <a:cubicBezTo>
                        <a:pt x="122" y="706"/>
                        <a:pt x="0" y="480"/>
                        <a:pt x="62" y="287"/>
                      </a:cubicBezTo>
                      <a:cubicBezTo>
                        <a:pt x="123" y="94"/>
                        <a:pt x="257" y="0"/>
                        <a:pt x="257" y="0"/>
                      </a:cubicBezTo>
                      <a:cubicBezTo>
                        <a:pt x="257" y="0"/>
                        <a:pt x="437" y="141"/>
                        <a:pt x="430" y="389"/>
                      </a:cubicBezTo>
                      <a:cubicBezTo>
                        <a:pt x="423" y="631"/>
                        <a:pt x="371" y="713"/>
                        <a:pt x="268" y="786"/>
                      </a:cubicBezTo>
                      <a:cubicBezTo>
                        <a:pt x="227" y="815"/>
                        <a:pt x="219" y="895"/>
                        <a:pt x="243" y="918"/>
                      </a:cubicBezTo>
                      <a:cubicBezTo>
                        <a:pt x="267" y="942"/>
                        <a:pt x="165" y="953"/>
                        <a:pt x="161" y="951"/>
                      </a:cubicBezTo>
                      <a:cubicBezTo>
                        <a:pt x="157" y="950"/>
                        <a:pt x="61" y="745"/>
                        <a:pt x="61" y="745"/>
                      </a:cubicBezTo>
                      <a:lnTo>
                        <a:pt x="61"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5" name="Freeform 314">
                  <a:extLst>
                    <a:ext uri="{FF2B5EF4-FFF2-40B4-BE49-F238E27FC236}">
                      <a16:creationId xmlns:a16="http://schemas.microsoft.com/office/drawing/2014/main" id="{C5807362-0F35-4572-8228-A062577FBB82}"/>
                    </a:ext>
                  </a:extLst>
                </p:cNvPr>
                <p:cNvSpPr>
                  <a:spLocks/>
                </p:cNvSpPr>
                <p:nvPr/>
              </p:nvSpPr>
              <p:spPr bwMode="auto">
                <a:xfrm>
                  <a:off x="6612" y="4171"/>
                  <a:ext cx="73" cy="153"/>
                </a:xfrm>
                <a:custGeom>
                  <a:avLst/>
                  <a:gdLst>
                    <a:gd name="T0" fmla="*/ 131 w 448"/>
                    <a:gd name="T1" fmla="*/ 770 h 941"/>
                    <a:gd name="T2" fmla="*/ 181 w 448"/>
                    <a:gd name="T3" fmla="*/ 751 h 941"/>
                    <a:gd name="T4" fmla="*/ 6 w 448"/>
                    <a:gd name="T5" fmla="*/ 329 h 941"/>
                    <a:gd name="T6" fmla="*/ 115 w 448"/>
                    <a:gd name="T7" fmla="*/ 0 h 941"/>
                    <a:gd name="T8" fmla="*/ 388 w 448"/>
                    <a:gd name="T9" fmla="*/ 326 h 941"/>
                    <a:gd name="T10" fmla="*/ 342 w 448"/>
                    <a:gd name="T11" fmla="*/ 752 h 941"/>
                    <a:gd name="T12" fmla="*/ 354 w 448"/>
                    <a:gd name="T13" fmla="*/ 887 h 941"/>
                    <a:gd name="T14" fmla="*/ 284 w 448"/>
                    <a:gd name="T15" fmla="*/ 941 h 941"/>
                    <a:gd name="T16" fmla="*/ 131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131" y="770"/>
                      </a:moveTo>
                      <a:cubicBezTo>
                        <a:pt x="141" y="769"/>
                        <a:pt x="183" y="786"/>
                        <a:pt x="181" y="751"/>
                      </a:cubicBezTo>
                      <a:cubicBezTo>
                        <a:pt x="180" y="715"/>
                        <a:pt x="0" y="532"/>
                        <a:pt x="6" y="329"/>
                      </a:cubicBezTo>
                      <a:cubicBezTo>
                        <a:pt x="12" y="127"/>
                        <a:pt x="115" y="0"/>
                        <a:pt x="115" y="0"/>
                      </a:cubicBezTo>
                      <a:cubicBezTo>
                        <a:pt x="115" y="0"/>
                        <a:pt x="327" y="86"/>
                        <a:pt x="388" y="326"/>
                      </a:cubicBezTo>
                      <a:cubicBezTo>
                        <a:pt x="448" y="561"/>
                        <a:pt x="421" y="654"/>
                        <a:pt x="342" y="752"/>
                      </a:cubicBezTo>
                      <a:cubicBezTo>
                        <a:pt x="310" y="792"/>
                        <a:pt x="325" y="871"/>
                        <a:pt x="354" y="887"/>
                      </a:cubicBezTo>
                      <a:cubicBezTo>
                        <a:pt x="383" y="902"/>
                        <a:pt x="288" y="941"/>
                        <a:pt x="284" y="941"/>
                      </a:cubicBezTo>
                      <a:cubicBezTo>
                        <a:pt x="280" y="940"/>
                        <a:pt x="131" y="770"/>
                        <a:pt x="131"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6" name="Freeform 315">
                  <a:extLst>
                    <a:ext uri="{FF2B5EF4-FFF2-40B4-BE49-F238E27FC236}">
                      <a16:creationId xmlns:a16="http://schemas.microsoft.com/office/drawing/2014/main" id="{7B9D6229-E539-4B8F-8FA4-6D7CE5985A04}"/>
                    </a:ext>
                  </a:extLst>
                </p:cNvPr>
                <p:cNvSpPr>
                  <a:spLocks/>
                </p:cNvSpPr>
                <p:nvPr/>
              </p:nvSpPr>
              <p:spPr bwMode="auto">
                <a:xfrm>
                  <a:off x="6708" y="4224"/>
                  <a:ext cx="88" cy="142"/>
                </a:xfrm>
                <a:custGeom>
                  <a:avLst/>
                  <a:gdLst>
                    <a:gd name="T0" fmla="*/ 270 w 546"/>
                    <a:gd name="T1" fmla="*/ 744 h 873"/>
                    <a:gd name="T2" fmla="*/ 314 w 546"/>
                    <a:gd name="T3" fmla="*/ 713 h 873"/>
                    <a:gd name="T4" fmla="*/ 43 w 546"/>
                    <a:gd name="T5" fmla="*/ 345 h 873"/>
                    <a:gd name="T6" fmla="*/ 70 w 546"/>
                    <a:gd name="T7" fmla="*/ 0 h 873"/>
                    <a:gd name="T8" fmla="*/ 413 w 546"/>
                    <a:gd name="T9" fmla="*/ 251 h 873"/>
                    <a:gd name="T10" fmla="*/ 470 w 546"/>
                    <a:gd name="T11" fmla="*/ 676 h 873"/>
                    <a:gd name="T12" fmla="*/ 514 w 546"/>
                    <a:gd name="T13" fmla="*/ 803 h 873"/>
                    <a:gd name="T14" fmla="*/ 459 w 546"/>
                    <a:gd name="T15" fmla="*/ 873 h 873"/>
                    <a:gd name="T16" fmla="*/ 270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0" y="744"/>
                      </a:moveTo>
                      <a:cubicBezTo>
                        <a:pt x="279" y="740"/>
                        <a:pt x="324" y="747"/>
                        <a:pt x="314" y="713"/>
                      </a:cubicBezTo>
                      <a:cubicBezTo>
                        <a:pt x="303" y="679"/>
                        <a:pt x="85" y="543"/>
                        <a:pt x="43" y="345"/>
                      </a:cubicBezTo>
                      <a:cubicBezTo>
                        <a:pt x="0" y="147"/>
                        <a:pt x="70" y="0"/>
                        <a:pt x="70" y="0"/>
                      </a:cubicBezTo>
                      <a:cubicBezTo>
                        <a:pt x="70" y="0"/>
                        <a:pt x="296" y="32"/>
                        <a:pt x="413" y="251"/>
                      </a:cubicBezTo>
                      <a:cubicBezTo>
                        <a:pt x="527" y="465"/>
                        <a:pt x="523" y="562"/>
                        <a:pt x="470" y="676"/>
                      </a:cubicBezTo>
                      <a:cubicBezTo>
                        <a:pt x="449" y="722"/>
                        <a:pt x="481" y="795"/>
                        <a:pt x="514" y="803"/>
                      </a:cubicBezTo>
                      <a:cubicBezTo>
                        <a:pt x="546" y="812"/>
                        <a:pt x="463" y="872"/>
                        <a:pt x="459" y="873"/>
                      </a:cubicBezTo>
                      <a:cubicBezTo>
                        <a:pt x="455" y="873"/>
                        <a:pt x="270" y="744"/>
                        <a:pt x="270"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7" name="Freeform 316">
                  <a:extLst>
                    <a:ext uri="{FF2B5EF4-FFF2-40B4-BE49-F238E27FC236}">
                      <a16:creationId xmlns:a16="http://schemas.microsoft.com/office/drawing/2014/main" id="{EAA8345B-9862-434C-AD2E-2155D27CE1C6}"/>
                    </a:ext>
                  </a:extLst>
                </p:cNvPr>
                <p:cNvSpPr>
                  <a:spLocks/>
                </p:cNvSpPr>
                <p:nvPr/>
              </p:nvSpPr>
              <p:spPr bwMode="auto">
                <a:xfrm>
                  <a:off x="6222" y="3654"/>
                  <a:ext cx="118" cy="135"/>
                </a:xfrm>
                <a:custGeom>
                  <a:avLst/>
                  <a:gdLst>
                    <a:gd name="T0" fmla="*/ 606 w 725"/>
                    <a:gd name="T1" fmla="*/ 828 h 828"/>
                    <a:gd name="T2" fmla="*/ 512 w 725"/>
                    <a:gd name="T3" fmla="*/ 759 h 828"/>
                    <a:gd name="T4" fmla="*/ 134 w 725"/>
                    <a:gd name="T5" fmla="*/ 590 h 828"/>
                    <a:gd name="T6" fmla="*/ 23 w 725"/>
                    <a:gd name="T7" fmla="*/ 0 h 828"/>
                    <a:gd name="T8" fmla="*/ 459 w 725"/>
                    <a:gd name="T9" fmla="*/ 244 h 828"/>
                    <a:gd name="T10" fmla="*/ 637 w 725"/>
                    <a:gd name="T11" fmla="*/ 509 h 828"/>
                    <a:gd name="T12" fmla="*/ 725 w 725"/>
                    <a:gd name="T13" fmla="*/ 559 h 828"/>
                    <a:gd name="T14" fmla="*/ 704 w 725"/>
                    <a:gd name="T15" fmla="*/ 706 h 828"/>
                    <a:gd name="T16" fmla="*/ 606 w 725"/>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828">
                      <a:moveTo>
                        <a:pt x="606" y="828"/>
                      </a:moveTo>
                      <a:cubicBezTo>
                        <a:pt x="606" y="828"/>
                        <a:pt x="597" y="763"/>
                        <a:pt x="512" y="759"/>
                      </a:cubicBezTo>
                      <a:cubicBezTo>
                        <a:pt x="427" y="754"/>
                        <a:pt x="211" y="801"/>
                        <a:pt x="134" y="590"/>
                      </a:cubicBezTo>
                      <a:cubicBezTo>
                        <a:pt x="81" y="443"/>
                        <a:pt x="0" y="137"/>
                        <a:pt x="23" y="0"/>
                      </a:cubicBezTo>
                      <a:cubicBezTo>
                        <a:pt x="174" y="30"/>
                        <a:pt x="343" y="91"/>
                        <a:pt x="459" y="244"/>
                      </a:cubicBezTo>
                      <a:cubicBezTo>
                        <a:pt x="526" y="333"/>
                        <a:pt x="580" y="608"/>
                        <a:pt x="637" y="509"/>
                      </a:cubicBezTo>
                      <a:cubicBezTo>
                        <a:pt x="647" y="478"/>
                        <a:pt x="725" y="559"/>
                        <a:pt x="725" y="559"/>
                      </a:cubicBezTo>
                      <a:lnTo>
                        <a:pt x="704" y="706"/>
                      </a:lnTo>
                      <a:lnTo>
                        <a:pt x="606"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8" name="Freeform 317">
                  <a:extLst>
                    <a:ext uri="{FF2B5EF4-FFF2-40B4-BE49-F238E27FC236}">
                      <a16:creationId xmlns:a16="http://schemas.microsoft.com/office/drawing/2014/main" id="{F58FCBB4-6283-4A27-B664-5A5DDC9DE68B}"/>
                    </a:ext>
                  </a:extLst>
                </p:cNvPr>
                <p:cNvSpPr>
                  <a:spLocks/>
                </p:cNvSpPr>
                <p:nvPr/>
              </p:nvSpPr>
              <p:spPr bwMode="auto">
                <a:xfrm>
                  <a:off x="6205" y="3796"/>
                  <a:ext cx="135" cy="121"/>
                </a:xfrm>
                <a:custGeom>
                  <a:avLst/>
                  <a:gdLst>
                    <a:gd name="T0" fmla="*/ 759 w 826"/>
                    <a:gd name="T1" fmla="*/ 676 h 742"/>
                    <a:gd name="T2" fmla="*/ 652 w 826"/>
                    <a:gd name="T3" fmla="*/ 630 h 742"/>
                    <a:gd name="T4" fmla="*/ 245 w 826"/>
                    <a:gd name="T5" fmla="*/ 555 h 742"/>
                    <a:gd name="T6" fmla="*/ 0 w 826"/>
                    <a:gd name="T7" fmla="*/ 6 h 742"/>
                    <a:gd name="T8" fmla="*/ 480 w 826"/>
                    <a:gd name="T9" fmla="*/ 143 h 742"/>
                    <a:gd name="T10" fmla="*/ 715 w 826"/>
                    <a:gd name="T11" fmla="*/ 358 h 742"/>
                    <a:gd name="T12" fmla="*/ 812 w 826"/>
                    <a:gd name="T13" fmla="*/ 387 h 742"/>
                    <a:gd name="T14" fmla="*/ 826 w 826"/>
                    <a:gd name="T15" fmla="*/ 535 h 742"/>
                    <a:gd name="T16" fmla="*/ 759 w 826"/>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 h="742">
                      <a:moveTo>
                        <a:pt x="759" y="676"/>
                      </a:moveTo>
                      <a:cubicBezTo>
                        <a:pt x="759" y="676"/>
                        <a:pt x="736" y="615"/>
                        <a:pt x="652" y="630"/>
                      </a:cubicBezTo>
                      <a:cubicBezTo>
                        <a:pt x="569" y="646"/>
                        <a:pt x="369" y="742"/>
                        <a:pt x="245" y="555"/>
                      </a:cubicBezTo>
                      <a:cubicBezTo>
                        <a:pt x="159" y="424"/>
                        <a:pt x="9" y="144"/>
                        <a:pt x="0" y="6"/>
                      </a:cubicBezTo>
                      <a:cubicBezTo>
                        <a:pt x="153" y="0"/>
                        <a:pt x="332" y="20"/>
                        <a:pt x="480" y="143"/>
                      </a:cubicBezTo>
                      <a:cubicBezTo>
                        <a:pt x="567" y="214"/>
                        <a:pt x="683" y="468"/>
                        <a:pt x="715" y="358"/>
                      </a:cubicBezTo>
                      <a:cubicBezTo>
                        <a:pt x="718" y="326"/>
                        <a:pt x="812" y="387"/>
                        <a:pt x="812" y="387"/>
                      </a:cubicBezTo>
                      <a:lnTo>
                        <a:pt x="826" y="535"/>
                      </a:lnTo>
                      <a:lnTo>
                        <a:pt x="759"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29" name="Freeform 318">
                  <a:extLst>
                    <a:ext uri="{FF2B5EF4-FFF2-40B4-BE49-F238E27FC236}">
                      <a16:creationId xmlns:a16="http://schemas.microsoft.com/office/drawing/2014/main" id="{9E4B3E37-B51D-43C9-861A-DE7993BB4AD9}"/>
                    </a:ext>
                  </a:extLst>
                </p:cNvPr>
                <p:cNvSpPr>
                  <a:spLocks/>
                </p:cNvSpPr>
                <p:nvPr/>
              </p:nvSpPr>
              <p:spPr bwMode="auto">
                <a:xfrm>
                  <a:off x="6221" y="3932"/>
                  <a:ext cx="147" cy="114"/>
                </a:xfrm>
                <a:custGeom>
                  <a:avLst/>
                  <a:gdLst>
                    <a:gd name="T0" fmla="*/ 870 w 910"/>
                    <a:gd name="T1" fmla="*/ 567 h 703"/>
                    <a:gd name="T2" fmla="*/ 756 w 910"/>
                    <a:gd name="T3" fmla="*/ 541 h 703"/>
                    <a:gd name="T4" fmla="*/ 342 w 910"/>
                    <a:gd name="T5" fmla="*/ 541 h 703"/>
                    <a:gd name="T6" fmla="*/ 0 w 910"/>
                    <a:gd name="T7" fmla="*/ 47 h 703"/>
                    <a:gd name="T8" fmla="*/ 498 w 910"/>
                    <a:gd name="T9" fmla="*/ 93 h 703"/>
                    <a:gd name="T10" fmla="*/ 768 w 910"/>
                    <a:gd name="T11" fmla="*/ 263 h 703"/>
                    <a:gd name="T12" fmla="*/ 869 w 910"/>
                    <a:gd name="T13" fmla="*/ 274 h 703"/>
                    <a:gd name="T14" fmla="*/ 910 w 910"/>
                    <a:gd name="T15" fmla="*/ 416 h 703"/>
                    <a:gd name="T16" fmla="*/ 87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870" y="567"/>
                      </a:moveTo>
                      <a:cubicBezTo>
                        <a:pt x="870" y="567"/>
                        <a:pt x="835" y="511"/>
                        <a:pt x="756" y="541"/>
                      </a:cubicBezTo>
                      <a:cubicBezTo>
                        <a:pt x="677" y="572"/>
                        <a:pt x="498" y="703"/>
                        <a:pt x="342" y="541"/>
                      </a:cubicBezTo>
                      <a:cubicBezTo>
                        <a:pt x="233" y="428"/>
                        <a:pt x="35" y="181"/>
                        <a:pt x="0" y="47"/>
                      </a:cubicBezTo>
                      <a:cubicBezTo>
                        <a:pt x="150" y="13"/>
                        <a:pt x="330" y="0"/>
                        <a:pt x="498" y="93"/>
                      </a:cubicBezTo>
                      <a:cubicBezTo>
                        <a:pt x="596" y="147"/>
                        <a:pt x="756" y="376"/>
                        <a:pt x="768" y="263"/>
                      </a:cubicBezTo>
                      <a:cubicBezTo>
                        <a:pt x="765" y="230"/>
                        <a:pt x="869" y="274"/>
                        <a:pt x="869" y="274"/>
                      </a:cubicBezTo>
                      <a:lnTo>
                        <a:pt x="910" y="416"/>
                      </a:lnTo>
                      <a:lnTo>
                        <a:pt x="87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0" name="Freeform 319">
                  <a:extLst>
                    <a:ext uri="{FF2B5EF4-FFF2-40B4-BE49-F238E27FC236}">
                      <a16:creationId xmlns:a16="http://schemas.microsoft.com/office/drawing/2014/main" id="{3A06C3E4-F35B-4D81-BF57-E6D57963C91A}"/>
                    </a:ext>
                  </a:extLst>
                </p:cNvPr>
                <p:cNvSpPr>
                  <a:spLocks/>
                </p:cNvSpPr>
                <p:nvPr/>
              </p:nvSpPr>
              <p:spPr bwMode="auto">
                <a:xfrm>
                  <a:off x="6262" y="4057"/>
                  <a:ext cx="156" cy="108"/>
                </a:xfrm>
                <a:custGeom>
                  <a:avLst/>
                  <a:gdLst>
                    <a:gd name="T0" fmla="*/ 944 w 958"/>
                    <a:gd name="T1" fmla="*/ 471 h 666"/>
                    <a:gd name="T2" fmla="*/ 827 w 958"/>
                    <a:gd name="T3" fmla="*/ 465 h 666"/>
                    <a:gd name="T4" fmla="*/ 419 w 958"/>
                    <a:gd name="T5" fmla="*/ 532 h 666"/>
                    <a:gd name="T6" fmla="*/ 0 w 958"/>
                    <a:gd name="T7" fmla="*/ 101 h 666"/>
                    <a:gd name="T8" fmla="*/ 499 w 958"/>
                    <a:gd name="T9" fmla="*/ 65 h 666"/>
                    <a:gd name="T10" fmla="*/ 793 w 958"/>
                    <a:gd name="T11" fmla="*/ 188 h 666"/>
                    <a:gd name="T12" fmla="*/ 894 w 958"/>
                    <a:gd name="T13" fmla="*/ 182 h 666"/>
                    <a:gd name="T14" fmla="*/ 958 w 958"/>
                    <a:gd name="T15" fmla="*/ 315 h 666"/>
                    <a:gd name="T16" fmla="*/ 944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944" y="471"/>
                      </a:moveTo>
                      <a:cubicBezTo>
                        <a:pt x="944" y="471"/>
                        <a:pt x="900" y="421"/>
                        <a:pt x="827" y="465"/>
                      </a:cubicBezTo>
                      <a:cubicBezTo>
                        <a:pt x="754" y="508"/>
                        <a:pt x="599" y="666"/>
                        <a:pt x="419" y="532"/>
                      </a:cubicBezTo>
                      <a:cubicBezTo>
                        <a:pt x="293" y="439"/>
                        <a:pt x="57" y="227"/>
                        <a:pt x="0" y="101"/>
                      </a:cubicBezTo>
                      <a:cubicBezTo>
                        <a:pt x="143" y="42"/>
                        <a:pt x="317" y="0"/>
                        <a:pt x="499" y="65"/>
                      </a:cubicBezTo>
                      <a:cubicBezTo>
                        <a:pt x="604" y="102"/>
                        <a:pt x="800" y="302"/>
                        <a:pt x="793" y="188"/>
                      </a:cubicBezTo>
                      <a:cubicBezTo>
                        <a:pt x="785" y="156"/>
                        <a:pt x="894" y="182"/>
                        <a:pt x="894" y="182"/>
                      </a:cubicBezTo>
                      <a:lnTo>
                        <a:pt x="958" y="315"/>
                      </a:lnTo>
                      <a:lnTo>
                        <a:pt x="944"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1" name="Freeform 320">
                  <a:extLst>
                    <a:ext uri="{FF2B5EF4-FFF2-40B4-BE49-F238E27FC236}">
                      <a16:creationId xmlns:a16="http://schemas.microsoft.com/office/drawing/2014/main" id="{0F05F3FE-A9BF-4639-B325-42BB27F3D4B8}"/>
                    </a:ext>
                  </a:extLst>
                </p:cNvPr>
                <p:cNvSpPr>
                  <a:spLocks/>
                </p:cNvSpPr>
                <p:nvPr/>
              </p:nvSpPr>
              <p:spPr bwMode="auto">
                <a:xfrm>
                  <a:off x="6335" y="4173"/>
                  <a:ext cx="163" cy="96"/>
                </a:xfrm>
                <a:custGeom>
                  <a:avLst/>
                  <a:gdLst>
                    <a:gd name="T0" fmla="*/ 1000 w 1000"/>
                    <a:gd name="T1" fmla="*/ 329 h 592"/>
                    <a:gd name="T2" fmla="*/ 885 w 1000"/>
                    <a:gd name="T3" fmla="*/ 347 h 592"/>
                    <a:gd name="T4" fmla="*/ 500 w 1000"/>
                    <a:gd name="T5" fmla="*/ 499 h 592"/>
                    <a:gd name="T6" fmla="*/ 0 w 1000"/>
                    <a:gd name="T7" fmla="*/ 164 h 592"/>
                    <a:gd name="T8" fmla="*/ 480 w 1000"/>
                    <a:gd name="T9" fmla="*/ 25 h 592"/>
                    <a:gd name="T10" fmla="*/ 794 w 1000"/>
                    <a:gd name="T11" fmla="*/ 83 h 592"/>
                    <a:gd name="T12" fmla="*/ 892 w 1000"/>
                    <a:gd name="T13" fmla="*/ 56 h 592"/>
                    <a:gd name="T14" fmla="*/ 982 w 1000"/>
                    <a:gd name="T15" fmla="*/ 174 h 592"/>
                    <a:gd name="T16" fmla="*/ 100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1000" y="329"/>
                      </a:moveTo>
                      <a:cubicBezTo>
                        <a:pt x="1000" y="329"/>
                        <a:pt x="948" y="289"/>
                        <a:pt x="885" y="347"/>
                      </a:cubicBezTo>
                      <a:cubicBezTo>
                        <a:pt x="823" y="404"/>
                        <a:pt x="704" y="592"/>
                        <a:pt x="500" y="499"/>
                      </a:cubicBezTo>
                      <a:cubicBezTo>
                        <a:pt x="357" y="434"/>
                        <a:pt x="82" y="276"/>
                        <a:pt x="0" y="164"/>
                      </a:cubicBezTo>
                      <a:cubicBezTo>
                        <a:pt x="127" y="77"/>
                        <a:pt x="289" y="0"/>
                        <a:pt x="480" y="25"/>
                      </a:cubicBezTo>
                      <a:cubicBezTo>
                        <a:pt x="591" y="39"/>
                        <a:pt x="825" y="193"/>
                        <a:pt x="794" y="83"/>
                      </a:cubicBezTo>
                      <a:cubicBezTo>
                        <a:pt x="779" y="54"/>
                        <a:pt x="892" y="56"/>
                        <a:pt x="892" y="56"/>
                      </a:cubicBezTo>
                      <a:lnTo>
                        <a:pt x="982" y="174"/>
                      </a:lnTo>
                      <a:lnTo>
                        <a:pt x="100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2" name="Freeform 321">
                  <a:extLst>
                    <a:ext uri="{FF2B5EF4-FFF2-40B4-BE49-F238E27FC236}">
                      <a16:creationId xmlns:a16="http://schemas.microsoft.com/office/drawing/2014/main" id="{331B196F-49B4-4FF4-A8FE-4059AD608D2B}"/>
                    </a:ext>
                  </a:extLst>
                </p:cNvPr>
                <p:cNvSpPr>
                  <a:spLocks/>
                </p:cNvSpPr>
                <p:nvPr/>
              </p:nvSpPr>
              <p:spPr bwMode="auto">
                <a:xfrm>
                  <a:off x="6425" y="4263"/>
                  <a:ext cx="181" cy="91"/>
                </a:xfrm>
                <a:custGeom>
                  <a:avLst/>
                  <a:gdLst>
                    <a:gd name="T0" fmla="*/ 1114 w 1114"/>
                    <a:gd name="T1" fmla="*/ 253 h 558"/>
                    <a:gd name="T2" fmla="*/ 992 w 1114"/>
                    <a:gd name="T3" fmla="*/ 288 h 558"/>
                    <a:gd name="T4" fmla="*/ 600 w 1114"/>
                    <a:gd name="T5" fmla="*/ 498 h 558"/>
                    <a:gd name="T6" fmla="*/ 0 w 1114"/>
                    <a:gd name="T7" fmla="*/ 246 h 558"/>
                    <a:gd name="T8" fmla="*/ 497 w 1114"/>
                    <a:gd name="T9" fmla="*/ 33 h 558"/>
                    <a:gd name="T10" fmla="*/ 848 w 1114"/>
                    <a:gd name="T11" fmla="*/ 42 h 558"/>
                    <a:gd name="T12" fmla="*/ 949 w 1114"/>
                    <a:gd name="T13" fmla="*/ 0 h 558"/>
                    <a:gd name="T14" fmla="*/ 1068 w 1114"/>
                    <a:gd name="T15" fmla="*/ 102 h 558"/>
                    <a:gd name="T16" fmla="*/ 1114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1114" y="253"/>
                      </a:moveTo>
                      <a:cubicBezTo>
                        <a:pt x="1114" y="253"/>
                        <a:pt x="1050" y="222"/>
                        <a:pt x="992" y="288"/>
                      </a:cubicBezTo>
                      <a:cubicBezTo>
                        <a:pt x="934" y="355"/>
                        <a:pt x="838" y="558"/>
                        <a:pt x="600" y="498"/>
                      </a:cubicBezTo>
                      <a:cubicBezTo>
                        <a:pt x="434" y="456"/>
                        <a:pt x="108" y="344"/>
                        <a:pt x="0" y="246"/>
                      </a:cubicBezTo>
                      <a:cubicBezTo>
                        <a:pt x="123" y="140"/>
                        <a:pt x="286" y="38"/>
                        <a:pt x="497" y="33"/>
                      </a:cubicBezTo>
                      <a:cubicBezTo>
                        <a:pt x="620" y="30"/>
                        <a:pt x="900" y="146"/>
                        <a:pt x="848" y="42"/>
                      </a:cubicBezTo>
                      <a:cubicBezTo>
                        <a:pt x="827" y="16"/>
                        <a:pt x="949" y="0"/>
                        <a:pt x="949" y="0"/>
                      </a:cubicBezTo>
                      <a:lnTo>
                        <a:pt x="1068" y="102"/>
                      </a:lnTo>
                      <a:lnTo>
                        <a:pt x="1114"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3" name="Freeform 322">
                  <a:extLst>
                    <a:ext uri="{FF2B5EF4-FFF2-40B4-BE49-F238E27FC236}">
                      <a16:creationId xmlns:a16="http://schemas.microsoft.com/office/drawing/2014/main" id="{FA5FB4D2-48DC-438F-B0DA-A668B7C26295}"/>
                    </a:ext>
                  </a:extLst>
                </p:cNvPr>
                <p:cNvSpPr>
                  <a:spLocks/>
                </p:cNvSpPr>
                <p:nvPr/>
              </p:nvSpPr>
              <p:spPr bwMode="auto">
                <a:xfrm>
                  <a:off x="6321" y="3296"/>
                  <a:ext cx="870" cy="1138"/>
                </a:xfrm>
                <a:custGeom>
                  <a:avLst/>
                  <a:gdLst>
                    <a:gd name="T0" fmla="*/ 5070 w 5360"/>
                    <a:gd name="T1" fmla="*/ 6995 h 6995"/>
                    <a:gd name="T2" fmla="*/ 3920 w 5360"/>
                    <a:gd name="T3" fmla="*/ 6712 h 6995"/>
                    <a:gd name="T4" fmla="*/ 1271 w 5360"/>
                    <a:gd name="T5" fmla="*/ 5868 h 6995"/>
                    <a:gd name="T6" fmla="*/ 0 w 5360"/>
                    <a:gd name="T7" fmla="*/ 3127 h 6995"/>
                    <a:gd name="T8" fmla="*/ 1206 w 5360"/>
                    <a:gd name="T9" fmla="*/ 615 h 6995"/>
                    <a:gd name="T10" fmla="*/ 2206 w 5360"/>
                    <a:gd name="T11" fmla="*/ 15 h 6995"/>
                    <a:gd name="T12" fmla="*/ 2234 w 5360"/>
                    <a:gd name="T13" fmla="*/ 64 h 6995"/>
                    <a:gd name="T14" fmla="*/ 1714 w 5360"/>
                    <a:gd name="T15" fmla="*/ 366 h 6995"/>
                    <a:gd name="T16" fmla="*/ 1021 w 5360"/>
                    <a:gd name="T17" fmla="*/ 942 h 6995"/>
                    <a:gd name="T18" fmla="*/ 173 w 5360"/>
                    <a:gd name="T19" fmla="*/ 3667 h 6995"/>
                    <a:gd name="T20" fmla="*/ 1740 w 5360"/>
                    <a:gd name="T21" fmla="*/ 6039 h 6995"/>
                    <a:gd name="T22" fmla="*/ 3902 w 5360"/>
                    <a:gd name="T23" fmla="*/ 6612 h 6995"/>
                    <a:gd name="T24" fmla="*/ 5360 w 5360"/>
                    <a:gd name="T25" fmla="*/ 6976 h 6995"/>
                    <a:gd name="T26" fmla="*/ 507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5070" y="6995"/>
                      </a:moveTo>
                      <a:cubicBezTo>
                        <a:pt x="5070" y="6995"/>
                        <a:pt x="4817" y="6719"/>
                        <a:pt x="3920" y="6712"/>
                      </a:cubicBezTo>
                      <a:cubicBezTo>
                        <a:pt x="3023" y="6705"/>
                        <a:pt x="2316" y="6660"/>
                        <a:pt x="1271" y="5868"/>
                      </a:cubicBezTo>
                      <a:cubicBezTo>
                        <a:pt x="225" y="5076"/>
                        <a:pt x="0" y="3790"/>
                        <a:pt x="0" y="3127"/>
                      </a:cubicBezTo>
                      <a:cubicBezTo>
                        <a:pt x="0" y="2465"/>
                        <a:pt x="294" y="1337"/>
                        <a:pt x="1206" y="615"/>
                      </a:cubicBezTo>
                      <a:cubicBezTo>
                        <a:pt x="1555" y="338"/>
                        <a:pt x="2104" y="35"/>
                        <a:pt x="2206" y="15"/>
                      </a:cubicBezTo>
                      <a:cubicBezTo>
                        <a:pt x="2280" y="0"/>
                        <a:pt x="2278" y="39"/>
                        <a:pt x="2234" y="64"/>
                      </a:cubicBezTo>
                      <a:cubicBezTo>
                        <a:pt x="2077" y="153"/>
                        <a:pt x="1987" y="185"/>
                        <a:pt x="1714" y="366"/>
                      </a:cubicBezTo>
                      <a:cubicBezTo>
                        <a:pt x="1472" y="526"/>
                        <a:pt x="1215" y="735"/>
                        <a:pt x="1021" y="942"/>
                      </a:cubicBezTo>
                      <a:cubicBezTo>
                        <a:pt x="608" y="1385"/>
                        <a:pt x="6" y="2299"/>
                        <a:pt x="173" y="3667"/>
                      </a:cubicBezTo>
                      <a:cubicBezTo>
                        <a:pt x="340" y="5035"/>
                        <a:pt x="1248" y="5734"/>
                        <a:pt x="1740" y="6039"/>
                      </a:cubicBezTo>
                      <a:cubicBezTo>
                        <a:pt x="2231" y="6344"/>
                        <a:pt x="2930" y="6630"/>
                        <a:pt x="3902" y="6612"/>
                      </a:cubicBezTo>
                      <a:cubicBezTo>
                        <a:pt x="4873" y="6593"/>
                        <a:pt x="5360" y="6976"/>
                        <a:pt x="5360" y="6976"/>
                      </a:cubicBezTo>
                      <a:lnTo>
                        <a:pt x="507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4" name="Freeform 323">
                  <a:extLst>
                    <a:ext uri="{FF2B5EF4-FFF2-40B4-BE49-F238E27FC236}">
                      <a16:creationId xmlns:a16="http://schemas.microsoft.com/office/drawing/2014/main" id="{0FD63518-440B-43A3-9FA9-6EBDF7BE841B}"/>
                    </a:ext>
                  </a:extLst>
                </p:cNvPr>
                <p:cNvSpPr>
                  <a:spLocks/>
                </p:cNvSpPr>
                <p:nvPr/>
              </p:nvSpPr>
              <p:spPr bwMode="auto">
                <a:xfrm>
                  <a:off x="7162" y="4335"/>
                  <a:ext cx="168" cy="80"/>
                </a:xfrm>
                <a:custGeom>
                  <a:avLst/>
                  <a:gdLst>
                    <a:gd name="T0" fmla="*/ 286 w 1036"/>
                    <a:gd name="T1" fmla="*/ 15 h 491"/>
                    <a:gd name="T2" fmla="*/ 462 w 1036"/>
                    <a:gd name="T3" fmla="*/ 44 h 491"/>
                    <a:gd name="T4" fmla="*/ 1036 w 1036"/>
                    <a:gd name="T5" fmla="*/ 354 h 491"/>
                    <a:gd name="T6" fmla="*/ 386 w 1036"/>
                    <a:gd name="T7" fmla="*/ 454 h 491"/>
                    <a:gd name="T8" fmla="*/ 0 w 1036"/>
                    <a:gd name="T9" fmla="*/ 127 h 491"/>
                    <a:gd name="T10" fmla="*/ 75 w 1036"/>
                    <a:gd name="T11" fmla="*/ 0 h 491"/>
                    <a:gd name="T12" fmla="*/ 286 w 1036"/>
                    <a:gd name="T13" fmla="*/ 15 h 491"/>
                  </a:gdLst>
                  <a:ahLst/>
                  <a:cxnLst>
                    <a:cxn ang="0">
                      <a:pos x="T0" y="T1"/>
                    </a:cxn>
                    <a:cxn ang="0">
                      <a:pos x="T2" y="T3"/>
                    </a:cxn>
                    <a:cxn ang="0">
                      <a:pos x="T4" y="T5"/>
                    </a:cxn>
                    <a:cxn ang="0">
                      <a:pos x="T6" y="T7"/>
                    </a:cxn>
                    <a:cxn ang="0">
                      <a:pos x="T8" y="T9"/>
                    </a:cxn>
                    <a:cxn ang="0">
                      <a:pos x="T10" y="T11"/>
                    </a:cxn>
                    <a:cxn ang="0">
                      <a:pos x="T12" y="T13"/>
                    </a:cxn>
                  </a:cxnLst>
                  <a:rect l="0" t="0" r="r" b="b"/>
                  <a:pathLst>
                    <a:path w="1036" h="491">
                      <a:moveTo>
                        <a:pt x="286" y="15"/>
                      </a:moveTo>
                      <a:cubicBezTo>
                        <a:pt x="261" y="77"/>
                        <a:pt x="349" y="42"/>
                        <a:pt x="462" y="44"/>
                      </a:cubicBezTo>
                      <a:cubicBezTo>
                        <a:pt x="656" y="49"/>
                        <a:pt x="824" y="59"/>
                        <a:pt x="1036" y="354"/>
                      </a:cubicBezTo>
                      <a:cubicBezTo>
                        <a:pt x="842" y="415"/>
                        <a:pt x="612" y="491"/>
                        <a:pt x="386" y="454"/>
                      </a:cubicBezTo>
                      <a:cubicBezTo>
                        <a:pt x="131" y="413"/>
                        <a:pt x="166" y="66"/>
                        <a:pt x="0" y="127"/>
                      </a:cubicBezTo>
                      <a:lnTo>
                        <a:pt x="75" y="0"/>
                      </a:lnTo>
                      <a:lnTo>
                        <a:pt x="286" y="1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5" name="Freeform 324">
                  <a:extLst>
                    <a:ext uri="{FF2B5EF4-FFF2-40B4-BE49-F238E27FC236}">
                      <a16:creationId xmlns:a16="http://schemas.microsoft.com/office/drawing/2014/main" id="{B0D66530-6FD7-4EE2-9515-441C07867156}"/>
                    </a:ext>
                  </a:extLst>
                </p:cNvPr>
                <p:cNvSpPr>
                  <a:spLocks/>
                </p:cNvSpPr>
                <p:nvPr/>
              </p:nvSpPr>
              <p:spPr bwMode="auto">
                <a:xfrm>
                  <a:off x="7509" y="3515"/>
                  <a:ext cx="99" cy="153"/>
                </a:xfrm>
                <a:custGeom>
                  <a:avLst/>
                  <a:gdLst>
                    <a:gd name="T0" fmla="*/ 178 w 607"/>
                    <a:gd name="T1" fmla="*/ 940 h 940"/>
                    <a:gd name="T2" fmla="*/ 253 w 607"/>
                    <a:gd name="T3" fmla="*/ 851 h 940"/>
                    <a:gd name="T4" fmla="*/ 582 w 607"/>
                    <a:gd name="T5" fmla="*/ 600 h 940"/>
                    <a:gd name="T6" fmla="*/ 553 w 607"/>
                    <a:gd name="T7" fmla="*/ 0 h 940"/>
                    <a:gd name="T8" fmla="*/ 186 w 607"/>
                    <a:gd name="T9" fmla="*/ 338 h 940"/>
                    <a:gd name="T10" fmla="*/ 74 w 607"/>
                    <a:gd name="T11" fmla="*/ 637 h 940"/>
                    <a:gd name="T12" fmla="*/ 0 w 607"/>
                    <a:gd name="T13" fmla="*/ 706 h 940"/>
                    <a:gd name="T14" fmla="*/ 54 w 607"/>
                    <a:gd name="T15" fmla="*/ 844 h 940"/>
                    <a:gd name="T16" fmla="*/ 178 w 607"/>
                    <a:gd name="T17"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 h="940">
                      <a:moveTo>
                        <a:pt x="178" y="940"/>
                      </a:moveTo>
                      <a:cubicBezTo>
                        <a:pt x="178" y="940"/>
                        <a:pt x="171" y="875"/>
                        <a:pt x="253" y="851"/>
                      </a:cubicBezTo>
                      <a:cubicBezTo>
                        <a:pt x="335" y="827"/>
                        <a:pt x="556" y="823"/>
                        <a:pt x="582" y="600"/>
                      </a:cubicBezTo>
                      <a:cubicBezTo>
                        <a:pt x="600" y="444"/>
                        <a:pt x="607" y="127"/>
                        <a:pt x="553" y="0"/>
                      </a:cubicBezTo>
                      <a:cubicBezTo>
                        <a:pt x="413" y="64"/>
                        <a:pt x="263" y="162"/>
                        <a:pt x="186" y="338"/>
                      </a:cubicBezTo>
                      <a:cubicBezTo>
                        <a:pt x="141" y="441"/>
                        <a:pt x="152" y="720"/>
                        <a:pt x="74" y="637"/>
                      </a:cubicBezTo>
                      <a:cubicBezTo>
                        <a:pt x="57" y="609"/>
                        <a:pt x="0" y="706"/>
                        <a:pt x="0" y="706"/>
                      </a:cubicBezTo>
                      <a:lnTo>
                        <a:pt x="54" y="844"/>
                      </a:lnTo>
                      <a:lnTo>
                        <a:pt x="178" y="94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6" name="Freeform 325">
                  <a:extLst>
                    <a:ext uri="{FF2B5EF4-FFF2-40B4-BE49-F238E27FC236}">
                      <a16:creationId xmlns:a16="http://schemas.microsoft.com/office/drawing/2014/main" id="{AE48F313-5568-449C-A5AD-D37E1CA8B4AE}"/>
                    </a:ext>
                  </a:extLst>
                </p:cNvPr>
                <p:cNvSpPr>
                  <a:spLocks/>
                </p:cNvSpPr>
                <p:nvPr/>
              </p:nvSpPr>
              <p:spPr bwMode="auto">
                <a:xfrm>
                  <a:off x="7457" y="3388"/>
                  <a:ext cx="91" cy="165"/>
                </a:xfrm>
                <a:custGeom>
                  <a:avLst/>
                  <a:gdLst>
                    <a:gd name="T0" fmla="*/ 209 w 559"/>
                    <a:gd name="T1" fmla="*/ 1011 h 1011"/>
                    <a:gd name="T2" fmla="*/ 536 w 559"/>
                    <a:gd name="T3" fmla="*/ 643 h 1011"/>
                    <a:gd name="T4" fmla="*/ 353 w 559"/>
                    <a:gd name="T5" fmla="*/ 0 h 1011"/>
                    <a:gd name="T6" fmla="*/ 116 w 559"/>
                    <a:gd name="T7" fmla="*/ 444 h 1011"/>
                    <a:gd name="T8" fmla="*/ 29 w 559"/>
                    <a:gd name="T9" fmla="*/ 714 h 1011"/>
                    <a:gd name="T10" fmla="*/ 0 w 559"/>
                    <a:gd name="T11" fmla="*/ 826 h 1011"/>
                    <a:gd name="T12" fmla="*/ 209 w 559"/>
                    <a:gd name="T13" fmla="*/ 1011 h 1011"/>
                  </a:gdLst>
                  <a:ahLst/>
                  <a:cxnLst>
                    <a:cxn ang="0">
                      <a:pos x="T0" y="T1"/>
                    </a:cxn>
                    <a:cxn ang="0">
                      <a:pos x="T2" y="T3"/>
                    </a:cxn>
                    <a:cxn ang="0">
                      <a:pos x="T4" y="T5"/>
                    </a:cxn>
                    <a:cxn ang="0">
                      <a:pos x="T6" y="T7"/>
                    </a:cxn>
                    <a:cxn ang="0">
                      <a:pos x="T8" y="T9"/>
                    </a:cxn>
                    <a:cxn ang="0">
                      <a:pos x="T10" y="T11"/>
                    </a:cxn>
                    <a:cxn ang="0">
                      <a:pos x="T12" y="T13"/>
                    </a:cxn>
                  </a:cxnLst>
                  <a:rect l="0" t="0" r="r" b="b"/>
                  <a:pathLst>
                    <a:path w="559" h="1011">
                      <a:moveTo>
                        <a:pt x="209" y="1011"/>
                      </a:moveTo>
                      <a:cubicBezTo>
                        <a:pt x="189" y="846"/>
                        <a:pt x="514" y="959"/>
                        <a:pt x="536" y="643"/>
                      </a:cubicBezTo>
                      <a:cubicBezTo>
                        <a:pt x="559" y="310"/>
                        <a:pt x="442" y="217"/>
                        <a:pt x="353" y="0"/>
                      </a:cubicBezTo>
                      <a:cubicBezTo>
                        <a:pt x="236" y="112"/>
                        <a:pt x="160" y="232"/>
                        <a:pt x="116" y="444"/>
                      </a:cubicBezTo>
                      <a:cubicBezTo>
                        <a:pt x="92" y="556"/>
                        <a:pt x="178" y="810"/>
                        <a:pt x="29" y="714"/>
                      </a:cubicBezTo>
                      <a:cubicBezTo>
                        <a:pt x="15" y="699"/>
                        <a:pt x="0" y="826"/>
                        <a:pt x="0" y="826"/>
                      </a:cubicBezTo>
                      <a:lnTo>
                        <a:pt x="209" y="101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7" name="Freeform 326">
                  <a:extLst>
                    <a:ext uri="{FF2B5EF4-FFF2-40B4-BE49-F238E27FC236}">
                      <a16:creationId xmlns:a16="http://schemas.microsoft.com/office/drawing/2014/main" id="{D3D60D05-C931-4A4A-933A-CDB1412810D7}"/>
                    </a:ext>
                  </a:extLst>
                </p:cNvPr>
                <p:cNvSpPr>
                  <a:spLocks/>
                </p:cNvSpPr>
                <p:nvPr/>
              </p:nvSpPr>
              <p:spPr bwMode="auto">
                <a:xfrm>
                  <a:off x="7385" y="3291"/>
                  <a:ext cx="79" cy="159"/>
                </a:xfrm>
                <a:custGeom>
                  <a:avLst/>
                  <a:gdLst>
                    <a:gd name="T0" fmla="*/ 220 w 487"/>
                    <a:gd name="T1" fmla="*/ 977 h 977"/>
                    <a:gd name="T2" fmla="*/ 487 w 487"/>
                    <a:gd name="T3" fmla="*/ 601 h 977"/>
                    <a:gd name="T4" fmla="*/ 179 w 487"/>
                    <a:gd name="T5" fmla="*/ 0 h 977"/>
                    <a:gd name="T6" fmla="*/ 8 w 487"/>
                    <a:gd name="T7" fmla="*/ 455 h 977"/>
                    <a:gd name="T8" fmla="*/ 56 w 487"/>
                    <a:gd name="T9" fmla="*/ 756 h 977"/>
                    <a:gd name="T10" fmla="*/ 19 w 487"/>
                    <a:gd name="T11" fmla="*/ 776 h 977"/>
                    <a:gd name="T12" fmla="*/ 44 w 487"/>
                    <a:gd name="T13" fmla="*/ 894 h 977"/>
                    <a:gd name="T14" fmla="*/ 220 w 487"/>
                    <a:gd name="T15" fmla="*/ 977 h 9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7" h="977">
                      <a:moveTo>
                        <a:pt x="220" y="977"/>
                      </a:moveTo>
                      <a:cubicBezTo>
                        <a:pt x="183" y="885"/>
                        <a:pt x="487" y="869"/>
                        <a:pt x="487" y="601"/>
                      </a:cubicBezTo>
                      <a:cubicBezTo>
                        <a:pt x="474" y="365"/>
                        <a:pt x="313" y="272"/>
                        <a:pt x="179" y="0"/>
                      </a:cubicBezTo>
                      <a:cubicBezTo>
                        <a:pt x="55" y="131"/>
                        <a:pt x="0" y="313"/>
                        <a:pt x="8" y="455"/>
                      </a:cubicBezTo>
                      <a:cubicBezTo>
                        <a:pt x="21" y="660"/>
                        <a:pt x="79" y="695"/>
                        <a:pt x="56" y="756"/>
                      </a:cubicBezTo>
                      <a:cubicBezTo>
                        <a:pt x="47" y="781"/>
                        <a:pt x="31" y="783"/>
                        <a:pt x="19" y="776"/>
                      </a:cubicBezTo>
                      <a:cubicBezTo>
                        <a:pt x="7" y="770"/>
                        <a:pt x="44" y="894"/>
                        <a:pt x="44" y="894"/>
                      </a:cubicBezTo>
                      <a:lnTo>
                        <a:pt x="220" y="97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8" name="Freeform 327">
                  <a:extLst>
                    <a:ext uri="{FF2B5EF4-FFF2-40B4-BE49-F238E27FC236}">
                      <a16:creationId xmlns:a16="http://schemas.microsoft.com/office/drawing/2014/main" id="{00F9B5F3-CAEF-4DCB-8D19-77926D68652D}"/>
                    </a:ext>
                  </a:extLst>
                </p:cNvPr>
                <p:cNvSpPr>
                  <a:spLocks/>
                </p:cNvSpPr>
                <p:nvPr/>
              </p:nvSpPr>
              <p:spPr bwMode="auto">
                <a:xfrm>
                  <a:off x="7269" y="3221"/>
                  <a:ext cx="87" cy="153"/>
                </a:xfrm>
                <a:custGeom>
                  <a:avLst/>
                  <a:gdLst>
                    <a:gd name="T0" fmla="*/ 385 w 534"/>
                    <a:gd name="T1" fmla="*/ 937 h 937"/>
                    <a:gd name="T2" fmla="*/ 373 w 534"/>
                    <a:gd name="T3" fmla="*/ 833 h 937"/>
                    <a:gd name="T4" fmla="*/ 528 w 534"/>
                    <a:gd name="T5" fmla="*/ 552 h 937"/>
                    <a:gd name="T6" fmla="*/ 316 w 534"/>
                    <a:gd name="T7" fmla="*/ 163 h 937"/>
                    <a:gd name="T8" fmla="*/ 75 w 534"/>
                    <a:gd name="T9" fmla="*/ 0 h 937"/>
                    <a:gd name="T10" fmla="*/ 24 w 534"/>
                    <a:gd name="T11" fmla="*/ 378 h 937"/>
                    <a:gd name="T12" fmla="*/ 159 w 534"/>
                    <a:gd name="T13" fmla="*/ 788 h 937"/>
                    <a:gd name="T14" fmla="*/ 152 w 534"/>
                    <a:gd name="T15" fmla="*/ 836 h 937"/>
                    <a:gd name="T16" fmla="*/ 250 w 534"/>
                    <a:gd name="T17" fmla="*/ 901 h 937"/>
                    <a:gd name="T18" fmla="*/ 385 w 534"/>
                    <a:gd name="T19" fmla="*/ 937 h 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4" h="937">
                      <a:moveTo>
                        <a:pt x="385" y="937"/>
                      </a:moveTo>
                      <a:cubicBezTo>
                        <a:pt x="355" y="908"/>
                        <a:pt x="353" y="876"/>
                        <a:pt x="373" y="833"/>
                      </a:cubicBezTo>
                      <a:cubicBezTo>
                        <a:pt x="394" y="788"/>
                        <a:pt x="534" y="681"/>
                        <a:pt x="528" y="552"/>
                      </a:cubicBezTo>
                      <a:cubicBezTo>
                        <a:pt x="522" y="424"/>
                        <a:pt x="421" y="285"/>
                        <a:pt x="316" y="163"/>
                      </a:cubicBezTo>
                      <a:cubicBezTo>
                        <a:pt x="218" y="50"/>
                        <a:pt x="117" y="15"/>
                        <a:pt x="75" y="0"/>
                      </a:cubicBezTo>
                      <a:cubicBezTo>
                        <a:pt x="34" y="209"/>
                        <a:pt x="0" y="238"/>
                        <a:pt x="24" y="378"/>
                      </a:cubicBezTo>
                      <a:cubicBezTo>
                        <a:pt x="75" y="665"/>
                        <a:pt x="253" y="766"/>
                        <a:pt x="159" y="788"/>
                      </a:cubicBezTo>
                      <a:cubicBezTo>
                        <a:pt x="122" y="773"/>
                        <a:pt x="152" y="836"/>
                        <a:pt x="152" y="836"/>
                      </a:cubicBezTo>
                      <a:lnTo>
                        <a:pt x="250" y="901"/>
                      </a:lnTo>
                      <a:lnTo>
                        <a:pt x="385" y="93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39" name="Freeform 328">
                  <a:extLst>
                    <a:ext uri="{FF2B5EF4-FFF2-40B4-BE49-F238E27FC236}">
                      <a16:creationId xmlns:a16="http://schemas.microsoft.com/office/drawing/2014/main" id="{CDB44445-A303-4F10-9DA9-385949C02642}"/>
                    </a:ext>
                  </a:extLst>
                </p:cNvPr>
                <p:cNvSpPr>
                  <a:spLocks/>
                </p:cNvSpPr>
                <p:nvPr/>
              </p:nvSpPr>
              <p:spPr bwMode="auto">
                <a:xfrm>
                  <a:off x="7167" y="3197"/>
                  <a:ext cx="85" cy="117"/>
                </a:xfrm>
                <a:custGeom>
                  <a:avLst/>
                  <a:gdLst>
                    <a:gd name="T0" fmla="*/ 430 w 526"/>
                    <a:gd name="T1" fmla="*/ 719 h 719"/>
                    <a:gd name="T2" fmla="*/ 433 w 526"/>
                    <a:gd name="T3" fmla="*/ 639 h 719"/>
                    <a:gd name="T4" fmla="*/ 510 w 526"/>
                    <a:gd name="T5" fmla="*/ 442 h 719"/>
                    <a:gd name="T6" fmla="*/ 239 w 526"/>
                    <a:gd name="T7" fmla="*/ 126 h 719"/>
                    <a:gd name="T8" fmla="*/ 101 w 526"/>
                    <a:gd name="T9" fmla="*/ 0 h 719"/>
                    <a:gd name="T10" fmla="*/ 123 w 526"/>
                    <a:gd name="T11" fmla="*/ 427 h 719"/>
                    <a:gd name="T12" fmla="*/ 235 w 526"/>
                    <a:gd name="T13" fmla="*/ 548 h 719"/>
                    <a:gd name="T14" fmla="*/ 233 w 526"/>
                    <a:gd name="T15" fmla="*/ 627 h 719"/>
                    <a:gd name="T16" fmla="*/ 294 w 526"/>
                    <a:gd name="T17" fmla="*/ 687 h 719"/>
                    <a:gd name="T18" fmla="*/ 430 w 526"/>
                    <a:gd name="T19" fmla="*/ 719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6" h="719">
                      <a:moveTo>
                        <a:pt x="430" y="719"/>
                      </a:moveTo>
                      <a:cubicBezTo>
                        <a:pt x="413" y="696"/>
                        <a:pt x="414" y="655"/>
                        <a:pt x="433" y="639"/>
                      </a:cubicBezTo>
                      <a:cubicBezTo>
                        <a:pt x="452" y="622"/>
                        <a:pt x="526" y="520"/>
                        <a:pt x="510" y="442"/>
                      </a:cubicBezTo>
                      <a:cubicBezTo>
                        <a:pt x="477" y="275"/>
                        <a:pt x="300" y="171"/>
                        <a:pt x="239" y="126"/>
                      </a:cubicBezTo>
                      <a:cubicBezTo>
                        <a:pt x="177" y="82"/>
                        <a:pt x="139" y="42"/>
                        <a:pt x="101" y="0"/>
                      </a:cubicBezTo>
                      <a:cubicBezTo>
                        <a:pt x="0" y="76"/>
                        <a:pt x="24" y="319"/>
                        <a:pt x="123" y="427"/>
                      </a:cubicBezTo>
                      <a:cubicBezTo>
                        <a:pt x="170" y="473"/>
                        <a:pt x="218" y="509"/>
                        <a:pt x="235" y="548"/>
                      </a:cubicBezTo>
                      <a:cubicBezTo>
                        <a:pt x="252" y="587"/>
                        <a:pt x="253" y="627"/>
                        <a:pt x="233" y="627"/>
                      </a:cubicBezTo>
                      <a:cubicBezTo>
                        <a:pt x="212" y="627"/>
                        <a:pt x="294" y="687"/>
                        <a:pt x="294" y="687"/>
                      </a:cubicBezTo>
                      <a:lnTo>
                        <a:pt x="430" y="71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0" name="Freeform 329">
                  <a:extLst>
                    <a:ext uri="{FF2B5EF4-FFF2-40B4-BE49-F238E27FC236}">
                      <a16:creationId xmlns:a16="http://schemas.microsoft.com/office/drawing/2014/main" id="{0B93E011-3441-483E-844A-C94A96F3A037}"/>
                    </a:ext>
                  </a:extLst>
                </p:cNvPr>
                <p:cNvSpPr>
                  <a:spLocks/>
                </p:cNvSpPr>
                <p:nvPr/>
              </p:nvSpPr>
              <p:spPr bwMode="auto">
                <a:xfrm>
                  <a:off x="7063" y="3262"/>
                  <a:ext cx="144" cy="56"/>
                </a:xfrm>
                <a:custGeom>
                  <a:avLst/>
                  <a:gdLst>
                    <a:gd name="T0" fmla="*/ 377 w 890"/>
                    <a:gd name="T1" fmla="*/ 1 h 340"/>
                    <a:gd name="T2" fmla="*/ 0 w 890"/>
                    <a:gd name="T3" fmla="*/ 146 h 340"/>
                    <a:gd name="T4" fmla="*/ 326 w 890"/>
                    <a:gd name="T5" fmla="*/ 335 h 340"/>
                    <a:gd name="T6" fmla="*/ 590 w 890"/>
                    <a:gd name="T7" fmla="*/ 282 h 340"/>
                    <a:gd name="T8" fmla="*/ 855 w 890"/>
                    <a:gd name="T9" fmla="*/ 288 h 340"/>
                    <a:gd name="T10" fmla="*/ 844 w 890"/>
                    <a:gd name="T11" fmla="*/ 220 h 340"/>
                    <a:gd name="T12" fmla="*/ 377 w 890"/>
                    <a:gd name="T13" fmla="*/ 1 h 340"/>
                  </a:gdLst>
                  <a:ahLst/>
                  <a:cxnLst>
                    <a:cxn ang="0">
                      <a:pos x="T0" y="T1"/>
                    </a:cxn>
                    <a:cxn ang="0">
                      <a:pos x="T2" y="T3"/>
                    </a:cxn>
                    <a:cxn ang="0">
                      <a:pos x="T4" y="T5"/>
                    </a:cxn>
                    <a:cxn ang="0">
                      <a:pos x="T6" y="T7"/>
                    </a:cxn>
                    <a:cxn ang="0">
                      <a:pos x="T8" y="T9"/>
                    </a:cxn>
                    <a:cxn ang="0">
                      <a:pos x="T10" y="T11"/>
                    </a:cxn>
                    <a:cxn ang="0">
                      <a:pos x="T12" y="T13"/>
                    </a:cxn>
                  </a:cxnLst>
                  <a:rect l="0" t="0" r="r" b="b"/>
                  <a:pathLst>
                    <a:path w="890" h="340">
                      <a:moveTo>
                        <a:pt x="377" y="1"/>
                      </a:moveTo>
                      <a:cubicBezTo>
                        <a:pt x="321" y="0"/>
                        <a:pt x="148" y="10"/>
                        <a:pt x="0" y="146"/>
                      </a:cubicBezTo>
                      <a:cubicBezTo>
                        <a:pt x="76" y="234"/>
                        <a:pt x="233" y="332"/>
                        <a:pt x="326" y="335"/>
                      </a:cubicBezTo>
                      <a:cubicBezTo>
                        <a:pt x="443" y="340"/>
                        <a:pt x="535" y="309"/>
                        <a:pt x="590" y="282"/>
                      </a:cubicBezTo>
                      <a:cubicBezTo>
                        <a:pt x="707" y="224"/>
                        <a:pt x="811" y="274"/>
                        <a:pt x="855" y="288"/>
                      </a:cubicBezTo>
                      <a:cubicBezTo>
                        <a:pt x="890" y="300"/>
                        <a:pt x="844" y="220"/>
                        <a:pt x="844" y="220"/>
                      </a:cubicBezTo>
                      <a:cubicBezTo>
                        <a:pt x="707" y="218"/>
                        <a:pt x="672" y="3"/>
                        <a:pt x="377" y="1"/>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1" name="Freeform 330">
                  <a:extLst>
                    <a:ext uri="{FF2B5EF4-FFF2-40B4-BE49-F238E27FC236}">
                      <a16:creationId xmlns:a16="http://schemas.microsoft.com/office/drawing/2014/main" id="{E4630135-CBC6-4AF6-AB9C-99549F775416}"/>
                    </a:ext>
                  </a:extLst>
                </p:cNvPr>
                <p:cNvSpPr>
                  <a:spLocks/>
                </p:cNvSpPr>
                <p:nvPr/>
              </p:nvSpPr>
              <p:spPr bwMode="auto">
                <a:xfrm>
                  <a:off x="7143" y="3330"/>
                  <a:ext cx="134" cy="69"/>
                </a:xfrm>
                <a:custGeom>
                  <a:avLst/>
                  <a:gdLst>
                    <a:gd name="T0" fmla="*/ 586 w 829"/>
                    <a:gd name="T1" fmla="*/ 0 h 424"/>
                    <a:gd name="T2" fmla="*/ 223 w 829"/>
                    <a:gd name="T3" fmla="*/ 68 h 424"/>
                    <a:gd name="T4" fmla="*/ 0 w 829"/>
                    <a:gd name="T5" fmla="*/ 335 h 424"/>
                    <a:gd name="T6" fmla="*/ 500 w 829"/>
                    <a:gd name="T7" fmla="*/ 370 h 424"/>
                    <a:gd name="T8" fmla="*/ 829 w 829"/>
                    <a:gd name="T9" fmla="*/ 146 h 424"/>
                    <a:gd name="T10" fmla="*/ 769 w 829"/>
                    <a:gd name="T11" fmla="*/ 60 h 424"/>
                    <a:gd name="T12" fmla="*/ 586 w 829"/>
                    <a:gd name="T13" fmla="*/ 0 h 424"/>
                  </a:gdLst>
                  <a:ahLst/>
                  <a:cxnLst>
                    <a:cxn ang="0">
                      <a:pos x="T0" y="T1"/>
                    </a:cxn>
                    <a:cxn ang="0">
                      <a:pos x="T2" y="T3"/>
                    </a:cxn>
                    <a:cxn ang="0">
                      <a:pos x="T4" y="T5"/>
                    </a:cxn>
                    <a:cxn ang="0">
                      <a:pos x="T6" y="T7"/>
                    </a:cxn>
                    <a:cxn ang="0">
                      <a:pos x="T8" y="T9"/>
                    </a:cxn>
                    <a:cxn ang="0">
                      <a:pos x="T10" y="T11"/>
                    </a:cxn>
                    <a:cxn ang="0">
                      <a:pos x="T12" y="T13"/>
                    </a:cxn>
                  </a:cxnLst>
                  <a:rect l="0" t="0" r="r" b="b"/>
                  <a:pathLst>
                    <a:path w="829" h="424">
                      <a:moveTo>
                        <a:pt x="586" y="0"/>
                      </a:moveTo>
                      <a:cubicBezTo>
                        <a:pt x="640" y="144"/>
                        <a:pt x="428" y="9"/>
                        <a:pt x="223" y="68"/>
                      </a:cubicBezTo>
                      <a:cubicBezTo>
                        <a:pt x="114" y="99"/>
                        <a:pt x="38" y="213"/>
                        <a:pt x="0" y="335"/>
                      </a:cubicBezTo>
                      <a:cubicBezTo>
                        <a:pt x="158" y="404"/>
                        <a:pt x="359" y="424"/>
                        <a:pt x="500" y="370"/>
                      </a:cubicBezTo>
                      <a:cubicBezTo>
                        <a:pt x="675" y="304"/>
                        <a:pt x="673" y="91"/>
                        <a:pt x="829" y="146"/>
                      </a:cubicBezTo>
                      <a:lnTo>
                        <a:pt x="769" y="60"/>
                      </a:lnTo>
                      <a:lnTo>
                        <a:pt x="586"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2" name="Freeform 331">
                  <a:extLst>
                    <a:ext uri="{FF2B5EF4-FFF2-40B4-BE49-F238E27FC236}">
                      <a16:creationId xmlns:a16="http://schemas.microsoft.com/office/drawing/2014/main" id="{80E0CA7F-189C-423D-92C3-8C772F26F423}"/>
                    </a:ext>
                  </a:extLst>
                </p:cNvPr>
                <p:cNvSpPr>
                  <a:spLocks/>
                </p:cNvSpPr>
                <p:nvPr/>
              </p:nvSpPr>
              <p:spPr bwMode="auto">
                <a:xfrm>
                  <a:off x="7227" y="3394"/>
                  <a:ext cx="149" cy="76"/>
                </a:xfrm>
                <a:custGeom>
                  <a:avLst/>
                  <a:gdLst>
                    <a:gd name="T0" fmla="*/ 648 w 920"/>
                    <a:gd name="T1" fmla="*/ 0 h 468"/>
                    <a:gd name="T2" fmla="*/ 559 w 920"/>
                    <a:gd name="T3" fmla="*/ 58 h 468"/>
                    <a:gd name="T4" fmla="*/ 298 w 920"/>
                    <a:gd name="T5" fmla="*/ 50 h 468"/>
                    <a:gd name="T6" fmla="*/ 0 w 920"/>
                    <a:gd name="T7" fmla="*/ 330 h 468"/>
                    <a:gd name="T8" fmla="*/ 637 w 920"/>
                    <a:gd name="T9" fmla="*/ 333 h 468"/>
                    <a:gd name="T10" fmla="*/ 774 w 920"/>
                    <a:gd name="T11" fmla="*/ 196 h 468"/>
                    <a:gd name="T12" fmla="*/ 882 w 920"/>
                    <a:gd name="T13" fmla="*/ 202 h 468"/>
                    <a:gd name="T14" fmla="*/ 906 w 920"/>
                    <a:gd name="T15" fmla="*/ 154 h 468"/>
                    <a:gd name="T16" fmla="*/ 782 w 920"/>
                    <a:gd name="T17" fmla="*/ 47 h 468"/>
                    <a:gd name="T18" fmla="*/ 648 w 920"/>
                    <a:gd name="T19"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0" h="468">
                      <a:moveTo>
                        <a:pt x="648" y="0"/>
                      </a:moveTo>
                      <a:cubicBezTo>
                        <a:pt x="721" y="78"/>
                        <a:pt x="604" y="72"/>
                        <a:pt x="559" y="58"/>
                      </a:cubicBezTo>
                      <a:cubicBezTo>
                        <a:pt x="476" y="32"/>
                        <a:pt x="353" y="40"/>
                        <a:pt x="298" y="50"/>
                      </a:cubicBezTo>
                      <a:cubicBezTo>
                        <a:pt x="11" y="106"/>
                        <a:pt x="89" y="250"/>
                        <a:pt x="0" y="330"/>
                      </a:cubicBezTo>
                      <a:cubicBezTo>
                        <a:pt x="161" y="409"/>
                        <a:pt x="449" y="468"/>
                        <a:pt x="637" y="333"/>
                      </a:cubicBezTo>
                      <a:cubicBezTo>
                        <a:pt x="703" y="281"/>
                        <a:pt x="736" y="220"/>
                        <a:pt x="774" y="196"/>
                      </a:cubicBezTo>
                      <a:cubicBezTo>
                        <a:pt x="802" y="178"/>
                        <a:pt x="831" y="174"/>
                        <a:pt x="882" y="202"/>
                      </a:cubicBezTo>
                      <a:cubicBezTo>
                        <a:pt x="920" y="224"/>
                        <a:pt x="914" y="161"/>
                        <a:pt x="906" y="154"/>
                      </a:cubicBezTo>
                      <a:cubicBezTo>
                        <a:pt x="899" y="146"/>
                        <a:pt x="782" y="47"/>
                        <a:pt x="782" y="47"/>
                      </a:cubicBezTo>
                      <a:lnTo>
                        <a:pt x="648" y="0"/>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3" name="Freeform 332">
                  <a:extLst>
                    <a:ext uri="{FF2B5EF4-FFF2-40B4-BE49-F238E27FC236}">
                      <a16:creationId xmlns:a16="http://schemas.microsoft.com/office/drawing/2014/main" id="{8DAB3159-9277-4B4A-98E2-033FEFB4662C}"/>
                    </a:ext>
                  </a:extLst>
                </p:cNvPr>
                <p:cNvSpPr>
                  <a:spLocks/>
                </p:cNvSpPr>
                <p:nvPr/>
              </p:nvSpPr>
              <p:spPr bwMode="auto">
                <a:xfrm>
                  <a:off x="7297" y="3468"/>
                  <a:ext cx="156" cy="71"/>
                </a:xfrm>
                <a:custGeom>
                  <a:avLst/>
                  <a:gdLst>
                    <a:gd name="T0" fmla="*/ 767 w 957"/>
                    <a:gd name="T1" fmla="*/ 100 h 440"/>
                    <a:gd name="T2" fmla="*/ 754 w 957"/>
                    <a:gd name="T3" fmla="*/ 152 h 440"/>
                    <a:gd name="T4" fmla="*/ 313 w 957"/>
                    <a:gd name="T5" fmla="*/ 33 h 440"/>
                    <a:gd name="T6" fmla="*/ 0 w 957"/>
                    <a:gd name="T7" fmla="*/ 184 h 440"/>
                    <a:gd name="T8" fmla="*/ 359 w 957"/>
                    <a:gd name="T9" fmla="*/ 412 h 440"/>
                    <a:gd name="T10" fmla="*/ 776 w 957"/>
                    <a:gd name="T11" fmla="*/ 311 h 440"/>
                    <a:gd name="T12" fmla="*/ 911 w 957"/>
                    <a:gd name="T13" fmla="*/ 306 h 440"/>
                    <a:gd name="T14" fmla="*/ 956 w 957"/>
                    <a:gd name="T15" fmla="*/ 229 h 440"/>
                    <a:gd name="T16" fmla="*/ 767 w 957"/>
                    <a:gd name="T17" fmla="*/ 100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7" h="440">
                      <a:moveTo>
                        <a:pt x="767" y="100"/>
                      </a:moveTo>
                      <a:cubicBezTo>
                        <a:pt x="767" y="109"/>
                        <a:pt x="789" y="149"/>
                        <a:pt x="754" y="152"/>
                      </a:cubicBezTo>
                      <a:cubicBezTo>
                        <a:pt x="718" y="155"/>
                        <a:pt x="513" y="0"/>
                        <a:pt x="313" y="33"/>
                      </a:cubicBezTo>
                      <a:cubicBezTo>
                        <a:pt x="113" y="66"/>
                        <a:pt x="0" y="184"/>
                        <a:pt x="0" y="184"/>
                      </a:cubicBezTo>
                      <a:cubicBezTo>
                        <a:pt x="0" y="184"/>
                        <a:pt x="113" y="382"/>
                        <a:pt x="359" y="412"/>
                      </a:cubicBezTo>
                      <a:cubicBezTo>
                        <a:pt x="600" y="440"/>
                        <a:pt x="689" y="402"/>
                        <a:pt x="776" y="311"/>
                      </a:cubicBezTo>
                      <a:cubicBezTo>
                        <a:pt x="811" y="275"/>
                        <a:pt x="892" y="279"/>
                        <a:pt x="911" y="306"/>
                      </a:cubicBezTo>
                      <a:cubicBezTo>
                        <a:pt x="931" y="332"/>
                        <a:pt x="957" y="233"/>
                        <a:pt x="956" y="229"/>
                      </a:cubicBezTo>
                      <a:cubicBezTo>
                        <a:pt x="955" y="226"/>
                        <a:pt x="767" y="100"/>
                        <a:pt x="767" y="10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4" name="Freeform 333">
                  <a:extLst>
                    <a:ext uri="{FF2B5EF4-FFF2-40B4-BE49-F238E27FC236}">
                      <a16:creationId xmlns:a16="http://schemas.microsoft.com/office/drawing/2014/main" id="{9139CB2A-AFC3-470A-90C1-98935B302DBD}"/>
                    </a:ext>
                  </a:extLst>
                </p:cNvPr>
                <p:cNvSpPr>
                  <a:spLocks/>
                </p:cNvSpPr>
                <p:nvPr/>
              </p:nvSpPr>
              <p:spPr bwMode="auto">
                <a:xfrm>
                  <a:off x="7357" y="3559"/>
                  <a:ext cx="151" cy="73"/>
                </a:xfrm>
                <a:custGeom>
                  <a:avLst/>
                  <a:gdLst>
                    <a:gd name="T0" fmla="*/ 770 w 935"/>
                    <a:gd name="T1" fmla="*/ 140 h 449"/>
                    <a:gd name="T2" fmla="*/ 748 w 935"/>
                    <a:gd name="T3" fmla="*/ 189 h 449"/>
                    <a:gd name="T4" fmla="*/ 332 w 935"/>
                    <a:gd name="T5" fmla="*/ 0 h 449"/>
                    <a:gd name="T6" fmla="*/ 0 w 935"/>
                    <a:gd name="T7" fmla="*/ 98 h 449"/>
                    <a:gd name="T8" fmla="*/ 317 w 935"/>
                    <a:gd name="T9" fmla="*/ 381 h 449"/>
                    <a:gd name="T10" fmla="*/ 744 w 935"/>
                    <a:gd name="T11" fmla="*/ 350 h 449"/>
                    <a:gd name="T12" fmla="*/ 878 w 935"/>
                    <a:gd name="T13" fmla="*/ 366 h 449"/>
                    <a:gd name="T14" fmla="*/ 935 w 935"/>
                    <a:gd name="T15" fmla="*/ 298 h 449"/>
                    <a:gd name="T16" fmla="*/ 770 w 935"/>
                    <a:gd name="T17" fmla="*/ 14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49">
                      <a:moveTo>
                        <a:pt x="770" y="140"/>
                      </a:moveTo>
                      <a:cubicBezTo>
                        <a:pt x="768" y="149"/>
                        <a:pt x="784" y="192"/>
                        <a:pt x="748" y="189"/>
                      </a:cubicBezTo>
                      <a:cubicBezTo>
                        <a:pt x="713" y="186"/>
                        <a:pt x="535" y="0"/>
                        <a:pt x="332" y="0"/>
                      </a:cubicBezTo>
                      <a:cubicBezTo>
                        <a:pt x="130" y="0"/>
                        <a:pt x="0" y="98"/>
                        <a:pt x="0" y="98"/>
                      </a:cubicBezTo>
                      <a:cubicBezTo>
                        <a:pt x="0" y="98"/>
                        <a:pt x="78" y="312"/>
                        <a:pt x="317" y="381"/>
                      </a:cubicBezTo>
                      <a:cubicBezTo>
                        <a:pt x="550" y="449"/>
                        <a:pt x="644" y="425"/>
                        <a:pt x="744" y="350"/>
                      </a:cubicBezTo>
                      <a:cubicBezTo>
                        <a:pt x="785" y="319"/>
                        <a:pt x="864" y="336"/>
                        <a:pt x="878" y="366"/>
                      </a:cubicBezTo>
                      <a:cubicBezTo>
                        <a:pt x="893" y="396"/>
                        <a:pt x="935" y="302"/>
                        <a:pt x="935" y="298"/>
                      </a:cubicBezTo>
                      <a:cubicBezTo>
                        <a:pt x="935" y="294"/>
                        <a:pt x="770" y="140"/>
                        <a:pt x="770" y="14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5" name="Freeform 334">
                  <a:extLst>
                    <a:ext uri="{FF2B5EF4-FFF2-40B4-BE49-F238E27FC236}">
                      <a16:creationId xmlns:a16="http://schemas.microsoft.com/office/drawing/2014/main" id="{2BF6544E-8504-46AC-B934-45E1EF2DDFF3}"/>
                    </a:ext>
                  </a:extLst>
                </p:cNvPr>
                <p:cNvSpPr>
                  <a:spLocks/>
                </p:cNvSpPr>
                <p:nvPr/>
              </p:nvSpPr>
              <p:spPr bwMode="auto">
                <a:xfrm>
                  <a:off x="7395" y="3650"/>
                  <a:ext cx="147" cy="81"/>
                </a:xfrm>
                <a:custGeom>
                  <a:avLst/>
                  <a:gdLst>
                    <a:gd name="T0" fmla="*/ 759 w 904"/>
                    <a:gd name="T1" fmla="*/ 217 h 497"/>
                    <a:gd name="T2" fmla="*/ 732 w 904"/>
                    <a:gd name="T3" fmla="*/ 263 h 497"/>
                    <a:gd name="T4" fmla="*/ 343 w 904"/>
                    <a:gd name="T5" fmla="*/ 25 h 497"/>
                    <a:gd name="T6" fmla="*/ 0 w 904"/>
                    <a:gd name="T7" fmla="*/ 81 h 497"/>
                    <a:gd name="T8" fmla="*/ 280 w 904"/>
                    <a:gd name="T9" fmla="*/ 401 h 497"/>
                    <a:gd name="T10" fmla="*/ 709 w 904"/>
                    <a:gd name="T11" fmla="*/ 422 h 497"/>
                    <a:gd name="T12" fmla="*/ 840 w 904"/>
                    <a:gd name="T13" fmla="*/ 455 h 497"/>
                    <a:gd name="T14" fmla="*/ 904 w 904"/>
                    <a:gd name="T15" fmla="*/ 394 h 497"/>
                    <a:gd name="T16" fmla="*/ 759 w 904"/>
                    <a:gd name="T17" fmla="*/ 217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4" h="497">
                      <a:moveTo>
                        <a:pt x="759" y="217"/>
                      </a:moveTo>
                      <a:cubicBezTo>
                        <a:pt x="757" y="226"/>
                        <a:pt x="767" y="271"/>
                        <a:pt x="732" y="263"/>
                      </a:cubicBezTo>
                      <a:cubicBezTo>
                        <a:pt x="698" y="256"/>
                        <a:pt x="544" y="50"/>
                        <a:pt x="343" y="25"/>
                      </a:cubicBezTo>
                      <a:cubicBezTo>
                        <a:pt x="142" y="0"/>
                        <a:pt x="0" y="81"/>
                        <a:pt x="0" y="81"/>
                      </a:cubicBezTo>
                      <a:cubicBezTo>
                        <a:pt x="0" y="81"/>
                        <a:pt x="52" y="304"/>
                        <a:pt x="280" y="401"/>
                      </a:cubicBezTo>
                      <a:cubicBezTo>
                        <a:pt x="503" y="497"/>
                        <a:pt x="600" y="485"/>
                        <a:pt x="709" y="422"/>
                      </a:cubicBezTo>
                      <a:cubicBezTo>
                        <a:pt x="753" y="397"/>
                        <a:pt x="829" y="423"/>
                        <a:pt x="840" y="455"/>
                      </a:cubicBezTo>
                      <a:cubicBezTo>
                        <a:pt x="851" y="486"/>
                        <a:pt x="904" y="398"/>
                        <a:pt x="904" y="394"/>
                      </a:cubicBezTo>
                      <a:cubicBezTo>
                        <a:pt x="904" y="390"/>
                        <a:pt x="759" y="217"/>
                        <a:pt x="759" y="217"/>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6" name="Freeform 335">
                  <a:extLst>
                    <a:ext uri="{FF2B5EF4-FFF2-40B4-BE49-F238E27FC236}">
                      <a16:creationId xmlns:a16="http://schemas.microsoft.com/office/drawing/2014/main" id="{CF9AC1B2-36FD-429C-88DF-D5AF51C2BCF0}"/>
                    </a:ext>
                  </a:extLst>
                </p:cNvPr>
                <p:cNvSpPr>
                  <a:spLocks/>
                </p:cNvSpPr>
                <p:nvPr/>
              </p:nvSpPr>
              <p:spPr bwMode="auto">
                <a:xfrm>
                  <a:off x="7421" y="3744"/>
                  <a:ext cx="128" cy="109"/>
                </a:xfrm>
                <a:custGeom>
                  <a:avLst/>
                  <a:gdLst>
                    <a:gd name="T0" fmla="*/ 702 w 790"/>
                    <a:gd name="T1" fmla="*/ 388 h 672"/>
                    <a:gd name="T2" fmla="*/ 662 w 790"/>
                    <a:gd name="T3" fmla="*/ 424 h 672"/>
                    <a:gd name="T4" fmla="*/ 360 w 790"/>
                    <a:gd name="T5" fmla="*/ 82 h 672"/>
                    <a:gd name="T6" fmla="*/ 16 w 790"/>
                    <a:gd name="T7" fmla="*/ 37 h 672"/>
                    <a:gd name="T8" fmla="*/ 190 w 790"/>
                    <a:gd name="T9" fmla="*/ 424 h 672"/>
                    <a:gd name="T10" fmla="*/ 593 w 790"/>
                    <a:gd name="T11" fmla="*/ 569 h 672"/>
                    <a:gd name="T12" fmla="*/ 709 w 790"/>
                    <a:gd name="T13" fmla="*/ 639 h 672"/>
                    <a:gd name="T14" fmla="*/ 788 w 790"/>
                    <a:gd name="T15" fmla="*/ 600 h 672"/>
                    <a:gd name="T16" fmla="*/ 702 w 790"/>
                    <a:gd name="T17" fmla="*/ 388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672">
                      <a:moveTo>
                        <a:pt x="702" y="388"/>
                      </a:moveTo>
                      <a:cubicBezTo>
                        <a:pt x="697" y="396"/>
                        <a:pt x="693" y="442"/>
                        <a:pt x="662" y="424"/>
                      </a:cubicBezTo>
                      <a:cubicBezTo>
                        <a:pt x="631" y="407"/>
                        <a:pt x="544" y="165"/>
                        <a:pt x="360" y="82"/>
                      </a:cubicBezTo>
                      <a:cubicBezTo>
                        <a:pt x="175" y="0"/>
                        <a:pt x="16" y="37"/>
                        <a:pt x="16" y="37"/>
                      </a:cubicBezTo>
                      <a:cubicBezTo>
                        <a:pt x="16" y="37"/>
                        <a:pt x="0" y="264"/>
                        <a:pt x="190" y="424"/>
                      </a:cubicBezTo>
                      <a:cubicBezTo>
                        <a:pt x="375" y="581"/>
                        <a:pt x="470" y="597"/>
                        <a:pt x="593" y="569"/>
                      </a:cubicBezTo>
                      <a:cubicBezTo>
                        <a:pt x="643" y="558"/>
                        <a:pt x="708" y="606"/>
                        <a:pt x="709" y="639"/>
                      </a:cubicBezTo>
                      <a:cubicBezTo>
                        <a:pt x="710" y="672"/>
                        <a:pt x="787" y="603"/>
                        <a:pt x="788" y="600"/>
                      </a:cubicBezTo>
                      <a:cubicBezTo>
                        <a:pt x="790" y="596"/>
                        <a:pt x="702" y="388"/>
                        <a:pt x="702" y="38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7" name="Freeform 336">
                  <a:extLst>
                    <a:ext uri="{FF2B5EF4-FFF2-40B4-BE49-F238E27FC236}">
                      <a16:creationId xmlns:a16="http://schemas.microsoft.com/office/drawing/2014/main" id="{3938C383-0F7B-427E-89A0-EFE047AFA189}"/>
                    </a:ext>
                  </a:extLst>
                </p:cNvPr>
                <p:cNvSpPr>
                  <a:spLocks/>
                </p:cNvSpPr>
                <p:nvPr/>
              </p:nvSpPr>
              <p:spPr bwMode="auto">
                <a:xfrm>
                  <a:off x="7415" y="3846"/>
                  <a:ext cx="119" cy="121"/>
                </a:xfrm>
                <a:custGeom>
                  <a:avLst/>
                  <a:gdLst>
                    <a:gd name="T0" fmla="*/ 677 w 734"/>
                    <a:gd name="T1" fmla="*/ 460 h 742"/>
                    <a:gd name="T2" fmla="*/ 632 w 734"/>
                    <a:gd name="T3" fmla="*/ 490 h 742"/>
                    <a:gd name="T4" fmla="*/ 381 w 734"/>
                    <a:gd name="T5" fmla="*/ 109 h 742"/>
                    <a:gd name="T6" fmla="*/ 47 w 734"/>
                    <a:gd name="T7" fmla="*/ 14 h 742"/>
                    <a:gd name="T8" fmla="*/ 165 w 734"/>
                    <a:gd name="T9" fmla="*/ 423 h 742"/>
                    <a:gd name="T10" fmla="*/ 543 w 734"/>
                    <a:gd name="T11" fmla="*/ 624 h 742"/>
                    <a:gd name="T12" fmla="*/ 648 w 734"/>
                    <a:gd name="T13" fmla="*/ 709 h 742"/>
                    <a:gd name="T14" fmla="*/ 732 w 734"/>
                    <a:gd name="T15" fmla="*/ 681 h 742"/>
                    <a:gd name="T16" fmla="*/ 677 w 734"/>
                    <a:gd name="T17" fmla="*/ 46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742">
                      <a:moveTo>
                        <a:pt x="677" y="460"/>
                      </a:moveTo>
                      <a:cubicBezTo>
                        <a:pt x="670" y="467"/>
                        <a:pt x="661" y="511"/>
                        <a:pt x="632" y="490"/>
                      </a:cubicBezTo>
                      <a:cubicBezTo>
                        <a:pt x="604" y="469"/>
                        <a:pt x="553" y="217"/>
                        <a:pt x="381" y="109"/>
                      </a:cubicBezTo>
                      <a:cubicBezTo>
                        <a:pt x="210" y="0"/>
                        <a:pt x="47" y="14"/>
                        <a:pt x="47" y="14"/>
                      </a:cubicBezTo>
                      <a:cubicBezTo>
                        <a:pt x="47" y="14"/>
                        <a:pt x="0" y="237"/>
                        <a:pt x="165" y="423"/>
                      </a:cubicBezTo>
                      <a:cubicBezTo>
                        <a:pt x="326" y="604"/>
                        <a:pt x="418" y="634"/>
                        <a:pt x="543" y="624"/>
                      </a:cubicBezTo>
                      <a:cubicBezTo>
                        <a:pt x="594" y="620"/>
                        <a:pt x="651" y="676"/>
                        <a:pt x="648" y="709"/>
                      </a:cubicBezTo>
                      <a:cubicBezTo>
                        <a:pt x="645" y="742"/>
                        <a:pt x="730" y="685"/>
                        <a:pt x="732" y="681"/>
                      </a:cubicBezTo>
                      <a:cubicBezTo>
                        <a:pt x="734" y="678"/>
                        <a:pt x="677" y="460"/>
                        <a:pt x="677" y="46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8" name="Freeform 337">
                  <a:extLst>
                    <a:ext uri="{FF2B5EF4-FFF2-40B4-BE49-F238E27FC236}">
                      <a16:creationId xmlns:a16="http://schemas.microsoft.com/office/drawing/2014/main" id="{426F4AFC-0E77-432F-9863-05D908652D07}"/>
                    </a:ext>
                  </a:extLst>
                </p:cNvPr>
                <p:cNvSpPr>
                  <a:spLocks/>
                </p:cNvSpPr>
                <p:nvPr/>
              </p:nvSpPr>
              <p:spPr bwMode="auto">
                <a:xfrm>
                  <a:off x="7392" y="3943"/>
                  <a:ext cx="101" cy="136"/>
                </a:xfrm>
                <a:custGeom>
                  <a:avLst/>
                  <a:gdLst>
                    <a:gd name="T0" fmla="*/ 615 w 625"/>
                    <a:gd name="T1" fmla="*/ 568 h 837"/>
                    <a:gd name="T2" fmla="*/ 565 w 625"/>
                    <a:gd name="T3" fmla="*/ 588 h 837"/>
                    <a:gd name="T4" fmla="*/ 400 w 625"/>
                    <a:gd name="T5" fmla="*/ 163 h 837"/>
                    <a:gd name="T6" fmla="*/ 93 w 625"/>
                    <a:gd name="T7" fmla="*/ 0 h 837"/>
                    <a:gd name="T8" fmla="*/ 122 w 625"/>
                    <a:gd name="T9" fmla="*/ 424 h 837"/>
                    <a:gd name="T10" fmla="*/ 450 w 625"/>
                    <a:gd name="T11" fmla="*/ 700 h 837"/>
                    <a:gd name="T12" fmla="*/ 534 w 625"/>
                    <a:gd name="T13" fmla="*/ 806 h 837"/>
                    <a:gd name="T14" fmla="*/ 622 w 625"/>
                    <a:gd name="T15" fmla="*/ 796 h 837"/>
                    <a:gd name="T16" fmla="*/ 615 w 625"/>
                    <a:gd name="T17" fmla="*/ 56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5" h="837">
                      <a:moveTo>
                        <a:pt x="615" y="568"/>
                      </a:moveTo>
                      <a:cubicBezTo>
                        <a:pt x="607" y="573"/>
                        <a:pt x="588" y="615"/>
                        <a:pt x="565" y="588"/>
                      </a:cubicBezTo>
                      <a:cubicBezTo>
                        <a:pt x="542" y="561"/>
                        <a:pt x="545" y="304"/>
                        <a:pt x="400" y="163"/>
                      </a:cubicBezTo>
                      <a:cubicBezTo>
                        <a:pt x="255" y="21"/>
                        <a:pt x="93" y="0"/>
                        <a:pt x="93" y="0"/>
                      </a:cubicBezTo>
                      <a:cubicBezTo>
                        <a:pt x="93" y="0"/>
                        <a:pt x="0" y="208"/>
                        <a:pt x="122" y="424"/>
                      </a:cubicBezTo>
                      <a:cubicBezTo>
                        <a:pt x="241" y="635"/>
                        <a:pt x="325" y="684"/>
                        <a:pt x="450" y="700"/>
                      </a:cubicBezTo>
                      <a:cubicBezTo>
                        <a:pt x="500" y="707"/>
                        <a:pt x="545" y="774"/>
                        <a:pt x="534" y="806"/>
                      </a:cubicBezTo>
                      <a:cubicBezTo>
                        <a:pt x="524" y="837"/>
                        <a:pt x="620" y="799"/>
                        <a:pt x="622" y="796"/>
                      </a:cubicBezTo>
                      <a:cubicBezTo>
                        <a:pt x="625" y="793"/>
                        <a:pt x="615" y="568"/>
                        <a:pt x="615" y="568"/>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49" name="Freeform 338">
                  <a:extLst>
                    <a:ext uri="{FF2B5EF4-FFF2-40B4-BE49-F238E27FC236}">
                      <a16:creationId xmlns:a16="http://schemas.microsoft.com/office/drawing/2014/main" id="{99DF4F0D-2534-41F8-BD4F-E393D3207DA1}"/>
                    </a:ext>
                  </a:extLst>
                </p:cNvPr>
                <p:cNvSpPr>
                  <a:spLocks/>
                </p:cNvSpPr>
                <p:nvPr/>
              </p:nvSpPr>
              <p:spPr bwMode="auto">
                <a:xfrm>
                  <a:off x="7348" y="4030"/>
                  <a:ext cx="82" cy="150"/>
                </a:xfrm>
                <a:custGeom>
                  <a:avLst/>
                  <a:gdLst>
                    <a:gd name="T0" fmla="*/ 506 w 506"/>
                    <a:gd name="T1" fmla="*/ 680 h 918"/>
                    <a:gd name="T2" fmla="*/ 453 w 506"/>
                    <a:gd name="T3" fmla="*/ 687 h 918"/>
                    <a:gd name="T4" fmla="*/ 400 w 506"/>
                    <a:gd name="T5" fmla="*/ 234 h 918"/>
                    <a:gd name="T6" fmla="*/ 143 w 506"/>
                    <a:gd name="T7" fmla="*/ 0 h 918"/>
                    <a:gd name="T8" fmla="*/ 65 w 506"/>
                    <a:gd name="T9" fmla="*/ 418 h 918"/>
                    <a:gd name="T10" fmla="*/ 314 w 506"/>
                    <a:gd name="T11" fmla="*/ 767 h 918"/>
                    <a:gd name="T12" fmla="*/ 369 w 506"/>
                    <a:gd name="T13" fmla="*/ 890 h 918"/>
                    <a:gd name="T14" fmla="*/ 457 w 506"/>
                    <a:gd name="T15" fmla="*/ 903 h 918"/>
                    <a:gd name="T16" fmla="*/ 506 w 506"/>
                    <a:gd name="T17" fmla="*/ 680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6" h="918">
                      <a:moveTo>
                        <a:pt x="506" y="680"/>
                      </a:moveTo>
                      <a:cubicBezTo>
                        <a:pt x="498" y="683"/>
                        <a:pt x="469" y="719"/>
                        <a:pt x="453" y="687"/>
                      </a:cubicBezTo>
                      <a:cubicBezTo>
                        <a:pt x="437" y="655"/>
                        <a:pt x="504" y="407"/>
                        <a:pt x="400" y="234"/>
                      </a:cubicBezTo>
                      <a:cubicBezTo>
                        <a:pt x="295" y="60"/>
                        <a:pt x="143" y="0"/>
                        <a:pt x="143" y="0"/>
                      </a:cubicBezTo>
                      <a:cubicBezTo>
                        <a:pt x="143" y="0"/>
                        <a:pt x="0" y="178"/>
                        <a:pt x="65" y="418"/>
                      </a:cubicBezTo>
                      <a:cubicBezTo>
                        <a:pt x="128" y="652"/>
                        <a:pt x="197" y="720"/>
                        <a:pt x="314" y="767"/>
                      </a:cubicBezTo>
                      <a:cubicBezTo>
                        <a:pt x="361" y="786"/>
                        <a:pt x="387" y="862"/>
                        <a:pt x="369" y="890"/>
                      </a:cubicBezTo>
                      <a:cubicBezTo>
                        <a:pt x="351" y="918"/>
                        <a:pt x="454" y="905"/>
                        <a:pt x="457" y="903"/>
                      </a:cubicBezTo>
                      <a:cubicBezTo>
                        <a:pt x="460" y="901"/>
                        <a:pt x="506" y="680"/>
                        <a:pt x="506" y="68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0" name="Freeform 339">
                  <a:extLst>
                    <a:ext uri="{FF2B5EF4-FFF2-40B4-BE49-F238E27FC236}">
                      <a16:creationId xmlns:a16="http://schemas.microsoft.com/office/drawing/2014/main" id="{CCF66EBC-98C1-48A9-996C-D7392F8FA848}"/>
                    </a:ext>
                  </a:extLst>
                </p:cNvPr>
                <p:cNvSpPr>
                  <a:spLocks/>
                </p:cNvSpPr>
                <p:nvPr/>
              </p:nvSpPr>
              <p:spPr bwMode="auto">
                <a:xfrm>
                  <a:off x="7285" y="4107"/>
                  <a:ext cx="71" cy="155"/>
                </a:xfrm>
                <a:custGeom>
                  <a:avLst/>
                  <a:gdLst>
                    <a:gd name="T0" fmla="*/ 376 w 437"/>
                    <a:gd name="T1" fmla="*/ 746 h 953"/>
                    <a:gd name="T2" fmla="*/ 323 w 437"/>
                    <a:gd name="T3" fmla="*/ 740 h 953"/>
                    <a:gd name="T4" fmla="*/ 376 w 437"/>
                    <a:gd name="T5" fmla="*/ 287 h 953"/>
                    <a:gd name="T6" fmla="*/ 180 w 437"/>
                    <a:gd name="T7" fmla="*/ 0 h 953"/>
                    <a:gd name="T8" fmla="*/ 7 w 437"/>
                    <a:gd name="T9" fmla="*/ 389 h 953"/>
                    <a:gd name="T10" fmla="*/ 169 w 437"/>
                    <a:gd name="T11" fmla="*/ 786 h 953"/>
                    <a:gd name="T12" fmla="*/ 194 w 437"/>
                    <a:gd name="T13" fmla="*/ 918 h 953"/>
                    <a:gd name="T14" fmla="*/ 276 w 437"/>
                    <a:gd name="T15" fmla="*/ 951 h 953"/>
                    <a:gd name="T16" fmla="*/ 376 w 437"/>
                    <a:gd name="T17" fmla="*/ 745 h 953"/>
                    <a:gd name="T18" fmla="*/ 376 w 437"/>
                    <a:gd name="T19" fmla="*/ 746 h 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7" h="953">
                      <a:moveTo>
                        <a:pt x="376" y="746"/>
                      </a:moveTo>
                      <a:cubicBezTo>
                        <a:pt x="367" y="747"/>
                        <a:pt x="331" y="775"/>
                        <a:pt x="323" y="740"/>
                      </a:cubicBezTo>
                      <a:cubicBezTo>
                        <a:pt x="315" y="706"/>
                        <a:pt x="437" y="480"/>
                        <a:pt x="376" y="287"/>
                      </a:cubicBezTo>
                      <a:cubicBezTo>
                        <a:pt x="314" y="94"/>
                        <a:pt x="180" y="0"/>
                        <a:pt x="180" y="0"/>
                      </a:cubicBezTo>
                      <a:cubicBezTo>
                        <a:pt x="180" y="0"/>
                        <a:pt x="0" y="141"/>
                        <a:pt x="7" y="389"/>
                      </a:cubicBezTo>
                      <a:cubicBezTo>
                        <a:pt x="15" y="631"/>
                        <a:pt x="66" y="713"/>
                        <a:pt x="169" y="786"/>
                      </a:cubicBezTo>
                      <a:cubicBezTo>
                        <a:pt x="210" y="815"/>
                        <a:pt x="218" y="895"/>
                        <a:pt x="194" y="918"/>
                      </a:cubicBezTo>
                      <a:cubicBezTo>
                        <a:pt x="170" y="942"/>
                        <a:pt x="273" y="953"/>
                        <a:pt x="276" y="951"/>
                      </a:cubicBezTo>
                      <a:cubicBezTo>
                        <a:pt x="280" y="950"/>
                        <a:pt x="376" y="745"/>
                        <a:pt x="376" y="745"/>
                      </a:cubicBezTo>
                      <a:lnTo>
                        <a:pt x="376" y="74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1" name="Freeform 340">
                  <a:extLst>
                    <a:ext uri="{FF2B5EF4-FFF2-40B4-BE49-F238E27FC236}">
                      <a16:creationId xmlns:a16="http://schemas.microsoft.com/office/drawing/2014/main" id="{7B410C5E-BFA3-4F6B-AA7F-87FCD30F54C9}"/>
                    </a:ext>
                  </a:extLst>
                </p:cNvPr>
                <p:cNvSpPr>
                  <a:spLocks/>
                </p:cNvSpPr>
                <p:nvPr/>
              </p:nvSpPr>
              <p:spPr bwMode="auto">
                <a:xfrm>
                  <a:off x="7193" y="4171"/>
                  <a:ext cx="73" cy="153"/>
                </a:xfrm>
                <a:custGeom>
                  <a:avLst/>
                  <a:gdLst>
                    <a:gd name="T0" fmla="*/ 316 w 448"/>
                    <a:gd name="T1" fmla="*/ 770 h 941"/>
                    <a:gd name="T2" fmla="*/ 266 w 448"/>
                    <a:gd name="T3" fmla="*/ 751 h 941"/>
                    <a:gd name="T4" fmla="*/ 441 w 448"/>
                    <a:gd name="T5" fmla="*/ 329 h 941"/>
                    <a:gd name="T6" fmla="*/ 332 w 448"/>
                    <a:gd name="T7" fmla="*/ 0 h 941"/>
                    <a:gd name="T8" fmla="*/ 59 w 448"/>
                    <a:gd name="T9" fmla="*/ 326 h 941"/>
                    <a:gd name="T10" fmla="*/ 105 w 448"/>
                    <a:gd name="T11" fmla="*/ 752 h 941"/>
                    <a:gd name="T12" fmla="*/ 93 w 448"/>
                    <a:gd name="T13" fmla="*/ 887 h 941"/>
                    <a:gd name="T14" fmla="*/ 163 w 448"/>
                    <a:gd name="T15" fmla="*/ 941 h 941"/>
                    <a:gd name="T16" fmla="*/ 316 w 448"/>
                    <a:gd name="T17" fmla="*/ 770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8" h="941">
                      <a:moveTo>
                        <a:pt x="316" y="770"/>
                      </a:moveTo>
                      <a:cubicBezTo>
                        <a:pt x="306" y="769"/>
                        <a:pt x="264" y="786"/>
                        <a:pt x="266" y="751"/>
                      </a:cubicBezTo>
                      <a:cubicBezTo>
                        <a:pt x="268" y="715"/>
                        <a:pt x="448" y="532"/>
                        <a:pt x="441" y="329"/>
                      </a:cubicBezTo>
                      <a:cubicBezTo>
                        <a:pt x="435" y="127"/>
                        <a:pt x="332" y="0"/>
                        <a:pt x="332" y="0"/>
                      </a:cubicBezTo>
                      <a:cubicBezTo>
                        <a:pt x="332" y="0"/>
                        <a:pt x="121" y="86"/>
                        <a:pt x="59" y="326"/>
                      </a:cubicBezTo>
                      <a:cubicBezTo>
                        <a:pt x="0" y="561"/>
                        <a:pt x="26" y="654"/>
                        <a:pt x="105" y="752"/>
                      </a:cubicBezTo>
                      <a:cubicBezTo>
                        <a:pt x="137" y="792"/>
                        <a:pt x="122" y="871"/>
                        <a:pt x="93" y="887"/>
                      </a:cubicBezTo>
                      <a:cubicBezTo>
                        <a:pt x="64" y="902"/>
                        <a:pt x="159" y="941"/>
                        <a:pt x="163" y="941"/>
                      </a:cubicBezTo>
                      <a:cubicBezTo>
                        <a:pt x="167" y="940"/>
                        <a:pt x="316" y="770"/>
                        <a:pt x="316" y="770"/>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2" name="Freeform 341">
                  <a:extLst>
                    <a:ext uri="{FF2B5EF4-FFF2-40B4-BE49-F238E27FC236}">
                      <a16:creationId xmlns:a16="http://schemas.microsoft.com/office/drawing/2014/main" id="{865DAC28-1CA9-4894-8B05-3FD7C80B92CD}"/>
                    </a:ext>
                  </a:extLst>
                </p:cNvPr>
                <p:cNvSpPr>
                  <a:spLocks/>
                </p:cNvSpPr>
                <p:nvPr/>
              </p:nvSpPr>
              <p:spPr bwMode="auto">
                <a:xfrm>
                  <a:off x="7082" y="4224"/>
                  <a:ext cx="88" cy="142"/>
                </a:xfrm>
                <a:custGeom>
                  <a:avLst/>
                  <a:gdLst>
                    <a:gd name="T0" fmla="*/ 276 w 546"/>
                    <a:gd name="T1" fmla="*/ 744 h 873"/>
                    <a:gd name="T2" fmla="*/ 233 w 546"/>
                    <a:gd name="T3" fmla="*/ 713 h 873"/>
                    <a:gd name="T4" fmla="*/ 504 w 546"/>
                    <a:gd name="T5" fmla="*/ 345 h 873"/>
                    <a:gd name="T6" fmla="*/ 476 w 546"/>
                    <a:gd name="T7" fmla="*/ 0 h 873"/>
                    <a:gd name="T8" fmla="*/ 134 w 546"/>
                    <a:gd name="T9" fmla="*/ 251 h 873"/>
                    <a:gd name="T10" fmla="*/ 76 w 546"/>
                    <a:gd name="T11" fmla="*/ 676 h 873"/>
                    <a:gd name="T12" fmla="*/ 32 w 546"/>
                    <a:gd name="T13" fmla="*/ 803 h 873"/>
                    <a:gd name="T14" fmla="*/ 87 w 546"/>
                    <a:gd name="T15" fmla="*/ 873 h 873"/>
                    <a:gd name="T16" fmla="*/ 276 w 546"/>
                    <a:gd name="T17" fmla="*/ 744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873">
                      <a:moveTo>
                        <a:pt x="276" y="744"/>
                      </a:moveTo>
                      <a:cubicBezTo>
                        <a:pt x="268" y="740"/>
                        <a:pt x="222" y="747"/>
                        <a:pt x="233" y="713"/>
                      </a:cubicBezTo>
                      <a:cubicBezTo>
                        <a:pt x="243" y="679"/>
                        <a:pt x="461" y="543"/>
                        <a:pt x="504" y="345"/>
                      </a:cubicBezTo>
                      <a:cubicBezTo>
                        <a:pt x="546" y="147"/>
                        <a:pt x="476" y="0"/>
                        <a:pt x="476" y="0"/>
                      </a:cubicBezTo>
                      <a:cubicBezTo>
                        <a:pt x="476" y="0"/>
                        <a:pt x="250" y="32"/>
                        <a:pt x="134" y="251"/>
                      </a:cubicBezTo>
                      <a:cubicBezTo>
                        <a:pt x="19" y="465"/>
                        <a:pt x="23" y="562"/>
                        <a:pt x="76" y="676"/>
                      </a:cubicBezTo>
                      <a:cubicBezTo>
                        <a:pt x="98" y="722"/>
                        <a:pt x="65" y="795"/>
                        <a:pt x="32" y="803"/>
                      </a:cubicBezTo>
                      <a:cubicBezTo>
                        <a:pt x="0" y="812"/>
                        <a:pt x="84" y="872"/>
                        <a:pt x="87" y="873"/>
                      </a:cubicBezTo>
                      <a:cubicBezTo>
                        <a:pt x="91" y="873"/>
                        <a:pt x="276" y="744"/>
                        <a:pt x="276" y="744"/>
                      </a:cubicBez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3" name="Freeform 342">
                  <a:extLst>
                    <a:ext uri="{FF2B5EF4-FFF2-40B4-BE49-F238E27FC236}">
                      <a16:creationId xmlns:a16="http://schemas.microsoft.com/office/drawing/2014/main" id="{142DD28B-30D2-4056-8684-2CDC7EEB5371}"/>
                    </a:ext>
                  </a:extLst>
                </p:cNvPr>
                <p:cNvSpPr>
                  <a:spLocks/>
                </p:cNvSpPr>
                <p:nvPr/>
              </p:nvSpPr>
              <p:spPr bwMode="auto">
                <a:xfrm>
                  <a:off x="7538" y="3654"/>
                  <a:ext cx="118" cy="135"/>
                </a:xfrm>
                <a:custGeom>
                  <a:avLst/>
                  <a:gdLst>
                    <a:gd name="T0" fmla="*/ 118 w 724"/>
                    <a:gd name="T1" fmla="*/ 828 h 828"/>
                    <a:gd name="T2" fmla="*/ 212 w 724"/>
                    <a:gd name="T3" fmla="*/ 759 h 828"/>
                    <a:gd name="T4" fmla="*/ 590 w 724"/>
                    <a:gd name="T5" fmla="*/ 590 h 828"/>
                    <a:gd name="T6" fmla="*/ 701 w 724"/>
                    <a:gd name="T7" fmla="*/ 0 h 828"/>
                    <a:gd name="T8" fmla="*/ 265 w 724"/>
                    <a:gd name="T9" fmla="*/ 244 h 828"/>
                    <a:gd name="T10" fmla="*/ 87 w 724"/>
                    <a:gd name="T11" fmla="*/ 509 h 828"/>
                    <a:gd name="T12" fmla="*/ 0 w 724"/>
                    <a:gd name="T13" fmla="*/ 559 h 828"/>
                    <a:gd name="T14" fmla="*/ 20 w 724"/>
                    <a:gd name="T15" fmla="*/ 706 h 828"/>
                    <a:gd name="T16" fmla="*/ 118 w 724"/>
                    <a:gd name="T17" fmla="*/ 82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 h="828">
                      <a:moveTo>
                        <a:pt x="118" y="828"/>
                      </a:moveTo>
                      <a:cubicBezTo>
                        <a:pt x="118" y="828"/>
                        <a:pt x="127" y="763"/>
                        <a:pt x="212" y="759"/>
                      </a:cubicBezTo>
                      <a:cubicBezTo>
                        <a:pt x="297" y="754"/>
                        <a:pt x="513" y="801"/>
                        <a:pt x="590" y="590"/>
                      </a:cubicBezTo>
                      <a:cubicBezTo>
                        <a:pt x="644" y="443"/>
                        <a:pt x="724" y="137"/>
                        <a:pt x="701" y="0"/>
                      </a:cubicBezTo>
                      <a:cubicBezTo>
                        <a:pt x="550" y="30"/>
                        <a:pt x="381" y="91"/>
                        <a:pt x="265" y="244"/>
                      </a:cubicBezTo>
                      <a:cubicBezTo>
                        <a:pt x="198" y="333"/>
                        <a:pt x="144" y="608"/>
                        <a:pt x="87" y="509"/>
                      </a:cubicBezTo>
                      <a:cubicBezTo>
                        <a:pt x="77" y="478"/>
                        <a:pt x="0" y="559"/>
                        <a:pt x="0" y="559"/>
                      </a:cubicBezTo>
                      <a:lnTo>
                        <a:pt x="20" y="706"/>
                      </a:lnTo>
                      <a:lnTo>
                        <a:pt x="118" y="828"/>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4" name="Freeform 343">
                  <a:extLst>
                    <a:ext uri="{FF2B5EF4-FFF2-40B4-BE49-F238E27FC236}">
                      <a16:creationId xmlns:a16="http://schemas.microsoft.com/office/drawing/2014/main" id="{B0ABB92D-38D6-4A54-BD8B-570E53938660}"/>
                    </a:ext>
                  </a:extLst>
                </p:cNvPr>
                <p:cNvSpPr>
                  <a:spLocks/>
                </p:cNvSpPr>
                <p:nvPr/>
              </p:nvSpPr>
              <p:spPr bwMode="auto">
                <a:xfrm>
                  <a:off x="7539" y="3796"/>
                  <a:ext cx="134" cy="121"/>
                </a:xfrm>
                <a:custGeom>
                  <a:avLst/>
                  <a:gdLst>
                    <a:gd name="T0" fmla="*/ 67 w 827"/>
                    <a:gd name="T1" fmla="*/ 676 h 742"/>
                    <a:gd name="T2" fmla="*/ 174 w 827"/>
                    <a:gd name="T3" fmla="*/ 630 h 742"/>
                    <a:gd name="T4" fmla="*/ 581 w 827"/>
                    <a:gd name="T5" fmla="*/ 555 h 742"/>
                    <a:gd name="T6" fmla="*/ 827 w 827"/>
                    <a:gd name="T7" fmla="*/ 6 h 742"/>
                    <a:gd name="T8" fmla="*/ 346 w 827"/>
                    <a:gd name="T9" fmla="*/ 143 h 742"/>
                    <a:gd name="T10" fmla="*/ 111 w 827"/>
                    <a:gd name="T11" fmla="*/ 358 h 742"/>
                    <a:gd name="T12" fmla="*/ 14 w 827"/>
                    <a:gd name="T13" fmla="*/ 387 h 742"/>
                    <a:gd name="T14" fmla="*/ 0 w 827"/>
                    <a:gd name="T15" fmla="*/ 535 h 742"/>
                    <a:gd name="T16" fmla="*/ 67 w 827"/>
                    <a:gd name="T17" fmla="*/ 676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7" h="742">
                      <a:moveTo>
                        <a:pt x="67" y="676"/>
                      </a:moveTo>
                      <a:cubicBezTo>
                        <a:pt x="67" y="676"/>
                        <a:pt x="91" y="615"/>
                        <a:pt x="174" y="630"/>
                      </a:cubicBezTo>
                      <a:cubicBezTo>
                        <a:pt x="257" y="646"/>
                        <a:pt x="457" y="742"/>
                        <a:pt x="581" y="555"/>
                      </a:cubicBezTo>
                      <a:cubicBezTo>
                        <a:pt x="667" y="424"/>
                        <a:pt x="817" y="144"/>
                        <a:pt x="827" y="6"/>
                      </a:cubicBezTo>
                      <a:cubicBezTo>
                        <a:pt x="673" y="0"/>
                        <a:pt x="494" y="20"/>
                        <a:pt x="346" y="143"/>
                      </a:cubicBezTo>
                      <a:cubicBezTo>
                        <a:pt x="260" y="214"/>
                        <a:pt x="143" y="468"/>
                        <a:pt x="111" y="358"/>
                      </a:cubicBezTo>
                      <a:cubicBezTo>
                        <a:pt x="108" y="326"/>
                        <a:pt x="14" y="387"/>
                        <a:pt x="14" y="387"/>
                      </a:cubicBezTo>
                      <a:lnTo>
                        <a:pt x="0" y="535"/>
                      </a:lnTo>
                      <a:lnTo>
                        <a:pt x="67" y="676"/>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5" name="Freeform 344">
                  <a:extLst>
                    <a:ext uri="{FF2B5EF4-FFF2-40B4-BE49-F238E27FC236}">
                      <a16:creationId xmlns:a16="http://schemas.microsoft.com/office/drawing/2014/main" id="{A34B7AB3-625E-48EB-8B4F-E973F9BA5F56}"/>
                    </a:ext>
                  </a:extLst>
                </p:cNvPr>
                <p:cNvSpPr>
                  <a:spLocks/>
                </p:cNvSpPr>
                <p:nvPr/>
              </p:nvSpPr>
              <p:spPr bwMode="auto">
                <a:xfrm>
                  <a:off x="7510" y="3932"/>
                  <a:ext cx="147" cy="114"/>
                </a:xfrm>
                <a:custGeom>
                  <a:avLst/>
                  <a:gdLst>
                    <a:gd name="T0" fmla="*/ 40 w 910"/>
                    <a:gd name="T1" fmla="*/ 567 h 703"/>
                    <a:gd name="T2" fmla="*/ 154 w 910"/>
                    <a:gd name="T3" fmla="*/ 541 h 703"/>
                    <a:gd name="T4" fmla="*/ 568 w 910"/>
                    <a:gd name="T5" fmla="*/ 541 h 703"/>
                    <a:gd name="T6" fmla="*/ 910 w 910"/>
                    <a:gd name="T7" fmla="*/ 47 h 703"/>
                    <a:gd name="T8" fmla="*/ 412 w 910"/>
                    <a:gd name="T9" fmla="*/ 93 h 703"/>
                    <a:gd name="T10" fmla="*/ 142 w 910"/>
                    <a:gd name="T11" fmla="*/ 263 h 703"/>
                    <a:gd name="T12" fmla="*/ 41 w 910"/>
                    <a:gd name="T13" fmla="*/ 274 h 703"/>
                    <a:gd name="T14" fmla="*/ 0 w 910"/>
                    <a:gd name="T15" fmla="*/ 416 h 703"/>
                    <a:gd name="T16" fmla="*/ 40 w 910"/>
                    <a:gd name="T17" fmla="*/ 567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0" h="703">
                      <a:moveTo>
                        <a:pt x="40" y="567"/>
                      </a:moveTo>
                      <a:cubicBezTo>
                        <a:pt x="40" y="567"/>
                        <a:pt x="75" y="511"/>
                        <a:pt x="154" y="541"/>
                      </a:cubicBezTo>
                      <a:cubicBezTo>
                        <a:pt x="234" y="572"/>
                        <a:pt x="413" y="703"/>
                        <a:pt x="568" y="541"/>
                      </a:cubicBezTo>
                      <a:cubicBezTo>
                        <a:pt x="677" y="428"/>
                        <a:pt x="875" y="181"/>
                        <a:pt x="910" y="47"/>
                      </a:cubicBezTo>
                      <a:cubicBezTo>
                        <a:pt x="760" y="13"/>
                        <a:pt x="581" y="0"/>
                        <a:pt x="412" y="93"/>
                      </a:cubicBezTo>
                      <a:cubicBezTo>
                        <a:pt x="314" y="147"/>
                        <a:pt x="154" y="376"/>
                        <a:pt x="142" y="263"/>
                      </a:cubicBezTo>
                      <a:cubicBezTo>
                        <a:pt x="145" y="230"/>
                        <a:pt x="41" y="274"/>
                        <a:pt x="41" y="274"/>
                      </a:cubicBezTo>
                      <a:lnTo>
                        <a:pt x="0" y="416"/>
                      </a:lnTo>
                      <a:lnTo>
                        <a:pt x="40" y="567"/>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6" name="Freeform 345">
                  <a:extLst>
                    <a:ext uri="{FF2B5EF4-FFF2-40B4-BE49-F238E27FC236}">
                      <a16:creationId xmlns:a16="http://schemas.microsoft.com/office/drawing/2014/main" id="{A5F0B796-3C4F-4C1D-8B57-D3B6B568EF95}"/>
                    </a:ext>
                  </a:extLst>
                </p:cNvPr>
                <p:cNvSpPr>
                  <a:spLocks/>
                </p:cNvSpPr>
                <p:nvPr/>
              </p:nvSpPr>
              <p:spPr bwMode="auto">
                <a:xfrm>
                  <a:off x="7460" y="4057"/>
                  <a:ext cx="156" cy="108"/>
                </a:xfrm>
                <a:custGeom>
                  <a:avLst/>
                  <a:gdLst>
                    <a:gd name="T0" fmla="*/ 15 w 958"/>
                    <a:gd name="T1" fmla="*/ 471 h 666"/>
                    <a:gd name="T2" fmla="*/ 131 w 958"/>
                    <a:gd name="T3" fmla="*/ 465 h 666"/>
                    <a:gd name="T4" fmla="*/ 539 w 958"/>
                    <a:gd name="T5" fmla="*/ 532 h 666"/>
                    <a:gd name="T6" fmla="*/ 958 w 958"/>
                    <a:gd name="T7" fmla="*/ 101 h 666"/>
                    <a:gd name="T8" fmla="*/ 459 w 958"/>
                    <a:gd name="T9" fmla="*/ 65 h 666"/>
                    <a:gd name="T10" fmla="*/ 165 w 958"/>
                    <a:gd name="T11" fmla="*/ 188 h 666"/>
                    <a:gd name="T12" fmla="*/ 64 w 958"/>
                    <a:gd name="T13" fmla="*/ 182 h 666"/>
                    <a:gd name="T14" fmla="*/ 0 w 958"/>
                    <a:gd name="T15" fmla="*/ 315 h 666"/>
                    <a:gd name="T16" fmla="*/ 15 w 958"/>
                    <a:gd name="T17" fmla="*/ 471 h 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8" h="666">
                      <a:moveTo>
                        <a:pt x="15" y="471"/>
                      </a:moveTo>
                      <a:cubicBezTo>
                        <a:pt x="15" y="471"/>
                        <a:pt x="58" y="421"/>
                        <a:pt x="131" y="465"/>
                      </a:cubicBezTo>
                      <a:cubicBezTo>
                        <a:pt x="204" y="508"/>
                        <a:pt x="359" y="666"/>
                        <a:pt x="539" y="532"/>
                      </a:cubicBezTo>
                      <a:cubicBezTo>
                        <a:pt x="665" y="439"/>
                        <a:pt x="901" y="227"/>
                        <a:pt x="958" y="101"/>
                      </a:cubicBezTo>
                      <a:cubicBezTo>
                        <a:pt x="815" y="42"/>
                        <a:pt x="641" y="0"/>
                        <a:pt x="459" y="65"/>
                      </a:cubicBezTo>
                      <a:cubicBezTo>
                        <a:pt x="354" y="102"/>
                        <a:pt x="158" y="302"/>
                        <a:pt x="165" y="188"/>
                      </a:cubicBezTo>
                      <a:cubicBezTo>
                        <a:pt x="173" y="156"/>
                        <a:pt x="64" y="182"/>
                        <a:pt x="64" y="182"/>
                      </a:cubicBezTo>
                      <a:lnTo>
                        <a:pt x="0" y="315"/>
                      </a:lnTo>
                      <a:lnTo>
                        <a:pt x="15" y="471"/>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7" name="Freeform 346">
                  <a:extLst>
                    <a:ext uri="{FF2B5EF4-FFF2-40B4-BE49-F238E27FC236}">
                      <a16:creationId xmlns:a16="http://schemas.microsoft.com/office/drawing/2014/main" id="{28A23CCA-BA1D-4A8A-8C9F-9E6A7AEB30D7}"/>
                    </a:ext>
                  </a:extLst>
                </p:cNvPr>
                <p:cNvSpPr>
                  <a:spLocks/>
                </p:cNvSpPr>
                <p:nvPr/>
              </p:nvSpPr>
              <p:spPr bwMode="auto">
                <a:xfrm>
                  <a:off x="7380" y="4173"/>
                  <a:ext cx="163" cy="96"/>
                </a:xfrm>
                <a:custGeom>
                  <a:avLst/>
                  <a:gdLst>
                    <a:gd name="T0" fmla="*/ 0 w 1000"/>
                    <a:gd name="T1" fmla="*/ 329 h 592"/>
                    <a:gd name="T2" fmla="*/ 115 w 1000"/>
                    <a:gd name="T3" fmla="*/ 347 h 592"/>
                    <a:gd name="T4" fmla="*/ 500 w 1000"/>
                    <a:gd name="T5" fmla="*/ 499 h 592"/>
                    <a:gd name="T6" fmla="*/ 1000 w 1000"/>
                    <a:gd name="T7" fmla="*/ 164 h 592"/>
                    <a:gd name="T8" fmla="*/ 520 w 1000"/>
                    <a:gd name="T9" fmla="*/ 25 h 592"/>
                    <a:gd name="T10" fmla="*/ 206 w 1000"/>
                    <a:gd name="T11" fmla="*/ 83 h 592"/>
                    <a:gd name="T12" fmla="*/ 109 w 1000"/>
                    <a:gd name="T13" fmla="*/ 56 h 592"/>
                    <a:gd name="T14" fmla="*/ 18 w 1000"/>
                    <a:gd name="T15" fmla="*/ 174 h 592"/>
                    <a:gd name="T16" fmla="*/ 0 w 1000"/>
                    <a:gd name="T17" fmla="*/ 329 h 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0" h="592">
                      <a:moveTo>
                        <a:pt x="0" y="329"/>
                      </a:moveTo>
                      <a:cubicBezTo>
                        <a:pt x="0" y="329"/>
                        <a:pt x="53" y="289"/>
                        <a:pt x="115" y="347"/>
                      </a:cubicBezTo>
                      <a:cubicBezTo>
                        <a:pt x="177" y="404"/>
                        <a:pt x="296" y="592"/>
                        <a:pt x="500" y="499"/>
                      </a:cubicBezTo>
                      <a:cubicBezTo>
                        <a:pt x="643" y="434"/>
                        <a:pt x="918" y="276"/>
                        <a:pt x="1000" y="164"/>
                      </a:cubicBezTo>
                      <a:cubicBezTo>
                        <a:pt x="873" y="77"/>
                        <a:pt x="711" y="0"/>
                        <a:pt x="520" y="25"/>
                      </a:cubicBezTo>
                      <a:cubicBezTo>
                        <a:pt x="409" y="39"/>
                        <a:pt x="175" y="193"/>
                        <a:pt x="206" y="83"/>
                      </a:cubicBezTo>
                      <a:cubicBezTo>
                        <a:pt x="221" y="54"/>
                        <a:pt x="109" y="56"/>
                        <a:pt x="109" y="56"/>
                      </a:cubicBezTo>
                      <a:lnTo>
                        <a:pt x="18" y="174"/>
                      </a:lnTo>
                      <a:lnTo>
                        <a:pt x="0" y="329"/>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8" name="Freeform 347">
                  <a:extLst>
                    <a:ext uri="{FF2B5EF4-FFF2-40B4-BE49-F238E27FC236}">
                      <a16:creationId xmlns:a16="http://schemas.microsoft.com/office/drawing/2014/main" id="{E5D012C9-DF26-4F6E-91D7-9B69F55AFBCE}"/>
                    </a:ext>
                  </a:extLst>
                </p:cNvPr>
                <p:cNvSpPr>
                  <a:spLocks/>
                </p:cNvSpPr>
                <p:nvPr/>
              </p:nvSpPr>
              <p:spPr bwMode="auto">
                <a:xfrm>
                  <a:off x="7272" y="4263"/>
                  <a:ext cx="181" cy="91"/>
                </a:xfrm>
                <a:custGeom>
                  <a:avLst/>
                  <a:gdLst>
                    <a:gd name="T0" fmla="*/ 0 w 1114"/>
                    <a:gd name="T1" fmla="*/ 253 h 558"/>
                    <a:gd name="T2" fmla="*/ 122 w 1114"/>
                    <a:gd name="T3" fmla="*/ 288 h 558"/>
                    <a:gd name="T4" fmla="*/ 514 w 1114"/>
                    <a:gd name="T5" fmla="*/ 498 h 558"/>
                    <a:gd name="T6" fmla="*/ 1114 w 1114"/>
                    <a:gd name="T7" fmla="*/ 246 h 558"/>
                    <a:gd name="T8" fmla="*/ 617 w 1114"/>
                    <a:gd name="T9" fmla="*/ 33 h 558"/>
                    <a:gd name="T10" fmla="*/ 266 w 1114"/>
                    <a:gd name="T11" fmla="*/ 42 h 558"/>
                    <a:gd name="T12" fmla="*/ 165 w 1114"/>
                    <a:gd name="T13" fmla="*/ 0 h 558"/>
                    <a:gd name="T14" fmla="*/ 47 w 1114"/>
                    <a:gd name="T15" fmla="*/ 102 h 558"/>
                    <a:gd name="T16" fmla="*/ 0 w 1114"/>
                    <a:gd name="T17" fmla="*/ 253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4" h="558">
                      <a:moveTo>
                        <a:pt x="0" y="253"/>
                      </a:moveTo>
                      <a:cubicBezTo>
                        <a:pt x="0" y="253"/>
                        <a:pt x="64" y="222"/>
                        <a:pt x="122" y="288"/>
                      </a:cubicBezTo>
                      <a:cubicBezTo>
                        <a:pt x="180" y="355"/>
                        <a:pt x="276" y="558"/>
                        <a:pt x="514" y="498"/>
                      </a:cubicBezTo>
                      <a:cubicBezTo>
                        <a:pt x="680" y="456"/>
                        <a:pt x="1006" y="344"/>
                        <a:pt x="1114" y="246"/>
                      </a:cubicBezTo>
                      <a:cubicBezTo>
                        <a:pt x="991" y="140"/>
                        <a:pt x="828" y="38"/>
                        <a:pt x="617" y="33"/>
                      </a:cubicBezTo>
                      <a:cubicBezTo>
                        <a:pt x="494" y="30"/>
                        <a:pt x="214" y="146"/>
                        <a:pt x="266" y="42"/>
                      </a:cubicBezTo>
                      <a:cubicBezTo>
                        <a:pt x="287" y="16"/>
                        <a:pt x="165" y="0"/>
                        <a:pt x="165" y="0"/>
                      </a:cubicBezTo>
                      <a:lnTo>
                        <a:pt x="47" y="102"/>
                      </a:lnTo>
                      <a:lnTo>
                        <a:pt x="0" y="253"/>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59" name="Freeform 348">
                  <a:extLst>
                    <a:ext uri="{FF2B5EF4-FFF2-40B4-BE49-F238E27FC236}">
                      <a16:creationId xmlns:a16="http://schemas.microsoft.com/office/drawing/2014/main" id="{2C55ECF6-D95E-411A-9D2C-9C807DE339FB}"/>
                    </a:ext>
                  </a:extLst>
                </p:cNvPr>
                <p:cNvSpPr>
                  <a:spLocks/>
                </p:cNvSpPr>
                <p:nvPr/>
              </p:nvSpPr>
              <p:spPr bwMode="auto">
                <a:xfrm>
                  <a:off x="6687" y="3296"/>
                  <a:ext cx="871" cy="1138"/>
                </a:xfrm>
                <a:custGeom>
                  <a:avLst/>
                  <a:gdLst>
                    <a:gd name="T0" fmla="*/ 290 w 5360"/>
                    <a:gd name="T1" fmla="*/ 6995 h 6995"/>
                    <a:gd name="T2" fmla="*/ 1440 w 5360"/>
                    <a:gd name="T3" fmla="*/ 6712 h 6995"/>
                    <a:gd name="T4" fmla="*/ 4089 w 5360"/>
                    <a:gd name="T5" fmla="*/ 5868 h 6995"/>
                    <a:gd name="T6" fmla="*/ 5360 w 5360"/>
                    <a:gd name="T7" fmla="*/ 3127 h 6995"/>
                    <a:gd name="T8" fmla="*/ 4154 w 5360"/>
                    <a:gd name="T9" fmla="*/ 615 h 6995"/>
                    <a:gd name="T10" fmla="*/ 3155 w 5360"/>
                    <a:gd name="T11" fmla="*/ 15 h 6995"/>
                    <a:gd name="T12" fmla="*/ 3126 w 5360"/>
                    <a:gd name="T13" fmla="*/ 64 h 6995"/>
                    <a:gd name="T14" fmla="*/ 3646 w 5360"/>
                    <a:gd name="T15" fmla="*/ 366 h 6995"/>
                    <a:gd name="T16" fmla="*/ 4339 w 5360"/>
                    <a:gd name="T17" fmla="*/ 942 h 6995"/>
                    <a:gd name="T18" fmla="*/ 5187 w 5360"/>
                    <a:gd name="T19" fmla="*/ 3667 h 6995"/>
                    <a:gd name="T20" fmla="*/ 3621 w 5360"/>
                    <a:gd name="T21" fmla="*/ 6039 h 6995"/>
                    <a:gd name="T22" fmla="*/ 1459 w 5360"/>
                    <a:gd name="T23" fmla="*/ 6612 h 6995"/>
                    <a:gd name="T24" fmla="*/ 0 w 5360"/>
                    <a:gd name="T25" fmla="*/ 6976 h 6995"/>
                    <a:gd name="T26" fmla="*/ 290 w 5360"/>
                    <a:gd name="T27" fmla="*/ 6995 h 6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60" h="6995">
                      <a:moveTo>
                        <a:pt x="290" y="6995"/>
                      </a:moveTo>
                      <a:cubicBezTo>
                        <a:pt x="290" y="6995"/>
                        <a:pt x="543" y="6719"/>
                        <a:pt x="1440" y="6712"/>
                      </a:cubicBezTo>
                      <a:cubicBezTo>
                        <a:pt x="2337" y="6705"/>
                        <a:pt x="3044" y="6660"/>
                        <a:pt x="4089" y="5868"/>
                      </a:cubicBezTo>
                      <a:cubicBezTo>
                        <a:pt x="5135" y="5076"/>
                        <a:pt x="5360" y="3790"/>
                        <a:pt x="5360" y="3127"/>
                      </a:cubicBezTo>
                      <a:cubicBezTo>
                        <a:pt x="5360" y="2465"/>
                        <a:pt x="5066" y="1337"/>
                        <a:pt x="4154" y="615"/>
                      </a:cubicBezTo>
                      <a:cubicBezTo>
                        <a:pt x="3805" y="338"/>
                        <a:pt x="3256" y="35"/>
                        <a:pt x="3155" y="15"/>
                      </a:cubicBezTo>
                      <a:cubicBezTo>
                        <a:pt x="3081" y="0"/>
                        <a:pt x="3082" y="39"/>
                        <a:pt x="3126" y="64"/>
                      </a:cubicBezTo>
                      <a:cubicBezTo>
                        <a:pt x="3284" y="153"/>
                        <a:pt x="3373" y="185"/>
                        <a:pt x="3646" y="366"/>
                      </a:cubicBezTo>
                      <a:cubicBezTo>
                        <a:pt x="3888" y="526"/>
                        <a:pt x="4145" y="735"/>
                        <a:pt x="4339" y="942"/>
                      </a:cubicBezTo>
                      <a:cubicBezTo>
                        <a:pt x="4752" y="1385"/>
                        <a:pt x="5355" y="2299"/>
                        <a:pt x="5187" y="3667"/>
                      </a:cubicBezTo>
                      <a:cubicBezTo>
                        <a:pt x="5020" y="5035"/>
                        <a:pt x="4112" y="5734"/>
                        <a:pt x="3621" y="6039"/>
                      </a:cubicBezTo>
                      <a:cubicBezTo>
                        <a:pt x="3129" y="6344"/>
                        <a:pt x="2430" y="6630"/>
                        <a:pt x="1459" y="6612"/>
                      </a:cubicBezTo>
                      <a:cubicBezTo>
                        <a:pt x="487" y="6593"/>
                        <a:pt x="0" y="6976"/>
                        <a:pt x="0" y="6976"/>
                      </a:cubicBezTo>
                      <a:lnTo>
                        <a:pt x="290" y="6995"/>
                      </a:lnTo>
                      <a:close/>
                    </a:path>
                  </a:pathLst>
                </a:custGeom>
                <a:grpFill/>
                <a:ln w="12700" cap="rnd">
                  <a:noFill/>
                  <a:prstDash val="solid"/>
                  <a:round/>
                  <a:headEnd/>
                  <a:tailEnd/>
                </a:ln>
              </p:spPr>
              <p:txBody>
                <a:bodyPr vert="horz" wrap="square" lIns="91440" tIns="45720" rIns="91440" bIns="45720" numCol="1" anchor="t" anchorCtr="0" compatLnSpc="1">
                  <a:prstTxWarp prst="textNoShape">
                    <a:avLst/>
                  </a:prstTxWarp>
                </a:bodyPr>
                <a:lstStyle/>
                <a:p>
                  <a:endParaRPr lang="en-US" sz="1000" dirty="0"/>
                </a:p>
              </p:txBody>
            </p:sp>
          </p:grpSp>
          <p:sp>
            <p:nvSpPr>
              <p:cNvPr id="107" name="Freeform 7">
                <a:extLst>
                  <a:ext uri="{FF2B5EF4-FFF2-40B4-BE49-F238E27FC236}">
                    <a16:creationId xmlns:a16="http://schemas.microsoft.com/office/drawing/2014/main" id="{E8A06C0D-D631-472D-AA31-71AAB0585B63}"/>
                  </a:ext>
                </a:extLst>
              </p:cNvPr>
              <p:cNvSpPr>
                <a:spLocks noChangeAspect="1"/>
              </p:cNvSpPr>
              <p:nvPr/>
            </p:nvSpPr>
            <p:spPr>
              <a:xfrm rot="5400000">
                <a:off x="5631721" y="3081155"/>
                <a:ext cx="1644343" cy="1428899"/>
              </a:xfrm>
              <a:custGeom>
                <a:avLst/>
                <a:gdLst>
                  <a:gd name="connsiteX0" fmla="*/ 1552073 w 6244389"/>
                  <a:gd name="connsiteY0" fmla="*/ 0 h 5426243"/>
                  <a:gd name="connsiteX1" fmla="*/ 4704347 w 6244389"/>
                  <a:gd name="connsiteY1" fmla="*/ 12032 h 5426243"/>
                  <a:gd name="connsiteX2" fmla="*/ 6244389 w 6244389"/>
                  <a:gd name="connsiteY2" fmla="*/ 2755232 h 5426243"/>
                  <a:gd name="connsiteX3" fmla="*/ 4704347 w 6244389"/>
                  <a:gd name="connsiteY3" fmla="*/ 5414211 h 5426243"/>
                  <a:gd name="connsiteX4" fmla="*/ 1564105 w 6244389"/>
                  <a:gd name="connsiteY4" fmla="*/ 5426243 h 5426243"/>
                  <a:gd name="connsiteX5" fmla="*/ 0 w 6244389"/>
                  <a:gd name="connsiteY5" fmla="*/ 2731169 h 5426243"/>
                  <a:gd name="connsiteX6" fmla="*/ 1552073 w 6244389"/>
                  <a:gd name="connsiteY6" fmla="*/ 0 h 5426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44389" h="5426243">
                    <a:moveTo>
                      <a:pt x="1552073" y="0"/>
                    </a:moveTo>
                    <a:lnTo>
                      <a:pt x="4704347" y="12032"/>
                    </a:lnTo>
                    <a:lnTo>
                      <a:pt x="6244389" y="2755232"/>
                    </a:lnTo>
                    <a:lnTo>
                      <a:pt x="4704347" y="5414211"/>
                    </a:lnTo>
                    <a:lnTo>
                      <a:pt x="1564105" y="5426243"/>
                    </a:lnTo>
                    <a:lnTo>
                      <a:pt x="0" y="2731169"/>
                    </a:lnTo>
                    <a:lnTo>
                      <a:pt x="1552073" y="0"/>
                    </a:lnTo>
                    <a:close/>
                  </a:path>
                </a:pathLst>
              </a:custGeom>
              <a:solidFill>
                <a:srgbClr val="FEC200"/>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schemeClr val="bg1"/>
                  </a:solidFill>
                  <a:effectLst/>
                  <a:uLnTx/>
                  <a:uFillTx/>
                </a:endParaRPr>
              </a:p>
            </p:txBody>
          </p:sp>
        </p:grpSp>
        <p:sp>
          <p:nvSpPr>
            <p:cNvPr id="162" name="object 30">
              <a:extLst>
                <a:ext uri="{FF2B5EF4-FFF2-40B4-BE49-F238E27FC236}">
                  <a16:creationId xmlns:a16="http://schemas.microsoft.com/office/drawing/2014/main" id="{FFCECD25-9BD1-4959-9F65-B6F7B313AC33}"/>
                </a:ext>
              </a:extLst>
            </p:cNvPr>
            <p:cNvSpPr txBox="1"/>
            <p:nvPr/>
          </p:nvSpPr>
          <p:spPr>
            <a:xfrm>
              <a:off x="6997557" y="3963289"/>
              <a:ext cx="2671194" cy="1928380"/>
            </a:xfrm>
            <a:prstGeom prst="rect">
              <a:avLst/>
            </a:prstGeom>
          </p:spPr>
          <p:txBody>
            <a:bodyPr vert="horz" wrap="square" lIns="0" tIns="133350" rIns="0" bIns="0" rtlCol="0">
              <a:spAutoFit/>
            </a:bodyPr>
            <a:lstStyle/>
            <a:p>
              <a:pPr marL="12700">
                <a:lnSpc>
                  <a:spcPct val="100000"/>
                </a:lnSpc>
                <a:spcBef>
                  <a:spcPts val="1050"/>
                </a:spcBef>
              </a:pPr>
              <a:r>
                <a:rPr lang="en-CA" sz="1050" b="1" spc="-5" dirty="0">
                  <a:solidFill>
                    <a:srgbClr val="128C58"/>
                  </a:solidFill>
                  <a:latin typeface="Calibri"/>
                  <a:cs typeface="Calibri"/>
                </a:rPr>
                <a:t>Improve board efficiency</a:t>
              </a:r>
              <a:endParaRPr sz="1050" dirty="0">
                <a:solidFill>
                  <a:srgbClr val="128C58"/>
                </a:solidFill>
                <a:latin typeface="Calibri"/>
                <a:cs typeface="Calibri"/>
              </a:endParaRPr>
            </a:p>
            <a:p>
              <a:pPr marL="307975" marR="113030" indent="-286385">
                <a:lnSpc>
                  <a:spcPct val="100000"/>
                </a:lnSpc>
                <a:spcBef>
                  <a:spcPts val="750"/>
                </a:spcBef>
                <a:buFont typeface="Arial"/>
                <a:buChar char="•"/>
                <a:tabLst>
                  <a:tab pos="307975" algn="l"/>
                  <a:tab pos="308610" algn="l"/>
                </a:tabLst>
              </a:pPr>
              <a:r>
                <a:rPr lang="en-CA" sz="900" b="1" spc="-10" dirty="0">
                  <a:solidFill>
                    <a:srgbClr val="595958"/>
                  </a:solidFill>
                  <a:latin typeface="Calibri"/>
                  <a:cs typeface="Calibri"/>
                </a:rPr>
                <a:t>Define clear R&amp;R within the board</a:t>
              </a:r>
            </a:p>
            <a:p>
              <a:pPr marL="307975" marR="113030" indent="-286385">
                <a:lnSpc>
                  <a:spcPct val="100000"/>
                </a:lnSpc>
                <a:spcBef>
                  <a:spcPts val="750"/>
                </a:spcBef>
                <a:buFont typeface="Arial"/>
                <a:buChar char="•"/>
                <a:tabLst>
                  <a:tab pos="307975" algn="l"/>
                  <a:tab pos="308610" algn="l"/>
                </a:tabLst>
              </a:pPr>
              <a:r>
                <a:rPr lang="en-CA" sz="900" b="1" spc="-10" dirty="0">
                  <a:solidFill>
                    <a:srgbClr val="595958"/>
                  </a:solidFill>
                  <a:latin typeface="Calibri"/>
                  <a:cs typeface="Calibri"/>
                </a:rPr>
                <a:t>Identify skills, define templates, organizational charter, document management system</a:t>
              </a:r>
            </a:p>
            <a:p>
              <a:pPr marL="307975" marR="113030" indent="-286385">
                <a:lnSpc>
                  <a:spcPct val="100000"/>
                </a:lnSpc>
                <a:spcBef>
                  <a:spcPts val="750"/>
                </a:spcBef>
                <a:buFont typeface="Arial"/>
                <a:buChar char="•"/>
                <a:tabLst>
                  <a:tab pos="307975" algn="l"/>
                  <a:tab pos="308610" algn="l"/>
                </a:tabLst>
              </a:pPr>
              <a:r>
                <a:rPr lang="en-CA" sz="900" b="1" spc="-10" dirty="0">
                  <a:solidFill>
                    <a:srgbClr val="595958"/>
                  </a:solidFill>
                  <a:latin typeface="Calibri"/>
                  <a:cs typeface="Calibri"/>
                </a:rPr>
                <a:t>Define and start measuring KPI’s</a:t>
              </a:r>
              <a:endParaRPr sz="900" b="1" spc="-10" dirty="0">
                <a:solidFill>
                  <a:srgbClr val="595958"/>
                </a:solidFill>
                <a:latin typeface="Calibri"/>
                <a:cs typeface="Calibri"/>
              </a:endParaRPr>
            </a:p>
          </p:txBody>
        </p:sp>
        <p:sp>
          <p:nvSpPr>
            <p:cNvPr id="163" name="object 31">
              <a:extLst>
                <a:ext uri="{FF2B5EF4-FFF2-40B4-BE49-F238E27FC236}">
                  <a16:creationId xmlns:a16="http://schemas.microsoft.com/office/drawing/2014/main" id="{E38611CA-254F-41DD-9F97-53D8834D27BE}"/>
                </a:ext>
              </a:extLst>
            </p:cNvPr>
            <p:cNvSpPr/>
            <p:nvPr/>
          </p:nvSpPr>
          <p:spPr>
            <a:xfrm flipV="1">
              <a:off x="5984918" y="4460268"/>
              <a:ext cx="904492" cy="66662"/>
            </a:xfrm>
            <a:custGeom>
              <a:avLst/>
              <a:gdLst/>
              <a:ahLst/>
              <a:cxnLst/>
              <a:rect l="l" t="t" r="r" b="b"/>
              <a:pathLst>
                <a:path w="1429385">
                  <a:moveTo>
                    <a:pt x="1429194" y="0"/>
                  </a:moveTo>
                  <a:lnTo>
                    <a:pt x="0" y="0"/>
                  </a:lnTo>
                </a:path>
              </a:pathLst>
            </a:custGeom>
            <a:ln w="6095">
              <a:solidFill>
                <a:srgbClr val="808080"/>
              </a:solidFill>
            </a:ln>
          </p:spPr>
          <p:txBody>
            <a:bodyPr wrap="square" lIns="0" tIns="0" rIns="0" bIns="0" rtlCol="0"/>
            <a:lstStyle/>
            <a:p>
              <a:endParaRPr sz="1050"/>
            </a:p>
          </p:txBody>
        </p:sp>
        <p:sp>
          <p:nvSpPr>
            <p:cNvPr id="164" name="object 33">
              <a:extLst>
                <a:ext uri="{FF2B5EF4-FFF2-40B4-BE49-F238E27FC236}">
                  <a16:creationId xmlns:a16="http://schemas.microsoft.com/office/drawing/2014/main" id="{83F4477E-8721-4D28-A971-CF3585C7BE15}"/>
                </a:ext>
              </a:extLst>
            </p:cNvPr>
            <p:cNvSpPr/>
            <p:nvPr/>
          </p:nvSpPr>
          <p:spPr>
            <a:xfrm>
              <a:off x="5922264" y="4939284"/>
              <a:ext cx="97536" cy="97536"/>
            </a:xfrm>
            <a:prstGeom prst="rect">
              <a:avLst/>
            </a:prstGeom>
            <a:blipFill>
              <a:blip r:embed="rId23" cstate="print"/>
              <a:stretch>
                <a:fillRect/>
              </a:stretch>
            </a:blipFill>
          </p:spPr>
          <p:txBody>
            <a:bodyPr wrap="square" lIns="0" tIns="0" rIns="0" bIns="0" rtlCol="0"/>
            <a:lstStyle/>
            <a:p>
              <a:endParaRPr sz="1050"/>
            </a:p>
          </p:txBody>
        </p:sp>
        <p:sp>
          <p:nvSpPr>
            <p:cNvPr id="165" name="object 37">
              <a:extLst>
                <a:ext uri="{FF2B5EF4-FFF2-40B4-BE49-F238E27FC236}">
                  <a16:creationId xmlns:a16="http://schemas.microsoft.com/office/drawing/2014/main" id="{3CAB6E03-0DAB-4D68-A56A-8AB7365EF0EF}"/>
                </a:ext>
              </a:extLst>
            </p:cNvPr>
            <p:cNvSpPr/>
            <p:nvPr/>
          </p:nvSpPr>
          <p:spPr>
            <a:xfrm flipV="1">
              <a:off x="7265633" y="1400175"/>
              <a:ext cx="612000" cy="66655"/>
            </a:xfrm>
            <a:custGeom>
              <a:avLst/>
              <a:gdLst/>
              <a:ahLst/>
              <a:cxnLst/>
              <a:rect l="l" t="t" r="r" b="b"/>
              <a:pathLst>
                <a:path w="996950">
                  <a:moveTo>
                    <a:pt x="996924" y="0"/>
                  </a:moveTo>
                  <a:lnTo>
                    <a:pt x="0" y="0"/>
                  </a:lnTo>
                </a:path>
              </a:pathLst>
            </a:custGeom>
            <a:ln w="6096">
              <a:solidFill>
                <a:srgbClr val="808080"/>
              </a:solidFill>
            </a:ln>
          </p:spPr>
          <p:txBody>
            <a:bodyPr wrap="square" lIns="0" tIns="0" rIns="0" bIns="0" rtlCol="0"/>
            <a:lstStyle/>
            <a:p>
              <a:endParaRPr sz="1050"/>
            </a:p>
          </p:txBody>
        </p:sp>
        <p:sp>
          <p:nvSpPr>
            <p:cNvPr id="166" name="object 38">
              <a:extLst>
                <a:ext uri="{FF2B5EF4-FFF2-40B4-BE49-F238E27FC236}">
                  <a16:creationId xmlns:a16="http://schemas.microsoft.com/office/drawing/2014/main" id="{39222DC8-BB6F-42D7-93F3-1CC53888AFB7}"/>
                </a:ext>
              </a:extLst>
            </p:cNvPr>
            <p:cNvSpPr/>
            <p:nvPr/>
          </p:nvSpPr>
          <p:spPr>
            <a:xfrm>
              <a:off x="7265633" y="1466850"/>
              <a:ext cx="45719" cy="972000"/>
            </a:xfrm>
            <a:custGeom>
              <a:avLst/>
              <a:gdLst/>
              <a:ahLst/>
              <a:cxnLst/>
              <a:rect l="l" t="t" r="r" b="b"/>
              <a:pathLst>
                <a:path h="285750">
                  <a:moveTo>
                    <a:pt x="0" y="285356"/>
                  </a:moveTo>
                  <a:lnTo>
                    <a:pt x="0" y="0"/>
                  </a:lnTo>
                </a:path>
              </a:pathLst>
            </a:custGeom>
            <a:ln w="6096">
              <a:solidFill>
                <a:srgbClr val="808080"/>
              </a:solidFill>
            </a:ln>
          </p:spPr>
          <p:txBody>
            <a:bodyPr wrap="square" lIns="0" tIns="0" rIns="0" bIns="0" rtlCol="0"/>
            <a:lstStyle/>
            <a:p>
              <a:endParaRPr sz="1050"/>
            </a:p>
          </p:txBody>
        </p:sp>
        <p:sp>
          <p:nvSpPr>
            <p:cNvPr id="167" name="object 39">
              <a:extLst>
                <a:ext uri="{FF2B5EF4-FFF2-40B4-BE49-F238E27FC236}">
                  <a16:creationId xmlns:a16="http://schemas.microsoft.com/office/drawing/2014/main" id="{7C583DD6-598D-406E-9BA4-1AA526A309C1}"/>
                </a:ext>
              </a:extLst>
            </p:cNvPr>
            <p:cNvSpPr/>
            <p:nvPr/>
          </p:nvSpPr>
          <p:spPr>
            <a:xfrm>
              <a:off x="7226717" y="2417064"/>
              <a:ext cx="97536" cy="97536"/>
            </a:xfrm>
            <a:prstGeom prst="rect">
              <a:avLst/>
            </a:prstGeom>
            <a:blipFill>
              <a:blip r:embed="rId24" cstate="print"/>
              <a:stretch>
                <a:fillRect/>
              </a:stretch>
            </a:blipFill>
          </p:spPr>
          <p:txBody>
            <a:bodyPr wrap="square" lIns="0" tIns="0" rIns="0" bIns="0" rtlCol="0"/>
            <a:lstStyle/>
            <a:p>
              <a:endParaRPr sz="1050"/>
            </a:p>
          </p:txBody>
        </p:sp>
        <p:sp>
          <p:nvSpPr>
            <p:cNvPr id="168" name="object 22">
              <a:extLst>
                <a:ext uri="{FF2B5EF4-FFF2-40B4-BE49-F238E27FC236}">
                  <a16:creationId xmlns:a16="http://schemas.microsoft.com/office/drawing/2014/main" id="{A832D80F-1519-4720-885C-B1FC5A02875E}"/>
                </a:ext>
              </a:extLst>
            </p:cNvPr>
            <p:cNvSpPr/>
            <p:nvPr/>
          </p:nvSpPr>
          <p:spPr>
            <a:xfrm>
              <a:off x="5746473" y="2214525"/>
              <a:ext cx="0" cy="1152000"/>
            </a:xfrm>
            <a:custGeom>
              <a:avLst/>
              <a:gdLst/>
              <a:ahLst/>
              <a:cxnLst/>
              <a:rect l="l" t="t" r="r" b="b"/>
              <a:pathLst>
                <a:path w="22860" h="1859914">
                  <a:moveTo>
                    <a:pt x="22593" y="0"/>
                  </a:moveTo>
                  <a:lnTo>
                    <a:pt x="0" y="1859673"/>
                  </a:lnTo>
                </a:path>
              </a:pathLst>
            </a:custGeom>
            <a:ln w="6095">
              <a:solidFill>
                <a:srgbClr val="808080"/>
              </a:solidFill>
            </a:ln>
          </p:spPr>
          <p:txBody>
            <a:bodyPr wrap="square" lIns="0" tIns="0" rIns="0" bIns="0" rtlCol="0"/>
            <a:lstStyle/>
            <a:p>
              <a:endParaRPr sz="1050"/>
            </a:p>
          </p:txBody>
        </p:sp>
        <p:sp>
          <p:nvSpPr>
            <p:cNvPr id="169" name="object 39">
              <a:extLst>
                <a:ext uri="{FF2B5EF4-FFF2-40B4-BE49-F238E27FC236}">
                  <a16:creationId xmlns:a16="http://schemas.microsoft.com/office/drawing/2014/main" id="{30BC9384-3F2D-487E-811F-E003A84E5849}"/>
                </a:ext>
              </a:extLst>
            </p:cNvPr>
            <p:cNvSpPr/>
            <p:nvPr/>
          </p:nvSpPr>
          <p:spPr>
            <a:xfrm>
              <a:off x="5702542" y="3360437"/>
              <a:ext cx="97536" cy="97536"/>
            </a:xfrm>
            <a:prstGeom prst="rect">
              <a:avLst/>
            </a:prstGeom>
            <a:blipFill>
              <a:blip r:embed="rId24" cstate="print"/>
              <a:stretch>
                <a:fillRect/>
              </a:stretch>
            </a:blipFill>
          </p:spPr>
          <p:txBody>
            <a:bodyPr wrap="square" lIns="0" tIns="0" rIns="0" bIns="0" rtlCol="0"/>
            <a:lstStyle/>
            <a:p>
              <a:endParaRPr sz="1050"/>
            </a:p>
          </p:txBody>
        </p:sp>
        <p:sp>
          <p:nvSpPr>
            <p:cNvPr id="170" name="object 19">
              <a:extLst>
                <a:ext uri="{FF2B5EF4-FFF2-40B4-BE49-F238E27FC236}">
                  <a16:creationId xmlns:a16="http://schemas.microsoft.com/office/drawing/2014/main" id="{F781F821-CD04-4FF4-8373-C7FA898F65B5}"/>
                </a:ext>
              </a:extLst>
            </p:cNvPr>
            <p:cNvSpPr txBox="1"/>
            <p:nvPr/>
          </p:nvSpPr>
          <p:spPr>
            <a:xfrm>
              <a:off x="7924801" y="1143000"/>
              <a:ext cx="2232145" cy="2459159"/>
            </a:xfrm>
            <a:prstGeom prst="rect">
              <a:avLst/>
            </a:prstGeom>
          </p:spPr>
          <p:txBody>
            <a:bodyPr vert="horz" wrap="square" lIns="0" tIns="173990" rIns="0" bIns="0" rtlCol="0">
              <a:spAutoFit/>
            </a:bodyPr>
            <a:lstStyle/>
            <a:p>
              <a:pPr marL="12700">
                <a:lnSpc>
                  <a:spcPct val="100000"/>
                </a:lnSpc>
                <a:spcBef>
                  <a:spcPts val="1370"/>
                </a:spcBef>
              </a:pPr>
              <a:r>
                <a:rPr lang="en-CA" sz="1050" b="1" spc="-15" dirty="0">
                  <a:solidFill>
                    <a:srgbClr val="1F497D"/>
                  </a:solidFill>
                  <a:latin typeface="Calibri"/>
                  <a:cs typeface="Calibri"/>
                </a:rPr>
                <a:t>Focus the service offering</a:t>
              </a:r>
            </a:p>
            <a:p>
              <a:pPr marL="337820" marR="5080" indent="-286385">
                <a:lnSpc>
                  <a:spcPct val="100000"/>
                </a:lnSpc>
                <a:spcBef>
                  <a:spcPts val="995"/>
                </a:spcBef>
                <a:buFont typeface="Arial"/>
                <a:buChar char="•"/>
                <a:tabLst>
                  <a:tab pos="337820" algn="l"/>
                  <a:tab pos="338455" algn="l"/>
                </a:tabLst>
              </a:pPr>
              <a:r>
                <a:rPr lang="en-CA" sz="900" b="1" spc="-10" dirty="0">
                  <a:solidFill>
                    <a:srgbClr val="595958"/>
                  </a:solidFill>
                  <a:latin typeface="Calibri"/>
                  <a:cs typeface="Calibri"/>
                </a:rPr>
                <a:t>Supportive housing services for longer term</a:t>
              </a:r>
            </a:p>
            <a:p>
              <a:pPr marL="337820" marR="5080" indent="-286385">
                <a:lnSpc>
                  <a:spcPct val="100000"/>
                </a:lnSpc>
                <a:spcBef>
                  <a:spcPts val="995"/>
                </a:spcBef>
                <a:buFont typeface="Arial"/>
                <a:buChar char="•"/>
                <a:tabLst>
                  <a:tab pos="337820" algn="l"/>
                  <a:tab pos="338455" algn="l"/>
                </a:tabLst>
              </a:pPr>
              <a:r>
                <a:rPr lang="en-CA" sz="900" b="1" spc="-10" dirty="0">
                  <a:solidFill>
                    <a:srgbClr val="595958"/>
                  </a:solidFill>
                  <a:latin typeface="Calibri"/>
                  <a:cs typeface="Calibri"/>
                </a:rPr>
                <a:t>Increase Robert </a:t>
              </a:r>
              <a:r>
                <a:rPr lang="en-CA" sz="900" b="1" spc="-10" dirty="0" err="1">
                  <a:solidFill>
                    <a:srgbClr val="595958"/>
                  </a:solidFill>
                  <a:latin typeface="Calibri"/>
                  <a:cs typeface="Calibri"/>
                </a:rPr>
                <a:t>Veltheer</a:t>
              </a:r>
              <a:r>
                <a:rPr lang="en-CA" sz="900" b="1" spc="-10" dirty="0">
                  <a:solidFill>
                    <a:srgbClr val="595958"/>
                  </a:solidFill>
                  <a:latin typeface="Calibri"/>
                  <a:cs typeface="Calibri"/>
                </a:rPr>
                <a:t> lectures frequency for shorter term</a:t>
              </a:r>
            </a:p>
            <a:p>
              <a:pPr marL="337820" marR="5080" indent="-286385">
                <a:lnSpc>
                  <a:spcPct val="100000"/>
                </a:lnSpc>
                <a:spcBef>
                  <a:spcPts val="995"/>
                </a:spcBef>
                <a:buFont typeface="Arial"/>
                <a:buChar char="•"/>
                <a:tabLst>
                  <a:tab pos="337820" algn="l"/>
                  <a:tab pos="338455" algn="l"/>
                </a:tabLst>
              </a:pPr>
              <a:r>
                <a:rPr lang="en-CA" sz="900" b="1" spc="-10" dirty="0">
                  <a:solidFill>
                    <a:srgbClr val="595958"/>
                  </a:solidFill>
                  <a:latin typeface="Calibri"/>
                  <a:cs typeface="Calibri"/>
                </a:rPr>
                <a:t>Pilot WRAP program – Wellness Recovery Action Plan</a:t>
              </a:r>
              <a:endParaRPr sz="900" dirty="0">
                <a:latin typeface="Calibri"/>
                <a:cs typeface="Calibri"/>
              </a:endParaRPr>
            </a:p>
          </p:txBody>
        </p:sp>
        <p:grpSp>
          <p:nvGrpSpPr>
            <p:cNvPr id="171" name="Conference">
              <a:extLst>
                <a:ext uri="{FF2B5EF4-FFF2-40B4-BE49-F238E27FC236}">
                  <a16:creationId xmlns:a16="http://schemas.microsoft.com/office/drawing/2014/main" id="{007E0025-1EF9-419B-8FAD-3DD7048942AD}"/>
                </a:ext>
              </a:extLst>
            </p:cNvPr>
            <p:cNvGrpSpPr>
              <a:grpSpLocks noChangeAspect="1"/>
            </p:cNvGrpSpPr>
            <p:nvPr>
              <p:custDataLst>
                <p:tags r:id="rId1"/>
              </p:custDataLst>
            </p:nvPr>
          </p:nvGrpSpPr>
          <p:grpSpPr bwMode="auto">
            <a:xfrm>
              <a:off x="5807768" y="3624564"/>
              <a:ext cx="569601" cy="542925"/>
              <a:chOff x="44" y="44"/>
              <a:chExt cx="363" cy="346"/>
            </a:xfrm>
            <a:solidFill>
              <a:schemeClr val="bg1"/>
            </a:solidFill>
          </p:grpSpPr>
          <p:sp>
            <p:nvSpPr>
              <p:cNvPr id="172" name="Conference">
                <a:extLst>
                  <a:ext uri="{FF2B5EF4-FFF2-40B4-BE49-F238E27FC236}">
                    <a16:creationId xmlns:a16="http://schemas.microsoft.com/office/drawing/2014/main" id="{B07240CF-F297-4058-B25B-56D80D76B4D3}"/>
                  </a:ext>
                </a:extLst>
              </p:cNvPr>
              <p:cNvSpPr>
                <a:spLocks noChangeArrowheads="1"/>
              </p:cNvSpPr>
              <p:nvPr>
                <p:custDataLst>
                  <p:tags r:id="rId4"/>
                </p:custDataLst>
              </p:nvPr>
            </p:nvSpPr>
            <p:spPr bwMode="auto">
              <a:xfrm>
                <a:off x="298" y="81"/>
                <a:ext cx="91"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73" name="Conference">
                <a:extLst>
                  <a:ext uri="{FF2B5EF4-FFF2-40B4-BE49-F238E27FC236}">
                    <a16:creationId xmlns:a16="http://schemas.microsoft.com/office/drawing/2014/main" id="{3235AB02-F55B-4514-9980-1CF2D59B33B4}"/>
                  </a:ext>
                </a:extLst>
              </p:cNvPr>
              <p:cNvSpPr>
                <a:spLocks noChangeArrowheads="1"/>
              </p:cNvSpPr>
              <p:nvPr>
                <p:custDataLst>
                  <p:tags r:id="rId5"/>
                </p:custDataLst>
              </p:nvPr>
            </p:nvSpPr>
            <p:spPr bwMode="auto">
              <a:xfrm>
                <a:off x="63" y="81"/>
                <a:ext cx="90" cy="91"/>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74" name="Conference">
                <a:extLst>
                  <a:ext uri="{FF2B5EF4-FFF2-40B4-BE49-F238E27FC236}">
                    <a16:creationId xmlns:a16="http://schemas.microsoft.com/office/drawing/2014/main" id="{3E3A1944-9259-4A26-B5FE-8B052C6E4A0C}"/>
                  </a:ext>
                </a:extLst>
              </p:cNvPr>
              <p:cNvSpPr>
                <a:spLocks/>
              </p:cNvSpPr>
              <p:nvPr>
                <p:custDataLst>
                  <p:tags r:id="rId6"/>
                </p:custDataLst>
              </p:nvPr>
            </p:nvSpPr>
            <p:spPr bwMode="auto">
              <a:xfrm>
                <a:off x="172" y="44"/>
                <a:ext cx="109" cy="109"/>
              </a:xfrm>
              <a:custGeom>
                <a:avLst/>
                <a:gdLst>
                  <a:gd name="T0" fmla="*/ 75 w 75"/>
                  <a:gd name="T1" fmla="*/ 38 h 75"/>
                  <a:gd name="T2" fmla="*/ 37 w 75"/>
                  <a:gd name="T3" fmla="*/ 75 h 75"/>
                  <a:gd name="T4" fmla="*/ 0 w 75"/>
                  <a:gd name="T5" fmla="*/ 38 h 75"/>
                  <a:gd name="T6" fmla="*/ 37 w 75"/>
                  <a:gd name="T7" fmla="*/ 0 h 75"/>
                  <a:gd name="T8" fmla="*/ 75 w 75"/>
                  <a:gd name="T9" fmla="*/ 37 h 75"/>
                  <a:gd name="T10" fmla="*/ 75 w 75"/>
                  <a:gd name="T11" fmla="*/ 38 h 75"/>
                </a:gdLst>
                <a:ahLst/>
                <a:cxnLst>
                  <a:cxn ang="0">
                    <a:pos x="T0" y="T1"/>
                  </a:cxn>
                  <a:cxn ang="0">
                    <a:pos x="T2" y="T3"/>
                  </a:cxn>
                  <a:cxn ang="0">
                    <a:pos x="T4" y="T5"/>
                  </a:cxn>
                  <a:cxn ang="0">
                    <a:pos x="T6" y="T7"/>
                  </a:cxn>
                  <a:cxn ang="0">
                    <a:pos x="T8" y="T9"/>
                  </a:cxn>
                  <a:cxn ang="0">
                    <a:pos x="T10" y="T11"/>
                  </a:cxn>
                </a:cxnLst>
                <a:rect l="0" t="0" r="r" b="b"/>
                <a:pathLst>
                  <a:path w="75" h="75">
                    <a:moveTo>
                      <a:pt x="75" y="38"/>
                    </a:moveTo>
                    <a:cubicBezTo>
                      <a:pt x="75" y="58"/>
                      <a:pt x="58" y="75"/>
                      <a:pt x="37" y="75"/>
                    </a:cubicBezTo>
                    <a:cubicBezTo>
                      <a:pt x="16" y="75"/>
                      <a:pt x="0" y="58"/>
                      <a:pt x="0" y="38"/>
                    </a:cubicBezTo>
                    <a:cubicBezTo>
                      <a:pt x="0" y="17"/>
                      <a:pt x="16" y="0"/>
                      <a:pt x="37" y="0"/>
                    </a:cubicBezTo>
                    <a:cubicBezTo>
                      <a:pt x="58" y="0"/>
                      <a:pt x="75" y="17"/>
                      <a:pt x="75" y="37"/>
                    </a:cubicBezTo>
                    <a:lnTo>
                      <a:pt x="75" y="38"/>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75" name="Conference">
                <a:extLst>
                  <a:ext uri="{FF2B5EF4-FFF2-40B4-BE49-F238E27FC236}">
                    <a16:creationId xmlns:a16="http://schemas.microsoft.com/office/drawing/2014/main" id="{21BB67A2-A19B-4C2C-851E-6B3F7DF10E2A}"/>
                  </a:ext>
                </a:extLst>
              </p:cNvPr>
              <p:cNvSpPr>
                <a:spLocks noEditPoints="1"/>
              </p:cNvSpPr>
              <p:nvPr>
                <p:custDataLst>
                  <p:tags r:id="rId7"/>
                </p:custDataLst>
              </p:nvPr>
            </p:nvSpPr>
            <p:spPr bwMode="auto">
              <a:xfrm>
                <a:off x="44" y="172"/>
                <a:ext cx="363" cy="218"/>
              </a:xfrm>
              <a:custGeom>
                <a:avLst/>
                <a:gdLst>
                  <a:gd name="T0" fmla="*/ 206 w 250"/>
                  <a:gd name="T1" fmla="*/ 12 h 150"/>
                  <a:gd name="T2" fmla="*/ 181 w 250"/>
                  <a:gd name="T3" fmla="*/ 18 h 150"/>
                  <a:gd name="T4" fmla="*/ 188 w 250"/>
                  <a:gd name="T5" fmla="*/ 50 h 150"/>
                  <a:gd name="T6" fmla="*/ 125 w 250"/>
                  <a:gd name="T7" fmla="*/ 0 h 150"/>
                  <a:gd name="T8" fmla="*/ 63 w 250"/>
                  <a:gd name="T9" fmla="*/ 50 h 150"/>
                  <a:gd name="T10" fmla="*/ 69 w 250"/>
                  <a:gd name="T11" fmla="*/ 18 h 150"/>
                  <a:gd name="T12" fmla="*/ 44 w 250"/>
                  <a:gd name="T13" fmla="*/ 12 h 150"/>
                  <a:gd name="T14" fmla="*/ 0 w 250"/>
                  <a:gd name="T15" fmla="*/ 53 h 150"/>
                  <a:gd name="T16" fmla="*/ 0 w 250"/>
                  <a:gd name="T17" fmla="*/ 125 h 150"/>
                  <a:gd name="T18" fmla="*/ 25 w 250"/>
                  <a:gd name="T19" fmla="*/ 150 h 150"/>
                  <a:gd name="T20" fmla="*/ 61 w 250"/>
                  <a:gd name="T21" fmla="*/ 150 h 150"/>
                  <a:gd name="T22" fmla="*/ 125 w 250"/>
                  <a:gd name="T23" fmla="*/ 125 h 150"/>
                  <a:gd name="T24" fmla="*/ 189 w 250"/>
                  <a:gd name="T25" fmla="*/ 150 h 150"/>
                  <a:gd name="T26" fmla="*/ 225 w 250"/>
                  <a:gd name="T27" fmla="*/ 150 h 150"/>
                  <a:gd name="T28" fmla="*/ 250 w 250"/>
                  <a:gd name="T29" fmla="*/ 125 h 150"/>
                  <a:gd name="T30" fmla="*/ 250 w 250"/>
                  <a:gd name="T31" fmla="*/ 53 h 150"/>
                  <a:gd name="T32" fmla="*/ 206 w 250"/>
                  <a:gd name="T33" fmla="*/ 12 h 150"/>
                  <a:gd name="T34" fmla="*/ 125 w 250"/>
                  <a:gd name="T35" fmla="*/ 112 h 150"/>
                  <a:gd name="T36" fmla="*/ 94 w 250"/>
                  <a:gd name="T37" fmla="*/ 81 h 150"/>
                  <a:gd name="T38" fmla="*/ 125 w 250"/>
                  <a:gd name="T39" fmla="*/ 50 h 150"/>
                  <a:gd name="T40" fmla="*/ 156 w 250"/>
                  <a:gd name="T41" fmla="*/ 81 h 150"/>
                  <a:gd name="T42" fmla="*/ 125 w 250"/>
                  <a:gd name="T43" fmla="*/ 11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0" h="150">
                    <a:moveTo>
                      <a:pt x="206" y="12"/>
                    </a:moveTo>
                    <a:cubicBezTo>
                      <a:pt x="200" y="12"/>
                      <a:pt x="186" y="14"/>
                      <a:pt x="181" y="18"/>
                    </a:cubicBezTo>
                    <a:cubicBezTo>
                      <a:pt x="181" y="18"/>
                      <a:pt x="188" y="32"/>
                      <a:pt x="188" y="50"/>
                    </a:cubicBezTo>
                    <a:cubicBezTo>
                      <a:pt x="188" y="50"/>
                      <a:pt x="173" y="0"/>
                      <a:pt x="125" y="0"/>
                    </a:cubicBezTo>
                    <a:cubicBezTo>
                      <a:pt x="77" y="0"/>
                      <a:pt x="63" y="50"/>
                      <a:pt x="63" y="50"/>
                    </a:cubicBezTo>
                    <a:cubicBezTo>
                      <a:pt x="63" y="32"/>
                      <a:pt x="69" y="18"/>
                      <a:pt x="69" y="18"/>
                    </a:cubicBezTo>
                    <a:cubicBezTo>
                      <a:pt x="64" y="14"/>
                      <a:pt x="50" y="12"/>
                      <a:pt x="44" y="12"/>
                    </a:cubicBezTo>
                    <a:cubicBezTo>
                      <a:pt x="23" y="12"/>
                      <a:pt x="0" y="37"/>
                      <a:pt x="0" y="53"/>
                    </a:cubicBezTo>
                    <a:lnTo>
                      <a:pt x="0" y="125"/>
                    </a:lnTo>
                    <a:cubicBezTo>
                      <a:pt x="0" y="138"/>
                      <a:pt x="11" y="150"/>
                      <a:pt x="25" y="150"/>
                    </a:cubicBezTo>
                    <a:lnTo>
                      <a:pt x="61" y="150"/>
                    </a:lnTo>
                    <a:cubicBezTo>
                      <a:pt x="73" y="138"/>
                      <a:pt x="93" y="125"/>
                      <a:pt x="125" y="125"/>
                    </a:cubicBezTo>
                    <a:cubicBezTo>
                      <a:pt x="158" y="125"/>
                      <a:pt x="178" y="138"/>
                      <a:pt x="189" y="150"/>
                    </a:cubicBezTo>
                    <a:lnTo>
                      <a:pt x="225" y="150"/>
                    </a:lnTo>
                    <a:cubicBezTo>
                      <a:pt x="239" y="150"/>
                      <a:pt x="250" y="138"/>
                      <a:pt x="250" y="125"/>
                    </a:cubicBezTo>
                    <a:lnTo>
                      <a:pt x="250" y="53"/>
                    </a:lnTo>
                    <a:cubicBezTo>
                      <a:pt x="250" y="37"/>
                      <a:pt x="225" y="12"/>
                      <a:pt x="206" y="12"/>
                    </a:cubicBezTo>
                    <a:close/>
                    <a:moveTo>
                      <a:pt x="125" y="112"/>
                    </a:moveTo>
                    <a:cubicBezTo>
                      <a:pt x="108" y="112"/>
                      <a:pt x="94" y="98"/>
                      <a:pt x="94" y="81"/>
                    </a:cubicBezTo>
                    <a:cubicBezTo>
                      <a:pt x="94" y="63"/>
                      <a:pt x="108" y="50"/>
                      <a:pt x="125" y="50"/>
                    </a:cubicBezTo>
                    <a:cubicBezTo>
                      <a:pt x="143" y="50"/>
                      <a:pt x="156" y="63"/>
                      <a:pt x="156" y="81"/>
                    </a:cubicBezTo>
                    <a:cubicBezTo>
                      <a:pt x="156" y="98"/>
                      <a:pt x="143" y="112"/>
                      <a:pt x="125" y="1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p>
            </p:txBody>
          </p:sp>
        </p:grpSp>
        <p:sp>
          <p:nvSpPr>
            <p:cNvPr id="176" name="Handshake">
              <a:extLst>
                <a:ext uri="{FF2B5EF4-FFF2-40B4-BE49-F238E27FC236}">
                  <a16:creationId xmlns:a16="http://schemas.microsoft.com/office/drawing/2014/main" id="{FBC10F0B-BE93-46EB-8B67-EA73F2B7BD43}"/>
                </a:ext>
              </a:extLst>
            </p:cNvPr>
            <p:cNvSpPr>
              <a:spLocks noChangeAspect="1" noEditPoints="1"/>
            </p:cNvSpPr>
            <p:nvPr>
              <p:custDataLst>
                <p:tags r:id="rId2"/>
              </p:custDataLst>
            </p:nvPr>
          </p:nvSpPr>
          <p:spPr bwMode="auto">
            <a:xfrm>
              <a:off x="4932053" y="4831422"/>
              <a:ext cx="890765" cy="542925"/>
            </a:xfrm>
            <a:custGeom>
              <a:avLst/>
              <a:gdLst>
                <a:gd name="T0" fmla="*/ 962 w 1288"/>
                <a:gd name="T1" fmla="*/ 151 h 783"/>
                <a:gd name="T2" fmla="*/ 882 w 1288"/>
                <a:gd name="T3" fmla="*/ 163 h 783"/>
                <a:gd name="T4" fmla="*/ 679 w 1288"/>
                <a:gd name="T5" fmla="*/ 98 h 783"/>
                <a:gd name="T6" fmla="*/ 673 w 1288"/>
                <a:gd name="T7" fmla="*/ 95 h 783"/>
                <a:gd name="T8" fmla="*/ 535 w 1288"/>
                <a:gd name="T9" fmla="*/ 80 h 783"/>
                <a:gd name="T10" fmla="*/ 476 w 1288"/>
                <a:gd name="T11" fmla="*/ 101 h 783"/>
                <a:gd name="T12" fmla="*/ 129 w 1288"/>
                <a:gd name="T13" fmla="*/ 66 h 783"/>
                <a:gd name="T14" fmla="*/ 98 w 1288"/>
                <a:gd name="T15" fmla="*/ 58 h 783"/>
                <a:gd name="T16" fmla="*/ 42 w 1288"/>
                <a:gd name="T17" fmla="*/ 89 h 783"/>
                <a:gd name="T18" fmla="*/ 129 w 1288"/>
                <a:gd name="T19" fmla="*/ 465 h 783"/>
                <a:gd name="T20" fmla="*/ 280 w 1288"/>
                <a:gd name="T21" fmla="*/ 602 h 783"/>
                <a:gd name="T22" fmla="*/ 322 w 1288"/>
                <a:gd name="T23" fmla="*/ 604 h 783"/>
                <a:gd name="T24" fmla="*/ 353 w 1288"/>
                <a:gd name="T25" fmla="*/ 674 h 783"/>
                <a:gd name="T26" fmla="*/ 486 w 1288"/>
                <a:gd name="T27" fmla="*/ 705 h 783"/>
                <a:gd name="T28" fmla="*/ 585 w 1288"/>
                <a:gd name="T29" fmla="*/ 720 h 783"/>
                <a:gd name="T30" fmla="*/ 767 w 1288"/>
                <a:gd name="T31" fmla="*/ 749 h 783"/>
                <a:gd name="T32" fmla="*/ 816 w 1288"/>
                <a:gd name="T33" fmla="*/ 719 h 783"/>
                <a:gd name="T34" fmla="*/ 913 w 1288"/>
                <a:gd name="T35" fmla="*/ 648 h 783"/>
                <a:gd name="T36" fmla="*/ 1003 w 1288"/>
                <a:gd name="T37" fmla="*/ 572 h 783"/>
                <a:gd name="T38" fmla="*/ 1048 w 1288"/>
                <a:gd name="T39" fmla="*/ 444 h 783"/>
                <a:gd name="T40" fmla="*/ 740 w 1288"/>
                <a:gd name="T41" fmla="*/ 732 h 783"/>
                <a:gd name="T42" fmla="*/ 596 w 1288"/>
                <a:gd name="T43" fmla="*/ 690 h 783"/>
                <a:gd name="T44" fmla="*/ 728 w 1288"/>
                <a:gd name="T45" fmla="*/ 677 h 783"/>
                <a:gd name="T46" fmla="*/ 1003 w 1288"/>
                <a:gd name="T47" fmla="*/ 540 h 783"/>
                <a:gd name="T48" fmla="*/ 803 w 1288"/>
                <a:gd name="T49" fmla="*/ 423 h 783"/>
                <a:gd name="T50" fmla="*/ 729 w 1288"/>
                <a:gd name="T51" fmla="*/ 395 h 783"/>
                <a:gd name="T52" fmla="*/ 788 w 1288"/>
                <a:gd name="T53" fmla="*/ 450 h 783"/>
                <a:gd name="T54" fmla="*/ 913 w 1288"/>
                <a:gd name="T55" fmla="*/ 616 h 783"/>
                <a:gd name="T56" fmla="*/ 742 w 1288"/>
                <a:gd name="T57" fmla="*/ 517 h 783"/>
                <a:gd name="T58" fmla="*/ 670 w 1288"/>
                <a:gd name="T59" fmla="*/ 490 h 783"/>
                <a:gd name="T60" fmla="*/ 722 w 1288"/>
                <a:gd name="T61" fmla="*/ 541 h 783"/>
                <a:gd name="T62" fmla="*/ 816 w 1288"/>
                <a:gd name="T63" fmla="*/ 688 h 783"/>
                <a:gd name="T64" fmla="*/ 651 w 1288"/>
                <a:gd name="T65" fmla="*/ 592 h 783"/>
                <a:gd name="T66" fmla="*/ 611 w 1288"/>
                <a:gd name="T67" fmla="*/ 585 h 783"/>
                <a:gd name="T68" fmla="*/ 537 w 1288"/>
                <a:gd name="T69" fmla="*/ 576 h 783"/>
                <a:gd name="T70" fmla="*/ 444 w 1288"/>
                <a:gd name="T71" fmla="*/ 539 h 783"/>
                <a:gd name="T72" fmla="*/ 322 w 1288"/>
                <a:gd name="T73" fmla="*/ 481 h 783"/>
                <a:gd name="T74" fmla="*/ 222 w 1288"/>
                <a:gd name="T75" fmla="*/ 488 h 783"/>
                <a:gd name="T76" fmla="*/ 113 w 1288"/>
                <a:gd name="T77" fmla="*/ 92 h 783"/>
                <a:gd name="T78" fmla="*/ 375 w 1288"/>
                <a:gd name="T79" fmla="*/ 192 h 783"/>
                <a:gd name="T80" fmla="*/ 392 w 1288"/>
                <a:gd name="T81" fmla="*/ 257 h 783"/>
                <a:gd name="T82" fmla="*/ 502 w 1288"/>
                <a:gd name="T83" fmla="*/ 238 h 783"/>
                <a:gd name="T84" fmla="*/ 574 w 1288"/>
                <a:gd name="T85" fmla="*/ 209 h 783"/>
                <a:gd name="T86" fmla="*/ 671 w 1288"/>
                <a:gd name="T87" fmla="*/ 245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8" h="783">
                  <a:moveTo>
                    <a:pt x="1120" y="72"/>
                  </a:moveTo>
                  <a:cubicBezTo>
                    <a:pt x="1058" y="106"/>
                    <a:pt x="988" y="144"/>
                    <a:pt x="962" y="151"/>
                  </a:cubicBezTo>
                  <a:lnTo>
                    <a:pt x="962" y="151"/>
                  </a:lnTo>
                  <a:lnTo>
                    <a:pt x="949" y="154"/>
                  </a:lnTo>
                  <a:cubicBezTo>
                    <a:pt x="949" y="155"/>
                    <a:pt x="917" y="162"/>
                    <a:pt x="888" y="162"/>
                  </a:cubicBezTo>
                  <a:cubicBezTo>
                    <a:pt x="886" y="163"/>
                    <a:pt x="884" y="163"/>
                    <a:pt x="882" y="163"/>
                  </a:cubicBezTo>
                  <a:cubicBezTo>
                    <a:pt x="849" y="163"/>
                    <a:pt x="806" y="157"/>
                    <a:pt x="798" y="153"/>
                  </a:cubicBezTo>
                  <a:cubicBezTo>
                    <a:pt x="785" y="147"/>
                    <a:pt x="778" y="144"/>
                    <a:pt x="768" y="139"/>
                  </a:cubicBezTo>
                  <a:cubicBezTo>
                    <a:pt x="719" y="116"/>
                    <a:pt x="679" y="98"/>
                    <a:pt x="679" y="98"/>
                  </a:cubicBezTo>
                  <a:cubicBezTo>
                    <a:pt x="677" y="97"/>
                    <a:pt x="675" y="96"/>
                    <a:pt x="674" y="96"/>
                  </a:cubicBezTo>
                  <a:lnTo>
                    <a:pt x="673" y="96"/>
                  </a:lnTo>
                  <a:cubicBezTo>
                    <a:pt x="673" y="96"/>
                    <a:pt x="673" y="95"/>
                    <a:pt x="673" y="95"/>
                  </a:cubicBezTo>
                  <a:lnTo>
                    <a:pt x="673" y="95"/>
                  </a:lnTo>
                  <a:cubicBezTo>
                    <a:pt x="666" y="93"/>
                    <a:pt x="659" y="91"/>
                    <a:pt x="653" y="91"/>
                  </a:cubicBezTo>
                  <a:lnTo>
                    <a:pt x="535" y="80"/>
                  </a:lnTo>
                  <a:cubicBezTo>
                    <a:pt x="518" y="79"/>
                    <a:pt x="501" y="83"/>
                    <a:pt x="487" y="93"/>
                  </a:cubicBezTo>
                  <a:cubicBezTo>
                    <a:pt x="486" y="93"/>
                    <a:pt x="486" y="93"/>
                    <a:pt x="485" y="94"/>
                  </a:cubicBezTo>
                  <a:cubicBezTo>
                    <a:pt x="482" y="96"/>
                    <a:pt x="479" y="98"/>
                    <a:pt x="476" y="101"/>
                  </a:cubicBezTo>
                  <a:cubicBezTo>
                    <a:pt x="464" y="112"/>
                    <a:pt x="448" y="126"/>
                    <a:pt x="432" y="140"/>
                  </a:cubicBezTo>
                  <a:cubicBezTo>
                    <a:pt x="394" y="147"/>
                    <a:pt x="358" y="161"/>
                    <a:pt x="323" y="174"/>
                  </a:cubicBezTo>
                  <a:cubicBezTo>
                    <a:pt x="290" y="157"/>
                    <a:pt x="198" y="107"/>
                    <a:pt x="129" y="66"/>
                  </a:cubicBezTo>
                  <a:lnTo>
                    <a:pt x="128" y="65"/>
                  </a:lnTo>
                  <a:lnTo>
                    <a:pt x="126" y="64"/>
                  </a:lnTo>
                  <a:cubicBezTo>
                    <a:pt x="117" y="60"/>
                    <a:pt x="107" y="58"/>
                    <a:pt x="98" y="58"/>
                  </a:cubicBezTo>
                  <a:lnTo>
                    <a:pt x="98" y="58"/>
                  </a:lnTo>
                  <a:lnTo>
                    <a:pt x="98" y="58"/>
                  </a:lnTo>
                  <a:cubicBezTo>
                    <a:pt x="83" y="58"/>
                    <a:pt x="61" y="63"/>
                    <a:pt x="42" y="89"/>
                  </a:cubicBezTo>
                  <a:cubicBezTo>
                    <a:pt x="16" y="126"/>
                    <a:pt x="7" y="188"/>
                    <a:pt x="4" y="235"/>
                  </a:cubicBezTo>
                  <a:cubicBezTo>
                    <a:pt x="0" y="280"/>
                    <a:pt x="2" y="337"/>
                    <a:pt x="11" y="366"/>
                  </a:cubicBezTo>
                  <a:cubicBezTo>
                    <a:pt x="26" y="407"/>
                    <a:pt x="76" y="435"/>
                    <a:pt x="129" y="465"/>
                  </a:cubicBezTo>
                  <a:cubicBezTo>
                    <a:pt x="156" y="480"/>
                    <a:pt x="184" y="496"/>
                    <a:pt x="199" y="510"/>
                  </a:cubicBezTo>
                  <a:cubicBezTo>
                    <a:pt x="213" y="526"/>
                    <a:pt x="229" y="540"/>
                    <a:pt x="247" y="553"/>
                  </a:cubicBezTo>
                  <a:cubicBezTo>
                    <a:pt x="246" y="574"/>
                    <a:pt x="259" y="594"/>
                    <a:pt x="280" y="602"/>
                  </a:cubicBezTo>
                  <a:cubicBezTo>
                    <a:pt x="292" y="606"/>
                    <a:pt x="305" y="605"/>
                    <a:pt x="316" y="600"/>
                  </a:cubicBezTo>
                  <a:cubicBezTo>
                    <a:pt x="316" y="600"/>
                    <a:pt x="316" y="601"/>
                    <a:pt x="316" y="601"/>
                  </a:cubicBezTo>
                  <a:lnTo>
                    <a:pt x="322" y="604"/>
                  </a:lnTo>
                  <a:lnTo>
                    <a:pt x="324" y="604"/>
                  </a:lnTo>
                  <a:lnTo>
                    <a:pt x="322" y="609"/>
                  </a:lnTo>
                  <a:cubicBezTo>
                    <a:pt x="313" y="636"/>
                    <a:pt x="327" y="665"/>
                    <a:pt x="353" y="674"/>
                  </a:cubicBezTo>
                  <a:cubicBezTo>
                    <a:pt x="371" y="680"/>
                    <a:pt x="390" y="675"/>
                    <a:pt x="403" y="663"/>
                  </a:cubicBezTo>
                  <a:cubicBezTo>
                    <a:pt x="401" y="686"/>
                    <a:pt x="414" y="707"/>
                    <a:pt x="436" y="715"/>
                  </a:cubicBezTo>
                  <a:cubicBezTo>
                    <a:pt x="454" y="721"/>
                    <a:pt x="473" y="717"/>
                    <a:pt x="486" y="705"/>
                  </a:cubicBezTo>
                  <a:cubicBezTo>
                    <a:pt x="484" y="727"/>
                    <a:pt x="497" y="749"/>
                    <a:pt x="520" y="757"/>
                  </a:cubicBezTo>
                  <a:cubicBezTo>
                    <a:pt x="546" y="766"/>
                    <a:pt x="574" y="751"/>
                    <a:pt x="583" y="725"/>
                  </a:cubicBezTo>
                  <a:lnTo>
                    <a:pt x="585" y="720"/>
                  </a:lnTo>
                  <a:lnTo>
                    <a:pt x="668" y="772"/>
                  </a:lnTo>
                  <a:cubicBezTo>
                    <a:pt x="680" y="779"/>
                    <a:pt x="693" y="783"/>
                    <a:pt x="706" y="783"/>
                  </a:cubicBezTo>
                  <a:cubicBezTo>
                    <a:pt x="731" y="783"/>
                    <a:pt x="754" y="770"/>
                    <a:pt x="767" y="749"/>
                  </a:cubicBezTo>
                  <a:cubicBezTo>
                    <a:pt x="775" y="736"/>
                    <a:pt x="778" y="722"/>
                    <a:pt x="778" y="708"/>
                  </a:cubicBezTo>
                  <a:lnTo>
                    <a:pt x="779" y="708"/>
                  </a:lnTo>
                  <a:cubicBezTo>
                    <a:pt x="790" y="716"/>
                    <a:pt x="803" y="719"/>
                    <a:pt x="816" y="719"/>
                  </a:cubicBezTo>
                  <a:cubicBezTo>
                    <a:pt x="841" y="719"/>
                    <a:pt x="864" y="707"/>
                    <a:pt x="877" y="686"/>
                  </a:cubicBezTo>
                  <a:cubicBezTo>
                    <a:pt x="885" y="672"/>
                    <a:pt x="889" y="657"/>
                    <a:pt x="888" y="643"/>
                  </a:cubicBezTo>
                  <a:cubicBezTo>
                    <a:pt x="896" y="646"/>
                    <a:pt x="904" y="648"/>
                    <a:pt x="913" y="648"/>
                  </a:cubicBezTo>
                  <a:cubicBezTo>
                    <a:pt x="938" y="648"/>
                    <a:pt x="961" y="635"/>
                    <a:pt x="974" y="614"/>
                  </a:cubicBezTo>
                  <a:cubicBezTo>
                    <a:pt x="983" y="600"/>
                    <a:pt x="986" y="584"/>
                    <a:pt x="984" y="569"/>
                  </a:cubicBezTo>
                  <a:cubicBezTo>
                    <a:pt x="990" y="571"/>
                    <a:pt x="997" y="572"/>
                    <a:pt x="1003" y="572"/>
                  </a:cubicBezTo>
                  <a:cubicBezTo>
                    <a:pt x="1028" y="572"/>
                    <a:pt x="1051" y="559"/>
                    <a:pt x="1064" y="538"/>
                  </a:cubicBezTo>
                  <a:cubicBezTo>
                    <a:pt x="1083" y="507"/>
                    <a:pt x="1076" y="467"/>
                    <a:pt x="1049" y="445"/>
                  </a:cubicBezTo>
                  <a:lnTo>
                    <a:pt x="1048" y="444"/>
                  </a:lnTo>
                  <a:cubicBezTo>
                    <a:pt x="1079" y="437"/>
                    <a:pt x="1179" y="408"/>
                    <a:pt x="1229" y="356"/>
                  </a:cubicBezTo>
                  <a:cubicBezTo>
                    <a:pt x="1288" y="294"/>
                    <a:pt x="1228" y="0"/>
                    <a:pt x="1120" y="72"/>
                  </a:cubicBezTo>
                  <a:close/>
                  <a:moveTo>
                    <a:pt x="740" y="732"/>
                  </a:moveTo>
                  <a:cubicBezTo>
                    <a:pt x="733" y="745"/>
                    <a:pt x="720" y="751"/>
                    <a:pt x="706" y="751"/>
                  </a:cubicBezTo>
                  <a:cubicBezTo>
                    <a:pt x="699" y="751"/>
                    <a:pt x="691" y="749"/>
                    <a:pt x="685" y="745"/>
                  </a:cubicBezTo>
                  <a:lnTo>
                    <a:pt x="596" y="690"/>
                  </a:lnTo>
                  <a:lnTo>
                    <a:pt x="616" y="631"/>
                  </a:lnTo>
                  <a:cubicBezTo>
                    <a:pt x="618" y="624"/>
                    <a:pt x="619" y="616"/>
                    <a:pt x="618" y="608"/>
                  </a:cubicBezTo>
                  <a:lnTo>
                    <a:pt x="728" y="677"/>
                  </a:lnTo>
                  <a:cubicBezTo>
                    <a:pt x="746" y="689"/>
                    <a:pt x="752" y="713"/>
                    <a:pt x="740" y="732"/>
                  </a:cubicBezTo>
                  <a:close/>
                  <a:moveTo>
                    <a:pt x="1037" y="521"/>
                  </a:moveTo>
                  <a:cubicBezTo>
                    <a:pt x="1030" y="534"/>
                    <a:pt x="1017" y="540"/>
                    <a:pt x="1003" y="540"/>
                  </a:cubicBezTo>
                  <a:cubicBezTo>
                    <a:pt x="996" y="540"/>
                    <a:pt x="988" y="538"/>
                    <a:pt x="982" y="534"/>
                  </a:cubicBezTo>
                  <a:lnTo>
                    <a:pt x="803" y="423"/>
                  </a:lnTo>
                  <a:lnTo>
                    <a:pt x="803" y="423"/>
                  </a:lnTo>
                  <a:lnTo>
                    <a:pt x="751" y="390"/>
                  </a:lnTo>
                  <a:cubicBezTo>
                    <a:pt x="748" y="388"/>
                    <a:pt x="745" y="388"/>
                    <a:pt x="743" y="388"/>
                  </a:cubicBezTo>
                  <a:cubicBezTo>
                    <a:pt x="737" y="388"/>
                    <a:pt x="732" y="390"/>
                    <a:pt x="729" y="395"/>
                  </a:cubicBezTo>
                  <a:cubicBezTo>
                    <a:pt x="725" y="402"/>
                    <a:pt x="727" y="412"/>
                    <a:pt x="734" y="416"/>
                  </a:cubicBezTo>
                  <a:lnTo>
                    <a:pt x="788" y="450"/>
                  </a:lnTo>
                  <a:cubicBezTo>
                    <a:pt x="788" y="450"/>
                    <a:pt x="788" y="450"/>
                    <a:pt x="788" y="450"/>
                  </a:cubicBezTo>
                  <a:lnTo>
                    <a:pt x="935" y="542"/>
                  </a:lnTo>
                  <a:cubicBezTo>
                    <a:pt x="954" y="554"/>
                    <a:pt x="959" y="578"/>
                    <a:pt x="947" y="597"/>
                  </a:cubicBezTo>
                  <a:cubicBezTo>
                    <a:pt x="940" y="610"/>
                    <a:pt x="927" y="616"/>
                    <a:pt x="913" y="616"/>
                  </a:cubicBezTo>
                  <a:cubicBezTo>
                    <a:pt x="906" y="616"/>
                    <a:pt x="898" y="614"/>
                    <a:pt x="892" y="610"/>
                  </a:cubicBezTo>
                  <a:lnTo>
                    <a:pt x="742" y="517"/>
                  </a:lnTo>
                  <a:cubicBezTo>
                    <a:pt x="742" y="517"/>
                    <a:pt x="742" y="517"/>
                    <a:pt x="742" y="517"/>
                  </a:cubicBezTo>
                  <a:lnTo>
                    <a:pt x="691" y="485"/>
                  </a:lnTo>
                  <a:cubicBezTo>
                    <a:pt x="689" y="484"/>
                    <a:pt x="686" y="483"/>
                    <a:pt x="683" y="483"/>
                  </a:cubicBezTo>
                  <a:cubicBezTo>
                    <a:pt x="678" y="483"/>
                    <a:pt x="673" y="485"/>
                    <a:pt x="670" y="490"/>
                  </a:cubicBezTo>
                  <a:cubicBezTo>
                    <a:pt x="665" y="497"/>
                    <a:pt x="668" y="507"/>
                    <a:pt x="675" y="512"/>
                  </a:cubicBezTo>
                  <a:lnTo>
                    <a:pt x="722" y="541"/>
                  </a:lnTo>
                  <a:cubicBezTo>
                    <a:pt x="722" y="541"/>
                    <a:pt x="722" y="541"/>
                    <a:pt x="722" y="541"/>
                  </a:cubicBezTo>
                  <a:lnTo>
                    <a:pt x="838" y="613"/>
                  </a:lnTo>
                  <a:cubicBezTo>
                    <a:pt x="857" y="625"/>
                    <a:pt x="863" y="650"/>
                    <a:pt x="851" y="669"/>
                  </a:cubicBezTo>
                  <a:cubicBezTo>
                    <a:pt x="843" y="681"/>
                    <a:pt x="830" y="688"/>
                    <a:pt x="816" y="688"/>
                  </a:cubicBezTo>
                  <a:cubicBezTo>
                    <a:pt x="809" y="688"/>
                    <a:pt x="802" y="686"/>
                    <a:pt x="795" y="682"/>
                  </a:cubicBezTo>
                  <a:lnTo>
                    <a:pt x="651" y="592"/>
                  </a:lnTo>
                  <a:cubicBezTo>
                    <a:pt x="651" y="592"/>
                    <a:pt x="651" y="592"/>
                    <a:pt x="651" y="592"/>
                  </a:cubicBezTo>
                  <a:lnTo>
                    <a:pt x="632" y="580"/>
                  </a:lnTo>
                  <a:cubicBezTo>
                    <a:pt x="629" y="579"/>
                    <a:pt x="627" y="578"/>
                    <a:pt x="624" y="578"/>
                  </a:cubicBezTo>
                  <a:cubicBezTo>
                    <a:pt x="619" y="578"/>
                    <a:pt x="613" y="580"/>
                    <a:pt x="611" y="585"/>
                  </a:cubicBezTo>
                  <a:cubicBezTo>
                    <a:pt x="610" y="586"/>
                    <a:pt x="610" y="586"/>
                    <a:pt x="610" y="587"/>
                  </a:cubicBezTo>
                  <a:cubicBezTo>
                    <a:pt x="604" y="578"/>
                    <a:pt x="595" y="571"/>
                    <a:pt x="585" y="567"/>
                  </a:cubicBezTo>
                  <a:cubicBezTo>
                    <a:pt x="568" y="561"/>
                    <a:pt x="550" y="565"/>
                    <a:pt x="537" y="576"/>
                  </a:cubicBezTo>
                  <a:lnTo>
                    <a:pt x="538" y="575"/>
                  </a:lnTo>
                  <a:cubicBezTo>
                    <a:pt x="547" y="548"/>
                    <a:pt x="533" y="520"/>
                    <a:pt x="507" y="511"/>
                  </a:cubicBezTo>
                  <a:cubicBezTo>
                    <a:pt x="482" y="502"/>
                    <a:pt x="454" y="515"/>
                    <a:pt x="444" y="539"/>
                  </a:cubicBezTo>
                  <a:cubicBezTo>
                    <a:pt x="440" y="523"/>
                    <a:pt x="429" y="509"/>
                    <a:pt x="412" y="503"/>
                  </a:cubicBezTo>
                  <a:cubicBezTo>
                    <a:pt x="391" y="496"/>
                    <a:pt x="368" y="504"/>
                    <a:pt x="355" y="521"/>
                  </a:cubicBezTo>
                  <a:cubicBezTo>
                    <a:pt x="353" y="503"/>
                    <a:pt x="340" y="487"/>
                    <a:pt x="322" y="481"/>
                  </a:cubicBezTo>
                  <a:cubicBezTo>
                    <a:pt x="296" y="472"/>
                    <a:pt x="267" y="486"/>
                    <a:pt x="258" y="512"/>
                  </a:cubicBezTo>
                  <a:lnTo>
                    <a:pt x="255" y="520"/>
                  </a:lnTo>
                  <a:cubicBezTo>
                    <a:pt x="243" y="510"/>
                    <a:pt x="232" y="500"/>
                    <a:pt x="222" y="488"/>
                  </a:cubicBezTo>
                  <a:cubicBezTo>
                    <a:pt x="177" y="445"/>
                    <a:pt x="58" y="406"/>
                    <a:pt x="41" y="355"/>
                  </a:cubicBezTo>
                  <a:cubicBezTo>
                    <a:pt x="24" y="308"/>
                    <a:pt x="30" y="89"/>
                    <a:pt x="98" y="89"/>
                  </a:cubicBezTo>
                  <a:cubicBezTo>
                    <a:pt x="103" y="89"/>
                    <a:pt x="108" y="90"/>
                    <a:pt x="113" y="92"/>
                  </a:cubicBezTo>
                  <a:cubicBezTo>
                    <a:pt x="198" y="143"/>
                    <a:pt x="321" y="208"/>
                    <a:pt x="321" y="208"/>
                  </a:cubicBezTo>
                  <a:cubicBezTo>
                    <a:pt x="341" y="200"/>
                    <a:pt x="362" y="192"/>
                    <a:pt x="382" y="185"/>
                  </a:cubicBezTo>
                  <a:cubicBezTo>
                    <a:pt x="380" y="188"/>
                    <a:pt x="377" y="190"/>
                    <a:pt x="375" y="192"/>
                  </a:cubicBezTo>
                  <a:cubicBezTo>
                    <a:pt x="365" y="201"/>
                    <a:pt x="360" y="213"/>
                    <a:pt x="362" y="226"/>
                  </a:cubicBezTo>
                  <a:cubicBezTo>
                    <a:pt x="364" y="237"/>
                    <a:pt x="371" y="248"/>
                    <a:pt x="379" y="252"/>
                  </a:cubicBezTo>
                  <a:cubicBezTo>
                    <a:pt x="382" y="253"/>
                    <a:pt x="387" y="255"/>
                    <a:pt x="392" y="257"/>
                  </a:cubicBezTo>
                  <a:cubicBezTo>
                    <a:pt x="394" y="258"/>
                    <a:pt x="396" y="258"/>
                    <a:pt x="398" y="259"/>
                  </a:cubicBezTo>
                  <a:cubicBezTo>
                    <a:pt x="408" y="261"/>
                    <a:pt x="417" y="263"/>
                    <a:pt x="427" y="263"/>
                  </a:cubicBezTo>
                  <a:cubicBezTo>
                    <a:pt x="453" y="263"/>
                    <a:pt x="478" y="254"/>
                    <a:pt x="502" y="238"/>
                  </a:cubicBezTo>
                  <a:cubicBezTo>
                    <a:pt x="505" y="236"/>
                    <a:pt x="525" y="222"/>
                    <a:pt x="531" y="217"/>
                  </a:cubicBezTo>
                  <a:cubicBezTo>
                    <a:pt x="536" y="214"/>
                    <a:pt x="546" y="208"/>
                    <a:pt x="566" y="208"/>
                  </a:cubicBezTo>
                  <a:cubicBezTo>
                    <a:pt x="568" y="208"/>
                    <a:pt x="571" y="208"/>
                    <a:pt x="574" y="209"/>
                  </a:cubicBezTo>
                  <a:cubicBezTo>
                    <a:pt x="586" y="209"/>
                    <a:pt x="604" y="213"/>
                    <a:pt x="617" y="216"/>
                  </a:cubicBezTo>
                  <a:cubicBezTo>
                    <a:pt x="629" y="224"/>
                    <a:pt x="641" y="231"/>
                    <a:pt x="653" y="239"/>
                  </a:cubicBezTo>
                  <a:cubicBezTo>
                    <a:pt x="659" y="239"/>
                    <a:pt x="666" y="241"/>
                    <a:pt x="671" y="245"/>
                  </a:cubicBezTo>
                  <a:lnTo>
                    <a:pt x="1025" y="466"/>
                  </a:lnTo>
                  <a:cubicBezTo>
                    <a:pt x="1044" y="478"/>
                    <a:pt x="1049" y="502"/>
                    <a:pt x="1037" y="52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050" dirty="0"/>
            </a:p>
          </p:txBody>
        </p:sp>
        <p:grpSp>
          <p:nvGrpSpPr>
            <p:cNvPr id="177" name="Boxes">
              <a:extLst>
                <a:ext uri="{FF2B5EF4-FFF2-40B4-BE49-F238E27FC236}">
                  <a16:creationId xmlns:a16="http://schemas.microsoft.com/office/drawing/2014/main" id="{2C0C259E-7B99-4788-B896-E4536D4291CF}"/>
                </a:ext>
              </a:extLst>
            </p:cNvPr>
            <p:cNvGrpSpPr>
              <a:grpSpLocks noChangeAspect="1"/>
            </p:cNvGrpSpPr>
            <p:nvPr>
              <p:custDataLst>
                <p:tags r:id="rId3"/>
              </p:custDataLst>
            </p:nvPr>
          </p:nvGrpSpPr>
          <p:grpSpPr bwMode="auto">
            <a:xfrm>
              <a:off x="6677201" y="2322529"/>
              <a:ext cx="337915" cy="654473"/>
              <a:chOff x="4004" y="1576"/>
              <a:chExt cx="1250" cy="2421"/>
            </a:xfrm>
            <a:solidFill>
              <a:schemeClr val="bg1"/>
            </a:solidFill>
          </p:grpSpPr>
          <p:sp>
            <p:nvSpPr>
              <p:cNvPr id="178" name="Freeform 386">
                <a:extLst>
                  <a:ext uri="{FF2B5EF4-FFF2-40B4-BE49-F238E27FC236}">
                    <a16:creationId xmlns:a16="http://schemas.microsoft.com/office/drawing/2014/main" id="{E006E04B-BC36-49B1-ACF4-85CE4F4CABF0}"/>
                  </a:ext>
                </a:extLst>
              </p:cNvPr>
              <p:cNvSpPr>
                <a:spLocks noEditPoints="1"/>
              </p:cNvSpPr>
              <p:nvPr/>
            </p:nvSpPr>
            <p:spPr bwMode="auto">
              <a:xfrm>
                <a:off x="4324" y="1576"/>
                <a:ext cx="610" cy="611"/>
              </a:xfrm>
              <a:custGeom>
                <a:avLst/>
                <a:gdLst>
                  <a:gd name="T0" fmla="*/ 0 w 1052"/>
                  <a:gd name="T1" fmla="*/ 0 h 1053"/>
                  <a:gd name="T2" fmla="*/ 0 w 1052"/>
                  <a:gd name="T3" fmla="*/ 1053 h 1053"/>
                  <a:gd name="T4" fmla="*/ 1052 w 1052"/>
                  <a:gd name="T5" fmla="*/ 1053 h 1053"/>
                  <a:gd name="T6" fmla="*/ 1052 w 1052"/>
                  <a:gd name="T7" fmla="*/ 0 h 1053"/>
                  <a:gd name="T8" fmla="*/ 0 w 1052"/>
                  <a:gd name="T9" fmla="*/ 0 h 1053"/>
                  <a:gd name="T10" fmla="*/ 780 w 1052"/>
                  <a:gd name="T11" fmla="*/ 212 h 1053"/>
                  <a:gd name="T12" fmla="*/ 820 w 1052"/>
                  <a:gd name="T13" fmla="*/ 240 h 1053"/>
                  <a:gd name="T14" fmla="*/ 598 w 1052"/>
                  <a:gd name="T15" fmla="*/ 586 h 1053"/>
                  <a:gd name="T16" fmla="*/ 421 w 1052"/>
                  <a:gd name="T17" fmla="*/ 841 h 1053"/>
                  <a:gd name="T18" fmla="*/ 232 w 1052"/>
                  <a:gd name="T19" fmla="*/ 527 h 1053"/>
                  <a:gd name="T20" fmla="*/ 344 w 1052"/>
                  <a:gd name="T21" fmla="*/ 471 h 1053"/>
                  <a:gd name="T22" fmla="*/ 437 w 1052"/>
                  <a:gd name="T23" fmla="*/ 657 h 1053"/>
                  <a:gd name="T24" fmla="*/ 780 w 1052"/>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2" h="1053">
                    <a:moveTo>
                      <a:pt x="0" y="0"/>
                    </a:moveTo>
                    <a:lnTo>
                      <a:pt x="0" y="1053"/>
                    </a:lnTo>
                    <a:lnTo>
                      <a:pt x="1052" y="1053"/>
                    </a:lnTo>
                    <a:lnTo>
                      <a:pt x="1052" y="0"/>
                    </a:lnTo>
                    <a:lnTo>
                      <a:pt x="0" y="0"/>
                    </a:lnTo>
                    <a:close/>
                    <a:moveTo>
                      <a:pt x="780" y="212"/>
                    </a:moveTo>
                    <a:lnTo>
                      <a:pt x="820" y="240"/>
                    </a:lnTo>
                    <a:lnTo>
                      <a:pt x="598" y="586"/>
                    </a:lnTo>
                    <a:lnTo>
                      <a:pt x="421" y="841"/>
                    </a:lnTo>
                    <a:cubicBezTo>
                      <a:pt x="352" y="745"/>
                      <a:pt x="295" y="636"/>
                      <a:pt x="232" y="527"/>
                    </a:cubicBezTo>
                    <a:lnTo>
                      <a:pt x="344" y="471"/>
                    </a:lnTo>
                    <a:lnTo>
                      <a:pt x="437" y="657"/>
                    </a:lnTo>
                    <a:lnTo>
                      <a:pt x="780"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79" name="Freeform 387">
                <a:extLst>
                  <a:ext uri="{FF2B5EF4-FFF2-40B4-BE49-F238E27FC236}">
                    <a16:creationId xmlns:a16="http://schemas.microsoft.com/office/drawing/2014/main" id="{4DA57A3B-4F91-4E4B-BC05-CBE79435347C}"/>
                  </a:ext>
                </a:extLst>
              </p:cNvPr>
              <p:cNvSpPr>
                <a:spLocks/>
              </p:cNvSpPr>
              <p:nvPr/>
            </p:nvSpPr>
            <p:spPr bwMode="auto">
              <a:xfrm>
                <a:off x="4324" y="221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0" name="Freeform 388">
                <a:extLst>
                  <a:ext uri="{FF2B5EF4-FFF2-40B4-BE49-F238E27FC236}">
                    <a16:creationId xmlns:a16="http://schemas.microsoft.com/office/drawing/2014/main" id="{F860ECE2-4C48-4D58-BB45-F46650C87A19}"/>
                  </a:ext>
                </a:extLst>
              </p:cNvPr>
              <p:cNvSpPr>
                <a:spLocks noEditPoints="1"/>
              </p:cNvSpPr>
              <p:nvPr/>
            </p:nvSpPr>
            <p:spPr bwMode="auto">
              <a:xfrm>
                <a:off x="400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1" name="Freeform 389">
                <a:extLst>
                  <a:ext uri="{FF2B5EF4-FFF2-40B4-BE49-F238E27FC236}">
                    <a16:creationId xmlns:a16="http://schemas.microsoft.com/office/drawing/2014/main" id="{CB2FDC7E-8255-48C6-A450-EA37CF796F60}"/>
                  </a:ext>
                </a:extLst>
              </p:cNvPr>
              <p:cNvSpPr>
                <a:spLocks/>
              </p:cNvSpPr>
              <p:nvPr/>
            </p:nvSpPr>
            <p:spPr bwMode="auto">
              <a:xfrm>
                <a:off x="400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2" name="Freeform 390">
                <a:extLst>
                  <a:ext uri="{FF2B5EF4-FFF2-40B4-BE49-F238E27FC236}">
                    <a16:creationId xmlns:a16="http://schemas.microsoft.com/office/drawing/2014/main" id="{26CB067D-F5FB-4373-A2E8-FBFD89E867A9}"/>
                  </a:ext>
                </a:extLst>
              </p:cNvPr>
              <p:cNvSpPr>
                <a:spLocks noEditPoints="1"/>
              </p:cNvSpPr>
              <p:nvPr/>
            </p:nvSpPr>
            <p:spPr bwMode="auto">
              <a:xfrm>
                <a:off x="400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3" name="Freeform 391">
                <a:extLst>
                  <a:ext uri="{FF2B5EF4-FFF2-40B4-BE49-F238E27FC236}">
                    <a16:creationId xmlns:a16="http://schemas.microsoft.com/office/drawing/2014/main" id="{8965C4DF-1B31-47F5-9A16-30373B39F24E}"/>
                  </a:ext>
                </a:extLst>
              </p:cNvPr>
              <p:cNvSpPr>
                <a:spLocks/>
              </p:cNvSpPr>
              <p:nvPr/>
            </p:nvSpPr>
            <p:spPr bwMode="auto">
              <a:xfrm>
                <a:off x="400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4" name="Freeform 392">
                <a:extLst>
                  <a:ext uri="{FF2B5EF4-FFF2-40B4-BE49-F238E27FC236}">
                    <a16:creationId xmlns:a16="http://schemas.microsoft.com/office/drawing/2014/main" id="{107FF736-FFFE-4A17-AE8F-E836F7B75B09}"/>
                  </a:ext>
                </a:extLst>
              </p:cNvPr>
              <p:cNvSpPr>
                <a:spLocks noEditPoints="1"/>
              </p:cNvSpPr>
              <p:nvPr/>
            </p:nvSpPr>
            <p:spPr bwMode="auto">
              <a:xfrm>
                <a:off x="4644" y="2396"/>
                <a:ext cx="610" cy="611"/>
              </a:xfrm>
              <a:custGeom>
                <a:avLst/>
                <a:gdLst>
                  <a:gd name="T0" fmla="*/ 0 w 1053"/>
                  <a:gd name="T1" fmla="*/ 0 h 1052"/>
                  <a:gd name="T2" fmla="*/ 0 w 1053"/>
                  <a:gd name="T3" fmla="*/ 1052 h 1052"/>
                  <a:gd name="T4" fmla="*/ 1053 w 1053"/>
                  <a:gd name="T5" fmla="*/ 1052 h 1052"/>
                  <a:gd name="T6" fmla="*/ 1053 w 1053"/>
                  <a:gd name="T7" fmla="*/ 0 h 1052"/>
                  <a:gd name="T8" fmla="*/ 0 w 1053"/>
                  <a:gd name="T9" fmla="*/ 0 h 1052"/>
                  <a:gd name="T10" fmla="*/ 781 w 1053"/>
                  <a:gd name="T11" fmla="*/ 212 h 1052"/>
                  <a:gd name="T12" fmla="*/ 820 w 1053"/>
                  <a:gd name="T13" fmla="*/ 239 h 1052"/>
                  <a:gd name="T14" fmla="*/ 599 w 1053"/>
                  <a:gd name="T15" fmla="*/ 585 h 1052"/>
                  <a:gd name="T16" fmla="*/ 421 w 1053"/>
                  <a:gd name="T17" fmla="*/ 840 h 1052"/>
                  <a:gd name="T18" fmla="*/ 232 w 1053"/>
                  <a:gd name="T19" fmla="*/ 527 h 1052"/>
                  <a:gd name="T20" fmla="*/ 344 w 1053"/>
                  <a:gd name="T21" fmla="*/ 471 h 1052"/>
                  <a:gd name="T22" fmla="*/ 437 w 1053"/>
                  <a:gd name="T23" fmla="*/ 657 h 1052"/>
                  <a:gd name="T24" fmla="*/ 781 w 1053"/>
                  <a:gd name="T25" fmla="*/ 212 h 1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2">
                    <a:moveTo>
                      <a:pt x="0" y="0"/>
                    </a:moveTo>
                    <a:lnTo>
                      <a:pt x="0" y="1052"/>
                    </a:lnTo>
                    <a:lnTo>
                      <a:pt x="1053" y="1052"/>
                    </a:lnTo>
                    <a:lnTo>
                      <a:pt x="1053" y="0"/>
                    </a:lnTo>
                    <a:lnTo>
                      <a:pt x="0" y="0"/>
                    </a:lnTo>
                    <a:close/>
                    <a:moveTo>
                      <a:pt x="781" y="212"/>
                    </a:moveTo>
                    <a:lnTo>
                      <a:pt x="820" y="239"/>
                    </a:lnTo>
                    <a:lnTo>
                      <a:pt x="599" y="585"/>
                    </a:lnTo>
                    <a:lnTo>
                      <a:pt x="421" y="840"/>
                    </a:lnTo>
                    <a:cubicBezTo>
                      <a:pt x="352" y="745"/>
                      <a:pt x="295" y="635"/>
                      <a:pt x="232" y="527"/>
                    </a:cubicBezTo>
                    <a:lnTo>
                      <a:pt x="344" y="471"/>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5" name="Freeform 393">
                <a:extLst>
                  <a:ext uri="{FF2B5EF4-FFF2-40B4-BE49-F238E27FC236}">
                    <a16:creationId xmlns:a16="http://schemas.microsoft.com/office/drawing/2014/main" id="{36AF6E5B-4E94-44A7-880D-1C597C5B1B5C}"/>
                  </a:ext>
                </a:extLst>
              </p:cNvPr>
              <p:cNvSpPr>
                <a:spLocks/>
              </p:cNvSpPr>
              <p:nvPr/>
            </p:nvSpPr>
            <p:spPr bwMode="auto">
              <a:xfrm>
                <a:off x="4644" y="303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6" name="Freeform 394">
                <a:extLst>
                  <a:ext uri="{FF2B5EF4-FFF2-40B4-BE49-F238E27FC236}">
                    <a16:creationId xmlns:a16="http://schemas.microsoft.com/office/drawing/2014/main" id="{FB20A2CD-1A0C-4422-BD81-44A4647523F9}"/>
                  </a:ext>
                </a:extLst>
              </p:cNvPr>
              <p:cNvSpPr>
                <a:spLocks noEditPoints="1"/>
              </p:cNvSpPr>
              <p:nvPr/>
            </p:nvSpPr>
            <p:spPr bwMode="auto">
              <a:xfrm>
                <a:off x="4644" y="3216"/>
                <a:ext cx="610" cy="611"/>
              </a:xfrm>
              <a:custGeom>
                <a:avLst/>
                <a:gdLst>
                  <a:gd name="T0" fmla="*/ 0 w 1053"/>
                  <a:gd name="T1" fmla="*/ 0 h 1053"/>
                  <a:gd name="T2" fmla="*/ 0 w 1053"/>
                  <a:gd name="T3" fmla="*/ 1053 h 1053"/>
                  <a:gd name="T4" fmla="*/ 1053 w 1053"/>
                  <a:gd name="T5" fmla="*/ 1053 h 1053"/>
                  <a:gd name="T6" fmla="*/ 1053 w 1053"/>
                  <a:gd name="T7" fmla="*/ 0 h 1053"/>
                  <a:gd name="T8" fmla="*/ 0 w 1053"/>
                  <a:gd name="T9" fmla="*/ 0 h 1053"/>
                  <a:gd name="T10" fmla="*/ 781 w 1053"/>
                  <a:gd name="T11" fmla="*/ 212 h 1053"/>
                  <a:gd name="T12" fmla="*/ 820 w 1053"/>
                  <a:gd name="T13" fmla="*/ 240 h 1053"/>
                  <a:gd name="T14" fmla="*/ 599 w 1053"/>
                  <a:gd name="T15" fmla="*/ 586 h 1053"/>
                  <a:gd name="T16" fmla="*/ 421 w 1053"/>
                  <a:gd name="T17" fmla="*/ 841 h 1053"/>
                  <a:gd name="T18" fmla="*/ 232 w 1053"/>
                  <a:gd name="T19" fmla="*/ 527 h 1053"/>
                  <a:gd name="T20" fmla="*/ 344 w 1053"/>
                  <a:gd name="T21" fmla="*/ 472 h 1053"/>
                  <a:gd name="T22" fmla="*/ 437 w 1053"/>
                  <a:gd name="T23" fmla="*/ 657 h 1053"/>
                  <a:gd name="T24" fmla="*/ 781 w 1053"/>
                  <a:gd name="T25" fmla="*/ 212 h 1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3" h="1053">
                    <a:moveTo>
                      <a:pt x="0" y="0"/>
                    </a:moveTo>
                    <a:lnTo>
                      <a:pt x="0" y="1053"/>
                    </a:lnTo>
                    <a:lnTo>
                      <a:pt x="1053" y="1053"/>
                    </a:lnTo>
                    <a:lnTo>
                      <a:pt x="1053" y="0"/>
                    </a:lnTo>
                    <a:lnTo>
                      <a:pt x="0" y="0"/>
                    </a:lnTo>
                    <a:close/>
                    <a:moveTo>
                      <a:pt x="781" y="212"/>
                    </a:moveTo>
                    <a:lnTo>
                      <a:pt x="820" y="240"/>
                    </a:lnTo>
                    <a:lnTo>
                      <a:pt x="599" y="586"/>
                    </a:lnTo>
                    <a:lnTo>
                      <a:pt x="421" y="841"/>
                    </a:lnTo>
                    <a:cubicBezTo>
                      <a:pt x="352" y="745"/>
                      <a:pt x="295" y="636"/>
                      <a:pt x="232" y="527"/>
                    </a:cubicBezTo>
                    <a:lnTo>
                      <a:pt x="344" y="472"/>
                    </a:lnTo>
                    <a:lnTo>
                      <a:pt x="437" y="657"/>
                    </a:lnTo>
                    <a:lnTo>
                      <a:pt x="781" y="212"/>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sp>
            <p:nvSpPr>
              <p:cNvPr id="187" name="Freeform 395">
                <a:extLst>
                  <a:ext uri="{FF2B5EF4-FFF2-40B4-BE49-F238E27FC236}">
                    <a16:creationId xmlns:a16="http://schemas.microsoft.com/office/drawing/2014/main" id="{A2B1BD13-00B8-49F9-A859-61CD0F91DDC4}"/>
                  </a:ext>
                </a:extLst>
              </p:cNvPr>
              <p:cNvSpPr>
                <a:spLocks/>
              </p:cNvSpPr>
              <p:nvPr/>
            </p:nvSpPr>
            <p:spPr bwMode="auto">
              <a:xfrm>
                <a:off x="4644" y="3852"/>
                <a:ext cx="610" cy="145"/>
              </a:xfrm>
              <a:custGeom>
                <a:avLst/>
                <a:gdLst>
                  <a:gd name="T0" fmla="*/ 0 w 610"/>
                  <a:gd name="T1" fmla="*/ 0 h 145"/>
                  <a:gd name="T2" fmla="*/ 0 w 610"/>
                  <a:gd name="T3" fmla="*/ 145 h 145"/>
                  <a:gd name="T4" fmla="*/ 62 w 610"/>
                  <a:gd name="T5" fmla="*/ 145 h 145"/>
                  <a:gd name="T6" fmla="*/ 62 w 610"/>
                  <a:gd name="T7" fmla="*/ 71 h 145"/>
                  <a:gd name="T8" fmla="*/ 274 w 610"/>
                  <a:gd name="T9" fmla="*/ 71 h 145"/>
                  <a:gd name="T10" fmla="*/ 274 w 610"/>
                  <a:gd name="T11" fmla="*/ 145 h 145"/>
                  <a:gd name="T12" fmla="*/ 336 w 610"/>
                  <a:gd name="T13" fmla="*/ 145 h 145"/>
                  <a:gd name="T14" fmla="*/ 336 w 610"/>
                  <a:gd name="T15" fmla="*/ 71 h 145"/>
                  <a:gd name="T16" fmla="*/ 548 w 610"/>
                  <a:gd name="T17" fmla="*/ 71 h 145"/>
                  <a:gd name="T18" fmla="*/ 548 w 610"/>
                  <a:gd name="T19" fmla="*/ 145 h 145"/>
                  <a:gd name="T20" fmla="*/ 610 w 610"/>
                  <a:gd name="T21" fmla="*/ 145 h 145"/>
                  <a:gd name="T22" fmla="*/ 610 w 610"/>
                  <a:gd name="T23" fmla="*/ 0 h 145"/>
                  <a:gd name="T24" fmla="*/ 0 w 610"/>
                  <a:gd name="T25" fmla="*/ 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0" h="145">
                    <a:moveTo>
                      <a:pt x="0" y="0"/>
                    </a:moveTo>
                    <a:lnTo>
                      <a:pt x="0" y="145"/>
                    </a:lnTo>
                    <a:lnTo>
                      <a:pt x="62" y="145"/>
                    </a:lnTo>
                    <a:lnTo>
                      <a:pt x="62" y="71"/>
                    </a:lnTo>
                    <a:lnTo>
                      <a:pt x="274" y="71"/>
                    </a:lnTo>
                    <a:lnTo>
                      <a:pt x="274" y="145"/>
                    </a:lnTo>
                    <a:lnTo>
                      <a:pt x="336" y="145"/>
                    </a:lnTo>
                    <a:lnTo>
                      <a:pt x="336" y="71"/>
                    </a:lnTo>
                    <a:lnTo>
                      <a:pt x="548" y="71"/>
                    </a:lnTo>
                    <a:lnTo>
                      <a:pt x="548" y="145"/>
                    </a:lnTo>
                    <a:lnTo>
                      <a:pt x="610" y="145"/>
                    </a:lnTo>
                    <a:lnTo>
                      <a:pt x="610" y="0"/>
                    </a:lnTo>
                    <a:lnTo>
                      <a:pt x="0" y="0"/>
                    </a:lnTo>
                    <a:close/>
                  </a:path>
                </a:pathLst>
              </a:custGeom>
              <a:grpFill/>
              <a:ln w="2222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050" dirty="0"/>
              </a:p>
            </p:txBody>
          </p:sp>
        </p:grpSp>
        <p:sp>
          <p:nvSpPr>
            <p:cNvPr id="188" name="object 22">
              <a:extLst>
                <a:ext uri="{FF2B5EF4-FFF2-40B4-BE49-F238E27FC236}">
                  <a16:creationId xmlns:a16="http://schemas.microsoft.com/office/drawing/2014/main" id="{FA2D707B-B06E-413F-B6FA-AE3564C069E8}"/>
                </a:ext>
              </a:extLst>
            </p:cNvPr>
            <p:cNvSpPr/>
            <p:nvPr/>
          </p:nvSpPr>
          <p:spPr>
            <a:xfrm>
              <a:off x="5973127" y="4526930"/>
              <a:ext cx="0" cy="468000"/>
            </a:xfrm>
            <a:custGeom>
              <a:avLst/>
              <a:gdLst/>
              <a:ahLst/>
              <a:cxnLst/>
              <a:rect l="l" t="t" r="r" b="b"/>
              <a:pathLst>
                <a:path w="22860" h="1859914">
                  <a:moveTo>
                    <a:pt x="22593" y="0"/>
                  </a:moveTo>
                  <a:lnTo>
                    <a:pt x="0" y="1859673"/>
                  </a:lnTo>
                </a:path>
              </a:pathLst>
            </a:custGeom>
            <a:ln w="6095">
              <a:solidFill>
                <a:srgbClr val="808080"/>
              </a:solidFill>
            </a:ln>
          </p:spPr>
          <p:txBody>
            <a:bodyPr wrap="square" lIns="0" tIns="0" rIns="0" bIns="0" rtlCol="0"/>
            <a:lstStyle/>
            <a:p>
              <a:endParaRPr sz="1050"/>
            </a:p>
          </p:txBody>
        </p:sp>
      </p:grpSp>
      <p:sp>
        <p:nvSpPr>
          <p:cNvPr id="189" name="object 3">
            <a:extLst>
              <a:ext uri="{FF2B5EF4-FFF2-40B4-BE49-F238E27FC236}">
                <a16:creationId xmlns:a16="http://schemas.microsoft.com/office/drawing/2014/main" id="{AD37995A-C461-4391-BFAE-DA96AFCDDB5D}"/>
              </a:ext>
            </a:extLst>
          </p:cNvPr>
          <p:cNvSpPr txBox="1">
            <a:spLocks/>
          </p:cNvSpPr>
          <p:nvPr/>
        </p:nvSpPr>
        <p:spPr>
          <a:xfrm>
            <a:off x="308391" y="434088"/>
            <a:ext cx="6620219" cy="321242"/>
          </a:xfrm>
          <a:prstGeom prst="rect">
            <a:avLst/>
          </a:prstGeom>
        </p:spPr>
        <p:txBody>
          <a:bodyPr vert="horz" wrap="square" lIns="0" tIns="13335" rIns="0" bIns="0" rtlCol="0">
            <a:spAutoFit/>
          </a:bodyPr>
          <a:lstStyle>
            <a:lvl1pPr>
              <a:defRPr sz="2000" b="0" i="0">
                <a:solidFill>
                  <a:srgbClr val="050505"/>
                </a:solidFill>
                <a:latin typeface="Circular Book"/>
                <a:ea typeface="+mj-ea"/>
                <a:cs typeface="Circular Book"/>
              </a:defRPr>
            </a:lvl1pPr>
          </a:lstStyle>
          <a:p>
            <a:pPr marL="12700">
              <a:spcBef>
                <a:spcPts val="105"/>
              </a:spcBef>
            </a:pPr>
            <a:r>
              <a:rPr lang="en-CA" kern="0" spc="-5" dirty="0"/>
              <a:t>Project approach </a:t>
            </a:r>
            <a:r>
              <a:rPr lang="en-CA" kern="0" dirty="0"/>
              <a:t>|Overview</a:t>
            </a:r>
            <a:endParaRPr lang="en-CA" kern="0" spc="-5" dirty="0"/>
          </a:p>
        </p:txBody>
      </p:sp>
      <p:sp>
        <p:nvSpPr>
          <p:cNvPr id="190" name="object 4">
            <a:extLst>
              <a:ext uri="{FF2B5EF4-FFF2-40B4-BE49-F238E27FC236}">
                <a16:creationId xmlns:a16="http://schemas.microsoft.com/office/drawing/2014/main" id="{899AC1CF-F12D-4C6B-B74F-442E45080EBA}"/>
              </a:ext>
            </a:extLst>
          </p:cNvPr>
          <p:cNvSpPr txBox="1"/>
          <p:nvPr/>
        </p:nvSpPr>
        <p:spPr>
          <a:xfrm>
            <a:off x="308391" y="197925"/>
            <a:ext cx="2798445" cy="197490"/>
          </a:xfrm>
          <a:prstGeom prst="rect">
            <a:avLst/>
          </a:prstGeom>
        </p:spPr>
        <p:txBody>
          <a:bodyPr vert="horz" wrap="square" lIns="0" tIns="12700" rIns="0" bIns="0" rtlCol="0">
            <a:spAutoFit/>
          </a:bodyPr>
          <a:lstStyle/>
          <a:p>
            <a:pPr marL="12700">
              <a:lnSpc>
                <a:spcPct val="100000"/>
              </a:lnSpc>
              <a:spcBef>
                <a:spcPts val="100"/>
              </a:spcBef>
            </a:pPr>
            <a:r>
              <a:rPr lang="en-CA" sz="1200" b="1" spc="65" dirty="0">
                <a:solidFill>
                  <a:srgbClr val="960000"/>
                </a:solidFill>
                <a:latin typeface="Calibri"/>
                <a:cs typeface="Calibri"/>
              </a:rPr>
              <a:t>PROJECT APPROACH</a:t>
            </a:r>
            <a:endParaRPr sz="1200" dirty="0">
              <a:solidFill>
                <a:srgbClr val="960000"/>
              </a:solidFill>
              <a:latin typeface="Calibri"/>
              <a:cs typeface="Calibri"/>
            </a:endParaRPr>
          </a:p>
        </p:txBody>
      </p:sp>
      <p:sp>
        <p:nvSpPr>
          <p:cNvPr id="191" name="object 5">
            <a:extLst>
              <a:ext uri="{FF2B5EF4-FFF2-40B4-BE49-F238E27FC236}">
                <a16:creationId xmlns:a16="http://schemas.microsoft.com/office/drawing/2014/main" id="{B735E08C-7E68-46DF-8D01-E2C10EC4EE2E}"/>
              </a:ext>
            </a:extLst>
          </p:cNvPr>
          <p:cNvSpPr txBox="1"/>
          <p:nvPr/>
        </p:nvSpPr>
        <p:spPr>
          <a:xfrm>
            <a:off x="307698" y="864448"/>
            <a:ext cx="7477759" cy="258404"/>
          </a:xfrm>
          <a:prstGeom prst="rect">
            <a:avLst/>
          </a:prstGeom>
        </p:spPr>
        <p:txBody>
          <a:bodyPr vert="horz" wrap="square" lIns="0" tIns="12065" rIns="0" bIns="0" rtlCol="0">
            <a:spAutoFit/>
          </a:bodyPr>
          <a:lstStyle/>
          <a:p>
            <a:pPr marL="12700">
              <a:lnSpc>
                <a:spcPct val="100000"/>
              </a:lnSpc>
              <a:spcBef>
                <a:spcPts val="95"/>
              </a:spcBef>
            </a:pPr>
            <a:r>
              <a:rPr lang="en-CA" sz="1600" b="1" spc="-5" dirty="0">
                <a:solidFill>
                  <a:srgbClr val="960000"/>
                </a:solidFill>
                <a:latin typeface="Circular Book"/>
                <a:cs typeface="Circular Book"/>
              </a:rPr>
              <a:t>Overview of analysis done to come up with set of recommendations</a:t>
            </a:r>
            <a:endParaRPr sz="1600" b="1" dirty="0">
              <a:solidFill>
                <a:srgbClr val="960000"/>
              </a:solidFill>
              <a:latin typeface="Circular Book"/>
              <a:cs typeface="Circular Book"/>
            </a:endParaRPr>
          </a:p>
        </p:txBody>
      </p:sp>
      <p:sp>
        <p:nvSpPr>
          <p:cNvPr id="45" name="Arrow: Pentagon 44">
            <a:extLst>
              <a:ext uri="{FF2B5EF4-FFF2-40B4-BE49-F238E27FC236}">
                <a16:creationId xmlns:a16="http://schemas.microsoft.com/office/drawing/2014/main" id="{D914EC2B-5450-42D0-A9F2-96EFF44ACCDD}"/>
              </a:ext>
            </a:extLst>
          </p:cNvPr>
          <p:cNvSpPr/>
          <p:nvPr/>
        </p:nvSpPr>
        <p:spPr>
          <a:xfrm>
            <a:off x="2831534" y="2045211"/>
            <a:ext cx="256104" cy="417462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2" name="Arrow: Pentagon 191">
            <a:extLst>
              <a:ext uri="{FF2B5EF4-FFF2-40B4-BE49-F238E27FC236}">
                <a16:creationId xmlns:a16="http://schemas.microsoft.com/office/drawing/2014/main" id="{7C82B19A-1C20-4783-800E-E926870F154B}"/>
              </a:ext>
            </a:extLst>
          </p:cNvPr>
          <p:cNvSpPr/>
          <p:nvPr/>
        </p:nvSpPr>
        <p:spPr>
          <a:xfrm>
            <a:off x="6541358" y="2045211"/>
            <a:ext cx="256104" cy="417462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Rectangle 46">
            <a:extLst>
              <a:ext uri="{FF2B5EF4-FFF2-40B4-BE49-F238E27FC236}">
                <a16:creationId xmlns:a16="http://schemas.microsoft.com/office/drawing/2014/main" id="{D59821A7-7861-4278-8C6C-9F2BDE5E2EF0}"/>
              </a:ext>
            </a:extLst>
          </p:cNvPr>
          <p:cNvSpPr/>
          <p:nvPr/>
        </p:nvSpPr>
        <p:spPr>
          <a:xfrm>
            <a:off x="6872219" y="2014406"/>
            <a:ext cx="3387466" cy="369332"/>
          </a:xfrm>
          <a:prstGeom prst="rect">
            <a:avLst/>
          </a:prstGeom>
        </p:spPr>
        <p:txBody>
          <a:bodyPr wrap="none">
            <a:spAutoFit/>
          </a:bodyPr>
          <a:lstStyle/>
          <a:p>
            <a:pPr marL="90805"/>
            <a:r>
              <a:rPr lang="en-CA" b="1" spc="-10" dirty="0">
                <a:solidFill>
                  <a:srgbClr val="C00000"/>
                </a:solidFill>
                <a:cs typeface="Calibri"/>
              </a:rPr>
              <a:t>Optimal set of recommendations</a:t>
            </a:r>
          </a:p>
        </p:txBody>
      </p:sp>
      <p:sp>
        <p:nvSpPr>
          <p:cNvPr id="193" name="Rectangle 192">
            <a:extLst>
              <a:ext uri="{FF2B5EF4-FFF2-40B4-BE49-F238E27FC236}">
                <a16:creationId xmlns:a16="http://schemas.microsoft.com/office/drawing/2014/main" id="{83C6DAE0-04BA-426D-8C8F-FA2F8B7405BF}"/>
              </a:ext>
            </a:extLst>
          </p:cNvPr>
          <p:cNvSpPr/>
          <p:nvPr/>
        </p:nvSpPr>
        <p:spPr>
          <a:xfrm>
            <a:off x="230718" y="1965661"/>
            <a:ext cx="1657954" cy="369332"/>
          </a:xfrm>
          <a:prstGeom prst="rect">
            <a:avLst/>
          </a:prstGeom>
        </p:spPr>
        <p:txBody>
          <a:bodyPr wrap="none">
            <a:spAutoFit/>
          </a:bodyPr>
          <a:lstStyle/>
          <a:p>
            <a:pPr marL="90805">
              <a:lnSpc>
                <a:spcPct val="100000"/>
              </a:lnSpc>
            </a:pPr>
            <a:r>
              <a:rPr lang="en-CA" b="1" spc="-10" dirty="0">
                <a:solidFill>
                  <a:srgbClr val="C00000"/>
                </a:solidFill>
                <a:cs typeface="Calibri"/>
              </a:rPr>
              <a:t>Analysis phase</a:t>
            </a:r>
            <a:endParaRPr lang="en-CA" dirty="0">
              <a:solidFill>
                <a:srgbClr val="C00000"/>
              </a:solidFill>
              <a:cs typeface="Calibri"/>
            </a:endParaRPr>
          </a:p>
        </p:txBody>
      </p:sp>
      <p:sp>
        <p:nvSpPr>
          <p:cNvPr id="3" name="Slide Number Placeholder 2">
            <a:extLst>
              <a:ext uri="{FF2B5EF4-FFF2-40B4-BE49-F238E27FC236}">
                <a16:creationId xmlns:a16="http://schemas.microsoft.com/office/drawing/2014/main" id="{9F89088D-B968-484F-95DD-88603EB5EDD2}"/>
              </a:ext>
            </a:extLst>
          </p:cNvPr>
          <p:cNvSpPr>
            <a:spLocks noGrp="1"/>
          </p:cNvSpPr>
          <p:nvPr>
            <p:ph type="sldNum" sz="quarter" idx="7"/>
          </p:nvPr>
        </p:nvSpPr>
        <p:spPr/>
        <p:txBody>
          <a:bodyPr/>
          <a:lstStyle/>
          <a:p>
            <a:pPr marL="83185">
              <a:lnSpc>
                <a:spcPts val="955"/>
              </a:lnSpc>
            </a:pPr>
            <a:fld id="{81D60167-4931-47E6-BA6A-407CBD079E47}" type="slidenum">
              <a:rPr lang="en-CA" smtClean="0"/>
              <a:t>8</a:t>
            </a:fld>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1544" y="123444"/>
            <a:ext cx="11879580" cy="6623684"/>
          </a:xfrm>
          <a:custGeom>
            <a:avLst/>
            <a:gdLst/>
            <a:ahLst/>
            <a:cxnLst/>
            <a:rect l="l" t="t" r="r" b="b"/>
            <a:pathLst>
              <a:path w="11879580" h="6623684">
                <a:moveTo>
                  <a:pt x="0" y="0"/>
                </a:moveTo>
                <a:lnTo>
                  <a:pt x="11879580" y="0"/>
                </a:lnTo>
                <a:lnTo>
                  <a:pt x="11879580" y="6623304"/>
                </a:lnTo>
                <a:lnTo>
                  <a:pt x="0" y="6623304"/>
                </a:lnTo>
                <a:lnTo>
                  <a:pt x="0" y="0"/>
                </a:lnTo>
                <a:close/>
              </a:path>
            </a:pathLst>
          </a:custGeom>
          <a:solidFill>
            <a:srgbClr val="10253F"/>
          </a:solidFill>
        </p:spPr>
        <p:txBody>
          <a:bodyPr wrap="square" lIns="0" tIns="0" rIns="0" bIns="0" rtlCol="0"/>
          <a:lstStyle/>
          <a:p>
            <a:endParaRPr/>
          </a:p>
        </p:txBody>
      </p:sp>
      <p:sp>
        <p:nvSpPr>
          <p:cNvPr id="3" name="object 3"/>
          <p:cNvSpPr txBox="1">
            <a:spLocks noGrp="1"/>
          </p:cNvSpPr>
          <p:nvPr>
            <p:ph type="title"/>
          </p:nvPr>
        </p:nvSpPr>
        <p:spPr>
          <a:xfrm>
            <a:off x="482890" y="2043046"/>
            <a:ext cx="8127710" cy="627736"/>
          </a:xfrm>
          <a:prstGeom prst="rect">
            <a:avLst/>
          </a:prstGeom>
          <a:ln>
            <a:noFill/>
          </a:ln>
        </p:spPr>
        <p:txBody>
          <a:bodyPr vert="horz" wrap="square" lIns="0" tIns="12065" rIns="0" bIns="0" rtlCol="0">
            <a:spAutoFit/>
          </a:bodyPr>
          <a:lstStyle/>
          <a:p>
            <a:pPr marL="12700">
              <a:lnSpc>
                <a:spcPct val="100000"/>
              </a:lnSpc>
              <a:spcBef>
                <a:spcPts val="95"/>
              </a:spcBef>
            </a:pPr>
            <a:r>
              <a:rPr sz="4000" b="1" spc="-5" dirty="0">
                <a:solidFill>
                  <a:schemeClr val="bg1"/>
                </a:solidFill>
                <a:latin typeface="Arial"/>
                <a:cs typeface="Arial"/>
              </a:rPr>
              <a:t>Strategic</a:t>
            </a:r>
            <a:r>
              <a:rPr sz="4000" b="1" spc="-10" dirty="0">
                <a:solidFill>
                  <a:schemeClr val="bg1"/>
                </a:solidFill>
                <a:latin typeface="Arial"/>
                <a:cs typeface="Arial"/>
              </a:rPr>
              <a:t> Recommendation</a:t>
            </a:r>
            <a:r>
              <a:rPr lang="en-US" sz="4000" b="1" spc="-10" dirty="0">
                <a:solidFill>
                  <a:schemeClr val="bg1"/>
                </a:solidFill>
                <a:latin typeface="Arial"/>
                <a:cs typeface="Arial"/>
              </a:rPr>
              <a:t>s</a:t>
            </a:r>
            <a:endParaRPr sz="4000" dirty="0">
              <a:solidFill>
                <a:schemeClr val="bg1"/>
              </a:solidFill>
              <a:latin typeface="Arial"/>
              <a:cs typeface="Arial"/>
            </a:endParaRPr>
          </a:p>
        </p:txBody>
      </p:sp>
      <p:sp>
        <p:nvSpPr>
          <p:cNvPr id="4" name="Slide Number Placeholder 3">
            <a:extLst>
              <a:ext uri="{FF2B5EF4-FFF2-40B4-BE49-F238E27FC236}">
                <a16:creationId xmlns:a16="http://schemas.microsoft.com/office/drawing/2014/main" id="{5CC8E08E-1F9E-49A1-A241-100C4E40963C}"/>
              </a:ext>
            </a:extLst>
          </p:cNvPr>
          <p:cNvSpPr>
            <a:spLocks noGrp="1"/>
          </p:cNvSpPr>
          <p:nvPr>
            <p:ph type="sldNum" sz="quarter" idx="7"/>
          </p:nvPr>
        </p:nvSpPr>
        <p:spPr/>
        <p:txBody>
          <a:bodyPr/>
          <a:lstStyle/>
          <a:p>
            <a:pPr marL="83185">
              <a:lnSpc>
                <a:spcPts val="955"/>
              </a:lnSpc>
            </a:pPr>
            <a:fld id="{81D60167-4931-47E6-BA6A-407CBD079E47}" type="slidenum">
              <a:rPr lang="en-CA" smtClean="0"/>
              <a:t>9</a:t>
            </a:fld>
            <a:endParaRPr lang="en-CA" dirty="0"/>
          </a:p>
        </p:txBody>
      </p:sp>
    </p:spTree>
    <p:extLst>
      <p:ext uri="{BB962C8B-B14F-4D97-AF65-F5344CB8AC3E}">
        <p14:creationId xmlns:p14="http://schemas.microsoft.com/office/powerpoint/2010/main" val="1637725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PT_AGENDA_PRESENTATION_COLOR_TAG" val="#4F81BD"/>
  <p:tag name="POWER_USER_PPT_AGENDA_PRESENTATION_DIVIDERS_CHECKED_TAG" val="0"/>
  <p:tag name="POWER_USER_PPT_AGENDA_PRESENTATION_TABLE_OF_CONTENT_CHECKED_TAG" val="1"/>
  <p:tag name="POWER_USER_PPT_AGENDA_PRESENTATION_SHOULD_CREATE_TABLE_OF_CONTENT_TAG" val="0"/>
  <p:tag name="POWER_USER_PPT_AGENDA_PRESENTATION_SHOW_SLIDE_NUMBERS_CHECKED_TAG" val="1"/>
  <p:tag name="POWER_USER_PPT_AGENDA_PRESENTATION_SHOW_SECTION_NUMBERS_CHECKED_TAG" val="1"/>
  <p:tag name="POWER_USER_PPT_AGENDA_PRESENTATION_SHOW_BREADSCRUMBS_CHECKED_TAG" val="0"/>
</p:tagLst>
</file>

<file path=ppt/tags/tag10.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11.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12.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3.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4.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5.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6.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7.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8.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19.xml><?xml version="1.0" encoding="utf-8"?>
<p:tagLst xmlns:a="http://schemas.openxmlformats.org/drawingml/2006/main" xmlns:r="http://schemas.openxmlformats.org/officeDocument/2006/relationships" xmlns:p="http://schemas.openxmlformats.org/presentationml/2006/main">
  <p:tag name="POWER_USER_TAGS_ICONS" val="certificate_POWER_USER_SEPARATOR_ICONS_award_POWER_USER_SEPARATOR_ICONS_certified_POWER_USER_SEPARATOR_ICONS_diploma"/>
</p:tagLst>
</file>

<file path=ppt/tags/tag2.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20.xml><?xml version="1.0" encoding="utf-8"?>
<p:tagLst xmlns:a="http://schemas.openxmlformats.org/drawingml/2006/main" xmlns:r="http://schemas.openxmlformats.org/officeDocument/2006/relationships" xmlns:p="http://schemas.openxmlformats.org/presentationml/2006/main">
  <p:tag name="POWER_USER_TAGS_ICONS" val="twitter_POWER_USER_SEPARATOR_ICONS_bird_POWER_USER_SEPARATOR_ICONS_social-media_POWER_USER_SEPARATOR_ICONS_tweet"/>
</p:tagLst>
</file>

<file path=ppt/tags/tag21.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22.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23.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4.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25.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26.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2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2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2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30.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31.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32.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3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6.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7.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39.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4.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40.xml><?xml version="1.0" encoding="utf-8"?>
<p:tagLst xmlns:a="http://schemas.openxmlformats.org/drawingml/2006/main" xmlns:r="http://schemas.openxmlformats.org/officeDocument/2006/relationships" xmlns:p="http://schemas.openxmlformats.org/presentationml/2006/main">
  <p:tag name="POWER_USER_TAGS_ICONS" val="handshake_POWER_USER_SEPARATOR_ICONS_greet_POWER_USER_SEPARATOR_ICONS_hand_POWER_USER_SEPARATOR_ICONS_integrate_POWER_USER_SEPARATOR_ICONS_meet_POWER_USER_SEPARATOR_ICONS_partenariat_POWER_USER_SEPARATOR_ICONS_peace_POWER_USER_SEPARATOR_ICONS_poignee-de-main_POWER_USER_SEPARATOR_ICONS_solidarity"/>
</p:tagLst>
</file>

<file path=ppt/tags/tag41.xml><?xml version="1.0" encoding="utf-8"?>
<p:tagLst xmlns:a="http://schemas.openxmlformats.org/drawingml/2006/main" xmlns:r="http://schemas.openxmlformats.org/officeDocument/2006/relationships" xmlns:p="http://schemas.openxmlformats.org/presentationml/2006/main">
  <p:tag name="POWER_USER_TAGS_ICONS" val="boxes*lockers*storage*logistics"/>
</p:tagLst>
</file>

<file path=ppt/tags/tag42.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43.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44.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45.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46.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47.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48.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49.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50.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51.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52.xml><?xml version="1.0" encoding="utf-8"?>
<p:tagLst xmlns:a="http://schemas.openxmlformats.org/drawingml/2006/main" xmlns:r="http://schemas.openxmlformats.org/officeDocument/2006/relationships" xmlns:p="http://schemas.openxmlformats.org/presentationml/2006/main">
  <p:tag name="POWER_USER_TAGS_ICONS" val="money_POWER_USER_SEPARATOR_ICONS_bank-note_POWER_USER_SEPARATOR_ICONS_cash_POWER_USER_SEPARATOR_ICONS_currency"/>
</p:tagLst>
</file>

<file path=ppt/tags/tag53.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4.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56.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57.xml><?xml version="1.0" encoding="utf-8"?>
<p:tagLst xmlns:a="http://schemas.openxmlformats.org/drawingml/2006/main" xmlns:r="http://schemas.openxmlformats.org/officeDocument/2006/relationships" xmlns:p="http://schemas.openxmlformats.org/presentationml/2006/main">
  <p:tag name="POWER_USER_TAGS_ICONS" val="handshake_POWER_USER_SEPARATOR_ICONS_greet_POWER_USER_SEPARATOR_ICONS_hand_POWER_USER_SEPARATOR_ICONS_integrate_POWER_USER_SEPARATOR_ICONS_meet_POWER_USER_SEPARATOR_ICONS_partenariat_POWER_USER_SEPARATOR_ICONS_peace_POWER_USER_SEPARATOR_ICONS_poignee-de-main_POWER_USER_SEPARATOR_ICONS_solidarity"/>
</p:tagLst>
</file>

<file path=ppt/tags/tag58.xml><?xml version="1.0" encoding="utf-8"?>
<p:tagLst xmlns:a="http://schemas.openxmlformats.org/drawingml/2006/main" xmlns:r="http://schemas.openxmlformats.org/officeDocument/2006/relationships" xmlns:p="http://schemas.openxmlformats.org/presentationml/2006/main">
  <p:tag name="POWER_USER_TAGS_ICONS" val="boxes*lockers*storage*logistics"/>
</p:tagLst>
</file>

<file path=ppt/tags/tag59.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xml><?xml version="1.0" encoding="utf-8"?>
<p:tagLst xmlns:a="http://schemas.openxmlformats.org/drawingml/2006/main" xmlns:r="http://schemas.openxmlformats.org/officeDocument/2006/relationships" xmlns:p="http://schemas.openxmlformats.org/presentationml/2006/main">
  <p:tag name="POWER_USER_TAGS_ICONS" val="fossil-fuel_POWER_USER_SEPARATOR_ICONS_fossil-fuels_POWER_USER_SEPARATOR_ICONS_greenhouse-gas_POWER_USER_SEPARATOR_ICONS_industry_POWER_USER_SEPARATOR_ICONS_manufacturing_POWER_USER_SEPARATOR_ICONS_oil_POWER_USER_SEPARATOR_ICONS_petroleum_POWER_USER_SEPARATOR_ICONS_pollution_POWER_USER_SEPARATOR_ICONS_smoke_POWER_USER_SEPARATOR_ICONS_co2-emissions_POWER_USER_SEPARATOR_ICONS_carbon-dioxide-emissions_POWER_USER_SEPARATOR_ICONS_flame_POWER_USER_SEPARATOR_ICONS_fire_POWER_USER_SEPARATOR_ICONS_air-pollution_POWER_USER_SEPARATOR_ICONS_burning_POWER_USER_SEPARATOR_ICONS_carbon-dioxide_POWER_USER_SEPARATOR_ICONS_climate-change_POWER_USER_SEPARATOR_ICONS_co2_POWER_USER_SEPARATOR_ICONS_coal_POWER_USER_SEPARATOR_ICONS_combustion_POWER_USER_SEPARATOR_ICONS_corporation_POWER_USER_SEPARATOR_ICONS_emissions_POWER_USER_SEPARATOR_ICONS_factory_POWER_USER_SEPARATOR_ICONS_greenhouse-gases"/>
</p:tagLst>
</file>

<file path=ppt/tags/tag60.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1.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2.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63.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64.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65.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66.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67.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68.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69.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7.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70.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71.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72.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73.xml><?xml version="1.0" encoding="utf-8"?>
<p:tagLst xmlns:a="http://schemas.openxmlformats.org/drawingml/2006/main" xmlns:r="http://schemas.openxmlformats.org/officeDocument/2006/relationships" xmlns:p="http://schemas.openxmlformats.org/presentationml/2006/main">
  <p:tag name="POWER_USER_TAGS_ICONS" val="success*winner*crown*olympics*laurel wreath*leaves*leaf"/>
</p:tagLst>
</file>

<file path=ppt/tags/tag74.xml><?xml version="1.0" encoding="utf-8"?>
<p:tagLst xmlns:a="http://schemas.openxmlformats.org/drawingml/2006/main" xmlns:r="http://schemas.openxmlformats.org/officeDocument/2006/relationships" xmlns:p="http://schemas.openxmlformats.org/presentationml/2006/main">
  <p:tag name="POWER_USER_TAGS_ICONS" val=""/>
</p:tagLst>
</file>

<file path=ppt/tags/tag75.xml><?xml version="1.0" encoding="utf-8"?>
<p:tagLst xmlns:a="http://schemas.openxmlformats.org/drawingml/2006/main" xmlns:r="http://schemas.openxmlformats.org/officeDocument/2006/relationships" xmlns:p="http://schemas.openxmlformats.org/presentationml/2006/main">
  <p:tag name="POWER_USER_TAGS_ICONS" val="Shape icons"/>
</p:tagLst>
</file>

<file path=ppt/tags/tag76.xml><?xml version="1.0" encoding="utf-8"?>
<p:tagLst xmlns:a="http://schemas.openxmlformats.org/drawingml/2006/main" xmlns:r="http://schemas.openxmlformats.org/officeDocument/2006/relationships" xmlns:p="http://schemas.openxmlformats.org/presentationml/2006/main">
  <p:tag name="POWER_USER_TAGS_ICONS" val="boxes*lockers*storage*logistics"/>
</p:tagLst>
</file>

<file path=ppt/tags/tag77.xml><?xml version="1.0" encoding="utf-8"?>
<p:tagLst xmlns:a="http://schemas.openxmlformats.org/drawingml/2006/main" xmlns:r="http://schemas.openxmlformats.org/officeDocument/2006/relationships" xmlns:p="http://schemas.openxmlformats.org/presentationml/2006/main">
  <p:tag name="POWER_USER_TAGS_ICONS" val="handshake_POWER_USER_SEPARATOR_ICONS_greet_POWER_USER_SEPARATOR_ICONS_hand_POWER_USER_SEPARATOR_ICONS_integrate_POWER_USER_SEPARATOR_ICONS_meet_POWER_USER_SEPARATOR_ICONS_partenariat_POWER_USER_SEPARATOR_ICONS_peace_POWER_USER_SEPARATOR_ICONS_poignee-de-main_POWER_USER_SEPARATOR_ICONS_solidarity"/>
</p:tagLst>
</file>

<file path=ppt/tags/tag78.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79.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8.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ags/tag80.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81.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82.xml><?xml version="1.0" encoding="utf-8"?>
<p:tagLst xmlns:a="http://schemas.openxmlformats.org/drawingml/2006/main" xmlns:r="http://schemas.openxmlformats.org/officeDocument/2006/relationships" xmlns:p="http://schemas.openxmlformats.org/presentationml/2006/main">
  <p:tag name="POWER_USER_TAGS_ICONS" val="conference_POWER_USER_SEPARATOR_ICONS_group-meeting_POWER_USER_SEPARATOR_ICONS_group-of-users_POWER_USER_SEPARATOR_ICONS_people_POWER_USER_SEPARATOR_ICONS_persons_POWER_USER_SEPARATOR_ICONS_user-meeting_POWER_USER_SEPARATOR_ICONS_users"/>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POWER_USER_TAGS_ICONS" val="equality_POWER_USER_SEPARATOR_ICONS_handshake_POWER_USER_SEPARATOR_ICONS_partnership_POWER_USER_SEPARATOR_ICONS_agreement_POWER_USER_SEPARATOR_ICONS_greeting_POWER_USER_SEPARATOR_ICONS_peace_POWER_USER_SEPARATOR_ICONS_neighborl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35C6D4A2EE49409EBE9F4C9F62FB64" ma:contentTypeVersion="4" ma:contentTypeDescription="Create a new document." ma:contentTypeScope="" ma:versionID="82add9cd27eb0fb13cb610855b64f7a4">
  <xsd:schema xmlns:xsd="http://www.w3.org/2001/XMLSchema" xmlns:xs="http://www.w3.org/2001/XMLSchema" xmlns:p="http://schemas.microsoft.com/office/2006/metadata/properties" xmlns:ns2="aab3d73f-e8ba-42ef-bea9-53c584316852" targetNamespace="http://schemas.microsoft.com/office/2006/metadata/properties" ma:root="true" ma:fieldsID="d5809d518bd1d31a874cfe0d0955d56b" ns2:_="">
    <xsd:import namespace="aab3d73f-e8ba-42ef-bea9-53c5843168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b3d73f-e8ba-42ef-bea9-53c5843168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334AFB-960A-4CC6-BFAA-6402BF7D0FD6}"/>
</file>

<file path=customXml/itemProps2.xml><?xml version="1.0" encoding="utf-8"?>
<ds:datastoreItem xmlns:ds="http://schemas.openxmlformats.org/officeDocument/2006/customXml" ds:itemID="{195A0D25-AF4D-4AFB-8E1A-C9FE9292B323}"/>
</file>

<file path=customXml/itemProps3.xml><?xml version="1.0" encoding="utf-8"?>
<ds:datastoreItem xmlns:ds="http://schemas.openxmlformats.org/officeDocument/2006/customXml" ds:itemID="{624105B4-F8AE-4CD0-B2F7-07BB36E767AE}"/>
</file>

<file path=docProps/app.xml><?xml version="1.0" encoding="utf-8"?>
<Properties xmlns="http://schemas.openxmlformats.org/officeDocument/2006/extended-properties" xmlns:vt="http://schemas.openxmlformats.org/officeDocument/2006/docPropsVTypes">
  <Template/>
  <TotalTime>7859</TotalTime>
  <Words>3967</Words>
  <Application>Microsoft Office PowerPoint</Application>
  <PresentationFormat>Widescreen</PresentationFormat>
  <Paragraphs>473</Paragraphs>
  <Slides>32</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Arial Black</vt:lpstr>
      <vt:lpstr>Calibri</vt:lpstr>
      <vt:lpstr>Cambria Math</vt:lpstr>
      <vt:lpstr>Circular Book</vt:lpstr>
      <vt:lpstr>Times New Roman</vt:lpstr>
      <vt:lpstr>Wingdings</vt:lpstr>
      <vt:lpstr>Office Theme</vt:lpstr>
      <vt:lpstr>think-cell Slide</vt:lpstr>
      <vt:lpstr>PowerPoint Presentation</vt:lpstr>
      <vt:lpstr>PowerPoint Presentation</vt:lpstr>
      <vt:lpstr>Client background and problem definition</vt:lpstr>
      <vt:lpstr>PowerPoint Presentation</vt:lpstr>
      <vt:lpstr>PowerPoint Presentation</vt:lpstr>
      <vt:lpstr>Project Approach</vt:lpstr>
      <vt:lpstr>PowerPoint Presentation</vt:lpstr>
      <vt:lpstr>PowerPoint Presentation</vt:lpstr>
      <vt:lpstr>Strategic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What’s next?</vt:lpstr>
      <vt:lpstr>PowerPoint Presentation</vt:lpstr>
      <vt:lpstr>PowerPoint Presentation</vt:lpstr>
      <vt:lpstr>Questions?</vt:lpstr>
      <vt:lpstr>Appendix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Bruno Henderyckx</cp:lastModifiedBy>
  <cp:revision>175</cp:revision>
  <dcterms:created xsi:type="dcterms:W3CDTF">2018-03-28T13:29:57Z</dcterms:created>
  <dcterms:modified xsi:type="dcterms:W3CDTF">2018-08-18T13:30:13Z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2018-03-03T00:00:00Z</vt:filetime>
  </property>
  <property fmtid="{D5CDD505-2E9C-101B-9397-08002B2CF9AE}" pid="3" name="Creator">
    <vt:lpwstr>Acrobat PDFMaker 18 for PowerPoint</vt:lpwstr>
  </property>
  <property fmtid="{D5CDD505-2E9C-101B-9397-08002B2CF9AE}" pid="4" name="LastSaved">
    <vt:filetime>2018-03-28T00:00:00Z</vt:filetime>
  </property>
  <property fmtid="{D5CDD505-2E9C-101B-9397-08002B2CF9AE}" pid="5" name="ContentTypeId">
    <vt:lpwstr>0x0101000A35C6D4A2EE49409EBE9F4C9F62FB64</vt:lpwstr>
  </property>
</Properties>
</file>