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charts/chart4.xml" ContentType="application/vnd.openxmlformats-officedocument.drawingml.chart+xml"/>
  <Override PartName="/ppt/charts/chart11.xml" ContentType="application/vnd.openxmlformats-officedocument.drawingml.chart+xml"/>
  <Override PartName="/ppt/charts/chart5.xml" ContentType="application/vnd.openxmlformats-officedocument.drawingml.chart+xml"/>
  <Override PartName="/ppt/charts/chart12.xml" ContentType="application/vnd.openxmlformats-officedocument.drawingml.chart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charts/chart9.xml" ContentType="application/vnd.openxmlformats-officedocument.drawingml.chart+xml"/>
  <Override PartName="/ppt/charts/chart8.xml" ContentType="application/vnd.openxmlformats-officedocument.drawingml.chart+xml"/>
  <Override PartName="/ppt/charts/chart7.xml" ContentType="application/vnd.openxmlformats-officedocument.drawingml.chart+xml"/>
  <Override PartName="/ppt/handoutMasters/handoutMaster1.xml" ContentType="application/vnd.openxmlformats-officedocument.presentationml.handoutMaster+xml"/>
  <Override PartName="/ppt/charts/chart1.xml" ContentType="application/vnd.openxmlformats-officedocument.drawingml.chart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tags/tag18.xml" ContentType="application/vnd.openxmlformats-officedocument.presentationml.tags+xml"/>
  <Override PartName="/ppt/tags/tag17.xml" ContentType="application/vnd.openxmlformats-officedocument.presentationml.tags+xml"/>
  <Override PartName="/ppt/tags/tag16.xml" ContentType="application/vnd.openxmlformats-officedocument.presentationml.tags+xml"/>
  <Override PartName="/ppt/tags/tag15.xml" ContentType="application/vnd.openxmlformats-officedocument.presentationml.tags+xml"/>
  <Override PartName="/ppt/tags/tag19.xml" ContentType="application/vnd.openxmlformats-officedocument.presentationml.tags+xml"/>
  <Override PartName="/ppt/tags/tag21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24.xml" ContentType="application/vnd.openxmlformats-officedocument.presentationml.tags+xml"/>
  <Override PartName="/ppt/tags/tag23.xml" ContentType="application/vnd.openxmlformats-officedocument.presentationml.tags+xml"/>
  <Override PartName="/ppt/tags/tag22.xml" ContentType="application/vnd.openxmlformats-officedocument.presentationml.tags+xml"/>
  <Override PartName="/ppt/tags/tag20.xml" ContentType="application/vnd.openxmlformats-officedocument.presentationml.tags+xml"/>
  <Override PartName="/ppt/tags/tag12.xml" ContentType="application/vnd.openxmlformats-officedocument.presentationml.tags+xml"/>
  <Override PartName="/ppt/tags/tag26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11.xml" ContentType="application/vnd.openxmlformats-officedocument.presentationml.tags+xml"/>
  <Override PartName="/ppt/tags/tag10.xml" ContentType="application/vnd.openxmlformats-officedocument.presentationml.tags+xml"/>
  <Override PartName="/ppt/tags/tag9.xml" ContentType="application/vnd.openxmlformats-officedocument.presentationml.tags+xml"/>
  <Override PartName="/ppt/tags/tag8.xml" ContentType="application/vnd.openxmlformats-officedocument.presentationml.tags+xml"/>
  <Override PartName="/ppt/tags/tag13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46.xml" ContentType="application/vnd.openxmlformats-officedocument.presentationml.tags+xml"/>
  <Override PartName="/ppt/tags/tag45.xml" ContentType="application/vnd.openxmlformats-officedocument.presentationml.tags+xml"/>
  <Override PartName="/ppt/tags/tag44.xml" ContentType="application/vnd.openxmlformats-officedocument.presentationml.tags+xml"/>
  <Override PartName="/ppt/tags/tag43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docProps/custom.xml" ContentType="application/vnd.openxmlformats-officedocument.custom-properties+xml"/>
  <Override PartName="/ppt/tags/tag52.xml" ContentType="application/vnd.openxmlformats-officedocument.presentationml.tags+xml"/>
  <Override PartName="/ppt/tags/tag51.xml" ContentType="application/vnd.openxmlformats-officedocument.presentationml.tags+xml"/>
  <Override PartName="/ppt/tags/tag50.xml" ContentType="application/vnd.openxmlformats-officedocument.presentationml.tags+xml"/>
  <Override PartName="/ppt/tags/tag42.xml" ContentType="application/vnd.openxmlformats-officedocument.presentationml.tags+xml"/>
  <Override PartName="/ppt/tags/tag41.xml" ContentType="application/vnd.openxmlformats-officedocument.presentationml.tags+xml"/>
  <Override PartName="/ppt/tags/tag40.xml" ContentType="application/vnd.openxmlformats-officedocument.presentationml.tags+xml"/>
  <Override PartName="/ppt/tags/tag32.xml" ContentType="application/vnd.openxmlformats-officedocument.presentationml.tags+xml"/>
  <Override PartName="/ppt/tags/tag31.xml" ContentType="application/vnd.openxmlformats-officedocument.presentationml.tags+xml"/>
  <Override PartName="/ppt/tags/tag30.xml" ContentType="application/vnd.openxmlformats-officedocument.presentationml.tags+xml"/>
  <Override PartName="/ppt/tags/tag29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9.xml" ContentType="application/vnd.openxmlformats-officedocument.presentationml.tags+xml"/>
  <Override PartName="/ppt/tags/tag38.xml" ContentType="application/vnd.openxmlformats-officedocument.presentationml.tags+xml"/>
  <Override PartName="/ppt/tags/tag37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86" r:id="rId4"/>
    <p:sldId id="293" r:id="rId5"/>
    <p:sldId id="260" r:id="rId6"/>
    <p:sldId id="274" r:id="rId7"/>
    <p:sldId id="275" r:id="rId8"/>
    <p:sldId id="276" r:id="rId9"/>
    <p:sldId id="297" r:id="rId10"/>
    <p:sldId id="290" r:id="rId11"/>
    <p:sldId id="279" r:id="rId12"/>
    <p:sldId id="262" r:id="rId13"/>
    <p:sldId id="267" r:id="rId14"/>
    <p:sldId id="294" r:id="rId15"/>
    <p:sldId id="281" r:id="rId16"/>
    <p:sldId id="282" r:id="rId17"/>
    <p:sldId id="283" r:id="rId18"/>
    <p:sldId id="284" r:id="rId19"/>
    <p:sldId id="291" r:id="rId20"/>
    <p:sldId id="295" r:id="rId21"/>
    <p:sldId id="296" r:id="rId2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954"/>
    <a:srgbClr val="00508D"/>
    <a:srgbClr val="FDAE32"/>
    <a:srgbClr val="4F81BD"/>
    <a:srgbClr val="FFFF00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62" autoAdjust="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bramowp\Documents\PA\Endeavour\Consolidated%20Financial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bramowp\Documents\PA\Endeavour\Consolidated%20Financial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bramowp\Documents\PA\Endeavour\Consolidated%20Financial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bramowp\Documents\PA\Endeavour\Consolidated%20Financial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bramowp\Documents\PA\Endeavour\Consolidated%20Financial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bramowp\Documents\PA\Endeavour\Consolidated%20Financial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bramowp\Documents\PA\Endeavour\Consolidated%20Financial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bramowp\Documents\PA\Endeavour\Consolidated%20Financial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bramowp\Documents\PA\Endeavour\Consolidated%20Financial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bramowp\Documents\PA\Endeavour\Consolidated%20Financial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bramowp\Documents\PA\Endeavour\Consolidated%20Financial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bramowp\Documents\PA\Endeavour\Consolidated%20Financial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400" b="0"/>
              <a:t>Salaries and expenses as part of their overal annual</a:t>
            </a:r>
            <a:r>
              <a:rPr lang="en-CA" sz="1400" b="0" baseline="0"/>
              <a:t> expenses</a:t>
            </a:r>
            <a:endParaRPr lang="en-CA" sz="1400" b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'[Consolidated Financials.xlsx]Evolutions and trends'!$B$4</c:f>
              <c:strCache>
                <c:ptCount val="1"/>
                <c:pt idx="0">
                  <c:v>Salaries and benefits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'[Consolidated Financials.xlsx]Evolutions and trends'!$C$2:$I$2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'[Consolidated Financials.xlsx]Evolutions and trends'!$C$4:$I$4</c:f>
              <c:numCache>
                <c:formatCode>_("$"* #,##0.00_);_("$"* \(#,##0.00\);_("$"* "-"??_);_(@_)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4270</c:v>
                </c:pt>
                <c:pt idx="6">
                  <c:v>7965.55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985-4975-A208-07F8CE952B68}"/>
            </c:ext>
          </c:extLst>
        </c:ser>
        <c:ser>
          <c:idx val="1"/>
          <c:order val="1"/>
          <c:tx>
            <c:strRef>
              <c:f>'[Consolidated Financials.xlsx]Evolutions and trends'!$B$6</c:f>
              <c:strCache>
                <c:ptCount val="1"/>
                <c:pt idx="0">
                  <c:v>Other expenses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'[Consolidated Financials.xlsx]Evolutions and trends'!$C$2:$I$2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'[Consolidated Financials.xlsx]Evolutions and trends'!$C$6:$I$6</c:f>
              <c:numCache>
                <c:formatCode>_("$"* #,##0.00_);_("$"* \(#,##0.00\);_("$"* "-"??_);_(@_)</c:formatCode>
                <c:ptCount val="7"/>
                <c:pt idx="0">
                  <c:v>2663</c:v>
                </c:pt>
                <c:pt idx="1">
                  <c:v>9569</c:v>
                </c:pt>
                <c:pt idx="2">
                  <c:v>1372</c:v>
                </c:pt>
                <c:pt idx="3">
                  <c:v>1659</c:v>
                </c:pt>
                <c:pt idx="4">
                  <c:v>3033</c:v>
                </c:pt>
                <c:pt idx="5">
                  <c:v>19150</c:v>
                </c:pt>
                <c:pt idx="6">
                  <c:v>25116.430000000004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985-4975-A208-07F8CE952B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360342096"/>
        <c:axId val="360339352"/>
      </c:barChart>
      <c:catAx>
        <c:axId val="360342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339352"/>
        <c:crosses val="autoZero"/>
        <c:auto val="1"/>
        <c:lblAlgn val="ctr"/>
        <c:lblOffset val="100"/>
        <c:noMultiLvlLbl val="0"/>
      </c:catAx>
      <c:valAx>
        <c:axId val="360339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342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Revenues and</a:t>
            </a:r>
            <a:r>
              <a:rPr lang="en-CA" baseline="0"/>
              <a:t> expenses</a:t>
            </a:r>
            <a:endParaRPr lang="en-CA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'[Consolidated Financials.xlsx]Evolutions and trends'!$B$43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'[Consolidated Financials.xlsx]Evolutions and trends'!$C$2:$I$2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'[Consolidated Financials.xlsx]Evolutions and trends'!$C$43:$I$43</c:f>
              <c:numCache>
                <c:formatCode>_("$"* #,##0.00_);_("$"* \(#,##0.00\);_("$"* "-"??_);_(@_)</c:formatCode>
                <c:ptCount val="7"/>
                <c:pt idx="0">
                  <c:v>2825</c:v>
                </c:pt>
                <c:pt idx="1">
                  <c:v>8475</c:v>
                </c:pt>
                <c:pt idx="2">
                  <c:v>8100</c:v>
                </c:pt>
                <c:pt idx="3">
                  <c:v>1885</c:v>
                </c:pt>
                <c:pt idx="4">
                  <c:v>28979</c:v>
                </c:pt>
                <c:pt idx="5">
                  <c:v>19829</c:v>
                </c:pt>
                <c:pt idx="6">
                  <c:v>37312.980000000003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11E-4FE9-970E-70003E797786}"/>
            </c:ext>
          </c:extLst>
        </c:ser>
        <c:ser>
          <c:idx val="2"/>
          <c:order val="1"/>
          <c:tx>
            <c:strRef>
              <c:f>'[Consolidated Financials.xlsx]Evolutions and trends'!$B$44</c:f>
              <c:strCache>
                <c:ptCount val="1"/>
                <c:pt idx="0">
                  <c:v>Expenses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'[Consolidated Financials.xlsx]Evolutions and trends'!$C$2:$I$2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'[Consolidated Financials.xlsx]Evolutions and trends'!$C$44:$I$44</c:f>
              <c:numCache>
                <c:formatCode>_("$"* #,##0.00_);_("$"* \(#,##0.00\);_("$"* "-"??_);_(@_)</c:formatCode>
                <c:ptCount val="7"/>
                <c:pt idx="0">
                  <c:v>-2663</c:v>
                </c:pt>
                <c:pt idx="1">
                  <c:v>-9569</c:v>
                </c:pt>
                <c:pt idx="2">
                  <c:v>-1372</c:v>
                </c:pt>
                <c:pt idx="3">
                  <c:v>-1659</c:v>
                </c:pt>
                <c:pt idx="4">
                  <c:v>-3033</c:v>
                </c:pt>
                <c:pt idx="5">
                  <c:v>-23420</c:v>
                </c:pt>
                <c:pt idx="6">
                  <c:v>-33081.980000000003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11E-4FE9-970E-70003E7977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61292872"/>
        <c:axId val="361288168"/>
      </c:barChart>
      <c:dateAx>
        <c:axId val="361292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288168"/>
        <c:crosses val="autoZero"/>
        <c:auto val="0"/>
        <c:lblOffset val="100"/>
        <c:baseTimeUnit val="days"/>
      </c:dateAx>
      <c:valAx>
        <c:axId val="361288168"/>
        <c:scaling>
          <c:orientation val="minMax"/>
          <c:max val="40000"/>
          <c:min val="-4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292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400"/>
              <a:t>Importance</a:t>
            </a:r>
            <a:r>
              <a:rPr lang="en-CA" sz="1400" baseline="0"/>
              <a:t> of different categories of revenues</a:t>
            </a:r>
            <a:endParaRPr lang="en-CA" sz="140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1"/>
          <c:order val="0"/>
          <c:tx>
            <c:strRef>
              <c:f>'[Consolidated Financials.xlsx]Evolutions and trends'!$B$63</c:f>
              <c:strCache>
                <c:ptCount val="1"/>
                <c:pt idx="0">
                  <c:v>Grants</c:v>
                </c:pt>
              </c:strCache>
            </c:strRef>
          </c:tx>
          <c:spPr>
            <a:solidFill>
              <a:srgbClr val="008954"/>
            </a:solidFill>
            <a:ln>
              <a:noFill/>
            </a:ln>
            <a:effectLst/>
          </c:spPr>
          <c:invertIfNegative val="0"/>
          <c:dLbls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473C-424F-9362-60ECA4ADB97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'[Consolidated Financials.xlsx]Evolutions and trends'!$C$2:$I$2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'[Consolidated Financials.xlsx]Evolutions and trends'!$C$63:$I$63</c:f>
              <c:numCache>
                <c:formatCode>0%</c:formatCode>
                <c:ptCount val="7"/>
                <c:pt idx="0">
                  <c:v>1</c:v>
                </c:pt>
                <c:pt idx="1">
                  <c:v>0.84660766961651912</c:v>
                </c:pt>
                <c:pt idx="2">
                  <c:v>0.30864197530864196</c:v>
                </c:pt>
                <c:pt idx="3">
                  <c:v>0.5305039787798409</c:v>
                </c:pt>
                <c:pt idx="4">
                  <c:v>3.4507746989199076E-2</c:v>
                </c:pt>
                <c:pt idx="5">
                  <c:v>0.51096878309546623</c:v>
                </c:pt>
                <c:pt idx="6">
                  <c:v>0.33714809162923998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A00-4CD8-808D-CDD524F7B688}"/>
            </c:ext>
          </c:extLst>
        </c:ser>
        <c:ser>
          <c:idx val="2"/>
          <c:order val="1"/>
          <c:tx>
            <c:strRef>
              <c:f>'[Consolidated Financials.xlsx]Evolutions and trends'!$B$64</c:f>
              <c:strCache>
                <c:ptCount val="1"/>
                <c:pt idx="0">
                  <c:v>Donations</c:v>
                </c:pt>
              </c:strCache>
            </c:strRef>
          </c:tx>
          <c:spPr>
            <a:solidFill>
              <a:srgbClr val="00508D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A00-4CD8-808D-CDD524F7B68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'[Consolidated Financials.xlsx]Evolutions and trends'!$C$2:$I$2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'[Consolidated Financials.xlsx]Evolutions and trends'!$C$64:$I$64</c:f>
              <c:numCache>
                <c:formatCode>0%</c:formatCode>
                <c:ptCount val="7"/>
                <c:pt idx="0">
                  <c:v>0</c:v>
                </c:pt>
                <c:pt idx="1">
                  <c:v>0.15339233038348082</c:v>
                </c:pt>
                <c:pt idx="2">
                  <c:v>0.69135802469135799</c:v>
                </c:pt>
                <c:pt idx="3">
                  <c:v>0.46949602122015915</c:v>
                </c:pt>
                <c:pt idx="4">
                  <c:v>0.96549225301080088</c:v>
                </c:pt>
                <c:pt idx="5">
                  <c:v>0.48903121690453377</c:v>
                </c:pt>
                <c:pt idx="6">
                  <c:v>0.43020203693192022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A00-4CD8-808D-CDD524F7B688}"/>
            </c:ext>
          </c:extLst>
        </c:ser>
        <c:ser>
          <c:idx val="0"/>
          <c:order val="2"/>
          <c:tx>
            <c:strRef>
              <c:f>'[Consolidated Financials.xlsx]Evolutions and trends'!$B$65</c:f>
              <c:strCache>
                <c:ptCount val="1"/>
                <c:pt idx="0">
                  <c:v>Operations</c:v>
                </c:pt>
              </c:strCache>
            </c:strRef>
          </c:tx>
          <c:spPr>
            <a:solidFill>
              <a:srgbClr val="FDAE32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A00-4CD8-808D-CDD524F7B68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FA00-4CD8-808D-CDD524F7B688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FA00-4CD8-808D-CDD524F7B688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FA00-4CD8-808D-CDD524F7B688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FA00-4CD8-808D-CDD524F7B688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FA00-4CD8-808D-CDD524F7B68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'[Consolidated Financials.xlsx]Evolutions and trends'!$C$2:$I$2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'[Consolidated Financials.xlsx]Evolutions and trends'!$C$65:$I$65</c:f>
              <c:numCache>
                <c:formatCode>0%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0.23264987143883978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FA00-4CD8-808D-CDD524F7B6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61293656"/>
        <c:axId val="361294832"/>
      </c:barChart>
      <c:catAx>
        <c:axId val="361293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294832"/>
        <c:crosses val="autoZero"/>
        <c:auto val="1"/>
        <c:lblAlgn val="ctr"/>
        <c:lblOffset val="100"/>
        <c:noMultiLvlLbl val="0"/>
      </c:catAx>
      <c:valAx>
        <c:axId val="36129483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293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Net assets (EOY)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'[Consolidated Financials.xlsx]Evolutions and trends'!$B$55</c:f>
              <c:strCache>
                <c:ptCount val="1"/>
                <c:pt idx="0">
                  <c:v>Net assets EOY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7BD-4D92-9CEC-ED135BC492E4}"/>
              </c:ext>
            </c:extLst>
          </c:dPt>
          <c:cat>
            <c:numRef>
              <c:f>'[Consolidated Financials.xlsx]Evolutions and trends'!$C$2:$I$2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'[Consolidated Financials.xlsx]Evolutions and trends'!$C$55:$I$55</c:f>
              <c:numCache>
                <c:formatCode>"$"#,##0.00_);[Red]\("$"#,##0.00\)</c:formatCode>
                <c:ptCount val="7"/>
                <c:pt idx="0">
                  <c:v>162</c:v>
                </c:pt>
                <c:pt idx="1">
                  <c:v>-932</c:v>
                </c:pt>
                <c:pt idx="2">
                  <c:v>5796</c:v>
                </c:pt>
                <c:pt idx="3">
                  <c:v>6022</c:v>
                </c:pt>
                <c:pt idx="4">
                  <c:v>31968</c:v>
                </c:pt>
                <c:pt idx="5">
                  <c:v>28377</c:v>
                </c:pt>
                <c:pt idx="6">
                  <c:v>32608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7BD-4D92-9CEC-ED135BC492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61288952"/>
        <c:axId val="361291304"/>
      </c:barChart>
      <c:catAx>
        <c:axId val="361288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291304"/>
        <c:crosses val="autoZero"/>
        <c:auto val="1"/>
        <c:lblAlgn val="ctr"/>
        <c:lblOffset val="100"/>
        <c:noMultiLvlLbl val="0"/>
      </c:catAx>
      <c:valAx>
        <c:axId val="361291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288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400"/>
              <a:t>Total cost of governance as part of their overal annual</a:t>
            </a:r>
            <a:r>
              <a:rPr lang="en-CA" sz="1400" baseline="0"/>
              <a:t> expenses</a:t>
            </a:r>
            <a:endParaRPr lang="en-CA" sz="140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'[Consolidated Financials.xlsx]Evolutions and trends'!$B$12</c:f>
              <c:strCache>
                <c:ptCount val="1"/>
                <c:pt idx="0">
                  <c:v>Governance expenses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'[Consolidated Financials.xlsx]Evolutions and trends'!$C$2:$I$2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'[Consolidated Financials.xlsx]Evolutions and trends'!$C$12:$I$12</c:f>
              <c:numCache>
                <c:formatCode>_("$"* #,##0.00_);_("$"* \(#,##0.00\);_("$"* "-"??_);_(@_)</c:formatCode>
                <c:ptCount val="7"/>
                <c:pt idx="0">
                  <c:v>2663</c:v>
                </c:pt>
                <c:pt idx="1">
                  <c:v>8738</c:v>
                </c:pt>
                <c:pt idx="2">
                  <c:v>0</c:v>
                </c:pt>
                <c:pt idx="3">
                  <c:v>0</c:v>
                </c:pt>
                <c:pt idx="4">
                  <c:v>810</c:v>
                </c:pt>
                <c:pt idx="5">
                  <c:v>10796</c:v>
                </c:pt>
                <c:pt idx="6">
                  <c:v>7965.55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39F-4A1A-98FC-9EA46D361FCB}"/>
            </c:ext>
          </c:extLst>
        </c:ser>
        <c:ser>
          <c:idx val="1"/>
          <c:order val="1"/>
          <c:tx>
            <c:strRef>
              <c:f>'[Consolidated Financials.xlsx]Evolutions and trends'!$B$14</c:f>
              <c:strCache>
                <c:ptCount val="1"/>
                <c:pt idx="0">
                  <c:v>Other expenses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'[Consolidated Financials.xlsx]Evolutions and trends'!$C$2:$I$2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'[Consolidated Financials.xlsx]Evolutions and trends'!$C$14:$I$14</c:f>
              <c:numCache>
                <c:formatCode>_("$"* #,##0.00_);_("$"* \(#,##0.00\);_("$"* "-"??_);_(@_)</c:formatCode>
                <c:ptCount val="7"/>
                <c:pt idx="0">
                  <c:v>0</c:v>
                </c:pt>
                <c:pt idx="1">
                  <c:v>831</c:v>
                </c:pt>
                <c:pt idx="2">
                  <c:v>1372</c:v>
                </c:pt>
                <c:pt idx="3">
                  <c:v>1659</c:v>
                </c:pt>
                <c:pt idx="4">
                  <c:v>2223</c:v>
                </c:pt>
                <c:pt idx="5">
                  <c:v>12624</c:v>
                </c:pt>
                <c:pt idx="6">
                  <c:v>25116.430000000004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39F-4A1A-98FC-9EA46D361F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360344448"/>
        <c:axId val="360340136"/>
      </c:barChart>
      <c:catAx>
        <c:axId val="360344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340136"/>
        <c:crosses val="autoZero"/>
        <c:auto val="1"/>
        <c:lblAlgn val="ctr"/>
        <c:lblOffset val="100"/>
        <c:noMultiLvlLbl val="0"/>
      </c:catAx>
      <c:valAx>
        <c:axId val="360340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344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400"/>
              <a:t>Increased pressure</a:t>
            </a:r>
            <a:r>
              <a:rPr lang="en-CA" sz="1400" baseline="0"/>
              <a:t> of program support ar part of their annual expenses</a:t>
            </a:r>
            <a:endParaRPr lang="en-CA" sz="140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'[Consolidated Financials.xlsx]Evolutions and trends'!$B$22</c:f>
              <c:strCache>
                <c:ptCount val="1"/>
                <c:pt idx="0">
                  <c:v>Program support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'[Consolidated Financials.xlsx]Evolutions and trends'!$C$2:$I$2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'[Consolidated Financials.xlsx]Evolutions and trends'!$C$22:$I$22</c:f>
              <c:numCache>
                <c:formatCode>_("$"* #,##0.00_);_("$"* \(#,##0.00\);_("$"* "-"??_);_(@_)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325</c:v>
                </c:pt>
                <c:pt idx="5">
                  <c:v>9258</c:v>
                </c:pt>
                <c:pt idx="6">
                  <c:v>14351.79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40C-4E98-BF28-6870170CCBEE}"/>
            </c:ext>
          </c:extLst>
        </c:ser>
        <c:ser>
          <c:idx val="1"/>
          <c:order val="1"/>
          <c:tx>
            <c:strRef>
              <c:f>'[Consolidated Financials.xlsx]Evolutions and trends'!$B$24</c:f>
              <c:strCache>
                <c:ptCount val="1"/>
                <c:pt idx="0">
                  <c:v>Other expenses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'[Consolidated Financials.xlsx]Evolutions and trends'!$C$2:$I$2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'[Consolidated Financials.xlsx]Evolutions and trends'!$C$24:$I$24</c:f>
              <c:numCache>
                <c:formatCode>_("$"* #,##0.00_);_("$"* \(#,##0.00\);_("$"* "-"??_);_(@_)</c:formatCode>
                <c:ptCount val="7"/>
                <c:pt idx="0">
                  <c:v>2663</c:v>
                </c:pt>
                <c:pt idx="1">
                  <c:v>9569</c:v>
                </c:pt>
                <c:pt idx="2">
                  <c:v>1372</c:v>
                </c:pt>
                <c:pt idx="3">
                  <c:v>1659</c:v>
                </c:pt>
                <c:pt idx="4">
                  <c:v>2708</c:v>
                </c:pt>
                <c:pt idx="5">
                  <c:v>14162</c:v>
                </c:pt>
                <c:pt idx="6">
                  <c:v>18730.190000000002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40C-4E98-BF28-6870170CCB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360346016"/>
        <c:axId val="360344840"/>
      </c:barChart>
      <c:catAx>
        <c:axId val="360346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344840"/>
        <c:crosses val="autoZero"/>
        <c:auto val="1"/>
        <c:lblAlgn val="ctr"/>
        <c:lblOffset val="100"/>
        <c:noMultiLvlLbl val="0"/>
      </c:catAx>
      <c:valAx>
        <c:axId val="360344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346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400"/>
              <a:t>Breakdown of</a:t>
            </a:r>
            <a:r>
              <a:rPr lang="en-CA" sz="1400" baseline="0"/>
              <a:t> total revenues (donations, grants, operations)</a:t>
            </a:r>
            <a:endParaRPr lang="en-CA" sz="140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'[Consolidated Financials.xlsx]Evolutions and trends'!$B$34</c:f>
              <c:strCache>
                <c:ptCount val="1"/>
                <c:pt idx="0">
                  <c:v>Donations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'[Consolidated Financials.xlsx]Evolutions and trends'!$C$2:$I$2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'[Consolidated Financials.xlsx]Evolutions and trends'!$C$34:$I$34</c:f>
              <c:numCache>
                <c:formatCode>_("$"* #,##0.00_);_("$"* \(#,##0.00\);_("$"* "-"??_);_(@_)</c:formatCode>
                <c:ptCount val="7"/>
                <c:pt idx="0">
                  <c:v>0</c:v>
                </c:pt>
                <c:pt idx="1">
                  <c:v>1300</c:v>
                </c:pt>
                <c:pt idx="2">
                  <c:v>5600</c:v>
                </c:pt>
                <c:pt idx="3">
                  <c:v>885</c:v>
                </c:pt>
                <c:pt idx="4">
                  <c:v>27979</c:v>
                </c:pt>
                <c:pt idx="5">
                  <c:v>9697</c:v>
                </c:pt>
                <c:pt idx="6">
                  <c:v>16052.12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9E9-4515-9A69-3F11F3EF1870}"/>
            </c:ext>
          </c:extLst>
        </c:ser>
        <c:ser>
          <c:idx val="1"/>
          <c:order val="1"/>
          <c:tx>
            <c:strRef>
              <c:f>'[Consolidated Financials.xlsx]Evolutions and trends'!$B$33</c:f>
              <c:strCache>
                <c:ptCount val="1"/>
                <c:pt idx="0">
                  <c:v>Grants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'[Consolidated Financials.xlsx]Evolutions and trends'!$C$2:$I$2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'[Consolidated Financials.xlsx]Evolutions and trends'!$C$33:$I$33</c:f>
              <c:numCache>
                <c:formatCode>_("$"* #,##0.00_);_("$"* \(#,##0.00\);_("$"* "-"??_);_(@_)</c:formatCode>
                <c:ptCount val="7"/>
                <c:pt idx="0">
                  <c:v>2825</c:v>
                </c:pt>
                <c:pt idx="1">
                  <c:v>7175</c:v>
                </c:pt>
                <c:pt idx="2">
                  <c:v>2500</c:v>
                </c:pt>
                <c:pt idx="3">
                  <c:v>1000</c:v>
                </c:pt>
                <c:pt idx="4">
                  <c:v>1000</c:v>
                </c:pt>
                <c:pt idx="5">
                  <c:v>10132</c:v>
                </c:pt>
                <c:pt idx="6">
                  <c:v>12580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9E9-4515-9A69-3F11F3EF1870}"/>
            </c:ext>
          </c:extLst>
        </c:ser>
        <c:ser>
          <c:idx val="2"/>
          <c:order val="2"/>
          <c:tx>
            <c:strRef>
              <c:f>'[Consolidated Financials.xlsx]Evolutions and trends'!$B$35</c:f>
              <c:strCache>
                <c:ptCount val="1"/>
                <c:pt idx="0">
                  <c:v>Operations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val>
            <c:numRef>
              <c:f>'[Consolidated Financials.xlsx]Evolutions and trends'!$C$35:$I$35</c:f>
              <c:numCache>
                <c:formatCode>_("$"* #,##0.00_);_("$"* \(#,##0.00\);_("$"* "-"??_);_(@_)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8680.86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9E9-4515-9A69-3F11F3EF18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360340528"/>
        <c:axId val="360345624"/>
      </c:barChart>
      <c:catAx>
        <c:axId val="36034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345624"/>
        <c:crosses val="autoZero"/>
        <c:auto val="1"/>
        <c:lblAlgn val="ctr"/>
        <c:lblOffset val="100"/>
        <c:noMultiLvlLbl val="0"/>
      </c:catAx>
      <c:valAx>
        <c:axId val="360345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34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Net income per year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'[Consolidated Financials.xlsx]Evolutions and trends'!$B$42</c:f>
              <c:strCache>
                <c:ptCount val="1"/>
                <c:pt idx="0">
                  <c:v>Net income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D8FB-4135-93BE-FB4BEB569F2A}"/>
              </c:ext>
            </c:extLst>
          </c:dPt>
          <c:dPt>
            <c:idx val="5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D8FB-4135-93BE-FB4BEB569F2A}"/>
              </c:ext>
            </c:extLst>
          </c:dPt>
          <c:cat>
            <c:numRef>
              <c:f>'[Consolidated Financials.xlsx]Evolutions and trends'!$C$2:$I$2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'[Consolidated Financials.xlsx]Evolutions and trends'!$C$42:$I$42</c:f>
              <c:numCache>
                <c:formatCode>"$"#,##0.00_);[Red]\("$"#,##0.00\)</c:formatCode>
                <c:ptCount val="7"/>
                <c:pt idx="0">
                  <c:v>162</c:v>
                </c:pt>
                <c:pt idx="1">
                  <c:v>-1094</c:v>
                </c:pt>
                <c:pt idx="2">
                  <c:v>6728</c:v>
                </c:pt>
                <c:pt idx="3">
                  <c:v>226</c:v>
                </c:pt>
                <c:pt idx="4">
                  <c:v>25946</c:v>
                </c:pt>
                <c:pt idx="5">
                  <c:v>-3591</c:v>
                </c:pt>
                <c:pt idx="6">
                  <c:v>4231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8FB-4135-93BE-FB4BEB569F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60338568"/>
        <c:axId val="360340920"/>
      </c:barChart>
      <c:catAx>
        <c:axId val="360338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340920"/>
        <c:crosses val="autoZero"/>
        <c:auto val="1"/>
        <c:lblAlgn val="ctr"/>
        <c:lblOffset val="100"/>
        <c:noMultiLvlLbl val="0"/>
      </c:catAx>
      <c:valAx>
        <c:axId val="360340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338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Net assets EOY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'[Consolidated Financials.xlsx]Evolutions and trends'!$B$55</c:f>
              <c:strCache>
                <c:ptCount val="1"/>
                <c:pt idx="0">
                  <c:v>Net assets EOY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B69-48E0-B05E-A3B621ED0CD3}"/>
              </c:ext>
            </c:extLst>
          </c:dPt>
          <c:cat>
            <c:numRef>
              <c:f>'[Consolidated Financials.xlsx]Evolutions and trends'!$C$2:$I$2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'[Consolidated Financials.xlsx]Evolutions and trends'!$C$55:$I$55</c:f>
              <c:numCache>
                <c:formatCode>"$"#,##0.00_);[Red]\("$"#,##0.00\)</c:formatCode>
                <c:ptCount val="7"/>
                <c:pt idx="0">
                  <c:v>162</c:v>
                </c:pt>
                <c:pt idx="1">
                  <c:v>-932</c:v>
                </c:pt>
                <c:pt idx="2">
                  <c:v>5796</c:v>
                </c:pt>
                <c:pt idx="3">
                  <c:v>6022</c:v>
                </c:pt>
                <c:pt idx="4">
                  <c:v>31968</c:v>
                </c:pt>
                <c:pt idx="5">
                  <c:v>28377</c:v>
                </c:pt>
                <c:pt idx="6">
                  <c:v>32608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4B69-48E0-B05E-A3B621ED0C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60341312"/>
        <c:axId val="360343272"/>
      </c:barChart>
      <c:catAx>
        <c:axId val="36034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343272"/>
        <c:crosses val="autoZero"/>
        <c:auto val="1"/>
        <c:lblAlgn val="ctr"/>
        <c:lblOffset val="100"/>
        <c:noMultiLvlLbl val="0"/>
      </c:catAx>
      <c:valAx>
        <c:axId val="360343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341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Revenues and</a:t>
            </a:r>
            <a:r>
              <a:rPr lang="en-CA" baseline="0"/>
              <a:t> expenses</a:t>
            </a:r>
            <a:endParaRPr lang="en-CA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'[Consolidated Financials.xlsx]Evolutions and trends'!$B$43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'[Consolidated Financials.xlsx]Evolutions and trends'!$C$2:$I$2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'[Consolidated Financials.xlsx]Evolutions and trends'!$C$43:$I$43</c:f>
              <c:numCache>
                <c:formatCode>_("$"* #,##0.00_);_("$"* \(#,##0.00\);_("$"* "-"??_);_(@_)</c:formatCode>
                <c:ptCount val="7"/>
                <c:pt idx="0">
                  <c:v>2825</c:v>
                </c:pt>
                <c:pt idx="1">
                  <c:v>8475</c:v>
                </c:pt>
                <c:pt idx="2">
                  <c:v>8100</c:v>
                </c:pt>
                <c:pt idx="3">
                  <c:v>1885</c:v>
                </c:pt>
                <c:pt idx="4">
                  <c:v>28979</c:v>
                </c:pt>
                <c:pt idx="5">
                  <c:v>19829</c:v>
                </c:pt>
                <c:pt idx="6">
                  <c:v>37312.980000000003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3A9-4666-A2A6-A098895EE13F}"/>
            </c:ext>
          </c:extLst>
        </c:ser>
        <c:ser>
          <c:idx val="2"/>
          <c:order val="1"/>
          <c:tx>
            <c:strRef>
              <c:f>'[Consolidated Financials.xlsx]Evolutions and trends'!$B$44</c:f>
              <c:strCache>
                <c:ptCount val="1"/>
                <c:pt idx="0">
                  <c:v>Expenses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'[Consolidated Financials.xlsx]Evolutions and trends'!$C$2:$I$2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'[Consolidated Financials.xlsx]Evolutions and trends'!$C$44:$I$44</c:f>
              <c:numCache>
                <c:formatCode>_("$"* #,##0.00_);_("$"* \(#,##0.00\);_("$"* "-"??_);_(@_)</c:formatCode>
                <c:ptCount val="7"/>
                <c:pt idx="0">
                  <c:v>-2663</c:v>
                </c:pt>
                <c:pt idx="1">
                  <c:v>-9569</c:v>
                </c:pt>
                <c:pt idx="2">
                  <c:v>-1372</c:v>
                </c:pt>
                <c:pt idx="3">
                  <c:v>-1659</c:v>
                </c:pt>
                <c:pt idx="4">
                  <c:v>-3033</c:v>
                </c:pt>
                <c:pt idx="5">
                  <c:v>-23420</c:v>
                </c:pt>
                <c:pt idx="6">
                  <c:v>-33081.980000000003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3A9-4666-A2A6-A098895EE1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61292088"/>
        <c:axId val="361291696"/>
      </c:barChart>
      <c:catAx>
        <c:axId val="361292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291696"/>
        <c:crosses val="autoZero"/>
        <c:auto val="1"/>
        <c:lblAlgn val="ctr"/>
        <c:lblOffset val="100"/>
        <c:noMultiLvlLbl val="0"/>
      </c:catAx>
      <c:valAx>
        <c:axId val="361291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292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400"/>
              <a:t>Importance</a:t>
            </a:r>
            <a:r>
              <a:rPr lang="en-CA" sz="1400" baseline="0"/>
              <a:t> of different categories of revenues</a:t>
            </a:r>
            <a:endParaRPr lang="en-CA" sz="140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1"/>
          <c:order val="0"/>
          <c:tx>
            <c:strRef>
              <c:f>'[Consolidated Financials.xlsx]Evolutions and trends'!$B$63</c:f>
              <c:strCache>
                <c:ptCount val="1"/>
                <c:pt idx="0">
                  <c:v>Grants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'[Consolidated Financials.xlsx]Evolutions and trends'!$C$2:$I$2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'[Consolidated Financials.xlsx]Evolutions and trends'!$C$63:$I$63</c:f>
              <c:numCache>
                <c:formatCode>0%</c:formatCode>
                <c:ptCount val="7"/>
                <c:pt idx="0">
                  <c:v>1</c:v>
                </c:pt>
                <c:pt idx="1">
                  <c:v>0.84660766961651912</c:v>
                </c:pt>
                <c:pt idx="2">
                  <c:v>0.30864197530864196</c:v>
                </c:pt>
                <c:pt idx="3">
                  <c:v>0.5305039787798409</c:v>
                </c:pt>
                <c:pt idx="4">
                  <c:v>3.4507746989199076E-2</c:v>
                </c:pt>
                <c:pt idx="5">
                  <c:v>0.51096878309546623</c:v>
                </c:pt>
                <c:pt idx="6">
                  <c:v>0.33714809162923998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633-4910-ABBD-9F9A4A07FA6F}"/>
            </c:ext>
          </c:extLst>
        </c:ser>
        <c:ser>
          <c:idx val="2"/>
          <c:order val="1"/>
          <c:tx>
            <c:strRef>
              <c:f>'[Consolidated Financials.xlsx]Evolutions and trends'!$B$64</c:f>
              <c:strCache>
                <c:ptCount val="1"/>
                <c:pt idx="0">
                  <c:v>Donations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F633-4910-ABBD-9F9A4A07FA6F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'[Consolidated Financials.xlsx]Evolutions and trends'!$C$2:$I$2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'[Consolidated Financials.xlsx]Evolutions and trends'!$C$64:$I$64</c:f>
              <c:numCache>
                <c:formatCode>0%</c:formatCode>
                <c:ptCount val="7"/>
                <c:pt idx="0">
                  <c:v>0</c:v>
                </c:pt>
                <c:pt idx="1">
                  <c:v>0.15339233038348082</c:v>
                </c:pt>
                <c:pt idx="2">
                  <c:v>0.69135802469135799</c:v>
                </c:pt>
                <c:pt idx="3">
                  <c:v>0.46949602122015915</c:v>
                </c:pt>
                <c:pt idx="4">
                  <c:v>0.96549225301080088</c:v>
                </c:pt>
                <c:pt idx="5">
                  <c:v>0.48903121690453377</c:v>
                </c:pt>
                <c:pt idx="6">
                  <c:v>0.43020203693192022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633-4910-ABBD-9F9A4A07FA6F}"/>
            </c:ext>
          </c:extLst>
        </c:ser>
        <c:ser>
          <c:idx val="0"/>
          <c:order val="2"/>
          <c:tx>
            <c:strRef>
              <c:f>'[Consolidated Financials.xlsx]Evolutions and trends'!$B$65</c:f>
              <c:strCache>
                <c:ptCount val="1"/>
                <c:pt idx="0">
                  <c:v>Operations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F633-4910-ABBD-9F9A4A07FA6F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F633-4910-ABBD-9F9A4A07FA6F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F633-4910-ABBD-9F9A4A07FA6F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F633-4910-ABBD-9F9A4A07FA6F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F633-4910-ABBD-9F9A4A07FA6F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633-4910-ABBD-9F9A4A07FA6F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'[Consolidated Financials.xlsx]Evolutions and trends'!$C$2:$I$2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'[Consolidated Financials.xlsx]Evolutions and trends'!$C$65:$I$65</c:f>
              <c:numCache>
                <c:formatCode>0%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0.23264987143883978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633-4910-ABBD-9F9A4A07FA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61290912"/>
        <c:axId val="361292480"/>
      </c:barChart>
      <c:catAx>
        <c:axId val="361290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292480"/>
        <c:crosses val="autoZero"/>
        <c:auto val="1"/>
        <c:lblAlgn val="ctr"/>
        <c:lblOffset val="100"/>
        <c:noMultiLvlLbl val="0"/>
      </c:catAx>
      <c:valAx>
        <c:axId val="36129248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290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Importance of fundraising</a:t>
            </a:r>
            <a:r>
              <a:rPr lang="en-CA" baseline="0"/>
              <a:t> compared to total revenue</a:t>
            </a:r>
            <a:endParaRPr lang="en-CA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'[Consolidated Financials.xlsx]Evolutions and trends'!$B$70</c:f>
              <c:strCache>
                <c:ptCount val="1"/>
                <c:pt idx="0">
                  <c:v>Fundraising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'[Consolidated Financials.xlsx]Evolutions and trends'!$C$2:$I$2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'[Consolidated Financials.xlsx]Evolutions and trends'!$C$70:$I$70</c:f>
              <c:numCache>
                <c:formatCode>_("$"* #,##0.00_);_("$"* \(#,##0.00\);_("$"* "-"??_);_(@_)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20000</c:v>
                </c:pt>
                <c:pt idx="5">
                  <c:v>2568</c:v>
                </c:pt>
                <c:pt idx="6">
                  <c:v>11861.12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E0E-41F5-A094-8905F27D10E3}"/>
            </c:ext>
          </c:extLst>
        </c:ser>
        <c:ser>
          <c:idx val="1"/>
          <c:order val="1"/>
          <c:tx>
            <c:strRef>
              <c:f>'[Consolidated Financials.xlsx]Evolutions and trends'!$B$72</c:f>
              <c:strCache>
                <c:ptCount val="1"/>
                <c:pt idx="0">
                  <c:v>Other revenue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'[Consolidated Financials.xlsx]Evolutions and trends'!$C$2:$I$2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'[Consolidated Financials.xlsx]Evolutions and trends'!$C$72:$I$72</c:f>
              <c:numCache>
                <c:formatCode>_("$"* #,##0.00_);_("$"* \(#,##0.00\);_("$"* "-"??_);_(@_)</c:formatCode>
                <c:ptCount val="7"/>
                <c:pt idx="0">
                  <c:v>2825</c:v>
                </c:pt>
                <c:pt idx="1">
                  <c:v>8475</c:v>
                </c:pt>
                <c:pt idx="2">
                  <c:v>8100</c:v>
                </c:pt>
                <c:pt idx="3">
                  <c:v>1885</c:v>
                </c:pt>
                <c:pt idx="4">
                  <c:v>8979</c:v>
                </c:pt>
                <c:pt idx="5">
                  <c:v>17261</c:v>
                </c:pt>
                <c:pt idx="6">
                  <c:v>25451.86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E0E-41F5-A094-8905F27D10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61289736"/>
        <c:axId val="361295616"/>
      </c:barChart>
      <c:catAx>
        <c:axId val="361289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295616"/>
        <c:crosses val="autoZero"/>
        <c:auto val="1"/>
        <c:lblAlgn val="ctr"/>
        <c:lblOffset val="100"/>
        <c:noMultiLvlLbl val="0"/>
      </c:catAx>
      <c:valAx>
        <c:axId val="36129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289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74AF4-72BF-415A-993F-6C06BF00A580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F5A87-C80B-430D-AEC9-45D1AD1FF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579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EEFB0-F629-4A9A-A7E0-E6100583C1BF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4930D-FC8E-4D28-A558-24B8B28A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565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3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2461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3493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B62D1-3299-4F98-A805-39679912BB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57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4CF508-4106-40C3-BCE6-369B7F7FFD7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4CF508-4106-40C3-BCE6-369B7F7FFD7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4CF508-4106-40C3-BCE6-369B7F7FFD7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Endeavour foot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flipV="1">
            <a:off x="1828800" y="6736083"/>
            <a:ext cx="5943600" cy="121917"/>
          </a:xfrm>
          <a:prstGeom prst="rect">
            <a:avLst/>
          </a:prstGeom>
        </p:spPr>
      </p:pic>
      <p:pic>
        <p:nvPicPr>
          <p:cNvPr id="8" name="Picture 7" descr="Endeavourlogo.png"/>
          <p:cNvPicPr>
            <a:picLocks noChangeAspect="1"/>
          </p:cNvPicPr>
          <p:nvPr userDrawn="1"/>
        </p:nvPicPr>
        <p:blipFill>
          <a:blip r:embed="rId3" cstate="print"/>
          <a:srcRect b="27983"/>
          <a:stretch>
            <a:fillRect/>
          </a:stretch>
        </p:blipFill>
        <p:spPr>
          <a:xfrm>
            <a:off x="152400" y="6193270"/>
            <a:ext cx="1676400" cy="6064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4CF508-4106-40C3-BCE6-369B7F7FFD7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4CF508-4106-40C3-BCE6-369B7F7FFD7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4CF508-4106-40C3-BCE6-369B7F7FFD7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4CF508-4106-40C3-BCE6-369B7F7FFD7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4CF508-4106-40C3-BCE6-369B7F7FFD7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4CF508-4106-40C3-BCE6-369B7F7FFD7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4CF508-4106-40C3-BCE6-369B7F7FFD7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54" Type="http://schemas.openxmlformats.org/officeDocument/2006/relationships/image" Target="../media/image4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tags" Target="../tags/tag5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hart" Target="../charts/char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762" y="2209800"/>
            <a:ext cx="6781800" cy="15240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ambria" pitchFamily="18" charset="0"/>
              </a:rPr>
              <a:t>PROJECT: </a:t>
            </a:r>
            <a:r>
              <a:rPr lang="en-US" sz="2000" b="1" dirty="0">
                <a:latin typeface="Cambria" pitchFamily="18" charset="0"/>
              </a:rPr>
              <a:t>Home on the Hill</a:t>
            </a:r>
            <a:br>
              <a:rPr lang="en-US" sz="2000" b="1" dirty="0">
                <a:latin typeface="Cambria" pitchFamily="18" charset="0"/>
              </a:rPr>
            </a:br>
            <a:r>
              <a:rPr lang="en-US" sz="2000" b="1" dirty="0">
                <a:latin typeface="Cambria" pitchFamily="18" charset="0"/>
              </a:rPr>
              <a:t/>
            </a:r>
            <a:br>
              <a:rPr lang="en-US" sz="2000" b="1" dirty="0">
                <a:latin typeface="Cambria" pitchFamily="18" charset="0"/>
              </a:rPr>
            </a:br>
            <a:endParaRPr lang="en-GB" sz="2000" b="1" dirty="0">
              <a:latin typeface="Cambria" pitchFamily="18" charset="0"/>
            </a:endParaRPr>
          </a:p>
        </p:txBody>
      </p:sp>
      <p:pic>
        <p:nvPicPr>
          <p:cNvPr id="3" name="Picture 2" descr="Endeavour foo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V="1">
            <a:off x="0" y="6740770"/>
            <a:ext cx="9144000" cy="117230"/>
          </a:xfrm>
          <a:prstGeom prst="rect">
            <a:avLst/>
          </a:prstGeom>
        </p:spPr>
      </p:pic>
      <p:pic>
        <p:nvPicPr>
          <p:cNvPr id="4" name="Picture 3" descr="Endeavourlogo.png"/>
          <p:cNvPicPr>
            <a:picLocks noChangeAspect="1"/>
          </p:cNvPicPr>
          <p:nvPr/>
        </p:nvPicPr>
        <p:blipFill>
          <a:blip r:embed="rId4" cstate="print"/>
          <a:srcRect b="27983"/>
          <a:stretch>
            <a:fillRect/>
          </a:stretch>
        </p:blipFill>
        <p:spPr>
          <a:xfrm>
            <a:off x="609600" y="609600"/>
            <a:ext cx="4002262" cy="144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8714" y="4054972"/>
            <a:ext cx="4201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Midterm Review – Endeavour Consulting</a:t>
            </a:r>
          </a:p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June 2, 2018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812977"/>
            <a:ext cx="6858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215491"/>
            <a:ext cx="2857500" cy="952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86400" y="5026011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mbria" pitchFamily="18" charset="0"/>
              </a:rPr>
              <a:t>Paulina </a:t>
            </a:r>
            <a:r>
              <a:rPr lang="en-US" sz="1200" b="1" dirty="0" err="1">
                <a:latin typeface="Cambria" pitchFamily="18" charset="0"/>
              </a:rPr>
              <a:t>Abramowicz</a:t>
            </a:r>
            <a:r>
              <a:rPr lang="en-US" sz="1200" b="1" dirty="0">
                <a:latin typeface="Cambria" pitchFamily="18" charset="0"/>
              </a:rPr>
              <a:t>, Engagement Manager</a:t>
            </a:r>
          </a:p>
          <a:p>
            <a:r>
              <a:rPr lang="en-US" sz="1200" b="1" dirty="0" err="1">
                <a:latin typeface="Cambria" pitchFamily="18" charset="0"/>
              </a:rPr>
              <a:t>Shahroz</a:t>
            </a:r>
            <a:r>
              <a:rPr lang="en-US" sz="1200" b="1" dirty="0">
                <a:latin typeface="Cambria" pitchFamily="18" charset="0"/>
              </a:rPr>
              <a:t> Ehsan, Senior Consultant</a:t>
            </a:r>
          </a:p>
          <a:p>
            <a:r>
              <a:rPr lang="en-US" sz="1200" b="1" dirty="0">
                <a:latin typeface="Cambria" pitchFamily="18" charset="0"/>
              </a:rPr>
              <a:t>Neil </a:t>
            </a:r>
            <a:r>
              <a:rPr lang="en-US" sz="1200" b="1" dirty="0" err="1">
                <a:latin typeface="Cambria" pitchFamily="18" charset="0"/>
              </a:rPr>
              <a:t>Gangal</a:t>
            </a:r>
            <a:r>
              <a:rPr lang="en-US" sz="1200" b="1" dirty="0">
                <a:latin typeface="Cambria" pitchFamily="18" charset="0"/>
              </a:rPr>
              <a:t>, Consultant</a:t>
            </a:r>
          </a:p>
          <a:p>
            <a:r>
              <a:rPr lang="en-US" sz="1200" b="1" dirty="0">
                <a:latin typeface="Cambria" pitchFamily="18" charset="0"/>
              </a:rPr>
              <a:t>Bruno </a:t>
            </a:r>
            <a:r>
              <a:rPr lang="en-US" sz="1200" b="1" dirty="0" err="1">
                <a:latin typeface="Cambria" pitchFamily="18" charset="0"/>
              </a:rPr>
              <a:t>Henderyckx</a:t>
            </a:r>
            <a:r>
              <a:rPr lang="en-US" sz="1200" b="1" dirty="0">
                <a:latin typeface="Cambria" pitchFamily="18" charset="0"/>
              </a:rPr>
              <a:t>, Consultant</a:t>
            </a:r>
          </a:p>
          <a:p>
            <a:r>
              <a:rPr lang="en-US" sz="1200" b="1" dirty="0">
                <a:latin typeface="Cambria" pitchFamily="18" charset="0"/>
              </a:rPr>
              <a:t>Andy Lai, Consultant</a:t>
            </a:r>
          </a:p>
          <a:p>
            <a:r>
              <a:rPr lang="en-US" sz="1200" b="1" dirty="0">
                <a:latin typeface="Cambria" pitchFamily="18" charset="0"/>
              </a:rPr>
              <a:t>Tyler Scott, Consultant</a:t>
            </a:r>
          </a:p>
          <a:p>
            <a:r>
              <a:rPr lang="en-US" sz="1200" b="1" dirty="0">
                <a:latin typeface="Cambria" pitchFamily="18" charset="0"/>
              </a:rPr>
              <a:t>Julian Antony, Co-Advisor</a:t>
            </a:r>
          </a:p>
          <a:p>
            <a:r>
              <a:rPr lang="en-US" sz="1200" b="1" dirty="0">
                <a:latin typeface="Cambria" pitchFamily="18" charset="0"/>
              </a:rPr>
              <a:t>Stuart Watts, Co-Advisor</a:t>
            </a:r>
          </a:p>
          <a:p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52400"/>
            <a:ext cx="6464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Cambria" panose="02040503050406030204" pitchFamily="18" charset="0"/>
              </a:rPr>
              <a:t>Key Findings </a:t>
            </a:r>
            <a:r>
              <a:rPr lang="en-CA" sz="2000" dirty="0" smtClean="0">
                <a:latin typeface="Cambria" panose="02040503050406030204" pitchFamily="18" charset="0"/>
              </a:rPr>
              <a:t>– </a:t>
            </a:r>
            <a:r>
              <a:rPr lang="en-CA" sz="2000" dirty="0">
                <a:latin typeface="Cambria" panose="02040503050406030204" pitchFamily="18" charset="0"/>
              </a:rPr>
              <a:t>Focus Group </a:t>
            </a:r>
            <a:r>
              <a:rPr lang="en-CA" sz="2000" dirty="0" smtClean="0">
                <a:latin typeface="Cambria" panose="02040503050406030204" pitchFamily="18" charset="0"/>
              </a:rPr>
              <a:t>Interview – Top 20 Keywords</a:t>
            </a:r>
            <a:endParaRPr lang="en-GB" sz="2000" dirty="0">
              <a:latin typeface="Cambria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85800"/>
            <a:ext cx="7467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xmlns="" id="{FE8E4D22-7BAE-487A-A8F8-2CCD8CFB48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34" y="1143000"/>
            <a:ext cx="5461886" cy="47243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2CB3C008-1D45-4ACF-A58F-ACDE48A39AA5}"/>
              </a:ext>
            </a:extLst>
          </p:cNvPr>
          <p:cNvSpPr txBox="1">
            <a:spLocks/>
          </p:cNvSpPr>
          <p:nvPr/>
        </p:nvSpPr>
        <p:spPr>
          <a:xfrm>
            <a:off x="6115189" y="1063593"/>
            <a:ext cx="2704822" cy="2963088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CA" sz="1600" dirty="0">
                <a:latin typeface="Cambria" panose="02040503050406030204" pitchFamily="18" charset="0"/>
              </a:rPr>
              <a:t>Provide/ Get information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600" dirty="0"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>
                <a:latin typeface="Cambria" panose="02040503050406030204" pitchFamily="18" charset="0"/>
              </a:rPr>
              <a:t>Specific case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600" dirty="0"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>
                <a:latin typeface="Cambria" panose="02040503050406030204" pitchFamily="18" charset="0"/>
              </a:rPr>
              <a:t>Caring people / family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600" dirty="0"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>
                <a:latin typeface="Cambria" panose="02040503050406030204" pitchFamily="18" charset="0"/>
              </a:rPr>
              <a:t>Want system in place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600" dirty="0"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CA" sz="1600" dirty="0"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CA" sz="1600" dirty="0"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CA" sz="1600" dirty="0">
              <a:latin typeface="Cambria" panose="020405030504060302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CA" sz="16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B1415154-993A-4A1B-81EE-D3E13E3E3FF2}"/>
              </a:ext>
            </a:extLst>
          </p:cNvPr>
          <p:cNvSpPr/>
          <p:nvPr/>
        </p:nvSpPr>
        <p:spPr>
          <a:xfrm>
            <a:off x="6058178" y="3733803"/>
            <a:ext cx="2704822" cy="2362197"/>
          </a:xfrm>
          <a:prstGeom prst="roundRect">
            <a:avLst/>
          </a:prstGeom>
          <a:solidFill>
            <a:srgbClr val="002060">
              <a:alpha val="6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bg1"/>
                </a:solidFill>
                <a:latin typeface="Cambria" panose="02040503050406030204" pitchFamily="18" charset="0"/>
              </a:rPr>
              <a:t>Story – Police Officer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Cambria" panose="02040503050406030204" pitchFamily="18" charset="0"/>
              </a:rPr>
              <a:t>Worked in Richmond Hill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Cambria" panose="02040503050406030204" pitchFamily="18" charset="0"/>
              </a:rPr>
              <a:t>Attend lecture to understand mental health issue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Cambria" panose="02040503050406030204" pitchFamily="18" charset="0"/>
              </a:rPr>
              <a:t>Train his colleagues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Cambria" panose="02040503050406030204" pitchFamily="18" charset="0"/>
              </a:rPr>
              <a:t>Understand the public he is dealing with</a:t>
            </a:r>
          </a:p>
        </p:txBody>
      </p:sp>
      <p:pic>
        <p:nvPicPr>
          <p:cNvPr id="7" name="Picture 2" descr="https://lh3.googleusercontent.com/aEyhdCvo6vWAmJuH64oWFaf5Wt6OfGLdsjvD_1cuWMr9PfxI2t39I-odMWsFKwKDZeQoxTGDlsMShghz4IaGLy_PMI7Km97Z-mTluhufF8o8xgakIkTxPA8WIUTP0dEn7rLPjFwRRIw">
            <a:extLst>
              <a:ext uri="{FF2B5EF4-FFF2-40B4-BE49-F238E27FC236}">
                <a16:creationId xmlns:a16="http://schemas.microsoft.com/office/drawing/2014/main" xmlns="" id="{45A04D7D-B809-4C45-9B9E-D5B2A9D11F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25"/>
          <a:stretch/>
        </p:blipFill>
        <p:spPr bwMode="auto">
          <a:xfrm>
            <a:off x="7286625" y="6213075"/>
            <a:ext cx="1828800" cy="51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20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52400"/>
            <a:ext cx="3330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Cambria" pitchFamily="18" charset="0"/>
              </a:rPr>
              <a:t>Next Steps Detailed </a:t>
            </a:r>
            <a:r>
              <a:rPr lang="en-GB" sz="2000" dirty="0" smtClean="0">
                <a:latin typeface="Cambria" pitchFamily="18" charset="0"/>
              </a:rPr>
              <a:t>Timeline</a:t>
            </a:r>
            <a:endParaRPr lang="en-GB" sz="2000" dirty="0">
              <a:latin typeface="Cambria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85800"/>
            <a:ext cx="7467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OTLSHAPE_M_6a283b367375415b92b0e5fc4e16a0cc_Connector1"/>
          <p:cNvCxnSpPr/>
          <p:nvPr>
            <p:custDataLst>
              <p:tags r:id="rId1"/>
            </p:custDataLst>
          </p:nvPr>
        </p:nvCxnSpPr>
        <p:spPr>
          <a:xfrm>
            <a:off x="5264404" y="2439589"/>
            <a:ext cx="0" cy="41156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OTLSHAPE_M_93afb554552a4221a5380f7919409aa7_Connector1"/>
          <p:cNvCxnSpPr/>
          <p:nvPr>
            <p:custDataLst>
              <p:tags r:id="rId2"/>
            </p:custDataLst>
          </p:nvPr>
        </p:nvCxnSpPr>
        <p:spPr>
          <a:xfrm>
            <a:off x="4101450" y="2173835"/>
            <a:ext cx="0" cy="569365"/>
          </a:xfrm>
          <a:prstGeom prst="line">
            <a:avLst/>
          </a:prstGeom>
          <a:ln w="9525" cap="flat" cmpd="sng" algn="ctr">
            <a:solidFill>
              <a:srgbClr val="DC592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OTLSHAPE_M_52743de8bb6d4044896f473898fe9da7_Connector1"/>
          <p:cNvCxnSpPr/>
          <p:nvPr>
            <p:custDataLst>
              <p:tags r:id="rId3"/>
            </p:custDataLst>
          </p:nvPr>
        </p:nvCxnSpPr>
        <p:spPr>
          <a:xfrm>
            <a:off x="1905000" y="2458517"/>
            <a:ext cx="0" cy="456133"/>
          </a:xfrm>
          <a:prstGeom prst="line">
            <a:avLst/>
          </a:prstGeom>
          <a:ln w="9525" cap="flat" cmpd="sng" algn="ctr">
            <a:solidFill>
              <a:srgbClr val="087FC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OTLSHAPE_M_a58f29487c0343c08abcf41913e40cae_Connector1"/>
          <p:cNvCxnSpPr/>
          <p:nvPr>
            <p:custDataLst>
              <p:tags r:id="rId4"/>
            </p:custDataLst>
          </p:nvPr>
        </p:nvCxnSpPr>
        <p:spPr>
          <a:xfrm>
            <a:off x="1237999" y="1847759"/>
            <a:ext cx="0" cy="1066891"/>
          </a:xfrm>
          <a:prstGeom prst="line">
            <a:avLst/>
          </a:prstGeom>
          <a:ln w="9525" cap="flat" cmpd="sng" algn="ctr">
            <a:solidFill>
              <a:srgbClr val="0072B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TLSHAPE_TB_00000000000000000000000000000000_LeftEndCaps"/>
          <p:cNvSpPr txBox="1"/>
          <p:nvPr>
            <p:custDataLst>
              <p:tags r:id="rId5"/>
            </p:custDataLst>
          </p:nvPr>
        </p:nvSpPr>
        <p:spPr>
          <a:xfrm>
            <a:off x="242651" y="2966650"/>
            <a:ext cx="437107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pc="-36" dirty="0">
                <a:solidFill>
                  <a:srgbClr val="C0504D"/>
                </a:solidFill>
                <a:latin typeface="Corbel" panose="020B0503020204020204" pitchFamily="34" charset="0"/>
              </a:rPr>
              <a:t>2018</a:t>
            </a:r>
          </a:p>
        </p:txBody>
      </p:sp>
      <p:sp>
        <p:nvSpPr>
          <p:cNvPr id="59" name="OTLSHAPE_TB_00000000000000000000000000000000_ScaleContainer"/>
          <p:cNvSpPr/>
          <p:nvPr>
            <p:custDataLst>
              <p:tags r:id="rId6"/>
            </p:custDataLst>
          </p:nvPr>
        </p:nvSpPr>
        <p:spPr>
          <a:xfrm>
            <a:off x="806535" y="2914650"/>
            <a:ext cx="75184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TLSHAPE_TB_00000000000000000000000000000000_TimescaleInterval1"/>
          <p:cNvSpPr txBox="1"/>
          <p:nvPr>
            <p:custDataLst>
              <p:tags r:id="rId7"/>
            </p:custDataLst>
          </p:nvPr>
        </p:nvSpPr>
        <p:spPr>
          <a:xfrm>
            <a:off x="1035135" y="3012123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>
                <a:solidFill>
                  <a:schemeClr val="lt2"/>
                </a:solidFill>
                <a:latin typeface="Calibri" panose="020F0502020204030204" pitchFamily="34" charset="0"/>
              </a:rPr>
              <a:t>June 3</a:t>
            </a:r>
          </a:p>
        </p:txBody>
      </p:sp>
      <p:cxnSp>
        <p:nvCxnSpPr>
          <p:cNvPr id="61" name="OTLSHAPE_TB_00000000000000000000000000000000_Separator1"/>
          <p:cNvCxnSpPr/>
          <p:nvPr>
            <p:custDataLst>
              <p:tags r:id="rId8"/>
            </p:custDataLst>
          </p:nvPr>
        </p:nvCxnSpPr>
        <p:spPr>
          <a:xfrm>
            <a:off x="1777678" y="297815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TLSHAPE_TB_00000000000000000000000000000000_TimescaleInterval2"/>
          <p:cNvSpPr txBox="1"/>
          <p:nvPr>
            <p:custDataLst>
              <p:tags r:id="rId9"/>
            </p:custDataLst>
          </p:nvPr>
        </p:nvSpPr>
        <p:spPr>
          <a:xfrm>
            <a:off x="1841178" y="3012123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>
                <a:solidFill>
                  <a:schemeClr val="lt2"/>
                </a:solidFill>
                <a:latin typeface="Calibri" panose="020F0502020204030204" pitchFamily="34" charset="0"/>
              </a:rPr>
              <a:t>Jun 10</a:t>
            </a:r>
          </a:p>
        </p:txBody>
      </p:sp>
      <p:cxnSp>
        <p:nvCxnSpPr>
          <p:cNvPr id="63" name="OTLSHAPE_TB_00000000000000000000000000000000_Separator2"/>
          <p:cNvCxnSpPr/>
          <p:nvPr>
            <p:custDataLst>
              <p:tags r:id="rId10"/>
            </p:custDataLst>
          </p:nvPr>
        </p:nvCxnSpPr>
        <p:spPr>
          <a:xfrm>
            <a:off x="2557720" y="297815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TLSHAPE_TB_00000000000000000000000000000000_TimescaleInterval3"/>
          <p:cNvSpPr txBox="1"/>
          <p:nvPr>
            <p:custDataLst>
              <p:tags r:id="rId11"/>
            </p:custDataLst>
          </p:nvPr>
        </p:nvSpPr>
        <p:spPr>
          <a:xfrm>
            <a:off x="2621221" y="301212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2"/>
                </a:solidFill>
                <a:latin typeface="Calibri" panose="020F0502020204030204" pitchFamily="34" charset="0"/>
              </a:rPr>
              <a:t>Jun 17</a:t>
            </a:r>
          </a:p>
        </p:txBody>
      </p:sp>
      <p:cxnSp>
        <p:nvCxnSpPr>
          <p:cNvPr id="65" name="OTLSHAPE_TB_00000000000000000000000000000000_Separator3"/>
          <p:cNvCxnSpPr/>
          <p:nvPr>
            <p:custDataLst>
              <p:tags r:id="rId12"/>
            </p:custDataLst>
          </p:nvPr>
        </p:nvCxnSpPr>
        <p:spPr>
          <a:xfrm>
            <a:off x="3363764" y="297815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TLSHAPE_TB_00000000000000000000000000000000_TimescaleInterval4"/>
          <p:cNvSpPr txBox="1"/>
          <p:nvPr>
            <p:custDataLst>
              <p:tags r:id="rId13"/>
            </p:custDataLst>
          </p:nvPr>
        </p:nvSpPr>
        <p:spPr>
          <a:xfrm>
            <a:off x="3427264" y="3012123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2"/>
                </a:solidFill>
                <a:latin typeface="Calibri" panose="020F0502020204030204" pitchFamily="34" charset="0"/>
              </a:rPr>
              <a:t>Jun 24</a:t>
            </a:r>
          </a:p>
        </p:txBody>
      </p:sp>
      <p:cxnSp>
        <p:nvCxnSpPr>
          <p:cNvPr id="67" name="OTLSHAPE_TB_00000000000000000000000000000000_Separator4"/>
          <p:cNvCxnSpPr/>
          <p:nvPr>
            <p:custDataLst>
              <p:tags r:id="rId14"/>
            </p:custDataLst>
          </p:nvPr>
        </p:nvCxnSpPr>
        <p:spPr>
          <a:xfrm>
            <a:off x="4169808" y="297815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TLSHAPE_TB_00000000000000000000000000000000_TimescaleInterval5"/>
          <p:cNvSpPr txBox="1"/>
          <p:nvPr>
            <p:custDataLst>
              <p:tags r:id="rId15"/>
            </p:custDataLst>
          </p:nvPr>
        </p:nvSpPr>
        <p:spPr>
          <a:xfrm>
            <a:off x="4233308" y="301212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>
                <a:solidFill>
                  <a:schemeClr val="lt2"/>
                </a:solidFill>
                <a:latin typeface="Calibri" panose="020F0502020204030204" pitchFamily="34" charset="0"/>
              </a:rPr>
              <a:t>July 1</a:t>
            </a:r>
          </a:p>
        </p:txBody>
      </p:sp>
      <p:cxnSp>
        <p:nvCxnSpPr>
          <p:cNvPr id="69" name="OTLSHAPE_TB_00000000000000000000000000000000_Separator5"/>
          <p:cNvCxnSpPr/>
          <p:nvPr>
            <p:custDataLst>
              <p:tags r:id="rId16"/>
            </p:custDataLst>
          </p:nvPr>
        </p:nvCxnSpPr>
        <p:spPr>
          <a:xfrm>
            <a:off x="4949850" y="297815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TLSHAPE_TB_00000000000000000000000000000000_TimescaleInterval6"/>
          <p:cNvSpPr txBox="1"/>
          <p:nvPr>
            <p:custDataLst>
              <p:tags r:id="rId17"/>
            </p:custDataLst>
          </p:nvPr>
        </p:nvSpPr>
        <p:spPr>
          <a:xfrm>
            <a:off x="5013351" y="301212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dirty="0">
                <a:solidFill>
                  <a:schemeClr val="lt2"/>
                </a:solidFill>
                <a:latin typeface="Calibri" panose="020F0502020204030204" pitchFamily="34" charset="0"/>
              </a:rPr>
              <a:t>July 8</a:t>
            </a:r>
          </a:p>
        </p:txBody>
      </p:sp>
      <p:cxnSp>
        <p:nvCxnSpPr>
          <p:cNvPr id="71" name="OTLSHAPE_TB_00000000000000000000000000000000_Separator6"/>
          <p:cNvCxnSpPr/>
          <p:nvPr>
            <p:custDataLst>
              <p:tags r:id="rId18"/>
            </p:custDataLst>
          </p:nvPr>
        </p:nvCxnSpPr>
        <p:spPr>
          <a:xfrm>
            <a:off x="5755894" y="297815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TLSHAPE_TB_00000000000000000000000000000000_TimescaleInterval7"/>
          <p:cNvSpPr txBox="1"/>
          <p:nvPr>
            <p:custDataLst>
              <p:tags r:id="rId19"/>
            </p:custDataLst>
          </p:nvPr>
        </p:nvSpPr>
        <p:spPr>
          <a:xfrm>
            <a:off x="5819394" y="3012123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2"/>
                </a:solidFill>
                <a:latin typeface="Calibri" panose="020F0502020204030204" pitchFamily="34" charset="0"/>
              </a:rPr>
              <a:t>July 15</a:t>
            </a:r>
          </a:p>
        </p:txBody>
      </p:sp>
      <p:cxnSp>
        <p:nvCxnSpPr>
          <p:cNvPr id="73" name="OTLSHAPE_TB_00000000000000000000000000000000_Separator7"/>
          <p:cNvCxnSpPr/>
          <p:nvPr>
            <p:custDataLst>
              <p:tags r:id="rId20"/>
            </p:custDataLst>
          </p:nvPr>
        </p:nvCxnSpPr>
        <p:spPr>
          <a:xfrm>
            <a:off x="6535936" y="297815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TLSHAPE_TB_00000000000000000000000000000000_TimescaleInterval8"/>
          <p:cNvSpPr txBox="1"/>
          <p:nvPr>
            <p:custDataLst>
              <p:tags r:id="rId21"/>
            </p:custDataLst>
          </p:nvPr>
        </p:nvSpPr>
        <p:spPr>
          <a:xfrm>
            <a:off x="6599437" y="3012123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dirty="0">
                <a:solidFill>
                  <a:schemeClr val="lt2"/>
                </a:solidFill>
                <a:latin typeface="Calibri" panose="020F0502020204030204" pitchFamily="34" charset="0"/>
              </a:rPr>
              <a:t>July 22</a:t>
            </a:r>
          </a:p>
        </p:txBody>
      </p:sp>
      <p:cxnSp>
        <p:nvCxnSpPr>
          <p:cNvPr id="75" name="OTLSHAPE_TB_00000000000000000000000000000000_Separator8"/>
          <p:cNvCxnSpPr/>
          <p:nvPr>
            <p:custDataLst>
              <p:tags r:id="rId22"/>
            </p:custDataLst>
          </p:nvPr>
        </p:nvCxnSpPr>
        <p:spPr>
          <a:xfrm>
            <a:off x="7341980" y="297815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TLSHAPE_TB_00000000000000000000000000000000_TimescaleInterval9"/>
          <p:cNvSpPr txBox="1"/>
          <p:nvPr>
            <p:custDataLst>
              <p:tags r:id="rId23"/>
            </p:custDataLst>
          </p:nvPr>
        </p:nvSpPr>
        <p:spPr>
          <a:xfrm>
            <a:off x="7405481" y="301212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2"/>
                </a:solidFill>
                <a:latin typeface="Calibri" panose="020F0502020204030204" pitchFamily="34" charset="0"/>
              </a:rPr>
              <a:t>July 29</a:t>
            </a:r>
          </a:p>
        </p:txBody>
      </p:sp>
      <p:sp>
        <p:nvSpPr>
          <p:cNvPr id="77" name="OTLSHAPE_M_a58f29487c0343c08abcf41913e40cae_Title"/>
          <p:cNvSpPr txBox="1"/>
          <p:nvPr>
            <p:custDataLst>
              <p:tags r:id="rId24"/>
            </p:custDataLst>
          </p:nvPr>
        </p:nvSpPr>
        <p:spPr>
          <a:xfrm>
            <a:off x="1422148" y="1775852"/>
            <a:ext cx="1278165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 dirty="0">
                <a:solidFill>
                  <a:srgbClr val="3B5998"/>
                </a:solidFill>
                <a:latin typeface="Calibri" panose="020F0502020204030204" pitchFamily="34" charset="0"/>
              </a:rPr>
              <a:t>Internal Desk Review</a:t>
            </a:r>
          </a:p>
        </p:txBody>
      </p:sp>
      <p:sp>
        <p:nvSpPr>
          <p:cNvPr id="79" name="OTLSHAPE_M_a58f29487c0343c08abcf41913e40cae_Shape"/>
          <p:cNvSpPr/>
          <p:nvPr>
            <p:custDataLst>
              <p:tags r:id="rId25"/>
            </p:custDataLst>
          </p:nvPr>
        </p:nvSpPr>
        <p:spPr>
          <a:xfrm rot="16200000">
            <a:off x="1263399" y="1847759"/>
            <a:ext cx="165100" cy="165100"/>
          </a:xfrm>
          <a:prstGeom prst="flowChartMerge">
            <a:avLst/>
          </a:prstGeom>
          <a:solidFill>
            <a:srgbClr val="087FC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TLSHAPE_M_52743de8bb6d4044896f473898fe9da7_Title"/>
          <p:cNvSpPr txBox="1"/>
          <p:nvPr>
            <p:custDataLst>
              <p:tags r:id="rId26"/>
            </p:custDataLst>
          </p:nvPr>
        </p:nvSpPr>
        <p:spPr>
          <a:xfrm>
            <a:off x="2089149" y="2130623"/>
            <a:ext cx="986743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 dirty="0">
                <a:solidFill>
                  <a:srgbClr val="3B5998"/>
                </a:solidFill>
                <a:latin typeface="Calibri" panose="020F0502020204030204" pitchFamily="34" charset="0"/>
              </a:rPr>
              <a:t>Board Member Interviews</a:t>
            </a:r>
          </a:p>
        </p:txBody>
      </p:sp>
      <p:sp>
        <p:nvSpPr>
          <p:cNvPr id="82" name="OTLSHAPE_M_52743de8bb6d4044896f473898fe9da7_Shape"/>
          <p:cNvSpPr/>
          <p:nvPr>
            <p:custDataLst>
              <p:tags r:id="rId27"/>
            </p:custDataLst>
          </p:nvPr>
        </p:nvSpPr>
        <p:spPr>
          <a:xfrm rot="16200000">
            <a:off x="1930400" y="2273300"/>
            <a:ext cx="165100" cy="165100"/>
          </a:xfrm>
          <a:prstGeom prst="flowChartMerge">
            <a:avLst/>
          </a:prstGeom>
          <a:solidFill>
            <a:srgbClr val="087FC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TLSHAPE_M_a54bc827b05146d18b559f618723e2b4_Title"/>
          <p:cNvSpPr txBox="1"/>
          <p:nvPr>
            <p:custDataLst>
              <p:tags r:id="rId28"/>
            </p:custDataLst>
          </p:nvPr>
        </p:nvSpPr>
        <p:spPr>
          <a:xfrm>
            <a:off x="2752354" y="2504986"/>
            <a:ext cx="75556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>
                <a:solidFill>
                  <a:srgbClr val="3B5998"/>
                </a:solidFill>
                <a:latin typeface="Calibri" panose="020F0502020204030204" pitchFamily="34" charset="0"/>
              </a:rPr>
              <a:t>Client Survey</a:t>
            </a:r>
          </a:p>
        </p:txBody>
      </p:sp>
      <p:sp>
        <p:nvSpPr>
          <p:cNvPr id="85" name="OTLSHAPE_M_a54bc827b05146d18b559f618723e2b4_Shape"/>
          <p:cNvSpPr/>
          <p:nvPr>
            <p:custDataLst>
              <p:tags r:id="rId29"/>
            </p:custDataLst>
          </p:nvPr>
        </p:nvSpPr>
        <p:spPr>
          <a:xfrm>
            <a:off x="2989450" y="2658874"/>
            <a:ext cx="228600" cy="254000"/>
          </a:xfrm>
          <a:prstGeom prst="teardrop">
            <a:avLst/>
          </a:prstGeom>
          <a:solidFill>
            <a:srgbClr val="087FC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TLSHAPE_M_93afb554552a4221a5380f7919409aa7_Title"/>
          <p:cNvSpPr txBox="1"/>
          <p:nvPr>
            <p:custDataLst>
              <p:tags r:id="rId30"/>
            </p:custDataLst>
          </p:nvPr>
        </p:nvSpPr>
        <p:spPr>
          <a:xfrm>
            <a:off x="3733800" y="1870273"/>
            <a:ext cx="730469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>
                <a:solidFill>
                  <a:srgbClr val="D24726"/>
                </a:solidFill>
                <a:latin typeface="Calibri" panose="020F0502020204030204" pitchFamily="34" charset="0"/>
              </a:rPr>
              <a:t>Competitive Analysis</a:t>
            </a:r>
          </a:p>
        </p:txBody>
      </p:sp>
      <p:sp>
        <p:nvSpPr>
          <p:cNvPr id="88" name="OTLSHAPE_M_93afb554552a4221a5380f7919409aa7_Shape"/>
          <p:cNvSpPr/>
          <p:nvPr>
            <p:custDataLst>
              <p:tags r:id="rId31"/>
            </p:custDataLst>
          </p:nvPr>
        </p:nvSpPr>
        <p:spPr>
          <a:xfrm>
            <a:off x="3962400" y="2724150"/>
            <a:ext cx="228600" cy="254000"/>
          </a:xfrm>
          <a:prstGeom prst="teardrop">
            <a:avLst/>
          </a:prstGeom>
          <a:solidFill>
            <a:srgbClr val="DC592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TLSHAPE_M_6a283b367375415b92b0e5fc4e16a0cc_Title"/>
          <p:cNvSpPr txBox="1"/>
          <p:nvPr>
            <p:custDataLst>
              <p:tags r:id="rId32"/>
            </p:custDataLst>
          </p:nvPr>
        </p:nvSpPr>
        <p:spPr>
          <a:xfrm>
            <a:off x="4876800" y="2133600"/>
            <a:ext cx="7620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>
                <a:solidFill>
                  <a:srgbClr val="FF9900"/>
                </a:solidFill>
                <a:latin typeface="Calibri" panose="020F0502020204030204" pitchFamily="34" charset="0"/>
              </a:rPr>
              <a:t>Client Survey Results</a:t>
            </a:r>
          </a:p>
        </p:txBody>
      </p:sp>
      <p:sp>
        <p:nvSpPr>
          <p:cNvPr id="90" name="OTLSHAPE_M_6a283b367375415b92b0e5fc4e16a0cc_Shape"/>
          <p:cNvSpPr/>
          <p:nvPr>
            <p:custDataLst>
              <p:tags r:id="rId33"/>
            </p:custDataLst>
          </p:nvPr>
        </p:nvSpPr>
        <p:spPr>
          <a:xfrm>
            <a:off x="5150104" y="2724150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TLSHAPE_M_7b0996464ffd4cd3a3b383ab1ba22438_Title"/>
          <p:cNvSpPr txBox="1"/>
          <p:nvPr>
            <p:custDataLst>
              <p:tags r:id="rId34"/>
            </p:custDataLst>
          </p:nvPr>
        </p:nvSpPr>
        <p:spPr>
          <a:xfrm>
            <a:off x="6714558" y="2426336"/>
            <a:ext cx="8434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>
                <a:solidFill>
                  <a:srgbClr val="489A61"/>
                </a:solidFill>
                <a:latin typeface="Calibri" panose="020F0502020204030204" pitchFamily="34" charset="0"/>
              </a:rPr>
              <a:t>Gap Analysis: Data Synthesis</a:t>
            </a:r>
          </a:p>
        </p:txBody>
      </p:sp>
      <p:sp>
        <p:nvSpPr>
          <p:cNvPr id="92" name="OTLSHAPE_M_7b0996464ffd4cd3a3b383ab1ba22438_Shape"/>
          <p:cNvSpPr/>
          <p:nvPr>
            <p:custDataLst>
              <p:tags r:id="rId35"/>
            </p:custDataLst>
          </p:nvPr>
        </p:nvSpPr>
        <p:spPr>
          <a:xfrm>
            <a:off x="6941665" y="2724150"/>
            <a:ext cx="228600" cy="254000"/>
          </a:xfrm>
          <a:prstGeom prst="teardrop">
            <a:avLst/>
          </a:prstGeom>
          <a:solidFill>
            <a:srgbClr val="62B57B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TLSHAPE_M_7f583de0854a4cacb89837f3a379bb4a_Title"/>
          <p:cNvSpPr txBox="1"/>
          <p:nvPr>
            <p:custDataLst>
              <p:tags r:id="rId36"/>
            </p:custDataLst>
          </p:nvPr>
        </p:nvSpPr>
        <p:spPr>
          <a:xfrm>
            <a:off x="7710436" y="2532695"/>
            <a:ext cx="976364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>
                <a:solidFill>
                  <a:srgbClr val="489A61"/>
                </a:solidFill>
                <a:latin typeface="Calibri" panose="020F0502020204030204" pitchFamily="34" charset="0"/>
              </a:rPr>
              <a:t>Recommendations</a:t>
            </a:r>
          </a:p>
        </p:txBody>
      </p:sp>
      <p:sp>
        <p:nvSpPr>
          <p:cNvPr id="95" name="OTLSHAPE_M_7f583de0854a4cacb89837f3a379bb4a_Shape"/>
          <p:cNvSpPr/>
          <p:nvPr>
            <p:custDataLst>
              <p:tags r:id="rId37"/>
            </p:custDataLst>
          </p:nvPr>
        </p:nvSpPr>
        <p:spPr>
          <a:xfrm>
            <a:off x="7969623" y="2647950"/>
            <a:ext cx="304800" cy="3302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62B57B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TLSHAPE_T_7c518fb37f2142bb8e0445920d0403b5_Shape"/>
          <p:cNvSpPr/>
          <p:nvPr>
            <p:custDataLst>
              <p:tags r:id="rId38"/>
            </p:custDataLst>
          </p:nvPr>
        </p:nvSpPr>
        <p:spPr>
          <a:xfrm>
            <a:off x="2700313" y="3498850"/>
            <a:ext cx="697342" cy="203200"/>
          </a:xfrm>
          <a:prstGeom prst="roundRect">
            <a:avLst>
              <a:gd name="adj" fmla="val 100000"/>
            </a:avLst>
          </a:prstGeom>
          <a:solidFill>
            <a:srgbClr val="087FC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TLSHAPE_T_7c518fb37f2142bb8e0445920d0403b5_Title"/>
          <p:cNvSpPr txBox="1"/>
          <p:nvPr>
            <p:custDataLst>
              <p:tags r:id="rId39"/>
            </p:custDataLst>
          </p:nvPr>
        </p:nvSpPr>
        <p:spPr>
          <a:xfrm>
            <a:off x="1305214" y="3446562"/>
            <a:ext cx="1361786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8" dirty="0">
                <a:solidFill>
                  <a:srgbClr val="0070C0"/>
                </a:solidFill>
                <a:latin typeface="Calibri" panose="020F0502020204030204" pitchFamily="34" charset="0"/>
              </a:rPr>
              <a:t>Competitive Analysis (Future State):</a:t>
            </a:r>
          </a:p>
        </p:txBody>
      </p:sp>
      <p:sp>
        <p:nvSpPr>
          <p:cNvPr id="98" name="OTLSHAPE_T_7c518fb37f2142bb8e0445920d0403b5_JoinedDate"/>
          <p:cNvSpPr txBox="1"/>
          <p:nvPr>
            <p:custDataLst>
              <p:tags r:id="rId40"/>
            </p:custDataLst>
          </p:nvPr>
        </p:nvSpPr>
        <p:spPr>
          <a:xfrm>
            <a:off x="3440566" y="3523506"/>
            <a:ext cx="1021342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rgbClr val="7F7F7F"/>
                </a:solidFill>
                <a:latin typeface="Calibri" panose="020F0502020204030204" pitchFamily="34" charset="0"/>
              </a:rPr>
              <a:t>June 17 to June 30</a:t>
            </a:r>
          </a:p>
        </p:txBody>
      </p:sp>
      <p:sp>
        <p:nvSpPr>
          <p:cNvPr id="99" name="OTLSHAPE_T_be3ae38f60b3402d8a13f1e91eec41f5_Shape"/>
          <p:cNvSpPr/>
          <p:nvPr>
            <p:custDataLst>
              <p:tags r:id="rId41"/>
            </p:custDataLst>
          </p:nvPr>
        </p:nvSpPr>
        <p:spPr>
          <a:xfrm>
            <a:off x="3727784" y="3759200"/>
            <a:ext cx="635000" cy="203200"/>
          </a:xfrm>
          <a:prstGeom prst="roundRect">
            <a:avLst>
              <a:gd name="adj" fmla="val 100000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0" name="OTLSHAPE_T_be3ae38f60b3402d8a13f1e91eec41f5_Title"/>
          <p:cNvSpPr txBox="1"/>
          <p:nvPr>
            <p:custDataLst>
              <p:tags r:id="rId42"/>
            </p:custDataLst>
          </p:nvPr>
        </p:nvSpPr>
        <p:spPr>
          <a:xfrm>
            <a:off x="3075893" y="3789638"/>
            <a:ext cx="609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8" dirty="0">
                <a:solidFill>
                  <a:srgbClr val="0070C0"/>
                </a:solidFill>
                <a:latin typeface="Calibri" panose="020F0502020204030204" pitchFamily="34" charset="0"/>
              </a:rPr>
              <a:t>Domestic</a:t>
            </a:r>
          </a:p>
        </p:txBody>
      </p:sp>
      <p:sp>
        <p:nvSpPr>
          <p:cNvPr id="101" name="OTLSHAPE_T_be3ae38f60b3402d8a13f1e91eec41f5_JoinedDate"/>
          <p:cNvSpPr txBox="1"/>
          <p:nvPr>
            <p:custDataLst>
              <p:tags r:id="rId43"/>
            </p:custDataLst>
          </p:nvPr>
        </p:nvSpPr>
        <p:spPr>
          <a:xfrm>
            <a:off x="4402618" y="3789638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rgbClr val="7F7F7F"/>
                </a:solidFill>
                <a:latin typeface="Calibri" panose="020F0502020204030204" pitchFamily="34" charset="0"/>
              </a:rPr>
              <a:t>June 17</a:t>
            </a:r>
          </a:p>
        </p:txBody>
      </p:sp>
      <p:sp>
        <p:nvSpPr>
          <p:cNvPr id="102" name="OTLSHAPE_T_9aa183d65df24b0c8fecd0a002471583_Shape"/>
          <p:cNvSpPr/>
          <p:nvPr>
            <p:custDataLst>
              <p:tags r:id="rId44"/>
            </p:custDataLst>
          </p:nvPr>
        </p:nvSpPr>
        <p:spPr>
          <a:xfrm>
            <a:off x="3727784" y="4064000"/>
            <a:ext cx="734124" cy="203200"/>
          </a:xfrm>
          <a:prstGeom prst="roundRect">
            <a:avLst>
              <a:gd name="adj" fmla="val 100000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3" name="OTLSHAPE_T_9aa183d65df24b0c8fecd0a002471583_Title"/>
          <p:cNvSpPr txBox="1"/>
          <p:nvPr>
            <p:custDataLst>
              <p:tags r:id="rId45"/>
            </p:custDataLst>
          </p:nvPr>
        </p:nvSpPr>
        <p:spPr>
          <a:xfrm>
            <a:off x="2895600" y="4113312"/>
            <a:ext cx="789893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8" dirty="0">
                <a:solidFill>
                  <a:srgbClr val="0070C0"/>
                </a:solidFill>
                <a:latin typeface="Calibri" panose="020F0502020204030204" pitchFamily="34" charset="0"/>
              </a:rPr>
              <a:t>International</a:t>
            </a:r>
          </a:p>
        </p:txBody>
      </p:sp>
      <p:sp>
        <p:nvSpPr>
          <p:cNvPr id="104" name="OTLSHAPE_T_9aa183d65df24b0c8fecd0a002471583_JoinedDate"/>
          <p:cNvSpPr txBox="1"/>
          <p:nvPr>
            <p:custDataLst>
              <p:tags r:id="rId46"/>
            </p:custDataLst>
          </p:nvPr>
        </p:nvSpPr>
        <p:spPr>
          <a:xfrm>
            <a:off x="4495800" y="4112175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rgbClr val="7F7F7F"/>
                </a:solidFill>
                <a:latin typeface="Calibri" panose="020F0502020204030204" pitchFamily="34" charset="0"/>
              </a:rPr>
              <a:t>June 21</a:t>
            </a:r>
          </a:p>
        </p:txBody>
      </p:sp>
      <p:sp>
        <p:nvSpPr>
          <p:cNvPr id="111" name="OTLSHAPE_T_9aa183d65df24b0c8fecd0a002471583_Shape"/>
          <p:cNvSpPr/>
          <p:nvPr>
            <p:custDataLst>
              <p:tags r:id="rId47"/>
            </p:custDataLst>
          </p:nvPr>
        </p:nvSpPr>
        <p:spPr>
          <a:xfrm>
            <a:off x="3727784" y="4343400"/>
            <a:ext cx="889000" cy="203200"/>
          </a:xfrm>
          <a:prstGeom prst="roundRect">
            <a:avLst>
              <a:gd name="adj" fmla="val 100000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12" name="OTLSHAPE_T_9aa183d65df24b0c8fecd0a002471583_Title"/>
          <p:cNvSpPr txBox="1"/>
          <p:nvPr>
            <p:custDataLst>
              <p:tags r:id="rId48"/>
            </p:custDataLst>
          </p:nvPr>
        </p:nvSpPr>
        <p:spPr>
          <a:xfrm>
            <a:off x="3075893" y="4367488"/>
            <a:ext cx="609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8" dirty="0">
                <a:solidFill>
                  <a:srgbClr val="0070C0"/>
                </a:solidFill>
                <a:latin typeface="Calibri" panose="020F0502020204030204" pitchFamily="34" charset="0"/>
              </a:rPr>
              <a:t>Academic</a:t>
            </a:r>
          </a:p>
        </p:txBody>
      </p:sp>
      <p:sp>
        <p:nvSpPr>
          <p:cNvPr id="113" name="OTLSHAPE_T_9aa183d65df24b0c8fecd0a002471583_JoinedDate"/>
          <p:cNvSpPr txBox="1"/>
          <p:nvPr>
            <p:custDataLst>
              <p:tags r:id="rId49"/>
            </p:custDataLst>
          </p:nvPr>
        </p:nvSpPr>
        <p:spPr>
          <a:xfrm>
            <a:off x="4662632" y="4367488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rgbClr val="7F7F7F"/>
                </a:solidFill>
                <a:latin typeface="Calibri" panose="020F0502020204030204" pitchFamily="34" charset="0"/>
              </a:rPr>
              <a:t>June 25</a:t>
            </a:r>
          </a:p>
        </p:txBody>
      </p:sp>
      <p:cxnSp>
        <p:nvCxnSpPr>
          <p:cNvPr id="114" name="OTLSHAPE_M_93afb554552a4221a5380f7919409aa7_Connector1"/>
          <p:cNvCxnSpPr/>
          <p:nvPr>
            <p:custDataLst>
              <p:tags r:id="rId50"/>
            </p:custDataLst>
          </p:nvPr>
        </p:nvCxnSpPr>
        <p:spPr>
          <a:xfrm>
            <a:off x="6162490" y="2218270"/>
            <a:ext cx="0" cy="569365"/>
          </a:xfrm>
          <a:prstGeom prst="line">
            <a:avLst/>
          </a:prstGeom>
          <a:ln w="9525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TLSHAPE_M_93afb554552a4221a5380f7919409aa7_Title"/>
          <p:cNvSpPr txBox="1"/>
          <p:nvPr>
            <p:custDataLst>
              <p:tags r:id="rId51"/>
            </p:custDataLst>
          </p:nvPr>
        </p:nvSpPr>
        <p:spPr>
          <a:xfrm>
            <a:off x="5794840" y="1914708"/>
            <a:ext cx="804597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>
                <a:solidFill>
                  <a:srgbClr val="7030A0"/>
                </a:solidFill>
                <a:latin typeface="Calibri" panose="020F0502020204030204" pitchFamily="34" charset="0"/>
              </a:rPr>
              <a:t>Client Interim Report</a:t>
            </a:r>
          </a:p>
        </p:txBody>
      </p:sp>
      <p:sp>
        <p:nvSpPr>
          <p:cNvPr id="116" name="OTLSHAPE_M_93afb554552a4221a5380f7919409aa7_Shape"/>
          <p:cNvSpPr/>
          <p:nvPr>
            <p:custDataLst>
              <p:tags r:id="rId52"/>
            </p:custDataLst>
          </p:nvPr>
        </p:nvSpPr>
        <p:spPr>
          <a:xfrm>
            <a:off x="6023440" y="2768585"/>
            <a:ext cx="228600" cy="254000"/>
          </a:xfrm>
          <a:prstGeom prst="teardrop">
            <a:avLst/>
          </a:prstGeom>
          <a:solidFill>
            <a:srgbClr val="7030A0"/>
          </a:solidFill>
          <a:ln w="12700" cap="flat" cmpd="sng" algn="ctr">
            <a:solidFill>
              <a:srgbClr val="7030A0"/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 descr="https://lh3.googleusercontent.com/aEyhdCvo6vWAmJuH64oWFaf5Wt6OfGLdsjvD_1cuWMr9PfxI2t39I-odMWsFKwKDZeQoxTGDlsMShghz4IaGLy_PMI7Km97Z-mTluhufF8o8xgakIkTxPA8WIUTP0dEn7rLPjFwRRIw">
            <a:extLst>
              <a:ext uri="{FF2B5EF4-FFF2-40B4-BE49-F238E27FC236}">
                <a16:creationId xmlns:a16="http://schemas.microsoft.com/office/drawing/2014/main" xmlns="" id="{172E563A-B317-48FF-80CE-40742F982F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25"/>
          <a:stretch/>
        </p:blipFill>
        <p:spPr bwMode="auto">
          <a:xfrm>
            <a:off x="7286625" y="6213075"/>
            <a:ext cx="1828800" cy="51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53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52400"/>
            <a:ext cx="3580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Cambria" pitchFamily="18" charset="0"/>
              </a:rPr>
              <a:t>Issues Encountered &amp; </a:t>
            </a:r>
            <a:r>
              <a:rPr lang="en-GB" sz="2000" dirty="0" smtClean="0">
                <a:latin typeface="Cambria" pitchFamily="18" charset="0"/>
              </a:rPr>
              <a:t>Wrap-up</a:t>
            </a:r>
            <a:endParaRPr lang="en-GB" sz="2000" dirty="0">
              <a:latin typeface="Cambria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85800"/>
            <a:ext cx="7467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8600" y="8382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Board: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Gaining alignment for the mission and vision from Board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Frequent turnover of the Board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Board members functioning as a working </a:t>
            </a:r>
            <a:r>
              <a:rPr lang="en-US" sz="1600" dirty="0" smtClean="0">
                <a:latin typeface="Cambria" panose="02040503050406030204" pitchFamily="18" charset="0"/>
              </a:rPr>
              <a:t>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</a:rPr>
              <a:t>Unexpected tragedies causing a ripple effect throughout the organization.</a:t>
            </a:r>
            <a:endParaRPr lang="en-US" sz="1600" dirty="0">
              <a:latin typeface="Cambria" panose="02040503050406030204" pitchFamily="18" charset="0"/>
            </a:endParaRPr>
          </a:p>
          <a:p>
            <a:r>
              <a:rPr lang="en-US" sz="1600" b="1" dirty="0">
                <a:latin typeface="Cambria" panose="02040503050406030204" pitchFamily="18" charset="0"/>
              </a:rPr>
              <a:t>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Between February and May 2018, HOH reduced support programs from running 29 in February to 16 </a:t>
            </a:r>
            <a:r>
              <a:rPr lang="en-US" sz="1600" dirty="0" smtClean="0">
                <a:latin typeface="Cambria" panose="02040503050406030204" pitchFamily="18" charset="0"/>
              </a:rPr>
              <a:t>in </a:t>
            </a:r>
            <a:r>
              <a:rPr lang="en-US" sz="1600" dirty="0">
                <a:latin typeface="Cambria" panose="02040503050406030204" pitchFamily="18" charset="0"/>
              </a:rPr>
              <a:t>May</a:t>
            </a:r>
          </a:p>
          <a:p>
            <a:r>
              <a:rPr lang="en-US" sz="1600" b="1" dirty="0">
                <a:latin typeface="Cambria" panose="02040503050406030204" pitchFamily="18" charset="0"/>
              </a:rPr>
              <a:t>Financial: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HOH wants us to help them apply for a large financial grant from Central LHIN, however this falls under fundraising. The grant application requires a comprehensive strategy </a:t>
            </a:r>
            <a:r>
              <a:rPr lang="en-US" sz="1600" dirty="0" smtClean="0">
                <a:latin typeface="Cambria" panose="02040503050406030204" pitchFamily="18" charset="0"/>
              </a:rPr>
              <a:t>however </a:t>
            </a:r>
            <a:r>
              <a:rPr lang="en-US" sz="1600" dirty="0">
                <a:latin typeface="Cambria" panose="02040503050406030204" pitchFamily="18" charset="0"/>
              </a:rPr>
              <a:t>the two are inter-dependent.</a:t>
            </a:r>
          </a:p>
          <a:p>
            <a:endParaRPr lang="en-US" sz="1600" dirty="0">
              <a:latin typeface="Cambria" panose="02040503050406030204" pitchFamily="18" charset="0"/>
            </a:endParaRPr>
          </a:p>
          <a:p>
            <a:endParaRPr lang="en-US" sz="1600" dirty="0">
              <a:latin typeface="Cambria" panose="02040503050406030204" pitchFamily="18" charset="0"/>
            </a:endParaRPr>
          </a:p>
        </p:txBody>
      </p:sp>
      <p:pic>
        <p:nvPicPr>
          <p:cNvPr id="6" name="Picture 2" descr="https://lh3.googleusercontent.com/aEyhdCvo6vWAmJuH64oWFaf5Wt6OfGLdsjvD_1cuWMr9PfxI2t39I-odMWsFKwKDZeQoxTGDlsMShghz4IaGLy_PMI7Km97Z-mTluhufF8o8xgakIkTxPA8WIUTP0dEn7rLPjFwRRIw">
            <a:extLst>
              <a:ext uri="{FF2B5EF4-FFF2-40B4-BE49-F238E27FC236}">
                <a16:creationId xmlns:a16="http://schemas.microsoft.com/office/drawing/2014/main" xmlns="" id="{B4692677-C297-4737-B03C-64B402B61D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25"/>
          <a:stretch/>
        </p:blipFill>
        <p:spPr bwMode="auto">
          <a:xfrm>
            <a:off x="7286625" y="6213075"/>
            <a:ext cx="1828800" cy="51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32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685800"/>
            <a:ext cx="7467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bramowp\AppData\Local\Microsoft\Windows\Temporary Internet Files\Content.IE5\UEG5W9US\Questionmark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937327"/>
            <a:ext cx="39624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52400"/>
            <a:ext cx="3927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Cambria" pitchFamily="18" charset="0"/>
              </a:rPr>
              <a:t>Questions, feedback, suggestions </a:t>
            </a:r>
          </a:p>
        </p:txBody>
      </p:sp>
      <p:pic>
        <p:nvPicPr>
          <p:cNvPr id="6" name="Picture 2" descr="https://lh3.googleusercontent.com/aEyhdCvo6vWAmJuH64oWFaf5Wt6OfGLdsjvD_1cuWMr9PfxI2t39I-odMWsFKwKDZeQoxTGDlsMShghz4IaGLy_PMI7Km97Z-mTluhufF8o8xgakIkTxPA8WIUTP0dEn7rLPjFwRRIw">
            <a:extLst>
              <a:ext uri="{FF2B5EF4-FFF2-40B4-BE49-F238E27FC236}">
                <a16:creationId xmlns:a16="http://schemas.microsoft.com/office/drawing/2014/main" xmlns="" id="{50D91E18-6671-4CA3-83C7-A4A47E4FF3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25"/>
          <a:stretch/>
        </p:blipFill>
        <p:spPr bwMode="auto">
          <a:xfrm>
            <a:off x="7286625" y="6213075"/>
            <a:ext cx="1828800" cy="51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6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52400"/>
            <a:ext cx="283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Cambria" panose="02040503050406030204" pitchFamily="18" charset="0"/>
              </a:rPr>
              <a:t>Questions and Feedback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85800"/>
            <a:ext cx="7467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828800" y="914400"/>
            <a:ext cx="7010400" cy="1214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  <a:latin typeface="Cambria" panose="02040503050406030204" pitchFamily="18" charset="0"/>
              </a:rPr>
              <a:t>Do you have any feedback on our project approach? Does the scope match the project definition and is </a:t>
            </a:r>
            <a:r>
              <a:rPr lang="en-US" dirty="0" smtClean="0">
                <a:solidFill>
                  <a:schemeClr val="tx2"/>
                </a:solidFill>
                <a:latin typeface="Cambria" panose="02040503050406030204" pitchFamily="18" charset="0"/>
              </a:rPr>
              <a:t>it sufficiently </a:t>
            </a:r>
            <a:r>
              <a:rPr lang="en-US" dirty="0">
                <a:solidFill>
                  <a:schemeClr val="tx2"/>
                </a:solidFill>
                <a:latin typeface="Cambria" panose="02040503050406030204" pitchFamily="18" charset="0"/>
              </a:rPr>
              <a:t>contained?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914400"/>
            <a:ext cx="1143000" cy="114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Q1</a:t>
            </a:r>
          </a:p>
        </p:txBody>
      </p:sp>
      <p:sp>
        <p:nvSpPr>
          <p:cNvPr id="9" name="Rectangle 8"/>
          <p:cNvSpPr/>
          <p:nvPr/>
        </p:nvSpPr>
        <p:spPr>
          <a:xfrm>
            <a:off x="1828800" y="2241820"/>
            <a:ext cx="7010400" cy="1214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  <a:latin typeface="Cambria" panose="02040503050406030204" pitchFamily="18" charset="0"/>
              </a:rPr>
              <a:t>Can you suggest a reasonable sample size of survey / interviews to conduct? What are your best practices for driving responses?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" y="2241820"/>
            <a:ext cx="1143000" cy="114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Q2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28800" y="3569240"/>
            <a:ext cx="7010400" cy="1214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  <a:latin typeface="Cambria" panose="02040503050406030204" pitchFamily="18" charset="0"/>
              </a:rPr>
              <a:t>What are some suggestions / recommendations on how to research KPIs and milestones for strategic plans?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4800" y="3569240"/>
            <a:ext cx="1143000" cy="114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Q3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28800" y="4896660"/>
            <a:ext cx="7010400" cy="1214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  <a:latin typeface="Cambria" panose="02040503050406030204" pitchFamily="18" charset="0"/>
              </a:rPr>
              <a:t>Do you see any other risks? Are there any other considerations we should take in our analysis?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0" y="4896660"/>
            <a:ext cx="1143000" cy="114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Q4</a:t>
            </a:r>
          </a:p>
        </p:txBody>
      </p:sp>
      <p:pic>
        <p:nvPicPr>
          <p:cNvPr id="16" name="Picture 2" descr="https://lh3.googleusercontent.com/aEyhdCvo6vWAmJuH64oWFaf5Wt6OfGLdsjvD_1cuWMr9PfxI2t39I-odMWsFKwKDZeQoxTGDlsMShghz4IaGLy_PMI7Km97Z-mTluhufF8o8xgakIkTxPA8WIUTP0dEn7rLPjFwRRIw">
            <a:extLst>
              <a:ext uri="{FF2B5EF4-FFF2-40B4-BE49-F238E27FC236}">
                <a16:creationId xmlns:a16="http://schemas.microsoft.com/office/drawing/2014/main" xmlns="" id="{FA9EC335-C31B-4E12-B50E-BDF9A27D9E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25"/>
          <a:stretch/>
        </p:blipFill>
        <p:spPr bwMode="auto">
          <a:xfrm>
            <a:off x="7286625" y="6213075"/>
            <a:ext cx="1828800" cy="51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165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52400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Cambria" pitchFamily="18" charset="0"/>
              </a:rPr>
              <a:t>Appendix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85800"/>
            <a:ext cx="7467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7" descr="C:\Users\abramowp\AppData\Local\Microsoft\Windows\Temporary Internet Files\Content.IE5\3UBIHXD1\iii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619" y="1295400"/>
            <a:ext cx="4064926" cy="313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lh3.googleusercontent.com/aEyhdCvo6vWAmJuH64oWFaf5Wt6OfGLdsjvD_1cuWMr9PfxI2t39I-odMWsFKwKDZeQoxTGDlsMShghz4IaGLy_PMI7Km97Z-mTluhufF8o8xgakIkTxPA8WIUTP0dEn7rLPjFwRRIw">
            <a:extLst>
              <a:ext uri="{FF2B5EF4-FFF2-40B4-BE49-F238E27FC236}">
                <a16:creationId xmlns:a16="http://schemas.microsoft.com/office/drawing/2014/main" xmlns="" id="{FA4B24FF-9FFC-4AAA-8FD0-AD4E39FBE8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25"/>
          <a:stretch/>
        </p:blipFill>
        <p:spPr bwMode="auto">
          <a:xfrm>
            <a:off x="7286625" y="6213075"/>
            <a:ext cx="1828800" cy="51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488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s://lh3.googleusercontent.com/aEyhdCvo6vWAmJuH64oWFaf5Wt6OfGLdsjvD_1cuWMr9PfxI2t39I-odMWsFKwKDZeQoxTGDlsMShghz4IaGLy_PMI7Km97Z-mTluhufF8o8xgakIkTxPA8WIUTP0dEn7rLPjFwRRIw">
            <a:extLst>
              <a:ext uri="{FF2B5EF4-FFF2-40B4-BE49-F238E27FC236}">
                <a16:creationId xmlns:a16="http://schemas.microsoft.com/office/drawing/2014/main" xmlns="" id="{9D7511BD-1143-46BA-B912-ADD43E5DFF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25"/>
          <a:stretch/>
        </p:blipFill>
        <p:spPr bwMode="auto">
          <a:xfrm>
            <a:off x="7286625" y="6213075"/>
            <a:ext cx="1828800" cy="51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52400"/>
            <a:ext cx="3377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Cambria" pitchFamily="18" charset="0"/>
              </a:rPr>
              <a:t>Financial Analysis Conducted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85800"/>
            <a:ext cx="7467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7278531F-EFC6-4E78-BF58-D20262A52C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126859"/>
              </p:ext>
            </p:extLst>
          </p:nvPr>
        </p:nvGraphicFramePr>
        <p:xfrm>
          <a:off x="76200" y="762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="" id="{7664B8A5-77B1-4EDF-BE73-FA0940AE73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6624505"/>
              </p:ext>
            </p:extLst>
          </p:nvPr>
        </p:nvGraphicFramePr>
        <p:xfrm>
          <a:off x="4648200" y="3486090"/>
          <a:ext cx="4267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xmlns="" id="{3764FB83-B2AA-46F9-A33B-43C5E05E8A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4925870"/>
              </p:ext>
            </p:extLst>
          </p:nvPr>
        </p:nvGraphicFramePr>
        <p:xfrm>
          <a:off x="76200" y="3486090"/>
          <a:ext cx="453614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xmlns="" id="{18483EF3-6A4C-4226-927F-8F6097DA47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1663790"/>
              </p:ext>
            </p:extLst>
          </p:nvPr>
        </p:nvGraphicFramePr>
        <p:xfrm>
          <a:off x="4648200" y="762000"/>
          <a:ext cx="4267200" cy="2696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71281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52400"/>
            <a:ext cx="3377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Cambria" pitchFamily="18" charset="0"/>
              </a:rPr>
              <a:t>Financial Analysis Conducted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85800"/>
            <a:ext cx="7467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E9B8078C-5AE7-4F18-81CA-46292369E3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404651"/>
              </p:ext>
            </p:extLst>
          </p:nvPr>
        </p:nvGraphicFramePr>
        <p:xfrm>
          <a:off x="228600" y="762000"/>
          <a:ext cx="4540624" cy="2709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="" id="{02B1A2F1-A9BE-44E2-9DB3-22FBADD0F3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1087765"/>
              </p:ext>
            </p:extLst>
          </p:nvPr>
        </p:nvGraphicFramePr>
        <p:xfrm>
          <a:off x="241487" y="3610257"/>
          <a:ext cx="4540624" cy="2638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2" descr="https://lh3.googleusercontent.com/aEyhdCvo6vWAmJuH64oWFaf5Wt6OfGLdsjvD_1cuWMr9PfxI2t39I-odMWsFKwKDZeQoxTGDlsMShghz4IaGLy_PMI7Km97Z-mTluhufF8o8xgakIkTxPA8WIUTP0dEn7rLPjFwRRIw">
            <a:extLst>
              <a:ext uri="{FF2B5EF4-FFF2-40B4-BE49-F238E27FC236}">
                <a16:creationId xmlns:a16="http://schemas.microsoft.com/office/drawing/2014/main" xmlns="" id="{6B34759C-2B96-4C9A-9C40-9EA614310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25"/>
          <a:stretch/>
        </p:blipFill>
        <p:spPr bwMode="auto">
          <a:xfrm>
            <a:off x="7286625" y="6213075"/>
            <a:ext cx="1828800" cy="51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187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52400"/>
            <a:ext cx="3377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Cambria" pitchFamily="18" charset="0"/>
              </a:rPr>
              <a:t>Financial Analysis Conducted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85800"/>
            <a:ext cx="7467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74F12B56-567B-4BB0-AA49-B3AEAF54C6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0308267"/>
              </p:ext>
            </p:extLst>
          </p:nvPr>
        </p:nvGraphicFramePr>
        <p:xfrm>
          <a:off x="4606075" y="838200"/>
          <a:ext cx="4385526" cy="2714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xmlns="" id="{4D9F4B5B-F8F2-42FB-994B-821549FFE9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071788"/>
              </p:ext>
            </p:extLst>
          </p:nvPr>
        </p:nvGraphicFramePr>
        <p:xfrm>
          <a:off x="152400" y="3581400"/>
          <a:ext cx="4419600" cy="2714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xmlns="" id="{025627E5-D183-4546-B497-D880139957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8483859"/>
              </p:ext>
            </p:extLst>
          </p:nvPr>
        </p:nvGraphicFramePr>
        <p:xfrm>
          <a:off x="152400" y="838200"/>
          <a:ext cx="4419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7" name="Picture 2" descr="https://lh3.googleusercontent.com/aEyhdCvo6vWAmJuH64oWFaf5Wt6OfGLdsjvD_1cuWMr9PfxI2t39I-odMWsFKwKDZeQoxTGDlsMShghz4IaGLy_PMI7Km97Z-mTluhufF8o8xgakIkTxPA8WIUTP0dEn7rLPjFwRRIw">
            <a:extLst>
              <a:ext uri="{FF2B5EF4-FFF2-40B4-BE49-F238E27FC236}">
                <a16:creationId xmlns:a16="http://schemas.microsoft.com/office/drawing/2014/main" xmlns="" id="{040C8956-2F65-4323-A5CD-A838D24DFB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25"/>
          <a:stretch/>
        </p:blipFill>
        <p:spPr bwMode="auto">
          <a:xfrm>
            <a:off x="7286625" y="6213075"/>
            <a:ext cx="1828800" cy="51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850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lh3.googleusercontent.com/aEyhdCvo6vWAmJuH64oWFaf5Wt6OfGLdsjvD_1cuWMr9PfxI2t39I-odMWsFKwKDZeQoxTGDlsMShghz4IaGLy_PMI7Km97Z-mTluhufF8o8xgakIkTxPA8WIUTP0dEn7rLPjFwRRIw">
            <a:extLst>
              <a:ext uri="{FF2B5EF4-FFF2-40B4-BE49-F238E27FC236}">
                <a16:creationId xmlns:a16="http://schemas.microsoft.com/office/drawing/2014/main" xmlns="" id="{2CD41814-646E-4E0F-AE45-D61A64C3E2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25"/>
          <a:stretch/>
        </p:blipFill>
        <p:spPr bwMode="auto">
          <a:xfrm>
            <a:off x="7286625" y="6213075"/>
            <a:ext cx="1828800" cy="51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52400"/>
            <a:ext cx="1825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Cambria" panose="02040503050406030204" pitchFamily="18" charset="0"/>
              </a:rPr>
              <a:t>SWOT Analysis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85800"/>
            <a:ext cx="7467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85800"/>
            <a:ext cx="7467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20992"/>
              </p:ext>
            </p:extLst>
          </p:nvPr>
        </p:nvGraphicFramePr>
        <p:xfrm>
          <a:off x="609600" y="1066800"/>
          <a:ext cx="7924800" cy="5345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xmlns="" val="253917144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xmlns="" val="1948180948"/>
                    </a:ext>
                  </a:extLst>
                </a:gridCol>
              </a:tblGrid>
              <a:tr h="2468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D9701"/>
                          </a:solidFill>
                          <a:latin typeface="Cambria" panose="02040503050406030204" pitchFamily="18" charset="0"/>
                        </a:rPr>
                        <a:t>Strengths</a:t>
                      </a:r>
                    </a:p>
                    <a:p>
                      <a:pPr marL="171450" indent="-171450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ambria" panose="02040503050406030204" pitchFamily="18" charset="0"/>
                        </a:rPr>
                        <a:t>Experienced management team and proficient volunteer team</a:t>
                      </a:r>
                    </a:p>
                    <a:p>
                      <a:pPr marL="171450" indent="-171450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ambria" panose="02040503050406030204" pitchFamily="18" charset="0"/>
                        </a:rPr>
                        <a:t>Diverse</a:t>
                      </a:r>
                      <a:r>
                        <a:rPr lang="en-US" sz="1200" baseline="0" dirty="0">
                          <a:latin typeface="Cambria" panose="02040503050406030204" pitchFamily="18" charset="0"/>
                        </a:rPr>
                        <a:t> range of programming catered to improving mental health</a:t>
                      </a:r>
                    </a:p>
                    <a:p>
                      <a:pPr marL="171450" indent="-171450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>
                          <a:latin typeface="Cambria" panose="02040503050406030204" pitchFamily="18" charset="0"/>
                        </a:rPr>
                        <a:t>Flagshi</a:t>
                      </a:r>
                      <a:r>
                        <a:rPr lang="en-US" sz="1200" b="1" kern="1200" baseline="0" dirty="0">
                          <a:solidFill>
                            <a:schemeClr val="lt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 Public Education Series on mental health which has access to hundred groups</a:t>
                      </a:r>
                    </a:p>
                    <a:p>
                      <a:pPr marL="171450" indent="-171450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kern="1200" baseline="0" dirty="0">
                          <a:solidFill>
                            <a:schemeClr val="lt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Access to provincial endorsement?</a:t>
                      </a:r>
                    </a:p>
                    <a:p>
                      <a:pPr marL="171450" indent="-171450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kern="1200" baseline="0" dirty="0">
                          <a:solidFill>
                            <a:schemeClr val="lt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Strong Family Support group cohort</a:t>
                      </a:r>
                    </a:p>
                  </a:txBody>
                  <a:tcPr marL="78377" marR="78377" marT="39189" marB="39189">
                    <a:solidFill>
                      <a:srgbClr val="0058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D9701"/>
                          </a:solidFill>
                          <a:latin typeface="Cambria" panose="02040503050406030204" pitchFamily="18" charset="0"/>
                        </a:rPr>
                        <a:t>Weaknesses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latin typeface="Cambria" panose="02040503050406030204" pitchFamily="18" charset="0"/>
                        </a:rPr>
                        <a:t>Clear </a:t>
                      </a:r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misalignment </a:t>
                      </a:r>
                      <a:r>
                        <a:rPr lang="en-US" sz="1200" dirty="0">
                          <a:latin typeface="Cambria" panose="02040503050406030204" pitchFamily="18" charset="0"/>
                        </a:rPr>
                        <a:t>on mission and vision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latin typeface="Cambria" panose="02040503050406030204" pitchFamily="18" charset="0"/>
                        </a:rPr>
                        <a:t>Absence of performance measuring system for overall strategy.</a:t>
                      </a:r>
                    </a:p>
                    <a:p>
                      <a:pPr marL="171450" indent="-171450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ambria" panose="02040503050406030204" pitchFamily="18" charset="0"/>
                        </a:rPr>
                        <a:t>Planning</a:t>
                      </a:r>
                      <a:r>
                        <a:rPr lang="en-US" sz="1200" baseline="0" dirty="0">
                          <a:latin typeface="Cambria" panose="02040503050406030204" pitchFamily="18" charset="0"/>
                        </a:rPr>
                        <a:t> for support programs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  <a:p>
                      <a:pPr marL="171450" indent="-171450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ambria" panose="02040503050406030204" pitchFamily="18" charset="0"/>
                        </a:rPr>
                        <a:t>Retaining </a:t>
                      </a:r>
                      <a:r>
                        <a:rPr lang="en-US" sz="1200" baseline="0" dirty="0" smtClean="0">
                          <a:latin typeface="Cambria" panose="02040503050406030204" pitchFamily="18" charset="0"/>
                        </a:rPr>
                        <a:t>board </a:t>
                      </a:r>
                      <a:r>
                        <a:rPr lang="en-US" sz="1200" baseline="0" dirty="0">
                          <a:latin typeface="Cambria" panose="02040503050406030204" pitchFamily="18" charset="0"/>
                        </a:rPr>
                        <a:t>members and volunteers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  <a:p>
                      <a:pPr marL="171450" indent="-171450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ambria" panose="02040503050406030204" pitchFamily="18" charset="0"/>
                        </a:rPr>
                        <a:t>Financially relying on the annual Gala</a:t>
                      </a:r>
                      <a:r>
                        <a:rPr lang="en-US" sz="1200" baseline="0" dirty="0">
                          <a:latin typeface="Cambria" panose="02040503050406030204" pitchFamily="18" charset="0"/>
                        </a:rPr>
                        <a:t> for fundraising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  <a:p>
                      <a:pPr marL="171450" indent="-171450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HOH </a:t>
                      </a:r>
                      <a:r>
                        <a:rPr lang="en-US" sz="1200" dirty="0">
                          <a:latin typeface="Cambria" panose="02040503050406030204" pitchFamily="18" charset="0"/>
                        </a:rPr>
                        <a:t>doesn’t have</a:t>
                      </a:r>
                      <a:r>
                        <a:rPr lang="en-US" sz="1200" baseline="0" dirty="0">
                          <a:latin typeface="Cambria" panose="02040503050406030204" pitchFamily="18" charset="0"/>
                        </a:rPr>
                        <a:t> partnerships with other organizations to increase referrals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  <a:p>
                      <a:pPr marL="171450" indent="-171450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ambria" panose="02040503050406030204" pitchFamily="18" charset="0"/>
                        </a:rPr>
                        <a:t>Group classes are not fully utilized</a:t>
                      </a:r>
                    </a:p>
                    <a:p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marL="78377" marR="78377" marT="39189" marB="39189">
                    <a:solidFill>
                      <a:srgbClr val="005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7522875"/>
                  </a:ext>
                </a:extLst>
              </a:tr>
              <a:tr h="24688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rgbClr val="FD970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Opportunities</a:t>
                      </a:r>
                    </a:p>
                    <a:p>
                      <a:pPr marL="171450" indent="-171450" algn="l" defTabSz="914400" rtl="0" eaLnBrk="1" latinLnBrk="0" hangingPunct="1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Defining </a:t>
                      </a: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clear mission to align the organizational resources </a:t>
                      </a: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effectively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Partnership with local hospitals for referrals and public</a:t>
                      </a:r>
                      <a:r>
                        <a:rPr lang="en-US" sz="1200" b="1" kern="1200" baseline="0" dirty="0">
                          <a:solidFill>
                            <a:schemeClr val="lt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visibility/accessibility. 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sz="1200" b="1" kern="1200" baseline="0" dirty="0">
                          <a:solidFill>
                            <a:schemeClr val="lt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programs to offer e.g. advocacy, </a:t>
                      </a:r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increasing </a:t>
                      </a:r>
                      <a:r>
                        <a:rPr lang="en-US" sz="1200" b="1" kern="1200" baseline="0" dirty="0">
                          <a:solidFill>
                            <a:schemeClr val="lt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frequency of flagship programs, </a:t>
                      </a:r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collaborating </a:t>
                      </a:r>
                      <a:r>
                        <a:rPr lang="en-US" sz="1200" b="1" kern="1200" baseline="0" dirty="0">
                          <a:solidFill>
                            <a:schemeClr val="lt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for supportive housing</a:t>
                      </a:r>
                    </a:p>
                    <a:p>
                      <a:pPr marL="171450" indent="-171450" algn="l" defTabSz="914400" rtl="0" eaLnBrk="1" latinLnBrk="0" hangingPunct="1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kern="1200" baseline="0" dirty="0">
                          <a:solidFill>
                            <a:schemeClr val="lt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Proper planning for support programs operations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Improve </a:t>
                      </a: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HOH </a:t>
                      </a:r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brand in the local community and also politically</a:t>
                      </a:r>
                    </a:p>
                    <a:p>
                      <a:pPr marL="171450" indent="-171450" algn="l" defTabSz="914400" rtl="0" eaLnBrk="1" latinLnBrk="0" hangingPunct="1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sz="1200" b="1" kern="1200" dirty="0">
                        <a:solidFill>
                          <a:schemeClr val="lt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  <a:p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marL="78377" marR="78377" marT="39189" marB="39189">
                    <a:solidFill>
                      <a:srgbClr val="00589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rgbClr val="FD970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Threats</a:t>
                      </a:r>
                    </a:p>
                    <a:p>
                      <a:pPr marL="171450" indent="-171450" algn="l" defTabSz="914400" rtl="0" eaLnBrk="1" latinLnBrk="0" hangingPunct="1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Reduced referrals from other organizations</a:t>
                      </a:r>
                    </a:p>
                    <a:p>
                      <a:pPr marL="171450" indent="-171450" algn="l" defTabSz="914400" rtl="0" eaLnBrk="1" latinLnBrk="0" hangingPunct="1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Loss of participants to other mental health organizations</a:t>
                      </a:r>
                    </a:p>
                    <a:p>
                      <a:pPr marL="171450" indent="-171450" algn="l" defTabSz="914400" rtl="0" eaLnBrk="1" latinLnBrk="0" hangingPunct="1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Potential loss of funding or any regulatory changes</a:t>
                      </a:r>
                    </a:p>
                    <a:p>
                      <a:pPr marL="171450" indent="-171450" algn="l" defTabSz="914400" rtl="0" eaLnBrk="1" latinLnBrk="0" hangingPunct="1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Management and Volunteer turnover</a:t>
                      </a:r>
                    </a:p>
                  </a:txBody>
                  <a:tcPr marL="78377" marR="78377" marT="39189" marB="39189">
                    <a:solidFill>
                      <a:srgbClr val="005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8236361"/>
                  </a:ext>
                </a:extLst>
              </a:tr>
            </a:tbl>
          </a:graphicData>
        </a:graphic>
      </p:graphicFrame>
      <p:sp>
        <p:nvSpPr>
          <p:cNvPr id="13" name="Freeform 12"/>
          <p:cNvSpPr/>
          <p:nvPr/>
        </p:nvSpPr>
        <p:spPr>
          <a:xfrm>
            <a:off x="4229100" y="3408679"/>
            <a:ext cx="723900" cy="402167"/>
          </a:xfrm>
          <a:custGeom>
            <a:avLst/>
            <a:gdLst>
              <a:gd name="connsiteX0" fmla="*/ 0 w 1828800"/>
              <a:gd name="connsiteY0" fmla="*/ 169337 h 1016000"/>
              <a:gd name="connsiteX1" fmla="*/ 169337 w 1828800"/>
              <a:gd name="connsiteY1" fmla="*/ 0 h 1016000"/>
              <a:gd name="connsiteX2" fmla="*/ 1659463 w 1828800"/>
              <a:gd name="connsiteY2" fmla="*/ 0 h 1016000"/>
              <a:gd name="connsiteX3" fmla="*/ 1828800 w 1828800"/>
              <a:gd name="connsiteY3" fmla="*/ 169337 h 1016000"/>
              <a:gd name="connsiteX4" fmla="*/ 1828800 w 1828800"/>
              <a:gd name="connsiteY4" fmla="*/ 846663 h 1016000"/>
              <a:gd name="connsiteX5" fmla="*/ 1659463 w 1828800"/>
              <a:gd name="connsiteY5" fmla="*/ 1016000 h 1016000"/>
              <a:gd name="connsiteX6" fmla="*/ 169337 w 1828800"/>
              <a:gd name="connsiteY6" fmla="*/ 1016000 h 1016000"/>
              <a:gd name="connsiteX7" fmla="*/ 0 w 1828800"/>
              <a:gd name="connsiteY7" fmla="*/ 846663 h 1016000"/>
              <a:gd name="connsiteX8" fmla="*/ 0 w 1828800"/>
              <a:gd name="connsiteY8" fmla="*/ 169337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0" h="1016000">
                <a:moveTo>
                  <a:pt x="0" y="169337"/>
                </a:moveTo>
                <a:cubicBezTo>
                  <a:pt x="0" y="75815"/>
                  <a:pt x="75815" y="0"/>
                  <a:pt x="169337" y="0"/>
                </a:cubicBezTo>
                <a:lnTo>
                  <a:pt x="1659463" y="0"/>
                </a:lnTo>
                <a:cubicBezTo>
                  <a:pt x="1752985" y="0"/>
                  <a:pt x="1828800" y="75815"/>
                  <a:pt x="1828800" y="169337"/>
                </a:cubicBezTo>
                <a:lnTo>
                  <a:pt x="1828800" y="846663"/>
                </a:lnTo>
                <a:cubicBezTo>
                  <a:pt x="1828800" y="940185"/>
                  <a:pt x="1752985" y="1016000"/>
                  <a:pt x="1659463" y="1016000"/>
                </a:cubicBezTo>
                <a:lnTo>
                  <a:pt x="169337" y="1016000"/>
                </a:lnTo>
                <a:cubicBezTo>
                  <a:pt x="75815" y="1016000"/>
                  <a:pt x="0" y="940185"/>
                  <a:pt x="0" y="846663"/>
                </a:cubicBezTo>
                <a:lnTo>
                  <a:pt x="0" y="169337"/>
                </a:lnTo>
                <a:close/>
              </a:path>
            </a:pathLst>
          </a:custGeom>
          <a:solidFill>
            <a:srgbClr val="00895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87" tIns="83887" rIns="83887" bIns="83887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solidFill>
                  <a:schemeClr val="bg1"/>
                </a:solidFill>
                <a:latin typeface="Cambria" panose="02040503050406030204" pitchFamily="18" charset="0"/>
              </a:rPr>
              <a:t>SWOT</a:t>
            </a:r>
          </a:p>
        </p:txBody>
      </p:sp>
    </p:spTree>
    <p:extLst>
      <p:ext uri="{BB962C8B-B14F-4D97-AF65-F5344CB8AC3E}">
        <p14:creationId xmlns:p14="http://schemas.microsoft.com/office/powerpoint/2010/main" val="345273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52400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Cambria" pitchFamily="18" charset="0"/>
              </a:rPr>
              <a:t>Agenda</a:t>
            </a:r>
            <a:endParaRPr lang="en-GB" sz="2000" dirty="0">
              <a:latin typeface="Cambria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85800"/>
            <a:ext cx="7467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8382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Client background and problems 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endParaRPr lang="en-US" sz="16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Project goals and </a:t>
            </a:r>
            <a:r>
              <a:rPr lang="en-US" sz="1600" dirty="0" smtClean="0">
                <a:latin typeface="Cambria" panose="02040503050406030204" pitchFamily="18" charset="0"/>
              </a:rPr>
              <a:t>scope</a:t>
            </a:r>
            <a:endParaRPr lang="en-US" sz="16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Project milestones achieved </a:t>
            </a:r>
            <a:endParaRPr lang="en-US" sz="1600" dirty="0" smtClean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</a:rPr>
              <a:t>Key </a:t>
            </a:r>
            <a:r>
              <a:rPr lang="en-US" sz="1600" dirty="0">
                <a:latin typeface="Cambria" panose="02040503050406030204" pitchFamily="18" charset="0"/>
              </a:rPr>
              <a:t>findings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Next steps and timeline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Issues encountered &amp; wrap-up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Questions, feedback, </a:t>
            </a:r>
            <a:r>
              <a:rPr lang="en-US" sz="1600" dirty="0" smtClean="0">
                <a:latin typeface="Cambria" panose="02040503050406030204" pitchFamily="18" charset="0"/>
              </a:rPr>
              <a:t>suggestions</a:t>
            </a:r>
            <a:endParaRPr lang="en-US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20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52400"/>
            <a:ext cx="366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Cambria" pitchFamily="18" charset="0"/>
              </a:rPr>
              <a:t>Next Steps High Level </a:t>
            </a:r>
            <a:r>
              <a:rPr lang="en-GB" sz="2000" dirty="0" smtClean="0">
                <a:latin typeface="Cambria" pitchFamily="18" charset="0"/>
              </a:rPr>
              <a:t>Timeline</a:t>
            </a:r>
            <a:endParaRPr lang="en-GB" sz="2000" dirty="0">
              <a:latin typeface="Cambria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85800"/>
            <a:ext cx="7467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33400" y="2661791"/>
            <a:ext cx="950506" cy="91960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7" name="Oval 6"/>
          <p:cNvSpPr/>
          <p:nvPr/>
        </p:nvSpPr>
        <p:spPr>
          <a:xfrm>
            <a:off x="1454633" y="4536744"/>
            <a:ext cx="1446660" cy="144666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65651" y="2651078"/>
            <a:ext cx="1415952" cy="141595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82555" y="4876800"/>
            <a:ext cx="1657063" cy="165706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73663" y="914397"/>
            <a:ext cx="1185080" cy="118508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24855" y="3182994"/>
            <a:ext cx="1730990" cy="173099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75804" y="1418785"/>
            <a:ext cx="1406872" cy="1089553"/>
            <a:chOff x="1452337" y="1335194"/>
            <a:chExt cx="1406872" cy="1089553"/>
          </a:xfrm>
          <a:gradFill flip="none" rotWithShape="1">
            <a:gsLst>
              <a:gs pos="0">
                <a:schemeClr val="tx2">
                  <a:lumMod val="75000"/>
                </a:schemeClr>
              </a:gs>
              <a:gs pos="98000">
                <a:srgbClr val="C00000"/>
              </a:gs>
            </a:gsLst>
            <a:lin ang="8100000" scaled="1"/>
            <a:tileRect/>
          </a:gradFill>
        </p:grpSpPr>
        <p:sp>
          <p:nvSpPr>
            <p:cNvPr id="14" name="Oval 13"/>
            <p:cNvSpPr/>
            <p:nvPr/>
          </p:nvSpPr>
          <p:spPr>
            <a:xfrm>
              <a:off x="1452337" y="2233675"/>
              <a:ext cx="191072" cy="191072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928886" y="1650237"/>
              <a:ext cx="191072" cy="191072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668137" y="1335194"/>
              <a:ext cx="191072" cy="191072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58700" y="1445519"/>
              <a:ext cx="191072" cy="191072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643409" y="1908405"/>
              <a:ext cx="191072" cy="191072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621191" y="1418785"/>
            <a:ext cx="1086722" cy="1178839"/>
            <a:chOff x="4235916" y="1460304"/>
            <a:chExt cx="948530" cy="1137320"/>
          </a:xfrm>
          <a:gradFill>
            <a:gsLst>
              <a:gs pos="0">
                <a:srgbClr val="F2BB4C"/>
              </a:gs>
              <a:gs pos="98000">
                <a:schemeClr val="tx2">
                  <a:lumMod val="75000"/>
                </a:schemeClr>
              </a:gs>
            </a:gsLst>
            <a:lin ang="16200000" scaled="1"/>
          </a:gradFill>
        </p:grpSpPr>
        <p:sp>
          <p:nvSpPr>
            <p:cNvPr id="20" name="Oval 19"/>
            <p:cNvSpPr/>
            <p:nvPr/>
          </p:nvSpPr>
          <p:spPr>
            <a:xfrm>
              <a:off x="4235916" y="1460304"/>
              <a:ext cx="191072" cy="19107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513990" y="1602473"/>
              <a:ext cx="191072" cy="19107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772165" y="1828797"/>
              <a:ext cx="191072" cy="19107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929683" y="2115400"/>
              <a:ext cx="191072" cy="19107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993374" y="2406552"/>
              <a:ext cx="191072" cy="19107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603305" y="4074991"/>
            <a:ext cx="1784444" cy="729027"/>
            <a:chOff x="3166277" y="4067030"/>
            <a:chExt cx="1715074" cy="729027"/>
          </a:xfrm>
          <a:gradFill>
            <a:gsLst>
              <a:gs pos="0">
                <a:srgbClr val="69AB19"/>
              </a:gs>
              <a:gs pos="98000">
                <a:srgbClr val="FFC000"/>
              </a:gs>
            </a:gsLst>
            <a:lin ang="16200000" scaled="1"/>
          </a:gradFill>
        </p:grpSpPr>
        <p:sp>
          <p:nvSpPr>
            <p:cNvPr id="26" name="Oval 25"/>
            <p:cNvSpPr/>
            <p:nvPr/>
          </p:nvSpPr>
          <p:spPr>
            <a:xfrm>
              <a:off x="4690279" y="4067030"/>
              <a:ext cx="191072" cy="19107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418454" y="4386621"/>
              <a:ext cx="191072" cy="19107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019257" y="4517410"/>
              <a:ext cx="191072" cy="19107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596195" y="4604985"/>
              <a:ext cx="191072" cy="19107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166277" y="4517410"/>
              <a:ext cx="191072" cy="19107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07769" y="5909483"/>
            <a:ext cx="2009072" cy="719916"/>
            <a:chOff x="2984302" y="5909483"/>
            <a:chExt cx="2009072" cy="719916"/>
          </a:xfrm>
          <a:gradFill flip="none" rotWithShape="1">
            <a:gsLst>
              <a:gs pos="0">
                <a:srgbClr val="00B0F0"/>
              </a:gs>
              <a:gs pos="98000">
                <a:srgbClr val="69AB19"/>
              </a:gs>
            </a:gsLst>
            <a:lin ang="10800000" scaled="1"/>
            <a:tileRect/>
          </a:gradFill>
        </p:grpSpPr>
        <p:sp>
          <p:nvSpPr>
            <p:cNvPr id="32" name="Oval 31"/>
            <p:cNvSpPr/>
            <p:nvPr/>
          </p:nvSpPr>
          <p:spPr>
            <a:xfrm>
              <a:off x="2984302" y="5909483"/>
              <a:ext cx="191072" cy="191072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280010" y="6196074"/>
              <a:ext cx="191072" cy="191072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699689" y="6387146"/>
              <a:ext cx="191072" cy="191072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802302" y="6342791"/>
              <a:ext cx="191072" cy="191072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080678" y="6438327"/>
              <a:ext cx="191072" cy="191072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426988" y="6438327"/>
              <a:ext cx="191072" cy="191072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21139230">
            <a:off x="5069643" y="3791548"/>
            <a:ext cx="1629427" cy="934680"/>
            <a:chOff x="5562600" y="3881487"/>
            <a:chExt cx="1518310" cy="922531"/>
          </a:xfrm>
          <a:gradFill>
            <a:gsLst>
              <a:gs pos="0">
                <a:srgbClr val="00B0F0"/>
              </a:gs>
              <a:gs pos="100000">
                <a:schemeClr val="accent4">
                  <a:lumMod val="50000"/>
                </a:schemeClr>
              </a:gs>
            </a:gsLst>
            <a:lin ang="16200000" scaled="1"/>
          </a:gradFill>
        </p:grpSpPr>
        <p:sp>
          <p:nvSpPr>
            <p:cNvPr id="39" name="Oval 38"/>
            <p:cNvSpPr/>
            <p:nvPr/>
          </p:nvSpPr>
          <p:spPr>
            <a:xfrm>
              <a:off x="5783282" y="4271565"/>
              <a:ext cx="191072" cy="191072"/>
            </a:xfrm>
            <a:prstGeom prst="ellipse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478196" y="3881487"/>
              <a:ext cx="191072" cy="191072"/>
            </a:xfrm>
            <a:prstGeom prst="ellipse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889838" y="3903246"/>
              <a:ext cx="191072" cy="191072"/>
            </a:xfrm>
            <a:prstGeom prst="ellipse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098294" y="4013351"/>
              <a:ext cx="191072" cy="191072"/>
            </a:xfrm>
            <a:prstGeom prst="ellipse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562600" y="4612946"/>
              <a:ext cx="191072" cy="191072"/>
            </a:xfrm>
            <a:prstGeom prst="ellipse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781800" y="3581401"/>
            <a:ext cx="1809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Gap Analysis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&amp; Recommendations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95409" y="5257800"/>
            <a:ext cx="1219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Mission Review &amp; Synthesis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4992469"/>
            <a:ext cx="135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Competitive Analysis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962400" y="29718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Client Survey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54391" y="1044805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Board Member Survey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1089" y="28194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Internal Review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105400" y="1970782"/>
            <a:ext cx="27781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Competitive analysis, mission and vision review and synthesis will formulate </a:t>
            </a:r>
          </a:p>
          <a:p>
            <a:pPr algn="ctr"/>
            <a:r>
              <a:rPr lang="en-US" sz="1600" b="1" u="sng" dirty="0">
                <a:solidFill>
                  <a:srgbClr val="00508D"/>
                </a:solidFill>
              </a:rPr>
              <a:t>future state assessment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24000" y="2286000"/>
            <a:ext cx="2173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Internal desk review, Board member survey and client survey will formulate the </a:t>
            </a:r>
          </a:p>
          <a:p>
            <a:pPr algn="ctr"/>
            <a:r>
              <a:rPr lang="en-US" sz="1600" b="1" u="sng" dirty="0">
                <a:solidFill>
                  <a:srgbClr val="00508D"/>
                </a:solidFill>
              </a:rPr>
              <a:t>current state assessment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578630" y="4876126"/>
            <a:ext cx="2173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Gap analysis will compare current and future states to inform </a:t>
            </a:r>
            <a:r>
              <a:rPr lang="en-US" sz="1600" b="1" u="sng" dirty="0">
                <a:solidFill>
                  <a:srgbClr val="00508D"/>
                </a:solidFill>
              </a:rPr>
              <a:t>feasible recommendations </a:t>
            </a:r>
            <a:endParaRPr lang="en-US" sz="1600" dirty="0"/>
          </a:p>
        </p:txBody>
      </p:sp>
      <p:pic>
        <p:nvPicPr>
          <p:cNvPr id="53" name="Picture 2" descr="https://lh3.googleusercontent.com/aEyhdCvo6vWAmJuH64oWFaf5Wt6OfGLdsjvD_1cuWMr9PfxI2t39I-odMWsFKwKDZeQoxTGDlsMShghz4IaGLy_PMI7Km97Z-mTluhufF8o8xgakIkTxPA8WIUTP0dEn7rLPjFwRRIw">
            <a:extLst>
              <a:ext uri="{FF2B5EF4-FFF2-40B4-BE49-F238E27FC236}">
                <a16:creationId xmlns:a16="http://schemas.microsoft.com/office/drawing/2014/main" xmlns="" id="{C54D8AB9-0C19-456D-8879-09F7016BEC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25"/>
          <a:stretch/>
        </p:blipFill>
        <p:spPr bwMode="auto">
          <a:xfrm>
            <a:off x="7286625" y="6213075"/>
            <a:ext cx="1828800" cy="51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62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lh3.googleusercontent.com/aEyhdCvo6vWAmJuH64oWFaf5Wt6OfGLdsjvD_1cuWMr9PfxI2t39I-odMWsFKwKDZeQoxTGDlsMShghz4IaGLy_PMI7Km97Z-mTluhufF8o8xgakIkTxPA8WIUTP0dEn7rLPjFwRRIw">
            <a:extLst>
              <a:ext uri="{FF2B5EF4-FFF2-40B4-BE49-F238E27FC236}">
                <a16:creationId xmlns:a16="http://schemas.microsoft.com/office/drawing/2014/main" xmlns="" id="{659CB107-A28E-4C6B-886E-7ED811786E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25"/>
          <a:stretch/>
        </p:blipFill>
        <p:spPr bwMode="auto">
          <a:xfrm>
            <a:off x="7286625" y="6213075"/>
            <a:ext cx="1828800" cy="51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52400"/>
            <a:ext cx="4889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Cambria" panose="02040503050406030204" pitchFamily="18" charset="0"/>
              </a:rPr>
              <a:t>Key Findings </a:t>
            </a:r>
            <a:r>
              <a:rPr lang="en-CA" sz="2000" dirty="0" smtClean="0">
                <a:latin typeface="Cambria" panose="02040503050406030204" pitchFamily="18" charset="0"/>
              </a:rPr>
              <a:t> </a:t>
            </a:r>
            <a:r>
              <a:rPr lang="en-CA" sz="2000" dirty="0">
                <a:latin typeface="Cambria" panose="02040503050406030204" pitchFamily="18" charset="0"/>
              </a:rPr>
              <a:t>– </a:t>
            </a:r>
            <a:r>
              <a:rPr lang="en-CA" sz="2000" dirty="0" smtClean="0">
                <a:latin typeface="Cambria" panose="02040503050406030204" pitchFamily="18" charset="0"/>
              </a:rPr>
              <a:t>Home on the Hill Financials</a:t>
            </a:r>
            <a:endParaRPr lang="en-GB" sz="2000" dirty="0">
              <a:latin typeface="Cambria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85800"/>
            <a:ext cx="7467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6">
            <a:extLst>
              <a:ext uri="{FF2B5EF4-FFF2-40B4-BE49-F238E27FC236}">
                <a16:creationId xmlns:a16="http://schemas.microsoft.com/office/drawing/2014/main" xmlns="" id="{49DEE245-AE5F-4D9C-9ADC-44F4137DD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111040"/>
            <a:ext cx="4495800" cy="1981197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1600" dirty="0">
                <a:latin typeface="Cambria" panose="02040503050406030204" pitchFamily="18" charset="0"/>
              </a:rPr>
              <a:t>Collected data from HOH Financial Statements (2012 Apr - 2018 Mar)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600" dirty="0"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>
                <a:latin typeface="Cambria" panose="02040503050406030204" pitchFamily="18" charset="0"/>
              </a:rPr>
              <a:t>Clear organizational shift from 2016 onwards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600" dirty="0"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>
                <a:latin typeface="Cambria" panose="02040503050406030204" pitchFamily="18" charset="0"/>
              </a:rPr>
              <a:t>Heavily driven by Donation and Funding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600" dirty="0"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>
                <a:latin typeface="Cambria" panose="02040503050406030204" pitchFamily="18" charset="0"/>
              </a:rPr>
              <a:t>Introduced revenue stream from operations in 2018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600" dirty="0"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CA" sz="1600" dirty="0">
              <a:latin typeface="Cambria" panose="02040503050406030204" pitchFamily="18" charset="0"/>
            </a:endParaRPr>
          </a:p>
          <a:p>
            <a:pPr algn="ctr"/>
            <a:endParaRPr lang="en-CA" sz="1600" dirty="0">
              <a:latin typeface="Cambria" panose="02040503050406030204" pitchFamily="18" charset="0"/>
            </a:endParaRPr>
          </a:p>
          <a:p>
            <a:pPr marL="0" indent="0"/>
            <a:endParaRPr lang="en-CA" sz="1600" dirty="0">
              <a:latin typeface="Cambria" panose="02040503050406030204" pitchFamily="18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xmlns="" id="{79120BC8-6D02-480A-9F62-50C092BDEA3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27335" y="3514370"/>
          <a:ext cx="4385526" cy="2714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xmlns="" id="{F69304BE-418B-40C0-A68F-3CA11463E84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44838" y="3514370"/>
          <a:ext cx="4419600" cy="2714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xmlns="" id="{97BDAEFB-AC0B-455B-8810-20456B8B505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44838" y="726919"/>
          <a:ext cx="4419600" cy="2638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7120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52400"/>
            <a:ext cx="3831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Cambria" pitchFamily="18" charset="0"/>
              </a:rPr>
              <a:t>Client Background and Problems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85800"/>
            <a:ext cx="7467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8600" y="765300"/>
            <a:ext cx="8763000" cy="5824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Background on Home on the Hill (HOH)</a:t>
            </a:r>
          </a:p>
          <a:p>
            <a:endParaRPr lang="en-US" sz="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50" dirty="0">
                <a:solidFill>
                  <a:srgbClr val="000000"/>
                </a:solidFill>
                <a:latin typeface="Cambria" panose="02040503050406030204" pitchFamily="18" charset="0"/>
              </a:rPr>
              <a:t>Provide support to patients and families who experience serious mental illness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50" dirty="0">
                <a:solidFill>
                  <a:srgbClr val="000000"/>
                </a:solidFill>
                <a:latin typeface="Cambria" panose="02040503050406030204" pitchFamily="18" charset="0"/>
              </a:rPr>
              <a:t>Established 2011, 6 board members, small, passionate, enthusiastic, primarily in Richmond Hill/Vaughan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50" b="1" dirty="0">
                <a:solidFill>
                  <a:srgbClr val="000000"/>
                </a:solidFill>
                <a:latin typeface="Cambria" panose="02040503050406030204" pitchFamily="18" charset="0"/>
              </a:rPr>
              <a:t>Vision and Mission:</a:t>
            </a:r>
            <a:r>
              <a:rPr lang="en-US" sz="1450" dirty="0">
                <a:solidFill>
                  <a:srgbClr val="000000"/>
                </a:solidFill>
                <a:latin typeface="Cambria" panose="02040503050406030204" pitchFamily="18" charset="0"/>
              </a:rPr>
              <a:t> Provide a caring home environment that projects a sense of belonging, growth and security for all persons, by changing the way people are supported (gaps/flaws in current health system)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50" b="1" dirty="0">
                <a:solidFill>
                  <a:srgbClr val="000000"/>
                </a:solidFill>
                <a:latin typeface="Cambria" panose="02040503050406030204" pitchFamily="18" charset="0"/>
              </a:rPr>
              <a:t>Objectives and current services: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450" dirty="0">
                <a:solidFill>
                  <a:srgbClr val="000000"/>
                </a:solidFill>
                <a:latin typeface="Cambria" panose="02040503050406030204" pitchFamily="18" charset="0"/>
              </a:rPr>
              <a:t>Patient activity/therapy through art, music, fitness, recreation, cooking, vocational training</a:t>
            </a:r>
          </a:p>
          <a:p>
            <a:pPr marL="1143000" lvl="2" indent="-228600" fontAlgn="base">
              <a:buFont typeface="Arial" panose="020B0604020202020204" pitchFamily="34" charset="0"/>
              <a:buChar char="•"/>
            </a:pPr>
            <a:r>
              <a:rPr lang="en-US" sz="1450" dirty="0">
                <a:solidFill>
                  <a:srgbClr val="000000"/>
                </a:solidFill>
                <a:latin typeface="Cambria" panose="02040503050406030204" pitchFamily="18" charset="0"/>
              </a:rPr>
              <a:t>Run weekly programs, 10 </a:t>
            </a:r>
            <a:r>
              <a:rPr lang="en-US" sz="1450" dirty="0" smtClean="0">
                <a:solidFill>
                  <a:srgbClr val="000000"/>
                </a:solidFill>
                <a:latin typeface="Cambria" panose="02040503050406030204" pitchFamily="18" charset="0"/>
              </a:rPr>
              <a:t>patients </a:t>
            </a:r>
            <a:r>
              <a:rPr lang="en-US" sz="1450" dirty="0">
                <a:solidFill>
                  <a:srgbClr val="000000"/>
                </a:solidFill>
                <a:latin typeface="Cambria" panose="02040503050406030204" pitchFamily="18" charset="0"/>
              </a:rPr>
              <a:t>regularly attend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450" dirty="0">
                <a:solidFill>
                  <a:srgbClr val="000000"/>
                </a:solidFill>
                <a:latin typeface="Cambria" panose="02040503050406030204" pitchFamily="18" charset="0"/>
              </a:rPr>
              <a:t>Family/caregiver support and respite</a:t>
            </a:r>
          </a:p>
          <a:p>
            <a:pPr marL="1143000" lvl="2" indent="-228600" fontAlgn="base">
              <a:buFont typeface="Arial" panose="020B0604020202020204" pitchFamily="34" charset="0"/>
              <a:buChar char="•"/>
            </a:pPr>
            <a:r>
              <a:rPr lang="en-US" sz="1450" dirty="0">
                <a:solidFill>
                  <a:srgbClr val="000000"/>
                </a:solidFill>
                <a:latin typeface="Cambria" panose="02040503050406030204" pitchFamily="18" charset="0"/>
              </a:rPr>
              <a:t>Hold bi-weekly support groups, 25 families supported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450" dirty="0">
                <a:solidFill>
                  <a:srgbClr val="000000"/>
                </a:solidFill>
                <a:latin typeface="Cambria" panose="02040503050406030204" pitchFamily="18" charset="0"/>
              </a:rPr>
              <a:t>Develop more supportive housing</a:t>
            </a:r>
          </a:p>
          <a:p>
            <a:pPr marL="1143000" lvl="2" indent="-228600" fontAlgn="base">
              <a:buFont typeface="Arial" panose="020B0604020202020204" pitchFamily="34" charset="0"/>
              <a:buChar char="•"/>
            </a:pPr>
            <a:r>
              <a:rPr lang="en-US" sz="1450" dirty="0">
                <a:solidFill>
                  <a:srgbClr val="000000"/>
                </a:solidFill>
                <a:latin typeface="Cambria" panose="02040503050406030204" pitchFamily="18" charset="0"/>
              </a:rPr>
              <a:t>House one tenant on a part-time basis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450" dirty="0">
                <a:solidFill>
                  <a:srgbClr val="000000"/>
                </a:solidFill>
                <a:latin typeface="Cambria" panose="02040503050406030204" pitchFamily="18" charset="0"/>
              </a:rPr>
              <a:t>Public education/outreach through Robert </a:t>
            </a:r>
            <a:r>
              <a:rPr lang="en-US" sz="1450" dirty="0" err="1">
                <a:solidFill>
                  <a:srgbClr val="000000"/>
                </a:solidFill>
                <a:latin typeface="Cambria" panose="02040503050406030204" pitchFamily="18" charset="0"/>
              </a:rPr>
              <a:t>Veltheer</a:t>
            </a:r>
            <a:r>
              <a:rPr lang="en-US" sz="1450" dirty="0">
                <a:solidFill>
                  <a:srgbClr val="000000"/>
                </a:solidFill>
                <a:latin typeface="Cambria" panose="02040503050406030204" pitchFamily="18" charset="0"/>
              </a:rPr>
              <a:t> Lecture Series on Mental Illness</a:t>
            </a:r>
          </a:p>
          <a:p>
            <a:pPr marL="1143000" lvl="2" indent="-228600" fontAlgn="base">
              <a:buFont typeface="Arial" panose="020B0604020202020204" pitchFamily="34" charset="0"/>
              <a:buChar char="•"/>
            </a:pPr>
            <a:r>
              <a:rPr lang="en-US" sz="1450" dirty="0">
                <a:solidFill>
                  <a:srgbClr val="000000"/>
                </a:solidFill>
                <a:latin typeface="Cambria" panose="02040503050406030204" pitchFamily="18" charset="0"/>
              </a:rPr>
              <a:t>Hold quarterly lectures by Psychiatrists, Doctors, Medical Writers, over 7,000 attendees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600" b="1" dirty="0">
                <a:latin typeface="Cambria" panose="02040503050406030204" pitchFamily="18" charset="0"/>
              </a:rPr>
              <a:t>Problems</a:t>
            </a:r>
            <a:endParaRPr lang="en-US" sz="1600" dirty="0"/>
          </a:p>
          <a:p>
            <a:pPr fontAlgn="base"/>
            <a:endParaRPr lang="en-US" sz="6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50" dirty="0">
                <a:solidFill>
                  <a:srgbClr val="000000"/>
                </a:solidFill>
                <a:latin typeface="Cambria" panose="02040503050406030204" pitchFamily="18" charset="0"/>
              </a:rPr>
              <a:t>Changes to board, tied up with operations and funding applications, lack of planning/identity/strategy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450" dirty="0">
                <a:solidFill>
                  <a:srgbClr val="000000"/>
                </a:solidFill>
                <a:latin typeface="Cambria" panose="02040503050406030204" pitchFamily="18" charset="0"/>
              </a:rPr>
              <a:t>Board members not aligned on mission/vision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450" dirty="0">
                <a:solidFill>
                  <a:srgbClr val="000000"/>
                </a:solidFill>
                <a:latin typeface="Cambria" panose="02040503050406030204" pitchFamily="18" charset="0"/>
              </a:rPr>
              <a:t>Lack of short-term and long-term strategy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450" dirty="0">
                <a:solidFill>
                  <a:srgbClr val="000000"/>
                </a:solidFill>
                <a:latin typeface="Cambria" panose="02040503050406030204" pitchFamily="18" charset="0"/>
              </a:rPr>
              <a:t>Concerns about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1450" dirty="0">
                <a:solidFill>
                  <a:srgbClr val="000000"/>
                </a:solidFill>
                <a:latin typeface="Cambria" panose="02040503050406030204" pitchFamily="18" charset="0"/>
              </a:rPr>
              <a:t>Efficiency/impact/attendance of support programs 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1450" dirty="0">
                <a:solidFill>
                  <a:srgbClr val="000000"/>
                </a:solidFill>
                <a:latin typeface="Cambria" panose="02040503050406030204" pitchFamily="18" charset="0"/>
              </a:rPr>
              <a:t>Impact/attendance of lectures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1450" dirty="0">
                <a:solidFill>
                  <a:srgbClr val="000000"/>
                </a:solidFill>
                <a:latin typeface="Cambria" panose="02040503050406030204" pitchFamily="18" charset="0"/>
              </a:rPr>
              <a:t>Growth strategy to support long-term goal of providing supportive housing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endParaRPr lang="en-US" sz="1400" dirty="0">
              <a:latin typeface="Cambria" panose="02040503050406030204" pitchFamily="18" charset="0"/>
            </a:endParaRPr>
          </a:p>
        </p:txBody>
      </p:sp>
      <p:pic>
        <p:nvPicPr>
          <p:cNvPr id="1026" name="Picture 2" descr="https://lh3.googleusercontent.com/aEyhdCvo6vWAmJuH64oWFaf5Wt6OfGLdsjvD_1cuWMr9PfxI2t39I-odMWsFKwKDZeQoxTGDlsMShghz4IaGLy_PMI7Km97Z-mTluhufF8o8xgakIkTxPA8WIUTP0dEn7rLPjFwRRI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25"/>
          <a:stretch/>
        </p:blipFill>
        <p:spPr bwMode="auto">
          <a:xfrm>
            <a:off x="7286625" y="6213075"/>
            <a:ext cx="1828800" cy="51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MttS59StCjxjnDA-zJ8u_GrT16yx77LSzN0MrbUIbCAy8UrXtyiYnOPRbYaOiQU4bdcr5pjKtQtazgQbk31xEniAt41ilDdY8TIxHI2B-Ierg6UsZxbO1ZgR8RW9M95HeaOJFdTvKI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17" y="2286000"/>
            <a:ext cx="225003" cy="24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6.googleusercontent.com/hMkFNsJxc0N7Tvrwv7zNws_P0dgsQaGRt_cX91dBag4yOqNZp2BKTAK3meib_c4es65tsdJXhfFUE_O_UY1LrVnqRBZ4IBubuQj2cFFZGhw1R2DOMpr8VRMgeSaPPvffn_lwaLjSq7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94" y="2653486"/>
            <a:ext cx="242932" cy="28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6.googleusercontent.com/uIb_juPSF6yZ8UsKoEqSyQUmUO-Jzf4QaPIEISjEBoZi7aZk_vZMaunz3yFIE0DiqzEXHStHkqf5j7zl5NFk7r1OTcY_6dlMl-AOUPDTX3uXvWQwIegTbe7zozuouyZ91jnSxqlQxU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79" y="3080133"/>
            <a:ext cx="315957" cy="25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5.googleusercontent.com/n7Fw_t9W9gSrdHG3SdrNmYAcqLC96UDNkyLGRUf_MuQ0sJukDJSDngGHr8zhQprCfYlO33EzCNXx6havBfPSAisx2A_GOUm0mT514exPAYltDt4STNBiIkRKZmRPXA6AuuSgUu6G9pU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24" y="3474066"/>
            <a:ext cx="352469" cy="35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10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52400"/>
            <a:ext cx="2881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Cambria" pitchFamily="18" charset="0"/>
              </a:rPr>
              <a:t>Project Goals and Scope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85800"/>
            <a:ext cx="7467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8600" y="8382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Current and future state assessment and gap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To develop recommendations through the creation of a prioritization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To provide a realistic, agile and implementable strategic plan and roadmap</a:t>
            </a:r>
          </a:p>
          <a:p>
            <a:endParaRPr lang="en-US" sz="1600" dirty="0">
              <a:latin typeface="Cambria" panose="02040503050406030204" pitchFamily="18" charset="0"/>
            </a:endParaRPr>
          </a:p>
          <a:p>
            <a:r>
              <a:rPr lang="en-US" sz="1600" b="1" dirty="0">
                <a:latin typeface="Cambria" panose="02040503050406030204" pitchFamily="18" charset="0"/>
              </a:rPr>
              <a:t>Scope: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Gap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Needs assessment – community wide of the existing service delivery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Capabilities assessment – skills required vs. skills acquired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Prioritization framework – what to focus on and in what timeframe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Competitive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Recommendations with a high level timeline</a:t>
            </a:r>
          </a:p>
          <a:p>
            <a:endParaRPr lang="en-US" sz="16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mbria" panose="02040503050406030204" pitchFamily="18" charset="0"/>
            </a:endParaRPr>
          </a:p>
        </p:txBody>
      </p:sp>
      <p:pic>
        <p:nvPicPr>
          <p:cNvPr id="6" name="Picture 2" descr="https://lh3.googleusercontent.com/aEyhdCvo6vWAmJuH64oWFaf5Wt6OfGLdsjvD_1cuWMr9PfxI2t39I-odMWsFKwKDZeQoxTGDlsMShghz4IaGLy_PMI7Km97Z-mTluhufF8o8xgakIkTxPA8WIUTP0dEn7rLPjFwRRIw">
            <a:extLst>
              <a:ext uri="{FF2B5EF4-FFF2-40B4-BE49-F238E27FC236}">
                <a16:creationId xmlns:a16="http://schemas.microsoft.com/office/drawing/2014/main" xmlns="" id="{160D08B6-7775-4339-84DB-88B7A438F8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25"/>
          <a:stretch/>
        </p:blipFill>
        <p:spPr bwMode="auto">
          <a:xfrm>
            <a:off x="7286625" y="6213075"/>
            <a:ext cx="1828800" cy="51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9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52400"/>
            <a:ext cx="3256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Cambria" pitchFamily="18" charset="0"/>
              </a:rPr>
              <a:t>Project Milestones </a:t>
            </a:r>
            <a:r>
              <a:rPr lang="en-GB" sz="2000" dirty="0" smtClean="0">
                <a:latin typeface="Cambria" pitchFamily="18" charset="0"/>
              </a:rPr>
              <a:t>Achieved</a:t>
            </a:r>
            <a:endParaRPr lang="en-GB" sz="2000" dirty="0">
              <a:latin typeface="Cambria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85800"/>
            <a:ext cx="7467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8600" y="838200"/>
            <a:ext cx="85344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Robert </a:t>
            </a:r>
            <a:r>
              <a:rPr lang="en-US" sz="1600" dirty="0" err="1">
                <a:latin typeface="Cambria" panose="02040503050406030204" pitchFamily="18" charset="0"/>
              </a:rPr>
              <a:t>Veltheer</a:t>
            </a:r>
            <a:r>
              <a:rPr lang="en-US" sz="1600" dirty="0">
                <a:latin typeface="Cambria" panose="02040503050406030204" pitchFamily="18" charset="0"/>
              </a:rPr>
              <a:t> Lecture (April 24) data collection and analysis conducted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Handed out surveys to collect feedback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Held focus groups with members of the audience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Preliminary Client Survey set up: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Our planned N is &gt;720 (online)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Mode of delivery – paper and online with financial remuneration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mtClean="0">
                <a:latin typeface="Cambria" panose="02040503050406030204" pitchFamily="18" charset="0"/>
              </a:rPr>
              <a:t>Questions </a:t>
            </a:r>
            <a:r>
              <a:rPr lang="en-US" sz="1600" dirty="0">
                <a:latin typeface="Cambria" panose="02040503050406030204" pitchFamily="18" charset="0"/>
              </a:rPr>
              <a:t>structured collecting information in the following areas: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Survey participant details – age and occupation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Relationship to Home on the Hill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Priority of programs in what they depend on from Home on the Hill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Commuting time (and obstacles encountered) to getting to Home on the Hill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Ideas for providing better supports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Home on the Hill differentiation factors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What’s most meaningful as a service and what’s missing?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Recommendations and why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Financial analysis conducted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Internal desk review of incoming data - ongoing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Internal schedule of activities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Internal timeline and milestones created</a:t>
            </a:r>
          </a:p>
        </p:txBody>
      </p:sp>
      <p:pic>
        <p:nvPicPr>
          <p:cNvPr id="6" name="Picture 2" descr="https://lh3.googleusercontent.com/aEyhdCvo6vWAmJuH64oWFaf5Wt6OfGLdsjvD_1cuWMr9PfxI2t39I-odMWsFKwKDZeQoxTGDlsMShghz4IaGLy_PMI7Km97Z-mTluhufF8o8xgakIkTxPA8WIUTP0dEn7rLPjFwRRIw">
            <a:extLst>
              <a:ext uri="{FF2B5EF4-FFF2-40B4-BE49-F238E27FC236}">
                <a16:creationId xmlns:a16="http://schemas.microsoft.com/office/drawing/2014/main" xmlns="" id="{31CFEBC6-DF2F-4567-BFDF-44CD0FDF3B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25"/>
          <a:stretch/>
        </p:blipFill>
        <p:spPr bwMode="auto">
          <a:xfrm>
            <a:off x="7286625" y="6213075"/>
            <a:ext cx="1828800" cy="51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51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52400"/>
            <a:ext cx="7300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Cambria" panose="02040503050406030204" pitchFamily="18" charset="0"/>
              </a:rPr>
              <a:t>Key Findings </a:t>
            </a:r>
            <a:r>
              <a:rPr lang="en-CA" sz="2000" dirty="0" smtClean="0">
                <a:latin typeface="Cambria" panose="02040503050406030204" pitchFamily="18" charset="0"/>
              </a:rPr>
              <a:t>– </a:t>
            </a:r>
            <a:r>
              <a:rPr lang="en-CA" sz="2000" dirty="0">
                <a:latin typeface="Cambria" panose="02040503050406030204" pitchFamily="18" charset="0"/>
              </a:rPr>
              <a:t>Where </a:t>
            </a:r>
            <a:r>
              <a:rPr lang="en-CA" sz="2000" dirty="0" smtClean="0">
                <a:latin typeface="Cambria" panose="02040503050406030204" pitchFamily="18" charset="0"/>
              </a:rPr>
              <a:t>are Home on the Hill’s </a:t>
            </a:r>
            <a:r>
              <a:rPr lang="en-CA" sz="2000" dirty="0">
                <a:latin typeface="Cambria" panose="02040503050406030204" pitchFamily="18" charset="0"/>
              </a:rPr>
              <a:t>clients coming from?</a:t>
            </a:r>
            <a:endParaRPr lang="en-GB" sz="2000" dirty="0">
              <a:latin typeface="Cambria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85800"/>
            <a:ext cx="7467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16">
            <a:extLst>
              <a:ext uri="{FF2B5EF4-FFF2-40B4-BE49-F238E27FC236}">
                <a16:creationId xmlns:a16="http://schemas.microsoft.com/office/drawing/2014/main" xmlns="" id="{9A5C8A97-5375-4AE9-817A-2AF81A2C5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4574903" cy="190499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1600" dirty="0">
                <a:latin typeface="Cambria" panose="02040503050406030204" pitchFamily="18" charset="0"/>
              </a:rPr>
              <a:t>Collected data from </a:t>
            </a:r>
            <a:r>
              <a:rPr lang="en-CA" sz="1600" dirty="0" err="1">
                <a:latin typeface="Cambria" panose="02040503050406030204" pitchFamily="18" charset="0"/>
              </a:rPr>
              <a:t>Veltheer</a:t>
            </a:r>
            <a:r>
              <a:rPr lang="en-CA" sz="1600" dirty="0">
                <a:latin typeface="Cambria" panose="02040503050406030204" pitchFamily="18" charset="0"/>
              </a:rPr>
              <a:t> Lecture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600" dirty="0"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>
                <a:latin typeface="Cambria" panose="02040503050406030204" pitchFamily="18" charset="0"/>
              </a:rPr>
              <a:t>26 Data Points from Survey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600" dirty="0"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>
                <a:latin typeface="Cambria" panose="02040503050406030204" pitchFamily="18" charset="0"/>
              </a:rPr>
              <a:t>Boundary (North Toronto, East Toronto, Yonge, Newmarket)</a:t>
            </a:r>
          </a:p>
          <a:p>
            <a:pPr marL="0" indent="0"/>
            <a:endParaRPr lang="en-CA" sz="1600" dirty="0">
              <a:latin typeface="Cambria" panose="0204050305040603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CA" sz="1600" dirty="0">
              <a:latin typeface="Cambria" panose="02040503050406030204" pitchFamily="18" charset="0"/>
            </a:endParaRPr>
          </a:p>
          <a:p>
            <a:endParaRPr lang="en-CA" sz="1600" dirty="0">
              <a:latin typeface="Cambria" panose="020405030504060302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C02688F-DCFF-4D43-A5F4-CAA9B3BAFDC1}"/>
              </a:ext>
            </a:extLst>
          </p:cNvPr>
          <p:cNvGrpSpPr/>
          <p:nvPr/>
        </p:nvGrpSpPr>
        <p:grpSpPr>
          <a:xfrm>
            <a:off x="291302" y="2971798"/>
            <a:ext cx="4267200" cy="3021196"/>
            <a:chOff x="959777" y="2594225"/>
            <a:chExt cx="5960914" cy="364856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EAC64F82-7AB5-4219-A667-73CE11462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9351" y="2594225"/>
              <a:ext cx="5711340" cy="3648566"/>
            </a:xfrm>
            <a:prstGeom prst="rect">
              <a:avLst/>
            </a:prstGeom>
          </p:spPr>
        </p:pic>
        <p:sp>
          <p:nvSpPr>
            <p:cNvPr id="12" name="Rectangle: Rounded Corners 13">
              <a:extLst>
                <a:ext uri="{FF2B5EF4-FFF2-40B4-BE49-F238E27FC236}">
                  <a16:creationId xmlns:a16="http://schemas.microsoft.com/office/drawing/2014/main" xmlns="" id="{6A2FD375-4646-46D0-A008-A2E13F66E416}"/>
                </a:ext>
              </a:extLst>
            </p:cNvPr>
            <p:cNvSpPr/>
            <p:nvPr/>
          </p:nvSpPr>
          <p:spPr>
            <a:xfrm>
              <a:off x="997449" y="3888768"/>
              <a:ext cx="3692703" cy="56507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3" name="Rectangle: Rounded Corners 15">
              <a:extLst>
                <a:ext uri="{FF2B5EF4-FFF2-40B4-BE49-F238E27FC236}">
                  <a16:creationId xmlns:a16="http://schemas.microsoft.com/office/drawing/2014/main" xmlns="" id="{2D350F71-D190-4173-BBE1-BA897383A58C}"/>
                </a:ext>
              </a:extLst>
            </p:cNvPr>
            <p:cNvSpPr/>
            <p:nvPr/>
          </p:nvSpPr>
          <p:spPr>
            <a:xfrm>
              <a:off x="959777" y="5299753"/>
              <a:ext cx="5163620" cy="56507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A621A5A-5716-40B8-900C-ED4FA1730F08}"/>
              </a:ext>
            </a:extLst>
          </p:cNvPr>
          <p:cNvGrpSpPr/>
          <p:nvPr/>
        </p:nvGrpSpPr>
        <p:grpSpPr>
          <a:xfrm>
            <a:off x="4890298" y="1265642"/>
            <a:ext cx="3783739" cy="4727352"/>
            <a:chOff x="4618120" y="884645"/>
            <a:chExt cx="3459080" cy="4727352"/>
          </a:xfrm>
        </p:grpSpPr>
        <p:pic>
          <p:nvPicPr>
            <p:cNvPr id="8" name="Content Placeholder 3">
              <a:extLst>
                <a:ext uri="{FF2B5EF4-FFF2-40B4-BE49-F238E27FC236}">
                  <a16:creationId xmlns:a16="http://schemas.microsoft.com/office/drawing/2014/main" xmlns="" id="{B56170F8-D05C-4693-A0E1-44CA8BE42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120" y="884645"/>
              <a:ext cx="3213357" cy="4727352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6080C9EB-8C02-455C-9B37-2C93BDA56EBF}"/>
                </a:ext>
              </a:extLst>
            </p:cNvPr>
            <p:cNvSpPr txBox="1"/>
            <p:nvPr/>
          </p:nvSpPr>
          <p:spPr>
            <a:xfrm>
              <a:off x="7239000" y="2036185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HOH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xmlns="" id="{20404A52-C98F-40B4-92F1-61DF0734D2D8}"/>
                </a:ext>
              </a:extLst>
            </p:cNvPr>
            <p:cNvCxnSpPr>
              <a:stCxn id="2" idx="1"/>
            </p:cNvCxnSpPr>
            <p:nvPr/>
          </p:nvCxnSpPr>
          <p:spPr>
            <a:xfrm flipH="1">
              <a:off x="6705600" y="2220851"/>
              <a:ext cx="533400" cy="749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07542EF-9535-4DA4-AD58-07552AF07921}"/>
              </a:ext>
            </a:extLst>
          </p:cNvPr>
          <p:cNvSpPr/>
          <p:nvPr/>
        </p:nvSpPr>
        <p:spPr>
          <a:xfrm>
            <a:off x="6038041" y="5134400"/>
            <a:ext cx="1066800" cy="18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Family Member</a:t>
            </a:r>
          </a:p>
        </p:txBody>
      </p:sp>
      <p:pic>
        <p:nvPicPr>
          <p:cNvPr id="15" name="Picture 2" descr="https://lh3.googleusercontent.com/aEyhdCvo6vWAmJuH64oWFaf5Wt6OfGLdsjvD_1cuWMr9PfxI2t39I-odMWsFKwKDZeQoxTGDlsMShghz4IaGLy_PMI7Km97Z-mTluhufF8o8xgakIkTxPA8WIUTP0dEn7rLPjFwRRIw">
            <a:extLst>
              <a:ext uri="{FF2B5EF4-FFF2-40B4-BE49-F238E27FC236}">
                <a16:creationId xmlns:a16="http://schemas.microsoft.com/office/drawing/2014/main" xmlns="" id="{89187909-B72A-4B7E-B5CA-51F7B6BC6B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25"/>
          <a:stretch/>
        </p:blipFill>
        <p:spPr bwMode="auto">
          <a:xfrm>
            <a:off x="7286625" y="6213075"/>
            <a:ext cx="1828800" cy="51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14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52400"/>
            <a:ext cx="5654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Cambria" panose="02040503050406030204" pitchFamily="18" charset="0"/>
              </a:rPr>
              <a:t>Key Findings </a:t>
            </a:r>
            <a:r>
              <a:rPr lang="en-CA" sz="2000" dirty="0" smtClean="0">
                <a:latin typeface="Cambria" panose="02040503050406030204" pitchFamily="18" charset="0"/>
              </a:rPr>
              <a:t>– Awareness about Home on the Hill</a:t>
            </a:r>
            <a:endParaRPr lang="en-GB" sz="2000" dirty="0">
              <a:latin typeface="Cambria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85800"/>
            <a:ext cx="7467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21DED07E-B9D3-4A85-9263-0538A82991B8}"/>
              </a:ext>
            </a:extLst>
          </p:cNvPr>
          <p:cNvGrpSpPr/>
          <p:nvPr/>
        </p:nvGrpSpPr>
        <p:grpSpPr>
          <a:xfrm>
            <a:off x="4004126" y="1143000"/>
            <a:ext cx="4783814" cy="4267200"/>
            <a:chOff x="3229811" y="2487864"/>
            <a:chExt cx="5401274" cy="3613484"/>
          </a:xfrm>
        </p:grpSpPr>
        <p:pic>
          <p:nvPicPr>
            <p:cNvPr id="9" name="Content Placeholder 4">
              <a:extLst>
                <a:ext uri="{FF2B5EF4-FFF2-40B4-BE49-F238E27FC236}">
                  <a16:creationId xmlns:a16="http://schemas.microsoft.com/office/drawing/2014/main" xmlns="" id="{FB077899-9FBF-467F-BE1A-953A9E699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9811" y="2487864"/>
              <a:ext cx="5401274" cy="3613484"/>
            </a:xfrm>
            <a:prstGeom prst="rect">
              <a:avLst/>
            </a:prstGeom>
          </p:spPr>
        </p:pic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xmlns="" id="{6A4CD3E2-5799-43CA-A2BA-AD7C6B5D4482}"/>
                </a:ext>
              </a:extLst>
            </p:cNvPr>
            <p:cNvSpPr/>
            <p:nvPr/>
          </p:nvSpPr>
          <p:spPr>
            <a:xfrm>
              <a:off x="7258271" y="4017066"/>
              <a:ext cx="941137" cy="5080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: Rounded Corners 5">
              <a:extLst>
                <a:ext uri="{FF2B5EF4-FFF2-40B4-BE49-F238E27FC236}">
                  <a16:creationId xmlns:a16="http://schemas.microsoft.com/office/drawing/2014/main" xmlns="" id="{090EFA78-9124-4A2B-8467-9F01E8681F5F}"/>
                </a:ext>
              </a:extLst>
            </p:cNvPr>
            <p:cNvSpPr/>
            <p:nvPr/>
          </p:nvSpPr>
          <p:spPr>
            <a:xfrm>
              <a:off x="4925407" y="2530738"/>
              <a:ext cx="941137" cy="5080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3" name="Content Placeholder 16">
            <a:extLst>
              <a:ext uri="{FF2B5EF4-FFF2-40B4-BE49-F238E27FC236}">
                <a16:creationId xmlns:a16="http://schemas.microsoft.com/office/drawing/2014/main" xmlns="" id="{49DEE245-AE5F-4D9C-9ADC-44F4137DD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1296562"/>
            <a:ext cx="3810000" cy="205623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1600" dirty="0">
                <a:latin typeface="Cambria" panose="02040503050406030204" pitchFamily="18" charset="0"/>
              </a:rPr>
              <a:t>Collected data from </a:t>
            </a:r>
            <a:r>
              <a:rPr lang="en-CA" sz="1600" dirty="0" err="1">
                <a:latin typeface="Cambria" panose="02040503050406030204" pitchFamily="18" charset="0"/>
              </a:rPr>
              <a:t>Veltheer</a:t>
            </a:r>
            <a:r>
              <a:rPr lang="en-CA" sz="1600" dirty="0">
                <a:latin typeface="Cambria" panose="02040503050406030204" pitchFamily="18" charset="0"/>
              </a:rPr>
              <a:t> Lecture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600" dirty="0"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>
                <a:latin typeface="Cambria" panose="02040503050406030204" pitchFamily="18" charset="0"/>
              </a:rPr>
              <a:t>26 Data Points from Survey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600" dirty="0"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>
                <a:latin typeface="Cambria" panose="02040503050406030204" pitchFamily="18" charset="0"/>
              </a:rPr>
              <a:t>NA – High potential 1</a:t>
            </a:r>
            <a:r>
              <a:rPr lang="en-CA" sz="1600" baseline="30000" dirty="0">
                <a:latin typeface="Cambria" panose="02040503050406030204" pitchFamily="18" charset="0"/>
              </a:rPr>
              <a:t>st</a:t>
            </a:r>
            <a:r>
              <a:rPr lang="en-CA" sz="1600" dirty="0">
                <a:latin typeface="Cambria" panose="02040503050406030204" pitchFamily="18" charset="0"/>
              </a:rPr>
              <a:t> time clients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600" dirty="0"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>
                <a:latin typeface="Cambria" panose="02040503050406030204" pitchFamily="18" charset="0"/>
              </a:rPr>
              <a:t>~75% are new to HOH</a:t>
            </a:r>
          </a:p>
        </p:txBody>
      </p:sp>
      <p:pic>
        <p:nvPicPr>
          <p:cNvPr id="14" name="Picture 2" descr="https://lh3.googleusercontent.com/aEyhdCvo6vWAmJuH64oWFaf5Wt6OfGLdsjvD_1cuWMr9PfxI2t39I-odMWsFKwKDZeQoxTGDlsMShghz4IaGLy_PMI7Km97Z-mTluhufF8o8xgakIkTxPA8WIUTP0dEn7rLPjFwRRIw">
            <a:extLst>
              <a:ext uri="{FF2B5EF4-FFF2-40B4-BE49-F238E27FC236}">
                <a16:creationId xmlns:a16="http://schemas.microsoft.com/office/drawing/2014/main" xmlns="" id="{9A8DF367-26D9-46C4-98FE-B81B11E377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25"/>
          <a:stretch/>
        </p:blipFill>
        <p:spPr bwMode="auto">
          <a:xfrm>
            <a:off x="7286625" y="6213075"/>
            <a:ext cx="1828800" cy="51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70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52400"/>
            <a:ext cx="664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Cambria" panose="02040503050406030204" pitchFamily="18" charset="0"/>
              </a:rPr>
              <a:t>Key Findings </a:t>
            </a:r>
            <a:r>
              <a:rPr lang="en-CA" sz="2000" dirty="0" smtClean="0">
                <a:latin typeface="Cambria" panose="02040503050406030204" pitchFamily="18" charset="0"/>
              </a:rPr>
              <a:t>– Perceived Value of Home on the Hill Services</a:t>
            </a:r>
            <a:endParaRPr lang="en-GB" sz="2000" dirty="0">
              <a:latin typeface="Cambria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85800"/>
            <a:ext cx="7467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xmlns="" id="{735CE93C-0846-4A32-B6DA-C1AD4B983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15632"/>
            <a:ext cx="5867400" cy="4219728"/>
          </a:xfrm>
          <a:prstGeom prst="rect">
            <a:avLst/>
          </a:prstGeom>
        </p:spPr>
      </p:pic>
      <p:sp>
        <p:nvSpPr>
          <p:cNvPr id="7" name="Rectangle: Rounded Corners 7">
            <a:extLst>
              <a:ext uri="{FF2B5EF4-FFF2-40B4-BE49-F238E27FC236}">
                <a16:creationId xmlns:a16="http://schemas.microsoft.com/office/drawing/2014/main" xmlns="" id="{106978B4-B773-49EB-8922-6CA5E3271A6A}"/>
              </a:ext>
            </a:extLst>
          </p:cNvPr>
          <p:cNvSpPr/>
          <p:nvPr/>
        </p:nvSpPr>
        <p:spPr>
          <a:xfrm>
            <a:off x="762001" y="2109557"/>
            <a:ext cx="1918622" cy="35831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xmlns="" id="{65DA1603-831F-47C8-9A4E-3502EA2483BB}"/>
              </a:ext>
            </a:extLst>
          </p:cNvPr>
          <p:cNvSpPr/>
          <p:nvPr/>
        </p:nvSpPr>
        <p:spPr>
          <a:xfrm>
            <a:off x="5257800" y="3681733"/>
            <a:ext cx="1013664" cy="19086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: Rounded Corners 11">
            <a:extLst>
              <a:ext uri="{FF2B5EF4-FFF2-40B4-BE49-F238E27FC236}">
                <a16:creationId xmlns:a16="http://schemas.microsoft.com/office/drawing/2014/main" xmlns="" id="{C6E01EF8-4CA2-44B1-9522-8A57CE62BF1F}"/>
              </a:ext>
            </a:extLst>
          </p:cNvPr>
          <p:cNvSpPr/>
          <p:nvPr/>
        </p:nvSpPr>
        <p:spPr>
          <a:xfrm>
            <a:off x="2705100" y="2109557"/>
            <a:ext cx="726511" cy="358314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926B36-4DE3-4885-BA9B-6E4A653FA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300" y="881704"/>
            <a:ext cx="3810000" cy="2514598"/>
          </a:xfrm>
          <a:solidFill>
            <a:schemeClr val="bg1"/>
          </a:solidFill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sz="1600" dirty="0">
                <a:latin typeface="Cambria" panose="02040503050406030204" pitchFamily="18" charset="0"/>
              </a:rPr>
              <a:t>Collected data from </a:t>
            </a:r>
            <a:r>
              <a:rPr lang="en-CA" sz="1600" dirty="0" err="1">
                <a:latin typeface="Cambria" panose="02040503050406030204" pitchFamily="18" charset="0"/>
              </a:rPr>
              <a:t>Veltheer</a:t>
            </a:r>
            <a:r>
              <a:rPr lang="en-CA" sz="1600" dirty="0">
                <a:latin typeface="Cambria" panose="02040503050406030204" pitchFamily="18" charset="0"/>
              </a:rPr>
              <a:t> Lecture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600" dirty="0"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>
                <a:latin typeface="Cambria" panose="02040503050406030204" pitchFamily="18" charset="0"/>
              </a:rPr>
              <a:t>26 Data Points from Survey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600" dirty="0"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>
                <a:latin typeface="Cambria" panose="02040503050406030204" pitchFamily="18" charset="0"/>
              </a:rPr>
              <a:t>Can choose multiple option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600" dirty="0"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>
                <a:latin typeface="Cambria" panose="02040503050406030204" pitchFamily="18" charset="0"/>
              </a:rPr>
              <a:t>High value on </a:t>
            </a:r>
            <a:r>
              <a:rPr lang="en-CA" sz="1600" u="sng" dirty="0">
                <a:latin typeface="Cambria" panose="02040503050406030204" pitchFamily="18" charset="0"/>
              </a:rPr>
              <a:t>Caregiver Support</a:t>
            </a:r>
            <a:r>
              <a:rPr lang="en-CA" sz="1600" dirty="0">
                <a:latin typeface="Cambria" panose="02040503050406030204" pitchFamily="18" charset="0"/>
              </a:rPr>
              <a:t> and </a:t>
            </a:r>
            <a:r>
              <a:rPr lang="en-CA" sz="1600" u="sng" dirty="0">
                <a:latin typeface="Cambria" panose="02040503050406030204" pitchFamily="18" charset="0"/>
              </a:rPr>
              <a:t>Social Support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BBBC43F-7503-4C4B-A53F-A59E9DB705F7}"/>
              </a:ext>
            </a:extLst>
          </p:cNvPr>
          <p:cNvSpPr/>
          <p:nvPr/>
        </p:nvSpPr>
        <p:spPr>
          <a:xfrm>
            <a:off x="3505199" y="6143297"/>
            <a:ext cx="3380895" cy="225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Education / Information Gathering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1E0D64E9-FE65-4813-8251-F4DA5863C8CA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971800" y="5479389"/>
            <a:ext cx="533399" cy="7766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s://lh3.googleusercontent.com/aEyhdCvo6vWAmJuH64oWFaf5Wt6OfGLdsjvD_1cuWMr9PfxI2t39I-odMWsFKwKDZeQoxTGDlsMShghz4IaGLy_PMI7Km97Z-mTluhufF8o8xgakIkTxPA8WIUTP0dEn7rLPjFwRRIw">
            <a:extLst>
              <a:ext uri="{FF2B5EF4-FFF2-40B4-BE49-F238E27FC236}">
                <a16:creationId xmlns:a16="http://schemas.microsoft.com/office/drawing/2014/main" xmlns="" id="{7686E036-BDCA-435F-B4F0-24656125DF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25"/>
          <a:stretch/>
        </p:blipFill>
        <p:spPr bwMode="auto">
          <a:xfrm>
            <a:off x="7286625" y="6213075"/>
            <a:ext cx="1828800" cy="51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5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52400"/>
            <a:ext cx="7837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Cambria" panose="02040503050406030204" pitchFamily="18" charset="0"/>
              </a:rPr>
              <a:t>Key Findings </a:t>
            </a:r>
            <a:r>
              <a:rPr lang="en-CA" sz="2000" dirty="0" smtClean="0">
                <a:latin typeface="Cambria" panose="02040503050406030204" pitchFamily="18" charset="0"/>
              </a:rPr>
              <a:t>– Perceived Value Based on Length of Awareness of HOH </a:t>
            </a:r>
            <a:endParaRPr lang="en-GB" sz="2000" dirty="0">
              <a:latin typeface="Cambria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85800"/>
            <a:ext cx="7467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xmlns="" id="{FE8E4D22-7BAE-487A-A8F8-2CCD8CFB48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05008"/>
            <a:ext cx="5562600" cy="38861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xmlns="" id="{05B7A14F-26BC-4CFE-A77A-C0300B7716F8}"/>
              </a:ext>
            </a:extLst>
          </p:cNvPr>
          <p:cNvSpPr/>
          <p:nvPr/>
        </p:nvSpPr>
        <p:spPr>
          <a:xfrm>
            <a:off x="2345154" y="1447800"/>
            <a:ext cx="2226846" cy="6857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2CB3C008-1D45-4ACF-A58F-ACDE48A39AA5}"/>
              </a:ext>
            </a:extLst>
          </p:cNvPr>
          <p:cNvSpPr txBox="1">
            <a:spLocks/>
          </p:cNvSpPr>
          <p:nvPr/>
        </p:nvSpPr>
        <p:spPr>
          <a:xfrm>
            <a:off x="5867399" y="1505008"/>
            <a:ext cx="3048001" cy="3187876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CA" sz="1600" dirty="0">
                <a:latin typeface="Cambria" panose="02040503050406030204" pitchFamily="18" charset="0"/>
              </a:rPr>
              <a:t>Longer to stay at HOH, see more organization value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600" dirty="0"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>
                <a:latin typeface="Cambria" panose="02040503050406030204" pitchFamily="18" charset="0"/>
              </a:rPr>
              <a:t>Others are highly rated by new members (General Education)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600" dirty="0"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>
                <a:latin typeface="Cambria" panose="02040503050406030204" pitchFamily="18" charset="0"/>
              </a:rPr>
              <a:t>HOH did the best in Caregiver support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600" dirty="0">
              <a:latin typeface="Cambria" panose="02040503050406030204" pitchFamily="18" charset="0"/>
            </a:endParaRPr>
          </a:p>
          <a:p>
            <a:pPr marL="0" indent="0"/>
            <a:endParaRPr lang="en-CA" sz="1600" dirty="0"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CA" sz="1600" dirty="0">
              <a:latin typeface="Cambria" panose="020405030504060302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CA" sz="16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F09B7CA9-CF05-4D91-A6B0-3559035A11FF}"/>
              </a:ext>
            </a:extLst>
          </p:cNvPr>
          <p:cNvSpPr/>
          <p:nvPr/>
        </p:nvSpPr>
        <p:spPr>
          <a:xfrm>
            <a:off x="2315577" y="4724403"/>
            <a:ext cx="1143000" cy="4256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2" descr="https://lh3.googleusercontent.com/aEyhdCvo6vWAmJuH64oWFaf5Wt6OfGLdsjvD_1cuWMr9PfxI2t39I-odMWsFKwKDZeQoxTGDlsMShghz4IaGLy_PMI7Km97Z-mTluhufF8o8xgakIkTxPA8WIUTP0dEn7rLPjFwRRIw">
            <a:extLst>
              <a:ext uri="{FF2B5EF4-FFF2-40B4-BE49-F238E27FC236}">
                <a16:creationId xmlns:a16="http://schemas.microsoft.com/office/drawing/2014/main" xmlns="" id="{234BAA02-FDA3-4384-A0E8-0E75298A45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25"/>
          <a:stretch/>
        </p:blipFill>
        <p:spPr bwMode="auto">
          <a:xfrm>
            <a:off x="7286625" y="6213075"/>
            <a:ext cx="1828800" cy="51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41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35C6D4A2EE49409EBE9F4C9F62FB64" ma:contentTypeVersion="4" ma:contentTypeDescription="Create a new document." ma:contentTypeScope="" ma:versionID="82add9cd27eb0fb13cb610855b64f7a4">
  <xsd:schema xmlns:xsd="http://www.w3.org/2001/XMLSchema" xmlns:xs="http://www.w3.org/2001/XMLSchema" xmlns:p="http://schemas.microsoft.com/office/2006/metadata/properties" xmlns:ns2="aab3d73f-e8ba-42ef-bea9-53c584316852" targetNamespace="http://schemas.microsoft.com/office/2006/metadata/properties" ma:root="true" ma:fieldsID="d5809d518bd1d31a874cfe0d0955d56b" ns2:_="">
    <xsd:import namespace="aab3d73f-e8ba-42ef-bea9-53c5843168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b3d73f-e8ba-42ef-bea9-53c5843168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BBF9D9-F776-4688-8F97-D4FE59A76519}"/>
</file>

<file path=customXml/itemProps2.xml><?xml version="1.0" encoding="utf-8"?>
<ds:datastoreItem xmlns:ds="http://schemas.openxmlformats.org/officeDocument/2006/customXml" ds:itemID="{D67ACEFE-9A35-4955-B6F4-1FEE20791F0D}"/>
</file>

<file path=customXml/itemProps3.xml><?xml version="1.0" encoding="utf-8"?>
<ds:datastoreItem xmlns:ds="http://schemas.openxmlformats.org/officeDocument/2006/customXml" ds:itemID="{7559A664-22C6-4992-8E06-7B2222B163AD}"/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1278</Words>
  <Application>Microsoft Office PowerPoint</Application>
  <PresentationFormat>On-screen Show (4:3)</PresentationFormat>
  <Paragraphs>242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</vt:lpstr>
      <vt:lpstr>Corbel</vt:lpstr>
      <vt:lpstr>Office Theme</vt:lpstr>
      <vt:lpstr>PROJECT: Home on the Hill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Denny Kuruvilla</dc:creator>
  <cp:lastModifiedBy>Paulina Abramowicz</cp:lastModifiedBy>
  <cp:revision>167</cp:revision>
  <cp:lastPrinted>2018-04-07T00:32:45Z</cp:lastPrinted>
  <dcterms:created xsi:type="dcterms:W3CDTF">2010-12-04T02:59:48Z</dcterms:created>
  <dcterms:modified xsi:type="dcterms:W3CDTF">2018-06-02T14:07:01Z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d233fdda-ed33-4103-822c-47fe6a90630f</vt:lpwstr>
  </property>
  <property fmtid="{D5CDD505-2E9C-101B-9397-08002B2CF9AE}" pid="3" name="Classification">
    <vt:lpwstr>NotClassified</vt:lpwstr>
  </property>
  <property fmtid="{D5CDD505-2E9C-101B-9397-08002B2CF9AE}" pid="4" name="ShowVisibleMarkings">
    <vt:lpwstr>Y</vt:lpwstr>
  </property>
  <property fmtid="{D5CDD505-2E9C-101B-9397-08002B2CF9AE}" pid="5" name="DocMarkingOptions">
    <vt:lpwstr>F</vt:lpwstr>
  </property>
  <property fmtid="{D5CDD505-2E9C-101B-9397-08002B2CF9AE}" pid="6" name="FooterPosition">
    <vt:lpwstr>C</vt:lpwstr>
  </property>
  <property fmtid="{D5CDD505-2E9C-101B-9397-08002B2CF9AE}" pid="7" name="ContentTypeId">
    <vt:lpwstr>0x0101000A35C6D4A2EE49409EBE9F4C9F62FB64</vt:lpwstr>
  </property>
</Properties>
</file>