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17" r:id="rId4"/>
    <p:sldId id="330" r:id="rId5"/>
    <p:sldId id="321" r:id="rId6"/>
    <p:sldId id="331" r:id="rId7"/>
    <p:sldId id="333" r:id="rId8"/>
    <p:sldId id="323" r:id="rId9"/>
    <p:sldId id="326" r:id="rId10"/>
    <p:sldId id="325" r:id="rId11"/>
    <p:sldId id="316" r:id="rId12"/>
    <p:sldId id="332" r:id="rId13"/>
    <p:sldId id="329" r:id="rId1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Weckend" initials="BW" lastIdx="1" clrIdx="0">
    <p:extLst>
      <p:ext uri="{19B8F6BF-5375-455C-9EA6-DF929625EA0E}">
        <p15:presenceInfo xmlns:p15="http://schemas.microsoft.com/office/powerpoint/2012/main" userId="a548be74899042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67812" autoAdjust="0"/>
  </p:normalViewPr>
  <p:slideViewPr>
    <p:cSldViewPr>
      <p:cViewPr varScale="1">
        <p:scale>
          <a:sx n="76" d="100"/>
          <a:sy n="76" d="100"/>
        </p:scale>
        <p:origin x="1642" y="43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E0CCD-5CAF-42CC-8DD2-55FDD8EBC0AF}" type="datetimeFigureOut">
              <a:rPr lang="de-DE" smtClean="0"/>
              <a:t>11.06.2024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57B37-D5EC-41CC-84A1-D6B40E104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21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Embedded-Systeme bestehen aus einem Prozessor, Speicher, einer Stromversorgung und </a:t>
            </a:r>
            <a:r>
              <a:rPr lang="de-DE" dirty="0" err="1"/>
              <a:t>Kommunikationsports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ROM</a:t>
            </a:r>
            <a:r>
              <a:rPr lang="de-DE" dirty="0"/>
              <a:t>:- Festwertspeicher oder Nur-Lese-Speicher (Read </a:t>
            </a:r>
            <a:r>
              <a:rPr lang="de-DE" dirty="0" err="1"/>
              <a:t>Only</a:t>
            </a:r>
            <a:r>
              <a:rPr lang="de-DE" dirty="0"/>
              <a:t> Memory)</a:t>
            </a:r>
            <a:endParaRPr lang="en-US" dirty="0"/>
          </a:p>
          <a:p>
            <a:r>
              <a:rPr lang="en-US" b="1" dirty="0"/>
              <a:t>Flash</a:t>
            </a:r>
            <a:r>
              <a:rPr lang="en-US" dirty="0"/>
              <a:t>: (Flash-EEPROM -&gt; Electrically Erasable Programmable Read-Only Memory)</a:t>
            </a:r>
          </a:p>
          <a:p>
            <a:endParaRPr lang="de-DE" dirty="0"/>
          </a:p>
          <a:p>
            <a:r>
              <a:rPr lang="en-US" dirty="0"/>
              <a:t>ASIC Design ("Application-Specific Integrated Circuit")</a:t>
            </a:r>
          </a:p>
          <a:p>
            <a:r>
              <a:rPr lang="de-DE" dirty="0"/>
              <a:t>- speziell entwickelte integrierte Schaltkreise</a:t>
            </a:r>
          </a:p>
          <a:p>
            <a:r>
              <a:rPr lang="de-DE" dirty="0"/>
              <a:t>- Optimierte Hardware: Hardware genau an die Anforderungen der Anwendung anpassen</a:t>
            </a:r>
          </a:p>
          <a:p>
            <a:r>
              <a:rPr lang="de-DE" dirty="0"/>
              <a:t>- Integration von Sensoren und Aktuatoren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57B37-D5EC-41CC-84A1-D6B40E10424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881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57B37-D5EC-41CC-84A1-D6B40E10424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684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automatische Anpassung der CPU-Frequenzen und -Spannungen an die tatsächliche Systemlast:</a:t>
            </a:r>
          </a:p>
          <a:p>
            <a:r>
              <a:rPr lang="de-DE" dirty="0"/>
              <a:t>  . niedriger Arbeit mit niedrigerer Spannung und Frequenz zu arbeiten</a:t>
            </a:r>
          </a:p>
          <a:p>
            <a:r>
              <a:rPr lang="de-DE" dirty="0"/>
              <a:t>  . hoher Arbeitsbelastung mit einer höheren Spannung und Frequenz zu arbeiten und die Leistung zu verbessern</a:t>
            </a:r>
          </a:p>
          <a:p>
            <a:r>
              <a:rPr lang="de-DE" dirty="0"/>
              <a:t>Vorteile:</a:t>
            </a:r>
          </a:p>
          <a:p>
            <a:r>
              <a:rPr lang="de-DE" dirty="0"/>
              <a:t>  . längere Produktlebensdauer und bessere </a:t>
            </a:r>
            <a:r>
              <a:rPr lang="de-DE" b="1" dirty="0"/>
              <a:t>MTBF-Werte</a:t>
            </a:r>
            <a:r>
              <a:rPr lang="de-DE" dirty="0"/>
              <a:t> (Mean Time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Failure</a:t>
            </a:r>
            <a:r>
              <a:rPr lang="de-DE" dirty="0"/>
              <a:t>)</a:t>
            </a:r>
          </a:p>
          <a:p>
            <a:r>
              <a:rPr lang="de-DE" dirty="0"/>
              <a:t>  . Stromverbrauch signifikant senken.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-&gt; Herausforderungen: Die optimale Arbeitsfrequenz zu bestimmen ohne die Fristen zu verletzen</a:t>
            </a:r>
          </a:p>
          <a:p>
            <a:r>
              <a:rPr lang="de-DE" dirty="0"/>
              <a:t>-&gt; Kann erreicht werden durch einfache konservative Regel: Die Verarbeitung der aktuellen Arbeitslast muss vor dem Eintreffen der Nächsten abgeschlossen sein. Ankunftszeit des nächsten Workloads als effektive Frist für den aktuellen Workload.</a:t>
            </a:r>
          </a:p>
          <a:p>
            <a:endParaRPr lang="de-DE" dirty="0"/>
          </a:p>
          <a:p>
            <a:r>
              <a:rPr lang="de-DE" dirty="0"/>
              <a:t>Frequenz: Kompromiss zwischen Leistung und Energieverbrauch -- Niedrigere Frequenzen vs. höhere Frequenzen</a:t>
            </a:r>
          </a:p>
          <a:p>
            <a:r>
              <a:rPr lang="de-DE" dirty="0"/>
              <a:t>Optimale Strategie minimiert 	die Anzahl der </a:t>
            </a:r>
            <a:r>
              <a:rPr lang="de-DE" u="sng" dirty="0"/>
              <a:t>Leerlaufzyklen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Der </a:t>
            </a:r>
            <a:r>
              <a:rPr lang="de-DE" b="1" dirty="0"/>
              <a:t>Aktivitätsmonitor</a:t>
            </a:r>
            <a:r>
              <a:rPr lang="de-DE" dirty="0"/>
              <a:t> zählt die Anzahl der Leerlaufzyklen des Prozessors in festen Aktualisierungsintervallen.</a:t>
            </a:r>
          </a:p>
          <a:p>
            <a:endParaRPr lang="de-DE" dirty="0"/>
          </a:p>
          <a:p>
            <a:r>
              <a:rPr lang="de-DE" dirty="0"/>
              <a:t>CIL&lt;TIL und CIL&gt;TIL</a:t>
            </a:r>
          </a:p>
          <a:p>
            <a:r>
              <a:rPr lang="de-DE" dirty="0" err="1"/>
              <a:t>K_step</a:t>
            </a:r>
            <a:r>
              <a:rPr lang="de-DE" dirty="0"/>
              <a:t> -&gt; *2 oder /2</a:t>
            </a:r>
          </a:p>
          <a:p>
            <a:endParaRPr lang="de-DE" dirty="0"/>
          </a:p>
          <a:p>
            <a:r>
              <a:rPr lang="de-DE" dirty="0"/>
              <a:t>Es werden unerwünschte Änderungen der Frequenzeinstellzeiträume vermieden, während gleichzeitig die Möglichkeit geboten wird, abrupte Änderungen der Ankunftsrate der Arbeitslast schnell zu verfolgen.</a:t>
            </a:r>
          </a:p>
          <a:p>
            <a:endParaRPr lang="de-DE" dirty="0"/>
          </a:p>
          <a:p>
            <a:r>
              <a:rPr lang="de-DE" b="1" dirty="0"/>
              <a:t>Pro</a:t>
            </a:r>
            <a:r>
              <a:rPr lang="de-DE" dirty="0"/>
              <a:t>: dynamischer und guter Grundtakt, und da soft-</a:t>
            </a:r>
            <a:r>
              <a:rPr lang="de-DE" dirty="0" err="1"/>
              <a:t>realtime</a:t>
            </a:r>
            <a:r>
              <a:rPr lang="de-DE" dirty="0"/>
              <a:t>, keine großen Problem auch wenn die Berechnung hinterherhängt.</a:t>
            </a:r>
          </a:p>
          <a:p>
            <a:r>
              <a:rPr lang="de-DE" b="1" dirty="0" err="1"/>
              <a:t>Con</a:t>
            </a:r>
            <a:r>
              <a:rPr lang="de-DE" dirty="0"/>
              <a:t>: Liegt bei </a:t>
            </a:r>
            <a:r>
              <a:rPr lang="de-DE" dirty="0" err="1"/>
              <a:t>übergängen</a:t>
            </a:r>
            <a:r>
              <a:rPr lang="de-DE" dirty="0"/>
              <a:t> immer ein wenig zurück. -&gt; wird besser durch die Anpassung der Intervallschritte</a:t>
            </a:r>
          </a:p>
          <a:p>
            <a:r>
              <a:rPr lang="de-DE" dirty="0"/>
              <a:t>     </a:t>
            </a:r>
            <a:r>
              <a:rPr lang="de-DE" b="1" dirty="0" err="1"/>
              <a:t>Overloaded</a:t>
            </a:r>
            <a:r>
              <a:rPr lang="de-DE" dirty="0"/>
              <a:t> State: Sehr schneller Anstieg an </a:t>
            </a:r>
            <a:r>
              <a:rPr lang="de-DE" dirty="0" err="1"/>
              <a:t>workload</a:t>
            </a:r>
            <a:endParaRPr lang="de-DE" dirty="0"/>
          </a:p>
          <a:p>
            <a:r>
              <a:rPr lang="de-DE" dirty="0"/>
              <a:t>     </a:t>
            </a:r>
            <a:r>
              <a:rPr lang="de-DE" b="1" dirty="0" err="1"/>
              <a:t>Underloaded</a:t>
            </a:r>
            <a:r>
              <a:rPr lang="de-DE" dirty="0"/>
              <a:t> State: Sehr schnelle Abnahme an </a:t>
            </a:r>
            <a:r>
              <a:rPr lang="de-DE" dirty="0" err="1"/>
              <a:t>workload</a:t>
            </a:r>
            <a:endParaRPr lang="de-DE" dirty="0"/>
          </a:p>
          <a:p>
            <a:r>
              <a:rPr lang="de-DE" dirty="0"/>
              <a:t>	-&gt;Mögliche Gründe: Langsame Reaktionszeit durch zu kleine Aktualisierungsintervallen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57B37-D5EC-41CC-84A1-D6B40E10424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006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Dyn. Leistung vs. stat. Leistung …</a:t>
            </a:r>
          </a:p>
          <a:p>
            <a:r>
              <a:rPr lang="de-DE" dirty="0"/>
              <a:t>-&gt; paradox: durch höhere Frequenz Energie sparen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57B37-D5EC-41CC-84A1-D6B40E10424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723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npn</a:t>
            </a:r>
            <a:r>
              <a:rPr lang="de-DE" dirty="0"/>
              <a:t> Transistor hat drei unterschiedlich dotierte Schichten: n-Schicht Kollektor, p-Schicht Basis, n-Schicht Emitter</a:t>
            </a:r>
          </a:p>
          <a:p>
            <a:r>
              <a:rPr lang="de-DE" dirty="0"/>
              <a:t>	</a:t>
            </a:r>
            <a:r>
              <a:rPr lang="de-DE" b="1" dirty="0"/>
              <a:t>- p dotiert -&gt; </a:t>
            </a:r>
            <a:r>
              <a:rPr lang="de-DE" b="1" dirty="0" err="1"/>
              <a:t>überschuss</a:t>
            </a:r>
            <a:r>
              <a:rPr lang="de-DE" b="1" dirty="0"/>
              <a:t> an freien Löchern</a:t>
            </a:r>
          </a:p>
          <a:p>
            <a:r>
              <a:rPr lang="de-DE" b="1" dirty="0"/>
              <a:t>	- n dotiert -&gt; </a:t>
            </a:r>
            <a:r>
              <a:rPr lang="de-DE" b="1" dirty="0" err="1"/>
              <a:t>überschuss</a:t>
            </a:r>
            <a:r>
              <a:rPr lang="de-DE" b="1" dirty="0"/>
              <a:t> an freien Elektronen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An </a:t>
            </a:r>
            <a:r>
              <a:rPr lang="de-DE" b="1" dirty="0"/>
              <a:t>Schichtgrenzen</a:t>
            </a:r>
            <a:r>
              <a:rPr lang="de-DE" dirty="0"/>
              <a:t> haben sich durch </a:t>
            </a:r>
            <a:r>
              <a:rPr lang="de-DE" b="1" dirty="0"/>
              <a:t>Rekombination</a:t>
            </a:r>
            <a:r>
              <a:rPr lang="de-DE" dirty="0"/>
              <a:t> von </a:t>
            </a:r>
            <a:r>
              <a:rPr lang="de-DE" b="1" dirty="0"/>
              <a:t>Ladungsträgern</a:t>
            </a:r>
            <a:r>
              <a:rPr lang="de-DE" dirty="0"/>
              <a:t> </a:t>
            </a:r>
            <a:r>
              <a:rPr lang="de-DE" b="1" dirty="0"/>
              <a:t>Sperrschichten</a:t>
            </a:r>
            <a:r>
              <a:rPr lang="de-DE" dirty="0"/>
              <a:t> gebildet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r>
              <a:rPr lang="de-DE" dirty="0"/>
              <a:t>- Bei anlegen einer </a:t>
            </a:r>
            <a:r>
              <a:rPr lang="de-DE" b="1" dirty="0"/>
              <a:t>Spannungsquelle</a:t>
            </a:r>
            <a:r>
              <a:rPr lang="de-DE" dirty="0"/>
              <a:t>:</a:t>
            </a:r>
          </a:p>
          <a:p>
            <a:r>
              <a:rPr lang="de-DE" dirty="0"/>
              <a:t>    - </a:t>
            </a:r>
            <a:r>
              <a:rPr lang="de-DE" b="1" dirty="0"/>
              <a:t>Minuspol drückt weitere Elektronen in den Emitter und der Pluspol nimmt einige Elektronen aus dem Kollektor auf</a:t>
            </a:r>
          </a:p>
          <a:p>
            <a:r>
              <a:rPr lang="de-DE" dirty="0"/>
              <a:t>    - Dadurch wird </a:t>
            </a:r>
            <a:r>
              <a:rPr lang="de-DE" b="1" dirty="0"/>
              <a:t>Sperrschicht</a:t>
            </a:r>
            <a:r>
              <a:rPr lang="de-DE" dirty="0"/>
              <a:t> zwischen Basis und Kollektor </a:t>
            </a:r>
            <a:r>
              <a:rPr lang="de-DE" b="1" dirty="0"/>
              <a:t>breiter</a:t>
            </a:r>
            <a:r>
              <a:rPr lang="de-DE" dirty="0"/>
              <a:t>, der Transistor sperrt</a:t>
            </a:r>
          </a:p>
          <a:p>
            <a:r>
              <a:rPr lang="de-DE" dirty="0"/>
              <a:t>    - Durch geringe Sperrschicht zwischen Basis und Emitter -&gt; nur </a:t>
            </a:r>
            <a:r>
              <a:rPr lang="de-DE" b="1" dirty="0"/>
              <a:t>geringer Schwellenwert (0.6-0.7V)</a:t>
            </a:r>
            <a:r>
              <a:rPr lang="de-DE" dirty="0"/>
              <a:t> nötig um </a:t>
            </a:r>
            <a:r>
              <a:rPr lang="de-DE" b="1" dirty="0"/>
              <a:t>Löcher der Basis Richtung Emitter zu verschieben</a:t>
            </a:r>
          </a:p>
          <a:p>
            <a:r>
              <a:rPr lang="de-DE" dirty="0"/>
              <a:t>    - </a:t>
            </a:r>
            <a:r>
              <a:rPr lang="de-DE" b="1" dirty="0"/>
              <a:t>Sperrschicht verschwindet </a:t>
            </a:r>
            <a:r>
              <a:rPr lang="de-DE" dirty="0"/>
              <a:t>und Strom fließt</a:t>
            </a:r>
          </a:p>
          <a:p>
            <a:endParaRPr lang="de-DE" dirty="0"/>
          </a:p>
          <a:p>
            <a:r>
              <a:rPr lang="de-DE" dirty="0"/>
              <a:t>&gt; Bei </a:t>
            </a:r>
            <a:r>
              <a:rPr lang="de-DE" b="1" i="1" u="sng" dirty="0"/>
              <a:t>höheren Spannung </a:t>
            </a:r>
            <a:r>
              <a:rPr lang="de-DE" b="1" dirty="0"/>
              <a:t>verkleinert sich die Sperrschicht </a:t>
            </a:r>
            <a:r>
              <a:rPr lang="de-DE" dirty="0"/>
              <a:t>der Basis und Emitter </a:t>
            </a:r>
          </a:p>
          <a:p>
            <a:r>
              <a:rPr lang="de-DE" dirty="0"/>
              <a:t>&gt;, und die </a:t>
            </a:r>
            <a:r>
              <a:rPr lang="de-DE" b="1" dirty="0"/>
              <a:t>Elektronen bewegen sich schneller </a:t>
            </a:r>
            <a:r>
              <a:rPr lang="de-DE" dirty="0"/>
              <a:t>sodass sie zwischen den Schichten des Transistors schneller wandern, was zu kürzeren Schaltzeiten führt. </a:t>
            </a:r>
          </a:p>
          <a:p>
            <a:r>
              <a:rPr lang="de-DE" dirty="0"/>
              <a:t>&gt;Dies ermöglicht es dem Transistor, </a:t>
            </a:r>
            <a:r>
              <a:rPr lang="de-DE" b="1" dirty="0"/>
              <a:t>schneller zwischen seinen verschiedenen Betriebszuständen </a:t>
            </a:r>
            <a:r>
              <a:rPr lang="de-DE" dirty="0"/>
              <a:t>zu wechseln, was die Geschwindigkeit und Leistungsfähigkeit des Schaltkreises insgesamt erhöht.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57B37-D5EC-41CC-84A1-D6B40E10424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624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- Die Leistung (P) eines elektronischen Bauteils ist nämlich proportional zum Quadrat der Betriebsspannung (V) und zur Taktfrequenz (f), gemäß der Formel:</a:t>
            </a:r>
          </a:p>
          <a:p>
            <a:r>
              <a:rPr lang="de-DE" dirty="0"/>
              <a:t>P ∝ V^2 × f  (vollständige Version -&gt; P ∝ CV^2 × f + </a:t>
            </a:r>
            <a:r>
              <a:rPr lang="de-DE" dirty="0" err="1"/>
              <a:t>P_static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- kleine Änderungen der Betriebsspannung haben einen großen Einfluss auf die Leistung</a:t>
            </a:r>
          </a:p>
          <a:p>
            <a:endParaRPr lang="de-DE" dirty="0"/>
          </a:p>
          <a:p>
            <a:r>
              <a:rPr lang="de-DE" dirty="0"/>
              <a:t>Intel Pentium M Prozessor des Jahres 2004, dort werden die möglichen Frequenz- und 	Betriebsspannungsbereiche aufgelistet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57B37-D5EC-41CC-84A1-D6B40E10424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409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/>
              <a:t>Power Gates:</a:t>
            </a:r>
          </a:p>
          <a:p>
            <a:r>
              <a:rPr lang="de-DE" dirty="0"/>
              <a:t>- Schaltelement, welche bestimmte Teile des Prozessors oder andere integrierter Schaltungen bei Nichtgebrauch deaktiviert.</a:t>
            </a:r>
          </a:p>
          <a:p>
            <a:r>
              <a:rPr lang="de-DE" dirty="0"/>
              <a:t>- Transistoren dienen als Schalter</a:t>
            </a:r>
          </a:p>
          <a:p>
            <a:r>
              <a:rPr lang="de-DE" dirty="0"/>
              <a:t>- Reduzierung von Leckströmen, die auch fließen, wenn die Schaltung nicht aktiv ist.</a:t>
            </a:r>
          </a:p>
          <a:p>
            <a:endParaRPr lang="de-DE" dirty="0"/>
          </a:p>
          <a:p>
            <a:r>
              <a:rPr lang="de-DE" u="sng" dirty="0"/>
              <a:t>Clock </a:t>
            </a:r>
            <a:r>
              <a:rPr lang="de-DE" u="sng" dirty="0" err="1"/>
              <a:t>Gating</a:t>
            </a:r>
            <a:r>
              <a:rPr lang="de-DE" u="sng" dirty="0"/>
              <a:t>:</a:t>
            </a:r>
          </a:p>
          <a:p>
            <a:r>
              <a:rPr lang="de-DE" dirty="0"/>
              <a:t>- Taktsignale wird zu bestimmten Teilen der Schaltung deaktiviert.</a:t>
            </a:r>
          </a:p>
          <a:p>
            <a:r>
              <a:rPr lang="de-DE" dirty="0"/>
              <a:t>- Ohne Taktsignal werden die Schaltungsteile nicht getaktet und somit werden auch keine Schaltvorgänge ausgeführt, was den dynamischen Stromverbrauch reduziert.</a:t>
            </a:r>
          </a:p>
          <a:p>
            <a:r>
              <a:rPr lang="de-DE" dirty="0"/>
              <a:t>- Hat nur noch Leckströme als Verbraucher.</a:t>
            </a:r>
          </a:p>
          <a:p>
            <a:endParaRPr lang="de-DE" dirty="0"/>
          </a:p>
          <a:p>
            <a:r>
              <a:rPr lang="de-DE" dirty="0"/>
              <a:t>Warum macht </a:t>
            </a:r>
            <a:r>
              <a:rPr lang="de-DE" dirty="0" err="1"/>
              <a:t>Clockgating</a:t>
            </a:r>
            <a:r>
              <a:rPr lang="de-DE" dirty="0"/>
              <a:t> sinn, gegenüber Power </a:t>
            </a:r>
            <a:r>
              <a:rPr lang="de-DE" dirty="0" err="1"/>
              <a:t>Gating</a:t>
            </a:r>
            <a:r>
              <a:rPr lang="de-DE" dirty="0"/>
              <a:t>?</a:t>
            </a:r>
          </a:p>
          <a:p>
            <a:r>
              <a:rPr lang="de-DE" dirty="0"/>
              <a:t>- Schaltung kann schneller wieder aktiviert werden, als wenn die innere Stromversorgung wieder hergestellt werden muss.</a:t>
            </a:r>
          </a:p>
          <a:p>
            <a:r>
              <a:rPr lang="de-DE" dirty="0"/>
              <a:t>- Granularität der Steuerung: Kann auf einzelne Flip-Flops/Register angewendet werden</a:t>
            </a:r>
          </a:p>
          <a:p>
            <a:endParaRPr lang="de-DE" dirty="0"/>
          </a:p>
          <a:p>
            <a:r>
              <a:rPr lang="de-DE" dirty="0"/>
              <a:t>UVD – Unified Video Decoder</a:t>
            </a:r>
          </a:p>
          <a:p>
            <a:endParaRPr lang="de-DE" dirty="0"/>
          </a:p>
          <a:p>
            <a:r>
              <a:rPr lang="de-DE" dirty="0"/>
              <a:t>Eine Kombination aus beiden ist am besten!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u="sng" dirty="0" err="1"/>
              <a:t>Idle</a:t>
            </a:r>
            <a:r>
              <a:rPr lang="de-DE" u="sng" dirty="0"/>
              <a:t>-Modus:</a:t>
            </a:r>
          </a:p>
          <a:p>
            <a:r>
              <a:rPr lang="de-DE" dirty="0"/>
              <a:t>Im </a:t>
            </a:r>
            <a:r>
              <a:rPr lang="de-DE" dirty="0" err="1"/>
              <a:t>Idle</a:t>
            </a:r>
            <a:r>
              <a:rPr lang="de-DE" dirty="0"/>
              <a:t>-Modus bleibt der </a:t>
            </a:r>
            <a:r>
              <a:rPr lang="de-DE" b="1" dirty="0"/>
              <a:t>Prozessor-Kern </a:t>
            </a:r>
            <a:r>
              <a:rPr lang="de-DE" dirty="0"/>
              <a:t>des Mikrocontrollers </a:t>
            </a:r>
            <a:r>
              <a:rPr lang="de-DE" b="1" dirty="0"/>
              <a:t>aktiv</a:t>
            </a:r>
            <a:r>
              <a:rPr lang="de-DE" dirty="0"/>
              <a:t>, aber die </a:t>
            </a:r>
            <a:r>
              <a:rPr lang="de-DE" b="1" dirty="0"/>
              <a:t>Peripheriegeräte können in den Ruhezustand</a:t>
            </a:r>
            <a:r>
              <a:rPr lang="de-DE" dirty="0"/>
              <a:t> versetzt werden, um Energie zu sparen. Der Mikrocontroller kann </a:t>
            </a:r>
            <a:r>
              <a:rPr lang="de-DE" b="1" dirty="0"/>
              <a:t>schnell</a:t>
            </a:r>
            <a:r>
              <a:rPr lang="de-DE" dirty="0"/>
              <a:t> auf Ereignisse reagieren und wieder aktiviert werden.</a:t>
            </a:r>
          </a:p>
          <a:p>
            <a:endParaRPr lang="de-DE" dirty="0"/>
          </a:p>
          <a:p>
            <a:r>
              <a:rPr lang="de-DE" u="sng" dirty="0"/>
              <a:t>Standby-Modus:</a:t>
            </a:r>
          </a:p>
          <a:p>
            <a:r>
              <a:rPr lang="de-DE" dirty="0"/>
              <a:t>Im Standby-Modus werden sowohl der </a:t>
            </a:r>
            <a:r>
              <a:rPr lang="de-DE" b="1" dirty="0"/>
              <a:t>Prozessor als auch die Peripheriegeräte in einen niedrigen Energiezustand</a:t>
            </a:r>
            <a:r>
              <a:rPr lang="de-DE" dirty="0"/>
              <a:t> versetzt. Der Mikrocontroller verbraucht sehr wenig Strom und kann nur durch spezielle externe Ereignisse, wie etwa ein </a:t>
            </a:r>
            <a:r>
              <a:rPr lang="de-DE" b="1" dirty="0"/>
              <a:t>Tastendruck</a:t>
            </a:r>
            <a:r>
              <a:rPr lang="de-DE" dirty="0"/>
              <a:t> oder ein eingehendes Signal an einem Pin, wieder aktiviert werden.</a:t>
            </a:r>
          </a:p>
          <a:p>
            <a:endParaRPr lang="de-DE" dirty="0"/>
          </a:p>
          <a:p>
            <a:r>
              <a:rPr lang="de-DE" u="sng" dirty="0"/>
              <a:t>Power-Down-Modus:</a:t>
            </a:r>
          </a:p>
          <a:p>
            <a:r>
              <a:rPr lang="de-DE" dirty="0"/>
              <a:t>Im Power-Down-Modus wird der </a:t>
            </a:r>
            <a:r>
              <a:rPr lang="de-DE" b="1" dirty="0"/>
              <a:t>Mikrocontroller praktisch komplett ausgeschaltet</a:t>
            </a:r>
            <a:r>
              <a:rPr lang="de-DE" dirty="0"/>
              <a:t>, wobei nur </a:t>
            </a:r>
            <a:r>
              <a:rPr lang="de-DE" b="1" dirty="0"/>
              <a:t>wenige interne Schaltkreise aktiv </a:t>
            </a:r>
            <a:r>
              <a:rPr lang="de-DE" dirty="0"/>
              <a:t>bleiben, um externe Ereignisse zu überwachen. Der Stromverbrauch ist extrem niedrig, aber die </a:t>
            </a:r>
            <a:r>
              <a:rPr lang="de-DE" b="1" dirty="0"/>
              <a:t>Aktivierung kann etwas länger dauern</a:t>
            </a:r>
            <a:r>
              <a:rPr lang="de-DE" dirty="0"/>
              <a:t>, da der Mikrocontroller erst wieder initialisiert werden muss.</a:t>
            </a:r>
          </a:p>
          <a:p>
            <a:endParaRPr lang="de-DE" dirty="0"/>
          </a:p>
          <a:p>
            <a:r>
              <a:rPr lang="de-DE" dirty="0"/>
              <a:t>Die Auswahl des richtigen Sleep-Modus hängt von den </a:t>
            </a:r>
            <a:r>
              <a:rPr lang="de-DE" b="1" dirty="0"/>
              <a:t>Anforderungen der Anwendung ab, und welche jeweilige Reaktionszeit </a:t>
            </a:r>
            <a:r>
              <a:rPr lang="de-DE" dirty="0"/>
              <a:t>benötigt wird.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57B37-D5EC-41CC-84A1-D6B40E10424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2283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Mithilfe von </a:t>
            </a:r>
            <a:r>
              <a:rPr lang="de-DE" b="1" dirty="0"/>
              <a:t>Spannungsregler</a:t>
            </a:r>
            <a:r>
              <a:rPr lang="de-DE" dirty="0"/>
              <a:t> (Bsp. Linearregler: lm317)[effizienter -&gt; Schaltregler: Bsp. Für hoch: Boost Converter: LM2623 0.8V bis 14V für niedriger Buck-Converter]: </a:t>
            </a:r>
          </a:p>
          <a:p>
            <a:r>
              <a:rPr lang="de-DE" dirty="0"/>
              <a:t> &gt;</a:t>
            </a:r>
            <a:r>
              <a:rPr lang="de-DE" b="1" dirty="0"/>
              <a:t>konstante Ausgangsspannung, unabhängig von Schwankungen in der Eingangsspannung oder den Lastbedingungen.</a:t>
            </a:r>
          </a:p>
          <a:p>
            <a:endParaRPr lang="de-DE" b="1" dirty="0"/>
          </a:p>
          <a:p>
            <a:endParaRPr lang="de-DE" b="1" dirty="0"/>
          </a:p>
          <a:p>
            <a:r>
              <a:rPr lang="de-DE" b="0" dirty="0"/>
              <a:t>- Optimierung von </a:t>
            </a:r>
            <a:r>
              <a:rPr lang="de-DE" b="1" dirty="0"/>
              <a:t>Layout und Routing</a:t>
            </a:r>
            <a:r>
              <a:rPr lang="de-DE" b="0" dirty="0"/>
              <a:t>: </a:t>
            </a:r>
          </a:p>
          <a:p>
            <a:r>
              <a:rPr lang="de-DE" b="0" dirty="0"/>
              <a:t> &gt; Minimierung von </a:t>
            </a:r>
            <a:r>
              <a:rPr lang="de-DE" b="1" dirty="0"/>
              <a:t>Parasitären Effekten</a:t>
            </a:r>
            <a:r>
              <a:rPr lang="de-DE" b="0" dirty="0"/>
              <a:t>, durch </a:t>
            </a:r>
            <a:r>
              <a:rPr lang="de-DE" b="1" dirty="0"/>
              <a:t>Strategische Platzierung </a:t>
            </a:r>
            <a:r>
              <a:rPr lang="de-DE" b="0" dirty="0"/>
              <a:t>der Komponenten, </a:t>
            </a:r>
            <a:r>
              <a:rPr lang="de-DE" b="1" dirty="0"/>
              <a:t>kurze Leiterbahn</a:t>
            </a:r>
            <a:r>
              <a:rPr lang="de-DE" b="0" dirty="0"/>
              <a:t> (Reduzierte Induktivität), </a:t>
            </a:r>
            <a:r>
              <a:rPr lang="de-DE" b="1" dirty="0"/>
              <a:t>breitere Leiterbahnen </a:t>
            </a:r>
            <a:r>
              <a:rPr lang="de-DE" b="0" dirty="0"/>
              <a:t>(Geringerer Widerstand, Bessere Wärmeabfuhr)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57B37-D5EC-41CC-84A1-D6B40E10424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937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Case Study1: 2015</a:t>
            </a:r>
          </a:p>
          <a:p>
            <a:r>
              <a:rPr lang="de-DE" dirty="0"/>
              <a:t>Geräte: Cortex-M4 Prozessor</a:t>
            </a:r>
          </a:p>
          <a:p>
            <a:pPr marL="171450" indent="-171450">
              <a:buFontTx/>
              <a:buChar char="-"/>
            </a:pPr>
            <a:r>
              <a:rPr lang="de-DE" dirty="0"/>
              <a:t>6.5% power </a:t>
            </a:r>
            <a:r>
              <a:rPr lang="de-DE" dirty="0" err="1"/>
              <a:t>saving</a:t>
            </a:r>
            <a:r>
              <a:rPr lang="de-DE" dirty="0"/>
              <a:t> für DVFS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Case Study2:</a:t>
            </a:r>
          </a:p>
          <a:p>
            <a:pPr marL="0" indent="0">
              <a:buFontTx/>
              <a:buNone/>
            </a:pPr>
            <a:r>
              <a:rPr lang="fr-FR" dirty="0" err="1"/>
              <a:t>Geräte</a:t>
            </a:r>
            <a:r>
              <a:rPr lang="fr-FR" dirty="0"/>
              <a:t>: </a:t>
            </a:r>
            <a:r>
              <a:rPr lang="pt-BR" i="1" dirty="0"/>
              <a:t>NVIDIA</a:t>
            </a:r>
            <a:r>
              <a:rPr lang="fr-FR" dirty="0"/>
              <a:t> Tesla P100, </a:t>
            </a:r>
            <a:r>
              <a:rPr lang="pt-BR" i="1" dirty="0"/>
              <a:t>NVIDIA</a:t>
            </a:r>
            <a:r>
              <a:rPr lang="fr-FR" dirty="0"/>
              <a:t> Tesla V100 </a:t>
            </a:r>
            <a:r>
              <a:rPr lang="fr-FR" dirty="0" err="1"/>
              <a:t>und</a:t>
            </a:r>
            <a:r>
              <a:rPr lang="fr-FR" dirty="0"/>
              <a:t> </a:t>
            </a:r>
            <a:r>
              <a:rPr lang="pt-BR" i="1" dirty="0"/>
              <a:t>NVIDIA</a:t>
            </a:r>
            <a:r>
              <a:rPr lang="pt-BR" dirty="0"/>
              <a:t> GeForce RTX 2080 Ti </a:t>
            </a:r>
          </a:p>
          <a:p>
            <a:pPr marL="171450" indent="-171450">
              <a:buFontTx/>
              <a:buChar char="-"/>
            </a:pPr>
            <a:r>
              <a:rPr lang="pt-BR" dirty="0"/>
              <a:t>23,1% weniger Energieverbrauch beim DNN-Training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57B37-D5EC-41CC-84A1-D6B40E10424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059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57B37-D5EC-41CC-84A1-D6B40E10424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87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7470" y="346964"/>
            <a:ext cx="935355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04A7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 u="sng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4A7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Robert</a:t>
            </a:r>
            <a:r>
              <a:rPr spc="-15" dirty="0"/>
              <a:t> </a:t>
            </a:r>
            <a:r>
              <a:rPr spc="-10" dirty="0"/>
              <a:t>Lösch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pc="-35" dirty="0"/>
              <a:t>Seminar</a:t>
            </a:r>
            <a:r>
              <a:rPr spc="-15" dirty="0"/>
              <a:t> </a:t>
            </a:r>
            <a:r>
              <a:rPr spc="-20" dirty="0"/>
              <a:t>Robotik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4A7D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‹Nr.›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4A7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 u="sng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4A7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Robert</a:t>
            </a:r>
            <a:r>
              <a:rPr spc="-15" dirty="0"/>
              <a:t> </a:t>
            </a:r>
            <a:r>
              <a:rPr spc="-10" dirty="0"/>
              <a:t>Lösch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pc="-35" dirty="0"/>
              <a:t>Seminar</a:t>
            </a:r>
            <a:r>
              <a:rPr spc="-15" dirty="0"/>
              <a:t> </a:t>
            </a:r>
            <a:r>
              <a:rPr spc="-20" dirty="0"/>
              <a:t>Robotik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4A7D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‹Nr.›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4A7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4A7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Robert</a:t>
            </a:r>
            <a:r>
              <a:rPr spc="-15" dirty="0"/>
              <a:t> </a:t>
            </a:r>
            <a:r>
              <a:rPr spc="-10" dirty="0"/>
              <a:t>Lösch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pc="-35" dirty="0"/>
              <a:t>Seminar</a:t>
            </a:r>
            <a:r>
              <a:rPr spc="-15" dirty="0"/>
              <a:t> </a:t>
            </a:r>
            <a:r>
              <a:rPr spc="-20" dirty="0"/>
              <a:t>Robotik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4A7D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‹Nr.›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70170" y="4663199"/>
            <a:ext cx="0" cy="480695"/>
          </a:xfrm>
          <a:custGeom>
            <a:avLst/>
            <a:gdLst/>
            <a:ahLst/>
            <a:cxnLst/>
            <a:rect l="l" t="t" r="r" b="b"/>
            <a:pathLst>
              <a:path h="480695">
                <a:moveTo>
                  <a:pt x="0" y="480300"/>
                </a:moveTo>
                <a:lnTo>
                  <a:pt x="1" y="0"/>
                </a:lnTo>
              </a:path>
            </a:pathLst>
          </a:custGeom>
          <a:ln w="6350">
            <a:solidFill>
              <a:srgbClr val="004A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4A7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4A7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Robert</a:t>
            </a:r>
            <a:r>
              <a:rPr spc="-15" dirty="0"/>
              <a:t> </a:t>
            </a:r>
            <a:r>
              <a:rPr spc="-10" dirty="0"/>
              <a:t>Lösch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pc="-35" dirty="0"/>
              <a:t>Seminar</a:t>
            </a:r>
            <a:r>
              <a:rPr spc="-15" dirty="0"/>
              <a:t> </a:t>
            </a:r>
            <a:r>
              <a:rPr spc="-20" dirty="0"/>
              <a:t>Robotik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4A7D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‹Nr.›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4A7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Robert</a:t>
            </a:r>
            <a:r>
              <a:rPr spc="-15" dirty="0"/>
              <a:t> </a:t>
            </a:r>
            <a:r>
              <a:rPr spc="-10" dirty="0"/>
              <a:t>Lösch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pc="-35" dirty="0"/>
              <a:t>Seminar</a:t>
            </a:r>
            <a:r>
              <a:rPr spc="-15" dirty="0"/>
              <a:t> </a:t>
            </a:r>
            <a:r>
              <a:rPr spc="-20" dirty="0"/>
              <a:t>Robotik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4A7D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‹Nr.›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70170" y="4663199"/>
            <a:ext cx="0" cy="480695"/>
          </a:xfrm>
          <a:custGeom>
            <a:avLst/>
            <a:gdLst/>
            <a:ahLst/>
            <a:cxnLst/>
            <a:rect l="l" t="t" r="r" b="b"/>
            <a:pathLst>
              <a:path h="480695">
                <a:moveTo>
                  <a:pt x="0" y="480300"/>
                </a:moveTo>
                <a:lnTo>
                  <a:pt x="1" y="0"/>
                </a:lnTo>
              </a:path>
              <a:path h="480695">
                <a:moveTo>
                  <a:pt x="0" y="480300"/>
                </a:moveTo>
                <a:lnTo>
                  <a:pt x="1" y="0"/>
                </a:lnTo>
              </a:path>
            </a:pathLst>
          </a:custGeom>
          <a:ln w="6350">
            <a:solidFill>
              <a:srgbClr val="004A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64892" y="4664824"/>
            <a:ext cx="333113" cy="3341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7470" y="346964"/>
            <a:ext cx="7904480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04A7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7470" y="951206"/>
            <a:ext cx="7970520" cy="2657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 u="sng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64307" y="4689828"/>
            <a:ext cx="728980" cy="316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004A7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Robert</a:t>
            </a:r>
            <a:r>
              <a:rPr spc="-15" dirty="0"/>
              <a:t> </a:t>
            </a:r>
            <a:r>
              <a:rPr spc="-10" dirty="0"/>
              <a:t>Lösch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pc="-35" dirty="0"/>
              <a:t>Seminar</a:t>
            </a:r>
            <a:r>
              <a:rPr spc="-15" dirty="0"/>
              <a:t> </a:t>
            </a:r>
            <a:r>
              <a:rPr spc="-20" dirty="0"/>
              <a:t>Robotik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50466" y="4702715"/>
            <a:ext cx="216534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004A7D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‹Nr.›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Complementary_metal-oxide-semiconductor" TargetMode="External"/><Relationship Id="rId3" Type="http://schemas.openxmlformats.org/officeDocument/2006/relationships/hyperlink" Target="https://de.wikipedia.org/wiki/Halbleiter" TargetMode="External"/><Relationship Id="rId7" Type="http://schemas.openxmlformats.org/officeDocument/2006/relationships/hyperlink" Target="https://fastercapital.com/de/thema/dynamische-spannung-und-frequenzskalierung-(dvfs)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digi.com/blog/post/power-management-techniques-in-embedded-systems" TargetMode="External"/><Relationship Id="rId5" Type="http://schemas.openxmlformats.org/officeDocument/2006/relationships/hyperlink" Target="https://reboundeu.com/de/insights/blog/embedded-systems-explained-16/" TargetMode="External"/><Relationship Id="rId4" Type="http://schemas.openxmlformats.org/officeDocument/2006/relationships/hyperlink" Target="https://www.youtube.com/watch?v=EYTKQ3dkQ0w" TargetMode="External"/><Relationship Id="rId9" Type="http://schemas.openxmlformats.org/officeDocument/2006/relationships/hyperlink" Target="https://www.mikrocontroller.net/articles/Sleep_Mode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.com/content/st_com/en/arm-32-bit-microcontrollers/arm-cortex-m4.html" TargetMode="External"/><Relationship Id="rId3" Type="http://schemas.openxmlformats.org/officeDocument/2006/relationships/hyperlink" Target="http://grund-wissen.de/physik/elektrizitaet-und-magnetismus/leiter-halbleiter-isolator.html" TargetMode="External"/><Relationship Id="rId7" Type="http://schemas.openxmlformats.org/officeDocument/2006/relationships/hyperlink" Target="https://www.anandtech.com/show/4444/amd-llano-notebook-review-a-series-fusion-apu-a8-3500m/4" TargetMode="External"/><Relationship Id="rId2" Type="http://schemas.openxmlformats.org/officeDocument/2006/relationships/hyperlink" Target="https://de.wikipedia.org/wiki/Eingebettetes_System#/media/Datei:DHCOM_Computer_On_Module_-_AM35x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Complementary_metal-oxide-semiconductor" TargetMode="External"/><Relationship Id="rId5" Type="http://schemas.openxmlformats.org/officeDocument/2006/relationships/hyperlink" Target="https://www.grund-wissen.de/elektronik/bauteile/transistor.html" TargetMode="External"/><Relationship Id="rId4" Type="http://schemas.openxmlformats.org/officeDocument/2006/relationships/hyperlink" Target="https://www.youtube.com/watch?v=EYTKQ3dkQ0w" TargetMode="External"/><Relationship Id="rId9" Type="http://schemas.openxmlformats.org/officeDocument/2006/relationships/hyperlink" Target="https://www.notebookcheck.com/NVIDIA-GeForce-RTX-2080-Ti-Desktop.400706.0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066" y="4702528"/>
            <a:ext cx="929005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224790" algn="l"/>
              </a:tabLst>
            </a:pPr>
            <a:r>
              <a:rPr sz="1350" spc="-75" baseline="-12345" dirty="0">
                <a:solidFill>
                  <a:srgbClr val="004A7D"/>
                </a:solidFill>
                <a:latin typeface="Arial"/>
                <a:cs typeface="Arial"/>
              </a:rPr>
              <a:t>1</a:t>
            </a:r>
            <a:r>
              <a:rPr sz="1350" baseline="-12345" dirty="0">
                <a:solidFill>
                  <a:srgbClr val="004A7D"/>
                </a:solidFill>
                <a:latin typeface="Arial"/>
                <a:cs typeface="Arial"/>
              </a:rPr>
              <a:t>	</a:t>
            </a:r>
            <a:r>
              <a:rPr sz="800" spc="-35" dirty="0">
                <a:solidFill>
                  <a:srgbClr val="004A7D"/>
                </a:solidFill>
                <a:latin typeface="Arial"/>
                <a:cs typeface="Arial"/>
              </a:rPr>
              <a:t>Robert</a:t>
            </a:r>
            <a:r>
              <a:rPr sz="800" spc="-15" dirty="0">
                <a:solidFill>
                  <a:srgbClr val="004A7D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4A7D"/>
                </a:solidFill>
                <a:latin typeface="Arial"/>
                <a:cs typeface="Arial"/>
              </a:rPr>
              <a:t>Lösch</a:t>
            </a:r>
            <a:endParaRPr sz="800">
              <a:latin typeface="Arial"/>
              <a:cs typeface="Arial"/>
            </a:endParaRPr>
          </a:p>
          <a:p>
            <a:pPr marL="224790">
              <a:lnSpc>
                <a:spcPct val="100000"/>
              </a:lnSpc>
              <a:spcBef>
                <a:spcPts val="409"/>
              </a:spcBef>
            </a:pPr>
            <a:r>
              <a:rPr sz="800" spc="-35" dirty="0">
                <a:solidFill>
                  <a:srgbClr val="004A7D"/>
                </a:solidFill>
                <a:latin typeface="Arial"/>
                <a:cs typeface="Arial"/>
              </a:rPr>
              <a:t>Seminar</a:t>
            </a:r>
            <a:r>
              <a:rPr sz="800" spc="-15" dirty="0">
                <a:solidFill>
                  <a:srgbClr val="004A7D"/>
                </a:solidFill>
                <a:latin typeface="Arial"/>
                <a:cs typeface="Arial"/>
              </a:rPr>
              <a:t> </a:t>
            </a:r>
            <a:r>
              <a:rPr sz="800" spc="-35" dirty="0">
                <a:solidFill>
                  <a:srgbClr val="004A7D"/>
                </a:solidFill>
                <a:latin typeface="Arial"/>
                <a:cs typeface="Arial"/>
              </a:rPr>
              <a:t>Robotik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203790"/>
            <a:ext cx="9144000" cy="2110740"/>
            <a:chOff x="0" y="3033344"/>
            <a:chExt cx="9144000" cy="21107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033344"/>
              <a:ext cx="9144000" cy="21101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70170" y="4380433"/>
              <a:ext cx="5080" cy="756285"/>
            </a:xfrm>
            <a:custGeom>
              <a:avLst/>
              <a:gdLst/>
              <a:ahLst/>
              <a:cxnLst/>
              <a:rect l="l" t="t" r="r" b="b"/>
              <a:pathLst>
                <a:path w="5079" h="756285">
                  <a:moveTo>
                    <a:pt x="0" y="756000"/>
                  </a:moveTo>
                  <a:lnTo>
                    <a:pt x="4902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87496" y="4345940"/>
            <a:ext cx="335590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1200" dirty="0">
                <a:solidFill>
                  <a:srgbClr val="FFFFFF"/>
                </a:solidFill>
                <a:latin typeface="Arial"/>
                <a:cs typeface="Arial"/>
              </a:rPr>
              <a:t>Ben Weckend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TU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Bergakademie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Freiberg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2264" y="316890"/>
            <a:ext cx="790787" cy="368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3762" y="262724"/>
            <a:ext cx="473998" cy="47538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87496" y="1429003"/>
            <a:ext cx="7546903" cy="85202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50"/>
              </a:spcBef>
            </a:pPr>
            <a:r>
              <a:rPr lang="de-DE" sz="2400" dirty="0"/>
              <a:t>Energieeffiziente Eingebettete Systeme: Dynamische Spannungs- und Frequenzskalierung 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664307" y="4689828"/>
            <a:ext cx="728980" cy="300723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de-DE" spc="-35" dirty="0"/>
              <a:t>Ben Weckend</a:t>
            </a:r>
            <a:endParaRPr spc="-10" dirty="0"/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pc="-35" dirty="0"/>
              <a:t>Seminar</a:t>
            </a:r>
            <a:r>
              <a:rPr spc="-15" dirty="0"/>
              <a:t> </a:t>
            </a:r>
            <a:r>
              <a:rPr spc="-20" dirty="0"/>
              <a:t>Robotik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7470" y="346964"/>
            <a:ext cx="7904480" cy="4169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u="none" dirty="0">
                <a:latin typeface="Arial Nova" panose="020B0504020202020204" pitchFamily="34" charset="0"/>
              </a:rPr>
              <a:t>Fallstudie, Anwendungen und Zukunftsaussichten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9718D4BD-D5E0-435E-957E-3FBD911BE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470" y="952330"/>
            <a:ext cx="7970520" cy="32722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1800" u="none" dirty="0">
                <a:latin typeface="Arial Nova" panose="020B0504020202020204" pitchFamily="34" charset="0"/>
              </a:rPr>
              <a:t>Anwendungen: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u="none" dirty="0">
                <a:latin typeface="Arial Nova" panose="020B0504020202020204" pitchFamily="34" charset="0"/>
              </a:rPr>
              <a:t> Herzschrittmacher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u="none" dirty="0">
                <a:latin typeface="Arial Nova" panose="020B0504020202020204" pitchFamily="34" charset="0"/>
              </a:rPr>
              <a:t> Sonde/Weltraum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u="none" dirty="0">
                <a:latin typeface="Arial Nova" panose="020B0504020202020204" pitchFamily="34" charset="0"/>
              </a:rPr>
              <a:t>Armbanduhren und Handys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800" u="none" dirty="0">
              <a:latin typeface="Arial Nova" panose="020B05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1800" u="none" dirty="0">
                <a:latin typeface="Arial Nova" panose="020B0504020202020204" pitchFamily="34" charset="0"/>
              </a:rPr>
              <a:t>Zukunftsaussichten: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u="none" dirty="0">
                <a:latin typeface="Arial Nova" panose="020B0504020202020204" pitchFamily="34" charset="0"/>
              </a:rPr>
              <a:t> Feinere Granularität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u="none" dirty="0">
                <a:latin typeface="Arial Nova" panose="020B0504020202020204" pitchFamily="34" charset="0"/>
              </a:rPr>
              <a:t> Heterogene Systeme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B174C96-A5D6-4CC3-91F4-90F29E6B5803}"/>
              </a:ext>
            </a:extLst>
          </p:cNvPr>
          <p:cNvSpPr txBox="1"/>
          <p:nvPr/>
        </p:nvSpPr>
        <p:spPr>
          <a:xfrm>
            <a:off x="1393287" y="4702715"/>
            <a:ext cx="6934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004A7D"/>
                </a:solidFill>
              </a:rPr>
              <a:t>Textquelle (13) und (14)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AA553D4-0492-402D-AAC8-B2F896807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968471"/>
            <a:ext cx="1596153" cy="160327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464277C3-025A-422E-9917-7410F4069E8C}"/>
              </a:ext>
            </a:extLst>
          </p:cNvPr>
          <p:cNvSpPr txBox="1"/>
          <p:nvPr/>
        </p:nvSpPr>
        <p:spPr>
          <a:xfrm>
            <a:off x="7315200" y="2419350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[8]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44C2456-6856-4E55-84A7-714D5FCAE5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582" y="2938634"/>
            <a:ext cx="2595018" cy="156241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41FB5E18-4108-41C2-A6E7-3423CAA9A43A}"/>
              </a:ext>
            </a:extLst>
          </p:cNvPr>
          <p:cNvSpPr txBox="1"/>
          <p:nvPr/>
        </p:nvSpPr>
        <p:spPr>
          <a:xfrm>
            <a:off x="8004120" y="4108636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[9]</a:t>
            </a:r>
          </a:p>
        </p:txBody>
      </p:sp>
    </p:spTree>
    <p:extLst>
      <p:ext uri="{BB962C8B-B14F-4D97-AF65-F5344CB8AC3E}">
        <p14:creationId xmlns:p14="http://schemas.microsoft.com/office/powerpoint/2010/main" val="1110253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566" y="4702528"/>
            <a:ext cx="992505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288290" algn="l"/>
              </a:tabLst>
            </a:pPr>
            <a:r>
              <a:rPr sz="1350" spc="-37" baseline="-12345" dirty="0">
                <a:solidFill>
                  <a:srgbClr val="004A7D"/>
                </a:solidFill>
                <a:latin typeface="Arial"/>
                <a:cs typeface="Arial"/>
              </a:rPr>
              <a:t>61</a:t>
            </a:r>
            <a:r>
              <a:rPr sz="1350" baseline="-12345" dirty="0">
                <a:solidFill>
                  <a:srgbClr val="004A7D"/>
                </a:solidFill>
                <a:latin typeface="Arial"/>
                <a:cs typeface="Arial"/>
              </a:rPr>
              <a:t>	</a:t>
            </a:r>
            <a:r>
              <a:rPr sz="800" spc="-35" dirty="0">
                <a:solidFill>
                  <a:srgbClr val="004A7D"/>
                </a:solidFill>
                <a:latin typeface="Arial"/>
                <a:cs typeface="Arial"/>
              </a:rPr>
              <a:t>Robert</a:t>
            </a:r>
            <a:r>
              <a:rPr sz="800" spc="-15" dirty="0">
                <a:solidFill>
                  <a:srgbClr val="004A7D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4A7D"/>
                </a:solidFill>
                <a:latin typeface="Arial"/>
                <a:cs typeface="Arial"/>
              </a:rPr>
              <a:t>Lösch</a:t>
            </a:r>
            <a:endParaRPr sz="800">
              <a:latin typeface="Arial"/>
              <a:cs typeface="Arial"/>
            </a:endParaRPr>
          </a:p>
          <a:p>
            <a:pPr marL="288290">
              <a:lnSpc>
                <a:spcPct val="100000"/>
              </a:lnSpc>
              <a:spcBef>
                <a:spcPts val="409"/>
              </a:spcBef>
            </a:pPr>
            <a:r>
              <a:rPr sz="800" spc="-35" dirty="0">
                <a:solidFill>
                  <a:srgbClr val="004A7D"/>
                </a:solidFill>
                <a:latin typeface="Arial"/>
                <a:cs typeface="Arial"/>
              </a:rPr>
              <a:t>Seminar</a:t>
            </a:r>
            <a:r>
              <a:rPr sz="800" spc="-15" dirty="0">
                <a:solidFill>
                  <a:srgbClr val="004A7D"/>
                </a:solidFill>
                <a:latin typeface="Arial"/>
                <a:cs typeface="Arial"/>
              </a:rPr>
              <a:t> </a:t>
            </a:r>
            <a:r>
              <a:rPr sz="800" spc="-35" dirty="0">
                <a:solidFill>
                  <a:srgbClr val="004A7D"/>
                </a:solidFill>
                <a:latin typeface="Arial"/>
                <a:cs typeface="Arial"/>
              </a:rPr>
              <a:t>Robotik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105150"/>
            <a:ext cx="9144000" cy="2110740"/>
            <a:chOff x="0" y="3033344"/>
            <a:chExt cx="9144000" cy="21107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33344"/>
              <a:ext cx="9144000" cy="21101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70170" y="4380433"/>
              <a:ext cx="5080" cy="756285"/>
            </a:xfrm>
            <a:custGeom>
              <a:avLst/>
              <a:gdLst/>
              <a:ahLst/>
              <a:cxnLst/>
              <a:rect l="l" t="t" r="r" b="b"/>
              <a:pathLst>
                <a:path w="5079" h="756285">
                  <a:moveTo>
                    <a:pt x="0" y="756000"/>
                  </a:moveTo>
                  <a:lnTo>
                    <a:pt x="4902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87496" y="4345940"/>
            <a:ext cx="350830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1200" dirty="0">
                <a:solidFill>
                  <a:srgbClr val="FFFFFF"/>
                </a:solidFill>
                <a:latin typeface="Arial"/>
                <a:cs typeface="Arial"/>
              </a:rPr>
              <a:t>Ben Weckend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TU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Bergakademie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Freiberg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2264" y="316890"/>
            <a:ext cx="790787" cy="368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3762" y="262724"/>
            <a:ext cx="473998" cy="47538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87496" y="1429003"/>
            <a:ext cx="7623103" cy="85202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50"/>
              </a:spcBef>
            </a:pPr>
            <a:r>
              <a:rPr lang="de-DE" sz="2400" dirty="0"/>
              <a:t>Energieeffiziente Eingebettete Systeme: Dynamische Spannungs- und Frequenzskalierung </a:t>
            </a:r>
            <a:endParaRPr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664307" y="4689828"/>
            <a:ext cx="728980" cy="300723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de-DE" spc="-35" dirty="0"/>
              <a:t>Ben Weckend</a:t>
            </a:r>
            <a:endParaRPr spc="-10" dirty="0"/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pc="-35" dirty="0"/>
              <a:t>Seminar</a:t>
            </a:r>
            <a:r>
              <a:rPr spc="-15" dirty="0"/>
              <a:t> </a:t>
            </a:r>
            <a:r>
              <a:rPr spc="-20" dirty="0"/>
              <a:t>Robotik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7470" y="346964"/>
            <a:ext cx="79044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de-DE" dirty="0">
                <a:latin typeface="Arial Nova" panose="020B0504020202020204" pitchFamily="34" charset="0"/>
              </a:rPr>
              <a:t>Text</a:t>
            </a:r>
            <a:r>
              <a:rPr lang="de-DE" sz="1800" u="none" dirty="0">
                <a:latin typeface="Arial Nova" panose="020B0504020202020204" pitchFamily="34" charset="0"/>
              </a:rPr>
              <a:t>quellen</a:t>
            </a:r>
            <a:endParaRPr spc="-10" dirty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9718D4BD-D5E0-435E-957E-3FBD911BE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470" y="886683"/>
            <a:ext cx="8205530" cy="4570482"/>
          </a:xfrm>
        </p:spPr>
        <p:txBody>
          <a:bodyPr/>
          <a:lstStyle/>
          <a:p>
            <a:r>
              <a:rPr lang="de-DE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(1) IEEE „</a:t>
            </a:r>
            <a:r>
              <a:rPr lang="en-US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Dynamic Voltage and Frequency Scheduling for Embedded Processors Considering Power/Performance Tradeoffs”</a:t>
            </a:r>
          </a:p>
          <a:p>
            <a:r>
              <a:rPr lang="en-US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     </a:t>
            </a:r>
            <a:r>
              <a:rPr lang="en-US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Autoren</a:t>
            </a:r>
            <a:r>
              <a:rPr lang="en-US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: Mostafa E. Salehi, </a:t>
            </a:r>
            <a:r>
              <a:rPr lang="en-US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Mehrzad</a:t>
            </a:r>
            <a:r>
              <a:rPr lang="en-US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 </a:t>
            </a:r>
            <a:r>
              <a:rPr lang="en-US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Samadi</a:t>
            </a:r>
            <a:r>
              <a:rPr lang="en-US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, Mehrdad </a:t>
            </a:r>
            <a:r>
              <a:rPr lang="en-US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Najibi</a:t>
            </a:r>
            <a:r>
              <a:rPr lang="en-US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, Ali </a:t>
            </a:r>
            <a:r>
              <a:rPr lang="en-US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Afzali-Kusha</a:t>
            </a:r>
            <a:r>
              <a:rPr lang="en-US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, Masoud </a:t>
            </a:r>
            <a:r>
              <a:rPr lang="en-US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Pedram</a:t>
            </a:r>
            <a:r>
              <a:rPr lang="en-US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, and </a:t>
            </a:r>
            <a:r>
              <a:rPr lang="en-US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Sied</a:t>
            </a:r>
            <a:r>
              <a:rPr lang="en-US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 Mehdi </a:t>
            </a:r>
            <a:r>
              <a:rPr lang="en-US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Fakhraie</a:t>
            </a:r>
            <a:endParaRPr lang="de-DE" sz="1100" u="none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de-DE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(2)IEEE „Dynamic </a:t>
            </a:r>
            <a:r>
              <a:rPr lang="de-DE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Voltage</a:t>
            </a:r>
            <a:r>
              <a:rPr lang="de-DE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 and </a:t>
            </a:r>
            <a:r>
              <a:rPr lang="de-DE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Frequency</a:t>
            </a:r>
            <a:r>
              <a:rPr lang="de-DE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 Management </a:t>
            </a:r>
            <a:r>
              <a:rPr lang="de-DE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for</a:t>
            </a:r>
            <a:r>
              <a:rPr lang="de-DE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 a Low-Power Embedded </a:t>
            </a:r>
            <a:r>
              <a:rPr lang="de-DE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Microprocessor</a:t>
            </a:r>
            <a:r>
              <a:rPr lang="de-DE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“</a:t>
            </a:r>
          </a:p>
          <a:p>
            <a:r>
              <a:rPr lang="de-DE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     Autoren: </a:t>
            </a:r>
            <a:r>
              <a:rPr lang="de-DE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Masakatsu</a:t>
            </a:r>
            <a:r>
              <a:rPr lang="de-DE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 Nakai, Satoshi </a:t>
            </a:r>
            <a:r>
              <a:rPr lang="de-DE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Akui</a:t>
            </a:r>
            <a:r>
              <a:rPr lang="de-DE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, </a:t>
            </a:r>
            <a:r>
              <a:rPr lang="de-DE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Katsunori</a:t>
            </a:r>
            <a:r>
              <a:rPr lang="de-DE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 </a:t>
            </a:r>
            <a:r>
              <a:rPr lang="de-DE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Seno</a:t>
            </a:r>
            <a:r>
              <a:rPr lang="de-DE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, </a:t>
            </a:r>
            <a:r>
              <a:rPr lang="de-DE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Tetsumasa</a:t>
            </a:r>
            <a:r>
              <a:rPr lang="de-DE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 </a:t>
            </a:r>
            <a:r>
              <a:rPr lang="de-DE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Meguro</a:t>
            </a:r>
            <a:r>
              <a:rPr lang="de-DE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, Takahiro </a:t>
            </a:r>
            <a:r>
              <a:rPr lang="de-DE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Seki</a:t>
            </a:r>
            <a:r>
              <a:rPr lang="de-DE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, Tetsuo Kondo, </a:t>
            </a:r>
            <a:r>
              <a:rPr lang="de-DE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Akihiko</a:t>
            </a:r>
            <a:r>
              <a:rPr lang="de-DE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 </a:t>
            </a:r>
            <a:r>
              <a:rPr lang="de-DE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Hashiguchi</a:t>
            </a:r>
            <a:r>
              <a:rPr lang="de-DE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,</a:t>
            </a:r>
          </a:p>
          <a:p>
            <a:r>
              <a:rPr lang="de-DE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                    Hirokazu </a:t>
            </a:r>
            <a:r>
              <a:rPr lang="de-DE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Kawahara</a:t>
            </a:r>
            <a:r>
              <a:rPr lang="de-DE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, Kazuo </a:t>
            </a:r>
            <a:r>
              <a:rPr lang="de-DE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Kumano</a:t>
            </a:r>
            <a:r>
              <a:rPr lang="de-DE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, and Masayuki </a:t>
            </a:r>
            <a:r>
              <a:rPr lang="de-DE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Shimura</a:t>
            </a:r>
            <a:endParaRPr lang="de-DE" sz="1100" u="none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de-DE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(3) </a:t>
            </a:r>
            <a:r>
              <a:rPr lang="de-DE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https://de.wikipedia.org/wiki/Halbleiter</a:t>
            </a:r>
            <a:endParaRPr lang="de-DE" sz="1100" u="none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de-DE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(4) </a:t>
            </a:r>
            <a:r>
              <a:rPr lang="de-DE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https://www.youtube.com/watch?v=EYTKQ3dkQ0w</a:t>
            </a:r>
            <a:endParaRPr lang="de-DE" sz="1100" u="none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de-DE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(5) </a:t>
            </a:r>
            <a:r>
              <a:rPr lang="de-DE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https://reboundeu.com/de/insights/blog/embedded-systems-explained-16/</a:t>
            </a:r>
            <a:endParaRPr lang="de-DE" sz="1100" u="none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de-DE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(6) </a:t>
            </a:r>
            <a:r>
              <a:rPr lang="de-DE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https://de.digi.com/blog/post/power-management-techniques-in-embedded-systems</a:t>
            </a:r>
            <a:endParaRPr lang="de-DE" sz="1100" u="none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de-DE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(7) </a:t>
            </a:r>
            <a:r>
              <a:rPr lang="de-DE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https://fastercapital.com/de/thema/dynamische-spannung-und-frequenzskalierung-(dvfs).html</a:t>
            </a:r>
            <a:endParaRPr lang="de-DE" sz="1100" u="none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de-DE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(8) </a:t>
            </a:r>
            <a:r>
              <a:rPr lang="de-DE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https://de.wikipedia.org/wiki/Complementary_metal-oxide-semiconductor</a:t>
            </a:r>
            <a:endParaRPr lang="de-DE" sz="1100" u="none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de-DE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(9) IEEE „</a:t>
            </a:r>
            <a:r>
              <a:rPr lang="en-US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Dynamic Voltage and Frequency Scaling For On-Demand Performance and Availability of Biomedical Embedded Systems”</a:t>
            </a:r>
          </a:p>
          <a:p>
            <a:r>
              <a:rPr lang="en-US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      </a:t>
            </a:r>
            <a:r>
              <a:rPr lang="en-US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Autoren</a:t>
            </a:r>
            <a:r>
              <a:rPr lang="en-US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: </a:t>
            </a:r>
            <a:r>
              <a:rPr lang="en-US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Dejan</a:t>
            </a:r>
            <a:r>
              <a:rPr lang="en-US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 Raskovic, Member, IEEE, and David </a:t>
            </a:r>
            <a:r>
              <a:rPr lang="en-US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Giessel</a:t>
            </a:r>
            <a:r>
              <a:rPr lang="en-US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, Member, IEEE</a:t>
            </a:r>
          </a:p>
          <a:p>
            <a:r>
              <a:rPr lang="en-US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(10) ”</a:t>
            </a:r>
            <a:r>
              <a:rPr lang="en-US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Energieeffizienz</a:t>
            </a:r>
            <a:r>
              <a:rPr lang="en-US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 von </a:t>
            </a:r>
            <a:r>
              <a:rPr lang="en-US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Prozessoren</a:t>
            </a:r>
            <a:r>
              <a:rPr lang="en-US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 in high Performance Computing-</a:t>
            </a:r>
            <a:r>
              <a:rPr lang="en-US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Anwendungen</a:t>
            </a:r>
            <a:r>
              <a:rPr lang="en-US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 der </a:t>
            </a:r>
            <a:r>
              <a:rPr lang="en-US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Ingenieur-Wissenschaften</a:t>
            </a:r>
            <a:r>
              <a:rPr lang="en-US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”</a:t>
            </a:r>
          </a:p>
          <a:p>
            <a:r>
              <a:rPr lang="en-US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       Autor: Dmitry </a:t>
            </a:r>
            <a:r>
              <a:rPr lang="en-US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Khabi</a:t>
            </a:r>
            <a:r>
              <a:rPr lang="en-US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 </a:t>
            </a:r>
            <a:r>
              <a:rPr lang="en-US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vom</a:t>
            </a:r>
            <a:r>
              <a:rPr lang="en-US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 </a:t>
            </a:r>
            <a:r>
              <a:rPr lang="en-US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Institut</a:t>
            </a:r>
            <a:r>
              <a:rPr lang="en-US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 </a:t>
            </a:r>
            <a:r>
              <a:rPr lang="en-US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für</a:t>
            </a:r>
            <a:r>
              <a:rPr lang="en-US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 </a:t>
            </a:r>
            <a:r>
              <a:rPr lang="en-US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Höchstleistungsrechnen</a:t>
            </a:r>
            <a:endParaRPr lang="en-US" sz="1100" u="none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n-US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(11) IEEE “An Improved Power Gating Technique with Data Retention and Clock Gating”</a:t>
            </a:r>
          </a:p>
          <a:p>
            <a:r>
              <a:rPr lang="en-US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        </a:t>
            </a:r>
            <a:r>
              <a:rPr lang="en-US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Autoren</a:t>
            </a:r>
            <a:r>
              <a:rPr lang="en-US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: Mohit Saini, Siddharth </a:t>
            </a:r>
            <a:r>
              <a:rPr lang="en-US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Shringi</a:t>
            </a:r>
            <a:r>
              <a:rPr lang="en-US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, Abhijit </a:t>
            </a:r>
            <a:r>
              <a:rPr lang="en-US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Asati</a:t>
            </a:r>
            <a:endParaRPr lang="en-US" sz="1100" u="none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de-DE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(12) </a:t>
            </a:r>
            <a:r>
              <a:rPr lang="de-DE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https://www.mikrocontroller.net/articles/Sleep_Mode</a:t>
            </a:r>
            <a:endParaRPr lang="de-DE" sz="1100" u="none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de-DE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(13) „</a:t>
            </a:r>
            <a:r>
              <a:rPr lang="en-US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The Impact of GPU DVFS on the Energy and Performance of Deep Learning: an Empirical Study”</a:t>
            </a:r>
          </a:p>
          <a:p>
            <a:r>
              <a:rPr lang="en-US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        </a:t>
            </a:r>
            <a:r>
              <a:rPr lang="en-US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Autoren</a:t>
            </a:r>
            <a:r>
              <a:rPr lang="en-US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: </a:t>
            </a:r>
            <a:r>
              <a:rPr lang="en-US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Zhenheng</a:t>
            </a:r>
            <a:r>
              <a:rPr lang="en-US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 Tang, </a:t>
            </a:r>
            <a:r>
              <a:rPr lang="en-US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Yuxin</a:t>
            </a:r>
            <a:r>
              <a:rPr lang="en-US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 Wang, </a:t>
            </a:r>
            <a:r>
              <a:rPr lang="en-US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Qiang</a:t>
            </a:r>
            <a:r>
              <a:rPr lang="en-US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 Wang, </a:t>
            </a:r>
            <a:r>
              <a:rPr lang="en-US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Xiaowen</a:t>
            </a:r>
            <a:r>
              <a:rPr lang="en-US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 Chu</a:t>
            </a:r>
          </a:p>
          <a:p>
            <a:r>
              <a:rPr lang="en-US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(14) “A Case Study of Limited Dynamic Voltage Frequency Scaling in Low-Power Processors”</a:t>
            </a:r>
          </a:p>
          <a:p>
            <a:r>
              <a:rPr lang="en-US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        </a:t>
            </a:r>
            <a:r>
              <a:rPr lang="en-US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Autoren</a:t>
            </a:r>
            <a:r>
              <a:rPr lang="en-US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: Hwan </a:t>
            </a:r>
            <a:r>
              <a:rPr lang="en-US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Su</a:t>
            </a:r>
            <a:r>
              <a:rPr lang="en-US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 Jung, </a:t>
            </a:r>
            <a:r>
              <a:rPr lang="en-US" sz="11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Ahn</a:t>
            </a:r>
            <a:r>
              <a:rPr lang="en-US" sz="11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 Jun Gil, Jong Tae Kim</a:t>
            </a:r>
            <a:endParaRPr lang="de-DE" sz="1100" u="none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  <a:p>
            <a:endParaRPr lang="de-DE" sz="1100" u="none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  <a:p>
            <a:endParaRPr lang="de-DE" sz="1100" u="none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  <a:p>
            <a:endParaRPr lang="de-DE" sz="1100" u="none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  <a:p>
            <a:endParaRPr lang="de-DE" sz="1100" u="none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  <a:p>
            <a:endParaRPr lang="de-DE" sz="1100" u="none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604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664307" y="4689828"/>
            <a:ext cx="728980" cy="300723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de-DE" spc="-35" dirty="0"/>
              <a:t>Ben Weckend</a:t>
            </a:r>
            <a:endParaRPr spc="-10" dirty="0"/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pc="-35" dirty="0"/>
              <a:t>Seminar</a:t>
            </a:r>
            <a:r>
              <a:rPr spc="-15" dirty="0"/>
              <a:t> </a:t>
            </a:r>
            <a:r>
              <a:rPr spc="-20" dirty="0"/>
              <a:t>Robotik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7470" y="346964"/>
            <a:ext cx="79044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de-DE" sz="1800" u="none" dirty="0">
                <a:latin typeface="Arial Nova" panose="020B0504020202020204" pitchFamily="34" charset="0"/>
              </a:rPr>
              <a:t>Bildquellen</a:t>
            </a:r>
            <a:endParaRPr spc="-10" dirty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9718D4BD-D5E0-435E-957E-3FBD911BE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470" y="886683"/>
            <a:ext cx="8205530" cy="2954655"/>
          </a:xfrm>
        </p:spPr>
        <p:txBody>
          <a:bodyPr/>
          <a:lstStyle/>
          <a:p>
            <a:r>
              <a:rPr lang="de-DE" sz="12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[1] </a:t>
            </a:r>
            <a:r>
              <a:rPr lang="de-DE" sz="12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https://de.wikipedia.org/wiki/Eingebettetes_System#/media/Datei:DHCOM_Computer_On_Module_-_AM35x.jpg</a:t>
            </a:r>
            <a:endParaRPr lang="de-DE" sz="1200" u="none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de-DE" sz="12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[2] </a:t>
            </a:r>
            <a:r>
              <a:rPr lang="en-US" sz="12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Dynamic Voltage and Frequency Scheduling for Embedded Processors Considering Power/Performance Tradeoffs</a:t>
            </a:r>
          </a:p>
          <a:p>
            <a:r>
              <a:rPr lang="en-US" sz="12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     Mostafa E. Salehi, </a:t>
            </a:r>
            <a:r>
              <a:rPr lang="en-US" sz="12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Mehrzad</a:t>
            </a:r>
            <a:r>
              <a:rPr lang="en-US" sz="12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 </a:t>
            </a:r>
            <a:r>
              <a:rPr lang="en-US" sz="12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Samadi</a:t>
            </a:r>
            <a:r>
              <a:rPr lang="en-US" sz="12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, Mehrdad </a:t>
            </a:r>
            <a:r>
              <a:rPr lang="en-US" sz="12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Najibi</a:t>
            </a:r>
            <a:r>
              <a:rPr lang="en-US" sz="12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, Ali </a:t>
            </a:r>
            <a:r>
              <a:rPr lang="en-US" sz="12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Afzali-Kusha</a:t>
            </a:r>
            <a:r>
              <a:rPr lang="en-US" sz="12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, Masoud </a:t>
            </a:r>
            <a:r>
              <a:rPr lang="en-US" sz="12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Pedram</a:t>
            </a:r>
            <a:r>
              <a:rPr lang="en-US" sz="12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, and </a:t>
            </a:r>
            <a:r>
              <a:rPr lang="en-US" sz="12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Sied</a:t>
            </a:r>
            <a:r>
              <a:rPr lang="en-US" sz="12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 Mehdi </a:t>
            </a:r>
            <a:r>
              <a:rPr lang="en-US" sz="1200" u="none" dirty="0" err="1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Fakhraie</a:t>
            </a:r>
            <a:endParaRPr lang="de-DE" sz="1200" u="none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de-DE" sz="12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[3] </a:t>
            </a:r>
            <a:r>
              <a:rPr lang="de-DE" sz="12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http://grund-wissen.de/physik/elektrizitaet-und-magnetismus/leiter-halbleiter-isolator.html</a:t>
            </a:r>
            <a:endParaRPr lang="de-DE" sz="1200" u="none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de-DE" sz="12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[4] </a:t>
            </a:r>
            <a:r>
              <a:rPr lang="de-DE" sz="12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https://www.youtube.com/watch?v=EYTKQ3dkQ0w</a:t>
            </a:r>
            <a:endParaRPr lang="de-DE" sz="1200" u="none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de-DE" sz="12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[5] </a:t>
            </a:r>
            <a:r>
              <a:rPr lang="de-DE" sz="12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https://www.grund-wissen.de/elektronik/bauteile/transistor.html</a:t>
            </a:r>
            <a:endParaRPr lang="de-DE" sz="1200" u="none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de-DE" sz="12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[6] </a:t>
            </a:r>
            <a:r>
              <a:rPr lang="de-DE" sz="12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https://de.wikipedia.org/wiki/Complementary_metal-oxide-semiconductor</a:t>
            </a:r>
            <a:endParaRPr lang="de-DE" sz="1200" u="none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de-DE" sz="12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[7] </a:t>
            </a:r>
            <a:r>
              <a:rPr lang="de-DE" sz="12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https://www.anandtech.com/show/4444/amd-llano-notebook-review-a-series-fusion-apu-a8-3500m/4</a:t>
            </a:r>
            <a:endParaRPr lang="de-DE" sz="1200" u="none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de-DE" sz="12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[8] </a:t>
            </a:r>
            <a:r>
              <a:rPr lang="de-DE" sz="12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hlinkClick r:id="rId8"/>
              </a:rPr>
              <a:t>https://www.st.com/content/st_com/en/arm-32-bit-microcontrollers/arm-cortex-m4.html</a:t>
            </a:r>
            <a:endParaRPr lang="de-DE" sz="1200" u="none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de-DE" sz="12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[9] </a:t>
            </a:r>
            <a:r>
              <a:rPr lang="de-DE" sz="1200" u="none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hlinkClick r:id="rId9"/>
              </a:rPr>
              <a:t>https://www.notebookcheck.com/NVIDIA-GeForce-RTX-2080-Ti-Desktop.400706.0.html</a:t>
            </a:r>
            <a:endParaRPr lang="de-DE" sz="1200" u="none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  <a:p>
            <a:endParaRPr lang="de-DE" sz="1200" u="none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  <a:p>
            <a:endParaRPr lang="de-DE" sz="1200" u="none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  <a:p>
            <a:endParaRPr lang="de-DE" sz="1200" u="none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  <a:p>
            <a:endParaRPr lang="de-DE" sz="1200" u="none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  <a:p>
            <a:endParaRPr lang="de-DE" sz="1200" u="none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  <a:p>
            <a:endParaRPr lang="de-DE" sz="1200" u="none" dirty="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1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664307" y="4689828"/>
            <a:ext cx="728980" cy="300723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de-DE" spc="-35" dirty="0"/>
              <a:t>Ben Weckend</a:t>
            </a:r>
            <a:endParaRPr spc="-10" dirty="0"/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pc="-35" dirty="0"/>
              <a:t>Seminar</a:t>
            </a:r>
            <a:r>
              <a:rPr spc="-15" dirty="0"/>
              <a:t> </a:t>
            </a:r>
            <a:r>
              <a:rPr spc="-20" dirty="0"/>
              <a:t>Robotik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7470" y="346964"/>
            <a:ext cx="790448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/>
              <a:t>Agenda</a:t>
            </a:r>
            <a:endParaRPr spc="-10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D45AE132-7257-4390-B846-BE1CD7BEC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470" y="917451"/>
            <a:ext cx="7970520" cy="330859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r>
              <a:rPr lang="de-DE" sz="1400" u="none" dirty="0">
                <a:latin typeface="Arial Nova" panose="020B0504020202020204" pitchFamily="34" charset="0"/>
              </a:rPr>
              <a:t>Überblick: eingebettete Systeme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de-DE" sz="1200" u="none" dirty="0">
                <a:latin typeface="Arial Nova" panose="020B0504020202020204" pitchFamily="34" charset="0"/>
              </a:rPr>
              <a:t>ASIC Design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r>
              <a:rPr lang="de-DE" sz="1400" u="none" dirty="0">
                <a:latin typeface="Arial Nova" panose="020B0504020202020204" pitchFamily="34" charset="0"/>
              </a:rPr>
              <a:t>Dynamischen Spannungs- und Frequenzskalierung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de-DE" sz="1200" u="none" dirty="0">
                <a:latin typeface="Arial Nova" panose="020B0504020202020204" pitchFamily="34" charset="0"/>
              </a:rPr>
              <a:t>Frequenzskalierung</a:t>
            </a:r>
            <a:endParaRPr lang="de-DE" sz="1200" dirty="0">
              <a:latin typeface="Arial Nova" panose="020B0504020202020204" pitchFamily="34" charset="0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de-DE" sz="1200" u="none" dirty="0">
                <a:latin typeface="Arial Nova" panose="020B0504020202020204" pitchFamily="34" charset="0"/>
              </a:rPr>
              <a:t>Spannungsskalierung</a:t>
            </a:r>
            <a:endParaRPr lang="de-DE" sz="1200" dirty="0">
              <a:latin typeface="Arial Nova" panose="020B0504020202020204" pitchFamily="34" charset="0"/>
            </a:endParaRPr>
          </a:p>
          <a:p>
            <a:pPr marL="1428750" lvl="2" indent="-514350">
              <a:lnSpc>
                <a:spcPct val="150000"/>
              </a:lnSpc>
              <a:buFont typeface="+mj-lt"/>
              <a:buAutoNum type="romanLcPeriod"/>
            </a:pPr>
            <a:r>
              <a:rPr lang="de-DE" sz="1200" u="none" dirty="0">
                <a:latin typeface="Arial Nova" panose="020B0504020202020204" pitchFamily="34" charset="0"/>
              </a:rPr>
              <a:t>Aufbau / Funktion Halbleiter und </a:t>
            </a:r>
            <a:r>
              <a:rPr lang="de-DE" sz="1200" dirty="0">
                <a:latin typeface="Arial Nova" panose="020B0504020202020204" pitchFamily="34" charset="0"/>
              </a:rPr>
              <a:t>T</a:t>
            </a:r>
            <a:r>
              <a:rPr lang="de-DE" sz="1200" u="none" dirty="0">
                <a:latin typeface="Arial Nova" panose="020B0504020202020204" pitchFamily="34" charset="0"/>
              </a:rPr>
              <a:t>ransistor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r>
              <a:rPr lang="de-DE" sz="1400" u="none" dirty="0">
                <a:latin typeface="Arial Nova" panose="020B0504020202020204" pitchFamily="34" charset="0"/>
              </a:rPr>
              <a:t>Grundlegende Stromspar-Mechanismen</a:t>
            </a:r>
            <a:endParaRPr lang="de-DE" sz="1200" dirty="0">
              <a:latin typeface="Arial Nova" panose="020B0504020202020204" pitchFamily="34" charset="0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de-DE" sz="1200" u="none" dirty="0">
                <a:latin typeface="Arial Nova" panose="020B0504020202020204" pitchFamily="34" charset="0"/>
              </a:rPr>
              <a:t>Energieeffizienz beim PCB Design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r>
              <a:rPr lang="de-DE" sz="1400" u="none" dirty="0">
                <a:latin typeface="Arial Nova" panose="020B0504020202020204" pitchFamily="34" charset="0"/>
              </a:rPr>
              <a:t>Fallstudie, Anwendungen und Zukunftsaussichten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r>
              <a:rPr lang="de-DE" sz="1400" u="none" dirty="0">
                <a:latin typeface="Arial Nova" panose="020B0504020202020204" pitchFamily="34" charset="0"/>
              </a:rPr>
              <a:t>Schlussfolgerung</a:t>
            </a:r>
          </a:p>
          <a:p>
            <a:pPr marL="514350" indent="-514350">
              <a:buFont typeface="+mj-lt"/>
              <a:buAutoNum type="romanLcPeriod"/>
            </a:pPr>
            <a:endParaRPr lang="de-DE" u="non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664307" y="4689828"/>
            <a:ext cx="728980" cy="300723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de-DE" spc="-35" dirty="0"/>
              <a:t>Ben Weckend</a:t>
            </a:r>
            <a:endParaRPr spc="-10" dirty="0"/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pc="-35" dirty="0"/>
              <a:t>Seminar</a:t>
            </a:r>
            <a:r>
              <a:rPr spc="-15" dirty="0"/>
              <a:t> </a:t>
            </a:r>
            <a:r>
              <a:rPr spc="-20" dirty="0"/>
              <a:t>Robotik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7470" y="346964"/>
            <a:ext cx="790448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de-DE" sz="2000" u="none" dirty="0">
                <a:latin typeface="Arial Nova" panose="020B0504020202020204" pitchFamily="34" charset="0"/>
              </a:rPr>
              <a:t>Überblick: eingebettete Systeme</a:t>
            </a:r>
            <a:endParaRPr sz="2000" spc="-10" dirty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9718D4BD-D5E0-435E-957E-3FBD911BE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470" y="793953"/>
            <a:ext cx="7970520" cy="3687741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b="1" u="none" dirty="0">
                <a:latin typeface="Arial Nova" panose="020B0504020202020204" pitchFamily="34" charset="0"/>
              </a:rPr>
              <a:t>Kombination von Hardware und Software</a:t>
            </a:r>
            <a:r>
              <a:rPr lang="de-DE" sz="1800" u="none" dirty="0">
                <a:latin typeface="Arial Nova" panose="020B0504020202020204" pitchFamily="34" charset="0"/>
              </a:rPr>
              <a:t>, für bestimmte Funktion entwickelt.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u="none" dirty="0">
                <a:latin typeface="Arial Nova" panose="020B0504020202020204" pitchFamily="34" charset="0"/>
              </a:rPr>
              <a:t>Anwendungen: Wetterstationen, </a:t>
            </a:r>
          </a:p>
          <a:p>
            <a:pPr>
              <a:lnSpc>
                <a:spcPct val="150000"/>
              </a:lnSpc>
            </a:pPr>
            <a:r>
              <a:rPr lang="de-DE" sz="1800" u="none" dirty="0">
                <a:latin typeface="Arial Nova" panose="020B0504020202020204" pitchFamily="34" charset="0"/>
              </a:rPr>
              <a:t>		    Thermostate, 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u="none" dirty="0">
                <a:latin typeface="Arial Nova" panose="020B0504020202020204" pitchFamily="34" charset="0"/>
              </a:rPr>
              <a:t>ROM oder Flash?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u="none" dirty="0">
                <a:latin typeface="Arial Nova" panose="020B0504020202020204" pitchFamily="34" charset="0"/>
              </a:rPr>
              <a:t>Mikrocontroller oder Mikroprozessor?</a:t>
            </a:r>
          </a:p>
          <a:p>
            <a:pPr>
              <a:lnSpc>
                <a:spcPct val="150000"/>
              </a:lnSpc>
            </a:pPr>
            <a:endParaRPr lang="de-DE" sz="1800" u="none" dirty="0">
              <a:latin typeface="Arial Nova" panose="020B0504020202020204" pitchFamily="34" charset="0"/>
            </a:endParaRPr>
          </a:p>
          <a:p>
            <a:pPr>
              <a:lnSpc>
                <a:spcPct val="150000"/>
              </a:lnSpc>
            </a:pPr>
            <a:endParaRPr lang="de-DE" sz="1800" u="none" dirty="0">
              <a:latin typeface="Arial Nova" panose="020B05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u="none" dirty="0">
                <a:latin typeface="Arial Nova" panose="020B0504020202020204" pitchFamily="34" charset="0"/>
              </a:rPr>
              <a:t>Erster wichtiger Schritt: </a:t>
            </a:r>
            <a:r>
              <a:rPr lang="de-DE" sz="1800" b="1" u="none" dirty="0">
                <a:latin typeface="Arial Nova" panose="020B0504020202020204" pitchFamily="34" charset="0"/>
              </a:rPr>
              <a:t>ASIC Design</a:t>
            </a:r>
            <a:r>
              <a:rPr lang="de-DE" sz="1800" u="none" dirty="0">
                <a:latin typeface="Arial Nova" panose="020B0504020202020204" pitchFamily="34" charset="0"/>
              </a:rPr>
              <a:t>!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A3C82FF-2CBE-42AA-AB23-D89D2869BF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191" y="1293070"/>
            <a:ext cx="4071299" cy="226928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4DBC0F9-45B1-4BEB-BE4F-C487655D07B4}"/>
              </a:ext>
            </a:extLst>
          </p:cNvPr>
          <p:cNvSpPr txBox="1"/>
          <p:nvPr/>
        </p:nvSpPr>
        <p:spPr>
          <a:xfrm>
            <a:off x="8229600" y="3562350"/>
            <a:ext cx="541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[1]</a:t>
            </a:r>
            <a:endParaRPr lang="de-DE" sz="12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06CB93E-B297-47CF-BEE9-7DC66617741E}"/>
              </a:ext>
            </a:extLst>
          </p:cNvPr>
          <p:cNvSpPr txBox="1"/>
          <p:nvPr/>
        </p:nvSpPr>
        <p:spPr>
          <a:xfrm>
            <a:off x="1424091" y="4702715"/>
            <a:ext cx="6934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004A7D"/>
                </a:solidFill>
              </a:rPr>
              <a:t>Textquelle (5), (6) und (7)</a:t>
            </a:r>
          </a:p>
        </p:txBody>
      </p:sp>
    </p:spTree>
    <p:extLst>
      <p:ext uri="{BB962C8B-B14F-4D97-AF65-F5344CB8AC3E}">
        <p14:creationId xmlns:p14="http://schemas.microsoft.com/office/powerpoint/2010/main" val="175792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74690AD-9E7A-4D96-A898-818F73E5B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88" y="2830293"/>
            <a:ext cx="7707484" cy="18672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664307" y="4689828"/>
            <a:ext cx="728980" cy="300723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de-DE" spc="-35" dirty="0"/>
              <a:t>Ben Weckend</a:t>
            </a:r>
            <a:endParaRPr spc="-10" dirty="0"/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pc="-35" dirty="0"/>
              <a:t>Seminar</a:t>
            </a:r>
            <a:r>
              <a:rPr spc="-15" dirty="0"/>
              <a:t> </a:t>
            </a:r>
            <a:r>
              <a:rPr spc="-20" dirty="0"/>
              <a:t>Robotik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7470" y="346964"/>
            <a:ext cx="79044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de-DE" sz="2000" u="none" dirty="0">
                <a:latin typeface="Arial Nova" panose="020B0504020202020204" pitchFamily="34" charset="0"/>
              </a:rPr>
              <a:t>Dynamischen Spannungs- und Frequenzskalierung</a:t>
            </a:r>
            <a:br>
              <a:rPr lang="de-DE" sz="2000" u="none" dirty="0">
                <a:latin typeface="Arial Nova" panose="020B0504020202020204" pitchFamily="34" charset="0"/>
              </a:rPr>
            </a:br>
            <a:r>
              <a:rPr lang="de-DE" sz="1600" u="none" dirty="0" err="1">
                <a:latin typeface="Arial Nova" panose="020B0504020202020204" pitchFamily="34" charset="0"/>
              </a:rPr>
              <a:t>Frequenzskalierung</a:t>
            </a:r>
            <a:endParaRPr sz="2000" spc="-10" dirty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9718D4BD-D5E0-435E-957E-3FBD911BE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470" y="886683"/>
            <a:ext cx="7970520" cy="2441246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u="none" dirty="0">
                <a:latin typeface="Arial Nova" panose="020B0504020202020204" pitchFamily="34" charset="0"/>
              </a:rPr>
              <a:t>Echtzeitapplikationen: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u="none" dirty="0">
                <a:latin typeface="Arial Nova" panose="020B0504020202020204" pitchFamily="34" charset="0"/>
              </a:rPr>
              <a:t>Harte, feste und weiche Applikationen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u="none" dirty="0">
                <a:latin typeface="Arial Nova" panose="020B0504020202020204" pitchFamily="34" charset="0"/>
              </a:rPr>
              <a:t>Frequenz Wahl: Kompromiss zwischen Leistung und Energieverbrauch</a:t>
            </a:r>
          </a:p>
          <a:p>
            <a:pPr>
              <a:lnSpc>
                <a:spcPct val="150000"/>
              </a:lnSpc>
            </a:pPr>
            <a:r>
              <a:rPr lang="de-DE" sz="1800" b="1" u="none" dirty="0">
                <a:latin typeface="Arial Nova" panose="020B0504020202020204" pitchFamily="34" charset="0"/>
              </a:rPr>
              <a:t>Wie wird dynamisch skaliert?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i="1" u="none" dirty="0">
                <a:latin typeface="Arial Nova" panose="020B0504020202020204" pitchFamily="34" charset="0"/>
              </a:rPr>
              <a:t>TIL</a:t>
            </a:r>
            <a:r>
              <a:rPr lang="de-DE" sz="1800" u="none" dirty="0">
                <a:latin typeface="Arial Nova" panose="020B0504020202020204" pitchFamily="34" charset="0"/>
              </a:rPr>
              <a:t> - </a:t>
            </a:r>
            <a:r>
              <a:rPr lang="de-DE" sz="1800" u="none" dirty="0" err="1">
                <a:latin typeface="Arial Nova" panose="020B0504020202020204" pitchFamily="34" charset="0"/>
              </a:rPr>
              <a:t>target</a:t>
            </a:r>
            <a:r>
              <a:rPr lang="de-DE" sz="1800" u="none" dirty="0">
                <a:latin typeface="Arial Nova" panose="020B0504020202020204" pitchFamily="34" charset="0"/>
              </a:rPr>
              <a:t> </a:t>
            </a:r>
            <a:r>
              <a:rPr lang="de-DE" sz="1800" u="none" dirty="0" err="1">
                <a:latin typeface="Arial Nova" panose="020B0504020202020204" pitchFamily="34" charset="0"/>
              </a:rPr>
              <a:t>interval</a:t>
            </a:r>
            <a:r>
              <a:rPr lang="de-DE" sz="1800" u="none" dirty="0">
                <a:latin typeface="Arial Nova" panose="020B0504020202020204" pitchFamily="34" charset="0"/>
              </a:rPr>
              <a:t> </a:t>
            </a:r>
            <a:r>
              <a:rPr lang="de-DE" sz="1800" u="none" dirty="0" err="1">
                <a:latin typeface="Arial Nova" panose="020B0504020202020204" pitchFamily="34" charset="0"/>
              </a:rPr>
              <a:t>length</a:t>
            </a:r>
            <a:r>
              <a:rPr lang="de-DE" sz="1800" u="none" dirty="0">
                <a:latin typeface="Arial Nova" panose="020B0504020202020204" pitchFamily="34" charset="0"/>
              </a:rPr>
              <a:t> &amp; </a:t>
            </a:r>
            <a:r>
              <a:rPr lang="de-DE" sz="1800" i="1" u="none" dirty="0">
                <a:latin typeface="Arial Nova" panose="020B0504020202020204" pitchFamily="34" charset="0"/>
              </a:rPr>
              <a:t>CIL</a:t>
            </a:r>
            <a:r>
              <a:rPr lang="de-DE" sz="1800" u="none" dirty="0">
                <a:latin typeface="Arial Nova" panose="020B0504020202020204" pitchFamily="34" charset="0"/>
              </a:rPr>
              <a:t> - </a:t>
            </a:r>
            <a:r>
              <a:rPr lang="de-DE" sz="1800" u="none" dirty="0" err="1">
                <a:latin typeface="Arial Nova" panose="020B0504020202020204" pitchFamily="34" charset="0"/>
              </a:rPr>
              <a:t>current</a:t>
            </a:r>
            <a:r>
              <a:rPr lang="de-DE" sz="1800" u="none" dirty="0">
                <a:latin typeface="Arial Nova" panose="020B0504020202020204" pitchFamily="34" charset="0"/>
              </a:rPr>
              <a:t> </a:t>
            </a:r>
            <a:r>
              <a:rPr lang="de-DE" sz="1800" u="none" dirty="0" err="1">
                <a:latin typeface="Arial Nova" panose="020B0504020202020204" pitchFamily="34" charset="0"/>
              </a:rPr>
              <a:t>interval</a:t>
            </a:r>
            <a:r>
              <a:rPr lang="de-DE" sz="1800" u="none" dirty="0">
                <a:latin typeface="Arial Nova" panose="020B0504020202020204" pitchFamily="34" charset="0"/>
              </a:rPr>
              <a:t> </a:t>
            </a:r>
            <a:r>
              <a:rPr lang="de-DE" sz="1800" u="none" dirty="0" err="1">
                <a:latin typeface="Arial Nova" panose="020B0504020202020204" pitchFamily="34" charset="0"/>
              </a:rPr>
              <a:t>length</a:t>
            </a:r>
            <a:endParaRPr lang="de-DE" sz="1800" u="none" dirty="0">
              <a:latin typeface="Arial Nova" panose="020B0504020202020204" pitchFamily="34" charset="0"/>
            </a:endParaRPr>
          </a:p>
          <a:p>
            <a:pPr>
              <a:lnSpc>
                <a:spcPct val="150000"/>
              </a:lnSpc>
            </a:pPr>
            <a:endParaRPr lang="de-DE" sz="1800" u="none" dirty="0">
              <a:latin typeface="Arial Nova" panose="020B05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E87DDDD-9284-4698-ABE7-326A09346EE7}"/>
              </a:ext>
            </a:extLst>
          </p:cNvPr>
          <p:cNvSpPr txBox="1"/>
          <p:nvPr/>
        </p:nvSpPr>
        <p:spPr>
          <a:xfrm>
            <a:off x="1424091" y="4702715"/>
            <a:ext cx="6934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004A7D"/>
                </a:solidFill>
              </a:rPr>
              <a:t>Textquelle (1) und (2)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AECA569-345C-4DF9-8B35-DDDBF3E3D6D1}"/>
              </a:ext>
            </a:extLst>
          </p:cNvPr>
          <p:cNvSpPr txBox="1"/>
          <p:nvPr/>
        </p:nvSpPr>
        <p:spPr>
          <a:xfrm>
            <a:off x="8083610" y="4400550"/>
            <a:ext cx="450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[2]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403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664307" y="4689828"/>
            <a:ext cx="728980" cy="300723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de-DE" spc="-35" dirty="0"/>
              <a:t>Ben Weckend</a:t>
            </a:r>
            <a:endParaRPr spc="-10" dirty="0"/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pc="-35" dirty="0"/>
              <a:t>Seminar</a:t>
            </a:r>
            <a:r>
              <a:rPr spc="-15" dirty="0"/>
              <a:t> </a:t>
            </a:r>
            <a:r>
              <a:rPr spc="-20" dirty="0"/>
              <a:t>Robotik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7470" y="346964"/>
            <a:ext cx="79044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de-DE" sz="2000" u="none" dirty="0">
                <a:latin typeface="Arial Nova" panose="020B0504020202020204" pitchFamily="34" charset="0"/>
              </a:rPr>
              <a:t>Dynamischen Spannungs- und Frequenzskalierung</a:t>
            </a:r>
            <a:br>
              <a:rPr lang="de-DE" sz="2000" u="none" dirty="0">
                <a:latin typeface="Arial Nova" panose="020B0504020202020204" pitchFamily="34" charset="0"/>
              </a:rPr>
            </a:br>
            <a:r>
              <a:rPr lang="de-DE" sz="1600" u="none" dirty="0">
                <a:latin typeface="Arial Nova" panose="020B0504020202020204" pitchFamily="34" charset="0"/>
              </a:rPr>
              <a:t>Spannungsskalierung</a:t>
            </a:r>
            <a:endParaRPr sz="2000" spc="-10" dirty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9718D4BD-D5E0-435E-957E-3FBD911BE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470" y="886683"/>
            <a:ext cx="7970520" cy="1235146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u="none" dirty="0">
                <a:latin typeface="Arial Nova" panose="020B0504020202020204" pitchFamily="34" charset="0"/>
              </a:rPr>
              <a:t>Strom sparen durch erhöhte Frequenz?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u="none" dirty="0">
                <a:latin typeface="Arial Nova" panose="020B0504020202020204" pitchFamily="34" charset="0"/>
              </a:rPr>
              <a:t>Unterschied statische und dynamische Leistung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u="none" dirty="0">
              <a:latin typeface="Arial Nova" panose="020B05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8EB11B9-0E09-490E-B85C-A43CF37944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02158"/>
            <a:ext cx="4284534" cy="1893592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6E6C54C6-5811-4708-8FFC-0C6D8E2BA514}"/>
              </a:ext>
            </a:extLst>
          </p:cNvPr>
          <p:cNvSpPr/>
          <p:nvPr/>
        </p:nvSpPr>
        <p:spPr>
          <a:xfrm>
            <a:off x="609600" y="2429117"/>
            <a:ext cx="193762" cy="14542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2FE6911-FFB6-4CC2-BBFA-32C76906DEAD}"/>
              </a:ext>
            </a:extLst>
          </p:cNvPr>
          <p:cNvSpPr/>
          <p:nvPr/>
        </p:nvSpPr>
        <p:spPr>
          <a:xfrm>
            <a:off x="4724400" y="2429117"/>
            <a:ext cx="193762" cy="14542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D9A86E9-E5D2-4DAD-B4F9-0C1B9B374CEA}"/>
              </a:ext>
            </a:extLst>
          </p:cNvPr>
          <p:cNvCxnSpPr>
            <a:cxnSpLocks/>
          </p:cNvCxnSpPr>
          <p:nvPr/>
        </p:nvCxnSpPr>
        <p:spPr>
          <a:xfrm>
            <a:off x="2101186" y="4095750"/>
            <a:ext cx="1244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2F123790-C440-451B-86D4-8F871089F20A}"/>
              </a:ext>
            </a:extLst>
          </p:cNvPr>
          <p:cNvCxnSpPr>
            <a:cxnSpLocks/>
          </p:cNvCxnSpPr>
          <p:nvPr/>
        </p:nvCxnSpPr>
        <p:spPr>
          <a:xfrm flipH="1">
            <a:off x="2031031" y="2238655"/>
            <a:ext cx="1314502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2864540D-8660-427F-AADA-293BE81CC2C2}"/>
              </a:ext>
            </a:extLst>
          </p:cNvPr>
          <p:cNvSpPr txBox="1"/>
          <p:nvPr/>
        </p:nvSpPr>
        <p:spPr>
          <a:xfrm>
            <a:off x="4336023" y="3906515"/>
            <a:ext cx="413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[3]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783BFF44-40E5-4B0F-99FB-9D15F0DE6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5318" y="1908477"/>
            <a:ext cx="3543300" cy="2495550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C813B388-98A9-4C50-9C51-73D005410798}"/>
              </a:ext>
            </a:extLst>
          </p:cNvPr>
          <p:cNvSpPr txBox="1"/>
          <p:nvPr/>
        </p:nvSpPr>
        <p:spPr>
          <a:xfrm>
            <a:off x="7519967" y="3918481"/>
            <a:ext cx="413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[5]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5C60E031-D6F4-4A21-AEB4-74BE61740663}"/>
              </a:ext>
            </a:extLst>
          </p:cNvPr>
          <p:cNvSpPr txBox="1"/>
          <p:nvPr/>
        </p:nvSpPr>
        <p:spPr>
          <a:xfrm>
            <a:off x="1424091" y="4702715"/>
            <a:ext cx="6934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004A7D"/>
                </a:solidFill>
              </a:rPr>
              <a:t>Textquelle (1) und (3)</a:t>
            </a:r>
          </a:p>
        </p:txBody>
      </p:sp>
    </p:spTree>
    <p:extLst>
      <p:ext uri="{BB962C8B-B14F-4D97-AF65-F5344CB8AC3E}">
        <p14:creationId xmlns:p14="http://schemas.microsoft.com/office/powerpoint/2010/main" val="184994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664307" y="4689828"/>
            <a:ext cx="728980" cy="300723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de-DE" spc="-35" dirty="0"/>
              <a:t>Ben Weckend</a:t>
            </a:r>
            <a:endParaRPr spc="-10" dirty="0"/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pc="-35" dirty="0"/>
              <a:t>Seminar</a:t>
            </a:r>
            <a:r>
              <a:rPr spc="-15" dirty="0"/>
              <a:t> </a:t>
            </a:r>
            <a:r>
              <a:rPr spc="-20" dirty="0"/>
              <a:t>Robotik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7470" y="346964"/>
            <a:ext cx="79044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de-DE" sz="2000" u="none" dirty="0">
                <a:latin typeface="Arial Nova" panose="020B0504020202020204" pitchFamily="34" charset="0"/>
              </a:rPr>
              <a:t>Dynamischen Spannungs- und Frequenzskalierung</a:t>
            </a:r>
            <a:br>
              <a:rPr lang="de-DE" sz="2000" u="none" dirty="0">
                <a:latin typeface="Arial Nova" panose="020B0504020202020204" pitchFamily="34" charset="0"/>
              </a:rPr>
            </a:br>
            <a:r>
              <a:rPr lang="de-DE" sz="1600" u="none" dirty="0">
                <a:latin typeface="Arial Nova" panose="020B0504020202020204" pitchFamily="34" charset="0"/>
              </a:rPr>
              <a:t>Aufbau / Funktion Halbleiter und </a:t>
            </a:r>
            <a:r>
              <a:rPr lang="de-DE" sz="1600" dirty="0">
                <a:latin typeface="Arial Nova" panose="020B0504020202020204" pitchFamily="34" charset="0"/>
              </a:rPr>
              <a:t>T</a:t>
            </a:r>
            <a:r>
              <a:rPr lang="de-DE" sz="1600" u="none" dirty="0">
                <a:latin typeface="Arial Nova" panose="020B0504020202020204" pitchFamily="34" charset="0"/>
              </a:rPr>
              <a:t>ransistor</a:t>
            </a:r>
            <a:endParaRPr sz="2000" spc="-1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864540D-8660-427F-AADA-293BE81CC2C2}"/>
              </a:ext>
            </a:extLst>
          </p:cNvPr>
          <p:cNvSpPr txBox="1"/>
          <p:nvPr/>
        </p:nvSpPr>
        <p:spPr>
          <a:xfrm>
            <a:off x="7848600" y="4336833"/>
            <a:ext cx="413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[4]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6480B1E-E41F-45D1-B632-3E7CEDF83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19" y="1444315"/>
            <a:ext cx="3459779" cy="275568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37C82C1-A648-427B-A1D8-0B769E73F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610" y="1476878"/>
            <a:ext cx="3877404" cy="2755683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4C944DB7-BF4C-46C4-84F3-0062D687EA45}"/>
              </a:ext>
            </a:extLst>
          </p:cNvPr>
          <p:cNvSpPr txBox="1"/>
          <p:nvPr/>
        </p:nvSpPr>
        <p:spPr>
          <a:xfrm>
            <a:off x="1393287" y="4702715"/>
            <a:ext cx="6934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004A7D"/>
                </a:solidFill>
              </a:rPr>
              <a:t>Textquelle (4)</a:t>
            </a:r>
          </a:p>
        </p:txBody>
      </p:sp>
    </p:spTree>
    <p:extLst>
      <p:ext uri="{BB962C8B-B14F-4D97-AF65-F5344CB8AC3E}">
        <p14:creationId xmlns:p14="http://schemas.microsoft.com/office/powerpoint/2010/main" val="166397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664307" y="4689828"/>
            <a:ext cx="728980" cy="300723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de-DE" spc="-35" dirty="0"/>
              <a:t>Ben Weckend</a:t>
            </a:r>
            <a:endParaRPr spc="-10" dirty="0"/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pc="-35" dirty="0"/>
              <a:t>Seminar</a:t>
            </a:r>
            <a:r>
              <a:rPr spc="-15" dirty="0"/>
              <a:t> </a:t>
            </a:r>
            <a:r>
              <a:rPr spc="-20" dirty="0"/>
              <a:t>Robotik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7470" y="346964"/>
            <a:ext cx="79044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de-DE" sz="2000" u="none" dirty="0">
                <a:latin typeface="Arial Nova" panose="020B0504020202020204" pitchFamily="34" charset="0"/>
              </a:rPr>
              <a:t>Dynamischen Spannungs- und Frequenzskalierung</a:t>
            </a:r>
            <a:br>
              <a:rPr lang="de-DE" sz="2000" u="none" dirty="0">
                <a:latin typeface="Arial Nova" panose="020B0504020202020204" pitchFamily="34" charset="0"/>
              </a:rPr>
            </a:br>
            <a:r>
              <a:rPr lang="de-DE" sz="1600" u="none" dirty="0">
                <a:latin typeface="Arial Nova" panose="020B0504020202020204" pitchFamily="34" charset="0"/>
              </a:rPr>
              <a:t>Spannungsskalierung</a:t>
            </a:r>
            <a:endParaRPr sz="2000" spc="-10" dirty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9718D4BD-D5E0-435E-957E-3FBD911BE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7000" y="953265"/>
            <a:ext cx="7970520" cy="276999"/>
          </a:xfrm>
        </p:spPr>
        <p:txBody>
          <a:bodyPr/>
          <a:lstStyle/>
          <a:p>
            <a:r>
              <a:rPr lang="de-DE" sz="1800" u="none" dirty="0">
                <a:latin typeface="Arial Nova" panose="020B0504020202020204" pitchFamily="34" charset="0"/>
              </a:rPr>
              <a:t>Eine höhere Leistung bedeutet: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5C60E031-D6F4-4A21-AEB4-74BE61740663}"/>
              </a:ext>
            </a:extLst>
          </p:cNvPr>
          <p:cNvSpPr txBox="1"/>
          <p:nvPr/>
        </p:nvSpPr>
        <p:spPr>
          <a:xfrm>
            <a:off x="1370096" y="4702715"/>
            <a:ext cx="6934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004A7D"/>
                </a:solidFill>
              </a:rPr>
              <a:t>Textquelle (9), (10)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EA263B3-55E0-4101-A642-77FBBFAD2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34" y="3123715"/>
            <a:ext cx="1676400" cy="513846"/>
          </a:xfrm>
          <a:prstGeom prst="rect">
            <a:avLst/>
          </a:prstGeom>
        </p:spPr>
      </p:pic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92AF218C-6FFC-4360-BEC8-A7D5AC5F1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25754"/>
              </p:ext>
            </p:extLst>
          </p:nvPr>
        </p:nvGraphicFramePr>
        <p:xfrm>
          <a:off x="491430" y="1194659"/>
          <a:ext cx="797052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5260">
                  <a:extLst>
                    <a:ext uri="{9D8B030D-6E8A-4147-A177-3AD203B41FA5}">
                      <a16:colId xmlns:a16="http://schemas.microsoft.com/office/drawing/2014/main" val="2476782058"/>
                    </a:ext>
                  </a:extLst>
                </a:gridCol>
                <a:gridCol w="3985260">
                  <a:extLst>
                    <a:ext uri="{9D8B030D-6E8A-4147-A177-3AD203B41FA5}">
                      <a16:colId xmlns:a16="http://schemas.microsoft.com/office/drawing/2014/main" val="3071492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4A7D"/>
                          </a:solidFill>
                        </a:rPr>
                        <a:t>PRO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4A7D"/>
                          </a:solidFill>
                        </a:rPr>
                        <a:t>CONTRA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183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Verbesserte Leistungsfähigkeit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Schnellere Verarbeitungsgeschwindigkeit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Wärmeentwicklung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Geringe Lebensdauer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Erhöhter Energieverbrauch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309513"/>
                  </a:ext>
                </a:extLst>
              </a:tr>
            </a:tbl>
          </a:graphicData>
        </a:graphic>
      </p:graphicFrame>
      <p:pic>
        <p:nvPicPr>
          <p:cNvPr id="3" name="Grafik 2">
            <a:extLst>
              <a:ext uri="{FF2B5EF4-FFF2-40B4-BE49-F238E27FC236}">
                <a16:creationId xmlns:a16="http://schemas.microsoft.com/office/drawing/2014/main" id="{C053A086-8B0F-4830-A3B2-D5CD0220D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878" y="2571750"/>
            <a:ext cx="2502541" cy="199444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BABD5FC-3958-48EE-980A-C04A923295E7}"/>
              </a:ext>
            </a:extLst>
          </p:cNvPr>
          <p:cNvSpPr txBox="1"/>
          <p:nvPr/>
        </p:nvSpPr>
        <p:spPr>
          <a:xfrm>
            <a:off x="8370024" y="2238260"/>
            <a:ext cx="350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[6]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29CBD08-3013-4BD2-A38F-ABA7C9B9E7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2616415"/>
            <a:ext cx="3657600" cy="199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0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664307" y="4689828"/>
            <a:ext cx="728980" cy="300723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de-DE" spc="-35" dirty="0"/>
              <a:t>Ben Weckend</a:t>
            </a:r>
            <a:endParaRPr spc="-10" dirty="0"/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pc="-35" dirty="0"/>
              <a:t>Seminar</a:t>
            </a:r>
            <a:r>
              <a:rPr spc="-15" dirty="0"/>
              <a:t> </a:t>
            </a:r>
            <a:r>
              <a:rPr spc="-20" dirty="0"/>
              <a:t>Robotik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7470" y="346964"/>
            <a:ext cx="790448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de-DE" sz="2000" u="none" dirty="0">
                <a:latin typeface="Arial Nova" panose="020B0504020202020204" pitchFamily="34" charset="0"/>
              </a:rPr>
              <a:t>Grundlegende Stromspar-Mechanismen</a:t>
            </a:r>
            <a:endParaRPr sz="2800" spc="-10" dirty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9718D4BD-D5E0-435E-957E-3FBD911BE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450" y="714636"/>
            <a:ext cx="7970520" cy="2995244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u="none" dirty="0">
                <a:latin typeface="Arial Nova" panose="020B0504020202020204" pitchFamily="34" charset="0"/>
              </a:rPr>
              <a:t>Cache-Hierarchien optimieren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u="none" dirty="0">
                <a:latin typeface="Arial Nova" panose="020B0504020202020204" pitchFamily="34" charset="0"/>
              </a:rPr>
              <a:t>Power </a:t>
            </a:r>
            <a:r>
              <a:rPr lang="de-DE" sz="1600" u="none" dirty="0" err="1">
                <a:latin typeface="Arial Nova" panose="020B0504020202020204" pitchFamily="34" charset="0"/>
              </a:rPr>
              <a:t>Gating</a:t>
            </a:r>
            <a:r>
              <a:rPr lang="de-DE" sz="1600" u="none" dirty="0">
                <a:latin typeface="Arial Nova" panose="020B0504020202020204" pitchFamily="34" charset="0"/>
              </a:rPr>
              <a:t>		deaktivieren bestimmter Bereiche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u="none" dirty="0">
                <a:latin typeface="Arial Nova" panose="020B0504020202020204" pitchFamily="34" charset="0"/>
              </a:rPr>
              <a:t>Clock </a:t>
            </a:r>
            <a:r>
              <a:rPr lang="de-DE" sz="1600" u="none" dirty="0" err="1">
                <a:latin typeface="Arial Nova" panose="020B0504020202020204" pitchFamily="34" charset="0"/>
              </a:rPr>
              <a:t>Gating</a:t>
            </a:r>
            <a:r>
              <a:rPr lang="de-DE" sz="1600" u="none" dirty="0">
                <a:latin typeface="Arial Nova" panose="020B0504020202020204" pitchFamily="34" charset="0"/>
              </a:rPr>
              <a:t> 		deaktivieren des Taktsignale zu bestimmten Teilen</a:t>
            </a:r>
          </a:p>
          <a:p>
            <a:pPr>
              <a:lnSpc>
                <a:spcPct val="150000"/>
              </a:lnSpc>
            </a:pPr>
            <a:r>
              <a:rPr lang="de-DE" sz="1800" u="none" dirty="0" err="1">
                <a:latin typeface="Arial Nova" panose="020B0504020202020204" pitchFamily="34" charset="0"/>
              </a:rPr>
              <a:t>Sleepmodi</a:t>
            </a:r>
            <a:r>
              <a:rPr lang="de-DE" sz="1800" u="none" dirty="0">
                <a:latin typeface="Arial Nova" panose="020B050402020202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u="none" dirty="0" err="1">
                <a:latin typeface="Arial Nova" panose="020B0504020202020204" pitchFamily="34" charset="0"/>
              </a:rPr>
              <a:t>Idle</a:t>
            </a:r>
            <a:endParaRPr lang="de-DE" sz="1600" u="none" dirty="0">
              <a:latin typeface="Arial Nova" panose="020B05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u="none" dirty="0">
                <a:latin typeface="Arial Nova" panose="020B0504020202020204" pitchFamily="34" charset="0"/>
              </a:rPr>
              <a:t>Standby-Modus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u="none" dirty="0">
                <a:latin typeface="Arial Nova" panose="020B0504020202020204" pitchFamily="34" charset="0"/>
              </a:rPr>
              <a:t>Power-Down-Modus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800" u="none" dirty="0">
              <a:latin typeface="Arial Nova" panose="020B05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A28AFA9-471B-4F74-BC36-0A6361177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326" y="2409653"/>
            <a:ext cx="4183229" cy="1756956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DBE368D-2ED5-494F-BDEC-9F89B10F3FB4}"/>
              </a:ext>
            </a:extLst>
          </p:cNvPr>
          <p:cNvCxnSpPr>
            <a:cxnSpLocks/>
          </p:cNvCxnSpPr>
          <p:nvPr/>
        </p:nvCxnSpPr>
        <p:spPr>
          <a:xfrm>
            <a:off x="2330441" y="1293483"/>
            <a:ext cx="639417" cy="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2139EA7-F5B3-4392-AAA7-BBAC91543BF1}"/>
              </a:ext>
            </a:extLst>
          </p:cNvPr>
          <p:cNvCxnSpPr>
            <a:cxnSpLocks/>
          </p:cNvCxnSpPr>
          <p:nvPr/>
        </p:nvCxnSpPr>
        <p:spPr>
          <a:xfrm>
            <a:off x="2330441" y="1670472"/>
            <a:ext cx="639417" cy="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45E514AF-4D5C-481E-9BF1-4D419046AD2C}"/>
              </a:ext>
            </a:extLst>
          </p:cNvPr>
          <p:cNvSpPr txBox="1"/>
          <p:nvPr/>
        </p:nvSpPr>
        <p:spPr>
          <a:xfrm>
            <a:off x="422597" y="3317520"/>
            <a:ext cx="3808467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Warum lohnt sich Clock </a:t>
            </a:r>
            <a:r>
              <a:rPr lang="de-DE" dirty="0" err="1"/>
              <a:t>Gating</a:t>
            </a:r>
            <a:r>
              <a:rPr lang="de-DE" dirty="0"/>
              <a:t>?: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Schneller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Granularität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3D7C10D-F32B-4D9D-A693-D73A47D84021}"/>
              </a:ext>
            </a:extLst>
          </p:cNvPr>
          <p:cNvSpPr txBox="1"/>
          <p:nvPr/>
        </p:nvSpPr>
        <p:spPr>
          <a:xfrm>
            <a:off x="1370096" y="4702715"/>
            <a:ext cx="6934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004A7D"/>
                </a:solidFill>
              </a:rPr>
              <a:t>Textquelle (11)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C73EDF6-B6FF-4030-BFF0-766C509B835A}"/>
              </a:ext>
            </a:extLst>
          </p:cNvPr>
          <p:cNvSpPr txBox="1"/>
          <p:nvPr/>
        </p:nvSpPr>
        <p:spPr>
          <a:xfrm>
            <a:off x="8129036" y="4303857"/>
            <a:ext cx="350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2430737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664307" y="4689828"/>
            <a:ext cx="728980" cy="300723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de-DE" spc="-35" dirty="0"/>
              <a:t>Ben Weckend</a:t>
            </a:r>
            <a:endParaRPr spc="-10" dirty="0"/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pc="-35" dirty="0"/>
              <a:t>Seminar</a:t>
            </a:r>
            <a:r>
              <a:rPr spc="-15" dirty="0"/>
              <a:t> </a:t>
            </a:r>
            <a:r>
              <a:rPr spc="-20" dirty="0"/>
              <a:t>Robotik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7470" y="346964"/>
            <a:ext cx="79044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de-DE" sz="2000" u="none" dirty="0">
                <a:latin typeface="Arial Nova" panose="020B0504020202020204" pitchFamily="34" charset="0"/>
              </a:rPr>
              <a:t>Grundlegende Stromspar-Mechanismen</a:t>
            </a:r>
            <a:br>
              <a:rPr lang="de-DE" sz="2000" u="none" dirty="0">
                <a:latin typeface="Arial Nova" panose="020B0504020202020204" pitchFamily="34" charset="0"/>
              </a:rPr>
            </a:br>
            <a:r>
              <a:rPr lang="de-DE" sz="1600" u="none" dirty="0">
                <a:latin typeface="Arial Nova" panose="020B0504020202020204" pitchFamily="34" charset="0"/>
              </a:rPr>
              <a:t>Energieeffizienz beim PCB Design</a:t>
            </a:r>
            <a:endParaRPr sz="2000" spc="-10" dirty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9718D4BD-D5E0-435E-957E-3FBD911BE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470" y="1022874"/>
            <a:ext cx="7970520" cy="215847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u="none" dirty="0">
                <a:latin typeface="Arial Nova" panose="020B0504020202020204" pitchFamily="34" charset="0"/>
              </a:rPr>
              <a:t>Low-Power-Peripheriegeräte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u="none" dirty="0">
                <a:latin typeface="Arial Nova" panose="020B0504020202020204" pitchFamily="34" charset="0"/>
              </a:rPr>
              <a:t>Optimierung der Stromversorgung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u="none" dirty="0">
                <a:latin typeface="Arial Nova" panose="020B0504020202020204" pitchFamily="34" charset="0"/>
              </a:rPr>
              <a:t>Durch den richtigen Spannungsregler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u="none" dirty="0">
                <a:latin typeface="Arial Nova" panose="020B0504020202020204" pitchFamily="34" charset="0"/>
              </a:rPr>
              <a:t>Linearregler oder Schaltregler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u="none" dirty="0">
                <a:latin typeface="Arial Nova" panose="020B0504020202020204" pitchFamily="34" charset="0"/>
              </a:rPr>
              <a:t>Optimierung von Layout und Routing</a:t>
            </a:r>
          </a:p>
        </p:txBody>
      </p:sp>
    </p:spTree>
    <p:extLst>
      <p:ext uri="{BB962C8B-B14F-4D97-AF65-F5344CB8AC3E}">
        <p14:creationId xmlns:p14="http://schemas.microsoft.com/office/powerpoint/2010/main" val="199645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FBFB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1978</Words>
  <Application>Microsoft Office PowerPoint</Application>
  <PresentationFormat>Bildschirmpräsentation (16:9)</PresentationFormat>
  <Paragraphs>284</Paragraphs>
  <Slides>13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Arial Nova</vt:lpstr>
      <vt:lpstr>Calibri</vt:lpstr>
      <vt:lpstr>Office Theme</vt:lpstr>
      <vt:lpstr>Energieeffiziente Eingebettete Systeme: Dynamische Spannungs- und Frequenzskalierung </vt:lpstr>
      <vt:lpstr>Agenda</vt:lpstr>
      <vt:lpstr>Überblick: eingebettete Systeme</vt:lpstr>
      <vt:lpstr>Dynamischen Spannungs- und Frequenzskalierung Frequenzskalierung</vt:lpstr>
      <vt:lpstr>Dynamischen Spannungs- und Frequenzskalierung Spannungsskalierung</vt:lpstr>
      <vt:lpstr>Dynamischen Spannungs- und Frequenzskalierung Aufbau / Funktion Halbleiter und Transistor</vt:lpstr>
      <vt:lpstr>Dynamischen Spannungs- und Frequenzskalierung Spannungsskalierung</vt:lpstr>
      <vt:lpstr>Grundlegende Stromspar-Mechanismen</vt:lpstr>
      <vt:lpstr>Grundlegende Stromspar-Mechanismen Energieeffizienz beim PCB Design</vt:lpstr>
      <vt:lpstr>Fallstudie, Anwendungen und Zukunftsaussichten</vt:lpstr>
      <vt:lpstr>Energieeffiziente Eingebettete Systeme: Dynamische Spannungs- und Frequenzskalierung </vt:lpstr>
      <vt:lpstr>Textquellen</vt:lpstr>
      <vt:lpstr>Bildquellen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 Weckend</dc:creator>
  <cp:lastModifiedBy>Ben Weckend</cp:lastModifiedBy>
  <cp:revision>62</cp:revision>
  <dcterms:created xsi:type="dcterms:W3CDTF">2024-06-03T21:51:04Z</dcterms:created>
  <dcterms:modified xsi:type="dcterms:W3CDTF">2024-06-11T18:38:46Z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LastSaved">
    <vt:filetime>2024-06-03T00:00:00Z</vt:filetime>
  </property>
  <property fmtid="{D5CDD505-2E9C-101B-9397-08002B2CF9AE}" pid="4" name="Producer">
    <vt:lpwstr>3-Heights(TM) PDF Security Shell 4.8.25.2 (http://www.pdf-tools.com)</vt:lpwstr>
  </property>
</Properties>
</file>