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17" r:id="rId4"/>
    <p:sldId id="318" r:id="rId5"/>
    <p:sldId id="316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81" autoAdjust="0"/>
  </p:normalViewPr>
  <p:slideViewPr>
    <p:cSldViewPr>
      <p:cViewPr varScale="1">
        <p:scale>
          <a:sx n="114" d="100"/>
          <a:sy n="114" d="100"/>
        </p:scale>
        <p:origin x="88" y="15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7470" y="346964"/>
            <a:ext cx="93535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Robert</a:t>
            </a:r>
            <a:r>
              <a:rPr spc="-15" dirty="0"/>
              <a:t> </a:t>
            </a:r>
            <a:r>
              <a:rPr spc="-10" dirty="0"/>
              <a:t>Lösch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Robert</a:t>
            </a:r>
            <a:r>
              <a:rPr spc="-15" dirty="0"/>
              <a:t> </a:t>
            </a:r>
            <a:r>
              <a:rPr spc="-10" dirty="0"/>
              <a:t>Lösch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Robert</a:t>
            </a:r>
            <a:r>
              <a:rPr spc="-15" dirty="0"/>
              <a:t> </a:t>
            </a:r>
            <a:r>
              <a:rPr spc="-10" dirty="0"/>
              <a:t>Lösch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70170" y="4663199"/>
            <a:ext cx="0" cy="480695"/>
          </a:xfrm>
          <a:custGeom>
            <a:avLst/>
            <a:gdLst/>
            <a:ahLst/>
            <a:cxnLst/>
            <a:rect l="l" t="t" r="r" b="b"/>
            <a:pathLst>
              <a:path h="480695">
                <a:moveTo>
                  <a:pt x="0" y="480300"/>
                </a:moveTo>
                <a:lnTo>
                  <a:pt x="1" y="0"/>
                </a:lnTo>
              </a:path>
            </a:pathLst>
          </a:custGeom>
          <a:ln w="6350">
            <a:solidFill>
              <a:srgbClr val="004A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Robert</a:t>
            </a:r>
            <a:r>
              <a:rPr spc="-15" dirty="0"/>
              <a:t> </a:t>
            </a:r>
            <a:r>
              <a:rPr spc="-10" dirty="0"/>
              <a:t>Lösch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Robert</a:t>
            </a:r>
            <a:r>
              <a:rPr spc="-15" dirty="0"/>
              <a:t> </a:t>
            </a:r>
            <a:r>
              <a:rPr spc="-10" dirty="0"/>
              <a:t>Lösch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70170" y="4663199"/>
            <a:ext cx="0" cy="480695"/>
          </a:xfrm>
          <a:custGeom>
            <a:avLst/>
            <a:gdLst/>
            <a:ahLst/>
            <a:cxnLst/>
            <a:rect l="l" t="t" r="r" b="b"/>
            <a:pathLst>
              <a:path h="480695">
                <a:moveTo>
                  <a:pt x="0" y="480300"/>
                </a:moveTo>
                <a:lnTo>
                  <a:pt x="1" y="0"/>
                </a:lnTo>
              </a:path>
              <a:path h="480695">
                <a:moveTo>
                  <a:pt x="0" y="480300"/>
                </a:moveTo>
                <a:lnTo>
                  <a:pt x="1" y="0"/>
                </a:lnTo>
              </a:path>
            </a:pathLst>
          </a:custGeom>
          <a:ln w="6350">
            <a:solidFill>
              <a:srgbClr val="004A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64892" y="4664824"/>
            <a:ext cx="333113" cy="3341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470" y="346964"/>
            <a:ext cx="790448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7470" y="951206"/>
            <a:ext cx="7970520" cy="265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4307" y="4689828"/>
            <a:ext cx="728980" cy="316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35" dirty="0"/>
              <a:t>Robert</a:t>
            </a:r>
            <a:r>
              <a:rPr spc="-15" dirty="0"/>
              <a:t> </a:t>
            </a:r>
            <a:r>
              <a:rPr spc="-10" dirty="0"/>
              <a:t>Lösch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50466" y="4702715"/>
            <a:ext cx="21653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4A7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066" y="4702528"/>
            <a:ext cx="92900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24790" algn="l"/>
              </a:tabLst>
            </a:pPr>
            <a:r>
              <a:rPr sz="1350" spc="-75" baseline="-12345" dirty="0">
                <a:solidFill>
                  <a:srgbClr val="004A7D"/>
                </a:solidFill>
                <a:latin typeface="Arial"/>
                <a:cs typeface="Arial"/>
              </a:rPr>
              <a:t>1</a:t>
            </a:r>
            <a:r>
              <a:rPr sz="1350" baseline="-12345" dirty="0">
                <a:solidFill>
                  <a:srgbClr val="004A7D"/>
                </a:solidFill>
                <a:latin typeface="Arial"/>
                <a:cs typeface="Arial"/>
              </a:rPr>
              <a:t>	</a:t>
            </a:r>
            <a:r>
              <a:rPr sz="800" spc="-35" dirty="0">
                <a:solidFill>
                  <a:srgbClr val="004A7D"/>
                </a:solidFill>
                <a:latin typeface="Arial"/>
                <a:cs typeface="Arial"/>
              </a:rPr>
              <a:t>Robert</a:t>
            </a:r>
            <a:r>
              <a:rPr sz="800" spc="-15" dirty="0">
                <a:solidFill>
                  <a:srgbClr val="004A7D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4A7D"/>
                </a:solidFill>
                <a:latin typeface="Arial"/>
                <a:cs typeface="Arial"/>
              </a:rPr>
              <a:t>Lösch</a:t>
            </a:r>
            <a:endParaRPr sz="800">
              <a:latin typeface="Arial"/>
              <a:cs typeface="Arial"/>
            </a:endParaRPr>
          </a:p>
          <a:p>
            <a:pPr marL="224790">
              <a:lnSpc>
                <a:spcPct val="100000"/>
              </a:lnSpc>
              <a:spcBef>
                <a:spcPts val="409"/>
              </a:spcBef>
            </a:pPr>
            <a:r>
              <a:rPr sz="800" spc="-35" dirty="0">
                <a:solidFill>
                  <a:srgbClr val="004A7D"/>
                </a:solidFill>
                <a:latin typeface="Arial"/>
                <a:cs typeface="Arial"/>
              </a:rPr>
              <a:t>Seminar</a:t>
            </a:r>
            <a:r>
              <a:rPr sz="800" spc="-15" dirty="0">
                <a:solidFill>
                  <a:srgbClr val="004A7D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004A7D"/>
                </a:solidFill>
                <a:latin typeface="Arial"/>
                <a:cs typeface="Arial"/>
              </a:rPr>
              <a:t>Robotik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33344"/>
            <a:ext cx="9144000" cy="2110740"/>
            <a:chOff x="0" y="3033344"/>
            <a:chExt cx="9144000" cy="2110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33344"/>
              <a:ext cx="9144000" cy="21101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0170" y="4380433"/>
              <a:ext cx="5080" cy="756285"/>
            </a:xfrm>
            <a:custGeom>
              <a:avLst/>
              <a:gdLst/>
              <a:ahLst/>
              <a:cxnLst/>
              <a:rect l="l" t="t" r="r" b="b"/>
              <a:pathLst>
                <a:path w="5079" h="756285">
                  <a:moveTo>
                    <a:pt x="0" y="756000"/>
                  </a:moveTo>
                  <a:lnTo>
                    <a:pt x="4902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7496" y="4345940"/>
            <a:ext cx="335590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dirty="0">
                <a:solidFill>
                  <a:srgbClr val="FFFFFF"/>
                </a:solidFill>
                <a:latin typeface="Arial"/>
                <a:cs typeface="Arial"/>
              </a:rPr>
              <a:t>Ben Weckend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Bergakademie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Freiberg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264" y="316890"/>
            <a:ext cx="790787" cy="368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762" y="262724"/>
            <a:ext cx="473998" cy="47538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7496" y="1429003"/>
            <a:ext cx="7546903" cy="85202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50"/>
              </a:spcBef>
            </a:pPr>
            <a:r>
              <a:rPr lang="de-DE" sz="2400"/>
              <a:t>Energieeffiziente Eingebettete Systeme: Dynamische Spannungs- und Frequenzskalierung 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64307" y="4689828"/>
            <a:ext cx="728980" cy="3007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de-DE" spc="-35" dirty="0"/>
              <a:t>Ben Weckend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45AE132-7257-4390-B846-BE1CD7BEC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470" y="793953"/>
            <a:ext cx="7970520" cy="3908762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400" u="none" dirty="0">
                <a:latin typeface="Arial Nova" panose="020B0504020202020204" pitchFamily="34" charset="0"/>
              </a:rPr>
              <a:t>Überblick: eingebettete Systeme und ihre Anwendungen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200" u="none" dirty="0">
                <a:latin typeface="Arial Nova" panose="020B0504020202020204" pitchFamily="34" charset="0"/>
              </a:rPr>
              <a:t>ASIC Design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400" u="none" dirty="0">
                <a:latin typeface="Arial Nova" panose="020B0504020202020204" pitchFamily="34" charset="0"/>
              </a:rPr>
              <a:t>Dynamischen Spannungs- und Frequenzskalierung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200" u="none" dirty="0">
                <a:latin typeface="Arial Nova" panose="020B0504020202020204" pitchFamily="34" charset="0"/>
              </a:rPr>
              <a:t>Frequenzskalierung</a:t>
            </a:r>
            <a:endParaRPr lang="de-DE" sz="1200" dirty="0">
              <a:latin typeface="Arial Nova" panose="020B0504020202020204" pitchFamily="34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200" u="none" dirty="0">
                <a:latin typeface="Arial Nova" panose="020B0504020202020204" pitchFamily="34" charset="0"/>
              </a:rPr>
              <a:t>Spannungsskalierung</a:t>
            </a:r>
            <a:endParaRPr lang="de-DE" sz="1200" dirty="0">
              <a:latin typeface="Arial Nova" panose="020B0504020202020204" pitchFamily="34" charset="0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200" u="none" dirty="0">
                <a:latin typeface="Arial Nova" panose="020B0504020202020204" pitchFamily="34" charset="0"/>
              </a:rPr>
              <a:t>Aufbau / Funktion </a:t>
            </a:r>
            <a:r>
              <a:rPr lang="de-DE" sz="1200" dirty="0">
                <a:latin typeface="Arial Nova" panose="020B0504020202020204" pitchFamily="34" charset="0"/>
              </a:rPr>
              <a:t>T</a:t>
            </a:r>
            <a:r>
              <a:rPr lang="de-DE" sz="1200" u="none" dirty="0">
                <a:latin typeface="Arial Nova" panose="020B0504020202020204" pitchFamily="34" charset="0"/>
              </a:rPr>
              <a:t>ransistor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400" u="none" dirty="0">
                <a:latin typeface="Arial Nova" panose="020B0504020202020204" pitchFamily="34" charset="0"/>
              </a:rPr>
              <a:t>Hardware-Implementierungen für DVFS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200" u="none" dirty="0">
                <a:latin typeface="Arial Nova" panose="020B0504020202020204" pitchFamily="34" charset="0"/>
              </a:rPr>
              <a:t>Grundlegenden Stromspar-Mechanismen</a:t>
            </a:r>
            <a:endParaRPr lang="de-DE" sz="1200" dirty="0">
              <a:latin typeface="Arial Nova" panose="020B0504020202020204" pitchFamily="34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200" u="none" dirty="0">
                <a:latin typeface="Arial Nova" panose="020B0504020202020204" pitchFamily="34" charset="0"/>
              </a:rPr>
              <a:t>Energieeffizienz beim PCB Design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400" u="none" dirty="0">
                <a:latin typeface="Arial Nova" panose="020B0504020202020204" pitchFamily="34" charset="0"/>
              </a:rPr>
              <a:t>Anwendungen und Fallstudie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400" u="none" dirty="0">
                <a:latin typeface="Arial Nova" panose="020B0504020202020204" pitchFamily="34" charset="0"/>
              </a:rPr>
              <a:t>Herausforderungen und Zukunftsaussichten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1400" u="none" dirty="0">
                <a:latin typeface="Arial Nova" panose="020B0504020202020204" pitchFamily="34" charset="0"/>
              </a:rPr>
              <a:t>Schlussfolgerung</a:t>
            </a:r>
          </a:p>
          <a:p>
            <a:pPr marL="514350" indent="-514350">
              <a:buFont typeface="+mj-lt"/>
              <a:buAutoNum type="romanLcPeriod"/>
            </a:pPr>
            <a:endParaRPr lang="de-DE" u="non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64307" y="4689828"/>
            <a:ext cx="728980" cy="3007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de-DE" spc="-35" dirty="0"/>
              <a:t>Ben Weckend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35" dirty="0"/>
              <a:t>Seminar</a:t>
            </a:r>
            <a:r>
              <a:rPr spc="-15" dirty="0"/>
              <a:t> </a:t>
            </a:r>
            <a:r>
              <a:rPr spc="-20" dirty="0"/>
              <a:t>Robotik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9718D4BD-D5E0-435E-957E-3FBD911B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470" y="793953"/>
            <a:ext cx="7970520" cy="307777"/>
          </a:xfrm>
        </p:spPr>
        <p:txBody>
          <a:bodyPr/>
          <a:lstStyle/>
          <a:p>
            <a:pPr marL="514350" indent="-514350">
              <a:buFont typeface="+mj-lt"/>
              <a:buAutoNum type="romanLcPeriod"/>
            </a:pPr>
            <a:endParaRPr lang="de-DE" u="none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2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1DAB0-DDC7-4014-8780-33368E3F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487E2E-C0F5-4162-9B53-FD25F5688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470" y="951206"/>
            <a:ext cx="7970520" cy="584775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de-DE" dirty="0" err="1"/>
              <a:t>Hahh</a:t>
            </a:r>
            <a:endParaRPr lang="de-DE" dirty="0"/>
          </a:p>
          <a:p>
            <a:pPr marL="971550" lvl="1" indent="-514350">
              <a:buFont typeface="+mj-lt"/>
              <a:buAutoNum type="romanUcPeriod"/>
            </a:pPr>
            <a:r>
              <a:rPr lang="de-DE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160627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566" y="4702528"/>
            <a:ext cx="99250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288290" algn="l"/>
              </a:tabLst>
            </a:pPr>
            <a:r>
              <a:rPr sz="1350" spc="-37" baseline="-12345" dirty="0">
                <a:solidFill>
                  <a:srgbClr val="004A7D"/>
                </a:solidFill>
                <a:latin typeface="Arial"/>
                <a:cs typeface="Arial"/>
              </a:rPr>
              <a:t>61</a:t>
            </a:r>
            <a:r>
              <a:rPr sz="1350" baseline="-12345" dirty="0">
                <a:solidFill>
                  <a:srgbClr val="004A7D"/>
                </a:solidFill>
                <a:latin typeface="Arial"/>
                <a:cs typeface="Arial"/>
              </a:rPr>
              <a:t>	</a:t>
            </a:r>
            <a:r>
              <a:rPr sz="800" spc="-35" dirty="0">
                <a:solidFill>
                  <a:srgbClr val="004A7D"/>
                </a:solidFill>
                <a:latin typeface="Arial"/>
                <a:cs typeface="Arial"/>
              </a:rPr>
              <a:t>Robert</a:t>
            </a:r>
            <a:r>
              <a:rPr sz="800" spc="-15" dirty="0">
                <a:solidFill>
                  <a:srgbClr val="004A7D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4A7D"/>
                </a:solidFill>
                <a:latin typeface="Arial"/>
                <a:cs typeface="Arial"/>
              </a:rPr>
              <a:t>Lösch</a:t>
            </a:r>
            <a:endParaRPr sz="800">
              <a:latin typeface="Arial"/>
              <a:cs typeface="Arial"/>
            </a:endParaRPr>
          </a:p>
          <a:p>
            <a:pPr marL="288290">
              <a:lnSpc>
                <a:spcPct val="100000"/>
              </a:lnSpc>
              <a:spcBef>
                <a:spcPts val="409"/>
              </a:spcBef>
            </a:pPr>
            <a:r>
              <a:rPr sz="800" spc="-35" dirty="0">
                <a:solidFill>
                  <a:srgbClr val="004A7D"/>
                </a:solidFill>
                <a:latin typeface="Arial"/>
                <a:cs typeface="Arial"/>
              </a:rPr>
              <a:t>Seminar</a:t>
            </a:r>
            <a:r>
              <a:rPr sz="800" spc="-15" dirty="0">
                <a:solidFill>
                  <a:srgbClr val="004A7D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004A7D"/>
                </a:solidFill>
                <a:latin typeface="Arial"/>
                <a:cs typeface="Arial"/>
              </a:rPr>
              <a:t>Robotik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33344"/>
            <a:ext cx="9144000" cy="2110740"/>
            <a:chOff x="0" y="3033344"/>
            <a:chExt cx="9144000" cy="2110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33344"/>
              <a:ext cx="9144000" cy="21101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0170" y="4380433"/>
              <a:ext cx="5080" cy="756285"/>
            </a:xfrm>
            <a:custGeom>
              <a:avLst/>
              <a:gdLst/>
              <a:ahLst/>
              <a:cxnLst/>
              <a:rect l="l" t="t" r="r" b="b"/>
              <a:pathLst>
                <a:path w="5079" h="756285">
                  <a:moveTo>
                    <a:pt x="0" y="756000"/>
                  </a:moveTo>
                  <a:lnTo>
                    <a:pt x="4902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7496" y="4345940"/>
            <a:ext cx="350830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dirty="0">
                <a:solidFill>
                  <a:srgbClr val="FFFFFF"/>
                </a:solidFill>
                <a:latin typeface="Arial"/>
                <a:cs typeface="Arial"/>
              </a:rPr>
              <a:t>Ben Weckend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Bergakademie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Freiberg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264" y="316890"/>
            <a:ext cx="790787" cy="368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762" y="262724"/>
            <a:ext cx="473998" cy="47538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7497" y="1429003"/>
            <a:ext cx="5326380" cy="4088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50"/>
              </a:spcBef>
            </a:pP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BFB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</Words>
  <Application>Microsoft Office PowerPoint</Application>
  <PresentationFormat>Bildschirmpräsentation 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Arial Nova</vt:lpstr>
      <vt:lpstr>Calibri</vt:lpstr>
      <vt:lpstr>Office Theme</vt:lpstr>
      <vt:lpstr>Energieeffiziente Eingebettete Systeme: Dynamische Spannungs- und Frequenzskalierung </vt:lpstr>
      <vt:lpstr>Agenda</vt:lpstr>
      <vt:lpstr>Agenda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 Weckend</dc:creator>
  <cp:lastModifiedBy>Ben Weckend</cp:lastModifiedBy>
  <cp:revision>6</cp:revision>
  <dcterms:created xsi:type="dcterms:W3CDTF">2024-06-03T21:51:04Z</dcterms:created>
  <dcterms:modified xsi:type="dcterms:W3CDTF">2024-06-03T22:38:43Z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LastSaved">
    <vt:filetime>2024-06-03T00:00:00Z</vt:filetime>
  </property>
  <property fmtid="{D5CDD505-2E9C-101B-9397-08002B2CF9AE}" pid="4" name="Producer">
    <vt:lpwstr>3-Heights(TM) PDF Security Shell 4.8.25.2 (http://www.pdf-tools.com)</vt:lpwstr>
  </property>
</Properties>
</file>