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22"/>
  </p:notesMasterIdLst>
  <p:sldIdLst>
    <p:sldId id="256" r:id="rId2"/>
    <p:sldId id="262" r:id="rId3"/>
    <p:sldId id="263" r:id="rId4"/>
    <p:sldId id="336" r:id="rId5"/>
    <p:sldId id="324" r:id="rId6"/>
    <p:sldId id="323" r:id="rId7"/>
    <p:sldId id="261" r:id="rId8"/>
    <p:sldId id="325" r:id="rId9"/>
    <p:sldId id="326" r:id="rId10"/>
    <p:sldId id="327" r:id="rId11"/>
    <p:sldId id="329" r:id="rId12"/>
    <p:sldId id="330" r:id="rId13"/>
    <p:sldId id="328" r:id="rId14"/>
    <p:sldId id="331" r:id="rId15"/>
    <p:sldId id="332" r:id="rId16"/>
    <p:sldId id="265" r:id="rId17"/>
    <p:sldId id="259" r:id="rId18"/>
    <p:sldId id="334" r:id="rId19"/>
    <p:sldId id="264" r:id="rId20"/>
    <p:sldId id="333" r:id="rId21"/>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466"/>
  </p:normalViewPr>
  <p:slideViewPr>
    <p:cSldViewPr snapToGrid="0" snapToObjects="1">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9779D-5CFC-41A5-9812-207F309CAF5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C808EC1-0B2B-45A5-9232-9117AE967A0B}">
      <dgm:prSet/>
      <dgm:spPr/>
      <dgm:t>
        <a:bodyPr/>
        <a:lstStyle/>
        <a:p>
          <a:r>
            <a:rPr lang="en-GB" baseline="0"/>
            <a:t>What general rules do you think the family teach us?</a:t>
          </a:r>
          <a:endParaRPr lang="en-US"/>
        </a:p>
      </dgm:t>
    </dgm:pt>
    <dgm:pt modelId="{914F5253-FF62-43B4-A74D-4C359C481C1E}" type="parTrans" cxnId="{30D134A6-658A-4CEC-920D-C83095DD79C7}">
      <dgm:prSet/>
      <dgm:spPr/>
      <dgm:t>
        <a:bodyPr/>
        <a:lstStyle/>
        <a:p>
          <a:endParaRPr lang="en-US"/>
        </a:p>
      </dgm:t>
    </dgm:pt>
    <dgm:pt modelId="{D1379785-2299-45C3-B79C-FCB21A19FB42}" type="sibTrans" cxnId="{30D134A6-658A-4CEC-920D-C83095DD79C7}">
      <dgm:prSet/>
      <dgm:spPr/>
      <dgm:t>
        <a:bodyPr/>
        <a:lstStyle/>
        <a:p>
          <a:endParaRPr lang="en-US"/>
        </a:p>
      </dgm:t>
    </dgm:pt>
    <dgm:pt modelId="{A043B361-96CC-4414-A263-2D8E88A4B5C6}">
      <dgm:prSet/>
      <dgm:spPr/>
      <dgm:t>
        <a:bodyPr/>
        <a:lstStyle/>
        <a:p>
          <a:r>
            <a:rPr lang="en-GB" baseline="0"/>
            <a:t>Do you think the family have a major role in teaching us about gender?</a:t>
          </a:r>
          <a:endParaRPr lang="en-US"/>
        </a:p>
      </dgm:t>
    </dgm:pt>
    <dgm:pt modelId="{AE8E440E-C81E-4CF6-B531-B0841E64E9AF}" type="parTrans" cxnId="{9CC80762-FC18-4307-8F5F-A3BB352BDDBC}">
      <dgm:prSet/>
      <dgm:spPr/>
      <dgm:t>
        <a:bodyPr/>
        <a:lstStyle/>
        <a:p>
          <a:endParaRPr lang="en-US"/>
        </a:p>
      </dgm:t>
    </dgm:pt>
    <dgm:pt modelId="{35800288-F5C9-4824-8112-6598339223C4}" type="sibTrans" cxnId="{9CC80762-FC18-4307-8F5F-A3BB352BDDBC}">
      <dgm:prSet/>
      <dgm:spPr/>
      <dgm:t>
        <a:bodyPr/>
        <a:lstStyle/>
        <a:p>
          <a:endParaRPr lang="en-US"/>
        </a:p>
      </dgm:t>
    </dgm:pt>
    <dgm:pt modelId="{F7690F15-1469-4EB8-A9AC-335D17EE1B8E}">
      <dgm:prSet/>
      <dgm:spPr/>
      <dgm:t>
        <a:bodyPr/>
        <a:lstStyle/>
        <a:p>
          <a:r>
            <a:rPr lang="en-GB" baseline="0"/>
            <a:t>Do you think the family have a major role in teaching us about sexuality?</a:t>
          </a:r>
          <a:endParaRPr lang="en-US"/>
        </a:p>
      </dgm:t>
    </dgm:pt>
    <dgm:pt modelId="{0BFBCC4F-E921-420C-8D78-6AFA09BDC29F}" type="parTrans" cxnId="{E4C2E634-6E80-4C0E-95EE-F2E5143D0D4E}">
      <dgm:prSet/>
      <dgm:spPr/>
      <dgm:t>
        <a:bodyPr/>
        <a:lstStyle/>
        <a:p>
          <a:endParaRPr lang="en-US"/>
        </a:p>
      </dgm:t>
    </dgm:pt>
    <dgm:pt modelId="{F07267B7-ADE7-4500-9AB4-C3E83190282E}" type="sibTrans" cxnId="{E4C2E634-6E80-4C0E-95EE-F2E5143D0D4E}">
      <dgm:prSet/>
      <dgm:spPr/>
      <dgm:t>
        <a:bodyPr/>
        <a:lstStyle/>
        <a:p>
          <a:endParaRPr lang="en-US"/>
        </a:p>
      </dgm:t>
    </dgm:pt>
    <dgm:pt modelId="{B8968C8A-FCA8-E447-BC3B-08E6F2743A6E}" type="pres">
      <dgm:prSet presAssocID="{5C99779D-5CFC-41A5-9812-207F309CAF51}" presName="linear" presStyleCnt="0">
        <dgm:presLayoutVars>
          <dgm:animLvl val="lvl"/>
          <dgm:resizeHandles val="exact"/>
        </dgm:presLayoutVars>
      </dgm:prSet>
      <dgm:spPr/>
    </dgm:pt>
    <dgm:pt modelId="{AA9C6FB0-73E8-A24D-B5CD-B98A30F649E1}" type="pres">
      <dgm:prSet presAssocID="{EC808EC1-0B2B-45A5-9232-9117AE967A0B}" presName="parentText" presStyleLbl="node1" presStyleIdx="0" presStyleCnt="3">
        <dgm:presLayoutVars>
          <dgm:chMax val="0"/>
          <dgm:bulletEnabled val="1"/>
        </dgm:presLayoutVars>
      </dgm:prSet>
      <dgm:spPr/>
    </dgm:pt>
    <dgm:pt modelId="{AB14EC67-4019-7C4A-B904-01DCD7DAB040}" type="pres">
      <dgm:prSet presAssocID="{D1379785-2299-45C3-B79C-FCB21A19FB42}" presName="spacer" presStyleCnt="0"/>
      <dgm:spPr/>
    </dgm:pt>
    <dgm:pt modelId="{073F684D-83DC-1547-BE97-391A355EF929}" type="pres">
      <dgm:prSet presAssocID="{A043B361-96CC-4414-A263-2D8E88A4B5C6}" presName="parentText" presStyleLbl="node1" presStyleIdx="1" presStyleCnt="3">
        <dgm:presLayoutVars>
          <dgm:chMax val="0"/>
          <dgm:bulletEnabled val="1"/>
        </dgm:presLayoutVars>
      </dgm:prSet>
      <dgm:spPr/>
    </dgm:pt>
    <dgm:pt modelId="{C0BAE572-B74E-EC4D-8087-FBCF76F7DF85}" type="pres">
      <dgm:prSet presAssocID="{35800288-F5C9-4824-8112-6598339223C4}" presName="spacer" presStyleCnt="0"/>
      <dgm:spPr/>
    </dgm:pt>
    <dgm:pt modelId="{90B3C22B-A137-D542-B7AF-0C08D41B89EF}" type="pres">
      <dgm:prSet presAssocID="{F7690F15-1469-4EB8-A9AC-335D17EE1B8E}" presName="parentText" presStyleLbl="node1" presStyleIdx="2" presStyleCnt="3">
        <dgm:presLayoutVars>
          <dgm:chMax val="0"/>
          <dgm:bulletEnabled val="1"/>
        </dgm:presLayoutVars>
      </dgm:prSet>
      <dgm:spPr/>
    </dgm:pt>
  </dgm:ptLst>
  <dgm:cxnLst>
    <dgm:cxn modelId="{E4C2E634-6E80-4C0E-95EE-F2E5143D0D4E}" srcId="{5C99779D-5CFC-41A5-9812-207F309CAF51}" destId="{F7690F15-1469-4EB8-A9AC-335D17EE1B8E}" srcOrd="2" destOrd="0" parTransId="{0BFBCC4F-E921-420C-8D78-6AFA09BDC29F}" sibTransId="{F07267B7-ADE7-4500-9AB4-C3E83190282E}"/>
    <dgm:cxn modelId="{9CC80762-FC18-4307-8F5F-A3BB352BDDBC}" srcId="{5C99779D-5CFC-41A5-9812-207F309CAF51}" destId="{A043B361-96CC-4414-A263-2D8E88A4B5C6}" srcOrd="1" destOrd="0" parTransId="{AE8E440E-C81E-4CF6-B531-B0841E64E9AF}" sibTransId="{35800288-F5C9-4824-8112-6598339223C4}"/>
    <dgm:cxn modelId="{BA418C74-4971-A746-82AB-E6DD002F1591}" type="presOf" srcId="{EC808EC1-0B2B-45A5-9232-9117AE967A0B}" destId="{AA9C6FB0-73E8-A24D-B5CD-B98A30F649E1}" srcOrd="0" destOrd="0" presId="urn:microsoft.com/office/officeart/2005/8/layout/vList2"/>
    <dgm:cxn modelId="{8357248D-0900-E741-9BCC-D1AF3EB49A2A}" type="presOf" srcId="{5C99779D-5CFC-41A5-9812-207F309CAF51}" destId="{B8968C8A-FCA8-E447-BC3B-08E6F2743A6E}" srcOrd="0" destOrd="0" presId="urn:microsoft.com/office/officeart/2005/8/layout/vList2"/>
    <dgm:cxn modelId="{30D134A6-658A-4CEC-920D-C83095DD79C7}" srcId="{5C99779D-5CFC-41A5-9812-207F309CAF51}" destId="{EC808EC1-0B2B-45A5-9232-9117AE967A0B}" srcOrd="0" destOrd="0" parTransId="{914F5253-FF62-43B4-A74D-4C359C481C1E}" sibTransId="{D1379785-2299-45C3-B79C-FCB21A19FB42}"/>
    <dgm:cxn modelId="{723DF6AF-03C2-F742-8A9E-976362DFBC05}" type="presOf" srcId="{F7690F15-1469-4EB8-A9AC-335D17EE1B8E}" destId="{90B3C22B-A137-D542-B7AF-0C08D41B89EF}" srcOrd="0" destOrd="0" presId="urn:microsoft.com/office/officeart/2005/8/layout/vList2"/>
    <dgm:cxn modelId="{E3900FD3-54B9-0048-B6AA-B2A2955E9743}" type="presOf" srcId="{A043B361-96CC-4414-A263-2D8E88A4B5C6}" destId="{073F684D-83DC-1547-BE97-391A355EF929}" srcOrd="0" destOrd="0" presId="urn:microsoft.com/office/officeart/2005/8/layout/vList2"/>
    <dgm:cxn modelId="{91B2A07D-9669-AB40-B785-27CAA82FA89C}" type="presParOf" srcId="{B8968C8A-FCA8-E447-BC3B-08E6F2743A6E}" destId="{AA9C6FB0-73E8-A24D-B5CD-B98A30F649E1}" srcOrd="0" destOrd="0" presId="urn:microsoft.com/office/officeart/2005/8/layout/vList2"/>
    <dgm:cxn modelId="{77FC40B8-9263-5546-9B7C-D17F81D05EE6}" type="presParOf" srcId="{B8968C8A-FCA8-E447-BC3B-08E6F2743A6E}" destId="{AB14EC67-4019-7C4A-B904-01DCD7DAB040}" srcOrd="1" destOrd="0" presId="urn:microsoft.com/office/officeart/2005/8/layout/vList2"/>
    <dgm:cxn modelId="{7A1CA7FB-7140-554D-9148-B3175C4E4A88}" type="presParOf" srcId="{B8968C8A-FCA8-E447-BC3B-08E6F2743A6E}" destId="{073F684D-83DC-1547-BE97-391A355EF929}" srcOrd="2" destOrd="0" presId="urn:microsoft.com/office/officeart/2005/8/layout/vList2"/>
    <dgm:cxn modelId="{AF9D6F23-0BE3-4A41-B6EF-95B31F749AD8}" type="presParOf" srcId="{B8968C8A-FCA8-E447-BC3B-08E6F2743A6E}" destId="{C0BAE572-B74E-EC4D-8087-FBCF76F7DF85}" srcOrd="3" destOrd="0" presId="urn:microsoft.com/office/officeart/2005/8/layout/vList2"/>
    <dgm:cxn modelId="{595B5913-10CD-5648-92EE-87ED5AA2944C}" type="presParOf" srcId="{B8968C8A-FCA8-E447-BC3B-08E6F2743A6E}" destId="{90B3C22B-A137-D542-B7AF-0C08D41B89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6512C-3FC6-4781-AF3F-C08A313D559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E39599E-3A23-F640-9250-5DBA4EAEA662}">
      <dgm:prSet/>
      <dgm:spPr/>
      <dgm:t>
        <a:bodyPr/>
        <a:lstStyle/>
        <a:p>
          <a:r>
            <a:rPr lang="en-GB" b="1" dirty="0"/>
            <a:t>Media identify a group as a </a:t>
          </a:r>
          <a:r>
            <a:rPr lang="en-GB" b="1" i="1" u="sng" dirty="0">
              <a:solidFill>
                <a:srgbClr val="FF0000"/>
              </a:solidFill>
              <a:highlight>
                <a:srgbClr val="FFFF00"/>
              </a:highlight>
            </a:rPr>
            <a:t>Folk Devil</a:t>
          </a:r>
          <a:r>
            <a:rPr lang="en-GB" b="1" dirty="0"/>
            <a:t> or </a:t>
          </a:r>
          <a:r>
            <a:rPr lang="en-GB" b="1" i="1" u="sng" dirty="0">
              <a:solidFill>
                <a:srgbClr val="FF0000"/>
              </a:solidFill>
              <a:highlight>
                <a:srgbClr val="FFFF00"/>
              </a:highlight>
            </a:rPr>
            <a:t>Threat</a:t>
          </a:r>
          <a:r>
            <a:rPr lang="en-GB" b="1" dirty="0"/>
            <a:t> to Societal Values</a:t>
          </a:r>
        </a:p>
      </dgm:t>
    </dgm:pt>
    <dgm:pt modelId="{5ED75E2B-41B4-3646-88F7-668DF7BA36C0}" type="parTrans" cxnId="{F1848371-1C0E-894D-A0D8-770074B79AE1}">
      <dgm:prSet/>
      <dgm:spPr/>
      <dgm:t>
        <a:bodyPr/>
        <a:lstStyle/>
        <a:p>
          <a:endParaRPr lang="en-GB"/>
        </a:p>
      </dgm:t>
    </dgm:pt>
    <dgm:pt modelId="{27E1C7C6-3873-F848-9A24-347A270BEAF2}" type="sibTrans" cxnId="{F1848371-1C0E-894D-A0D8-770074B79AE1}">
      <dgm:prSet/>
      <dgm:spPr/>
      <dgm:t>
        <a:bodyPr/>
        <a:lstStyle/>
        <a:p>
          <a:endParaRPr lang="en-GB"/>
        </a:p>
      </dgm:t>
    </dgm:pt>
    <dgm:pt modelId="{A3B4D38D-91B1-0049-9603-F4B27082F702}">
      <dgm:prSet/>
      <dgm:spPr/>
      <dgm:t>
        <a:bodyPr/>
        <a:lstStyle/>
        <a:p>
          <a:r>
            <a:rPr lang="en-GB" b="1" dirty="0"/>
            <a:t>Media present the group in a negative, stereotypical way and </a:t>
          </a:r>
          <a:r>
            <a:rPr lang="en-GB" b="1" i="1" u="sng" dirty="0">
              <a:solidFill>
                <a:srgbClr val="FF0000"/>
              </a:solidFill>
              <a:highlight>
                <a:srgbClr val="FFFF00"/>
              </a:highlight>
            </a:rPr>
            <a:t>EXAGGERATE</a:t>
          </a:r>
          <a:r>
            <a:rPr lang="en-GB" b="1" dirty="0"/>
            <a:t> the scale of the problem</a:t>
          </a:r>
        </a:p>
      </dgm:t>
    </dgm:pt>
    <dgm:pt modelId="{DE160C64-C9D0-DD4A-830E-E30B78EB8508}" type="parTrans" cxnId="{C5A9545F-B71A-CB4F-86C7-B65B6E0F7854}">
      <dgm:prSet/>
      <dgm:spPr/>
      <dgm:t>
        <a:bodyPr/>
        <a:lstStyle/>
        <a:p>
          <a:endParaRPr lang="en-GB"/>
        </a:p>
      </dgm:t>
    </dgm:pt>
    <dgm:pt modelId="{9E513D3A-ED50-9141-BDED-1ECED0D5717C}" type="sibTrans" cxnId="{C5A9545F-B71A-CB4F-86C7-B65B6E0F7854}">
      <dgm:prSet/>
      <dgm:spPr/>
      <dgm:t>
        <a:bodyPr/>
        <a:lstStyle/>
        <a:p>
          <a:endParaRPr lang="en-GB"/>
        </a:p>
      </dgm:t>
    </dgm:pt>
    <dgm:pt modelId="{5BAC2A50-FB70-814D-B94E-3DC9468599D5}">
      <dgm:prSet/>
      <dgm:spPr/>
      <dgm:t>
        <a:bodyPr/>
        <a:lstStyle/>
        <a:p>
          <a:r>
            <a:rPr lang="en-GB" b="1" dirty="0"/>
            <a:t>Moral entrepreneurs, editors, Politicians, Police Chiefs, Bishops and other ‘</a:t>
          </a:r>
          <a:r>
            <a:rPr lang="en-GB" b="1" i="1" u="sng" dirty="0">
              <a:solidFill>
                <a:srgbClr val="FF0000"/>
              </a:solidFill>
              <a:highlight>
                <a:srgbClr val="FFFF00"/>
              </a:highlight>
            </a:rPr>
            <a:t>RESPECTABLE</a:t>
          </a:r>
          <a:r>
            <a:rPr lang="en-GB" b="1" dirty="0"/>
            <a:t>’ people condemn the group and its behaviour</a:t>
          </a:r>
        </a:p>
      </dgm:t>
    </dgm:pt>
    <dgm:pt modelId="{D07AD321-96D7-2F4C-9A8B-E9AD910F15E5}" type="parTrans" cxnId="{708A9266-CD22-5B4E-8CC3-DDCFCFFC8D09}">
      <dgm:prSet/>
      <dgm:spPr/>
      <dgm:t>
        <a:bodyPr/>
        <a:lstStyle/>
        <a:p>
          <a:endParaRPr lang="en-GB"/>
        </a:p>
      </dgm:t>
    </dgm:pt>
    <dgm:pt modelId="{2B856801-3CA8-5A4E-A3DE-828F2A274422}" type="sibTrans" cxnId="{708A9266-CD22-5B4E-8CC3-DDCFCFFC8D09}">
      <dgm:prSet/>
      <dgm:spPr/>
      <dgm:t>
        <a:bodyPr/>
        <a:lstStyle/>
        <a:p>
          <a:endParaRPr lang="en-GB"/>
        </a:p>
      </dgm:t>
    </dgm:pt>
    <dgm:pt modelId="{4061FF9B-D525-0749-8BCC-E8E17A77B17D}" type="pres">
      <dgm:prSet presAssocID="{9BF6512C-3FC6-4781-AF3F-C08A313D559F}" presName="diagram" presStyleCnt="0">
        <dgm:presLayoutVars>
          <dgm:dir/>
          <dgm:resizeHandles val="exact"/>
        </dgm:presLayoutVars>
      </dgm:prSet>
      <dgm:spPr/>
    </dgm:pt>
    <dgm:pt modelId="{6397672E-3912-544E-8BA7-46A7735C76D1}" type="pres">
      <dgm:prSet presAssocID="{EE39599E-3A23-F640-9250-5DBA4EAEA662}" presName="node" presStyleLbl="node1" presStyleIdx="0" presStyleCnt="3">
        <dgm:presLayoutVars>
          <dgm:bulletEnabled val="1"/>
        </dgm:presLayoutVars>
      </dgm:prSet>
      <dgm:spPr/>
    </dgm:pt>
    <dgm:pt modelId="{702F62A0-FD18-0A4C-A326-5675D44DC214}" type="pres">
      <dgm:prSet presAssocID="{27E1C7C6-3873-F848-9A24-347A270BEAF2}" presName="sibTrans" presStyleCnt="0"/>
      <dgm:spPr/>
    </dgm:pt>
    <dgm:pt modelId="{93AE9F1C-3F04-A846-92F6-594A7F1717C6}" type="pres">
      <dgm:prSet presAssocID="{A3B4D38D-91B1-0049-9603-F4B27082F702}" presName="node" presStyleLbl="node1" presStyleIdx="1" presStyleCnt="3">
        <dgm:presLayoutVars>
          <dgm:bulletEnabled val="1"/>
        </dgm:presLayoutVars>
      </dgm:prSet>
      <dgm:spPr/>
    </dgm:pt>
    <dgm:pt modelId="{A6E52F68-9629-6547-AA9A-2CD46C82CB51}" type="pres">
      <dgm:prSet presAssocID="{9E513D3A-ED50-9141-BDED-1ECED0D5717C}" presName="sibTrans" presStyleCnt="0"/>
      <dgm:spPr/>
    </dgm:pt>
    <dgm:pt modelId="{24D95643-82E8-7B40-B88F-898DD0015F79}" type="pres">
      <dgm:prSet presAssocID="{5BAC2A50-FB70-814D-B94E-3DC9468599D5}" presName="node" presStyleLbl="node1" presStyleIdx="2" presStyleCnt="3">
        <dgm:presLayoutVars>
          <dgm:bulletEnabled val="1"/>
        </dgm:presLayoutVars>
      </dgm:prSet>
      <dgm:spPr/>
    </dgm:pt>
  </dgm:ptLst>
  <dgm:cxnLst>
    <dgm:cxn modelId="{406F922C-6694-9D49-B546-E67D02B6A7B2}" type="presOf" srcId="{EE39599E-3A23-F640-9250-5DBA4EAEA662}" destId="{6397672E-3912-544E-8BA7-46A7735C76D1}" srcOrd="0" destOrd="0" presId="urn:microsoft.com/office/officeart/2005/8/layout/default"/>
    <dgm:cxn modelId="{C5A9545F-B71A-CB4F-86C7-B65B6E0F7854}" srcId="{9BF6512C-3FC6-4781-AF3F-C08A313D559F}" destId="{A3B4D38D-91B1-0049-9603-F4B27082F702}" srcOrd="1" destOrd="0" parTransId="{DE160C64-C9D0-DD4A-830E-E30B78EB8508}" sibTransId="{9E513D3A-ED50-9141-BDED-1ECED0D5717C}"/>
    <dgm:cxn modelId="{72509941-D76C-C94B-BB95-0D1DB55BE644}" type="presOf" srcId="{9BF6512C-3FC6-4781-AF3F-C08A313D559F}" destId="{4061FF9B-D525-0749-8BCC-E8E17A77B17D}" srcOrd="0" destOrd="0" presId="urn:microsoft.com/office/officeart/2005/8/layout/default"/>
    <dgm:cxn modelId="{9FA0F162-C288-DE4A-9BC4-9376A105CA61}" type="presOf" srcId="{5BAC2A50-FB70-814D-B94E-3DC9468599D5}" destId="{24D95643-82E8-7B40-B88F-898DD0015F79}" srcOrd="0" destOrd="0" presId="urn:microsoft.com/office/officeart/2005/8/layout/default"/>
    <dgm:cxn modelId="{708A9266-CD22-5B4E-8CC3-DDCFCFFC8D09}" srcId="{9BF6512C-3FC6-4781-AF3F-C08A313D559F}" destId="{5BAC2A50-FB70-814D-B94E-3DC9468599D5}" srcOrd="2" destOrd="0" parTransId="{D07AD321-96D7-2F4C-9A8B-E9AD910F15E5}" sibTransId="{2B856801-3CA8-5A4E-A3DE-828F2A274422}"/>
    <dgm:cxn modelId="{F1848371-1C0E-894D-A0D8-770074B79AE1}" srcId="{9BF6512C-3FC6-4781-AF3F-C08A313D559F}" destId="{EE39599E-3A23-F640-9250-5DBA4EAEA662}" srcOrd="0" destOrd="0" parTransId="{5ED75E2B-41B4-3646-88F7-668DF7BA36C0}" sibTransId="{27E1C7C6-3873-F848-9A24-347A270BEAF2}"/>
    <dgm:cxn modelId="{6D62ED92-5772-A44E-8C13-0C58675982AE}" type="presOf" srcId="{A3B4D38D-91B1-0049-9603-F4B27082F702}" destId="{93AE9F1C-3F04-A846-92F6-594A7F1717C6}" srcOrd="0" destOrd="0" presId="urn:microsoft.com/office/officeart/2005/8/layout/default"/>
    <dgm:cxn modelId="{13C4AB59-2C6F-5740-9FEA-009487C279BF}" type="presParOf" srcId="{4061FF9B-D525-0749-8BCC-E8E17A77B17D}" destId="{6397672E-3912-544E-8BA7-46A7735C76D1}" srcOrd="0" destOrd="0" presId="urn:microsoft.com/office/officeart/2005/8/layout/default"/>
    <dgm:cxn modelId="{0697DA57-C929-C147-A3DB-1FFF2E43DDB0}" type="presParOf" srcId="{4061FF9B-D525-0749-8BCC-E8E17A77B17D}" destId="{702F62A0-FD18-0A4C-A326-5675D44DC214}" srcOrd="1" destOrd="0" presId="urn:microsoft.com/office/officeart/2005/8/layout/default"/>
    <dgm:cxn modelId="{39B64160-8E7A-F844-B838-01B114385188}" type="presParOf" srcId="{4061FF9B-D525-0749-8BCC-E8E17A77B17D}" destId="{93AE9F1C-3F04-A846-92F6-594A7F1717C6}" srcOrd="2" destOrd="0" presId="urn:microsoft.com/office/officeart/2005/8/layout/default"/>
    <dgm:cxn modelId="{F70EE72F-C8A9-5F44-AFF9-D8091278F740}" type="presParOf" srcId="{4061FF9B-D525-0749-8BCC-E8E17A77B17D}" destId="{A6E52F68-9629-6547-AA9A-2CD46C82CB51}" srcOrd="3" destOrd="0" presId="urn:microsoft.com/office/officeart/2005/8/layout/default"/>
    <dgm:cxn modelId="{DB2D117F-908A-7545-98CD-B6FC0B5DBFEC}" type="presParOf" srcId="{4061FF9B-D525-0749-8BCC-E8E17A77B17D}" destId="{24D95643-82E8-7B40-B88F-898DD0015F79}" srcOrd="4"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C6FB0-73E8-A24D-B5CD-B98A30F649E1}">
      <dsp:nvSpPr>
        <dsp:cNvPr id="0" name=""/>
        <dsp:cNvSpPr/>
      </dsp:nvSpPr>
      <dsp:spPr>
        <a:xfrm>
          <a:off x="0" y="65986"/>
          <a:ext cx="6506304" cy="1751928"/>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What general rules do you think the family teach us?</a:t>
          </a:r>
          <a:endParaRPr lang="en-US" sz="3300" kern="1200"/>
        </a:p>
      </dsp:txBody>
      <dsp:txXfrm>
        <a:off x="85522" y="151508"/>
        <a:ext cx="6335260" cy="1580884"/>
      </dsp:txXfrm>
    </dsp:sp>
    <dsp:sp modelId="{073F684D-83DC-1547-BE97-391A355EF929}">
      <dsp:nvSpPr>
        <dsp:cNvPr id="0" name=""/>
        <dsp:cNvSpPr/>
      </dsp:nvSpPr>
      <dsp:spPr>
        <a:xfrm>
          <a:off x="0" y="1912955"/>
          <a:ext cx="6506304" cy="1751928"/>
        </a:xfrm>
        <a:prstGeom prst="roundRect">
          <a:avLst/>
        </a:prstGeom>
        <a:solidFill>
          <a:schemeClr val="accent5">
            <a:hueOff val="4416178"/>
            <a:satOff val="14379"/>
            <a:lumOff val="5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Do you think the family have a major role in teaching us about gender?</a:t>
          </a:r>
          <a:endParaRPr lang="en-US" sz="3300" kern="1200"/>
        </a:p>
      </dsp:txBody>
      <dsp:txXfrm>
        <a:off x="85522" y="1998477"/>
        <a:ext cx="6335260" cy="1580884"/>
      </dsp:txXfrm>
    </dsp:sp>
    <dsp:sp modelId="{90B3C22B-A137-D542-B7AF-0C08D41B89EF}">
      <dsp:nvSpPr>
        <dsp:cNvPr id="0" name=""/>
        <dsp:cNvSpPr/>
      </dsp:nvSpPr>
      <dsp:spPr>
        <a:xfrm>
          <a:off x="0" y="3759924"/>
          <a:ext cx="6506304" cy="1751928"/>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Do you think the family have a major role in teaching us about sexuality?</a:t>
          </a:r>
          <a:endParaRPr lang="en-US" sz="3300" kern="1200"/>
        </a:p>
      </dsp:txBody>
      <dsp:txXfrm>
        <a:off x="85522" y="3845446"/>
        <a:ext cx="6335260" cy="1580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7672E-3912-544E-8BA7-46A7735C76D1}">
      <dsp:nvSpPr>
        <dsp:cNvPr id="0" name=""/>
        <dsp:cNvSpPr/>
      </dsp:nvSpPr>
      <dsp:spPr>
        <a:xfrm>
          <a:off x="0" y="728546"/>
          <a:ext cx="3540511" cy="212430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Media identify a group as a </a:t>
          </a:r>
          <a:r>
            <a:rPr lang="en-GB" sz="2100" b="1" i="1" u="sng" kern="1200" dirty="0">
              <a:solidFill>
                <a:srgbClr val="FF0000"/>
              </a:solidFill>
              <a:highlight>
                <a:srgbClr val="FFFF00"/>
              </a:highlight>
            </a:rPr>
            <a:t>Folk Devil</a:t>
          </a:r>
          <a:r>
            <a:rPr lang="en-GB" sz="2100" b="1" kern="1200" dirty="0"/>
            <a:t> or </a:t>
          </a:r>
          <a:r>
            <a:rPr lang="en-GB" sz="2100" b="1" i="1" u="sng" kern="1200" dirty="0">
              <a:solidFill>
                <a:srgbClr val="FF0000"/>
              </a:solidFill>
              <a:highlight>
                <a:srgbClr val="FFFF00"/>
              </a:highlight>
            </a:rPr>
            <a:t>Threat</a:t>
          </a:r>
          <a:r>
            <a:rPr lang="en-GB" sz="2100" b="1" kern="1200" dirty="0"/>
            <a:t> to Societal Values</a:t>
          </a:r>
        </a:p>
      </dsp:txBody>
      <dsp:txXfrm>
        <a:off x="0" y="728546"/>
        <a:ext cx="3540511" cy="2124307"/>
      </dsp:txXfrm>
    </dsp:sp>
    <dsp:sp modelId="{93AE9F1C-3F04-A846-92F6-594A7F1717C6}">
      <dsp:nvSpPr>
        <dsp:cNvPr id="0" name=""/>
        <dsp:cNvSpPr/>
      </dsp:nvSpPr>
      <dsp:spPr>
        <a:xfrm>
          <a:off x="3894563" y="728546"/>
          <a:ext cx="3540511" cy="2124307"/>
        </a:xfrm>
        <a:prstGeom prst="rect">
          <a:avLst/>
        </a:prstGeom>
        <a:solidFill>
          <a:schemeClr val="accent5">
            <a:hueOff val="4416178"/>
            <a:satOff val="14379"/>
            <a:lumOff val="5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Media present the group in a negative, stereotypical way and </a:t>
          </a:r>
          <a:r>
            <a:rPr lang="en-GB" sz="2100" b="1" i="1" u="sng" kern="1200" dirty="0">
              <a:solidFill>
                <a:srgbClr val="FF0000"/>
              </a:solidFill>
              <a:highlight>
                <a:srgbClr val="FFFF00"/>
              </a:highlight>
            </a:rPr>
            <a:t>EXAGGERATE</a:t>
          </a:r>
          <a:r>
            <a:rPr lang="en-GB" sz="2100" b="1" kern="1200" dirty="0"/>
            <a:t> the scale of the problem</a:t>
          </a:r>
        </a:p>
      </dsp:txBody>
      <dsp:txXfrm>
        <a:off x="3894563" y="728546"/>
        <a:ext cx="3540511" cy="2124307"/>
      </dsp:txXfrm>
    </dsp:sp>
    <dsp:sp modelId="{24D95643-82E8-7B40-B88F-898DD0015F79}">
      <dsp:nvSpPr>
        <dsp:cNvPr id="0" name=""/>
        <dsp:cNvSpPr/>
      </dsp:nvSpPr>
      <dsp:spPr>
        <a:xfrm>
          <a:off x="7789126" y="728546"/>
          <a:ext cx="3540511" cy="2124307"/>
        </a:xfrm>
        <a:prstGeom prst="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Moral entrepreneurs, editors, Politicians, Police Chiefs, Bishops and other ‘</a:t>
          </a:r>
          <a:r>
            <a:rPr lang="en-GB" sz="2100" b="1" i="1" u="sng" kern="1200" dirty="0">
              <a:solidFill>
                <a:srgbClr val="FF0000"/>
              </a:solidFill>
              <a:highlight>
                <a:srgbClr val="FFFF00"/>
              </a:highlight>
            </a:rPr>
            <a:t>RESPECTABLE</a:t>
          </a:r>
          <a:r>
            <a:rPr lang="en-GB" sz="2100" b="1" kern="1200" dirty="0"/>
            <a:t>’ people condemn the group and its behaviour</a:t>
          </a:r>
        </a:p>
      </dsp:txBody>
      <dsp:txXfrm>
        <a:off x="7789126" y="728546"/>
        <a:ext cx="3540511" cy="21243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B0153A0-A215-0547-A5D4-2678F99F89E6}" type="datetimeFigureOut">
              <a:rPr lang="en-GB" smtClean="0"/>
              <a:t>19/09/2023</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F3CC19C-0F28-2D42-BC5E-F70DFA5EEBC7}" type="slidenum">
              <a:rPr lang="en-GB" smtClean="0"/>
              <a:t>‹#›</a:t>
            </a:fld>
            <a:endParaRPr lang="en-GB"/>
          </a:p>
        </p:txBody>
      </p:sp>
    </p:spTree>
    <p:extLst>
      <p:ext uri="{BB962C8B-B14F-4D97-AF65-F5344CB8AC3E}">
        <p14:creationId xmlns:p14="http://schemas.microsoft.com/office/powerpoint/2010/main" val="172502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r61ks18Bd7I"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7BF9FB-8E24-4D43-B526-F5B6DA740A9A}" type="slidenum">
              <a:rPr lang="en-GB" smtClean="0"/>
              <a:t>7</a:t>
            </a:fld>
            <a:endParaRPr lang="en-GB"/>
          </a:p>
        </p:txBody>
      </p:sp>
    </p:spTree>
    <p:extLst>
      <p:ext uri="{BB962C8B-B14F-4D97-AF65-F5344CB8AC3E}">
        <p14:creationId xmlns:p14="http://schemas.microsoft.com/office/powerpoint/2010/main" val="79076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the examples provided for the question are suitable and something you are comfortable sharing with everyone.</a:t>
            </a:r>
          </a:p>
        </p:txBody>
      </p:sp>
      <p:sp>
        <p:nvSpPr>
          <p:cNvPr id="4" name="Slide Number Placeholder 3"/>
          <p:cNvSpPr>
            <a:spLocks noGrp="1"/>
          </p:cNvSpPr>
          <p:nvPr>
            <p:ph type="sldNum" sz="quarter" idx="5"/>
          </p:nvPr>
        </p:nvSpPr>
        <p:spPr/>
        <p:txBody>
          <a:bodyPr/>
          <a:lstStyle/>
          <a:p>
            <a:fld id="{2F3CC19C-0F28-2D42-BC5E-F70DFA5EEBC7}" type="slidenum">
              <a:rPr lang="en-GB" smtClean="0"/>
              <a:t>10</a:t>
            </a:fld>
            <a:endParaRPr lang="en-GB"/>
          </a:p>
        </p:txBody>
      </p:sp>
    </p:spTree>
    <p:extLst>
      <p:ext uri="{BB962C8B-B14F-4D97-AF65-F5344CB8AC3E}">
        <p14:creationId xmlns:p14="http://schemas.microsoft.com/office/powerpoint/2010/main" val="36038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Parsons is a Functionalist</a:t>
            </a:r>
          </a:p>
        </p:txBody>
      </p:sp>
      <p:sp>
        <p:nvSpPr>
          <p:cNvPr id="4" name="Slide Number Placeholder 3"/>
          <p:cNvSpPr>
            <a:spLocks noGrp="1"/>
          </p:cNvSpPr>
          <p:nvPr>
            <p:ph type="sldNum" sz="quarter" idx="5"/>
          </p:nvPr>
        </p:nvSpPr>
        <p:spPr/>
        <p:txBody>
          <a:bodyPr/>
          <a:lstStyle/>
          <a:p>
            <a:fld id="{2F3CC19C-0F28-2D42-BC5E-F70DFA5EEBC7}" type="slidenum">
              <a:rPr lang="en-GB" smtClean="0"/>
              <a:t>11</a:t>
            </a:fld>
            <a:endParaRPr lang="en-GB"/>
          </a:p>
        </p:txBody>
      </p:sp>
    </p:spTree>
    <p:extLst>
      <p:ext uri="{BB962C8B-B14F-4D97-AF65-F5344CB8AC3E}">
        <p14:creationId xmlns:p14="http://schemas.microsoft.com/office/powerpoint/2010/main" val="67945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Bowles &amp; Gintis are Marxists</a:t>
            </a:r>
          </a:p>
        </p:txBody>
      </p:sp>
      <p:sp>
        <p:nvSpPr>
          <p:cNvPr id="4" name="Slide Number Placeholder 3"/>
          <p:cNvSpPr>
            <a:spLocks noGrp="1"/>
          </p:cNvSpPr>
          <p:nvPr>
            <p:ph type="sldNum" sz="quarter" idx="5"/>
          </p:nvPr>
        </p:nvSpPr>
        <p:spPr/>
        <p:txBody>
          <a:bodyPr/>
          <a:lstStyle/>
          <a:p>
            <a:fld id="{2F3CC19C-0F28-2D42-BC5E-F70DFA5EEBC7}" type="slidenum">
              <a:rPr lang="en-GB" smtClean="0"/>
              <a:t>12</a:t>
            </a:fld>
            <a:endParaRPr lang="en-GB"/>
          </a:p>
        </p:txBody>
      </p:sp>
    </p:spTree>
    <p:extLst>
      <p:ext uri="{BB962C8B-B14F-4D97-AF65-F5344CB8AC3E}">
        <p14:creationId xmlns:p14="http://schemas.microsoft.com/office/powerpoint/2010/main" val="192619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here, there is a case for the importance of religion, in this case Christianity, even with secularisation.  The idea of Christmas for Christians still has a focus on the stories of the birth of Jesus and the idea of him dying for our sins.  The idea of loving each other during this period and bringing cheer and happiness to people are universal values which Religion heavily emphasises as being important to ‘civilised’ (in the normative sense) societies.  Therefore, the argument that Religion has lost its importance in society does not mean it is entirely irrelevant, look at other Religions such as Islam, but its impact on how people should behave is still powerful and a major crux which underpins contemporary societies.</a:t>
            </a:r>
          </a:p>
          <a:p>
            <a:endParaRPr lang="en-GB" dirty="0"/>
          </a:p>
          <a:p>
            <a:r>
              <a:rPr lang="en-GB" b="1" dirty="0"/>
              <a:t>Source</a:t>
            </a:r>
            <a:r>
              <a:rPr lang="en-GB" dirty="0"/>
              <a:t>: https://</a:t>
            </a:r>
            <a:r>
              <a:rPr lang="en-GB" dirty="0" err="1"/>
              <a:t>www.statista.com</a:t>
            </a:r>
            <a:r>
              <a:rPr lang="en-GB" dirty="0"/>
              <a:t>/statistics/947972/</a:t>
            </a:r>
            <a:r>
              <a:rPr lang="en-GB" dirty="0" err="1"/>
              <a:t>christmas</a:t>
            </a:r>
            <a:r>
              <a:rPr lang="en-GB" dirty="0"/>
              <a:t>-church-attendance-in-</a:t>
            </a:r>
            <a:r>
              <a:rPr lang="en-GB" dirty="0" err="1"/>
              <a:t>england</a:t>
            </a:r>
            <a:r>
              <a:rPr lang="en-GB" dirty="0"/>
              <a:t>/#</a:t>
            </a:r>
            <a:r>
              <a:rPr lang="en-GB" dirty="0" err="1"/>
              <a:t>statisticContainer</a:t>
            </a:r>
            <a:endParaRPr lang="en-GB" dirty="0"/>
          </a:p>
        </p:txBody>
      </p:sp>
      <p:sp>
        <p:nvSpPr>
          <p:cNvPr id="4" name="Slide Number Placeholder 3"/>
          <p:cNvSpPr>
            <a:spLocks noGrp="1"/>
          </p:cNvSpPr>
          <p:nvPr>
            <p:ph type="sldNum" sz="quarter" idx="5"/>
          </p:nvPr>
        </p:nvSpPr>
        <p:spPr/>
        <p:txBody>
          <a:bodyPr/>
          <a:lstStyle/>
          <a:p>
            <a:fld id="{2F3CC19C-0F28-2D42-BC5E-F70DFA5EEBC7}" type="slidenum">
              <a:rPr lang="en-GB" smtClean="0"/>
              <a:t>14</a:t>
            </a:fld>
            <a:endParaRPr lang="en-GB"/>
          </a:p>
        </p:txBody>
      </p:sp>
    </p:spTree>
    <p:extLst>
      <p:ext uri="{BB962C8B-B14F-4D97-AF65-F5344CB8AC3E}">
        <p14:creationId xmlns:p14="http://schemas.microsoft.com/office/powerpoint/2010/main" val="185544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Mods, Rockers and Moral Panics – YouTube</a:t>
            </a:r>
            <a:endParaRPr lang="en-GB" dirty="0"/>
          </a:p>
          <a:p>
            <a:r>
              <a:rPr lang="en-GB" dirty="0"/>
              <a:t>Also -</a:t>
            </a:r>
          </a:p>
          <a:p>
            <a:r>
              <a:rPr lang="en-GB" dirty="0"/>
              <a:t>https://www.youtube.com/watch?v=cgku2eurXac&amp;pp=ygUMbW9yYWwgcGFuaWNz</a:t>
            </a:r>
          </a:p>
          <a:p>
            <a:r>
              <a:rPr lang="en-GB" dirty="0"/>
              <a:t>https://www.youtube.com/watch?v=XXcIcrWueBI&amp;pp=ygUMbW9yYWwgcGFuaWNz</a:t>
            </a:r>
          </a:p>
        </p:txBody>
      </p:sp>
      <p:sp>
        <p:nvSpPr>
          <p:cNvPr id="4" name="Slide Number Placeholder 3"/>
          <p:cNvSpPr>
            <a:spLocks noGrp="1"/>
          </p:cNvSpPr>
          <p:nvPr>
            <p:ph type="sldNum" sz="quarter" idx="5"/>
          </p:nvPr>
        </p:nvSpPr>
        <p:spPr/>
        <p:txBody>
          <a:bodyPr/>
          <a:lstStyle/>
          <a:p>
            <a:fld id="{2F3CC19C-0F28-2D42-BC5E-F70DFA5EEBC7}" type="slidenum">
              <a:rPr lang="en-GB" smtClean="0"/>
              <a:t>17</a:t>
            </a:fld>
            <a:endParaRPr lang="en-GB"/>
          </a:p>
        </p:txBody>
      </p:sp>
    </p:spTree>
    <p:extLst>
      <p:ext uri="{BB962C8B-B14F-4D97-AF65-F5344CB8AC3E}">
        <p14:creationId xmlns:p14="http://schemas.microsoft.com/office/powerpoint/2010/main" val="241850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84DA70-C731-4C70-880D-CCD4705E623C}" type="datetime1">
              <a:rPr lang="en-US" smtClean="0"/>
              <a:t>9/19/2023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646887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8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709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488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7669AF7-7BEB-44E4-9852-375E34362B5B}" type="datetime1">
              <a:rPr lang="en-US" smtClean="0"/>
              <a:t>9/19/2023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34133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67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162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267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01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BEA474-078D-4E9B-9B14-09A87B19DC46}" type="datetime1">
              <a:rPr lang="en-US" smtClean="0"/>
              <a:t>9/19/2023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373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07D986-8816-4272-A432-0437A28A9828}" type="datetime1">
              <a:rPr lang="en-US" smtClean="0"/>
              <a:t>9/19/2023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235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2D6E202-B606-4609-B914-27C9371A1F6D}" type="datetime1">
              <a:rPr lang="en-US" smtClean="0"/>
              <a:t>9/19/2023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467650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Peg dolls with one painted">
            <a:extLst>
              <a:ext uri="{FF2B5EF4-FFF2-40B4-BE49-F238E27FC236}">
                <a16:creationId xmlns:a16="http://schemas.microsoft.com/office/drawing/2014/main" id="{2AC1DF13-3246-4E2B-93F2-5CABED140DD6}"/>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33F710AB-685A-1944-BE2B-D9F73FAB26B1}"/>
              </a:ext>
            </a:extLst>
          </p:cNvPr>
          <p:cNvSpPr>
            <a:spLocks noGrp="1"/>
          </p:cNvSpPr>
          <p:nvPr>
            <p:ph type="ctrTitle"/>
          </p:nvPr>
        </p:nvSpPr>
        <p:spPr>
          <a:xfrm>
            <a:off x="1885959" y="2185352"/>
            <a:ext cx="4891887" cy="1025935"/>
          </a:xfrm>
        </p:spPr>
        <p:txBody>
          <a:bodyPr vert="horz" lIns="91440" tIns="45720" rIns="91440" bIns="45720" rtlCol="0" anchor="ctr">
            <a:normAutofit/>
          </a:bodyPr>
          <a:lstStyle/>
          <a:p>
            <a:pPr algn="l"/>
            <a:r>
              <a:rPr lang="en-GB" sz="3600"/>
              <a:t>Socialisation</a:t>
            </a:r>
          </a:p>
        </p:txBody>
      </p:sp>
      <p:sp>
        <p:nvSpPr>
          <p:cNvPr id="3" name="Subtitle 2">
            <a:extLst>
              <a:ext uri="{FF2B5EF4-FFF2-40B4-BE49-F238E27FC236}">
                <a16:creationId xmlns:a16="http://schemas.microsoft.com/office/drawing/2014/main" id="{CCA68639-3814-184C-B53C-0264A86F8604}"/>
              </a:ext>
            </a:extLst>
          </p:cNvPr>
          <p:cNvSpPr>
            <a:spLocks noGrp="1"/>
          </p:cNvSpPr>
          <p:nvPr>
            <p:ph type="subTitle" idx="1"/>
          </p:nvPr>
        </p:nvSpPr>
        <p:spPr>
          <a:xfrm>
            <a:off x="1885959" y="3211286"/>
            <a:ext cx="5014571" cy="2351313"/>
          </a:xfrm>
        </p:spPr>
        <p:txBody>
          <a:bodyPr vert="horz" lIns="91440" tIns="45720" rIns="91440" bIns="45720" rtlCol="0">
            <a:normAutofit/>
          </a:bodyPr>
          <a:lstStyle/>
          <a:p>
            <a:pPr marL="384048" indent="-384048" algn="l">
              <a:lnSpc>
                <a:spcPct val="94000"/>
              </a:lnSpc>
              <a:spcAft>
                <a:spcPts val="200"/>
              </a:spcAft>
            </a:pPr>
            <a:r>
              <a:rPr lang="en-US" b="1" u="sng" dirty="0"/>
              <a:t>Lesson Objectives</a:t>
            </a:r>
            <a:r>
              <a:rPr lang="en-US" dirty="0"/>
              <a:t>:</a:t>
            </a:r>
          </a:p>
          <a:p>
            <a:pPr marL="384048" indent="-384048" algn="l">
              <a:lnSpc>
                <a:spcPct val="94000"/>
              </a:lnSpc>
              <a:spcAft>
                <a:spcPts val="200"/>
              </a:spcAft>
            </a:pPr>
            <a:endParaRPr lang="en-US" sz="1200" dirty="0"/>
          </a:p>
          <a:p>
            <a:pPr marL="342900" indent="-342900" algn="l">
              <a:lnSpc>
                <a:spcPct val="94000"/>
              </a:lnSpc>
              <a:spcAft>
                <a:spcPts val="200"/>
              </a:spcAft>
              <a:buFont typeface="Wingdings" pitchFamily="2" charset="2"/>
              <a:buChar char="§"/>
            </a:pPr>
            <a:r>
              <a:rPr lang="en-GB" dirty="0"/>
              <a:t>Define Socialisation</a:t>
            </a:r>
          </a:p>
          <a:p>
            <a:pPr marL="342900" indent="-342900" algn="l">
              <a:lnSpc>
                <a:spcPct val="94000"/>
              </a:lnSpc>
              <a:spcAft>
                <a:spcPts val="200"/>
              </a:spcAft>
              <a:buFont typeface="Wingdings" pitchFamily="2" charset="2"/>
              <a:buChar char="§"/>
            </a:pPr>
            <a:r>
              <a:rPr lang="en-GB" dirty="0"/>
              <a:t>Explore the Agencies of Socialisation</a:t>
            </a:r>
          </a:p>
          <a:p>
            <a:pPr marL="342900" indent="-342900" algn="l">
              <a:lnSpc>
                <a:spcPct val="94000"/>
              </a:lnSpc>
              <a:spcAft>
                <a:spcPts val="200"/>
              </a:spcAft>
              <a:buFont typeface="Wingdings" pitchFamily="2" charset="2"/>
              <a:buChar char="§"/>
            </a:pPr>
            <a:r>
              <a:rPr lang="en-GB" dirty="0"/>
              <a:t>Critique </a:t>
            </a:r>
            <a:r>
              <a:rPr lang="en-US" dirty="0"/>
              <a:t>these ideas – using Moral Panics</a:t>
            </a:r>
          </a:p>
        </p:txBody>
      </p:sp>
    </p:spTree>
    <p:extLst>
      <p:ext uri="{BB962C8B-B14F-4D97-AF65-F5344CB8AC3E}">
        <p14:creationId xmlns:p14="http://schemas.microsoft.com/office/powerpoint/2010/main" val="31252146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4DF7-E831-A740-A971-B172E0D0F3C3}"/>
              </a:ext>
            </a:extLst>
          </p:cNvPr>
          <p:cNvSpPr>
            <a:spLocks noGrp="1"/>
          </p:cNvSpPr>
          <p:nvPr>
            <p:ph type="title"/>
          </p:nvPr>
        </p:nvSpPr>
        <p:spPr/>
        <p:txBody>
          <a:bodyPr/>
          <a:lstStyle/>
          <a:p>
            <a:r>
              <a:rPr lang="en-GB" dirty="0"/>
              <a:t>Education</a:t>
            </a:r>
          </a:p>
        </p:txBody>
      </p:sp>
      <p:sp>
        <p:nvSpPr>
          <p:cNvPr id="3" name="Content Placeholder 2">
            <a:extLst>
              <a:ext uri="{FF2B5EF4-FFF2-40B4-BE49-F238E27FC236}">
                <a16:creationId xmlns:a16="http://schemas.microsoft.com/office/drawing/2014/main" id="{CAB50341-4833-3845-839E-8382B4336830}"/>
              </a:ext>
            </a:extLst>
          </p:cNvPr>
          <p:cNvSpPr>
            <a:spLocks noGrp="1"/>
          </p:cNvSpPr>
          <p:nvPr>
            <p:ph idx="1"/>
          </p:nvPr>
        </p:nvSpPr>
        <p:spPr>
          <a:xfrm>
            <a:off x="1371600" y="1518648"/>
            <a:ext cx="9601200" cy="5252266"/>
          </a:xfrm>
        </p:spPr>
        <p:txBody>
          <a:bodyPr>
            <a:normAutofit/>
          </a:bodyPr>
          <a:lstStyle/>
          <a:p>
            <a:r>
              <a:rPr lang="en-GB" dirty="0"/>
              <a:t>Split into Formal and Hidden Curriculum</a:t>
            </a:r>
          </a:p>
          <a:p>
            <a:r>
              <a:rPr lang="en-GB" b="1" u="sng" dirty="0">
                <a:solidFill>
                  <a:srgbClr val="00B050"/>
                </a:solidFill>
              </a:rPr>
              <a:t>Formal</a:t>
            </a:r>
            <a:r>
              <a:rPr lang="en-GB" dirty="0">
                <a:solidFill>
                  <a:srgbClr val="00B050"/>
                </a:solidFill>
              </a:rPr>
              <a:t>:</a:t>
            </a:r>
          </a:p>
          <a:p>
            <a:pPr lvl="1"/>
            <a:r>
              <a:rPr lang="en-GB" dirty="0">
                <a:solidFill>
                  <a:srgbClr val="00B050"/>
                </a:solidFill>
              </a:rPr>
              <a:t>Subject knowledge, employment skills, life skills, etc…</a:t>
            </a:r>
          </a:p>
          <a:p>
            <a:r>
              <a:rPr lang="en-GB" b="1" u="sng" dirty="0">
                <a:solidFill>
                  <a:srgbClr val="FF0000"/>
                </a:solidFill>
              </a:rPr>
              <a:t>Hidden</a:t>
            </a:r>
            <a:r>
              <a:rPr lang="en-GB" dirty="0">
                <a:solidFill>
                  <a:srgbClr val="FF0000"/>
                </a:solidFill>
              </a:rPr>
              <a:t>:</a:t>
            </a:r>
          </a:p>
          <a:p>
            <a:pPr lvl="1"/>
            <a:r>
              <a:rPr lang="en-GB" dirty="0">
                <a:solidFill>
                  <a:srgbClr val="FF0000"/>
                </a:solidFill>
              </a:rPr>
              <a:t>Everything learnt outside of the formal lesson plans</a:t>
            </a:r>
          </a:p>
          <a:p>
            <a:pPr lvl="2"/>
            <a:r>
              <a:rPr lang="en-GB" dirty="0">
                <a:solidFill>
                  <a:srgbClr val="FF0000"/>
                </a:solidFill>
              </a:rPr>
              <a:t>Such as: timekeeping, etiquette, knowing how to be on the good side of your Sociology Lecturer, etc…</a:t>
            </a:r>
          </a:p>
          <a:p>
            <a:pPr lvl="1"/>
            <a:r>
              <a:rPr lang="en-GB" dirty="0">
                <a:solidFill>
                  <a:srgbClr val="FF0000"/>
                </a:solidFill>
              </a:rPr>
              <a:t>Argued to be the most important and powerful curriculum</a:t>
            </a:r>
          </a:p>
          <a:p>
            <a:pPr lvl="1"/>
            <a:endParaRPr lang="en-GB" dirty="0">
              <a:solidFill>
                <a:srgbClr val="FF0000"/>
              </a:solidFill>
            </a:endParaRPr>
          </a:p>
          <a:p>
            <a:pPr marL="530352" lvl="1" indent="0" algn="ctr">
              <a:buNone/>
            </a:pPr>
            <a:r>
              <a:rPr lang="en-GB" sz="2800" b="1" i="0" dirty="0"/>
              <a:t>Question</a:t>
            </a:r>
          </a:p>
          <a:p>
            <a:pPr marL="530352" lvl="1" indent="0" algn="ctr">
              <a:buNone/>
            </a:pPr>
            <a:r>
              <a:rPr lang="en-GB" sz="2800" dirty="0"/>
              <a:t>Can you think of anything in your current or previous experience in education where the Hidden Curriculum has been pivotal?</a:t>
            </a:r>
          </a:p>
        </p:txBody>
      </p:sp>
    </p:spTree>
    <p:extLst>
      <p:ext uri="{BB962C8B-B14F-4D97-AF65-F5344CB8AC3E}">
        <p14:creationId xmlns:p14="http://schemas.microsoft.com/office/powerpoint/2010/main" val="400049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F1CF-484F-D546-9D5D-01FD199CBED3}"/>
              </a:ext>
            </a:extLst>
          </p:cNvPr>
          <p:cNvSpPr>
            <a:spLocks noGrp="1"/>
          </p:cNvSpPr>
          <p:nvPr>
            <p:ph type="title"/>
          </p:nvPr>
        </p:nvSpPr>
        <p:spPr/>
        <p:txBody>
          <a:bodyPr/>
          <a:lstStyle/>
          <a:p>
            <a:r>
              <a:rPr lang="en-GB" dirty="0"/>
              <a:t>Positive View of Secondary Socialisation At School: Parsons</a:t>
            </a:r>
          </a:p>
        </p:txBody>
      </p:sp>
      <p:sp>
        <p:nvSpPr>
          <p:cNvPr id="3" name="Content Placeholder 2">
            <a:extLst>
              <a:ext uri="{FF2B5EF4-FFF2-40B4-BE49-F238E27FC236}">
                <a16:creationId xmlns:a16="http://schemas.microsoft.com/office/drawing/2014/main" id="{A5849FE5-CCF1-B54F-8263-3810A432F520}"/>
              </a:ext>
            </a:extLst>
          </p:cNvPr>
          <p:cNvSpPr>
            <a:spLocks noGrp="1"/>
          </p:cNvSpPr>
          <p:nvPr>
            <p:ph idx="1"/>
          </p:nvPr>
        </p:nvSpPr>
        <p:spPr/>
        <p:txBody>
          <a:bodyPr/>
          <a:lstStyle/>
          <a:p>
            <a:r>
              <a:rPr lang="en-GB" dirty="0"/>
              <a:t>Families are taught certain values</a:t>
            </a:r>
          </a:p>
          <a:p>
            <a:pPr lvl="1"/>
            <a:r>
              <a:rPr lang="en-GB" dirty="0"/>
              <a:t>These will differ and could result in societal divisions continuing through new generations</a:t>
            </a:r>
          </a:p>
          <a:p>
            <a:r>
              <a:rPr lang="en-GB" dirty="0"/>
              <a:t>Schools teach people universal norms &amp; values which children must stick to</a:t>
            </a:r>
          </a:p>
          <a:p>
            <a:r>
              <a:rPr lang="en-GB" dirty="0"/>
              <a:t>Children learn success is based on ability</a:t>
            </a:r>
          </a:p>
          <a:p>
            <a:pPr lvl="1"/>
            <a:r>
              <a:rPr lang="en-GB" dirty="0"/>
              <a:t>Work hard &amp; you will be successful</a:t>
            </a:r>
          </a:p>
          <a:p>
            <a:r>
              <a:rPr lang="en-GB" dirty="0"/>
              <a:t>Hidden curriculum teaches children what they need to do to be successful in society</a:t>
            </a:r>
          </a:p>
        </p:txBody>
      </p:sp>
    </p:spTree>
    <p:extLst>
      <p:ext uri="{BB962C8B-B14F-4D97-AF65-F5344CB8AC3E}">
        <p14:creationId xmlns:p14="http://schemas.microsoft.com/office/powerpoint/2010/main" val="94548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1F6-A89C-4745-8837-7DA737FC83B6}"/>
              </a:ext>
            </a:extLst>
          </p:cNvPr>
          <p:cNvSpPr>
            <a:spLocks noGrp="1"/>
          </p:cNvSpPr>
          <p:nvPr>
            <p:ph type="title"/>
          </p:nvPr>
        </p:nvSpPr>
        <p:spPr>
          <a:xfrm>
            <a:off x="1371600" y="685800"/>
            <a:ext cx="9988658" cy="1485900"/>
          </a:xfrm>
        </p:spPr>
        <p:txBody>
          <a:bodyPr>
            <a:normAutofit fontScale="90000"/>
          </a:bodyPr>
          <a:lstStyle/>
          <a:p>
            <a:r>
              <a:rPr lang="en-GB" dirty="0"/>
              <a:t>Negative View of Secondary Socialisation at School: Bowles &amp; Gintis</a:t>
            </a:r>
          </a:p>
        </p:txBody>
      </p:sp>
      <p:sp>
        <p:nvSpPr>
          <p:cNvPr id="3" name="Content Placeholder 2">
            <a:extLst>
              <a:ext uri="{FF2B5EF4-FFF2-40B4-BE49-F238E27FC236}">
                <a16:creationId xmlns:a16="http://schemas.microsoft.com/office/drawing/2014/main" id="{FABA63DD-3BF8-0549-96E8-BBA557D666EB}"/>
              </a:ext>
            </a:extLst>
          </p:cNvPr>
          <p:cNvSpPr>
            <a:spLocks noGrp="1"/>
          </p:cNvSpPr>
          <p:nvPr>
            <p:ph idx="1"/>
          </p:nvPr>
        </p:nvSpPr>
        <p:spPr>
          <a:xfrm>
            <a:off x="1371600" y="2286000"/>
            <a:ext cx="9988658" cy="4223288"/>
          </a:xfrm>
        </p:spPr>
        <p:txBody>
          <a:bodyPr>
            <a:normAutofit/>
          </a:bodyPr>
          <a:lstStyle/>
          <a:p>
            <a:r>
              <a:rPr lang="en-GB" dirty="0"/>
              <a:t>Whilst schools teach us the most intelligent people get the best results, this is </a:t>
            </a:r>
            <a:r>
              <a:rPr lang="en-GB" b="1" i="1" u="sng" dirty="0">
                <a:solidFill>
                  <a:srgbClr val="FF0000"/>
                </a:solidFill>
                <a:highlight>
                  <a:srgbClr val="FFFF00"/>
                </a:highlight>
              </a:rPr>
              <a:t>NOT</a:t>
            </a:r>
            <a:r>
              <a:rPr lang="en-GB" dirty="0"/>
              <a:t> true</a:t>
            </a:r>
          </a:p>
          <a:p>
            <a:r>
              <a:rPr lang="en-GB" dirty="0"/>
              <a:t>Children are taught to respect authority and ‘accept boredom’</a:t>
            </a:r>
          </a:p>
          <a:p>
            <a:pPr lvl="1"/>
            <a:r>
              <a:rPr lang="en-GB" dirty="0"/>
              <a:t>Middle-Class values</a:t>
            </a:r>
          </a:p>
          <a:p>
            <a:r>
              <a:rPr lang="en-GB" dirty="0"/>
              <a:t>Those who perform better are not always the smartest</a:t>
            </a:r>
          </a:p>
          <a:p>
            <a:pPr lvl="1"/>
            <a:r>
              <a:rPr lang="en-GB" dirty="0"/>
              <a:t>They adhere to Middle-Class norms &amp; values &amp; are rewarded for doing so</a:t>
            </a:r>
          </a:p>
          <a:p>
            <a:r>
              <a:rPr lang="en-GB" dirty="0"/>
              <a:t>Many Marxists such as B&amp;G argue schools socialise children to accept society’s structure as being fair</a:t>
            </a:r>
          </a:p>
          <a:p>
            <a:pPr lvl="1"/>
            <a:r>
              <a:rPr lang="en-GB" dirty="0"/>
              <a:t>Keeps ruling class in power &amp; Working-Class subordinate</a:t>
            </a:r>
          </a:p>
          <a:p>
            <a:r>
              <a:rPr lang="en-GB" dirty="0"/>
              <a:t>In short, schools make Working-Class people accept the unfair societal structure &amp; subordination of certain people</a:t>
            </a:r>
          </a:p>
        </p:txBody>
      </p:sp>
    </p:spTree>
    <p:extLst>
      <p:ext uri="{BB962C8B-B14F-4D97-AF65-F5344CB8AC3E}">
        <p14:creationId xmlns:p14="http://schemas.microsoft.com/office/powerpoint/2010/main" val="415224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487C-5D0E-A343-9FA3-2514A9D81D77}"/>
              </a:ext>
            </a:extLst>
          </p:cNvPr>
          <p:cNvSpPr>
            <a:spLocks noGrp="1"/>
          </p:cNvSpPr>
          <p:nvPr>
            <p:ph type="title"/>
          </p:nvPr>
        </p:nvSpPr>
        <p:spPr/>
        <p:txBody>
          <a:bodyPr/>
          <a:lstStyle/>
          <a:p>
            <a:r>
              <a:rPr lang="en-GB" dirty="0"/>
              <a:t>Religion/Belief Systems</a:t>
            </a:r>
          </a:p>
        </p:txBody>
      </p:sp>
      <p:sp>
        <p:nvSpPr>
          <p:cNvPr id="3" name="Content Placeholder 2">
            <a:extLst>
              <a:ext uri="{FF2B5EF4-FFF2-40B4-BE49-F238E27FC236}">
                <a16:creationId xmlns:a16="http://schemas.microsoft.com/office/drawing/2014/main" id="{1DA59594-0569-4D4D-AE1A-F693288BD5C1}"/>
              </a:ext>
            </a:extLst>
          </p:cNvPr>
          <p:cNvSpPr>
            <a:spLocks noGrp="1"/>
          </p:cNvSpPr>
          <p:nvPr>
            <p:ph idx="1"/>
          </p:nvPr>
        </p:nvSpPr>
        <p:spPr/>
        <p:txBody>
          <a:bodyPr/>
          <a:lstStyle/>
          <a:p>
            <a:r>
              <a:rPr lang="en-GB" dirty="0"/>
              <a:t>People’s norms and values have been heavily influenced by Religion/Belief Systems</a:t>
            </a:r>
          </a:p>
          <a:p>
            <a:r>
              <a:rPr lang="en-GB" dirty="0"/>
              <a:t>Secularisation is a term used to argue Religion has less, sometimes no, importance in society &amp; its norms and values</a:t>
            </a:r>
          </a:p>
          <a:p>
            <a:pPr lvl="1"/>
            <a:r>
              <a:rPr lang="en-GB" dirty="0"/>
              <a:t>However, Christianity still plays a major role in the UK’s curriculum</a:t>
            </a:r>
          </a:p>
          <a:p>
            <a:r>
              <a:rPr lang="en-GB" dirty="0"/>
              <a:t>Physical attendance to Churches &amp; other places of worship may not be as high as previous generations, but the faith or belief’s influence is still high</a:t>
            </a:r>
          </a:p>
        </p:txBody>
      </p:sp>
    </p:spTree>
    <p:extLst>
      <p:ext uri="{BB962C8B-B14F-4D97-AF65-F5344CB8AC3E}">
        <p14:creationId xmlns:p14="http://schemas.microsoft.com/office/powerpoint/2010/main" val="105500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517EF15-3322-2243-BECD-B9313D906DBB}"/>
              </a:ext>
            </a:extLst>
          </p:cNvPr>
          <p:cNvPicPr>
            <a:picLocks noGrp="1" noChangeAspect="1"/>
          </p:cNvPicPr>
          <p:nvPr>
            <p:ph idx="1"/>
          </p:nvPr>
        </p:nvPicPr>
        <p:blipFill>
          <a:blip r:embed="rId3"/>
          <a:stretch>
            <a:fillRect/>
          </a:stretch>
        </p:blipFill>
        <p:spPr>
          <a:xfrm>
            <a:off x="0" y="0"/>
            <a:ext cx="9230147" cy="6858000"/>
          </a:xfrm>
        </p:spPr>
      </p:pic>
      <p:sp>
        <p:nvSpPr>
          <p:cNvPr id="6" name="Rectangle 5">
            <a:extLst>
              <a:ext uri="{FF2B5EF4-FFF2-40B4-BE49-F238E27FC236}">
                <a16:creationId xmlns:a16="http://schemas.microsoft.com/office/drawing/2014/main" id="{0DD64574-BAE2-E240-ADBF-CC46B87A7BA2}"/>
              </a:ext>
            </a:extLst>
          </p:cNvPr>
          <p:cNvSpPr/>
          <p:nvPr/>
        </p:nvSpPr>
        <p:spPr>
          <a:xfrm>
            <a:off x="9230147" y="1166842"/>
            <a:ext cx="2961853" cy="4524315"/>
          </a:xfrm>
          <a:prstGeom prst="rect">
            <a:avLst/>
          </a:prstGeom>
        </p:spPr>
        <p:txBody>
          <a:bodyPr wrap="square">
            <a:spAutoFit/>
          </a:bodyPr>
          <a:lstStyle/>
          <a:p>
            <a:pPr algn="ctr"/>
            <a:r>
              <a:rPr lang="en-GB" dirty="0">
                <a:latin typeface="Arial" panose="020B0604020202020204" pitchFamily="34" charset="0"/>
                <a:cs typeface="Arial" panose="020B0604020202020204" pitchFamily="34" charset="0"/>
              </a:rPr>
              <a:t>Over 2.3 million people in England attended a Christmas church service in 2019, compared with the average weekly attendance of 783 thousand people. Between 2010 and 2019, the average number of regular worshippers in the UK fell by around 191.7 thousand, while the attendance at Christmas has fluctuated between 2.32 and 2.69 million people in the same time period</a:t>
            </a:r>
          </a:p>
        </p:txBody>
      </p:sp>
    </p:spTree>
    <p:extLst>
      <p:ext uri="{BB962C8B-B14F-4D97-AF65-F5344CB8AC3E}">
        <p14:creationId xmlns:p14="http://schemas.microsoft.com/office/powerpoint/2010/main" val="9877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895B-97F4-214A-A16E-B15686436A7F}"/>
              </a:ext>
            </a:extLst>
          </p:cNvPr>
          <p:cNvSpPr>
            <a:spLocks noGrp="1"/>
          </p:cNvSpPr>
          <p:nvPr>
            <p:ph type="title"/>
          </p:nvPr>
        </p:nvSpPr>
        <p:spPr>
          <a:xfrm>
            <a:off x="1371600" y="685800"/>
            <a:ext cx="9601200" cy="848802"/>
          </a:xfrm>
        </p:spPr>
        <p:txBody>
          <a:bodyPr/>
          <a:lstStyle/>
          <a:p>
            <a:r>
              <a:rPr lang="en-GB" dirty="0"/>
              <a:t>The Mass Media</a:t>
            </a:r>
          </a:p>
        </p:txBody>
      </p:sp>
      <p:sp>
        <p:nvSpPr>
          <p:cNvPr id="3" name="Content Placeholder 2">
            <a:extLst>
              <a:ext uri="{FF2B5EF4-FFF2-40B4-BE49-F238E27FC236}">
                <a16:creationId xmlns:a16="http://schemas.microsoft.com/office/drawing/2014/main" id="{720134B9-FD02-4347-BF8B-6462B177891C}"/>
              </a:ext>
            </a:extLst>
          </p:cNvPr>
          <p:cNvSpPr>
            <a:spLocks noGrp="1"/>
          </p:cNvSpPr>
          <p:nvPr>
            <p:ph idx="1"/>
          </p:nvPr>
        </p:nvSpPr>
        <p:spPr>
          <a:xfrm>
            <a:off x="1371600" y="1534602"/>
            <a:ext cx="10237304" cy="5176299"/>
          </a:xfrm>
        </p:spPr>
        <p:txBody>
          <a:bodyPr>
            <a:normAutofit/>
          </a:bodyPr>
          <a:lstStyle/>
          <a:p>
            <a:r>
              <a:rPr lang="en-GB" dirty="0"/>
              <a:t>Mass Media includes:</a:t>
            </a:r>
          </a:p>
          <a:p>
            <a:pPr lvl="1"/>
            <a:r>
              <a:rPr lang="en-GB" dirty="0"/>
              <a:t>Printed Media/News, TV, Internet, Social Media, Video on Demand, Books, Magazines, Billboards, Street Art/Graffiti</a:t>
            </a:r>
          </a:p>
          <a:p>
            <a:r>
              <a:rPr lang="en-GB" dirty="0"/>
              <a:t>Many debates on how powerful the Media is at influencing</a:t>
            </a:r>
          </a:p>
          <a:p>
            <a:pPr lvl="1"/>
            <a:r>
              <a:rPr lang="en-GB" dirty="0"/>
              <a:t>Been blamed for many Mass Shootings:</a:t>
            </a:r>
          </a:p>
          <a:p>
            <a:pPr lvl="2"/>
            <a:r>
              <a:rPr lang="en-GB" dirty="0"/>
              <a:t>E.G. Columbine</a:t>
            </a:r>
          </a:p>
          <a:p>
            <a:pPr lvl="1"/>
            <a:r>
              <a:rPr lang="en-GB" dirty="0"/>
              <a:t>Been praised for providing role models to emerge:</a:t>
            </a:r>
          </a:p>
          <a:p>
            <a:pPr lvl="2"/>
            <a:r>
              <a:rPr lang="en-GB" dirty="0"/>
              <a:t>E.G. Marcus Rashford</a:t>
            </a:r>
          </a:p>
          <a:p>
            <a:r>
              <a:rPr lang="en-GB" dirty="0"/>
              <a:t>Representations of people have been questioned</a:t>
            </a:r>
          </a:p>
          <a:p>
            <a:pPr lvl="1"/>
            <a:r>
              <a:rPr lang="en-GB" dirty="0"/>
              <a:t>Feminists argue women are under and misrepresented more than men as well as learning their roles in society are not as important</a:t>
            </a:r>
          </a:p>
          <a:p>
            <a:pPr lvl="2"/>
            <a:r>
              <a:rPr lang="en-GB" dirty="0"/>
              <a:t>Known as: </a:t>
            </a:r>
            <a:r>
              <a:rPr lang="en-GB" b="1" u="sng" dirty="0">
                <a:solidFill>
                  <a:srgbClr val="FF0000"/>
                </a:solidFill>
                <a:highlight>
                  <a:srgbClr val="FFFF00"/>
                </a:highlight>
              </a:rPr>
              <a:t>SYMBOLIC ANNIHILATION</a:t>
            </a:r>
          </a:p>
          <a:p>
            <a:pPr lvl="1"/>
            <a:r>
              <a:rPr lang="en-GB" dirty="0"/>
              <a:t>Representation and portrayals of different ethnicities have also been questioned</a:t>
            </a:r>
          </a:p>
          <a:p>
            <a:pPr lvl="2"/>
            <a:r>
              <a:rPr lang="en-GB" dirty="0"/>
              <a:t>Victims of </a:t>
            </a:r>
            <a:r>
              <a:rPr lang="en-GB" b="1" u="sng" dirty="0">
                <a:solidFill>
                  <a:srgbClr val="FF0000"/>
                </a:solidFill>
                <a:highlight>
                  <a:srgbClr val="FFFF00"/>
                </a:highlight>
              </a:rPr>
              <a:t>MORAL PANICS</a:t>
            </a:r>
          </a:p>
          <a:p>
            <a:endParaRPr lang="en-GB" dirty="0"/>
          </a:p>
        </p:txBody>
      </p:sp>
    </p:spTree>
    <p:extLst>
      <p:ext uri="{BB962C8B-B14F-4D97-AF65-F5344CB8AC3E}">
        <p14:creationId xmlns:p14="http://schemas.microsoft.com/office/powerpoint/2010/main" val="135255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linds(horizontal)">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87C6AB2-0A25-C147-973E-F451860D1F89}"/>
              </a:ext>
            </a:extLst>
          </p:cNvPr>
          <p:cNvPicPr>
            <a:picLocks noChangeAspect="1"/>
          </p:cNvPicPr>
          <p:nvPr/>
        </p:nvPicPr>
        <p:blipFill rotWithShape="1">
          <a:blip r:embed="rId2"/>
          <a:srcRect l="5959" t="5625" r="4292" b="14446"/>
          <a:stretch/>
        </p:blipFill>
        <p:spPr>
          <a:xfrm>
            <a:off x="79513" y="51000"/>
            <a:ext cx="3474720" cy="4373891"/>
          </a:xfrm>
          <a:prstGeom prst="rect">
            <a:avLst/>
          </a:prstGeom>
        </p:spPr>
      </p:pic>
      <p:pic>
        <p:nvPicPr>
          <p:cNvPr id="17" name="Picture 16">
            <a:extLst>
              <a:ext uri="{FF2B5EF4-FFF2-40B4-BE49-F238E27FC236}">
                <a16:creationId xmlns:a16="http://schemas.microsoft.com/office/drawing/2014/main" id="{7C0271DF-5094-BB45-940A-81DA6954BD04}"/>
              </a:ext>
            </a:extLst>
          </p:cNvPr>
          <p:cNvPicPr>
            <a:picLocks noChangeAspect="1"/>
          </p:cNvPicPr>
          <p:nvPr/>
        </p:nvPicPr>
        <p:blipFill>
          <a:blip r:embed="rId3"/>
          <a:stretch>
            <a:fillRect/>
          </a:stretch>
        </p:blipFill>
        <p:spPr>
          <a:xfrm>
            <a:off x="3978878" y="52139"/>
            <a:ext cx="3640316" cy="4372752"/>
          </a:xfrm>
          <a:prstGeom prst="rect">
            <a:avLst/>
          </a:prstGeom>
        </p:spPr>
      </p:pic>
      <p:pic>
        <p:nvPicPr>
          <p:cNvPr id="15" name="Content Placeholder 3">
            <a:extLst>
              <a:ext uri="{FF2B5EF4-FFF2-40B4-BE49-F238E27FC236}">
                <a16:creationId xmlns:a16="http://schemas.microsoft.com/office/drawing/2014/main" id="{5182DFD1-5B1D-DD40-843E-E7ADE57E63DB}"/>
              </a:ext>
            </a:extLst>
          </p:cNvPr>
          <p:cNvPicPr>
            <a:picLocks noGrp="1" noChangeAspect="1"/>
          </p:cNvPicPr>
          <p:nvPr>
            <p:ph idx="1"/>
          </p:nvPr>
        </p:nvPicPr>
        <p:blipFill>
          <a:blip r:embed="rId4"/>
          <a:stretch>
            <a:fillRect/>
          </a:stretch>
        </p:blipFill>
        <p:spPr>
          <a:xfrm>
            <a:off x="316175" y="4426031"/>
            <a:ext cx="4232836" cy="2380969"/>
          </a:xfrm>
          <a:prstGeom prst="rect">
            <a:avLst/>
          </a:prstGeom>
        </p:spPr>
      </p:pic>
      <p:pic>
        <p:nvPicPr>
          <p:cNvPr id="18" name="Picture 17">
            <a:extLst>
              <a:ext uri="{FF2B5EF4-FFF2-40B4-BE49-F238E27FC236}">
                <a16:creationId xmlns:a16="http://schemas.microsoft.com/office/drawing/2014/main" id="{8AB66E4E-F8C9-3D45-8226-8C2499179952}"/>
              </a:ext>
            </a:extLst>
          </p:cNvPr>
          <p:cNvPicPr>
            <a:picLocks noChangeAspect="1"/>
          </p:cNvPicPr>
          <p:nvPr/>
        </p:nvPicPr>
        <p:blipFill>
          <a:blip r:embed="rId5"/>
          <a:stretch>
            <a:fillRect/>
          </a:stretch>
        </p:blipFill>
        <p:spPr>
          <a:xfrm>
            <a:off x="8074032" y="51000"/>
            <a:ext cx="4065942" cy="2775005"/>
          </a:xfrm>
          <a:prstGeom prst="rect">
            <a:avLst/>
          </a:prstGeom>
        </p:spPr>
      </p:pic>
      <p:pic>
        <p:nvPicPr>
          <p:cNvPr id="19" name="Picture 5">
            <a:extLst>
              <a:ext uri="{FF2B5EF4-FFF2-40B4-BE49-F238E27FC236}">
                <a16:creationId xmlns:a16="http://schemas.microsoft.com/office/drawing/2014/main" id="{258D5E2F-23D0-7B40-A8E4-92666FEF52C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51" t="1588" r="1242"/>
          <a:stretch/>
        </p:blipFill>
        <p:spPr bwMode="auto">
          <a:xfrm>
            <a:off x="8022006" y="3378000"/>
            <a:ext cx="4117968" cy="3429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12">
            <a:extLst>
              <a:ext uri="{FF2B5EF4-FFF2-40B4-BE49-F238E27FC236}">
                <a16:creationId xmlns:a16="http://schemas.microsoft.com/office/drawing/2014/main" id="{5B32F5EB-F0ED-4C49-AAEC-A26356A944D5}"/>
              </a:ext>
            </a:extLst>
          </p:cNvPr>
          <p:cNvSpPr>
            <a:spLocks noChangeArrowheads="1"/>
          </p:cNvSpPr>
          <p:nvPr/>
        </p:nvSpPr>
        <p:spPr bwMode="auto">
          <a:xfrm>
            <a:off x="4402167" y="5162861"/>
            <a:ext cx="3766683" cy="1347787"/>
          </a:xfrm>
          <a:prstGeom prst="roundRect">
            <a:avLst>
              <a:gd name="adj" fmla="val 16667"/>
            </a:avLst>
          </a:prstGeom>
          <a:solidFill>
            <a:srgbClr val="FFFF00"/>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dirty="0">
                <a:latin typeface="Comic Sans MS" panose="030F0702030302020204" pitchFamily="66" charset="0"/>
              </a:rPr>
              <a:t>Look at these newspaper articles. </a:t>
            </a:r>
          </a:p>
          <a:p>
            <a:pPr algn="ctr" eaLnBrk="1" hangingPunct="1"/>
            <a:r>
              <a:rPr lang="en-GB" altLang="en-US" dirty="0">
                <a:latin typeface="Comic Sans MS" panose="030F0702030302020204" pitchFamily="66" charset="0"/>
              </a:rPr>
              <a:t>What do you think might have</a:t>
            </a:r>
          </a:p>
          <a:p>
            <a:pPr algn="ctr" eaLnBrk="1" hangingPunct="1"/>
            <a:r>
              <a:rPr lang="en-GB" altLang="en-US" dirty="0">
                <a:latin typeface="Comic Sans MS" panose="030F0702030302020204" pitchFamily="66" charset="0"/>
              </a:rPr>
              <a:t>happened? Why?</a:t>
            </a:r>
          </a:p>
        </p:txBody>
      </p:sp>
    </p:spTree>
    <p:extLst>
      <p:ext uri="{BB962C8B-B14F-4D97-AF65-F5344CB8AC3E}">
        <p14:creationId xmlns:p14="http://schemas.microsoft.com/office/powerpoint/2010/main" val="314997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51DF-7763-454C-976A-9682D13F7618}"/>
              </a:ext>
            </a:extLst>
          </p:cNvPr>
          <p:cNvSpPr>
            <a:spLocks noGrp="1"/>
          </p:cNvSpPr>
          <p:nvPr>
            <p:ph type="title"/>
          </p:nvPr>
        </p:nvSpPr>
        <p:spPr/>
        <p:txBody>
          <a:bodyPr/>
          <a:lstStyle/>
          <a:p>
            <a:r>
              <a:rPr lang="en-GB" b="1" dirty="0"/>
              <a:t>What is a Moral Panic?</a:t>
            </a:r>
          </a:p>
        </p:txBody>
      </p:sp>
      <p:sp>
        <p:nvSpPr>
          <p:cNvPr id="3" name="Content Placeholder 2">
            <a:extLst>
              <a:ext uri="{FF2B5EF4-FFF2-40B4-BE49-F238E27FC236}">
                <a16:creationId xmlns:a16="http://schemas.microsoft.com/office/drawing/2014/main" id="{89AC3D9F-7FB5-9643-9995-B7BC61EE7E74}"/>
              </a:ext>
            </a:extLst>
          </p:cNvPr>
          <p:cNvSpPr>
            <a:spLocks noGrp="1"/>
          </p:cNvSpPr>
          <p:nvPr>
            <p:ph idx="1"/>
          </p:nvPr>
        </p:nvSpPr>
        <p:spPr>
          <a:xfrm>
            <a:off x="1371600" y="2286000"/>
            <a:ext cx="9601200" cy="2129883"/>
          </a:xfrm>
        </p:spPr>
        <p:txBody>
          <a:bodyPr>
            <a:normAutofit/>
          </a:bodyPr>
          <a:lstStyle/>
          <a:p>
            <a:r>
              <a:rPr lang="en-GB" dirty="0"/>
              <a:t>Cohen defined it as:</a:t>
            </a:r>
          </a:p>
          <a:p>
            <a:pPr lvl="1"/>
            <a:r>
              <a:rPr lang="en-GB" b="1" u="sng" dirty="0">
                <a:solidFill>
                  <a:srgbClr val="FF0000"/>
                </a:solidFill>
                <a:highlight>
                  <a:srgbClr val="FFFF00"/>
                </a:highlight>
              </a:rPr>
              <a:t>Societal overreaction to a certain group or type of behaviour that is taken as symptomatic of general social disorder</a:t>
            </a:r>
          </a:p>
          <a:p>
            <a:pPr lvl="1"/>
            <a:r>
              <a:rPr lang="en-GB" dirty="0"/>
              <a:t>Usually driven or inspired by the media</a:t>
            </a:r>
          </a:p>
          <a:p>
            <a:pPr lvl="1"/>
            <a:endParaRPr lang="en-GB" sz="1200" dirty="0"/>
          </a:p>
          <a:p>
            <a:r>
              <a:rPr lang="en-GB" dirty="0"/>
              <a:t>In a Moral Panic:</a:t>
            </a:r>
          </a:p>
        </p:txBody>
      </p:sp>
      <p:graphicFrame>
        <p:nvGraphicFramePr>
          <p:cNvPr id="4" name="Content Placeholder 2">
            <a:extLst>
              <a:ext uri="{FF2B5EF4-FFF2-40B4-BE49-F238E27FC236}">
                <a16:creationId xmlns:a16="http://schemas.microsoft.com/office/drawing/2014/main" id="{6D2CC4CA-7A38-9040-BD06-DE1E06E4C137}"/>
              </a:ext>
            </a:extLst>
          </p:cNvPr>
          <p:cNvGraphicFramePr>
            <a:graphicFrameLocks/>
          </p:cNvGraphicFramePr>
          <p:nvPr/>
        </p:nvGraphicFramePr>
        <p:xfrm>
          <a:off x="765718" y="3716299"/>
          <a:ext cx="11329638"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1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a:extLst>
              <a:ext uri="{FF2B5EF4-FFF2-40B4-BE49-F238E27FC236}">
                <a16:creationId xmlns:a16="http://schemas.microsoft.com/office/drawing/2014/main" id="{6AF89D90-9251-4CC7-B0CD-0EA229F766C2}"/>
              </a:ext>
            </a:extLst>
          </p:cNvPr>
          <p:cNvSpPr>
            <a:spLocks noChangeArrowheads="1"/>
          </p:cNvSpPr>
          <p:nvPr/>
        </p:nvSpPr>
        <p:spPr bwMode="auto">
          <a:xfrm>
            <a:off x="1703389" y="620714"/>
            <a:ext cx="2808287" cy="1728787"/>
          </a:xfrm>
          <a:prstGeom prst="rightArrow">
            <a:avLst>
              <a:gd name="adj1" fmla="val 50000"/>
              <a:gd name="adj2" fmla="val 40611"/>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Media presents a distorted </a:t>
            </a:r>
          </a:p>
          <a:p>
            <a:pPr algn="ctr" eaLnBrk="1" hangingPunct="1"/>
            <a:r>
              <a:rPr lang="en-GB" altLang="en-US" sz="1400" b="1">
                <a:latin typeface="Comic Sans MS" panose="030F0702030302020204" pitchFamily="66" charset="0"/>
              </a:rPr>
              <a:t>view of the level of crime </a:t>
            </a:r>
          </a:p>
        </p:txBody>
      </p:sp>
      <p:sp>
        <p:nvSpPr>
          <p:cNvPr id="6147" name="AutoShape 7">
            <a:extLst>
              <a:ext uri="{FF2B5EF4-FFF2-40B4-BE49-F238E27FC236}">
                <a16:creationId xmlns:a16="http://schemas.microsoft.com/office/drawing/2014/main" id="{43502E5C-4F52-424D-9A7E-4008F6D40945}"/>
              </a:ext>
            </a:extLst>
          </p:cNvPr>
          <p:cNvSpPr>
            <a:spLocks noChangeArrowheads="1"/>
          </p:cNvSpPr>
          <p:nvPr/>
        </p:nvSpPr>
        <p:spPr bwMode="auto">
          <a:xfrm>
            <a:off x="4511675" y="620714"/>
            <a:ext cx="2808288" cy="1728787"/>
          </a:xfrm>
          <a:prstGeom prst="rightArrow">
            <a:avLst>
              <a:gd name="adj1" fmla="val 50000"/>
              <a:gd name="adj2" fmla="val 40611"/>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Distorted view creates </a:t>
            </a:r>
          </a:p>
          <a:p>
            <a:pPr algn="ctr" eaLnBrk="1" hangingPunct="1"/>
            <a:r>
              <a:rPr lang="en-GB" altLang="en-US" sz="1400" b="1">
                <a:latin typeface="Comic Sans MS" panose="030F0702030302020204" pitchFamily="66" charset="0"/>
              </a:rPr>
              <a:t>public concern </a:t>
            </a:r>
          </a:p>
        </p:txBody>
      </p:sp>
      <p:sp>
        <p:nvSpPr>
          <p:cNvPr id="6148" name="AutoShape 8">
            <a:extLst>
              <a:ext uri="{FF2B5EF4-FFF2-40B4-BE49-F238E27FC236}">
                <a16:creationId xmlns:a16="http://schemas.microsoft.com/office/drawing/2014/main" id="{8DED12AA-A6FE-47F3-8BC6-54549ABF873E}"/>
              </a:ext>
            </a:extLst>
          </p:cNvPr>
          <p:cNvSpPr>
            <a:spLocks noChangeArrowheads="1"/>
          </p:cNvSpPr>
          <p:nvPr/>
        </p:nvSpPr>
        <p:spPr bwMode="auto">
          <a:xfrm>
            <a:off x="7319963" y="260351"/>
            <a:ext cx="3168650" cy="2278063"/>
          </a:xfrm>
          <a:prstGeom prst="rightArrow">
            <a:avLst>
              <a:gd name="adj1" fmla="val 50000"/>
              <a:gd name="adj2" fmla="val 34774"/>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Related pieces of crime and </a:t>
            </a:r>
          </a:p>
          <a:p>
            <a:pPr algn="ctr" eaLnBrk="1" hangingPunct="1"/>
            <a:r>
              <a:rPr lang="en-GB" altLang="en-US" sz="1400" b="1">
                <a:latin typeface="Comic Sans MS" panose="030F0702030302020204" pitchFamily="66" charset="0"/>
              </a:rPr>
              <a:t>deviance are over reported &amp; </a:t>
            </a:r>
          </a:p>
          <a:p>
            <a:pPr algn="ctr" eaLnBrk="1" hangingPunct="1"/>
            <a:r>
              <a:rPr lang="en-GB" altLang="en-US" sz="1400" b="1">
                <a:latin typeface="Comic Sans MS" panose="030F0702030302020204" pitchFamily="66" charset="0"/>
              </a:rPr>
              <a:t>given more prominence than </a:t>
            </a:r>
          </a:p>
          <a:p>
            <a:pPr algn="ctr" eaLnBrk="1" hangingPunct="1"/>
            <a:r>
              <a:rPr lang="en-GB" altLang="en-US" sz="1400" b="1">
                <a:latin typeface="Comic Sans MS" panose="030F0702030302020204" pitchFamily="66" charset="0"/>
              </a:rPr>
              <a:t>otherwise would have </a:t>
            </a:r>
          </a:p>
        </p:txBody>
      </p:sp>
      <p:sp>
        <p:nvSpPr>
          <p:cNvPr id="6149" name="AutoShape 9">
            <a:extLst>
              <a:ext uri="{FF2B5EF4-FFF2-40B4-BE49-F238E27FC236}">
                <a16:creationId xmlns:a16="http://schemas.microsoft.com/office/drawing/2014/main" id="{E4566029-52F8-4AF2-8AF0-F4ECE50F3D3E}"/>
              </a:ext>
            </a:extLst>
          </p:cNvPr>
          <p:cNvSpPr>
            <a:spLocks noChangeArrowheads="1"/>
          </p:cNvSpPr>
          <p:nvPr/>
        </p:nvSpPr>
        <p:spPr bwMode="auto">
          <a:xfrm>
            <a:off x="7680325" y="1989139"/>
            <a:ext cx="2305050" cy="2447925"/>
          </a:xfrm>
          <a:prstGeom prst="downArrow">
            <a:avLst>
              <a:gd name="adj1" fmla="val 50000"/>
              <a:gd name="adj2" fmla="val 26550"/>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This keeps </a:t>
            </a:r>
          </a:p>
          <a:p>
            <a:pPr algn="ctr" eaLnBrk="1" hangingPunct="1"/>
            <a:r>
              <a:rPr lang="en-GB" altLang="en-US" sz="1400" b="1">
                <a:latin typeface="Comic Sans MS" panose="030F0702030302020204" pitchFamily="66" charset="0"/>
              </a:rPr>
              <a:t>the issue </a:t>
            </a:r>
          </a:p>
          <a:p>
            <a:pPr algn="ctr" eaLnBrk="1" hangingPunct="1"/>
            <a:r>
              <a:rPr lang="en-GB" altLang="en-US" sz="1400" b="1">
                <a:latin typeface="Comic Sans MS" panose="030F0702030302020204" pitchFamily="66" charset="0"/>
              </a:rPr>
              <a:t>high on the</a:t>
            </a:r>
          </a:p>
          <a:p>
            <a:pPr algn="ctr" eaLnBrk="1" hangingPunct="1"/>
            <a:r>
              <a:rPr lang="en-GB" altLang="en-US" sz="1400" b="1">
                <a:latin typeface="Comic Sans MS" panose="030F0702030302020204" pitchFamily="66" charset="0"/>
              </a:rPr>
              <a:t>public</a:t>
            </a:r>
          </a:p>
          <a:p>
            <a:pPr algn="ctr" eaLnBrk="1" hangingPunct="1"/>
            <a:r>
              <a:rPr lang="en-GB" altLang="en-US" sz="1400" b="1">
                <a:latin typeface="Comic Sans MS" panose="030F0702030302020204" pitchFamily="66" charset="0"/>
              </a:rPr>
              <a:t>agenda</a:t>
            </a:r>
          </a:p>
        </p:txBody>
      </p:sp>
      <p:sp>
        <p:nvSpPr>
          <p:cNvPr id="6150" name="AutoShape 10">
            <a:extLst>
              <a:ext uri="{FF2B5EF4-FFF2-40B4-BE49-F238E27FC236}">
                <a16:creationId xmlns:a16="http://schemas.microsoft.com/office/drawing/2014/main" id="{FA4666B6-D49D-485B-84C5-D003E71BC418}"/>
              </a:ext>
            </a:extLst>
          </p:cNvPr>
          <p:cNvSpPr>
            <a:spLocks noChangeArrowheads="1"/>
          </p:cNvSpPr>
          <p:nvPr/>
        </p:nvSpPr>
        <p:spPr bwMode="auto">
          <a:xfrm>
            <a:off x="6816725" y="3933825"/>
            <a:ext cx="2808288" cy="2160588"/>
          </a:xfrm>
          <a:prstGeom prst="leftArrow">
            <a:avLst>
              <a:gd name="adj1" fmla="val 50000"/>
              <a:gd name="adj2" fmla="val 32494"/>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dirty="0">
                <a:latin typeface="Comic Sans MS" panose="030F0702030302020204" pitchFamily="66" charset="0"/>
              </a:rPr>
              <a:t>The police want something</a:t>
            </a:r>
          </a:p>
          <a:p>
            <a:pPr algn="ctr" eaLnBrk="1" hangingPunct="1"/>
            <a:r>
              <a:rPr lang="en-GB" altLang="en-US" sz="1400" b="1" dirty="0">
                <a:latin typeface="Comic Sans MS" panose="030F0702030302020204" pitchFamily="66" charset="0"/>
              </a:rPr>
              <a:t>done about the problem</a:t>
            </a:r>
          </a:p>
        </p:txBody>
      </p:sp>
      <p:sp>
        <p:nvSpPr>
          <p:cNvPr id="6151" name="AutoShape 11">
            <a:extLst>
              <a:ext uri="{FF2B5EF4-FFF2-40B4-BE49-F238E27FC236}">
                <a16:creationId xmlns:a16="http://schemas.microsoft.com/office/drawing/2014/main" id="{F070BA89-6066-456C-B85A-A858A4D68FD6}"/>
              </a:ext>
            </a:extLst>
          </p:cNvPr>
          <p:cNvSpPr>
            <a:spLocks noChangeArrowheads="1"/>
          </p:cNvSpPr>
          <p:nvPr/>
        </p:nvSpPr>
        <p:spPr bwMode="auto">
          <a:xfrm>
            <a:off x="3792538" y="4005264"/>
            <a:ext cx="2951162" cy="2160587"/>
          </a:xfrm>
          <a:prstGeom prst="leftArrow">
            <a:avLst>
              <a:gd name="adj1" fmla="val 50000"/>
              <a:gd name="adj2" fmla="val 34148"/>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The police are more aware</a:t>
            </a:r>
          </a:p>
          <a:p>
            <a:pPr algn="ctr" eaLnBrk="1" hangingPunct="1"/>
            <a:r>
              <a:rPr lang="en-GB" altLang="en-US" sz="1400" b="1">
                <a:latin typeface="Comic Sans MS" panose="030F0702030302020204" pitchFamily="66" charset="0"/>
              </a:rPr>
              <a:t>or sensitive to the problem so </a:t>
            </a:r>
          </a:p>
          <a:p>
            <a:pPr algn="ctr" eaLnBrk="1" hangingPunct="1"/>
            <a:r>
              <a:rPr lang="en-GB" altLang="en-US" sz="1400" b="1">
                <a:latin typeface="Comic Sans MS" panose="030F0702030302020204" pitchFamily="66" charset="0"/>
              </a:rPr>
              <a:t>they discover more crime</a:t>
            </a:r>
          </a:p>
        </p:txBody>
      </p:sp>
      <p:sp>
        <p:nvSpPr>
          <p:cNvPr id="6152" name="AutoShape 12">
            <a:extLst>
              <a:ext uri="{FF2B5EF4-FFF2-40B4-BE49-F238E27FC236}">
                <a16:creationId xmlns:a16="http://schemas.microsoft.com/office/drawing/2014/main" id="{670878AD-372A-4835-BD18-01202E344AD8}"/>
              </a:ext>
            </a:extLst>
          </p:cNvPr>
          <p:cNvSpPr>
            <a:spLocks noChangeArrowheads="1"/>
          </p:cNvSpPr>
          <p:nvPr/>
        </p:nvSpPr>
        <p:spPr bwMode="auto">
          <a:xfrm>
            <a:off x="1524001" y="4005264"/>
            <a:ext cx="2339975" cy="2160587"/>
          </a:xfrm>
          <a:prstGeom prst="leftArrow">
            <a:avLst>
              <a:gd name="adj1" fmla="val 50000"/>
              <a:gd name="adj2" fmla="val 27076"/>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Police records reinforce</a:t>
            </a:r>
          </a:p>
          <a:p>
            <a:pPr algn="ctr" eaLnBrk="1" hangingPunct="1"/>
            <a:r>
              <a:rPr lang="en-GB" altLang="en-US" sz="1400" b="1">
                <a:latin typeface="Comic Sans MS" panose="030F0702030302020204" pitchFamily="66" charset="0"/>
              </a:rPr>
              <a:t>the idea there’s more</a:t>
            </a:r>
          </a:p>
          <a:p>
            <a:pPr algn="ctr" eaLnBrk="1" hangingPunct="1"/>
            <a:r>
              <a:rPr lang="en-GB" altLang="en-US" sz="1400" b="1">
                <a:latin typeface="Comic Sans MS" panose="030F0702030302020204" pitchFamily="66" charset="0"/>
              </a:rPr>
              <a:t>crime &amp; deviance</a:t>
            </a:r>
          </a:p>
        </p:txBody>
      </p:sp>
      <p:sp>
        <p:nvSpPr>
          <p:cNvPr id="6153" name="AutoShape 13">
            <a:extLst>
              <a:ext uri="{FF2B5EF4-FFF2-40B4-BE49-F238E27FC236}">
                <a16:creationId xmlns:a16="http://schemas.microsoft.com/office/drawing/2014/main" id="{B37D05EB-EB3F-4668-A512-64A3C8EF1A1F}"/>
              </a:ext>
            </a:extLst>
          </p:cNvPr>
          <p:cNvSpPr>
            <a:spLocks noChangeArrowheads="1"/>
          </p:cNvSpPr>
          <p:nvPr/>
        </p:nvSpPr>
        <p:spPr bwMode="auto">
          <a:xfrm rot="2214021">
            <a:off x="2424113" y="2924176"/>
            <a:ext cx="647700" cy="1192213"/>
          </a:xfrm>
          <a:prstGeom prst="upArrow">
            <a:avLst>
              <a:gd name="adj1" fmla="val 50000"/>
              <a:gd name="adj2" fmla="val 46017"/>
            </a:avLst>
          </a:prstGeom>
          <a:solidFill>
            <a:srgbClr val="00B05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4" name="AutoShape 14">
            <a:extLst>
              <a:ext uri="{FF2B5EF4-FFF2-40B4-BE49-F238E27FC236}">
                <a16:creationId xmlns:a16="http://schemas.microsoft.com/office/drawing/2014/main" id="{642C8EAB-CFEA-42F2-9C45-0D582A8D1340}"/>
              </a:ext>
            </a:extLst>
          </p:cNvPr>
          <p:cNvSpPr>
            <a:spLocks noChangeArrowheads="1"/>
          </p:cNvSpPr>
          <p:nvPr/>
        </p:nvSpPr>
        <p:spPr bwMode="auto">
          <a:xfrm>
            <a:off x="3575051" y="2420939"/>
            <a:ext cx="3313113" cy="1584325"/>
          </a:xfrm>
          <a:prstGeom prst="wave">
            <a:avLst>
              <a:gd name="adj1" fmla="val 13005"/>
              <a:gd name="adj2" fmla="val 0"/>
            </a:avLst>
          </a:prstGeom>
          <a:solidFill>
            <a:srgbClr val="FFC000"/>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400" b="1">
                <a:latin typeface="Comic Sans MS" panose="030F0702030302020204" pitchFamily="66" charset="0"/>
              </a:rPr>
              <a:t>MORAL PANIC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6C95CE7B-B0D1-4875-B036-D7C913565D30}"/>
              </a:ext>
            </a:extLst>
          </p:cNvPr>
          <p:cNvSpPr>
            <a:spLocks noChangeArrowheads="1"/>
          </p:cNvSpPr>
          <p:nvPr/>
        </p:nvSpPr>
        <p:spPr bwMode="auto">
          <a:xfrm>
            <a:off x="1524001" y="620714"/>
            <a:ext cx="2987675" cy="1728787"/>
          </a:xfrm>
          <a:prstGeom prst="rightArrow">
            <a:avLst>
              <a:gd name="adj1" fmla="val 50000"/>
              <a:gd name="adj2" fmla="val 43205"/>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dirty="0">
                <a:latin typeface="Comic Sans MS" panose="030F0702030302020204" pitchFamily="66" charset="0"/>
              </a:rPr>
              <a:t>Clacton – small holiday resort</a:t>
            </a:r>
          </a:p>
          <a:p>
            <a:pPr algn="ctr" eaLnBrk="1" hangingPunct="1"/>
            <a:r>
              <a:rPr lang="en-GB" altLang="en-US" sz="1400" b="1" dirty="0">
                <a:latin typeface="Comic Sans MS" panose="030F0702030302020204" pitchFamily="66" charset="0"/>
              </a:rPr>
              <a:t>On East coast of England.</a:t>
            </a:r>
          </a:p>
          <a:p>
            <a:pPr algn="ctr" eaLnBrk="1" hangingPunct="1"/>
            <a:r>
              <a:rPr lang="en-GB" altLang="en-US" sz="1400" b="1" dirty="0">
                <a:latin typeface="Comic Sans MS" panose="030F0702030302020204" pitchFamily="66" charset="0"/>
              </a:rPr>
              <a:t>Easter Sunday 1964</a:t>
            </a:r>
          </a:p>
        </p:txBody>
      </p:sp>
      <p:sp>
        <p:nvSpPr>
          <p:cNvPr id="10243" name="AutoShape 3">
            <a:extLst>
              <a:ext uri="{FF2B5EF4-FFF2-40B4-BE49-F238E27FC236}">
                <a16:creationId xmlns:a16="http://schemas.microsoft.com/office/drawing/2014/main" id="{7B0B2AA4-9E61-4CC0-9B6F-A5C4642DEF0A}"/>
              </a:ext>
            </a:extLst>
          </p:cNvPr>
          <p:cNvSpPr>
            <a:spLocks noChangeArrowheads="1"/>
          </p:cNvSpPr>
          <p:nvPr/>
        </p:nvSpPr>
        <p:spPr bwMode="auto">
          <a:xfrm>
            <a:off x="4511675" y="333376"/>
            <a:ext cx="2808288" cy="2016125"/>
          </a:xfrm>
          <a:prstGeom prst="rightArrow">
            <a:avLst>
              <a:gd name="adj1" fmla="val 50000"/>
              <a:gd name="adj2" fmla="val 34823"/>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Few groups of bored young </a:t>
            </a:r>
          </a:p>
          <a:p>
            <a:pPr algn="ctr" eaLnBrk="1" hangingPunct="1"/>
            <a:r>
              <a:rPr lang="en-GB" altLang="en-US" sz="1400" b="1">
                <a:latin typeface="Comic Sans MS" panose="030F0702030302020204" pitchFamily="66" charset="0"/>
              </a:rPr>
              <a:t>people started throwing </a:t>
            </a:r>
          </a:p>
          <a:p>
            <a:pPr algn="ctr" eaLnBrk="1" hangingPunct="1"/>
            <a:r>
              <a:rPr lang="en-GB" altLang="en-US" sz="1400" b="1">
                <a:latin typeface="Comic Sans MS" panose="030F0702030302020204" pitchFamily="66" charset="0"/>
              </a:rPr>
              <a:t>stones at each other</a:t>
            </a:r>
          </a:p>
        </p:txBody>
      </p:sp>
      <p:sp>
        <p:nvSpPr>
          <p:cNvPr id="10244" name="AutoShape 4">
            <a:extLst>
              <a:ext uri="{FF2B5EF4-FFF2-40B4-BE49-F238E27FC236}">
                <a16:creationId xmlns:a16="http://schemas.microsoft.com/office/drawing/2014/main" id="{045D85B6-A4B4-407A-8E3E-CBDEF55306E7}"/>
              </a:ext>
            </a:extLst>
          </p:cNvPr>
          <p:cNvSpPr>
            <a:spLocks noChangeArrowheads="1"/>
          </p:cNvSpPr>
          <p:nvPr/>
        </p:nvSpPr>
        <p:spPr bwMode="auto">
          <a:xfrm>
            <a:off x="7319963" y="260351"/>
            <a:ext cx="3168650" cy="2278063"/>
          </a:xfrm>
          <a:prstGeom prst="rightArrow">
            <a:avLst>
              <a:gd name="adj1" fmla="val 50000"/>
              <a:gd name="adj2" fmla="val 34774"/>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Mods &amp; rockers started </a:t>
            </a:r>
          </a:p>
          <a:p>
            <a:pPr algn="ctr" eaLnBrk="1" hangingPunct="1"/>
            <a:r>
              <a:rPr lang="en-GB" altLang="en-US" sz="1400" b="1">
                <a:latin typeface="Comic Sans MS" panose="030F0702030302020204" pitchFamily="66" charset="0"/>
              </a:rPr>
              <a:t>separating out</a:t>
            </a:r>
          </a:p>
        </p:txBody>
      </p:sp>
      <p:sp>
        <p:nvSpPr>
          <p:cNvPr id="10245" name="AutoShape 5">
            <a:extLst>
              <a:ext uri="{FF2B5EF4-FFF2-40B4-BE49-F238E27FC236}">
                <a16:creationId xmlns:a16="http://schemas.microsoft.com/office/drawing/2014/main" id="{7D94C768-C14A-4191-973D-A8ED4AC4DA6F}"/>
              </a:ext>
            </a:extLst>
          </p:cNvPr>
          <p:cNvSpPr>
            <a:spLocks noChangeArrowheads="1"/>
          </p:cNvSpPr>
          <p:nvPr/>
        </p:nvSpPr>
        <p:spPr bwMode="auto">
          <a:xfrm>
            <a:off x="7535863" y="1989139"/>
            <a:ext cx="2520950" cy="2447925"/>
          </a:xfrm>
          <a:prstGeom prst="downArrow">
            <a:avLst>
              <a:gd name="adj1" fmla="val 50000"/>
              <a:gd name="adj2" fmla="val 25000"/>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dirty="0">
                <a:latin typeface="Comic Sans MS" panose="030F0702030302020204" pitchFamily="66" charset="0"/>
              </a:rPr>
              <a:t>Windows </a:t>
            </a:r>
          </a:p>
          <a:p>
            <a:pPr algn="ctr" eaLnBrk="1" hangingPunct="1"/>
            <a:r>
              <a:rPr lang="en-GB" altLang="en-US" sz="1400" b="1" dirty="0">
                <a:latin typeface="Comic Sans MS" panose="030F0702030302020204" pitchFamily="66" charset="0"/>
              </a:rPr>
              <a:t>broken, some </a:t>
            </a:r>
          </a:p>
          <a:p>
            <a:pPr algn="ctr" eaLnBrk="1" hangingPunct="1"/>
            <a:r>
              <a:rPr lang="en-GB" altLang="en-US" sz="1400" b="1" dirty="0">
                <a:latin typeface="Comic Sans MS" panose="030F0702030302020204" pitchFamily="66" charset="0"/>
              </a:rPr>
              <a:t>beach huts </a:t>
            </a:r>
          </a:p>
          <a:p>
            <a:pPr algn="ctr" eaLnBrk="1" hangingPunct="1"/>
            <a:r>
              <a:rPr lang="en-GB" altLang="en-US" sz="1400" b="1" dirty="0">
                <a:latin typeface="Comic Sans MS" panose="030F0702030302020204" pitchFamily="66" charset="0"/>
              </a:rPr>
              <a:t>wrecked – 2</a:t>
            </a:r>
          </a:p>
          <a:p>
            <a:pPr algn="ctr" eaLnBrk="1" hangingPunct="1"/>
            <a:r>
              <a:rPr lang="en-GB" altLang="en-US" sz="1400" b="1" dirty="0">
                <a:latin typeface="Comic Sans MS" panose="030F0702030302020204" pitchFamily="66" charset="0"/>
              </a:rPr>
              <a:t>unpleasant</a:t>
            </a:r>
          </a:p>
          <a:p>
            <a:pPr algn="ctr" eaLnBrk="1" hangingPunct="1"/>
            <a:r>
              <a:rPr lang="en-GB" altLang="en-US" sz="1400" b="1" dirty="0">
                <a:latin typeface="Comic Sans MS" panose="030F0702030302020204" pitchFamily="66" charset="0"/>
              </a:rPr>
              <a:t>days</a:t>
            </a:r>
          </a:p>
        </p:txBody>
      </p:sp>
      <p:sp>
        <p:nvSpPr>
          <p:cNvPr id="10246" name="AutoShape 6">
            <a:extLst>
              <a:ext uri="{FF2B5EF4-FFF2-40B4-BE49-F238E27FC236}">
                <a16:creationId xmlns:a16="http://schemas.microsoft.com/office/drawing/2014/main" id="{5AD4CD9E-D1BE-48D1-ADE3-6C08EEEB6E68}"/>
              </a:ext>
            </a:extLst>
          </p:cNvPr>
          <p:cNvSpPr>
            <a:spLocks noChangeArrowheads="1"/>
          </p:cNvSpPr>
          <p:nvPr/>
        </p:nvSpPr>
        <p:spPr bwMode="auto">
          <a:xfrm>
            <a:off x="6816725" y="3933825"/>
            <a:ext cx="2808288" cy="2160588"/>
          </a:xfrm>
          <a:prstGeom prst="leftArrow">
            <a:avLst>
              <a:gd name="adj1" fmla="val 50000"/>
              <a:gd name="adj2" fmla="val 32494"/>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Next day – sensationalist</a:t>
            </a:r>
          </a:p>
          <a:p>
            <a:pPr algn="ctr" eaLnBrk="1" hangingPunct="1"/>
            <a:r>
              <a:rPr lang="en-GB" altLang="en-US" sz="1400" b="1">
                <a:latin typeface="Comic Sans MS" panose="030F0702030302020204" pitchFamily="66" charset="0"/>
              </a:rPr>
              <a:t>headlines in newspapers</a:t>
            </a:r>
          </a:p>
        </p:txBody>
      </p:sp>
      <p:sp>
        <p:nvSpPr>
          <p:cNvPr id="10247" name="AutoShape 7">
            <a:extLst>
              <a:ext uri="{FF2B5EF4-FFF2-40B4-BE49-F238E27FC236}">
                <a16:creationId xmlns:a16="http://schemas.microsoft.com/office/drawing/2014/main" id="{D3380655-6291-49BD-B630-A3EF35EDE0E4}"/>
              </a:ext>
            </a:extLst>
          </p:cNvPr>
          <p:cNvSpPr>
            <a:spLocks noChangeArrowheads="1"/>
          </p:cNvSpPr>
          <p:nvPr/>
        </p:nvSpPr>
        <p:spPr bwMode="auto">
          <a:xfrm>
            <a:off x="3792538" y="4005264"/>
            <a:ext cx="2951162" cy="2160587"/>
          </a:xfrm>
          <a:prstGeom prst="leftArrow">
            <a:avLst>
              <a:gd name="adj1" fmla="val 50000"/>
              <a:gd name="adj2" fmla="val 34148"/>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Media distorted what was </a:t>
            </a:r>
          </a:p>
          <a:p>
            <a:pPr algn="ctr" eaLnBrk="1" hangingPunct="1"/>
            <a:r>
              <a:rPr lang="en-GB" altLang="en-US" sz="1400" b="1">
                <a:latin typeface="Comic Sans MS" panose="030F0702030302020204" pitchFamily="66" charset="0"/>
              </a:rPr>
              <a:t>going on – encouraged other </a:t>
            </a:r>
          </a:p>
          <a:p>
            <a:pPr algn="ctr" eaLnBrk="1" hangingPunct="1"/>
            <a:r>
              <a:rPr lang="en-GB" altLang="en-US" sz="1400" b="1">
                <a:latin typeface="Comic Sans MS" panose="030F0702030302020204" pitchFamily="66" charset="0"/>
              </a:rPr>
              <a:t>young people to behave in </a:t>
            </a:r>
          </a:p>
          <a:p>
            <a:pPr algn="ctr" eaLnBrk="1" hangingPunct="1"/>
            <a:r>
              <a:rPr lang="en-GB" altLang="en-US" sz="1400" b="1">
                <a:latin typeface="Comic Sans MS" panose="030F0702030302020204" pitchFamily="66" charset="0"/>
              </a:rPr>
              <a:t>the same way.</a:t>
            </a:r>
          </a:p>
        </p:txBody>
      </p:sp>
      <p:sp>
        <p:nvSpPr>
          <p:cNvPr id="10248" name="AutoShape 8">
            <a:extLst>
              <a:ext uri="{FF2B5EF4-FFF2-40B4-BE49-F238E27FC236}">
                <a16:creationId xmlns:a16="http://schemas.microsoft.com/office/drawing/2014/main" id="{7A575557-ED5B-4807-9D08-E383F5CE560E}"/>
              </a:ext>
            </a:extLst>
          </p:cNvPr>
          <p:cNvSpPr>
            <a:spLocks noChangeArrowheads="1"/>
          </p:cNvSpPr>
          <p:nvPr/>
        </p:nvSpPr>
        <p:spPr bwMode="auto">
          <a:xfrm>
            <a:off x="1524001" y="4005264"/>
            <a:ext cx="2339975" cy="2160587"/>
          </a:xfrm>
          <a:prstGeom prst="leftArrow">
            <a:avLst>
              <a:gd name="adj1" fmla="val 50000"/>
              <a:gd name="adj2" fmla="val 27076"/>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1400" b="1">
                <a:latin typeface="Comic Sans MS" panose="030F0702030302020204" pitchFamily="66" charset="0"/>
              </a:rPr>
              <a:t>Further disturbances –</a:t>
            </a:r>
          </a:p>
          <a:p>
            <a:pPr algn="ctr" eaLnBrk="1" hangingPunct="1"/>
            <a:r>
              <a:rPr lang="en-GB" altLang="en-US" sz="1400" b="1">
                <a:latin typeface="Comic Sans MS" panose="030F0702030302020204" pitchFamily="66" charset="0"/>
              </a:rPr>
              <a:t>Public outcry – Further </a:t>
            </a:r>
          </a:p>
          <a:p>
            <a:pPr algn="ctr" eaLnBrk="1" hangingPunct="1"/>
            <a:r>
              <a:rPr lang="en-GB" altLang="en-US" sz="1400" b="1">
                <a:latin typeface="Comic Sans MS" panose="030F0702030302020204" pitchFamily="66" charset="0"/>
              </a:rPr>
              <a:t>arrests</a:t>
            </a:r>
          </a:p>
        </p:txBody>
      </p:sp>
      <p:sp>
        <p:nvSpPr>
          <p:cNvPr id="10249" name="AutoShape 9">
            <a:extLst>
              <a:ext uri="{FF2B5EF4-FFF2-40B4-BE49-F238E27FC236}">
                <a16:creationId xmlns:a16="http://schemas.microsoft.com/office/drawing/2014/main" id="{1AA4F2BA-5725-43C0-8218-1B8DB31321AC}"/>
              </a:ext>
            </a:extLst>
          </p:cNvPr>
          <p:cNvSpPr>
            <a:spLocks noChangeArrowheads="1"/>
          </p:cNvSpPr>
          <p:nvPr/>
        </p:nvSpPr>
        <p:spPr bwMode="auto">
          <a:xfrm rot="2214021">
            <a:off x="2208213" y="2852738"/>
            <a:ext cx="647700" cy="1192212"/>
          </a:xfrm>
          <a:prstGeom prst="upArrow">
            <a:avLst>
              <a:gd name="adj1" fmla="val 50000"/>
              <a:gd name="adj2" fmla="val 46017"/>
            </a:avLst>
          </a:prstGeom>
          <a:solidFill>
            <a:srgbClr val="00B05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0" name="AutoShape 10">
            <a:extLst>
              <a:ext uri="{FF2B5EF4-FFF2-40B4-BE49-F238E27FC236}">
                <a16:creationId xmlns:a16="http://schemas.microsoft.com/office/drawing/2014/main" id="{53338A23-6D28-4170-94C3-FE246DD7D98D}"/>
              </a:ext>
            </a:extLst>
          </p:cNvPr>
          <p:cNvSpPr>
            <a:spLocks noChangeArrowheads="1"/>
          </p:cNvSpPr>
          <p:nvPr/>
        </p:nvSpPr>
        <p:spPr bwMode="auto">
          <a:xfrm>
            <a:off x="3071813" y="2420939"/>
            <a:ext cx="4464050" cy="1584325"/>
          </a:xfrm>
          <a:prstGeom prst="wave">
            <a:avLst>
              <a:gd name="adj1" fmla="val 13005"/>
              <a:gd name="adj2" fmla="val 0"/>
            </a:avLst>
          </a:prstGeom>
          <a:solidFill>
            <a:srgbClr val="FFC000"/>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400" b="1" dirty="0">
                <a:latin typeface="Comic Sans MS" panose="030F0702030302020204" pitchFamily="66" charset="0"/>
              </a:rPr>
              <a:t>MORAL PANIC/</a:t>
            </a:r>
          </a:p>
          <a:p>
            <a:pPr algn="ctr" eaLnBrk="1" hangingPunct="1"/>
            <a:r>
              <a:rPr lang="en-GB" altLang="en-US" sz="2400" b="1" dirty="0">
                <a:latin typeface="Comic Sans MS" panose="030F0702030302020204" pitchFamily="66" charset="0"/>
              </a:rPr>
              <a:t>DEVIANCY AMPLIFICATION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4F44-04F6-B34E-B502-7D5AD5528635}"/>
              </a:ext>
            </a:extLst>
          </p:cNvPr>
          <p:cNvSpPr>
            <a:spLocks noGrp="1"/>
          </p:cNvSpPr>
          <p:nvPr>
            <p:ph type="title"/>
          </p:nvPr>
        </p:nvSpPr>
        <p:spPr/>
        <p:txBody>
          <a:bodyPr/>
          <a:lstStyle/>
          <a:p>
            <a:r>
              <a:rPr lang="en-GB" dirty="0"/>
              <a:t>What Is Socialisation?</a:t>
            </a:r>
          </a:p>
        </p:txBody>
      </p:sp>
      <p:sp>
        <p:nvSpPr>
          <p:cNvPr id="3" name="Content Placeholder 2">
            <a:extLst>
              <a:ext uri="{FF2B5EF4-FFF2-40B4-BE49-F238E27FC236}">
                <a16:creationId xmlns:a16="http://schemas.microsoft.com/office/drawing/2014/main" id="{EF9CBD7A-AF68-1E44-9B3C-650097E49CEF}"/>
              </a:ext>
            </a:extLst>
          </p:cNvPr>
          <p:cNvSpPr>
            <a:spLocks noGrp="1"/>
          </p:cNvSpPr>
          <p:nvPr>
            <p:ph idx="1"/>
          </p:nvPr>
        </p:nvSpPr>
        <p:spPr/>
        <p:txBody>
          <a:bodyPr/>
          <a:lstStyle/>
          <a:p>
            <a:r>
              <a:rPr lang="en-GB" dirty="0"/>
              <a:t>Think back to last week’s lesson and speak with those on your table to answer the following questions</a:t>
            </a:r>
          </a:p>
          <a:p>
            <a:pPr lvl="1"/>
            <a:r>
              <a:rPr lang="en-GB" dirty="0"/>
              <a:t>What is it?</a:t>
            </a:r>
          </a:p>
          <a:p>
            <a:pPr lvl="1"/>
            <a:r>
              <a:rPr lang="en-GB" dirty="0"/>
              <a:t>What institutions/agencies socialise us?</a:t>
            </a:r>
          </a:p>
        </p:txBody>
      </p:sp>
    </p:spTree>
    <p:extLst>
      <p:ext uri="{BB962C8B-B14F-4D97-AF65-F5344CB8AC3E}">
        <p14:creationId xmlns:p14="http://schemas.microsoft.com/office/powerpoint/2010/main" val="309756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E8FF-2E0F-DB4F-8F73-F1BB9442BEF3}"/>
              </a:ext>
            </a:extLst>
          </p:cNvPr>
          <p:cNvSpPr>
            <a:spLocks noGrp="1"/>
          </p:cNvSpPr>
          <p:nvPr>
            <p:ph type="title"/>
          </p:nvPr>
        </p:nvSpPr>
        <p:spPr>
          <a:xfrm>
            <a:off x="1371600" y="685800"/>
            <a:ext cx="9601200" cy="896510"/>
          </a:xfrm>
        </p:spPr>
        <p:txBody>
          <a:bodyPr/>
          <a:lstStyle/>
          <a:p>
            <a:r>
              <a:rPr lang="en-GB" dirty="0"/>
              <a:t>In Conclusion</a:t>
            </a:r>
          </a:p>
        </p:txBody>
      </p:sp>
      <p:sp>
        <p:nvSpPr>
          <p:cNvPr id="3" name="Content Placeholder 2">
            <a:extLst>
              <a:ext uri="{FF2B5EF4-FFF2-40B4-BE49-F238E27FC236}">
                <a16:creationId xmlns:a16="http://schemas.microsoft.com/office/drawing/2014/main" id="{1B588956-9155-9243-B76A-B340BFDE1452}"/>
              </a:ext>
            </a:extLst>
          </p:cNvPr>
          <p:cNvSpPr>
            <a:spLocks noGrp="1"/>
          </p:cNvSpPr>
          <p:nvPr>
            <p:ph idx="1"/>
          </p:nvPr>
        </p:nvSpPr>
        <p:spPr>
          <a:xfrm>
            <a:off x="1371600" y="1952044"/>
            <a:ext cx="9601200" cy="4353340"/>
          </a:xfrm>
        </p:spPr>
        <p:txBody>
          <a:bodyPr>
            <a:normAutofit/>
          </a:bodyPr>
          <a:lstStyle/>
          <a:p>
            <a:r>
              <a:rPr lang="en-GB" dirty="0"/>
              <a:t>Socialisation is a process which Sociologists argue from before birth through to death</a:t>
            </a:r>
          </a:p>
          <a:p>
            <a:r>
              <a:rPr lang="en-GB" dirty="0"/>
              <a:t>There are many agencies which socialise us</a:t>
            </a:r>
          </a:p>
          <a:p>
            <a:pPr lvl="1"/>
            <a:r>
              <a:rPr lang="en-GB" dirty="0"/>
              <a:t>Family is argued to be the most important</a:t>
            </a:r>
          </a:p>
          <a:p>
            <a:pPr lvl="1"/>
            <a:r>
              <a:rPr lang="en-GB" dirty="0"/>
              <a:t>Whilst Secularisation has occurred, the importance of Religion and Belief Systems are still strong</a:t>
            </a:r>
          </a:p>
          <a:p>
            <a:r>
              <a:rPr lang="en-GB" dirty="0"/>
              <a:t>The Mass Media have the most outreach for spreading ideology</a:t>
            </a:r>
          </a:p>
          <a:p>
            <a:pPr lvl="1"/>
            <a:r>
              <a:rPr lang="en-GB" dirty="0"/>
              <a:t>It appears they are not as important as the family as there are many outlets with different views</a:t>
            </a:r>
          </a:p>
          <a:p>
            <a:pPr lvl="2"/>
            <a:r>
              <a:rPr lang="en-GB" dirty="0"/>
              <a:t>They are also not as ever-present like a family member</a:t>
            </a:r>
          </a:p>
          <a:p>
            <a:pPr lvl="1"/>
            <a:r>
              <a:rPr lang="en-GB" dirty="0"/>
              <a:t>Moral Panics continue to be used and shape our perception of the world and other groups of people</a:t>
            </a:r>
          </a:p>
        </p:txBody>
      </p:sp>
    </p:spTree>
    <p:extLst>
      <p:ext uri="{BB962C8B-B14F-4D97-AF65-F5344CB8AC3E}">
        <p14:creationId xmlns:p14="http://schemas.microsoft.com/office/powerpoint/2010/main" val="327982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BFA9-5C5B-2A4C-89CA-A9DD0192868B}"/>
              </a:ext>
            </a:extLst>
          </p:cNvPr>
          <p:cNvSpPr>
            <a:spLocks noGrp="1"/>
          </p:cNvSpPr>
          <p:nvPr>
            <p:ph type="title"/>
          </p:nvPr>
        </p:nvSpPr>
        <p:spPr/>
        <p:txBody>
          <a:bodyPr/>
          <a:lstStyle/>
          <a:p>
            <a:r>
              <a:rPr lang="en-GB" dirty="0"/>
              <a:t>Defining Socialisation</a:t>
            </a:r>
          </a:p>
        </p:txBody>
      </p:sp>
      <p:sp>
        <p:nvSpPr>
          <p:cNvPr id="3" name="Content Placeholder 2">
            <a:extLst>
              <a:ext uri="{FF2B5EF4-FFF2-40B4-BE49-F238E27FC236}">
                <a16:creationId xmlns:a16="http://schemas.microsoft.com/office/drawing/2014/main" id="{6FBB061C-E743-4943-9F48-82C9C6410F91}"/>
              </a:ext>
            </a:extLst>
          </p:cNvPr>
          <p:cNvSpPr>
            <a:spLocks noGrp="1"/>
          </p:cNvSpPr>
          <p:nvPr>
            <p:ph idx="1"/>
          </p:nvPr>
        </p:nvSpPr>
        <p:spPr>
          <a:xfrm>
            <a:off x="1371600" y="2285999"/>
            <a:ext cx="9601200" cy="4145797"/>
          </a:xfrm>
        </p:spPr>
        <p:txBody>
          <a:bodyPr/>
          <a:lstStyle/>
          <a:p>
            <a:r>
              <a:rPr lang="en-GB" dirty="0"/>
              <a:t>Process by which we learn to become members of society, both of internalising the norms and values of society and also by learning to perform our social roles (as worker, friend, citizen and so forth</a:t>
            </a:r>
          </a:p>
          <a:p>
            <a:pPr lvl="1"/>
            <a:r>
              <a:rPr lang="en-GB" dirty="0"/>
              <a:t>It continues throughout people’s life course</a:t>
            </a:r>
          </a:p>
          <a:p>
            <a:pPr lvl="2"/>
            <a:r>
              <a:rPr lang="en-GB" dirty="0"/>
              <a:t>It happens before we are even born</a:t>
            </a:r>
          </a:p>
          <a:p>
            <a:pPr lvl="1"/>
            <a:r>
              <a:rPr lang="en-GB" dirty="0"/>
              <a:t>Distinguished between </a:t>
            </a:r>
            <a:r>
              <a:rPr lang="en-GB" dirty="0">
                <a:highlight>
                  <a:srgbClr val="FFFF00"/>
                </a:highlight>
              </a:rPr>
              <a:t>primary</a:t>
            </a:r>
            <a:r>
              <a:rPr lang="en-GB" dirty="0"/>
              <a:t> and </a:t>
            </a:r>
            <a:r>
              <a:rPr lang="en-GB" dirty="0">
                <a:highlight>
                  <a:srgbClr val="FFFF00"/>
                </a:highlight>
              </a:rPr>
              <a:t>secondary socialisation</a:t>
            </a:r>
          </a:p>
          <a:p>
            <a:r>
              <a:rPr lang="en-GB" dirty="0"/>
              <a:t>It is </a:t>
            </a:r>
            <a:r>
              <a:rPr lang="en-GB" b="1" i="1" u="sng" dirty="0">
                <a:solidFill>
                  <a:srgbClr val="FF0000"/>
                </a:solidFill>
                <a:highlight>
                  <a:srgbClr val="FFFF00"/>
                </a:highlight>
              </a:rPr>
              <a:t>NOT</a:t>
            </a:r>
            <a:r>
              <a:rPr lang="en-GB" dirty="0"/>
              <a:t> a one-way process</a:t>
            </a:r>
          </a:p>
          <a:p>
            <a:pPr lvl="1"/>
            <a:r>
              <a:rPr lang="en-GB" dirty="0"/>
              <a:t>Whilst people are shaped by it, people can redefine their social roles and obligations</a:t>
            </a:r>
          </a:p>
          <a:p>
            <a:pPr lvl="2"/>
            <a:r>
              <a:rPr lang="en-GB" dirty="0"/>
              <a:t>What worked for your parents and grandparents may not always work for you or your children’s generation</a:t>
            </a:r>
          </a:p>
          <a:p>
            <a:pPr marL="987552" lvl="2" indent="0" algn="r">
              <a:buNone/>
            </a:pPr>
            <a:r>
              <a:rPr lang="en-GB" sz="1600" i="1" dirty="0"/>
              <a:t>(Scott 2014: 710)</a:t>
            </a:r>
          </a:p>
        </p:txBody>
      </p:sp>
    </p:spTree>
    <p:extLst>
      <p:ext uri="{BB962C8B-B14F-4D97-AF65-F5344CB8AC3E}">
        <p14:creationId xmlns:p14="http://schemas.microsoft.com/office/powerpoint/2010/main" val="37207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BFA9-5C5B-2A4C-89CA-A9DD0192868B}"/>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6FBB061C-E743-4943-9F48-82C9C6410F91}"/>
              </a:ext>
            </a:extLst>
          </p:cNvPr>
          <p:cNvSpPr>
            <a:spLocks noGrp="1"/>
          </p:cNvSpPr>
          <p:nvPr>
            <p:ph idx="1"/>
          </p:nvPr>
        </p:nvSpPr>
        <p:spPr>
          <a:xfrm>
            <a:off x="1371600" y="2285999"/>
            <a:ext cx="9601200" cy="4145797"/>
          </a:xfrm>
        </p:spPr>
        <p:txBody>
          <a:bodyPr/>
          <a:lstStyle/>
          <a:p>
            <a:r>
              <a:rPr lang="en-GB" dirty="0"/>
              <a:t>Work with the person next to you and review which sources you used for the homework task to compare.</a:t>
            </a:r>
          </a:p>
          <a:p>
            <a:endParaRPr lang="en-GB" dirty="0"/>
          </a:p>
          <a:p>
            <a:r>
              <a:rPr lang="en-GB" dirty="0"/>
              <a:t>Did you use similar sources or different?</a:t>
            </a:r>
          </a:p>
          <a:p>
            <a:endParaRPr lang="en-GB" dirty="0"/>
          </a:p>
          <a:p>
            <a:r>
              <a:rPr lang="en-GB" dirty="0"/>
              <a:t>Did you come to similar conclusions about Good/poor/</a:t>
            </a:r>
            <a:r>
              <a:rPr lang="en-GB" dirty="0" err="1"/>
              <a:t>ancedotal</a:t>
            </a:r>
            <a:r>
              <a:rPr lang="en-GB" dirty="0"/>
              <a:t> in terms of style, language etc?</a:t>
            </a:r>
          </a:p>
        </p:txBody>
      </p:sp>
    </p:spTree>
    <p:extLst>
      <p:ext uri="{BB962C8B-B14F-4D97-AF65-F5344CB8AC3E}">
        <p14:creationId xmlns:p14="http://schemas.microsoft.com/office/powerpoint/2010/main" val="124911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BE9-4B02-6146-B141-FFBDC417DD4B}"/>
              </a:ext>
            </a:extLst>
          </p:cNvPr>
          <p:cNvSpPr>
            <a:spLocks noGrp="1"/>
          </p:cNvSpPr>
          <p:nvPr>
            <p:ph type="title"/>
          </p:nvPr>
        </p:nvSpPr>
        <p:spPr>
          <a:xfrm>
            <a:off x="864633" y="2410284"/>
            <a:ext cx="9612971" cy="2037431"/>
          </a:xfrm>
        </p:spPr>
        <p:txBody>
          <a:bodyPr>
            <a:normAutofit fontScale="90000"/>
          </a:bodyPr>
          <a:lstStyle/>
          <a:p>
            <a:r>
              <a:rPr lang="en-GB" dirty="0"/>
              <a:t>Agencies of Socialisation</a:t>
            </a:r>
            <a:endParaRPr lang="en-US" dirty="0"/>
          </a:p>
        </p:txBody>
      </p:sp>
    </p:spTree>
    <p:extLst>
      <p:ext uri="{BB962C8B-B14F-4D97-AF65-F5344CB8AC3E}">
        <p14:creationId xmlns:p14="http://schemas.microsoft.com/office/powerpoint/2010/main" val="326546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5383-B619-0142-ACD2-ED182ED92A0C}"/>
              </a:ext>
            </a:extLst>
          </p:cNvPr>
          <p:cNvSpPr>
            <a:spLocks noGrp="1"/>
          </p:cNvSpPr>
          <p:nvPr>
            <p:ph type="title"/>
          </p:nvPr>
        </p:nvSpPr>
        <p:spPr>
          <a:xfrm>
            <a:off x="0" y="320996"/>
            <a:ext cx="12192000" cy="500769"/>
          </a:xfrm>
        </p:spPr>
        <p:txBody>
          <a:bodyPr>
            <a:normAutofit fontScale="90000"/>
          </a:bodyPr>
          <a:lstStyle/>
          <a:p>
            <a:pPr algn="ctr"/>
            <a:r>
              <a:rPr lang="en-GB" dirty="0"/>
              <a:t>Who/What Are The Agencies of Socialisation?</a:t>
            </a:r>
          </a:p>
        </p:txBody>
      </p:sp>
      <p:pic>
        <p:nvPicPr>
          <p:cNvPr id="4" name="Picture 3">
            <a:extLst>
              <a:ext uri="{FF2B5EF4-FFF2-40B4-BE49-F238E27FC236}">
                <a16:creationId xmlns:a16="http://schemas.microsoft.com/office/drawing/2014/main" id="{7BE3296D-AC00-B84E-B48A-0CE50F79648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353" b="92647" l="10000" r="90000">
                        <a14:foregroundMark x1="44333" y1="29412" x2="44333" y2="29412"/>
                        <a14:foregroundMark x1="44556" y1="8235" x2="44556" y2="8235"/>
                        <a14:foregroundMark x1="41778" y1="27647" x2="41778" y2="27647"/>
                        <a14:foregroundMark x1="41111" y1="28088" x2="42667" y2="32647"/>
                        <a14:foregroundMark x1="43778" y1="28529" x2="42222" y2="34559"/>
                        <a14:foregroundMark x1="33111" y1="92794" x2="42667" y2="92794"/>
                        <a14:foregroundMark x1="42667" y1="92794" x2="47556" y2="88971"/>
                        <a14:foregroundMark x1="66556" y1="72059" x2="66444" y2="70000"/>
                        <a14:foregroundMark x1="75333" y1="66324" x2="68111" y2="75882"/>
                        <a14:foregroundMark x1="68111" y1="75882" x2="64778" y2="64706"/>
                        <a14:foregroundMark x1="64778" y1="64706" x2="65778" y2="52794"/>
                        <a14:foregroundMark x1="65778" y1="52794" x2="66889" y2="49853"/>
                        <a14:foregroundMark x1="75111" y1="47059" x2="80222" y2="58235"/>
                        <a14:foregroundMark x1="80222" y1="58235" x2="77667" y2="69853"/>
                        <a14:foregroundMark x1="77667" y1="69853" x2="61000" y2="78676"/>
                        <a14:foregroundMark x1="64889" y1="27794" x2="74889" y2="27647"/>
                        <a14:foregroundMark x1="74889" y1="27647" x2="73444" y2="40882"/>
                        <a14:foregroundMark x1="73444" y1="40882" x2="68000" y2="51471"/>
                        <a14:foregroundMark x1="68000" y1="51471" x2="63444" y2="46765"/>
                        <a14:foregroundMark x1="61111" y1="51029" x2="68333" y2="45147"/>
                        <a14:foregroundMark x1="68333" y1="45147" x2="61222" y2="49706"/>
                        <a14:foregroundMark x1="43556" y1="28088" x2="44556" y2="35588"/>
                        <a14:foregroundMark x1="42111" y1="7353" x2="42889" y2="7353"/>
                        <a14:foregroundMark x1="42667" y1="26912" x2="50556" y2="28235"/>
                        <a14:foregroundMark x1="76111" y1="25441" x2="77556" y2="31471"/>
                        <a14:foregroundMark x1="67778" y1="71765" x2="59444" y2="72794"/>
                      </a14:backgroundRemoval>
                    </a14:imgEffect>
                  </a14:imgLayer>
                </a14:imgProps>
              </a:ext>
            </a:extLst>
          </a:blip>
          <a:srcRect l="13562" t="5311" r="12838" b="4370"/>
          <a:stretch/>
        </p:blipFill>
        <p:spPr>
          <a:xfrm>
            <a:off x="0" y="4782454"/>
            <a:ext cx="2308972" cy="2140860"/>
          </a:xfrm>
          <a:prstGeom prst="rect">
            <a:avLst/>
          </a:prstGeom>
        </p:spPr>
      </p:pic>
      <p:pic>
        <p:nvPicPr>
          <p:cNvPr id="6" name="Picture 5" descr="A picture containing text, vector graphics&#10;&#10;Description automatically generated">
            <a:extLst>
              <a:ext uri="{FF2B5EF4-FFF2-40B4-BE49-F238E27FC236}">
                <a16:creationId xmlns:a16="http://schemas.microsoft.com/office/drawing/2014/main" id="{9CD84586-C08D-DB4B-80DB-59C2868C24B6}"/>
              </a:ext>
            </a:extLst>
          </p:cNvPr>
          <p:cNvPicPr>
            <a:picLocks noChangeAspect="1"/>
          </p:cNvPicPr>
          <p:nvPr/>
        </p:nvPicPr>
        <p:blipFill>
          <a:blip r:embed="rId4"/>
          <a:stretch>
            <a:fillRect/>
          </a:stretch>
        </p:blipFill>
        <p:spPr>
          <a:xfrm>
            <a:off x="9431383" y="4787538"/>
            <a:ext cx="2760617" cy="2070462"/>
          </a:xfrm>
          <a:prstGeom prst="rect">
            <a:avLst/>
          </a:prstGeom>
        </p:spPr>
      </p:pic>
      <p:pic>
        <p:nvPicPr>
          <p:cNvPr id="8" name="Picture 7" descr="Logo, company name&#10;&#10;Description automatically generated">
            <a:extLst>
              <a:ext uri="{FF2B5EF4-FFF2-40B4-BE49-F238E27FC236}">
                <a16:creationId xmlns:a16="http://schemas.microsoft.com/office/drawing/2014/main" id="{22BFCA0A-57CA-B942-8BFE-D87AC802507F}"/>
              </a:ext>
            </a:extLst>
          </p:cNvPr>
          <p:cNvPicPr>
            <a:picLocks noChangeAspect="1"/>
          </p:cNvPicPr>
          <p:nvPr/>
        </p:nvPicPr>
        <p:blipFill>
          <a:blip r:embed="rId5"/>
          <a:stretch>
            <a:fillRect/>
          </a:stretch>
        </p:blipFill>
        <p:spPr>
          <a:xfrm>
            <a:off x="9524999" y="1561531"/>
            <a:ext cx="2667001" cy="2340571"/>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D5DE3EF2-4FCB-1646-8C5E-D5E3C192A5C2}"/>
              </a:ext>
            </a:extLst>
          </p:cNvPr>
          <p:cNvPicPr>
            <a:picLocks noChangeAspect="1"/>
          </p:cNvPicPr>
          <p:nvPr/>
        </p:nvPicPr>
        <p:blipFill>
          <a:blip r:embed="rId6"/>
          <a:stretch>
            <a:fillRect/>
          </a:stretch>
        </p:blipFill>
        <p:spPr>
          <a:xfrm>
            <a:off x="4806353" y="4399762"/>
            <a:ext cx="2341280" cy="2341280"/>
          </a:xfrm>
          <a:prstGeom prst="rect">
            <a:avLst/>
          </a:prstGeom>
        </p:spPr>
      </p:pic>
      <p:pic>
        <p:nvPicPr>
          <p:cNvPr id="13" name="Picture 12">
            <a:extLst>
              <a:ext uri="{FF2B5EF4-FFF2-40B4-BE49-F238E27FC236}">
                <a16:creationId xmlns:a16="http://schemas.microsoft.com/office/drawing/2014/main" id="{5DE5607D-65F3-FB4F-B021-7B160119B63B}"/>
              </a:ext>
            </a:extLst>
          </p:cNvPr>
          <p:cNvPicPr>
            <a:picLocks noChangeAspect="1"/>
          </p:cNvPicPr>
          <p:nvPr/>
        </p:nvPicPr>
        <p:blipFill>
          <a:blip r:embed="rId7"/>
          <a:stretch>
            <a:fillRect/>
          </a:stretch>
        </p:blipFill>
        <p:spPr>
          <a:xfrm>
            <a:off x="0" y="1492177"/>
            <a:ext cx="2342837" cy="2342837"/>
          </a:xfrm>
          <a:prstGeom prst="rect">
            <a:avLst/>
          </a:prstGeom>
        </p:spPr>
      </p:pic>
      <p:pic>
        <p:nvPicPr>
          <p:cNvPr id="9" name="Picture 8">
            <a:extLst>
              <a:ext uri="{FF2B5EF4-FFF2-40B4-BE49-F238E27FC236}">
                <a16:creationId xmlns:a16="http://schemas.microsoft.com/office/drawing/2014/main" id="{B0803375-7BC8-5440-B2B3-9949F866743D}"/>
              </a:ext>
            </a:extLst>
          </p:cNvPr>
          <p:cNvPicPr>
            <a:picLocks noChangeAspect="1"/>
          </p:cNvPicPr>
          <p:nvPr/>
        </p:nvPicPr>
        <p:blipFill rotWithShape="1">
          <a:blip r:embed="rId8"/>
          <a:srcRect l="3624" t="4802" r="3514" b="4986"/>
          <a:stretch/>
        </p:blipFill>
        <p:spPr>
          <a:xfrm>
            <a:off x="3078473" y="1492177"/>
            <a:ext cx="2574525" cy="2479281"/>
          </a:xfrm>
          <a:prstGeom prst="rect">
            <a:avLst/>
          </a:prstGeom>
        </p:spPr>
      </p:pic>
      <p:pic>
        <p:nvPicPr>
          <p:cNvPr id="17" name="Picture 16">
            <a:extLst>
              <a:ext uri="{FF2B5EF4-FFF2-40B4-BE49-F238E27FC236}">
                <a16:creationId xmlns:a16="http://schemas.microsoft.com/office/drawing/2014/main" id="{8B269512-16E2-BB43-A6A4-14C9711AB1C5}"/>
              </a:ext>
            </a:extLst>
          </p:cNvPr>
          <p:cNvPicPr>
            <a:picLocks noChangeAspect="1"/>
          </p:cNvPicPr>
          <p:nvPr/>
        </p:nvPicPr>
        <p:blipFill>
          <a:blip r:embed="rId9"/>
          <a:stretch>
            <a:fillRect/>
          </a:stretch>
        </p:blipFill>
        <p:spPr>
          <a:xfrm>
            <a:off x="6539004" y="1668224"/>
            <a:ext cx="2341280" cy="2303234"/>
          </a:xfrm>
          <a:prstGeom prst="rect">
            <a:avLst/>
          </a:prstGeom>
        </p:spPr>
      </p:pic>
    </p:spTree>
    <p:extLst>
      <p:ext uri="{BB962C8B-B14F-4D97-AF65-F5344CB8AC3E}">
        <p14:creationId xmlns:p14="http://schemas.microsoft.com/office/powerpoint/2010/main" val="363843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694712" y="685800"/>
            <a:ext cx="4760685" cy="1485900"/>
          </a:xfrm>
        </p:spPr>
        <p:txBody>
          <a:bodyPr>
            <a:normAutofit/>
          </a:bodyPr>
          <a:lstStyle/>
          <a:p>
            <a:pPr>
              <a:defRPr/>
            </a:pPr>
            <a:r>
              <a:rPr lang="en-GB" b="1"/>
              <a:t>Agencies of Socialisation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180" y="340986"/>
            <a:ext cx="1542795" cy="24895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9738" y="340985"/>
            <a:ext cx="2972629" cy="248957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64" y="3420993"/>
            <a:ext cx="2985632" cy="2985632"/>
          </a:xfrm>
          <a:prstGeom prst="rect">
            <a:avLst/>
          </a:prstGeom>
        </p:spPr>
      </p:pic>
      <p:sp>
        <p:nvSpPr>
          <p:cNvPr id="20483" name="Rectangle 3"/>
          <p:cNvSpPr>
            <a:spLocks noGrp="1" noChangeArrowheads="1"/>
          </p:cNvSpPr>
          <p:nvPr>
            <p:ph idx="1"/>
          </p:nvPr>
        </p:nvSpPr>
        <p:spPr>
          <a:xfrm>
            <a:off x="6694714" y="2285999"/>
            <a:ext cx="4760685" cy="3749831"/>
          </a:xfrm>
        </p:spPr>
        <p:txBody>
          <a:bodyPr>
            <a:normAutofit/>
          </a:bodyPr>
          <a:lstStyle/>
          <a:p>
            <a:pPr eaLnBrk="1" hangingPunct="1"/>
            <a:r>
              <a:rPr lang="en-GB" dirty="0">
                <a:latin typeface="Arial" panose="020B0604020202020204" pitchFamily="34" charset="0"/>
                <a:cs typeface="Arial" panose="020B0604020202020204" pitchFamily="34" charset="0"/>
              </a:rPr>
              <a:t>Who are the key people and groups involved in the socialisation of children and young adults at the following ages?</a:t>
            </a:r>
          </a:p>
          <a:p>
            <a:pPr lvl="1"/>
            <a:r>
              <a:rPr lang="en-GB" dirty="0">
                <a:latin typeface="Arial" panose="020B0604020202020204" pitchFamily="34" charset="0"/>
                <a:cs typeface="Arial" panose="020B0604020202020204" pitchFamily="34" charset="0"/>
              </a:rPr>
              <a:t>0 - 4 years</a:t>
            </a:r>
          </a:p>
          <a:p>
            <a:pPr lvl="1"/>
            <a:r>
              <a:rPr lang="en-GB" dirty="0">
                <a:latin typeface="Arial" panose="020B0604020202020204" pitchFamily="34" charset="0"/>
                <a:cs typeface="Arial" panose="020B0604020202020204" pitchFamily="34" charset="0"/>
              </a:rPr>
              <a:t>5 - 10 years</a:t>
            </a:r>
          </a:p>
          <a:p>
            <a:pPr lvl="1"/>
            <a:r>
              <a:rPr lang="en-GB" dirty="0">
                <a:latin typeface="Arial" panose="020B0604020202020204" pitchFamily="34" charset="0"/>
                <a:cs typeface="Arial" panose="020B0604020202020204" pitchFamily="34" charset="0"/>
              </a:rPr>
              <a:t>11 - 15 years</a:t>
            </a:r>
          </a:p>
          <a:p>
            <a:pPr lvl="1"/>
            <a:r>
              <a:rPr lang="en-GB" dirty="0">
                <a:latin typeface="Arial" panose="020B0604020202020204" pitchFamily="34" charset="0"/>
                <a:cs typeface="Arial" panose="020B0604020202020204" pitchFamily="34" charset="0"/>
              </a:rPr>
              <a:t>16 - 21 years</a:t>
            </a:r>
          </a:p>
          <a:p>
            <a:pPr lvl="1"/>
            <a:r>
              <a:rPr lang="en-GB" dirty="0">
                <a:latin typeface="Arial" panose="020B0604020202020204" pitchFamily="34" charset="0"/>
                <a:cs typeface="Arial" panose="020B0604020202020204" pitchFamily="34" charset="0"/>
              </a:rPr>
              <a:t>22 - 65 years</a:t>
            </a:r>
          </a:p>
          <a:p>
            <a:pPr lvl="1"/>
            <a:r>
              <a:rPr lang="en-GB">
                <a:latin typeface="Arial" panose="020B0604020202020204" pitchFamily="34" charset="0"/>
                <a:cs typeface="Arial" panose="020B0604020202020204" pitchFamily="34" charset="0"/>
              </a:rPr>
              <a:t>66 years - death</a:t>
            </a:r>
            <a:endParaRPr lang="en-GB"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3791" y="4524599"/>
            <a:ext cx="1608667" cy="18510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2A72-21E0-2F42-AA26-2BF4E1DD5A35}"/>
              </a:ext>
            </a:extLst>
          </p:cNvPr>
          <p:cNvSpPr>
            <a:spLocks noGrp="1"/>
          </p:cNvSpPr>
          <p:nvPr>
            <p:ph type="title"/>
          </p:nvPr>
        </p:nvSpPr>
        <p:spPr>
          <a:xfrm>
            <a:off x="1371600" y="685800"/>
            <a:ext cx="9601200" cy="833034"/>
          </a:xfrm>
        </p:spPr>
        <p:txBody>
          <a:bodyPr/>
          <a:lstStyle/>
          <a:p>
            <a:r>
              <a:rPr lang="en-US" dirty="0"/>
              <a:t>The Family</a:t>
            </a:r>
          </a:p>
        </p:txBody>
      </p:sp>
      <p:sp>
        <p:nvSpPr>
          <p:cNvPr id="3" name="Content Placeholder 2">
            <a:extLst>
              <a:ext uri="{FF2B5EF4-FFF2-40B4-BE49-F238E27FC236}">
                <a16:creationId xmlns:a16="http://schemas.microsoft.com/office/drawing/2014/main" id="{6E4982D6-8096-4D4C-8F6E-83C387902ED7}"/>
              </a:ext>
            </a:extLst>
          </p:cNvPr>
          <p:cNvSpPr>
            <a:spLocks noGrp="1"/>
          </p:cNvSpPr>
          <p:nvPr>
            <p:ph idx="1"/>
          </p:nvPr>
        </p:nvSpPr>
        <p:spPr>
          <a:xfrm>
            <a:off x="1371600" y="1673817"/>
            <a:ext cx="9601200" cy="4850969"/>
          </a:xfrm>
        </p:spPr>
        <p:txBody>
          <a:bodyPr>
            <a:normAutofit/>
          </a:bodyPr>
          <a:lstStyle/>
          <a:p>
            <a:r>
              <a:rPr lang="en-GB" dirty="0"/>
              <a:t>Argued to be the most important agency</a:t>
            </a:r>
          </a:p>
          <a:p>
            <a:pPr lvl="1"/>
            <a:r>
              <a:rPr lang="en-GB" dirty="0"/>
              <a:t>We interact with them from birth to death</a:t>
            </a:r>
          </a:p>
          <a:p>
            <a:pPr lvl="1"/>
            <a:r>
              <a:rPr lang="en-GB" dirty="0"/>
              <a:t>They provide primary socialisation</a:t>
            </a:r>
          </a:p>
          <a:p>
            <a:r>
              <a:rPr lang="en-GB" dirty="0"/>
              <a:t>The definition of family is ever-changing</a:t>
            </a:r>
          </a:p>
          <a:p>
            <a:pPr lvl="1"/>
            <a:r>
              <a:rPr lang="en-GB" dirty="0"/>
              <a:t>This helps overcome the normative values of the Nuclear Family</a:t>
            </a:r>
          </a:p>
          <a:p>
            <a:r>
              <a:rPr lang="en-GB" dirty="0"/>
              <a:t>We learn from them through Role Modelling</a:t>
            </a:r>
          </a:p>
          <a:p>
            <a:pPr lvl="1"/>
            <a:r>
              <a:rPr lang="en-GB" dirty="0"/>
              <a:t>‘When an individual observes another person’s behaviour &amp; modifies their own behaviour to replicate theirs’</a:t>
            </a:r>
          </a:p>
          <a:p>
            <a:r>
              <a:rPr lang="en-GB" dirty="0"/>
              <a:t>Our understanding of gender &amp;, to an extent, sexuality is primarily shaped by the family</a:t>
            </a:r>
          </a:p>
          <a:p>
            <a:pPr lvl="1"/>
            <a:r>
              <a:rPr lang="en-GB" dirty="0"/>
              <a:t>The way the gender roles are played in the family impacts the family whole structure</a:t>
            </a:r>
          </a:p>
          <a:p>
            <a:pPr lvl="2"/>
            <a:r>
              <a:rPr lang="en-GB" dirty="0"/>
              <a:t>Direct or external family</a:t>
            </a:r>
          </a:p>
        </p:txBody>
      </p:sp>
    </p:spTree>
    <p:extLst>
      <p:ext uri="{BB962C8B-B14F-4D97-AF65-F5344CB8AC3E}">
        <p14:creationId xmlns:p14="http://schemas.microsoft.com/office/powerpoint/2010/main" val="200792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14E5-6208-F048-8D73-E13DFD51F10B}"/>
              </a:ext>
            </a:extLst>
          </p:cNvPr>
          <p:cNvSpPr>
            <a:spLocks noGrp="1"/>
          </p:cNvSpPr>
          <p:nvPr>
            <p:ph type="title"/>
          </p:nvPr>
        </p:nvSpPr>
        <p:spPr>
          <a:xfrm>
            <a:off x="640080" y="639704"/>
            <a:ext cx="3299579" cy="5577840"/>
          </a:xfrm>
        </p:spPr>
        <p:txBody>
          <a:bodyPr anchor="ctr">
            <a:normAutofit/>
          </a:bodyPr>
          <a:lstStyle/>
          <a:p>
            <a:pPr algn="ctr"/>
            <a:r>
              <a:rPr lang="en-GB" dirty="0"/>
              <a:t>What Do You Think About The Family Teaching You?</a:t>
            </a:r>
            <a:endParaRPr lang="en-GB"/>
          </a:p>
        </p:txBody>
      </p:sp>
      <p:graphicFrame>
        <p:nvGraphicFramePr>
          <p:cNvPr id="5" name="Content Placeholder 2">
            <a:extLst>
              <a:ext uri="{FF2B5EF4-FFF2-40B4-BE49-F238E27FC236}">
                <a16:creationId xmlns:a16="http://schemas.microsoft.com/office/drawing/2014/main" id="{50FC250C-47FF-47D9-9321-22941332FF52}"/>
              </a:ext>
            </a:extLst>
          </p:cNvPr>
          <p:cNvGraphicFramePr>
            <a:graphicFrameLocks noGrp="1"/>
          </p:cNvGraphicFramePr>
          <p:nvPr>
            <p:ph idx="1"/>
            <p:extLst>
              <p:ext uri="{D42A27DB-BD31-4B8C-83A1-F6EECF244321}">
                <p14:modId xmlns:p14="http://schemas.microsoft.com/office/powerpoint/2010/main" val="3037308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3422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{AA42CA35-5CCE-AE4C-9357-80CCF5B32FF0}tf10001072</Template>
  <TotalTime>2955</TotalTime>
  <Words>1528</Words>
  <Application>Microsoft Office PowerPoint</Application>
  <PresentationFormat>Widescreen</PresentationFormat>
  <Paragraphs>180</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Comic Sans MS</vt:lpstr>
      <vt:lpstr>Franklin Gothic Book</vt:lpstr>
      <vt:lpstr>Wingdings</vt:lpstr>
      <vt:lpstr>Crop</vt:lpstr>
      <vt:lpstr>Socialisation</vt:lpstr>
      <vt:lpstr>What Is Socialisation?</vt:lpstr>
      <vt:lpstr>Defining Socialisation</vt:lpstr>
      <vt:lpstr>Homework</vt:lpstr>
      <vt:lpstr>Agencies of Socialisation</vt:lpstr>
      <vt:lpstr>Who/What Are The Agencies of Socialisation?</vt:lpstr>
      <vt:lpstr>Agencies of Socialisation</vt:lpstr>
      <vt:lpstr>The Family</vt:lpstr>
      <vt:lpstr>What Do You Think About The Family Teaching You?</vt:lpstr>
      <vt:lpstr>Education</vt:lpstr>
      <vt:lpstr>Positive View of Secondary Socialisation At School: Parsons</vt:lpstr>
      <vt:lpstr>Negative View of Secondary Socialisation at School: Bowles &amp; Gintis</vt:lpstr>
      <vt:lpstr>Religion/Belief Systems</vt:lpstr>
      <vt:lpstr>PowerPoint Presentation</vt:lpstr>
      <vt:lpstr>The Mass Media</vt:lpstr>
      <vt:lpstr>PowerPoint Presentation</vt:lpstr>
      <vt:lpstr>What is a Moral Panic?</vt:lpstr>
      <vt:lpstr>PowerPoint Presentation</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Socialisation</dc:title>
  <dc:creator>Andrew Kaighin</dc:creator>
  <cp:lastModifiedBy>Andrew Kaighin</cp:lastModifiedBy>
  <cp:revision>14</cp:revision>
  <cp:lastPrinted>2023-09-18T11:16:00Z</cp:lastPrinted>
  <dcterms:created xsi:type="dcterms:W3CDTF">2021-07-26T08:47:16Z</dcterms:created>
  <dcterms:modified xsi:type="dcterms:W3CDTF">2023-09-20T14:33:44Z</dcterms:modified>
</cp:coreProperties>
</file>