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58" r:id="rId5"/>
    <p:sldId id="259" r:id="rId6"/>
    <p:sldId id="271" r:id="rId7"/>
    <p:sldId id="272" r:id="rId8"/>
    <p:sldId id="273" r:id="rId9"/>
    <p:sldId id="274" r:id="rId10"/>
    <p:sldId id="261" r:id="rId11"/>
    <p:sldId id="279" r:id="rId12"/>
    <p:sldId id="260" r:id="rId13"/>
    <p:sldId id="275" r:id="rId14"/>
    <p:sldId id="276" r:id="rId15"/>
    <p:sldId id="277" r:id="rId16"/>
    <p:sldId id="26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6" d="100"/>
          <a:sy n="76" d="100"/>
        </p:scale>
        <p:origin x="132"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7/26/2022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bay.co.uk/itm/A4-PLASTIC-PROJECT-REPORT-FILES-FOLDERS-2-PRONG-COLOURS-AVAILABLE-FREE-DELIVERY/143323164545?hash=item215eb9ef81:m:muGL2dSQsaWe8-3zB6O-H9g&amp;var=44223310483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ing.com/videos/search?q=how+to+use+paragraphs+&amp;view=detail&amp;mid=265D5A6E4B91C48BABCD265D5A6E4B91C48BABCD&amp;FORM=VIR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anose="020F0502020204030204" pitchFamily="34" charset="0"/>
              </a:rPr>
              <a:t>Study Skills</a:t>
            </a:r>
            <a:endParaRPr lang="en-US" dirty="0">
              <a:latin typeface="Calibri" panose="020F0502020204030204" pitchFamily="34" charset="0"/>
            </a:endParaRPr>
          </a:p>
        </p:txBody>
      </p:sp>
      <p:sp>
        <p:nvSpPr>
          <p:cNvPr id="3" name="Subtitle 2"/>
          <p:cNvSpPr>
            <a:spLocks noGrp="1"/>
          </p:cNvSpPr>
          <p:nvPr>
            <p:ph type="subTitle" idx="1"/>
          </p:nvPr>
        </p:nvSpPr>
        <p:spPr/>
        <p:txBody>
          <a:bodyPr/>
          <a:lstStyle/>
          <a:p>
            <a:endParaRPr lang="en-US" dirty="0" smtClean="0"/>
          </a:p>
          <a:p>
            <a:r>
              <a:rPr lang="en-US" sz="3200" dirty="0" smtClean="0">
                <a:latin typeface="Calibri" panose="020F0502020204030204" pitchFamily="34" charset="0"/>
              </a:rPr>
              <a:t>Week commencing: </a:t>
            </a:r>
            <a:r>
              <a:rPr lang="en-US" sz="3200" dirty="0" smtClean="0">
                <a:latin typeface="Calibri" panose="020F0502020204030204" pitchFamily="34" charset="0"/>
              </a:rPr>
              <a:t>12 </a:t>
            </a:r>
            <a:r>
              <a:rPr lang="en-US" sz="3200" dirty="0" smtClean="0">
                <a:latin typeface="Calibri" panose="020F0502020204030204" pitchFamily="34" charset="0"/>
              </a:rPr>
              <a:t>September </a:t>
            </a:r>
            <a:r>
              <a:rPr lang="en-US" sz="3200" dirty="0" smtClean="0">
                <a:latin typeface="Calibri" panose="020F0502020204030204" pitchFamily="34" charset="0"/>
              </a:rPr>
              <a:t>2022</a:t>
            </a:r>
            <a:endParaRPr lang="en-US" sz="3200" dirty="0">
              <a:latin typeface="Calibri" panose="020F0502020204030204" pitchFamily="34" charset="0"/>
            </a:endParaRPr>
          </a:p>
        </p:txBody>
      </p:sp>
    </p:spTree>
    <p:extLst>
      <p:ext uri="{BB962C8B-B14F-4D97-AF65-F5344CB8AC3E}">
        <p14:creationId xmlns:p14="http://schemas.microsoft.com/office/powerpoint/2010/main" val="272606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Calibri" panose="020F0502020204030204" pitchFamily="34" charset="0"/>
              </a:rPr>
              <a:t>Keeping your work safe</a:t>
            </a:r>
            <a:endParaRPr lang="en-GB" dirty="0">
              <a:latin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rPr>
              <a:t>All work is to be submitted in these type of plastic wallets:</a:t>
            </a:r>
          </a:p>
          <a:p>
            <a:r>
              <a:rPr lang="en-GB" dirty="0" smtClean="0">
                <a:latin typeface="Calibri" panose="020F0502020204030204" pitchFamily="34" charset="0"/>
              </a:rPr>
              <a:t>You will </a:t>
            </a:r>
            <a:r>
              <a:rPr lang="en-GB" dirty="0" smtClean="0">
                <a:latin typeface="Calibri" panose="020F0502020204030204" pitchFamily="34" charset="0"/>
              </a:rPr>
              <a:t>need four of </a:t>
            </a:r>
            <a:r>
              <a:rPr lang="en-GB" dirty="0" smtClean="0">
                <a:latin typeface="Calibri" panose="020F0502020204030204" pitchFamily="34" charset="0"/>
              </a:rPr>
              <a:t>these throughout the academic </a:t>
            </a:r>
            <a:r>
              <a:rPr lang="en-GB" dirty="0" smtClean="0">
                <a:latin typeface="Calibri" panose="020F0502020204030204" pitchFamily="34" charset="0"/>
              </a:rPr>
              <a:t>year to submit your work.</a:t>
            </a:r>
            <a:endParaRPr lang="en-GB" dirty="0" smtClean="0">
              <a:latin typeface="Calibri" panose="020F0502020204030204" pitchFamily="34" charset="0"/>
            </a:endParaRPr>
          </a:p>
          <a:p>
            <a:r>
              <a:rPr lang="en-GB" dirty="0">
                <a:hlinkClick r:id="rId2"/>
              </a:rPr>
              <a:t>https://</a:t>
            </a:r>
            <a:r>
              <a:rPr lang="en-GB" dirty="0" smtClean="0">
                <a:hlinkClick r:id="rId2"/>
              </a:rPr>
              <a:t>www.ebay.co.uk/itm/A4-PLASTIC-PROJECT-REPORT-FILES-FOLDERS-2-PRONG-COLOURS-AVAILABLE-FREE-DELIVERY/143323164545?hash=item215eb9ef81:m:muGL2dSQsaWe8-3zB6O-H9g&amp;var=442233104833</a:t>
            </a:r>
            <a:endParaRPr lang="en-GB" dirty="0" smtClean="0"/>
          </a:p>
          <a:p>
            <a:endParaRPr lang="en-GB" dirty="0" smtClean="0">
              <a:latin typeface="Calibri" panose="020F0502020204030204" pitchFamily="34" charset="0"/>
            </a:endParaRPr>
          </a:p>
          <a:p>
            <a:endParaRPr lang="en-GB" dirty="0" smtClean="0">
              <a:latin typeface="Calibri" panose="020F0502020204030204" pitchFamily="34" charset="0"/>
            </a:endParaRPr>
          </a:p>
          <a:p>
            <a:endParaRPr lang="en-GB" dirty="0">
              <a:latin typeface="Calibri" panose="020F0502020204030204" pitchFamily="34" charset="0"/>
            </a:endParaRPr>
          </a:p>
        </p:txBody>
      </p:sp>
    </p:spTree>
    <p:extLst>
      <p:ext uri="{BB962C8B-B14F-4D97-AF65-F5344CB8AC3E}">
        <p14:creationId xmlns:p14="http://schemas.microsoft.com/office/powerpoint/2010/main" val="3337390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latin typeface="Calibri" panose="020F0502020204030204" pitchFamily="34" charset="0"/>
              </a:rPr>
              <a:t>Keeping your work safe</a:t>
            </a:r>
            <a:endParaRPr lang="en-GB" dirty="0">
              <a:latin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GB" dirty="0" smtClean="0">
                <a:latin typeface="Calibri" panose="020F0502020204030204" pitchFamily="34" charset="0"/>
              </a:rPr>
              <a:t>Once your work has been marked, it will be kept in an A4 lever arch file.</a:t>
            </a:r>
          </a:p>
          <a:p>
            <a:r>
              <a:rPr lang="en-GB" dirty="0" smtClean="0">
                <a:latin typeface="Calibri" panose="020F0502020204030204" pitchFamily="34" charset="0"/>
              </a:rPr>
              <a:t>You will need to buy an A4 lever arch file (tutor to show what you need).</a:t>
            </a:r>
          </a:p>
          <a:p>
            <a:r>
              <a:rPr lang="en-GB" dirty="0" smtClean="0">
                <a:latin typeface="Calibri" panose="020F0502020204030204" pitchFamily="34" charset="0"/>
              </a:rPr>
              <a:t>Then you will need a set of 20 poly pockets plus 20 cardboard dividers.</a:t>
            </a:r>
          </a:p>
          <a:p>
            <a:r>
              <a:rPr lang="en-GB" dirty="0" smtClean="0">
                <a:latin typeface="Calibri" panose="020F0502020204030204" pitchFamily="34" charset="0"/>
              </a:rPr>
              <a:t>You file needs to have your name and your Diploma title on it.</a:t>
            </a:r>
            <a:endParaRPr lang="en-GB" dirty="0" smtClean="0">
              <a:latin typeface="Calibri" panose="020F0502020204030204" pitchFamily="34" charset="0"/>
            </a:endParaRPr>
          </a:p>
          <a:p>
            <a:r>
              <a:rPr lang="en-GB" dirty="0" smtClean="0">
                <a:latin typeface="Calibri" panose="020F0502020204030204" pitchFamily="34" charset="0"/>
              </a:rPr>
              <a:t>Once work has been marked and graded, you will put each unit into a poly pocket – with all staples removed.</a:t>
            </a:r>
          </a:p>
          <a:p>
            <a:r>
              <a:rPr lang="en-GB" dirty="0" smtClean="0">
                <a:latin typeface="Calibri" panose="020F0502020204030204" pitchFamily="34" charset="0"/>
              </a:rPr>
              <a:t>The lever arch file will be kept in a locked metal filing cabinet in the staff room.</a:t>
            </a:r>
            <a:endParaRPr lang="en-GB" dirty="0" smtClean="0">
              <a:latin typeface="Calibri" panose="020F0502020204030204" pitchFamily="34" charset="0"/>
            </a:endParaRPr>
          </a:p>
          <a:p>
            <a:endParaRPr lang="en-GB" dirty="0">
              <a:latin typeface="Calibri" panose="020F0502020204030204" pitchFamily="34" charset="0"/>
            </a:endParaRPr>
          </a:p>
        </p:txBody>
      </p:sp>
    </p:spTree>
    <p:extLst>
      <p:ext uri="{BB962C8B-B14F-4D97-AF65-F5344CB8AC3E}">
        <p14:creationId xmlns:p14="http://schemas.microsoft.com/office/powerpoint/2010/main" val="417613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Calibri" panose="020F0502020204030204" pitchFamily="34" charset="0"/>
              </a:rPr>
              <a:t>SS1: Writing Standard English</a:t>
            </a:r>
            <a:endParaRPr lang="en-GB" b="1" dirty="0">
              <a:latin typeface="Calibri" panose="020F0502020204030204" pitchFamily="34" charset="0"/>
            </a:endParaRPr>
          </a:p>
        </p:txBody>
      </p:sp>
      <p:sp>
        <p:nvSpPr>
          <p:cNvPr id="3" name="Content Placeholder 2"/>
          <p:cNvSpPr>
            <a:spLocks noGrp="1"/>
          </p:cNvSpPr>
          <p:nvPr>
            <p:ph idx="1"/>
          </p:nvPr>
        </p:nvSpPr>
        <p:spPr/>
        <p:txBody>
          <a:bodyPr>
            <a:normAutofit fontScale="85000" lnSpcReduction="10000"/>
          </a:bodyPr>
          <a:lstStyle/>
          <a:p>
            <a:r>
              <a:rPr lang="en-GB" sz="3200" dirty="0" smtClean="0">
                <a:latin typeface="Calibri" panose="020F0502020204030204" pitchFamily="34" charset="0"/>
              </a:rPr>
              <a:t>Go through the unit brief in detail.</a:t>
            </a:r>
          </a:p>
          <a:p>
            <a:r>
              <a:rPr lang="en-GB" sz="3200" dirty="0" smtClean="0">
                <a:latin typeface="Calibri" panose="020F0502020204030204" pitchFamily="34" charset="0"/>
              </a:rPr>
              <a:t>This is the first assignment in Study Skills and is intended to ensure that everyone is writing standard English in preparation for subject essays/reports and Study Skills written work.</a:t>
            </a:r>
          </a:p>
          <a:p>
            <a:r>
              <a:rPr lang="en-GB" sz="3200" dirty="0" smtClean="0">
                <a:latin typeface="Calibri" panose="020F0502020204030204" pitchFamily="34" charset="0"/>
              </a:rPr>
              <a:t>We will go through reminders of how to set out paragraphs etc. over the next few weeks to make sure you are able to meet the level 3 criteria. </a:t>
            </a:r>
          </a:p>
          <a:p>
            <a:endParaRPr lang="en-GB" sz="3200" dirty="0" smtClean="0">
              <a:latin typeface="Calibri" panose="020F0502020204030204" pitchFamily="34" charset="0"/>
            </a:endParaRPr>
          </a:p>
          <a:p>
            <a:endParaRPr lang="en-GB" sz="3200" dirty="0">
              <a:latin typeface="Calibri" panose="020F0502020204030204" pitchFamily="34" charset="0"/>
            </a:endParaRPr>
          </a:p>
        </p:txBody>
      </p:sp>
    </p:spTree>
    <p:extLst>
      <p:ext uri="{BB962C8B-B14F-4D97-AF65-F5344CB8AC3E}">
        <p14:creationId xmlns:p14="http://schemas.microsoft.com/office/powerpoint/2010/main" val="1985259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Using Paragraphs Correctly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cs typeface="Calibri" panose="020F0502020204030204" pitchFamily="34" charset="0"/>
              </a:rPr>
              <a:t>Watch this short YouTube presentation on using paragraphs.</a:t>
            </a:r>
          </a:p>
          <a:p>
            <a:r>
              <a:rPr lang="en-GB" dirty="0">
                <a:latin typeface="Calibri" panose="020F0502020204030204" pitchFamily="34" charset="0"/>
                <a:cs typeface="Calibri" panose="020F0502020204030204" pitchFamily="34" charset="0"/>
                <a:hlinkClick r:id="rId2"/>
              </a:rPr>
              <a:t>https://www.bing.com/videos/search?q=how+to+use+paragraphs+&amp;</a:t>
            </a:r>
            <a:r>
              <a:rPr lang="en-GB" dirty="0" smtClean="0">
                <a:latin typeface="Calibri" panose="020F0502020204030204" pitchFamily="34" charset="0"/>
                <a:cs typeface="Calibri" panose="020F0502020204030204" pitchFamily="34" charset="0"/>
                <a:hlinkClick r:id="rId2"/>
              </a:rPr>
              <a:t>view=detail&amp;mid=265D5A6E4B91C48BABCD265D5A6E4B91C48BABCD&amp;FORM=VIRE</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After watching it, jot down exactly what a paragraph is and what it should contain.</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6678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Using Paragraphs Correctly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alibri" panose="020F0502020204030204" pitchFamily="34" charset="0"/>
                <a:cs typeface="Calibri" panose="020F0502020204030204" pitchFamily="34" charset="0"/>
              </a:rPr>
              <a:t>Now you’re going to have a 15 minute writing practice session.</a:t>
            </a:r>
          </a:p>
          <a:p>
            <a:r>
              <a:rPr lang="en-GB" dirty="0" smtClean="0">
                <a:latin typeface="Calibri" panose="020F0502020204030204" pitchFamily="34" charset="0"/>
                <a:cs typeface="Calibri" panose="020F0502020204030204" pitchFamily="34" charset="0"/>
              </a:rPr>
              <a:t>Your topic is: My Hopes for the Access course.</a:t>
            </a:r>
          </a:p>
          <a:p>
            <a:r>
              <a:rPr lang="en-GB" dirty="0" smtClean="0">
                <a:latin typeface="Calibri" panose="020F0502020204030204" pitchFamily="34" charset="0"/>
                <a:cs typeface="Calibri" panose="020F0502020204030204" pitchFamily="34" charset="0"/>
              </a:rPr>
              <a:t>It should have at least THREE paragraphs.</a:t>
            </a:r>
          </a:p>
          <a:p>
            <a:r>
              <a:rPr lang="en-GB" dirty="0" smtClean="0">
                <a:latin typeface="Calibri" panose="020F0502020204030204" pitchFamily="34" charset="0"/>
                <a:cs typeface="Calibri" panose="020F0502020204030204" pitchFamily="34" charset="0"/>
              </a:rPr>
              <a:t>You should spend a few minutes planning what each paragraph should contain.</a:t>
            </a:r>
          </a:p>
          <a:p>
            <a:r>
              <a:rPr lang="en-GB" dirty="0" smtClean="0">
                <a:latin typeface="Calibri" panose="020F0502020204030204" pitchFamily="34" charset="0"/>
                <a:cs typeface="Calibri" panose="020F0502020204030204" pitchFamily="34" charset="0"/>
              </a:rPr>
              <a:t>Remember Mr. Watson’s advice: one main topic in each paragraph.</a:t>
            </a:r>
          </a:p>
          <a:p>
            <a:r>
              <a:rPr lang="en-GB" dirty="0" smtClean="0">
                <a:latin typeface="Calibri" panose="020F0502020204030204" pitchFamily="34" charset="0"/>
                <a:cs typeface="Calibri" panose="020F0502020204030204" pitchFamily="34" charset="0"/>
              </a:rPr>
              <a:t>Remember to use a topic sentence at the start of each paragraph.</a:t>
            </a:r>
          </a:p>
          <a:p>
            <a:r>
              <a:rPr lang="en-GB" dirty="0" smtClean="0">
                <a:latin typeface="Calibri" panose="020F0502020204030204" pitchFamily="34" charset="0"/>
                <a:cs typeface="Calibri" panose="020F0502020204030204" pitchFamily="34" charset="0"/>
              </a:rPr>
              <a:t>Write as much as you can within the 15 minutes allocated.</a:t>
            </a:r>
            <a:endParaRPr lang="en-GB"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19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Using Paragraphs Correctly</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cs typeface="Calibri" panose="020F0502020204030204" pitchFamily="34" charset="0"/>
              </a:rPr>
              <a:t>Look at your completed work.</a:t>
            </a:r>
          </a:p>
          <a:p>
            <a:r>
              <a:rPr lang="en-GB" dirty="0" smtClean="0">
                <a:latin typeface="Calibri" panose="020F0502020204030204" pitchFamily="34" charset="0"/>
                <a:cs typeface="Calibri" panose="020F0502020204030204" pitchFamily="34" charset="0"/>
              </a:rPr>
              <a:t>Identify what the topic is in each of your paragraphs.</a:t>
            </a:r>
          </a:p>
          <a:p>
            <a:r>
              <a:rPr lang="en-GB" dirty="0" smtClean="0">
                <a:latin typeface="Calibri" panose="020F0502020204030204" pitchFamily="34" charset="0"/>
                <a:cs typeface="Calibri" panose="020F0502020204030204" pitchFamily="34" charset="0"/>
              </a:rPr>
              <a:t>Have you used paragraphs correctly?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714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rPr>
              <a:t>Homework</a:t>
            </a:r>
            <a:endParaRPr lang="en-GB"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GB" sz="2800" dirty="0" smtClean="0">
                <a:latin typeface="Calibri" panose="020F0502020204030204" pitchFamily="34" charset="0"/>
              </a:rPr>
              <a:t>Practise using paragraphs and writing.</a:t>
            </a:r>
          </a:p>
          <a:p>
            <a:r>
              <a:rPr lang="en-GB" sz="2800" dirty="0" smtClean="0">
                <a:latin typeface="Calibri" panose="020F0502020204030204" pitchFamily="34" charset="0"/>
              </a:rPr>
              <a:t>Your homework is to write </a:t>
            </a:r>
            <a:r>
              <a:rPr lang="en-GB" sz="2800" dirty="0" smtClean="0">
                <a:latin typeface="Calibri" panose="020F0502020204030204" pitchFamily="34" charset="0"/>
              </a:rPr>
              <a:t>another short piece entitled: My Fears for the Access Course</a:t>
            </a:r>
            <a:r>
              <a:rPr lang="en-GB" sz="2800" dirty="0" smtClean="0">
                <a:latin typeface="Calibri" panose="020F0502020204030204" pitchFamily="34" charset="0"/>
              </a:rPr>
              <a:t>.  This should only take between 15 and 30 minutes.</a:t>
            </a:r>
            <a:endParaRPr lang="en-GB" sz="2800" dirty="0" smtClean="0">
              <a:latin typeface="Calibri" panose="020F0502020204030204" pitchFamily="34" charset="0"/>
            </a:endParaRPr>
          </a:p>
          <a:p>
            <a:r>
              <a:rPr lang="en-GB" sz="2800" dirty="0" smtClean="0">
                <a:latin typeface="Calibri" panose="020F0502020204030204" pitchFamily="34" charset="0"/>
              </a:rPr>
              <a:t>No word count but it should be a minimum of THREE paragraphs.</a:t>
            </a:r>
          </a:p>
          <a:p>
            <a:r>
              <a:rPr lang="en-GB" sz="2800" dirty="0" smtClean="0">
                <a:latin typeface="Calibri" panose="020F0502020204030204" pitchFamily="34" charset="0"/>
              </a:rPr>
              <a:t>Identify the key topic in each </a:t>
            </a:r>
            <a:r>
              <a:rPr lang="en-GB" sz="2800" dirty="0" smtClean="0">
                <a:latin typeface="Calibri" panose="020F0502020204030204" pitchFamily="34" charset="0"/>
              </a:rPr>
              <a:t>paragraph by underlining it.</a:t>
            </a:r>
            <a:endParaRPr lang="en-GB" sz="2800" dirty="0" smtClean="0">
              <a:latin typeface="Calibri" panose="020F0502020204030204" pitchFamily="34" charset="0"/>
            </a:endParaRPr>
          </a:p>
          <a:p>
            <a:r>
              <a:rPr lang="en-GB" sz="2800" dirty="0" smtClean="0">
                <a:latin typeface="Calibri" panose="020F0502020204030204" pitchFamily="34" charset="0"/>
              </a:rPr>
              <a:t>Bring it to class next week. </a:t>
            </a:r>
            <a:endParaRPr lang="en-GB" sz="2800" dirty="0">
              <a:latin typeface="Calibri" panose="020F0502020204030204" pitchFamily="34" charset="0"/>
            </a:endParaRPr>
          </a:p>
        </p:txBody>
      </p:sp>
    </p:spTree>
    <p:extLst>
      <p:ext uri="{BB962C8B-B14F-4D97-AF65-F5344CB8AC3E}">
        <p14:creationId xmlns:p14="http://schemas.microsoft.com/office/powerpoint/2010/main" val="295175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rPr>
              <a:t>Any questions?</a:t>
            </a:r>
            <a:endParaRPr lang="en-GB" dirty="0">
              <a:latin typeface="Calibri" panose="020F0502020204030204" pitchFamily="34" charset="0"/>
            </a:endParaRPr>
          </a:p>
        </p:txBody>
      </p:sp>
      <p:sp>
        <p:nvSpPr>
          <p:cNvPr id="3" name="Content Placeholder 2"/>
          <p:cNvSpPr>
            <a:spLocks noGrp="1"/>
          </p:cNvSpPr>
          <p:nvPr>
            <p:ph idx="1"/>
          </p:nvPr>
        </p:nvSpPr>
        <p:spPr/>
        <p:txBody>
          <a:bodyPr/>
          <a:lstStyle/>
          <a:p>
            <a:r>
              <a:rPr lang="en-GB" dirty="0" smtClean="0">
                <a:latin typeface="Calibri" panose="020F0502020204030204" pitchFamily="34" charset="0"/>
              </a:rPr>
              <a:t>Short 1-1 tutorials (if there is time) with anyone who wants one.</a:t>
            </a:r>
          </a:p>
          <a:p>
            <a:endParaRPr lang="en-GB" dirty="0">
              <a:latin typeface="Calibri" panose="020F0502020204030204" pitchFamily="34" charset="0"/>
            </a:endParaRPr>
          </a:p>
        </p:txBody>
      </p:sp>
    </p:spTree>
    <p:extLst>
      <p:ext uri="{BB962C8B-B14F-4D97-AF65-F5344CB8AC3E}">
        <p14:creationId xmlns:p14="http://schemas.microsoft.com/office/powerpoint/2010/main" val="391838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Calibri" panose="020F0502020204030204" pitchFamily="34" charset="0"/>
              </a:rPr>
              <a:t>Take first register and icebreaker</a:t>
            </a:r>
            <a:endParaRPr lang="en-GB" b="1" dirty="0">
              <a:latin typeface="Calibri" panose="020F0502020204030204" pitchFamily="34" charset="0"/>
            </a:endParaRPr>
          </a:p>
        </p:txBody>
      </p:sp>
      <p:sp>
        <p:nvSpPr>
          <p:cNvPr id="3" name="Content Placeholder 2"/>
          <p:cNvSpPr>
            <a:spLocks noGrp="1"/>
          </p:cNvSpPr>
          <p:nvPr>
            <p:ph idx="1"/>
          </p:nvPr>
        </p:nvSpPr>
        <p:spPr>
          <a:xfrm>
            <a:off x="723900" y="2095500"/>
            <a:ext cx="10642599" cy="4216400"/>
          </a:xfrm>
        </p:spPr>
        <p:txBody>
          <a:bodyPr>
            <a:noAutofit/>
          </a:bodyPr>
          <a:lstStyle/>
          <a:p>
            <a:endParaRPr lang="en-GB" sz="3200" dirty="0" smtClean="0">
              <a:latin typeface="Calibri" panose="020F0502020204030204" pitchFamily="34" charset="0"/>
            </a:endParaRPr>
          </a:p>
          <a:p>
            <a:r>
              <a:rPr lang="en-GB" sz="2800" dirty="0" smtClean="0">
                <a:latin typeface="Calibri" panose="020F0502020204030204" pitchFamily="34" charset="0"/>
              </a:rPr>
              <a:t>As your name is called, say a little bit about yourself:</a:t>
            </a:r>
          </a:p>
          <a:p>
            <a:pPr lvl="1"/>
            <a:r>
              <a:rPr lang="en-GB" sz="2800" dirty="0" smtClean="0">
                <a:latin typeface="Calibri" panose="020F0502020204030204" pitchFamily="34" charset="0"/>
              </a:rPr>
              <a:t>Repeat your name and say what made you decide to do the Access course;</a:t>
            </a:r>
          </a:p>
          <a:p>
            <a:pPr lvl="1"/>
            <a:r>
              <a:rPr lang="en-GB" sz="2800" dirty="0" smtClean="0">
                <a:latin typeface="Calibri" panose="020F0502020204030204" pitchFamily="34" charset="0"/>
              </a:rPr>
              <a:t>University and course choice;</a:t>
            </a:r>
          </a:p>
          <a:p>
            <a:pPr lvl="1"/>
            <a:r>
              <a:rPr lang="en-GB" sz="2800" dirty="0" smtClean="0">
                <a:latin typeface="Calibri" panose="020F0502020204030204" pitchFamily="34" charset="0"/>
              </a:rPr>
              <a:t>What are you looking forward to on the course?</a:t>
            </a:r>
          </a:p>
          <a:p>
            <a:pPr lvl="1"/>
            <a:r>
              <a:rPr lang="en-GB" sz="2800" dirty="0" smtClean="0">
                <a:latin typeface="Calibri" panose="020F0502020204030204" pitchFamily="34" charset="0"/>
              </a:rPr>
              <a:t>Is there anything you’re not looking forward to on the course?</a:t>
            </a:r>
          </a:p>
          <a:p>
            <a:pPr lvl="1"/>
            <a:endParaRPr lang="en-GB" sz="3200" dirty="0" smtClean="0">
              <a:latin typeface="Calibri" panose="020F0502020204030204" pitchFamily="34" charset="0"/>
            </a:endParaRPr>
          </a:p>
        </p:txBody>
      </p:sp>
    </p:spTree>
    <p:extLst>
      <p:ext uri="{BB962C8B-B14F-4D97-AF65-F5344CB8AC3E}">
        <p14:creationId xmlns:p14="http://schemas.microsoft.com/office/powerpoint/2010/main" val="9160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Calibri" panose="020F0502020204030204" pitchFamily="34" charset="0"/>
                <a:cs typeface="Calibri" panose="020F0502020204030204" pitchFamily="34" charset="0"/>
              </a:rPr>
              <a:t>Submit homework from Induction day</a:t>
            </a:r>
            <a:endParaRPr lang="en-GB"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GB" dirty="0" smtClean="0">
                <a:latin typeface="Calibri" panose="020F0502020204030204" pitchFamily="34" charset="0"/>
                <a:cs typeface="Calibri" panose="020F0502020204030204" pitchFamily="34" charset="0"/>
              </a:rPr>
              <a:t>You were all given a task last week </a:t>
            </a:r>
            <a:r>
              <a:rPr lang="en-GB" dirty="0" smtClean="0">
                <a:latin typeface="Calibri" panose="020F0502020204030204" pitchFamily="34" charset="0"/>
                <a:cs typeface="Calibri" panose="020F0502020204030204" pitchFamily="34" charset="0"/>
              </a:rPr>
              <a:t>during induction.</a:t>
            </a:r>
            <a:endParaRPr lang="en-GB" dirty="0" smtClean="0">
              <a:latin typeface="Calibri" panose="020F0502020204030204" pitchFamily="34" charset="0"/>
              <a:cs typeface="Calibri" panose="020F0502020204030204" pitchFamily="34" charset="0"/>
            </a:endParaRPr>
          </a:p>
          <a:p>
            <a:r>
              <a:rPr lang="en-GB" dirty="0" smtClean="0">
                <a:latin typeface="Calibri" panose="020F0502020204030204" pitchFamily="34" charset="0"/>
                <a:cs typeface="Calibri" panose="020F0502020204030204" pitchFamily="34" charset="0"/>
              </a:rPr>
              <a:t>Take 5 minutes to check your work for spelling/grammar.</a:t>
            </a:r>
          </a:p>
          <a:p>
            <a:r>
              <a:rPr lang="en-GB" dirty="0" smtClean="0">
                <a:latin typeface="Calibri" panose="020F0502020204030204" pitchFamily="34" charset="0"/>
                <a:cs typeface="Calibri" panose="020F0502020204030204" pitchFamily="34" charset="0"/>
              </a:rPr>
              <a:t>Submit to tutor (make sure you have added your name). </a:t>
            </a:r>
          </a:p>
          <a:p>
            <a:r>
              <a:rPr lang="en-GB" dirty="0" smtClean="0">
                <a:latin typeface="Calibri" panose="020F0502020204030204" pitchFamily="34" charset="0"/>
                <a:cs typeface="Calibri" panose="020F0502020204030204" pitchFamily="34" charset="0"/>
              </a:rPr>
              <a:t>This will be the starting point for your first assignment (Writing Standard English). </a:t>
            </a:r>
          </a:p>
          <a:p>
            <a:r>
              <a:rPr lang="en-GB" dirty="0" smtClean="0">
                <a:latin typeface="Calibri" panose="020F0502020204030204" pitchFamily="34" charset="0"/>
                <a:cs typeface="Calibri" panose="020F0502020204030204" pitchFamily="34" charset="0"/>
              </a:rPr>
              <a:t>It also demonstrates to us that you are able to complete a task and submit it </a:t>
            </a:r>
            <a:r>
              <a:rPr lang="en-GB" dirty="0" smtClean="0">
                <a:latin typeface="Calibri" panose="020F0502020204030204" pitchFamily="34" charset="0"/>
                <a:cs typeface="Calibri" panose="020F0502020204030204" pitchFamily="34" charset="0"/>
              </a:rPr>
              <a:t>on </a:t>
            </a:r>
            <a:r>
              <a:rPr lang="en-GB" dirty="0" smtClean="0">
                <a:latin typeface="Calibri" panose="020F0502020204030204" pitchFamily="34" charset="0"/>
                <a:cs typeface="Calibri" panose="020F0502020204030204" pitchFamily="34" charset="0"/>
              </a:rPr>
              <a:t>time.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210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Calibri" panose="020F0502020204030204" pitchFamily="34" charset="0"/>
              </a:rPr>
              <a:t>Student Information Sheet </a:t>
            </a:r>
            <a:r>
              <a:rPr lang="en-GB" b="1" dirty="0" smtClean="0">
                <a:latin typeface="Calibri" panose="020F0502020204030204" pitchFamily="34" charset="0"/>
              </a:rPr>
              <a:t>2022</a:t>
            </a:r>
            <a:endParaRPr lang="en-GB" b="1" dirty="0">
              <a:latin typeface="Calibri" panose="020F0502020204030204" pitchFamily="34" charset="0"/>
            </a:endParaRPr>
          </a:p>
        </p:txBody>
      </p:sp>
      <p:sp>
        <p:nvSpPr>
          <p:cNvPr id="3" name="Content Placeholder 2"/>
          <p:cNvSpPr>
            <a:spLocks noGrp="1"/>
          </p:cNvSpPr>
          <p:nvPr>
            <p:ph idx="1"/>
          </p:nvPr>
        </p:nvSpPr>
        <p:spPr/>
        <p:txBody>
          <a:bodyPr/>
          <a:lstStyle/>
          <a:p>
            <a:endParaRPr lang="en-GB" dirty="0" smtClean="0"/>
          </a:p>
          <a:p>
            <a:r>
              <a:rPr lang="en-GB" sz="3200" dirty="0" smtClean="0">
                <a:latin typeface="Calibri" panose="020F0502020204030204" pitchFamily="34" charset="0"/>
              </a:rPr>
              <a:t>Please complete in as much detail as possible.</a:t>
            </a:r>
          </a:p>
          <a:p>
            <a:endParaRPr lang="en-GB" sz="3200" dirty="0">
              <a:latin typeface="Calibri" panose="020F0502020204030204" pitchFamily="34" charset="0"/>
            </a:endParaRPr>
          </a:p>
          <a:p>
            <a:r>
              <a:rPr lang="en-GB" sz="3200" dirty="0" smtClean="0">
                <a:latin typeface="Calibri" panose="020F0502020204030204" pitchFamily="34" charset="0"/>
              </a:rPr>
              <a:t>Submit to tutor.</a:t>
            </a:r>
            <a:endParaRPr lang="en-GB" sz="3200" dirty="0">
              <a:latin typeface="Calibri" panose="020F0502020204030204" pitchFamily="34" charset="0"/>
            </a:endParaRPr>
          </a:p>
        </p:txBody>
      </p:sp>
    </p:spTree>
    <p:extLst>
      <p:ext uri="{BB962C8B-B14F-4D97-AF65-F5344CB8AC3E}">
        <p14:creationId xmlns:p14="http://schemas.microsoft.com/office/powerpoint/2010/main" val="420583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rPr>
              <a:t>Study Skills </a:t>
            </a:r>
            <a:r>
              <a:rPr lang="en-GB" dirty="0" smtClean="0">
                <a:latin typeface="Calibri" panose="020F0502020204030204" pitchFamily="34" charset="0"/>
              </a:rPr>
              <a:t>2022-23 </a:t>
            </a:r>
            <a:r>
              <a:rPr lang="en-GB" dirty="0" smtClean="0">
                <a:latin typeface="Calibri" panose="020F0502020204030204" pitchFamily="34" charset="0"/>
              </a:rPr>
              <a:t>Year Planner</a:t>
            </a:r>
            <a:endParaRPr lang="en-GB" dirty="0">
              <a:latin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GB" sz="3200" dirty="0" smtClean="0">
                <a:latin typeface="Calibri" panose="020F0502020204030204" pitchFamily="34" charset="0"/>
              </a:rPr>
              <a:t>Please keep in your folder or somewhere safe.</a:t>
            </a:r>
          </a:p>
          <a:p>
            <a:r>
              <a:rPr lang="en-GB" sz="3200" dirty="0" smtClean="0">
                <a:latin typeface="Calibri" panose="020F0502020204030204" pitchFamily="34" charset="0"/>
              </a:rPr>
              <a:t>See timings throughout the academic year.</a:t>
            </a:r>
          </a:p>
          <a:p>
            <a:r>
              <a:rPr lang="en-GB" sz="3200" dirty="0" smtClean="0">
                <a:latin typeface="Calibri" panose="020F0502020204030204" pitchFamily="34" charset="0"/>
              </a:rPr>
              <a:t>Please note Study Skills assignment submission dates.</a:t>
            </a:r>
          </a:p>
          <a:p>
            <a:r>
              <a:rPr lang="en-GB" sz="3200" dirty="0" smtClean="0">
                <a:latin typeface="Calibri" panose="020F0502020204030204" pitchFamily="34" charset="0"/>
              </a:rPr>
              <a:t>Highlight exam week.  Exact </a:t>
            </a:r>
            <a:r>
              <a:rPr lang="en-GB" sz="3200" dirty="0" smtClean="0">
                <a:latin typeface="Calibri" panose="020F0502020204030204" pitchFamily="34" charset="0"/>
              </a:rPr>
              <a:t>date for your exam will </a:t>
            </a:r>
            <a:r>
              <a:rPr lang="en-GB" sz="3200" dirty="0" smtClean="0">
                <a:latin typeface="Calibri" panose="020F0502020204030204" pitchFamily="34" charset="0"/>
              </a:rPr>
              <a:t>be given after October half term.</a:t>
            </a:r>
          </a:p>
          <a:p>
            <a:r>
              <a:rPr lang="en-GB" sz="3200" dirty="0" smtClean="0">
                <a:latin typeface="Calibri" panose="020F0502020204030204" pitchFamily="34" charset="0"/>
              </a:rPr>
              <a:t>Any questions…?</a:t>
            </a:r>
            <a:endParaRPr lang="en-GB" sz="3200" dirty="0">
              <a:latin typeface="Calibri" panose="020F0502020204030204" pitchFamily="34" charset="0"/>
            </a:endParaRPr>
          </a:p>
        </p:txBody>
      </p:sp>
    </p:spTree>
    <p:extLst>
      <p:ext uri="{BB962C8B-B14F-4D97-AF65-F5344CB8AC3E}">
        <p14:creationId xmlns:p14="http://schemas.microsoft.com/office/powerpoint/2010/main" val="353738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Access: barriers to learning</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lnSpcReduction="10000"/>
          </a:bodyPr>
          <a:lstStyle/>
          <a:p>
            <a:r>
              <a:rPr lang="en-GB" dirty="0" smtClean="0">
                <a:latin typeface="Calibri" panose="020F0502020204030204" pitchFamily="34" charset="0"/>
                <a:cs typeface="Calibri" panose="020F0502020204030204" pitchFamily="34" charset="0"/>
              </a:rPr>
              <a:t>Work in groups of two or three:</a:t>
            </a:r>
          </a:p>
          <a:p>
            <a:r>
              <a:rPr lang="en-GB" dirty="0" smtClean="0">
                <a:latin typeface="Calibri" panose="020F0502020204030204" pitchFamily="34" charset="0"/>
                <a:cs typeface="Calibri" panose="020F0502020204030204" pitchFamily="34" charset="0"/>
              </a:rPr>
              <a:t>Thinking about the Access course you’ve started, and what you were told during the zoom session you initially participated in, what do you think are the biggest barriers for adult students in completing Access?  Use your own experiences.</a:t>
            </a:r>
          </a:p>
          <a:p>
            <a:r>
              <a:rPr lang="en-GB" dirty="0" smtClean="0">
                <a:latin typeface="Calibri" panose="020F0502020204030204" pitchFamily="34" charset="0"/>
                <a:cs typeface="Calibri" panose="020F0502020204030204" pitchFamily="34" charset="0"/>
              </a:rPr>
              <a:t>Discuss this for five minutes then write down the three top reasons you’ve identified in your group.</a:t>
            </a:r>
          </a:p>
          <a:p>
            <a:r>
              <a:rPr lang="en-GB" dirty="0" smtClean="0">
                <a:latin typeface="Calibri" panose="020F0502020204030204" pitchFamily="34" charset="0"/>
                <a:cs typeface="Calibri" panose="020F0502020204030204" pitchFamily="34" charset="0"/>
              </a:rPr>
              <a:t>Each learner feeds back in turn.  </a:t>
            </a:r>
          </a:p>
          <a:p>
            <a:r>
              <a:rPr lang="en-GB" dirty="0" smtClean="0">
                <a:latin typeface="Calibri" panose="020F0502020204030204" pitchFamily="34" charset="0"/>
                <a:cs typeface="Calibri" panose="020F0502020204030204" pitchFamily="34" charset="0"/>
              </a:rPr>
              <a:t>Learners and tutor discuss the reasons and, as a group, come up with solutions.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6029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The time sponge…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295400" y="2556932"/>
            <a:ext cx="10083799" cy="3318936"/>
          </a:xfrm>
        </p:spPr>
        <p:txBody>
          <a:bodyPr>
            <a:normAutofit fontScale="70000" lnSpcReduction="20000"/>
          </a:bodyPr>
          <a:lstStyle/>
          <a:p>
            <a:r>
              <a:rPr lang="en-GB" dirty="0" smtClean="0">
                <a:latin typeface="Calibri" panose="020F0502020204030204" pitchFamily="34" charset="0"/>
                <a:cs typeface="Calibri" panose="020F0502020204030204" pitchFamily="34" charset="0"/>
              </a:rPr>
              <a:t>Everybody is given a large post-it note.</a:t>
            </a:r>
          </a:p>
          <a:p>
            <a:r>
              <a:rPr lang="en-GB" dirty="0" smtClean="0">
                <a:latin typeface="Calibri" panose="020F0502020204030204" pitchFamily="34" charset="0"/>
                <a:cs typeface="Calibri" panose="020F0502020204030204" pitchFamily="34" charset="0"/>
              </a:rPr>
              <a:t>On yours, write at the top your biggest “time sponge”.  This could be an activity/activities that you find yourself doing instead of working.  We all have a tendency to procrastinate!</a:t>
            </a:r>
          </a:p>
          <a:p>
            <a:r>
              <a:rPr lang="en-GB" dirty="0" smtClean="0">
                <a:latin typeface="Calibri" panose="020F0502020204030204" pitchFamily="34" charset="0"/>
                <a:cs typeface="Calibri" panose="020F0502020204030204" pitchFamily="34" charset="0"/>
              </a:rPr>
              <a:t>It could be: checking social media; messaging friends; housework.</a:t>
            </a:r>
          </a:p>
          <a:p>
            <a:r>
              <a:rPr lang="en-GB" dirty="0" smtClean="0">
                <a:latin typeface="Calibri" panose="020F0502020204030204" pitchFamily="34" charset="0"/>
                <a:cs typeface="Calibri" panose="020F0502020204030204" pitchFamily="34" charset="0"/>
              </a:rPr>
              <a:t>Pass your post-it to the person on your left.</a:t>
            </a:r>
          </a:p>
          <a:p>
            <a:r>
              <a:rPr lang="en-GB" dirty="0" smtClean="0">
                <a:latin typeface="Calibri" panose="020F0502020204030204" pitchFamily="34" charset="0"/>
                <a:cs typeface="Calibri" panose="020F0502020204030204" pitchFamily="34" charset="0"/>
              </a:rPr>
              <a:t>Read someone else’s post-it and write a possible solution to the problem.</a:t>
            </a:r>
          </a:p>
          <a:p>
            <a:r>
              <a:rPr lang="en-GB" dirty="0" smtClean="0">
                <a:latin typeface="Calibri" panose="020F0502020204030204" pitchFamily="34" charset="0"/>
                <a:cs typeface="Calibri" panose="020F0502020204030204" pitchFamily="34" charset="0"/>
              </a:rPr>
              <a:t>Pass to the left again, and write another solution to the problem in front of you.</a:t>
            </a:r>
          </a:p>
          <a:p>
            <a:r>
              <a:rPr lang="en-GB" dirty="0" smtClean="0">
                <a:latin typeface="Calibri" panose="020F0502020204030204" pitchFamily="34" charset="0"/>
                <a:cs typeface="Calibri" panose="020F0502020204030204" pitchFamily="34" charset="0"/>
              </a:rPr>
              <a:t>Keep going until every problem has five solutions.</a:t>
            </a:r>
          </a:p>
          <a:p>
            <a:r>
              <a:rPr lang="en-GB" dirty="0" smtClean="0">
                <a:latin typeface="Calibri" panose="020F0502020204030204" pitchFamily="34" charset="0"/>
                <a:cs typeface="Calibri" panose="020F0502020204030204" pitchFamily="34" charset="0"/>
              </a:rPr>
              <a:t>Everyone read out one problem plus the solutions offered.</a:t>
            </a:r>
          </a:p>
          <a:p>
            <a:r>
              <a:rPr lang="en-GB" dirty="0" smtClean="0">
                <a:latin typeface="Calibri" panose="020F0502020204030204" pitchFamily="34" charset="0"/>
                <a:cs typeface="Calibri" panose="020F0502020204030204" pitchFamily="34" charset="0"/>
              </a:rPr>
              <a:t>Everybody say ONE thing they will do differently on Access after listening to the time sponges and solutions.</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686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Setting aside study time</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92500"/>
          </a:bodyPr>
          <a:lstStyle/>
          <a:p>
            <a:r>
              <a:rPr lang="en-GB" dirty="0" smtClean="0">
                <a:latin typeface="Calibri" panose="020F0502020204030204" pitchFamily="34" charset="0"/>
                <a:cs typeface="Calibri" panose="020F0502020204030204" pitchFamily="34" charset="0"/>
              </a:rPr>
              <a:t>The Access course is very fast-paced and you will need to identify times and days when you can concentrate on your Access research and assignments.</a:t>
            </a:r>
          </a:p>
          <a:p>
            <a:r>
              <a:rPr lang="en-GB" dirty="0" smtClean="0">
                <a:latin typeface="Calibri" panose="020F0502020204030204" pitchFamily="34" charset="0"/>
                <a:cs typeface="Calibri" panose="020F0502020204030204" pitchFamily="34" charset="0"/>
              </a:rPr>
              <a:t>This will depend on a variety of things: when you are in college; when you work; childcare; family time; etc.</a:t>
            </a:r>
          </a:p>
          <a:p>
            <a:r>
              <a:rPr lang="en-GB" dirty="0" smtClean="0">
                <a:latin typeface="Calibri" panose="020F0502020204030204" pitchFamily="34" charset="0"/>
                <a:cs typeface="Calibri" panose="020F0502020204030204" pitchFamily="34" charset="0"/>
              </a:rPr>
              <a:t>On the </a:t>
            </a:r>
            <a:r>
              <a:rPr lang="en-GB" u="sng" dirty="0" smtClean="0">
                <a:latin typeface="Calibri" panose="020F0502020204030204" pitchFamily="34" charset="0"/>
                <a:cs typeface="Calibri" panose="020F0502020204030204" pitchFamily="34" charset="0"/>
              </a:rPr>
              <a:t>blank timetable</a:t>
            </a:r>
            <a:r>
              <a:rPr lang="en-GB" dirty="0" smtClean="0">
                <a:latin typeface="Calibri" panose="020F0502020204030204" pitchFamily="34" charset="0"/>
                <a:cs typeface="Calibri" panose="020F0502020204030204" pitchFamily="34" charset="0"/>
              </a:rPr>
              <a:t>, identify days/times you can allocate to study/research/working on assignments.</a:t>
            </a:r>
          </a:p>
          <a:p>
            <a:r>
              <a:rPr lang="en-GB" dirty="0" smtClean="0">
                <a:latin typeface="Calibri" panose="020F0502020204030204" pitchFamily="34" charset="0"/>
                <a:cs typeface="Calibri" panose="020F0502020204030204" pitchFamily="34" charset="0"/>
              </a:rPr>
              <a:t>Show it to the people next to you and compare the study time you have available.  </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38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libri" panose="020F0502020204030204" pitchFamily="34" charset="0"/>
                <a:cs typeface="Calibri" panose="020F0502020204030204" pitchFamily="34" charset="0"/>
              </a:rPr>
              <a:t>Access assignment deadlines</a:t>
            </a:r>
            <a:endParaRPr lang="en-GB"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fontScale="85000" lnSpcReduction="10000"/>
          </a:bodyPr>
          <a:lstStyle/>
          <a:p>
            <a:r>
              <a:rPr lang="en-GB" dirty="0" smtClean="0">
                <a:latin typeface="Calibri" panose="020F0502020204030204" pitchFamily="34" charset="0"/>
                <a:cs typeface="Calibri" panose="020F0502020204030204" pitchFamily="34" charset="0"/>
              </a:rPr>
              <a:t>Have a look at the </a:t>
            </a:r>
            <a:r>
              <a:rPr lang="en-GB" u="sng" dirty="0" smtClean="0">
                <a:latin typeface="Calibri" panose="020F0502020204030204" pitchFamily="34" charset="0"/>
                <a:cs typeface="Calibri" panose="020F0502020204030204" pitchFamily="34" charset="0"/>
              </a:rPr>
              <a:t>Assignment Deadline Timetable</a:t>
            </a:r>
            <a:r>
              <a:rPr lang="en-GB" dirty="0" smtClean="0">
                <a:latin typeface="Calibri" panose="020F0502020204030204" pitchFamily="34" charset="0"/>
                <a:cs typeface="Calibri" panose="020F0502020204030204" pitchFamily="34" charset="0"/>
              </a:rPr>
              <a:t>.</a:t>
            </a:r>
          </a:p>
          <a:p>
            <a:r>
              <a:rPr lang="en-GB" dirty="0" smtClean="0">
                <a:latin typeface="Calibri" panose="020F0502020204030204" pitchFamily="34" charset="0"/>
                <a:cs typeface="Calibri" panose="020F0502020204030204" pitchFamily="34" charset="0"/>
              </a:rPr>
              <a:t>You will need to fill this in for each of your four subjects on the course (don’t fill in anything for GCSE English or Maths).</a:t>
            </a:r>
          </a:p>
          <a:p>
            <a:r>
              <a:rPr lang="en-GB" dirty="0" smtClean="0">
                <a:latin typeface="Calibri" panose="020F0502020204030204" pitchFamily="34" charset="0"/>
                <a:cs typeface="Calibri" panose="020F0502020204030204" pitchFamily="34" charset="0"/>
              </a:rPr>
              <a:t>You can complete the boxes for Study Skills assignments now.</a:t>
            </a:r>
          </a:p>
          <a:p>
            <a:r>
              <a:rPr lang="en-GB" dirty="0" smtClean="0">
                <a:latin typeface="Calibri" panose="020F0502020204030204" pitchFamily="34" charset="0"/>
                <a:cs typeface="Calibri" panose="020F0502020204030204" pitchFamily="34" charset="0"/>
              </a:rPr>
              <a:t>Add your other subjects once tutors have given you a Year Planner for their subject.</a:t>
            </a:r>
          </a:p>
          <a:p>
            <a:r>
              <a:rPr lang="en-GB" dirty="0" smtClean="0">
                <a:latin typeface="Calibri" panose="020F0502020204030204" pitchFamily="34" charset="0"/>
                <a:cs typeface="Calibri" panose="020F0502020204030204" pitchFamily="34" charset="0"/>
              </a:rPr>
              <a:t>Keep it safe somewhere so you can see at a glance when deadlines are due.</a:t>
            </a:r>
          </a:p>
          <a:p>
            <a:r>
              <a:rPr lang="en-GB" dirty="0" smtClean="0">
                <a:latin typeface="Calibri" panose="020F0502020204030204" pitchFamily="34" charset="0"/>
                <a:cs typeface="Calibri" panose="020F0502020204030204" pitchFamily="34" charset="0"/>
              </a:rPr>
              <a:t>Remember: late work is capped at a pass (graded subjects).  There is no possibility of re-submission for late work so it can result in a failed assignment.  This would mean you fail the course.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80309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236</TotalTime>
  <Words>1098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Study Skills</vt:lpstr>
      <vt:lpstr>Take first register and icebreaker</vt:lpstr>
      <vt:lpstr>Submit homework from Induction day</vt:lpstr>
      <vt:lpstr>Student Information Sheet 2022</vt:lpstr>
      <vt:lpstr>Study Skills 2022-23 Year Planner</vt:lpstr>
      <vt:lpstr>Access: barriers to learning</vt:lpstr>
      <vt:lpstr>The time sponge…</vt:lpstr>
      <vt:lpstr>Setting aside study time</vt:lpstr>
      <vt:lpstr>Access assignment deadlines</vt:lpstr>
      <vt:lpstr>Keeping your work safe</vt:lpstr>
      <vt:lpstr>Keeping your work safe</vt:lpstr>
      <vt:lpstr>SS1: Writing Standard English</vt:lpstr>
      <vt:lpstr>Using Paragraphs Correctly</vt:lpstr>
      <vt:lpstr>Using Paragraphs Correctly</vt:lpstr>
      <vt:lpstr>Using Paragraphs Correctly</vt:lpstr>
      <vt:lpstr>Homework</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Rogers</dc:creator>
  <cp:lastModifiedBy>Catherine Rogers</cp:lastModifiedBy>
  <cp:revision>67</cp:revision>
  <dcterms:created xsi:type="dcterms:W3CDTF">2013-07-15T20:23:31Z</dcterms:created>
  <dcterms:modified xsi:type="dcterms:W3CDTF">2022-07-26T10:22:54Z</dcterms:modified>
</cp:coreProperties>
</file>