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74" r:id="rId4"/>
    <p:sldId id="257" r:id="rId5"/>
    <p:sldId id="258" r:id="rId6"/>
    <p:sldId id="262" r:id="rId7"/>
    <p:sldId id="265" r:id="rId8"/>
    <p:sldId id="275" r:id="rId9"/>
    <p:sldId id="269" r:id="rId10"/>
    <p:sldId id="272" r:id="rId11"/>
    <p:sldId id="276" r:id="rId12"/>
    <p:sldId id="277" r:id="rId13"/>
    <p:sldId id="270" r:id="rId14"/>
    <p:sldId id="271" r:id="rId15"/>
    <p:sldId id="268" r:id="rId16"/>
    <p:sldId id="259" r:id="rId17"/>
    <p:sldId id="263" r:id="rId18"/>
    <p:sldId id="264" r:id="rId19"/>
    <p:sldId id="26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14" autoAdjust="0"/>
    <p:restoredTop sz="94660"/>
  </p:normalViewPr>
  <p:slideViewPr>
    <p:cSldViewPr>
      <p:cViewPr varScale="1">
        <p:scale>
          <a:sx n="103" d="100"/>
          <a:sy n="103" d="100"/>
        </p:scale>
        <p:origin x="26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D4EE634-0646-4F94-947B-F383427617F2}" type="datetimeFigureOut">
              <a:rPr lang="en-US" smtClean="0"/>
              <a:pPr/>
              <a:t>8/25/2015</a:t>
            </a:fld>
            <a:endParaRPr lang="en-GB"/>
          </a:p>
        </p:txBody>
      </p:sp>
      <p:sp>
        <p:nvSpPr>
          <p:cNvPr id="19" name="Footer Placeholder 18"/>
          <p:cNvSpPr>
            <a:spLocks noGrp="1"/>
          </p:cNvSpPr>
          <p:nvPr>
            <p:ph type="ftr" sz="quarter" idx="11"/>
          </p:nvPr>
        </p:nvSpPr>
        <p:spPr/>
        <p:txBody>
          <a:bodyPr/>
          <a:lstStyle/>
          <a:p>
            <a:endParaRPr lang="en-GB"/>
          </a:p>
        </p:txBody>
      </p:sp>
      <p:sp>
        <p:nvSpPr>
          <p:cNvPr id="27" name="Slide Number Placeholder 26"/>
          <p:cNvSpPr>
            <a:spLocks noGrp="1"/>
          </p:cNvSpPr>
          <p:nvPr>
            <p:ph type="sldNum" sz="quarter" idx="12"/>
          </p:nvPr>
        </p:nvSpPr>
        <p:spPr/>
        <p:txBody>
          <a:bodyPr/>
          <a:lstStyle/>
          <a:p>
            <a:fld id="{746C7191-558A-4E45-B6C0-AEA9838164B0}"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D4EE634-0646-4F94-947B-F383427617F2}" type="datetimeFigureOut">
              <a:rPr lang="en-US" smtClean="0"/>
              <a:pPr/>
              <a:t>8/25/2015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6C7191-558A-4E45-B6C0-AEA9838164B0}"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D4EE634-0646-4F94-947B-F383427617F2}" type="datetimeFigureOut">
              <a:rPr lang="en-US" smtClean="0"/>
              <a:pPr/>
              <a:t>8/25/2015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6C7191-558A-4E45-B6C0-AEA9838164B0}"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D4EE634-0646-4F94-947B-F383427617F2}" type="datetimeFigureOut">
              <a:rPr lang="en-US" smtClean="0"/>
              <a:pPr/>
              <a:t>8/25/2015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6C7191-558A-4E45-B6C0-AEA9838164B0}"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D4EE634-0646-4F94-947B-F383427617F2}" type="datetimeFigureOut">
              <a:rPr lang="en-US" smtClean="0"/>
              <a:pPr/>
              <a:t>8/25/2015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6C7191-558A-4E45-B6C0-AEA9838164B0}"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D4EE634-0646-4F94-947B-F383427617F2}" type="datetimeFigureOut">
              <a:rPr lang="en-US" smtClean="0"/>
              <a:pPr/>
              <a:t>8/25/2015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46C7191-558A-4E45-B6C0-AEA9838164B0}"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D4EE634-0646-4F94-947B-F383427617F2}" type="datetimeFigureOut">
              <a:rPr lang="en-US" smtClean="0"/>
              <a:pPr/>
              <a:t>8/25/2015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46C7191-558A-4E45-B6C0-AEA9838164B0}"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D4EE634-0646-4F94-947B-F383427617F2}" type="datetimeFigureOut">
              <a:rPr lang="en-US" smtClean="0"/>
              <a:pPr/>
              <a:t>8/25/2015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46C7191-558A-4E45-B6C0-AEA9838164B0}"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4EE634-0646-4F94-947B-F383427617F2}" type="datetimeFigureOut">
              <a:rPr lang="en-US" smtClean="0"/>
              <a:pPr/>
              <a:t>8/25/2015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46C7191-558A-4E45-B6C0-AEA9838164B0}"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D4EE634-0646-4F94-947B-F383427617F2}" type="datetimeFigureOut">
              <a:rPr lang="en-US" smtClean="0"/>
              <a:pPr/>
              <a:t>8/25/2015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46C7191-558A-4E45-B6C0-AEA9838164B0}"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D4EE634-0646-4F94-947B-F383427617F2}" type="datetimeFigureOut">
              <a:rPr lang="en-US" smtClean="0"/>
              <a:pPr/>
              <a:t>8/25/2015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8077200" y="6356350"/>
            <a:ext cx="609600" cy="365125"/>
          </a:xfrm>
        </p:spPr>
        <p:txBody>
          <a:bodyPr/>
          <a:lstStyle/>
          <a:p>
            <a:fld id="{746C7191-558A-4E45-B6C0-AEA9838164B0}" type="slidenum">
              <a:rPr lang="en-GB" smtClean="0"/>
              <a:pPr/>
              <a:t>‹#›</a:t>
            </a:fld>
            <a:endParaRPr lang="en-GB"/>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D4EE634-0646-4F94-947B-F383427617F2}" type="datetimeFigureOut">
              <a:rPr lang="en-US" smtClean="0"/>
              <a:pPr/>
              <a:t>8/25/2015</a:t>
            </a:fld>
            <a:endParaRPr lang="en-GB"/>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GB"/>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46C7191-558A-4E45-B6C0-AEA9838164B0}" type="slidenum">
              <a:rPr lang="en-GB" smtClean="0"/>
              <a:pPr/>
              <a:t>‹#›</a:t>
            </a:fld>
            <a:endParaRPr lang="en-GB"/>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smtClean="0"/>
              <a:t>Study Skills: Essay Writing</a:t>
            </a:r>
            <a:endParaRPr lang="en-GB" dirty="0"/>
          </a:p>
        </p:txBody>
      </p:sp>
      <p:sp>
        <p:nvSpPr>
          <p:cNvPr id="3" name="Subtitle 2"/>
          <p:cNvSpPr>
            <a:spLocks noGrp="1"/>
          </p:cNvSpPr>
          <p:nvPr>
            <p:ph type="subTitle" idx="1"/>
          </p:nvPr>
        </p:nvSpPr>
        <p:spPr/>
        <p:txBody>
          <a:bodyPr/>
          <a:lstStyle/>
          <a:p>
            <a:r>
              <a:rPr lang="en-GB" dirty="0" smtClean="0"/>
              <a:t>Access to HE</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Conclusions</a:t>
            </a:r>
            <a:endParaRPr lang="en-GB" dirty="0"/>
          </a:p>
        </p:txBody>
      </p:sp>
      <p:sp>
        <p:nvSpPr>
          <p:cNvPr id="3" name="Content Placeholder 2"/>
          <p:cNvSpPr>
            <a:spLocks noGrp="1"/>
          </p:cNvSpPr>
          <p:nvPr>
            <p:ph idx="1"/>
          </p:nvPr>
        </p:nvSpPr>
        <p:spPr/>
        <p:txBody>
          <a:bodyPr/>
          <a:lstStyle/>
          <a:p>
            <a:pPr>
              <a:lnSpc>
                <a:spcPct val="80000"/>
              </a:lnSpc>
            </a:pPr>
            <a:r>
              <a:rPr lang="en-GB" sz="2400" dirty="0" smtClean="0"/>
              <a:t>No new arguments or ideas.</a:t>
            </a:r>
          </a:p>
          <a:p>
            <a:pPr>
              <a:lnSpc>
                <a:spcPct val="80000"/>
              </a:lnSpc>
            </a:pPr>
            <a:r>
              <a:rPr lang="en-GB" sz="2400" dirty="0" smtClean="0"/>
              <a:t>Summarise your argument.</a:t>
            </a:r>
          </a:p>
          <a:p>
            <a:pPr>
              <a:lnSpc>
                <a:spcPct val="80000"/>
              </a:lnSpc>
            </a:pPr>
            <a:r>
              <a:rPr lang="en-GB" sz="2400" dirty="0" smtClean="0"/>
              <a:t>State your general conclusions.</a:t>
            </a:r>
          </a:p>
          <a:p>
            <a:pPr>
              <a:lnSpc>
                <a:spcPct val="80000"/>
              </a:lnSpc>
            </a:pPr>
            <a:r>
              <a:rPr lang="en-GB" sz="2400" dirty="0" smtClean="0"/>
              <a:t>Make clear why your conclusions are significant.</a:t>
            </a:r>
          </a:p>
          <a:p>
            <a:pPr>
              <a:lnSpc>
                <a:spcPct val="80000"/>
              </a:lnSpc>
            </a:pPr>
            <a:r>
              <a:rPr lang="en-GB" sz="2400" dirty="0" smtClean="0"/>
              <a:t>Your last sentence should sum up your argument briefly, linking it to the essay title.</a:t>
            </a:r>
          </a:p>
          <a:p>
            <a:pPr>
              <a:lnSpc>
                <a:spcPct val="80000"/>
              </a:lnSpc>
            </a:pPr>
            <a:r>
              <a:rPr lang="en-GB" sz="2400" dirty="0" smtClean="0"/>
              <a:t>Should be one-tenth of your essay</a:t>
            </a:r>
          </a:p>
          <a:p>
            <a:pPr>
              <a:lnSpc>
                <a:spcPct val="80000"/>
              </a:lnSpc>
            </a:pPr>
            <a:endParaRPr lang="en-GB" sz="2400" dirty="0" smtClean="0"/>
          </a:p>
          <a:p>
            <a:pPr>
              <a:lnSpc>
                <a:spcPct val="80000"/>
              </a:lnSpc>
            </a:pPr>
            <a:r>
              <a:rPr lang="en-GB" sz="2400" dirty="0" smtClean="0">
                <a:solidFill>
                  <a:srgbClr val="FFFF00"/>
                </a:solidFill>
              </a:rPr>
              <a:t>Read and discuss the example conclusions</a:t>
            </a:r>
            <a:endParaRPr lang="en-GB" dirty="0">
              <a:solidFill>
                <a:srgbClr val="FFFF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ln w="11430"/>
                <a:effectLst>
                  <a:outerShdw blurRad="50800" dist="39000" dir="5460000" algn="tl">
                    <a:srgbClr val="000000">
                      <a:alpha val="38000"/>
                    </a:srgbClr>
                  </a:outerShdw>
                </a:effectLst>
              </a:rPr>
              <a:t>Example: The </a:t>
            </a:r>
            <a:r>
              <a:rPr lang="en-US" sz="2800" b="1" dirty="0">
                <a:ln w="11430"/>
                <a:effectLst>
                  <a:outerShdw blurRad="50800" dist="39000" dir="5460000" algn="tl">
                    <a:srgbClr val="000000">
                      <a:alpha val="38000"/>
                    </a:srgbClr>
                  </a:outerShdw>
                </a:effectLst>
              </a:rPr>
              <a:t>ban on smoking in the United Kingdom is an infringement on our human rights. </a:t>
            </a:r>
            <a:r>
              <a:rPr lang="en-US" sz="2800" b="1" dirty="0" smtClean="0">
                <a:ln w="11430"/>
                <a:effectLst>
                  <a:outerShdw blurRad="50800" dist="39000" dir="5460000" algn="tl">
                    <a:srgbClr val="000000">
                      <a:alpha val="38000"/>
                    </a:srgbClr>
                  </a:outerShdw>
                </a:effectLst>
              </a:rPr>
              <a:t>Discuss in 500 words.</a:t>
            </a:r>
            <a:endParaRPr lang="en-GB" sz="2800" dirty="0"/>
          </a:p>
        </p:txBody>
      </p:sp>
      <p:sp>
        <p:nvSpPr>
          <p:cNvPr id="3" name="Content Placeholder 2"/>
          <p:cNvSpPr>
            <a:spLocks noGrp="1"/>
          </p:cNvSpPr>
          <p:nvPr>
            <p:ph idx="1"/>
          </p:nvPr>
        </p:nvSpPr>
        <p:spPr/>
        <p:txBody>
          <a:bodyPr>
            <a:normAutofit fontScale="92500" lnSpcReduction="20000"/>
          </a:bodyPr>
          <a:lstStyle/>
          <a:p>
            <a:pPr>
              <a:buNone/>
              <a:defRPr/>
            </a:pPr>
            <a:r>
              <a:rPr lang="en-US" dirty="0"/>
              <a:t>It will be necessary to start planning your </a:t>
            </a:r>
            <a:r>
              <a:rPr lang="en-US" dirty="0" smtClean="0"/>
              <a:t>three </a:t>
            </a:r>
            <a:r>
              <a:rPr lang="en-US" dirty="0"/>
              <a:t>main paragraphs before you can introduce/conclude your ideas.</a:t>
            </a:r>
          </a:p>
          <a:p>
            <a:pPr>
              <a:buFont typeface="Arial"/>
              <a:buChar char="•"/>
              <a:defRPr/>
            </a:pPr>
            <a:endParaRPr lang="en-US" dirty="0"/>
          </a:p>
          <a:p>
            <a:pPr>
              <a:buNone/>
              <a:defRPr/>
            </a:pPr>
            <a:r>
              <a:rPr lang="en-US" dirty="0"/>
              <a:t>Paragraph 1) What is the smoking ban? </a:t>
            </a:r>
          </a:p>
          <a:p>
            <a:pPr>
              <a:buNone/>
              <a:defRPr/>
            </a:pPr>
            <a:r>
              <a:rPr lang="en-US" dirty="0">
                <a:solidFill>
                  <a:schemeClr val="bg1"/>
                </a:solidFill>
              </a:rPr>
              <a:t>Information: date, what it involves; why it was brought in.</a:t>
            </a:r>
          </a:p>
          <a:p>
            <a:pPr>
              <a:buNone/>
              <a:defRPr/>
            </a:pPr>
            <a:endParaRPr lang="en-US" dirty="0">
              <a:solidFill>
                <a:schemeClr val="bg1"/>
              </a:solidFill>
            </a:endParaRPr>
          </a:p>
          <a:p>
            <a:pPr>
              <a:buNone/>
              <a:defRPr/>
            </a:pPr>
            <a:r>
              <a:rPr lang="en-US" dirty="0"/>
              <a:t>Paragraph 2) How is it an infringement on our human rights?</a:t>
            </a:r>
          </a:p>
          <a:p>
            <a:pPr>
              <a:buNone/>
              <a:defRPr/>
            </a:pPr>
            <a:r>
              <a:rPr lang="en-US" sz="2800" dirty="0">
                <a:solidFill>
                  <a:schemeClr val="bg1"/>
                </a:solidFill>
              </a:rPr>
              <a:t>Discussion of how it does limit our freedom/rights in terms of deciding how to live our lives.</a:t>
            </a:r>
          </a:p>
          <a:p>
            <a:pPr>
              <a:buFont typeface="Arial"/>
              <a:buChar char="•"/>
              <a:defRPr/>
            </a:pPr>
            <a:endParaRPr lang="en-US" dirty="0">
              <a:solidFill>
                <a:schemeClr val="bg1"/>
              </a:solidFill>
            </a:endParaRPr>
          </a:p>
          <a:p>
            <a:pPr>
              <a:buNone/>
              <a:defRPr/>
            </a:pPr>
            <a:r>
              <a:rPr lang="en-US" dirty="0"/>
              <a:t>Paragraph 3) What are the benefits of the ban?</a:t>
            </a:r>
          </a:p>
          <a:p>
            <a:pPr>
              <a:buNone/>
              <a:defRPr/>
            </a:pPr>
            <a:r>
              <a:rPr lang="en-US" dirty="0">
                <a:solidFill>
                  <a:schemeClr val="bg1"/>
                </a:solidFill>
              </a:rPr>
              <a:t>Discussion of benefits since ban brought in: health, social.</a:t>
            </a:r>
          </a:p>
          <a:p>
            <a:endParaRPr lang="en-GB" dirty="0">
              <a:solidFill>
                <a:schemeClr val="bg1"/>
              </a:solidFill>
            </a:endParaRPr>
          </a:p>
        </p:txBody>
      </p:sp>
    </p:spTree>
    <p:extLst>
      <p:ext uri="{BB962C8B-B14F-4D97-AF65-F5344CB8AC3E}">
        <p14:creationId xmlns:p14="http://schemas.microsoft.com/office/powerpoint/2010/main" val="3376740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ln w="11430"/>
                <a:effectLst>
                  <a:outerShdw blurRad="50800" dist="39000" dir="5460000" algn="tl">
                    <a:srgbClr val="000000">
                      <a:alpha val="38000"/>
                    </a:srgbClr>
                  </a:outerShdw>
                </a:effectLst>
              </a:rPr>
              <a:t>The ban on smoking in the United Kingdom is an infringement on our human rights. Discuss in 500 words.</a:t>
            </a:r>
            <a:endParaRPr lang="en-GB" sz="2800" dirty="0"/>
          </a:p>
        </p:txBody>
      </p:sp>
      <p:sp>
        <p:nvSpPr>
          <p:cNvPr id="3" name="Content Placeholder 2"/>
          <p:cNvSpPr>
            <a:spLocks noGrp="1"/>
          </p:cNvSpPr>
          <p:nvPr>
            <p:ph idx="1"/>
          </p:nvPr>
        </p:nvSpPr>
        <p:spPr/>
        <p:txBody>
          <a:bodyPr>
            <a:normAutofit lnSpcReduction="10000"/>
          </a:bodyPr>
          <a:lstStyle/>
          <a:p>
            <a:pPr>
              <a:buNone/>
              <a:defRPr/>
            </a:pPr>
            <a:r>
              <a:rPr lang="en-US" u="sng" dirty="0"/>
              <a:t>Introduction</a:t>
            </a:r>
          </a:p>
          <a:p>
            <a:pPr>
              <a:buNone/>
              <a:defRPr/>
            </a:pPr>
            <a:endParaRPr lang="en-US" dirty="0"/>
          </a:p>
          <a:p>
            <a:pPr>
              <a:buNone/>
              <a:defRPr/>
            </a:pPr>
            <a:r>
              <a:rPr lang="en-US" sz="2800" dirty="0" smtClean="0"/>
              <a:t>   This </a:t>
            </a:r>
            <a:r>
              <a:rPr lang="en-US" sz="2800" dirty="0"/>
              <a:t>essay will </a:t>
            </a:r>
            <a:r>
              <a:rPr lang="en-US" sz="2800" dirty="0" smtClean="0"/>
              <a:t>consider </a:t>
            </a:r>
            <a:r>
              <a:rPr lang="en-US" sz="2800" dirty="0"/>
              <a:t>the ban on smoking in the United Kingdom. It will explain the main elements of the ban and what it means. There will also be consideration of the way it infringes upon our human rights as well as discussing the benefits of such a ban.</a:t>
            </a:r>
          </a:p>
          <a:p>
            <a:pPr>
              <a:buNone/>
              <a:defRPr/>
            </a:pPr>
            <a:endParaRPr lang="en-US" dirty="0"/>
          </a:p>
          <a:p>
            <a:pPr>
              <a:buNone/>
              <a:defRPr/>
            </a:pPr>
            <a:r>
              <a:rPr lang="en-US" sz="1800" dirty="0"/>
              <a:t>Word count: 50 words.</a:t>
            </a:r>
          </a:p>
          <a:p>
            <a:endParaRPr lang="en-GB" dirty="0"/>
          </a:p>
        </p:txBody>
      </p:sp>
    </p:spTree>
    <p:extLst>
      <p:ext uri="{BB962C8B-B14F-4D97-AF65-F5344CB8AC3E}">
        <p14:creationId xmlns:p14="http://schemas.microsoft.com/office/powerpoint/2010/main" val="1398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Selection of Linking Words</a:t>
            </a:r>
            <a:endParaRPr lang="en-GB" dirty="0"/>
          </a:p>
        </p:txBody>
      </p:sp>
      <p:sp>
        <p:nvSpPr>
          <p:cNvPr id="3" name="Content Placeholder 2"/>
          <p:cNvSpPr>
            <a:spLocks noGrp="1"/>
          </p:cNvSpPr>
          <p:nvPr>
            <p:ph idx="1"/>
          </p:nvPr>
        </p:nvSpPr>
        <p:spPr/>
        <p:txBody>
          <a:bodyPr/>
          <a:lstStyle/>
          <a:p>
            <a:r>
              <a:rPr lang="en-GB" dirty="0" smtClean="0"/>
              <a:t>Choosing appropriate linking words will help the reader follow your argument and can help your work adopt a more academic tone.</a:t>
            </a:r>
          </a:p>
          <a:p>
            <a:r>
              <a:rPr lang="en-GB" dirty="0" smtClean="0"/>
              <a:t>Make a list of all the linking words you can think of:</a:t>
            </a:r>
          </a:p>
          <a:p>
            <a:r>
              <a:rPr lang="en-GB" dirty="0" smtClean="0"/>
              <a:t>However</a:t>
            </a:r>
          </a:p>
          <a:p>
            <a:r>
              <a:rPr lang="en-GB" dirty="0" smtClean="0"/>
              <a:t>Furthermore </a:t>
            </a: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610244"/>
          </a:xfrm>
        </p:spPr>
        <p:txBody>
          <a:bodyPr>
            <a:normAutofit lnSpcReduction="10000"/>
          </a:bodyPr>
          <a:lstStyle/>
          <a:p>
            <a:r>
              <a:rPr lang="en-GB" dirty="0" smtClean="0"/>
              <a:t>To begin with		In the same way </a:t>
            </a:r>
          </a:p>
          <a:p>
            <a:r>
              <a:rPr lang="en-GB" dirty="0" smtClean="0"/>
              <a:t>Furthermore		In addition</a:t>
            </a:r>
          </a:p>
          <a:p>
            <a:r>
              <a:rPr lang="en-GB" dirty="0" smtClean="0"/>
              <a:t>Similarly			In view of this</a:t>
            </a:r>
          </a:p>
          <a:p>
            <a:r>
              <a:rPr lang="en-GB" dirty="0" smtClean="0"/>
              <a:t>For example		In particular</a:t>
            </a:r>
          </a:p>
          <a:p>
            <a:r>
              <a:rPr lang="en-GB" dirty="0" smtClean="0"/>
              <a:t>Alternatively		Although</a:t>
            </a:r>
          </a:p>
          <a:p>
            <a:r>
              <a:rPr lang="en-GB" dirty="0" smtClean="0"/>
              <a:t>However			On the other hand	</a:t>
            </a:r>
          </a:p>
          <a:p>
            <a:r>
              <a:rPr lang="en-GB" sz="2400" dirty="0" smtClean="0"/>
              <a:t>In comparison		Another possibility </a:t>
            </a:r>
          </a:p>
          <a:p>
            <a:r>
              <a:rPr lang="en-GB" sz="2400" dirty="0" smtClean="0"/>
              <a:t>On the contrary		Therefore</a:t>
            </a:r>
          </a:p>
          <a:p>
            <a:r>
              <a:rPr lang="en-GB" sz="2400" dirty="0" smtClean="0"/>
              <a:t>Consequently		As a result	</a:t>
            </a:r>
          </a:p>
          <a:p>
            <a:r>
              <a:rPr lang="en-GB" sz="2400" dirty="0" smtClean="0"/>
              <a:t>This suggests that …</a:t>
            </a:r>
          </a:p>
          <a:p>
            <a:r>
              <a:rPr lang="en-GB" sz="2400" dirty="0" smtClean="0"/>
              <a:t>While x may have a good point…</a:t>
            </a:r>
          </a:p>
          <a:p>
            <a:r>
              <a:rPr lang="en-GB" sz="2400" dirty="0" smtClean="0"/>
              <a:t>My conclusion is…</a:t>
            </a:r>
          </a:p>
          <a:p>
            <a:r>
              <a:rPr lang="en-GB" sz="2400" dirty="0" smtClean="0"/>
              <a:t>To summarise… </a:t>
            </a:r>
            <a:endParaRPr lang="en-US" sz="2400" dirty="0" smtClean="0"/>
          </a:p>
          <a:p>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Reports</a:t>
            </a:r>
            <a:endParaRPr lang="en-GB" dirty="0"/>
          </a:p>
        </p:txBody>
      </p:sp>
      <p:sp>
        <p:nvSpPr>
          <p:cNvPr id="3" name="Content Placeholder 2"/>
          <p:cNvSpPr>
            <a:spLocks noGrp="1"/>
          </p:cNvSpPr>
          <p:nvPr>
            <p:ph idx="1"/>
          </p:nvPr>
        </p:nvSpPr>
        <p:spPr/>
        <p:txBody>
          <a:bodyPr/>
          <a:lstStyle/>
          <a:p>
            <a:r>
              <a:rPr lang="en-GB" dirty="0" smtClean="0"/>
              <a:t>You will occasionally be asked to write in a report format which can have subheadings  but should still be given in full sentences.</a:t>
            </a:r>
          </a:p>
          <a:p>
            <a:r>
              <a:rPr lang="en-GB" dirty="0" smtClean="0"/>
              <a:t>Your final research piece will be presented in a report format.</a:t>
            </a:r>
          </a:p>
          <a:p>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Acronyms</a:t>
            </a:r>
            <a:endParaRPr lang="en-GB" dirty="0"/>
          </a:p>
        </p:txBody>
      </p:sp>
      <p:sp>
        <p:nvSpPr>
          <p:cNvPr id="3" name="Content Placeholder 2"/>
          <p:cNvSpPr>
            <a:spLocks noGrp="1"/>
          </p:cNvSpPr>
          <p:nvPr>
            <p:ph idx="1"/>
          </p:nvPr>
        </p:nvSpPr>
        <p:spPr/>
        <p:txBody>
          <a:bodyPr/>
          <a:lstStyle/>
          <a:p>
            <a:r>
              <a:rPr lang="en-GB" dirty="0" smtClean="0"/>
              <a:t>Acronyms should be given in full the first time you use them, followed  by the acronym in brackets. Thereafter you can use the acronym alone.</a:t>
            </a:r>
          </a:p>
          <a:p>
            <a:endParaRPr lang="en-GB" dirty="0" smtClean="0"/>
          </a:p>
          <a:p>
            <a:r>
              <a:rPr lang="en-GB" dirty="0" smtClean="0"/>
              <a:t>Funding for the course is provided by the Learning Skills Council (LSC)…</a:t>
            </a:r>
          </a:p>
          <a:p>
            <a:r>
              <a:rPr lang="en-GB" dirty="0" smtClean="0"/>
              <a:t>The LSC stated in 2009…</a:t>
            </a:r>
            <a:endParaRPr lang="en-GB"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Style</a:t>
            </a:r>
            <a:endParaRPr lang="en-GB" dirty="0"/>
          </a:p>
        </p:txBody>
      </p:sp>
      <p:sp>
        <p:nvSpPr>
          <p:cNvPr id="3" name="Content Placeholder 2"/>
          <p:cNvSpPr>
            <a:spLocks noGrp="1"/>
          </p:cNvSpPr>
          <p:nvPr>
            <p:ph idx="1"/>
          </p:nvPr>
        </p:nvSpPr>
        <p:spPr/>
        <p:txBody>
          <a:bodyPr/>
          <a:lstStyle/>
          <a:p>
            <a:r>
              <a:rPr lang="en-GB" dirty="0" smtClean="0"/>
              <a:t>On the whole you will be asked to write in an evaluative/analytical style .</a:t>
            </a:r>
          </a:p>
          <a:p>
            <a:r>
              <a:rPr lang="en-GB" dirty="0" smtClean="0"/>
              <a:t>This  would probably involve  comparing more than one point of view, writer or theory. You should aim to </a:t>
            </a:r>
            <a:r>
              <a:rPr lang="en-GB" dirty="0" smtClean="0">
                <a:solidFill>
                  <a:srgbClr val="FFFF00"/>
                </a:solidFill>
              </a:rPr>
              <a:t>unpick</a:t>
            </a:r>
            <a:r>
              <a:rPr lang="en-GB" dirty="0" smtClean="0"/>
              <a:t> ideas not just repeat them. Apply ideas to your specific subject area and say how it would work. This shows you understand and can interpret an idea.</a:t>
            </a:r>
          </a:p>
          <a:p>
            <a:r>
              <a:rPr lang="en-GB" dirty="0" smtClean="0"/>
              <a:t>Lack of analysis is the reason many students lose marks</a:t>
            </a:r>
            <a:endParaRPr lang="en-GB"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Style</a:t>
            </a:r>
            <a:endParaRPr lang="en-GB" dirty="0"/>
          </a:p>
        </p:txBody>
      </p:sp>
      <p:sp>
        <p:nvSpPr>
          <p:cNvPr id="3" name="Content Placeholder 2"/>
          <p:cNvSpPr>
            <a:spLocks noGrp="1"/>
          </p:cNvSpPr>
          <p:nvPr>
            <p:ph idx="1"/>
          </p:nvPr>
        </p:nvSpPr>
        <p:spPr/>
        <p:txBody>
          <a:bodyPr>
            <a:normAutofit/>
          </a:bodyPr>
          <a:lstStyle/>
          <a:p>
            <a:r>
              <a:rPr lang="en-GB" dirty="0" smtClean="0"/>
              <a:t>Your analysis/evaluation should be evidence based. Avoid making unsubstantiated claims or assumptions. </a:t>
            </a:r>
          </a:p>
          <a:p>
            <a:r>
              <a:rPr lang="en-GB" dirty="0" smtClean="0"/>
              <a:t>Always try and PEE in your work!</a:t>
            </a:r>
          </a:p>
          <a:p>
            <a:pPr lvl="1"/>
            <a:r>
              <a:rPr lang="en-GB" dirty="0" smtClean="0"/>
              <a:t>Point</a:t>
            </a:r>
          </a:p>
          <a:p>
            <a:pPr lvl="1"/>
            <a:r>
              <a:rPr lang="en-GB" dirty="0" smtClean="0"/>
              <a:t>Evidence</a:t>
            </a:r>
          </a:p>
          <a:p>
            <a:pPr lvl="1"/>
            <a:r>
              <a:rPr lang="en-GB" dirty="0" smtClean="0"/>
              <a:t>Explain or Evaluate</a:t>
            </a:r>
          </a:p>
          <a:p>
            <a:pPr>
              <a:buNone/>
            </a:pPr>
            <a:endParaRPr lang="en-GB" dirty="0" smtClean="0"/>
          </a:p>
          <a:p>
            <a:pPr>
              <a:buNone/>
            </a:pPr>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Bibliography</a:t>
            </a:r>
            <a:endParaRPr lang="en-GB" dirty="0"/>
          </a:p>
        </p:txBody>
      </p:sp>
      <p:sp>
        <p:nvSpPr>
          <p:cNvPr id="3" name="Content Placeholder 2"/>
          <p:cNvSpPr>
            <a:spLocks noGrp="1"/>
          </p:cNvSpPr>
          <p:nvPr>
            <p:ph idx="1"/>
          </p:nvPr>
        </p:nvSpPr>
        <p:spPr/>
        <p:txBody>
          <a:bodyPr/>
          <a:lstStyle/>
          <a:p>
            <a:r>
              <a:rPr lang="en-GB" sz="2800" dirty="0" smtClean="0"/>
              <a:t>Cottrell, S. (2003) ‘The Study Skills Handbook 4</a:t>
            </a:r>
            <a:r>
              <a:rPr lang="en-GB" sz="2800" baseline="30000" dirty="0" smtClean="0"/>
              <a:t>th</a:t>
            </a:r>
            <a:r>
              <a:rPr lang="en-GB" sz="2800" dirty="0" smtClean="0"/>
              <a:t> Ed.’ Basingstoke: Palgrave MacMillan</a:t>
            </a:r>
          </a:p>
          <a:p>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Essay Title</a:t>
            </a:r>
            <a:endParaRPr lang="en-GB" dirty="0"/>
          </a:p>
        </p:txBody>
      </p:sp>
      <p:sp>
        <p:nvSpPr>
          <p:cNvPr id="3" name="Content Placeholder 2"/>
          <p:cNvSpPr>
            <a:spLocks noGrp="1"/>
          </p:cNvSpPr>
          <p:nvPr>
            <p:ph idx="1"/>
          </p:nvPr>
        </p:nvSpPr>
        <p:spPr/>
        <p:txBody>
          <a:bodyPr/>
          <a:lstStyle/>
          <a:p>
            <a:pPr>
              <a:lnSpc>
                <a:spcPct val="80000"/>
              </a:lnSpc>
            </a:pPr>
            <a:r>
              <a:rPr lang="en-GB" sz="2400" dirty="0"/>
              <a:t>Unpack the essay title – what exactly are you being asked to do</a:t>
            </a:r>
            <a:r>
              <a:rPr lang="en-GB" sz="2400" dirty="0" smtClean="0"/>
              <a:t>?</a:t>
            </a:r>
          </a:p>
          <a:p>
            <a:pPr>
              <a:lnSpc>
                <a:spcPct val="80000"/>
              </a:lnSpc>
            </a:pPr>
            <a:endParaRPr lang="en-GB" sz="2400" dirty="0"/>
          </a:p>
          <a:p>
            <a:pPr>
              <a:lnSpc>
                <a:spcPct val="80000"/>
              </a:lnSpc>
            </a:pPr>
            <a:r>
              <a:rPr lang="en-GB" sz="2400" dirty="0"/>
              <a:t>Write it out in your own words</a:t>
            </a:r>
            <a:r>
              <a:rPr lang="en-GB" sz="2400" dirty="0" smtClean="0"/>
              <a:t>.</a:t>
            </a:r>
          </a:p>
          <a:p>
            <a:pPr>
              <a:lnSpc>
                <a:spcPct val="80000"/>
              </a:lnSpc>
            </a:pPr>
            <a:endParaRPr lang="en-GB" sz="2400" dirty="0"/>
          </a:p>
          <a:p>
            <a:pPr>
              <a:lnSpc>
                <a:spcPct val="80000"/>
              </a:lnSpc>
            </a:pPr>
            <a:r>
              <a:rPr lang="en-GB" sz="2400" dirty="0"/>
              <a:t>Ask your tutor if you are unsure</a:t>
            </a:r>
            <a:r>
              <a:rPr lang="en-GB" sz="2400" dirty="0" smtClean="0"/>
              <a:t>.</a:t>
            </a:r>
          </a:p>
          <a:p>
            <a:pPr>
              <a:lnSpc>
                <a:spcPct val="80000"/>
              </a:lnSpc>
            </a:pPr>
            <a:endParaRPr lang="en-GB" sz="2400" dirty="0"/>
          </a:p>
          <a:p>
            <a:pPr>
              <a:lnSpc>
                <a:spcPct val="80000"/>
              </a:lnSpc>
            </a:pPr>
            <a:r>
              <a:rPr lang="en-GB" sz="2400" dirty="0"/>
              <a:t>Write one line that sums up your basic opinion or argument in response to the title</a:t>
            </a:r>
            <a:r>
              <a:rPr lang="en-GB" sz="2400" dirty="0" smtClean="0"/>
              <a:t>.</a:t>
            </a:r>
          </a:p>
          <a:p>
            <a:pPr>
              <a:lnSpc>
                <a:spcPct val="80000"/>
              </a:lnSpc>
            </a:pPr>
            <a:endParaRPr lang="en-GB" sz="2400" dirty="0"/>
          </a:p>
          <a:p>
            <a:pPr>
              <a:lnSpc>
                <a:spcPct val="80000"/>
              </a:lnSpc>
            </a:pPr>
            <a:r>
              <a:rPr lang="en-GB" sz="2400" dirty="0"/>
              <a:t>Adapt it as you go along but this will give you a basis for your essay</a:t>
            </a:r>
            <a:endParaRPr lang="en-GB" dirty="0"/>
          </a:p>
        </p:txBody>
      </p:sp>
    </p:spTree>
    <p:extLst>
      <p:ext uri="{BB962C8B-B14F-4D97-AF65-F5344CB8AC3E}">
        <p14:creationId xmlns:p14="http://schemas.microsoft.com/office/powerpoint/2010/main" val="3590124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Essay Plan</a:t>
            </a:r>
          </a:p>
        </p:txBody>
      </p:sp>
      <p:sp>
        <p:nvSpPr>
          <p:cNvPr id="3" name="Content Placeholder 2"/>
          <p:cNvSpPr>
            <a:spLocks noGrp="1"/>
          </p:cNvSpPr>
          <p:nvPr>
            <p:ph idx="1"/>
          </p:nvPr>
        </p:nvSpPr>
        <p:spPr/>
        <p:txBody>
          <a:bodyPr/>
          <a:lstStyle/>
          <a:p>
            <a:r>
              <a:rPr lang="en-GB" dirty="0"/>
              <a:t>Remember to go through the seven point procedure: clarify, collect, organise, reflect, plan, develop and complete</a:t>
            </a:r>
            <a:r>
              <a:rPr lang="en-GB" dirty="0" smtClean="0"/>
              <a:t>.</a:t>
            </a:r>
          </a:p>
          <a:p>
            <a:endParaRPr lang="en-GB" dirty="0"/>
          </a:p>
          <a:p>
            <a:r>
              <a:rPr lang="en-GB" dirty="0"/>
              <a:t>Keep focused on the title throughout all your research and drafting</a:t>
            </a:r>
            <a:r>
              <a:rPr lang="en-GB" dirty="0" smtClean="0"/>
              <a:t>.</a:t>
            </a:r>
          </a:p>
          <a:p>
            <a:endParaRPr lang="en-GB" dirty="0"/>
          </a:p>
          <a:p>
            <a:r>
              <a:rPr lang="en-GB" dirty="0"/>
              <a:t>Check your word count (remember the 10% rule).</a:t>
            </a:r>
          </a:p>
          <a:p>
            <a:endParaRPr lang="en-GB" dirty="0"/>
          </a:p>
        </p:txBody>
      </p:sp>
    </p:spTree>
    <p:extLst>
      <p:ext uri="{BB962C8B-B14F-4D97-AF65-F5344CB8AC3E}">
        <p14:creationId xmlns:p14="http://schemas.microsoft.com/office/powerpoint/2010/main" val="2650699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85728"/>
            <a:ext cx="8229600" cy="1143000"/>
          </a:xfrm>
        </p:spPr>
        <p:txBody>
          <a:bodyPr>
            <a:normAutofit/>
          </a:bodyPr>
          <a:lstStyle/>
          <a:p>
            <a:r>
              <a:rPr lang="en-GB" dirty="0" smtClean="0"/>
              <a:t>Formal English</a:t>
            </a:r>
            <a:endParaRPr lang="en-GB" dirty="0"/>
          </a:p>
        </p:txBody>
      </p:sp>
      <p:sp>
        <p:nvSpPr>
          <p:cNvPr id="3" name="Content Placeholder 2"/>
          <p:cNvSpPr>
            <a:spLocks noGrp="1"/>
          </p:cNvSpPr>
          <p:nvPr>
            <p:ph idx="1"/>
          </p:nvPr>
        </p:nvSpPr>
        <p:spPr/>
        <p:txBody>
          <a:bodyPr>
            <a:normAutofit/>
          </a:bodyPr>
          <a:lstStyle/>
          <a:p>
            <a:r>
              <a:rPr lang="en-GB" dirty="0" smtClean="0">
                <a:solidFill>
                  <a:srgbClr val="FFFF00"/>
                </a:solidFill>
              </a:rPr>
              <a:t>Always use formal English –avoid slang, colloquialism and idiomatic language</a:t>
            </a:r>
          </a:p>
          <a:p>
            <a:r>
              <a:rPr lang="en-GB" dirty="0" smtClean="0"/>
              <a:t> </a:t>
            </a:r>
            <a:r>
              <a:rPr lang="en-GB" dirty="0" smtClean="0">
                <a:solidFill>
                  <a:schemeClr val="bg1"/>
                </a:solidFill>
              </a:rPr>
              <a:t>In pairs rewrite these phrases into formal language</a:t>
            </a:r>
            <a:r>
              <a:rPr lang="en-GB" dirty="0" smtClean="0"/>
              <a:t>:</a:t>
            </a:r>
          </a:p>
          <a:p>
            <a:r>
              <a:rPr lang="en-GB" dirty="0" smtClean="0"/>
              <a:t>The writer is </a:t>
            </a:r>
            <a:r>
              <a:rPr lang="en-GB" i="1" dirty="0" smtClean="0">
                <a:solidFill>
                  <a:srgbClr val="FFFF00"/>
                </a:solidFill>
              </a:rPr>
              <a:t>out of order </a:t>
            </a:r>
            <a:r>
              <a:rPr lang="en-GB" dirty="0" smtClean="0"/>
              <a:t>to suggest that …</a:t>
            </a:r>
          </a:p>
          <a:p>
            <a:r>
              <a:rPr lang="en-GB" dirty="0" smtClean="0"/>
              <a:t>The lecturer  was </a:t>
            </a:r>
            <a:r>
              <a:rPr lang="en-GB" i="1" dirty="0" smtClean="0">
                <a:solidFill>
                  <a:srgbClr val="FFFF00"/>
                </a:solidFill>
              </a:rPr>
              <a:t>as clear as mud</a:t>
            </a:r>
            <a:r>
              <a:rPr lang="en-GB" dirty="0" smtClean="0"/>
              <a:t>…</a:t>
            </a:r>
          </a:p>
          <a:p>
            <a:r>
              <a:rPr lang="en-GB" dirty="0" smtClean="0"/>
              <a:t>The argument given was </a:t>
            </a:r>
            <a:r>
              <a:rPr lang="en-GB" i="1" dirty="0" smtClean="0">
                <a:solidFill>
                  <a:srgbClr val="FFFF00"/>
                </a:solidFill>
              </a:rPr>
              <a:t>over the top</a:t>
            </a:r>
            <a:r>
              <a:rPr lang="en-GB" dirty="0" smtClean="0"/>
              <a:t>…</a:t>
            </a:r>
          </a:p>
          <a:p>
            <a:r>
              <a:rPr lang="en-GB" dirty="0" smtClean="0"/>
              <a:t>I think these findings should be </a:t>
            </a:r>
            <a:r>
              <a:rPr lang="en-GB" i="1" dirty="0" smtClean="0">
                <a:solidFill>
                  <a:srgbClr val="FFFF00"/>
                </a:solidFill>
              </a:rPr>
              <a:t>taken with a pinch of salt </a:t>
            </a:r>
            <a:r>
              <a:rPr lang="en-GB" dirty="0" smtClean="0"/>
              <a:t>because…</a:t>
            </a:r>
          </a:p>
          <a:p>
            <a:endParaRPr lang="en-GB" dirty="0" smtClean="0"/>
          </a:p>
          <a:p>
            <a:r>
              <a:rPr lang="en-GB" sz="1200" dirty="0" smtClean="0"/>
              <a:t>Adapted from Cottrell, S. (2003 p.176) </a:t>
            </a:r>
            <a:endParaRPr lang="en-GB" sz="1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Avoid:</a:t>
            </a:r>
            <a:endParaRPr lang="en-GB" dirty="0"/>
          </a:p>
        </p:txBody>
      </p:sp>
      <p:sp>
        <p:nvSpPr>
          <p:cNvPr id="3" name="Content Placeholder 2"/>
          <p:cNvSpPr>
            <a:spLocks noGrp="1"/>
          </p:cNvSpPr>
          <p:nvPr>
            <p:ph idx="1"/>
          </p:nvPr>
        </p:nvSpPr>
        <p:spPr/>
        <p:txBody>
          <a:bodyPr/>
          <a:lstStyle/>
          <a:p>
            <a:r>
              <a:rPr lang="en-GB" dirty="0" smtClean="0"/>
              <a:t>Abbreviations and contractions should be avoided when writing formally:</a:t>
            </a:r>
          </a:p>
          <a:p>
            <a:pPr>
              <a:buNone/>
            </a:pPr>
            <a:r>
              <a:rPr lang="en-GB" dirty="0" smtClean="0"/>
              <a:t>		Write words out in full:</a:t>
            </a:r>
          </a:p>
          <a:p>
            <a:pPr>
              <a:buNone/>
            </a:pPr>
            <a:r>
              <a:rPr lang="en-GB" dirty="0" smtClean="0"/>
              <a:t>		Dept. = department</a:t>
            </a:r>
          </a:p>
          <a:p>
            <a:pPr>
              <a:buNone/>
            </a:pPr>
            <a:r>
              <a:rPr lang="en-GB" dirty="0" smtClean="0"/>
              <a:t>		e.g. = for example</a:t>
            </a:r>
          </a:p>
          <a:p>
            <a:pPr>
              <a:buNone/>
            </a:pPr>
            <a:r>
              <a:rPr lang="en-GB" dirty="0" smtClean="0"/>
              <a:t>		Can’t , didn’t etc. = full words: cannot or did not </a:t>
            </a:r>
          </a:p>
          <a:p>
            <a:pPr>
              <a:buNone/>
            </a:pPr>
            <a:r>
              <a:rPr lang="en-GB" dirty="0" smtClean="0"/>
              <a:t>	This can be an automatic thing when you are writing so make sure you proof read your work with this in mind.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357166"/>
            <a:ext cx="8229600" cy="1143000"/>
          </a:xfrm>
        </p:spPr>
        <p:txBody>
          <a:bodyPr/>
          <a:lstStyle/>
          <a:p>
            <a:r>
              <a:rPr lang="en-GB" dirty="0" smtClean="0"/>
              <a:t>Avoid</a:t>
            </a:r>
            <a:endParaRPr lang="en-GB" dirty="0"/>
          </a:p>
        </p:txBody>
      </p:sp>
      <p:sp>
        <p:nvSpPr>
          <p:cNvPr id="3" name="Content Placeholder 2"/>
          <p:cNvSpPr>
            <a:spLocks noGrp="1"/>
          </p:cNvSpPr>
          <p:nvPr>
            <p:ph idx="1"/>
          </p:nvPr>
        </p:nvSpPr>
        <p:spPr>
          <a:xfrm>
            <a:off x="457200" y="1571612"/>
            <a:ext cx="8229600" cy="4752988"/>
          </a:xfrm>
        </p:spPr>
        <p:txBody>
          <a:bodyPr>
            <a:normAutofit/>
          </a:bodyPr>
          <a:lstStyle/>
          <a:p>
            <a:r>
              <a:rPr lang="en-GB" dirty="0" smtClean="0"/>
              <a:t>Starting sentences with a conjunction - and, but or yet</a:t>
            </a:r>
          </a:p>
          <a:p>
            <a:endParaRPr lang="en-GB" dirty="0" smtClean="0"/>
          </a:p>
          <a:p>
            <a:r>
              <a:rPr lang="en-GB" dirty="0" smtClean="0"/>
              <a:t>Using very long multi-clause sentences which will confuse the reader</a:t>
            </a:r>
          </a:p>
          <a:p>
            <a:pPr>
              <a:buNone/>
            </a:pPr>
            <a:endParaRPr lang="en-GB" dirty="0" smtClean="0"/>
          </a:p>
          <a:p>
            <a:r>
              <a:rPr lang="en-GB" dirty="0" smtClean="0"/>
              <a:t>Rhetorical questions – you are not being asked for persuasive writing so do not ask the reader questions</a:t>
            </a:r>
          </a:p>
          <a:p>
            <a:endParaRPr lang="en-GB"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to plan an essay</a:t>
            </a:r>
            <a:endParaRPr lang="en-GB" dirty="0"/>
          </a:p>
        </p:txBody>
      </p:sp>
      <p:sp>
        <p:nvSpPr>
          <p:cNvPr id="3" name="Content Placeholder 2"/>
          <p:cNvSpPr>
            <a:spLocks noGrp="1"/>
          </p:cNvSpPr>
          <p:nvPr>
            <p:ph idx="1"/>
          </p:nvPr>
        </p:nvSpPr>
        <p:spPr/>
        <p:txBody>
          <a:bodyPr>
            <a:normAutofit/>
          </a:bodyPr>
          <a:lstStyle/>
          <a:p>
            <a:r>
              <a:rPr lang="en-GB" dirty="0" smtClean="0"/>
              <a:t>The majority of your assignments will be in an essay format which requires continuous, cohesive, flowing prose. </a:t>
            </a:r>
          </a:p>
          <a:p>
            <a:r>
              <a:rPr lang="en-GB" dirty="0" smtClean="0"/>
              <a:t>This will split into logically arranged paragraphs. </a:t>
            </a:r>
          </a:p>
          <a:p>
            <a:r>
              <a:rPr lang="en-GB" dirty="0" smtClean="0"/>
              <a:t>Paragraphs should begin with a topic sentence  which acts as an introduction .</a:t>
            </a:r>
          </a:p>
          <a:p>
            <a:endParaRPr lang="en-GB"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Research</a:t>
            </a:r>
            <a:endParaRPr lang="en-GB" dirty="0"/>
          </a:p>
        </p:txBody>
      </p:sp>
      <p:sp>
        <p:nvSpPr>
          <p:cNvPr id="3" name="Content Placeholder 2"/>
          <p:cNvSpPr>
            <a:spLocks noGrp="1"/>
          </p:cNvSpPr>
          <p:nvPr>
            <p:ph idx="1"/>
          </p:nvPr>
        </p:nvSpPr>
        <p:spPr/>
        <p:txBody>
          <a:bodyPr/>
          <a:lstStyle/>
          <a:p>
            <a:r>
              <a:rPr lang="en-US" dirty="0"/>
              <a:t>Once you’ve </a:t>
            </a:r>
            <a:r>
              <a:rPr lang="en-US" dirty="0" smtClean="0"/>
              <a:t>clarified your topic, </a:t>
            </a:r>
            <a:r>
              <a:rPr lang="en-US" dirty="0"/>
              <a:t>find a textbook, journal or credible website to do some reading about that topic</a:t>
            </a:r>
            <a:r>
              <a:rPr lang="en-US" dirty="0" smtClean="0"/>
              <a:t>.</a:t>
            </a:r>
          </a:p>
          <a:p>
            <a:endParaRPr lang="en-US" dirty="0"/>
          </a:p>
          <a:p>
            <a:r>
              <a:rPr lang="en-US" dirty="0"/>
              <a:t>Familiarise yourself with key terms, main ideas and any other information you feel will be relevant.</a:t>
            </a:r>
          </a:p>
          <a:p>
            <a:endParaRPr lang="en-US" dirty="0"/>
          </a:p>
          <a:p>
            <a:endParaRPr lang="en-GB" dirty="0"/>
          </a:p>
        </p:txBody>
      </p:sp>
    </p:spTree>
    <p:extLst>
      <p:ext uri="{BB962C8B-B14F-4D97-AF65-F5344CB8AC3E}">
        <p14:creationId xmlns:p14="http://schemas.microsoft.com/office/powerpoint/2010/main" val="968361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Introductions</a:t>
            </a:r>
            <a:endParaRPr lang="en-GB" dirty="0"/>
          </a:p>
        </p:txBody>
      </p:sp>
      <p:sp>
        <p:nvSpPr>
          <p:cNvPr id="3" name="Content Placeholder 2"/>
          <p:cNvSpPr>
            <a:spLocks noGrp="1"/>
          </p:cNvSpPr>
          <p:nvPr>
            <p:ph idx="1"/>
          </p:nvPr>
        </p:nvSpPr>
        <p:spPr/>
        <p:txBody>
          <a:bodyPr/>
          <a:lstStyle/>
          <a:p>
            <a:pPr>
              <a:lnSpc>
                <a:spcPct val="90000"/>
              </a:lnSpc>
            </a:pPr>
            <a:r>
              <a:rPr lang="en-GB" sz="2400" dirty="0" smtClean="0"/>
              <a:t>Refer directly to the title.</a:t>
            </a:r>
          </a:p>
          <a:p>
            <a:pPr>
              <a:lnSpc>
                <a:spcPct val="90000"/>
              </a:lnSpc>
            </a:pPr>
            <a:r>
              <a:rPr lang="en-GB" sz="2400" dirty="0" smtClean="0"/>
              <a:t>Explain how you interpret the question IN YOUR OWN WORDS.</a:t>
            </a:r>
          </a:p>
          <a:p>
            <a:pPr>
              <a:lnSpc>
                <a:spcPct val="90000"/>
              </a:lnSpc>
            </a:pPr>
            <a:r>
              <a:rPr lang="en-GB" sz="2400" dirty="0" smtClean="0"/>
              <a:t>Identify the issues you are going to explore in your essay.</a:t>
            </a:r>
          </a:p>
          <a:p>
            <a:pPr>
              <a:lnSpc>
                <a:spcPct val="90000"/>
              </a:lnSpc>
            </a:pPr>
            <a:r>
              <a:rPr lang="en-GB" sz="2400" dirty="0" smtClean="0"/>
              <a:t>Signpost or outline how you will deal with each issue and in which order.</a:t>
            </a:r>
          </a:p>
          <a:p>
            <a:pPr>
              <a:lnSpc>
                <a:spcPct val="90000"/>
              </a:lnSpc>
            </a:pPr>
            <a:r>
              <a:rPr lang="en-GB" sz="2400" dirty="0" smtClean="0"/>
              <a:t>Introduction should be about one-tenth of the total word count.</a:t>
            </a:r>
          </a:p>
          <a:p>
            <a:r>
              <a:rPr lang="en-GB" dirty="0" smtClean="0">
                <a:solidFill>
                  <a:srgbClr val="FFFF00"/>
                </a:solidFill>
              </a:rPr>
              <a:t>In groups read and critically evaluate the introductions and conclusions on the sheets – rate them in order</a:t>
            </a:r>
          </a:p>
          <a:p>
            <a:endParaRPr lang="en-GB"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351</TotalTime>
  <Words>914</Words>
  <Application>Microsoft Office PowerPoint</Application>
  <PresentationFormat>On-screen Show (4:3)</PresentationFormat>
  <Paragraphs>119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Constantia</vt:lpstr>
      <vt:lpstr>Wingdings 2</vt:lpstr>
      <vt:lpstr>Flow</vt:lpstr>
      <vt:lpstr>Study Skills: Essay Writing</vt:lpstr>
      <vt:lpstr>Essay Title</vt:lpstr>
      <vt:lpstr>Essay Plan</vt:lpstr>
      <vt:lpstr>Formal English</vt:lpstr>
      <vt:lpstr>Avoid:</vt:lpstr>
      <vt:lpstr>Avoid</vt:lpstr>
      <vt:lpstr>How to plan an essay</vt:lpstr>
      <vt:lpstr>Research</vt:lpstr>
      <vt:lpstr>Introductions</vt:lpstr>
      <vt:lpstr>Conclusions</vt:lpstr>
      <vt:lpstr>Example: The ban on smoking in the United Kingdom is an infringement on our human rights. Discuss in 500 words.</vt:lpstr>
      <vt:lpstr>The ban on smoking in the United Kingdom is an infringement on our human rights. Discuss in 500 words.</vt:lpstr>
      <vt:lpstr>Selection of Linking Words</vt:lpstr>
      <vt:lpstr>PowerPoint Presentation</vt:lpstr>
      <vt:lpstr>Reports</vt:lpstr>
      <vt:lpstr>Acronyms</vt:lpstr>
      <vt:lpstr>Style</vt:lpstr>
      <vt:lpstr>Style</vt:lpstr>
      <vt:lpstr>Bibliography</vt:lpstr>
    </vt:vector>
  </TitlesOfParts>
  <Company>ITSupport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hughea01</dc:creator>
  <cp:lastModifiedBy>Josie Kemeys</cp:lastModifiedBy>
  <cp:revision>45</cp:revision>
  <dcterms:created xsi:type="dcterms:W3CDTF">2010-03-02T15:10:59Z</dcterms:created>
  <dcterms:modified xsi:type="dcterms:W3CDTF">2015-08-25T11:30:43Z</dcterms:modified>
</cp:coreProperties>
</file>