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73" r:id="rId3"/>
    <p:sldId id="274" r:id="rId4"/>
    <p:sldId id="275" r:id="rId5"/>
    <p:sldId id="276" r:id="rId6"/>
    <p:sldId id="278" r:id="rId7"/>
    <p:sldId id="277" r:id="rId8"/>
    <p:sldId id="280" r:id="rId9"/>
    <p:sldId id="279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674EF-963D-4B39-80E8-54C3E49021DF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583EB-BB85-47CF-8247-01D31B86B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962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C9C-E338-4F7D-A44F-FAFEBE29396F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A8B-CE46-421C-8728-B8497C881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31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C9C-E338-4F7D-A44F-FAFEBE29396F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A8B-CE46-421C-8728-B8497C881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3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C9C-E338-4F7D-A44F-FAFEBE29396F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A8B-CE46-421C-8728-B8497C881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67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C9C-E338-4F7D-A44F-FAFEBE29396F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A8B-CE46-421C-8728-B8497C881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3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C9C-E338-4F7D-A44F-FAFEBE29396F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A8B-CE46-421C-8728-B8497C881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00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C9C-E338-4F7D-A44F-FAFEBE29396F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A8B-CE46-421C-8728-B8497C881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64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C9C-E338-4F7D-A44F-FAFEBE29396F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A8B-CE46-421C-8728-B8497C881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3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C9C-E338-4F7D-A44F-FAFEBE29396F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A8B-CE46-421C-8728-B8497C881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C9C-E338-4F7D-A44F-FAFEBE29396F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A8B-CE46-421C-8728-B8497C881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6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C9C-E338-4F7D-A44F-FAFEBE29396F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A8B-CE46-421C-8728-B8497C881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5C9C-E338-4F7D-A44F-FAFEBE29396F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A8B-CE46-421C-8728-B8497C881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88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5C9C-E338-4F7D-A44F-FAFEBE29396F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54A8B-CE46-421C-8728-B8497C881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2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catherine.rogers@gloscol.ac.u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i="1" dirty="0" smtClean="0"/>
              <a:t>English Literature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Lesson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6411" y="9162578"/>
            <a:ext cx="9144000" cy="1655762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By Diane Samuels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9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i="1" dirty="0" smtClean="0"/>
              <a:t>Aims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introduce the course and identify course texts and key dates.</a:t>
            </a:r>
          </a:p>
          <a:p>
            <a:r>
              <a:rPr lang="en-GB" dirty="0" smtClean="0"/>
              <a:t>To begin to get to know each other.</a:t>
            </a:r>
          </a:p>
          <a:p>
            <a:r>
              <a:rPr lang="en-GB" dirty="0" smtClean="0"/>
              <a:t>To feel comfortable giving your views (and backing them up with evidence) in class.</a:t>
            </a:r>
          </a:p>
          <a:p>
            <a:r>
              <a:rPr lang="en-GB" dirty="0" smtClean="0"/>
              <a:t>To consider definitions of literature by other people.</a:t>
            </a:r>
          </a:p>
          <a:p>
            <a:r>
              <a:rPr lang="en-GB" dirty="0" smtClean="0"/>
              <a:t>To create your own definition of literature and what it means. </a:t>
            </a:r>
          </a:p>
          <a:p>
            <a:r>
              <a:rPr lang="en-GB" dirty="0" smtClean="0"/>
              <a:t>To correctly match literary terminology to their definitions.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96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Introductions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My email address is: </a:t>
            </a:r>
            <a:r>
              <a:rPr lang="en-GB" dirty="0" smtClean="0">
                <a:hlinkClick r:id="rId2"/>
              </a:rPr>
              <a:t>catherine.rogers@gloscol.ac.uk</a:t>
            </a:r>
            <a:r>
              <a:rPr lang="en-GB" dirty="0" smtClean="0"/>
              <a:t>.</a:t>
            </a:r>
          </a:p>
          <a:p>
            <a:r>
              <a:rPr lang="en-GB" dirty="0" smtClean="0"/>
              <a:t>If you are going to be late or can’t attend, please email me as early as possible before the class.</a:t>
            </a:r>
          </a:p>
          <a:p>
            <a:r>
              <a:rPr lang="en-GB" dirty="0" smtClean="0"/>
              <a:t>Take five minutes to jot down what your favourite book is and why you like it.</a:t>
            </a:r>
          </a:p>
          <a:p>
            <a:r>
              <a:rPr lang="en-GB" dirty="0" smtClean="0"/>
              <a:t>Then, everyone in turn:</a:t>
            </a:r>
          </a:p>
          <a:p>
            <a:pPr lvl="1"/>
            <a:r>
              <a:rPr lang="en-GB" dirty="0" smtClean="0"/>
              <a:t>Give their names.</a:t>
            </a:r>
          </a:p>
          <a:p>
            <a:pPr lvl="1"/>
            <a:r>
              <a:rPr lang="en-GB" dirty="0" smtClean="0"/>
              <a:t>Say why they’re studying English Literature.</a:t>
            </a:r>
          </a:p>
          <a:p>
            <a:pPr lvl="1"/>
            <a:r>
              <a:rPr lang="en-GB" dirty="0" smtClean="0"/>
              <a:t>Say what their favourite book is.</a:t>
            </a:r>
          </a:p>
          <a:p>
            <a:pPr lvl="1"/>
            <a:r>
              <a:rPr lang="en-GB" dirty="0" smtClean="0"/>
              <a:t>Why do they like that book?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04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Year Planner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Have a look at the </a:t>
            </a:r>
            <a:r>
              <a:rPr lang="en-GB" u="sng" dirty="0" smtClean="0"/>
              <a:t>Year Planner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states: submission dates of work; texts to be studied.</a:t>
            </a:r>
          </a:p>
          <a:p>
            <a:r>
              <a:rPr lang="en-GB" dirty="0" smtClean="0"/>
              <a:t>Our five assignments are:</a:t>
            </a:r>
          </a:p>
          <a:p>
            <a:pPr lvl="1"/>
            <a:r>
              <a:rPr lang="en-GB" dirty="0" smtClean="0"/>
              <a:t>Short Fiction: I’ll give you the two short stories.</a:t>
            </a:r>
          </a:p>
          <a:p>
            <a:pPr lvl="1"/>
            <a:r>
              <a:rPr lang="en-GB" dirty="0" smtClean="0"/>
              <a:t>Interpreting Poetry: I’ll give you the two poems.</a:t>
            </a:r>
          </a:p>
          <a:p>
            <a:pPr lvl="1"/>
            <a:r>
              <a:rPr lang="en-GB" dirty="0" smtClean="0"/>
              <a:t>A Shakespeare Play: You’ll need a copy of </a:t>
            </a:r>
            <a:r>
              <a:rPr lang="en-GB" i="1" dirty="0" smtClean="0"/>
              <a:t>The Merchant of Venice.</a:t>
            </a:r>
          </a:p>
          <a:p>
            <a:pPr lvl="1"/>
            <a:r>
              <a:rPr lang="en-GB" dirty="0" smtClean="0"/>
              <a:t>Studying a Play: You’ll need a copy of </a:t>
            </a:r>
            <a:r>
              <a:rPr lang="en-GB" i="1" dirty="0" smtClean="0"/>
              <a:t>Kindertransport</a:t>
            </a:r>
            <a:r>
              <a:rPr lang="en-GB" dirty="0" smtClean="0"/>
              <a:t> by Diane Samuels.</a:t>
            </a:r>
          </a:p>
          <a:p>
            <a:pPr lvl="1"/>
            <a:r>
              <a:rPr lang="en-GB" dirty="0" smtClean="0"/>
              <a:t>Studying a Novel: You’ll need a copy of </a:t>
            </a:r>
            <a:r>
              <a:rPr lang="en-GB" i="1" dirty="0" smtClean="0"/>
              <a:t>The Color Purple </a:t>
            </a:r>
            <a:r>
              <a:rPr lang="en-GB" dirty="0" smtClean="0"/>
              <a:t>by Alice Walker.</a:t>
            </a:r>
          </a:p>
          <a:p>
            <a:r>
              <a:rPr lang="en-GB" dirty="0"/>
              <a:t>Studying a Play will be assessed by a two hour exam before Easter.</a:t>
            </a:r>
          </a:p>
          <a:p>
            <a:r>
              <a:rPr lang="en-GB" dirty="0"/>
              <a:t>The other assignments will be assessed by coursework.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40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Definitions of Literature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Have a look at the quotes provided on definitions of literature.</a:t>
            </a:r>
          </a:p>
          <a:p>
            <a:r>
              <a:rPr lang="en-GB" dirty="0" smtClean="0"/>
              <a:t>In pairs/tables, jot down what you think each quote “means”.</a:t>
            </a:r>
          </a:p>
          <a:p>
            <a:r>
              <a:rPr lang="en-GB" dirty="0" smtClean="0"/>
              <a:t>Decide which quotes you empathise with most.</a:t>
            </a:r>
          </a:p>
          <a:p>
            <a:r>
              <a:rPr lang="en-GB" dirty="0" smtClean="0"/>
              <a:t>Within your groups, create your own definition of what literature means to you.</a:t>
            </a:r>
          </a:p>
          <a:p>
            <a:r>
              <a:rPr lang="en-GB" dirty="0" smtClean="0"/>
              <a:t>Feed back and discuss.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Literary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Throughout the English Literature course, you will be using (and analysing) literary techniques.</a:t>
            </a:r>
          </a:p>
          <a:p>
            <a:r>
              <a:rPr lang="en-GB" dirty="0" smtClean="0"/>
              <a:t>Work with a partner on correctly pairing up the terms with their descriptions on the muddled worksheet.</a:t>
            </a:r>
          </a:p>
          <a:p>
            <a:r>
              <a:rPr lang="en-GB" dirty="0" smtClean="0"/>
              <a:t>Feed back and discuss.</a:t>
            </a:r>
          </a:p>
          <a:p>
            <a:r>
              <a:rPr lang="en-GB" dirty="0" smtClean="0"/>
              <a:t>Correct version is handed out – keep it and use it!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45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Literary Quiz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In your tables, complete the quiz.</a:t>
            </a:r>
          </a:p>
          <a:p>
            <a:r>
              <a:rPr lang="en-GB" dirty="0" smtClean="0"/>
              <a:t>No googling!</a:t>
            </a:r>
          </a:p>
          <a:p>
            <a:r>
              <a:rPr lang="en-GB" dirty="0" smtClean="0"/>
              <a:t>Swap with another table.</a:t>
            </a:r>
          </a:p>
          <a:p>
            <a:r>
              <a:rPr lang="en-GB" dirty="0" smtClean="0"/>
              <a:t>Check answers.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14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Sir Arthur Conan Doyle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Jot down anything you know about him.</a:t>
            </a:r>
          </a:p>
          <a:p>
            <a:r>
              <a:rPr lang="en-GB" dirty="0" smtClean="0"/>
              <a:t>Feed back.</a:t>
            </a:r>
          </a:p>
          <a:p>
            <a:r>
              <a:rPr lang="en-GB" dirty="0" smtClean="0"/>
              <a:t>Conan Doyle is the author of our first short story (</a:t>
            </a:r>
            <a:r>
              <a:rPr lang="en-GB" i="1" dirty="0" smtClean="0"/>
              <a:t>The Case of Lady Sannox).</a:t>
            </a:r>
            <a:endParaRPr lang="en-GB" dirty="0" smtClean="0"/>
          </a:p>
          <a:p>
            <a:r>
              <a:rPr lang="en-GB" dirty="0" smtClean="0"/>
              <a:t>In pairs, complete the short quiz (you can use your phones).</a:t>
            </a:r>
          </a:p>
          <a:p>
            <a:r>
              <a:rPr lang="en-GB" dirty="0" smtClean="0"/>
              <a:t>Feed back </a:t>
            </a:r>
            <a:r>
              <a:rPr lang="en-GB" smtClean="0"/>
              <a:t>and discuss.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44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Homework: read the first short story for our first 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You have all been given a copy of the short story by Arthur Conan Doyle: </a:t>
            </a:r>
            <a:r>
              <a:rPr lang="en-GB" i="1" dirty="0" smtClean="0"/>
              <a:t>The Case of Lady Sannox.</a:t>
            </a:r>
          </a:p>
          <a:p>
            <a:r>
              <a:rPr lang="en-GB" dirty="0" smtClean="0"/>
              <a:t>Read it for homework – no need to do anything else – maybe read it twice to ensure you’re familiar with it for next week.</a:t>
            </a:r>
          </a:p>
          <a:p>
            <a:r>
              <a:rPr lang="en-GB" dirty="0" smtClean="0"/>
              <a:t>REMEMBER TO BRING YOUR COPY INTO CLASS NEXT WEEK!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64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522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English Literature Lesson 1</vt:lpstr>
      <vt:lpstr>Aims</vt:lpstr>
      <vt:lpstr>Introductions</vt:lpstr>
      <vt:lpstr>Year Planner</vt:lpstr>
      <vt:lpstr>Definitions of Literature</vt:lpstr>
      <vt:lpstr>Literary Terms</vt:lpstr>
      <vt:lpstr>Literary Quiz</vt:lpstr>
      <vt:lpstr>Sir Arthur Conan Doyle</vt:lpstr>
      <vt:lpstr>Homework: read the first short story for our first assignment</vt:lpstr>
    </vt:vector>
  </TitlesOfParts>
  <Company>Gloucestershire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Kindertransport  by Diane Samuels</dc:title>
  <dc:creator>Catherine Rogers</dc:creator>
  <cp:lastModifiedBy>Catherine Rogers</cp:lastModifiedBy>
  <cp:revision>85</cp:revision>
  <cp:lastPrinted>2021-02-26T08:28:08Z</cp:lastPrinted>
  <dcterms:created xsi:type="dcterms:W3CDTF">2020-02-20T11:52:06Z</dcterms:created>
  <dcterms:modified xsi:type="dcterms:W3CDTF">2021-08-05T11:39:29Z</dcterms:modified>
</cp:coreProperties>
</file>