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62" r:id="rId9"/>
    <p:sldId id="265" r:id="rId10"/>
    <p:sldId id="288" r:id="rId11"/>
    <p:sldId id="268" r:id="rId12"/>
    <p:sldId id="269" r:id="rId13"/>
    <p:sldId id="277" r:id="rId14"/>
    <p:sldId id="278" r:id="rId15"/>
    <p:sldId id="270" r:id="rId16"/>
    <p:sldId id="289" r:id="rId17"/>
    <p:sldId id="279" r:id="rId18"/>
    <p:sldId id="284" r:id="rId19"/>
    <p:sldId id="283" r:id="rId20"/>
    <p:sldId id="285" r:id="rId21"/>
    <p:sldId id="286" r:id="rId22"/>
    <p:sldId id="290" r:id="rId23"/>
    <p:sldId id="291" r:id="rId24"/>
    <p:sldId id="293" r:id="rId25"/>
    <p:sldId id="292" r:id="rId26"/>
    <p:sldId id="294" r:id="rId2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C1BF1-09B0-4686-862F-2C6C2DC7FFD3}" v="33" dt="2023-07-18T09:40:11.207"/>
    <p1510:client id="{7199BF40-A4F8-40C9-A0F8-BE84E56E6959}" v="517" dt="2023-07-18T12:30:21.983"/>
    <p1510:client id="{CEAD9FC1-14A7-429B-905D-0210ABBEC3D2}" v="5" dt="2023-07-18T12:06:26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3" d="100"/>
          <a:sy n="53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ogers" userId="S::rogerc02@gloscol.ac.uk::f278e54e-8396-403a-819e-e629fcf04a5d" providerId="AD" clId="Web-{2E1C1BF1-09B0-4686-862F-2C6C2DC7FFD3}"/>
    <pc:docChg chg="modSld">
      <pc:chgData name="Catherine Rogers" userId="S::rogerc02@gloscol.ac.uk::f278e54e-8396-403a-819e-e629fcf04a5d" providerId="AD" clId="Web-{2E1C1BF1-09B0-4686-862F-2C6C2DC7FFD3}" dt="2023-07-18T09:40:11.207" v="33" actId="20577"/>
      <pc:docMkLst>
        <pc:docMk/>
      </pc:docMkLst>
      <pc:sldChg chg="modSp">
        <pc:chgData name="Catherine Rogers" userId="S::rogerc02@gloscol.ac.uk::f278e54e-8396-403a-819e-e629fcf04a5d" providerId="AD" clId="Web-{2E1C1BF1-09B0-4686-862F-2C6C2DC7FFD3}" dt="2023-07-18T09:38:06.761" v="7" actId="20577"/>
        <pc:sldMkLst>
          <pc:docMk/>
          <pc:sldMk cId="2726069975" sldId="256"/>
        </pc:sldMkLst>
        <pc:spChg chg="mod">
          <ac:chgData name="Catherine Rogers" userId="S::rogerc02@gloscol.ac.uk::f278e54e-8396-403a-819e-e629fcf04a5d" providerId="AD" clId="Web-{2E1C1BF1-09B0-4686-862F-2C6C2DC7FFD3}" dt="2023-07-18T09:38:06.761" v="7" actId="20577"/>
          <ac:spMkLst>
            <pc:docMk/>
            <pc:sldMk cId="2726069975" sldId="256"/>
            <ac:spMk id="3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2E1C1BF1-09B0-4686-862F-2C6C2DC7FFD3}" dt="2023-07-18T09:40:11.207" v="33" actId="20577"/>
        <pc:sldMkLst>
          <pc:docMk/>
          <pc:sldMk cId="1824620010" sldId="261"/>
        </pc:sldMkLst>
        <pc:spChg chg="mod">
          <ac:chgData name="Catherine Rogers" userId="S::rogerc02@gloscol.ac.uk::f278e54e-8396-403a-819e-e629fcf04a5d" providerId="AD" clId="Web-{2E1C1BF1-09B0-4686-862F-2C6C2DC7FFD3}" dt="2023-07-18T09:40:11.207" v="33" actId="20577"/>
          <ac:spMkLst>
            <pc:docMk/>
            <pc:sldMk cId="1824620010" sldId="261"/>
            <ac:spMk id="3" creationId="{00000000-0000-0000-0000-000000000000}"/>
          </ac:spMkLst>
        </pc:spChg>
      </pc:sldChg>
      <pc:sldChg chg="modSp">
        <pc:chgData name="Catherine Rogers" userId="S::rogerc02@gloscol.ac.uk::f278e54e-8396-403a-819e-e629fcf04a5d" providerId="AD" clId="Web-{2E1C1BF1-09B0-4686-862F-2C6C2DC7FFD3}" dt="2023-07-18T09:38:54.655" v="8" actId="20577"/>
        <pc:sldMkLst>
          <pc:docMk/>
          <pc:sldMk cId="1787210533" sldId="262"/>
        </pc:sldMkLst>
        <pc:spChg chg="mod">
          <ac:chgData name="Catherine Rogers" userId="S::rogerc02@gloscol.ac.uk::f278e54e-8396-403a-819e-e629fcf04a5d" providerId="AD" clId="Web-{2E1C1BF1-09B0-4686-862F-2C6C2DC7FFD3}" dt="2023-07-18T09:38:54.655" v="8" actId="20577"/>
          <ac:spMkLst>
            <pc:docMk/>
            <pc:sldMk cId="1787210533" sldId="262"/>
            <ac:spMk id="7171" creationId="{00000000-0000-0000-0000-000000000000}"/>
          </ac:spMkLst>
        </pc:spChg>
      </pc:sldChg>
    </pc:docChg>
  </pc:docChgLst>
  <pc:docChgLst>
    <pc:chgData name="Catherine Rogers" userId="S::rogerc02@gloscol.ac.uk::f278e54e-8396-403a-819e-e629fcf04a5d" providerId="AD" clId="Web-{7199BF40-A4F8-40C9-A0F8-BE84E56E6959}"/>
    <pc:docChg chg="addSld delSld modSld sldOrd">
      <pc:chgData name="Catherine Rogers" userId="S::rogerc02@gloscol.ac.uk::f278e54e-8396-403a-819e-e629fcf04a5d" providerId="AD" clId="Web-{7199BF40-A4F8-40C9-A0F8-BE84E56E6959}" dt="2023-07-18T12:30:20.904" v="517" actId="20577"/>
      <pc:docMkLst>
        <pc:docMk/>
      </pc:docMkLst>
      <pc:sldChg chg="del">
        <pc:chgData name="Catherine Rogers" userId="S::rogerc02@gloscol.ac.uk::f278e54e-8396-403a-819e-e629fcf04a5d" providerId="AD" clId="Web-{7199BF40-A4F8-40C9-A0F8-BE84E56E6959}" dt="2023-07-18T12:11:40.615" v="5"/>
        <pc:sldMkLst>
          <pc:docMk/>
          <pc:sldMk cId="1872555838" sldId="271"/>
        </pc:sldMkLst>
      </pc:sldChg>
      <pc:sldChg chg="del">
        <pc:chgData name="Catherine Rogers" userId="S::rogerc02@gloscol.ac.uk::f278e54e-8396-403a-819e-e629fcf04a5d" providerId="AD" clId="Web-{7199BF40-A4F8-40C9-A0F8-BE84E56E6959}" dt="2023-07-18T12:11:37.381" v="4"/>
        <pc:sldMkLst>
          <pc:docMk/>
          <pc:sldMk cId="705912773" sldId="272"/>
        </pc:sldMkLst>
      </pc:sldChg>
      <pc:sldChg chg="del">
        <pc:chgData name="Catherine Rogers" userId="S::rogerc02@gloscol.ac.uk::f278e54e-8396-403a-819e-e629fcf04a5d" providerId="AD" clId="Web-{7199BF40-A4F8-40C9-A0F8-BE84E56E6959}" dt="2023-07-18T12:10:51.503" v="0"/>
        <pc:sldMkLst>
          <pc:docMk/>
          <pc:sldMk cId="2029560400" sldId="274"/>
        </pc:sldMkLst>
      </pc:sldChg>
      <pc:sldChg chg="modSp del">
        <pc:chgData name="Catherine Rogers" userId="S::rogerc02@gloscol.ac.uk::f278e54e-8396-403a-819e-e629fcf04a5d" providerId="AD" clId="Web-{7199BF40-A4F8-40C9-A0F8-BE84E56E6959}" dt="2023-07-18T12:18:55.768" v="124"/>
        <pc:sldMkLst>
          <pc:docMk/>
          <pc:sldMk cId="362678119" sldId="275"/>
        </pc:sldMkLst>
        <pc:spChg chg="mod">
          <ac:chgData name="Catherine Rogers" userId="S::rogerc02@gloscol.ac.uk::f278e54e-8396-403a-819e-e629fcf04a5d" providerId="AD" clId="Web-{7199BF40-A4F8-40C9-A0F8-BE84E56E6959}" dt="2023-07-18T12:14:19.032" v="56" actId="20577"/>
          <ac:spMkLst>
            <pc:docMk/>
            <pc:sldMk cId="362678119" sldId="275"/>
            <ac:spMk id="2" creationId="{00000000-0000-0000-0000-000000000000}"/>
          </ac:spMkLst>
        </pc:spChg>
        <pc:spChg chg="mod">
          <ac:chgData name="Catherine Rogers" userId="S::rogerc02@gloscol.ac.uk::f278e54e-8396-403a-819e-e629fcf04a5d" providerId="AD" clId="Web-{7199BF40-A4F8-40C9-A0F8-BE84E56E6959}" dt="2023-07-18T12:14:24.235" v="59" actId="20577"/>
          <ac:spMkLst>
            <pc:docMk/>
            <pc:sldMk cId="362678119" sldId="275"/>
            <ac:spMk id="3" creationId="{00000000-0000-0000-0000-000000000000}"/>
          </ac:spMkLst>
        </pc:spChg>
      </pc:sldChg>
      <pc:sldChg chg="del">
        <pc:chgData name="Catherine Rogers" userId="S::rogerc02@gloscol.ac.uk::f278e54e-8396-403a-819e-e629fcf04a5d" providerId="AD" clId="Web-{7199BF40-A4F8-40C9-A0F8-BE84E56E6959}" dt="2023-07-18T12:13:45.467" v="47"/>
        <pc:sldMkLst>
          <pc:docMk/>
          <pc:sldMk cId="765583686" sldId="276"/>
        </pc:sldMkLst>
      </pc:sldChg>
      <pc:sldChg chg="del">
        <pc:chgData name="Catherine Rogers" userId="S::rogerc02@gloscol.ac.uk::f278e54e-8396-403a-819e-e629fcf04a5d" providerId="AD" clId="Web-{7199BF40-A4F8-40C9-A0F8-BE84E56E6959}" dt="2023-07-18T12:11:25.693" v="1"/>
        <pc:sldMkLst>
          <pc:docMk/>
          <pc:sldMk cId="403951175" sldId="280"/>
        </pc:sldMkLst>
      </pc:sldChg>
      <pc:sldChg chg="del">
        <pc:chgData name="Catherine Rogers" userId="S::rogerc02@gloscol.ac.uk::f278e54e-8396-403a-819e-e629fcf04a5d" providerId="AD" clId="Web-{7199BF40-A4F8-40C9-A0F8-BE84E56E6959}" dt="2023-07-18T12:11:31.084" v="3"/>
        <pc:sldMkLst>
          <pc:docMk/>
          <pc:sldMk cId="592498366" sldId="281"/>
        </pc:sldMkLst>
      </pc:sldChg>
      <pc:sldChg chg="del">
        <pc:chgData name="Catherine Rogers" userId="S::rogerc02@gloscol.ac.uk::f278e54e-8396-403a-819e-e629fcf04a5d" providerId="AD" clId="Web-{7199BF40-A4F8-40C9-A0F8-BE84E56E6959}" dt="2023-07-18T12:11:28.318" v="2"/>
        <pc:sldMkLst>
          <pc:docMk/>
          <pc:sldMk cId="1436598610" sldId="282"/>
        </pc:sldMkLst>
      </pc:sldChg>
      <pc:sldChg chg="del">
        <pc:chgData name="Catherine Rogers" userId="S::rogerc02@gloscol.ac.uk::f278e54e-8396-403a-819e-e629fcf04a5d" providerId="AD" clId="Web-{7199BF40-A4F8-40C9-A0F8-BE84E56E6959}" dt="2023-07-18T12:14:04.406" v="48"/>
        <pc:sldMkLst>
          <pc:docMk/>
          <pc:sldMk cId="3595516480" sldId="287"/>
        </pc:sldMkLst>
      </pc:sldChg>
      <pc:sldChg chg="modSp add replId">
        <pc:chgData name="Catherine Rogers" userId="S::rogerc02@gloscol.ac.uk::f278e54e-8396-403a-819e-e629fcf04a5d" providerId="AD" clId="Web-{7199BF40-A4F8-40C9-A0F8-BE84E56E6959}" dt="2023-07-18T12:12:35.556" v="46" actId="20577"/>
        <pc:sldMkLst>
          <pc:docMk/>
          <pc:sldMk cId="1710059174" sldId="289"/>
        </pc:sldMkLst>
        <pc:spChg chg="mod">
          <ac:chgData name="Catherine Rogers" userId="S::rogerc02@gloscol.ac.uk::f278e54e-8396-403a-819e-e629fcf04a5d" providerId="AD" clId="Web-{7199BF40-A4F8-40C9-A0F8-BE84E56E6959}" dt="2023-07-18T12:12:18.962" v="20" actId="20577"/>
          <ac:spMkLst>
            <pc:docMk/>
            <pc:sldMk cId="1710059174" sldId="289"/>
            <ac:spMk id="2" creationId="{00000000-0000-0000-0000-000000000000}"/>
          </ac:spMkLst>
        </pc:spChg>
        <pc:spChg chg="mod">
          <ac:chgData name="Catherine Rogers" userId="S::rogerc02@gloscol.ac.uk::f278e54e-8396-403a-819e-e629fcf04a5d" providerId="AD" clId="Web-{7199BF40-A4F8-40C9-A0F8-BE84E56E6959}" dt="2023-07-18T12:12:35.556" v="46" actId="20577"/>
          <ac:spMkLst>
            <pc:docMk/>
            <pc:sldMk cId="1710059174" sldId="289"/>
            <ac:spMk id="3" creationId="{00000000-0000-0000-0000-000000000000}"/>
          </ac:spMkLst>
        </pc:spChg>
      </pc:sldChg>
      <pc:sldChg chg="modSp add ord replId">
        <pc:chgData name="Catherine Rogers" userId="S::rogerc02@gloscol.ac.uk::f278e54e-8396-403a-819e-e629fcf04a5d" providerId="AD" clId="Web-{7199BF40-A4F8-40C9-A0F8-BE84E56E6959}" dt="2023-07-18T12:18:52.705" v="123" actId="20577"/>
        <pc:sldMkLst>
          <pc:docMk/>
          <pc:sldMk cId="3862903568" sldId="290"/>
        </pc:sldMkLst>
        <pc:spChg chg="mod">
          <ac:chgData name="Catherine Rogers" userId="S::rogerc02@gloscol.ac.uk::f278e54e-8396-403a-819e-e629fcf04a5d" providerId="AD" clId="Web-{7199BF40-A4F8-40C9-A0F8-BE84E56E6959}" dt="2023-07-18T12:16:49.854" v="76" actId="20577"/>
          <ac:spMkLst>
            <pc:docMk/>
            <pc:sldMk cId="3862903568" sldId="290"/>
            <ac:spMk id="2" creationId="{00000000-0000-0000-0000-000000000000}"/>
          </ac:spMkLst>
        </pc:spChg>
        <pc:spChg chg="mod">
          <ac:chgData name="Catherine Rogers" userId="S::rogerc02@gloscol.ac.uk::f278e54e-8396-403a-819e-e629fcf04a5d" providerId="AD" clId="Web-{7199BF40-A4F8-40C9-A0F8-BE84E56E6959}" dt="2023-07-18T12:18:52.705" v="123" actId="20577"/>
          <ac:spMkLst>
            <pc:docMk/>
            <pc:sldMk cId="3862903568" sldId="290"/>
            <ac:spMk id="3" creationId="{00000000-0000-0000-0000-000000000000}"/>
          </ac:spMkLst>
        </pc:spChg>
      </pc:sldChg>
      <pc:sldChg chg="modSp add replId">
        <pc:chgData name="Catherine Rogers" userId="S::rogerc02@gloscol.ac.uk::f278e54e-8396-403a-819e-e629fcf04a5d" providerId="AD" clId="Web-{7199BF40-A4F8-40C9-A0F8-BE84E56E6959}" dt="2023-07-18T12:22:08.139" v="290" actId="20577"/>
        <pc:sldMkLst>
          <pc:docMk/>
          <pc:sldMk cId="1624807580" sldId="291"/>
        </pc:sldMkLst>
        <pc:spChg chg="mod">
          <ac:chgData name="Catherine Rogers" userId="S::rogerc02@gloscol.ac.uk::f278e54e-8396-403a-819e-e629fcf04a5d" providerId="AD" clId="Web-{7199BF40-A4F8-40C9-A0F8-BE84E56E6959}" dt="2023-07-18T12:22:08.139" v="290" actId="20577"/>
          <ac:spMkLst>
            <pc:docMk/>
            <pc:sldMk cId="1624807580" sldId="291"/>
            <ac:spMk id="3" creationId="{00000000-0000-0000-0000-000000000000}"/>
          </ac:spMkLst>
        </pc:spChg>
      </pc:sldChg>
      <pc:sldChg chg="modSp add replId">
        <pc:chgData name="Catherine Rogers" userId="S::rogerc02@gloscol.ac.uk::f278e54e-8396-403a-819e-e629fcf04a5d" providerId="AD" clId="Web-{7199BF40-A4F8-40C9-A0F8-BE84E56E6959}" dt="2023-07-18T12:20:49.790" v="212" actId="20577"/>
        <pc:sldMkLst>
          <pc:docMk/>
          <pc:sldMk cId="61890671" sldId="292"/>
        </pc:sldMkLst>
        <pc:spChg chg="mod">
          <ac:chgData name="Catherine Rogers" userId="S::rogerc02@gloscol.ac.uk::f278e54e-8396-403a-819e-e629fcf04a5d" providerId="AD" clId="Web-{7199BF40-A4F8-40C9-A0F8-BE84E56E6959}" dt="2023-07-18T12:20:49.790" v="212" actId="20577"/>
          <ac:spMkLst>
            <pc:docMk/>
            <pc:sldMk cId="61890671" sldId="292"/>
            <ac:spMk id="3" creationId="{00000000-0000-0000-0000-000000000000}"/>
          </ac:spMkLst>
        </pc:spChg>
      </pc:sldChg>
      <pc:sldChg chg="modSp add replId">
        <pc:chgData name="Catherine Rogers" userId="S::rogerc02@gloscol.ac.uk::f278e54e-8396-403a-819e-e629fcf04a5d" providerId="AD" clId="Web-{7199BF40-A4F8-40C9-A0F8-BE84E56E6959}" dt="2023-07-18T12:28:24.413" v="420" actId="20577"/>
        <pc:sldMkLst>
          <pc:docMk/>
          <pc:sldMk cId="3302564571" sldId="293"/>
        </pc:sldMkLst>
        <pc:spChg chg="mod">
          <ac:chgData name="Catherine Rogers" userId="S::rogerc02@gloscol.ac.uk::f278e54e-8396-403a-819e-e629fcf04a5d" providerId="AD" clId="Web-{7199BF40-A4F8-40C9-A0F8-BE84E56E6959}" dt="2023-07-18T12:28:24.413" v="420" actId="20577"/>
          <ac:spMkLst>
            <pc:docMk/>
            <pc:sldMk cId="3302564571" sldId="293"/>
            <ac:spMk id="3" creationId="{00000000-0000-0000-0000-000000000000}"/>
          </ac:spMkLst>
        </pc:spChg>
      </pc:sldChg>
      <pc:sldChg chg="modSp add replId">
        <pc:chgData name="Catherine Rogers" userId="S::rogerc02@gloscol.ac.uk::f278e54e-8396-403a-819e-e629fcf04a5d" providerId="AD" clId="Web-{7199BF40-A4F8-40C9-A0F8-BE84E56E6959}" dt="2023-07-18T12:30:20.904" v="517" actId="20577"/>
        <pc:sldMkLst>
          <pc:docMk/>
          <pc:sldMk cId="40960891" sldId="294"/>
        </pc:sldMkLst>
        <pc:spChg chg="mod">
          <ac:chgData name="Catherine Rogers" userId="S::rogerc02@gloscol.ac.uk::f278e54e-8396-403a-819e-e629fcf04a5d" providerId="AD" clId="Web-{7199BF40-A4F8-40C9-A0F8-BE84E56E6959}" dt="2023-07-18T12:28:51.946" v="423" actId="20577"/>
          <ac:spMkLst>
            <pc:docMk/>
            <pc:sldMk cId="40960891" sldId="294"/>
            <ac:spMk id="2" creationId="{00000000-0000-0000-0000-000000000000}"/>
          </ac:spMkLst>
        </pc:spChg>
        <pc:spChg chg="mod">
          <ac:chgData name="Catherine Rogers" userId="S::rogerc02@gloscol.ac.uk::f278e54e-8396-403a-819e-e629fcf04a5d" providerId="AD" clId="Web-{7199BF40-A4F8-40C9-A0F8-BE84E56E6959}" dt="2023-07-18T12:30:20.904" v="517" actId="20577"/>
          <ac:spMkLst>
            <pc:docMk/>
            <pc:sldMk cId="40960891" sldId="294"/>
            <ac:spMk id="3" creationId="{00000000-0000-0000-0000-000000000000}"/>
          </ac:spMkLst>
        </pc:spChg>
      </pc:sldChg>
    </pc:docChg>
  </pc:docChgLst>
  <pc:docChgLst>
    <pc:chgData name="Catherine Rogers" userId="S::rogerc02@gloscol.ac.uk::f278e54e-8396-403a-819e-e629fcf04a5d" providerId="AD" clId="Web-{CEAD9FC1-14A7-429B-905D-0210ABBEC3D2}"/>
    <pc:docChg chg="modSld">
      <pc:chgData name="Catherine Rogers" userId="S::rogerc02@gloscol.ac.uk::f278e54e-8396-403a-819e-e629fcf04a5d" providerId="AD" clId="Web-{CEAD9FC1-14A7-429B-905D-0210ABBEC3D2}" dt="2023-07-18T12:06:23.793" v="3" actId="20577"/>
      <pc:docMkLst>
        <pc:docMk/>
      </pc:docMkLst>
      <pc:sldChg chg="modSp">
        <pc:chgData name="Catherine Rogers" userId="S::rogerc02@gloscol.ac.uk::f278e54e-8396-403a-819e-e629fcf04a5d" providerId="AD" clId="Web-{CEAD9FC1-14A7-429B-905D-0210ABBEC3D2}" dt="2023-07-18T12:06:23.793" v="3" actId="20577"/>
        <pc:sldMkLst>
          <pc:docMk/>
          <pc:sldMk cId="2632632805" sldId="270"/>
        </pc:sldMkLst>
        <pc:spChg chg="mod">
          <ac:chgData name="Catherine Rogers" userId="S::rogerc02@gloscol.ac.uk::f278e54e-8396-403a-819e-e629fcf04a5d" providerId="AD" clId="Web-{CEAD9FC1-14A7-429B-905D-0210ABBEC3D2}" dt="2023-07-18T12:06:23.793" v="3" actId="20577"/>
          <ac:spMkLst>
            <pc:docMk/>
            <pc:sldMk cId="2632632805" sldId="27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Study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>
                <a:latin typeface="Calibri"/>
                <a:cs typeface="Calibri"/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Have a go…using the Referencing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sz="3200" dirty="0">
                <a:latin typeface="Calibri" panose="020F0502020204030204" pitchFamily="34" charset="0"/>
              </a:rPr>
              <a:t>Find a webpage on your phone.</a:t>
            </a:r>
          </a:p>
          <a:p>
            <a:pPr>
              <a:defRPr/>
            </a:pPr>
            <a:r>
              <a:rPr lang="en-GB" sz="3200" dirty="0">
                <a:latin typeface="Calibri" panose="020F0502020204030204" pitchFamily="34" charset="0"/>
              </a:rPr>
              <a:t>Ensure it’s from an official organisation (i.e. NHS, Government, university, etc.).</a:t>
            </a:r>
          </a:p>
          <a:p>
            <a:pPr>
              <a:defRPr/>
            </a:pPr>
            <a:r>
              <a:rPr lang="en-GB" sz="3200" dirty="0">
                <a:latin typeface="Calibri" panose="020F0502020204030204" pitchFamily="34" charset="0"/>
              </a:rPr>
              <a:t>Find an article.</a:t>
            </a:r>
          </a:p>
          <a:p>
            <a:pPr>
              <a:defRPr/>
            </a:pPr>
            <a:r>
              <a:rPr lang="en-GB" sz="3200" dirty="0">
                <a:latin typeface="Calibri" panose="020F0502020204030204" pitchFamily="34" charset="0"/>
              </a:rPr>
              <a:t>Write a sentence using a short quote from the article.</a:t>
            </a:r>
          </a:p>
          <a:p>
            <a:pPr>
              <a:defRPr/>
            </a:pPr>
            <a:r>
              <a:rPr lang="en-GB" sz="3200" dirty="0">
                <a:latin typeface="Calibri" panose="020F0502020204030204" pitchFamily="34" charset="0"/>
              </a:rPr>
              <a:t>Add a citation within your sentence.</a:t>
            </a:r>
          </a:p>
          <a:p>
            <a:pPr>
              <a:defRPr/>
            </a:pPr>
            <a:r>
              <a:rPr lang="en-GB" sz="3200" dirty="0">
                <a:latin typeface="Calibri" panose="020F0502020204030204" pitchFamily="34" charset="0"/>
              </a:rPr>
              <a:t>Add a full reference after your sentence (as it should be set out in a Reference List). 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3707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Referencing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Keep this guide carefully and use it whenever you have to submit work on the Access course.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All tutors will be marking referencing (citations and in a Reference List) to this standard only.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 other referencing format will be accepted.</a:t>
            </a:r>
          </a:p>
        </p:txBody>
      </p:sp>
    </p:spTree>
    <p:extLst>
      <p:ext uri="{BB962C8B-B14F-4D97-AF65-F5344CB8AC3E}">
        <p14:creationId xmlns:p14="http://schemas.microsoft.com/office/powerpoint/2010/main" val="10459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Calibri"/>
                <a:cs typeface="Calibri"/>
              </a:rPr>
              <a:t>Student Handbook 2023-24</a:t>
            </a:r>
            <a:endParaRPr lang="en-GB" sz="5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sz="4000" dirty="0">
                <a:latin typeface="Calibri" panose="020F0502020204030204" pitchFamily="34" charset="0"/>
              </a:rPr>
              <a:t>Distribute copies of handbook.</a:t>
            </a:r>
          </a:p>
          <a:p>
            <a:r>
              <a:rPr lang="en-GB" sz="4000" dirty="0">
                <a:latin typeface="Calibri" panose="020F0502020204030204" pitchFamily="34" charset="0"/>
              </a:rPr>
              <a:t>Tutor and learners go through each section on the Activboard.</a:t>
            </a:r>
          </a:p>
          <a:p>
            <a:r>
              <a:rPr lang="en-GB" sz="4000" dirty="0">
                <a:latin typeface="Calibri" panose="020F0502020204030204" pitchFamily="34" charset="0"/>
              </a:rPr>
              <a:t>Any questions…? </a:t>
            </a:r>
          </a:p>
        </p:txBody>
      </p:sp>
    </p:spTree>
    <p:extLst>
      <p:ext uri="{BB962C8B-B14F-4D97-AF65-F5344CB8AC3E}">
        <p14:creationId xmlns:p14="http://schemas.microsoft.com/office/powerpoint/2010/main" val="263263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Your chunk of grammar this week is...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Calibri"/>
              <a:cs typeface="Calibri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Avoiding the comma splice!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5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Avoiding the comma splice!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Comma splicing is the practice of joining two independent clauses by a comma where they should be linked instead by a semi-colon (;) or conjunction (a joining word like “and”, “with”, “so”, “because”, etc. ).  You could also use two short sentences.  Sometimes, a colon (:) works.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example: He loves cooking, he’s great at making curries.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“He loves cooking” is an independent clause (it makes complete sense on its own).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“He’s great at making curries” is also an independent clause because it makes complete sense on its own.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Avoiding the comma splice!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Two short sentences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 He loves cooking. He’s great at making curries.</a:t>
            </a:r>
          </a:p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 He loves cooking AND he’s great at making curries.</a:t>
            </a:r>
          </a:p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Colon: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He loves cooking: he’s great at making curries.</a:t>
            </a:r>
          </a:p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Semi-colon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  He loves cooking; he’s great at making curries.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ALL OF THESE SENTENCE STRUCTURES ARE CORRECT.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0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Colons: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colon consists of two equally sized dots placed one above the other.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 can be used to introduce something or at the start of a list.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There are three types of muscle in the body: cardiac, smooth and skeletal.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am studying on the Access to HE Diploma. My timetable consists of: Biology, Study Skills, Psychology and Sociology.  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need the following items: coffee, tea, sugar and milk.</a:t>
            </a:r>
          </a:p>
        </p:txBody>
      </p:sp>
    </p:spTree>
    <p:extLst>
      <p:ext uri="{BB962C8B-B14F-4D97-AF65-F5344CB8AC3E}">
        <p14:creationId xmlns:p14="http://schemas.microsoft.com/office/powerpoint/2010/main" val="347872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Semi-colons;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semi-colon looks like this ;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 can be used to: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Join two independent clauses without using a conjunction.  For example: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could go to the library to do some research; Monday afternoons are usually quiet there.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You can use them in a list (usually where there are a lot of items).  For example: 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need the weather statistics for the following cities: London; Paris; Perth; Munich; Oslo; Helsinki.</a:t>
            </a:r>
          </a:p>
        </p:txBody>
      </p:sp>
    </p:spTree>
    <p:extLst>
      <p:ext uri="{BB962C8B-B14F-4D97-AF65-F5344CB8AC3E}">
        <p14:creationId xmlns:p14="http://schemas.microsoft.com/office/powerpoint/2010/main" val="247317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Avoiding the comma splice!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 you have a go…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Working on your own, complete the worksheet.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Feed back to the class.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5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SS1: Preparation for Higher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/>
                <a:cs typeface="Calibri"/>
              </a:rPr>
              <a:t>Take out your assignment brief (given out in class last week).</a:t>
            </a:r>
          </a:p>
          <a:p>
            <a:r>
              <a:rPr lang="en-GB" dirty="0">
                <a:latin typeface="Calibri"/>
                <a:cs typeface="Calibri"/>
              </a:rPr>
              <a:t>Turn up page 6.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Task 1 (on page 6) requires you to identify FIVE possible universities/courses that you are interested in.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Homework from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4000" dirty="0">
                <a:latin typeface="Calibri" panose="020F0502020204030204" pitchFamily="34" charset="0"/>
              </a:rPr>
              <a:t>Identify the topic sentence of each paragraph and underline. </a:t>
            </a:r>
          </a:p>
          <a:p>
            <a:r>
              <a:rPr lang="en-GB" sz="4000" dirty="0">
                <a:latin typeface="Calibri" panose="020F0502020204030204" pitchFamily="34" charset="0"/>
              </a:rPr>
              <a:t>Is each paragraph about a different aspect of your fears for the Access course?</a:t>
            </a:r>
          </a:p>
          <a:p>
            <a:r>
              <a:rPr lang="en-GB" sz="4000" dirty="0">
                <a:latin typeface="Calibri" panose="020F0502020204030204" pitchFamily="34" charset="0"/>
              </a:rPr>
              <a:t>In turn, everyone identify the topic of each paragraph in their work.</a:t>
            </a:r>
          </a:p>
          <a:p>
            <a:r>
              <a:rPr lang="en-GB" sz="4000" dirty="0">
                <a:latin typeface="Calibri" panose="020F0502020204030204" pitchFamily="34" charset="0"/>
              </a:rPr>
              <a:t>Tutor and other learners to give verbal feedback. </a:t>
            </a:r>
          </a:p>
        </p:txBody>
      </p:sp>
    </p:spTree>
    <p:extLst>
      <p:ext uri="{BB962C8B-B14F-4D97-AF65-F5344CB8AC3E}">
        <p14:creationId xmlns:p14="http://schemas.microsoft.com/office/powerpoint/2010/main" val="263250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SS1: Preparation for Higher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/>
                <a:cs typeface="Calibri"/>
              </a:rPr>
              <a:t>Start researching (on laptops or mobile phones) the courses you might be interested in and/or the universities you might be interested in.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Even if you only wish to apply for one course at one university, you need to look at possible alternatives for this assignment.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Everyone should find at least TWO choices in this session.</a:t>
            </a: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You may managed to find all five.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0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SS1: Preparation for Higher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You will see from the chart on page 6 that you need to consider: 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Course and code (this will be on the university website – use the exact title of the course).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Course content (could be hours you need to be in; could be modules you will learn; could be the qualification at the end of the course; maybe you need to do further study to achieve your goal; could be geographical location; placements; year abroad; full-time or part-time).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Then you need to add to the "Pros" and "Cons": this relates to what is best for YOU and your career aims. </a:t>
            </a:r>
          </a:p>
          <a:p>
            <a:pPr>
              <a:buSzPct val="114999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64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SS1: Preparation for Higher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Each student to feed back their findings on one of their choices.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0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SS1: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Your homework is to complete the grid on page 6.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Although you can draft it as a hand-written document, the submitted copy must be word-processed.</a:t>
            </a: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You will find a copy of the assignment brief on the VLE for Study Skills (tutor to demonstrate how to find it).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Bring in your homework to class next week.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14999"/>
            </a:pPr>
            <a:r>
              <a:rPr lang="en-GB" dirty="0">
                <a:latin typeface="Calibri"/>
                <a:cs typeface="Calibri"/>
              </a:rPr>
              <a:t>IT'S LEVEL 3 SO AS MUCH DETAIL AS POSSIBLE PLEASE.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Referencing: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altLang="en-US" sz="2800" dirty="0">
                <a:latin typeface="Calibri" panose="020F0502020204030204" pitchFamily="34" charset="0"/>
              </a:rPr>
              <a:t>Identify the reasons for referencing</a:t>
            </a:r>
          </a:p>
          <a:p>
            <a:pPr eaLnBrk="1" hangingPunct="1"/>
            <a:r>
              <a:rPr lang="en-GB" altLang="en-US" sz="2800" dirty="0">
                <a:latin typeface="Calibri" panose="020F0502020204030204" pitchFamily="34" charset="0"/>
              </a:rPr>
              <a:t>List the different circumstances in which referencing is used</a:t>
            </a:r>
          </a:p>
          <a:p>
            <a:pPr eaLnBrk="1" hangingPunct="1"/>
            <a:r>
              <a:rPr lang="en-GB" altLang="en-US" sz="2800" dirty="0">
                <a:latin typeface="Calibri" panose="020F0502020204030204" pitchFamily="34" charset="0"/>
              </a:rPr>
              <a:t>Discuss the different formats for references</a:t>
            </a:r>
          </a:p>
          <a:p>
            <a:pPr eaLnBrk="1" hangingPunct="1"/>
            <a:r>
              <a:rPr lang="en-GB" altLang="en-US" sz="2800" dirty="0">
                <a:latin typeface="Calibri" panose="020F0502020204030204" pitchFamily="34" charset="0"/>
              </a:rPr>
              <a:t>Use the Access to Higher Education Referencing Guide and practise referencing</a:t>
            </a:r>
          </a:p>
        </p:txBody>
      </p:sp>
    </p:spTree>
    <p:extLst>
      <p:ext uri="{BB962C8B-B14F-4D97-AF65-F5344CB8AC3E}">
        <p14:creationId xmlns:p14="http://schemas.microsoft.com/office/powerpoint/2010/main" val="371148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What is referencing?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Tutor to distribute the Referencing Guide.</a:t>
            </a:r>
            <a:endParaRPr lang="en-US" dirty="0">
              <a:solidFill>
                <a:schemeClr val="tx1"/>
              </a:solidFill>
            </a:endParaRPr>
          </a:p>
          <a:p>
            <a:pPr marL="0" indent="0" defTabSz="457207">
              <a:spcAft>
                <a:spcPts val="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 defTabSz="457207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Referencing is an important academic skill to acquire. It allows you to show where your information comes from as well as the range of your research.</a:t>
            </a:r>
            <a:endParaRPr lang="en-US">
              <a:solidFill>
                <a:schemeClr val="tx1"/>
              </a:solidFill>
            </a:endParaRP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Referencing avoids plagiarism. </a:t>
            </a: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GB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</a:rPr>
              <a:t>Referencing includes: 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 need for a reference list at the end of your work.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In-text citation within your work (where using direct quotes and/or paraphrasing; essentially, any point in your work where you’re using ideas that are not your own). 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/>
            </a:endParaRPr>
          </a:p>
          <a:p>
            <a:pPr marL="342900" indent="-34290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62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8188" y="452439"/>
            <a:ext cx="7256462" cy="1715028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latin typeface="Calibri" panose="020F0502020204030204" pitchFamily="34" charset="0"/>
              </a:rPr>
              <a:t>Reference List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02267" y="2471739"/>
            <a:ext cx="10041466" cy="3200400"/>
          </a:xfrm>
        </p:spPr>
        <p:txBody>
          <a:bodyPr rtlCol="0">
            <a:normAutofit/>
          </a:bodyPr>
          <a:lstStyle/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GB" sz="1900" dirty="0">
                <a:latin typeface="Calibri"/>
                <a:cs typeface="Calibri"/>
              </a:rPr>
              <a:t>Always place a reference list </a:t>
            </a:r>
            <a:r>
              <a:rPr lang="en-GB" sz="1900" b="1" dirty="0">
                <a:latin typeface="Calibri"/>
                <a:cs typeface="Calibri"/>
              </a:rPr>
              <a:t>at the end of your written work</a:t>
            </a:r>
            <a:r>
              <a:rPr lang="en-GB" sz="1900" dirty="0">
                <a:latin typeface="Calibri"/>
                <a:cs typeface="Calibri"/>
              </a:rPr>
              <a:t>, listed </a:t>
            </a:r>
            <a:r>
              <a:rPr lang="en-GB" sz="1900" b="1" dirty="0">
                <a:solidFill>
                  <a:schemeClr val="tx1"/>
                </a:solidFill>
                <a:latin typeface="Calibri"/>
                <a:cs typeface="Calibri"/>
              </a:rPr>
              <a:t>alphabetically by author surname</a:t>
            </a:r>
            <a:r>
              <a:rPr lang="en-GB" sz="19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GB" sz="1900" b="1" dirty="0">
              <a:latin typeface="Calibri" panose="020F0502020204030204" pitchFamily="34" charset="0"/>
            </a:endParaRP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GB" sz="1900" dirty="0">
                <a:latin typeface="Calibri" panose="020F0502020204030204" pitchFamily="34" charset="0"/>
              </a:rPr>
              <a:t>This is where you will give more detailed information about the references you have used within the main body of your work.</a:t>
            </a: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GB" sz="1900" dirty="0">
              <a:latin typeface="Calibri" panose="020F0502020204030204" pitchFamily="34" charset="0"/>
            </a:endParaRP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GB" sz="1900" dirty="0">
                <a:latin typeface="Calibri" panose="020F0502020204030204" pitchFamily="34" charset="0"/>
              </a:rPr>
              <a:t>The tutor marking your work should be able to find these references easily so they must be accurate and specific.</a:t>
            </a: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GB" sz="1900" dirty="0">
              <a:latin typeface="Calibri" panose="020F0502020204030204" pitchFamily="34" charset="0"/>
            </a:endParaRP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GB" sz="19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In-text citation within your work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00667" y="2806700"/>
            <a:ext cx="10109199" cy="3441701"/>
          </a:xfrm>
        </p:spPr>
        <p:txBody>
          <a:bodyPr rtlCol="0">
            <a:normAutofit lnSpcReduction="10000"/>
          </a:bodyPr>
          <a:lstStyle/>
          <a:p>
            <a:pPr marL="342906" indent="-342906" defTabSz="457207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GB" sz="2800" dirty="0">
                <a:latin typeface="Calibri" panose="020F0502020204030204" pitchFamily="34" charset="0"/>
              </a:rPr>
              <a:t>Always acknowledge where your information came from in your written work as you write.</a:t>
            </a:r>
          </a:p>
          <a:p>
            <a:pPr marL="342906" indent="-342906" defTabSz="457207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GB" sz="2800" dirty="0">
              <a:latin typeface="Calibri" panose="020F0502020204030204" pitchFamily="34" charset="0"/>
            </a:endParaRPr>
          </a:p>
          <a:p>
            <a:pPr marL="342906" indent="-342906" defTabSz="457207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GB" sz="2800" dirty="0">
                <a:latin typeface="Calibri" panose="020F0502020204030204" pitchFamily="34" charset="0"/>
              </a:rPr>
              <a:t>Always reference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</a:rPr>
              <a:t>direct quotes; paraphrasing (and, basically, any ideas that are not your own).</a:t>
            </a:r>
          </a:p>
          <a:p>
            <a:pPr marL="342906" indent="-342906" defTabSz="457207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pPr marL="342906" indent="-342906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GB" sz="2800" dirty="0">
                <a:latin typeface="Calibri" panose="020F0502020204030204" pitchFamily="34" charset="0"/>
              </a:rPr>
              <a:t>This is a small part of the reference allowing it to be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</a:rPr>
              <a:t>cross-referenced to the reference list </a:t>
            </a:r>
            <a:r>
              <a:rPr lang="en-GB" sz="2800" dirty="0">
                <a:latin typeface="Calibri" panose="020F0502020204030204" pitchFamily="34" charset="0"/>
              </a:rPr>
              <a:t>at the end of the essay or report.</a:t>
            </a:r>
          </a:p>
          <a:p>
            <a:pPr marL="0" indent="0" defTabSz="457207">
              <a:lnSpc>
                <a:spcPct val="9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3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Citing sources published in the same year by the same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need to cite two (or more) publications by an author published in the same year.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 distinguish between the items in the text, allocate lower-case letters in alphabetical order after the publication date.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his study of the work of Rubens, Miller (2006a) emphasised the painter’s mastery of drama.  However, his final analysis on this subject (Miller, 2006b) argued that…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the Reference List, this would look like this: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Miller, S. (2006a)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Rubens and his art. 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London: Killington Press.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Miller, S. (2006b)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The Flemish Masters.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London: Phaidon Press.</a:t>
            </a:r>
          </a:p>
        </p:txBody>
      </p:sp>
    </p:spTree>
    <p:extLst>
      <p:ext uri="{BB962C8B-B14F-4D97-AF65-F5344CB8AC3E}">
        <p14:creationId xmlns:p14="http://schemas.microsoft.com/office/powerpoint/2010/main" val="319795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Paraphrasing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930399"/>
            <a:ext cx="10600267" cy="4148667"/>
          </a:xfrm>
        </p:spPr>
        <p:txBody>
          <a:bodyPr>
            <a:noAutofit/>
          </a:bodyPr>
          <a:lstStyle/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If you do not use a direct quote but you put the ideas of another person in your own words, this is called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paraphrasing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You must also recognise where you are doing this by adding a citation in-text. This is crucial to avoid plagiarism.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defTabSz="457207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EXAMPLE:</a:t>
            </a:r>
          </a:p>
          <a:p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</a:rPr>
              <a:t>According to Bell (2014), the most important part of the research process is…</a:t>
            </a:r>
          </a:p>
          <a:p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</a:rPr>
              <a:t>In this citation, you do not need a page number because you are paraphrasing Bell’s whole work.</a:t>
            </a:r>
          </a:p>
        </p:txBody>
      </p:sp>
    </p:spTree>
    <p:extLst>
      <p:ext uri="{BB962C8B-B14F-4D97-AF65-F5344CB8AC3E}">
        <p14:creationId xmlns:p14="http://schemas.microsoft.com/office/powerpoint/2010/main" val="167136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Have a go…using the Referencing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GB" sz="11200" b="1" dirty="0">
                <a:latin typeface="Calibri" panose="020F0502020204030204" pitchFamily="34" charset="0"/>
              </a:rPr>
              <a:t>How would you set out a reference for this book in a reference list?</a:t>
            </a:r>
          </a:p>
          <a:p>
            <a:pPr>
              <a:defRPr/>
            </a:pPr>
            <a:r>
              <a:rPr lang="en-GB" sz="11200" b="1" dirty="0">
                <a:latin typeface="Calibri" panose="020F0502020204030204" pitchFamily="34" charset="0"/>
              </a:rPr>
              <a:t>The book is called: </a:t>
            </a:r>
            <a:r>
              <a:rPr lang="en-GB" sz="11200" dirty="0">
                <a:latin typeface="Calibri" panose="020F0502020204030204" pitchFamily="34" charset="0"/>
              </a:rPr>
              <a:t>“Mature Students in Higher Education”</a:t>
            </a:r>
          </a:p>
          <a:p>
            <a:pPr>
              <a:defRPr/>
            </a:pPr>
            <a:r>
              <a:rPr lang="en-GB" sz="11200" b="1" dirty="0">
                <a:latin typeface="Calibri" panose="020F0502020204030204" pitchFamily="34" charset="0"/>
              </a:rPr>
              <a:t>The author is: </a:t>
            </a:r>
            <a:r>
              <a:rPr lang="en-GB" sz="11200" dirty="0">
                <a:latin typeface="Calibri" panose="020F0502020204030204" pitchFamily="34" charset="0"/>
              </a:rPr>
              <a:t>Mary Smith</a:t>
            </a:r>
          </a:p>
          <a:p>
            <a:pPr>
              <a:defRPr/>
            </a:pPr>
            <a:r>
              <a:rPr lang="en-GB" sz="11200" b="1" dirty="0">
                <a:latin typeface="Calibri" panose="020F0502020204030204" pitchFamily="34" charset="0"/>
              </a:rPr>
              <a:t>It was published in: </a:t>
            </a:r>
            <a:r>
              <a:rPr lang="en-GB" sz="11200" dirty="0">
                <a:latin typeface="Calibri" panose="020F0502020204030204" pitchFamily="34" charset="0"/>
              </a:rPr>
              <a:t>2008</a:t>
            </a:r>
          </a:p>
          <a:p>
            <a:pPr>
              <a:defRPr/>
            </a:pPr>
            <a:r>
              <a:rPr lang="en-GB" sz="11200" b="1" dirty="0">
                <a:latin typeface="Calibri" panose="020F0502020204030204" pitchFamily="34" charset="0"/>
              </a:rPr>
              <a:t>The publisher is: </a:t>
            </a:r>
            <a:r>
              <a:rPr lang="en-GB" sz="11200" dirty="0">
                <a:latin typeface="Calibri" panose="020F0502020204030204" pitchFamily="34" charset="0"/>
              </a:rPr>
              <a:t>Pan Publications</a:t>
            </a:r>
          </a:p>
          <a:p>
            <a:pPr>
              <a:defRPr/>
            </a:pPr>
            <a:r>
              <a:rPr lang="en-GB" sz="11200" b="1" dirty="0">
                <a:latin typeface="Calibri" panose="020F0502020204030204" pitchFamily="34" charset="0"/>
              </a:rPr>
              <a:t>The book was published in: </a:t>
            </a:r>
            <a:r>
              <a:rPr lang="en-GB" sz="11200" dirty="0">
                <a:latin typeface="Calibri" panose="020F0502020204030204" pitchFamily="34" charset="0"/>
              </a:rPr>
              <a:t>New York</a:t>
            </a:r>
          </a:p>
          <a:p>
            <a:pPr marL="0" indent="0">
              <a:buNone/>
              <a:defRPr/>
            </a:pPr>
            <a:endParaRPr lang="en-GB" sz="11200" dirty="0">
              <a:latin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GB" sz="11200" b="1" dirty="0">
                <a:latin typeface="Calibri" panose="020F0502020204030204" pitchFamily="34" charset="0"/>
              </a:rPr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437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b2cc2e-3f02-425d-91bf-a74379c399f9" xsi:nil="true"/>
    <lcf76f155ced4ddcb4097134ff3c332f xmlns="07c18a42-7f19-4e39-9766-df149c33295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F79F0974E2974983173F2A8D3D231E" ma:contentTypeVersion="13" ma:contentTypeDescription="Create a new document." ma:contentTypeScope="" ma:versionID="d375051b94812f41e614f0aab2804f53">
  <xsd:schema xmlns:xsd="http://www.w3.org/2001/XMLSchema" xmlns:xs="http://www.w3.org/2001/XMLSchema" xmlns:p="http://schemas.microsoft.com/office/2006/metadata/properties" xmlns:ns2="07c18a42-7f19-4e39-9766-df149c332959" xmlns:ns3="8db2cc2e-3f02-425d-91bf-a74379c399f9" targetNamespace="http://schemas.microsoft.com/office/2006/metadata/properties" ma:root="true" ma:fieldsID="aebe6170744c3df5238a32f8e38a4067" ns2:_="" ns3:_="">
    <xsd:import namespace="07c18a42-7f19-4e39-9766-df149c332959"/>
    <xsd:import namespace="8db2cc2e-3f02-425d-91bf-a74379c39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18a42-7f19-4e39-9766-df149c332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b2c1ed-4091-4dd5-84ff-cc7a3c327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2cc2e-3f02-425d-91bf-a74379c399f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d2ee23-9c8b-44ce-8077-7aac896651b1}" ma:internalName="TaxCatchAll" ma:showField="CatchAllData" ma:web="8db2cc2e-3f02-425d-91bf-a74379c399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38D4A-1F26-4BB0-B138-5240753611F8}">
  <ds:schemaRefs>
    <ds:schemaRef ds:uri="http://schemas.microsoft.com/office/2006/metadata/properties"/>
    <ds:schemaRef ds:uri="http://schemas.microsoft.com/office/infopath/2007/PartnerControls"/>
    <ds:schemaRef ds:uri="8db2cc2e-3f02-425d-91bf-a74379c399f9"/>
    <ds:schemaRef ds:uri="07c18a42-7f19-4e39-9766-df149c332959"/>
  </ds:schemaRefs>
</ds:datastoreItem>
</file>

<file path=customXml/itemProps2.xml><?xml version="1.0" encoding="utf-8"?>
<ds:datastoreItem xmlns:ds="http://schemas.openxmlformats.org/officeDocument/2006/customXml" ds:itemID="{E7FF3915-1B12-4823-9429-261D42459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C52713-2924-4BA7-B571-2F462EBF1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18a42-7f19-4e39-9766-df149c332959"/>
    <ds:schemaRef ds:uri="8db2cc2e-3f02-425d-91bf-a74379c399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544</TotalTime>
  <Words>1819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Organic</vt:lpstr>
      <vt:lpstr>Study Skills</vt:lpstr>
      <vt:lpstr>Homework from last week</vt:lpstr>
      <vt:lpstr>Referencing: Objectives</vt:lpstr>
      <vt:lpstr>What is referencing?</vt:lpstr>
      <vt:lpstr>Reference List</vt:lpstr>
      <vt:lpstr>In-text citation within your work </vt:lpstr>
      <vt:lpstr>Citing sources published in the same year by the same author</vt:lpstr>
      <vt:lpstr>Paraphrasing</vt:lpstr>
      <vt:lpstr>Have a go…using the Referencing Guide</vt:lpstr>
      <vt:lpstr>Have a go…using the Referencing Guide</vt:lpstr>
      <vt:lpstr>Referencing Guide</vt:lpstr>
      <vt:lpstr>Student Handbook 2023-24</vt:lpstr>
      <vt:lpstr>Your chunk of grammar this week is...</vt:lpstr>
      <vt:lpstr>Avoiding the comma splice!</vt:lpstr>
      <vt:lpstr>Avoiding the comma splice!</vt:lpstr>
      <vt:lpstr>Colons:</vt:lpstr>
      <vt:lpstr>Semi-colons;</vt:lpstr>
      <vt:lpstr>Avoiding the comma splice!</vt:lpstr>
      <vt:lpstr>SS1: Preparation for Higher Education</vt:lpstr>
      <vt:lpstr>SS1: Preparation for Higher Education</vt:lpstr>
      <vt:lpstr>SS1: Preparation for Higher Education</vt:lpstr>
      <vt:lpstr>SS1: Preparation for Higher Education</vt:lpstr>
      <vt:lpstr>SS1: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Rogers</dc:creator>
  <cp:lastModifiedBy>Donna Holder</cp:lastModifiedBy>
  <cp:revision>180</cp:revision>
  <cp:lastPrinted>2022-09-22T07:27:01Z</cp:lastPrinted>
  <dcterms:created xsi:type="dcterms:W3CDTF">2013-07-15T20:23:31Z</dcterms:created>
  <dcterms:modified xsi:type="dcterms:W3CDTF">2023-07-18T12:30:22Z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0x01010069F79F0974E2974983173F2A8D3D231E</vt:lpwstr>
  </property>
  <property fmtid="{D5CDD505-2E9C-101B-9397-08002B2CF9AE}" pid="3" name="MediaServiceImageTags">
    <vt:lpwstr/>
  </property>
</Properties>
</file>