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8" r:id="rId3"/>
    <p:sldId id="273" r:id="rId4"/>
    <p:sldId id="279" r:id="rId5"/>
    <p:sldId id="280" r:id="rId6"/>
    <p:sldId id="281" r:id="rId7"/>
    <p:sldId id="283" r:id="rId8"/>
    <p:sldId id="284" r:id="rId9"/>
    <p:sldId id="285" r:id="rId10"/>
    <p:sldId id="286" r:id="rId11"/>
    <p:sldId id="288" r:id="rId12"/>
    <p:sldId id="287" r:id="rId13"/>
    <p:sldId id="289" r:id="rId14"/>
    <p:sldId id="290" r:id="rId15"/>
    <p:sldId id="291" r:id="rId16"/>
    <p:sldId id="293" r:id="rId17"/>
    <p:sldId id="294" r:id="rId18"/>
    <p:sldId id="295" r:id="rId19"/>
    <p:sldId id="296" r:id="rId20"/>
    <p:sldId id="292" r:id="rId21"/>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7" d="100"/>
          <a:sy n="67" d="100"/>
        </p:scale>
        <p:origin x="4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D9674EF-963D-4B39-80E8-54C3E49021DF}" type="datetimeFigureOut">
              <a:rPr lang="en-GB" smtClean="0"/>
              <a:t>12/08/2021</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E3583EB-BB85-47CF-8247-01D31B86BA94}" type="slidenum">
              <a:rPr lang="en-GB" smtClean="0"/>
              <a:t>‹#›</a:t>
            </a:fld>
            <a:endParaRPr lang="en-GB"/>
          </a:p>
        </p:txBody>
      </p:sp>
    </p:spTree>
    <p:extLst>
      <p:ext uri="{BB962C8B-B14F-4D97-AF65-F5344CB8AC3E}">
        <p14:creationId xmlns:p14="http://schemas.microsoft.com/office/powerpoint/2010/main" val="704962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B8E392E4-19A5-4BF2-B89D-0057DA8050D0}" type="datetimeFigureOut">
              <a:rPr lang="en-GB" smtClean="0"/>
              <a:t>12/08/2021</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967ED75E-E771-4C7C-B32D-A467B17C0F79}" type="slidenum">
              <a:rPr lang="en-GB" smtClean="0"/>
              <a:t>‹#›</a:t>
            </a:fld>
            <a:endParaRPr lang="en-GB"/>
          </a:p>
        </p:txBody>
      </p:sp>
    </p:spTree>
    <p:extLst>
      <p:ext uri="{BB962C8B-B14F-4D97-AF65-F5344CB8AC3E}">
        <p14:creationId xmlns:p14="http://schemas.microsoft.com/office/powerpoint/2010/main" val="138870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56431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74503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16767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12693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FE5C9C-E338-4F7D-A44F-FAFEBE29396F}"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57400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BFE5C9C-E338-4F7D-A44F-FAFEBE29396F}" type="datetimeFigureOut">
              <a:rPr lang="en-GB" smtClean="0"/>
              <a:t>12/08/2021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25064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BFE5C9C-E338-4F7D-A44F-FAFEBE29396F}" type="datetimeFigureOut">
              <a:rPr lang="en-GB" smtClean="0"/>
              <a:t>12/08/2021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62343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BFE5C9C-E338-4F7D-A44F-FAFEBE29396F}" type="datetimeFigureOut">
              <a:rPr lang="en-GB" smtClean="0"/>
              <a:t>12/08/2021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488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E5C9C-E338-4F7D-A44F-FAFEBE29396F}" type="datetimeFigureOut">
              <a:rPr lang="en-GB" smtClean="0"/>
              <a:t>12/08/2021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88416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E5C9C-E338-4F7D-A44F-FAFEBE29396F}" type="datetimeFigureOut">
              <a:rPr lang="en-GB" smtClean="0"/>
              <a:t>12/08/2021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6699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E5C9C-E338-4F7D-A44F-FAFEBE29396F}" type="datetimeFigureOut">
              <a:rPr lang="en-GB" smtClean="0"/>
              <a:t>12/08/2021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85688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E5C9C-E338-4F7D-A44F-FAFEBE29396F}" type="datetimeFigureOut">
              <a:rPr lang="en-GB" smtClean="0"/>
              <a:t>12/08/2021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54A8B-CE46-421C-8728-B8497C881720}" type="slidenum">
              <a:rPr lang="en-GB" smtClean="0"/>
              <a:t>‹#›</a:t>
            </a:fld>
            <a:endParaRPr lang="en-GB"/>
          </a:p>
        </p:txBody>
      </p:sp>
    </p:spTree>
    <p:extLst>
      <p:ext uri="{BB962C8B-B14F-4D97-AF65-F5344CB8AC3E}">
        <p14:creationId xmlns:p14="http://schemas.microsoft.com/office/powerpoint/2010/main" val="325852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7200" b="1" i="1" dirty="0" smtClean="0"/>
              <a:t>English Literature</a:t>
            </a:r>
            <a:r>
              <a:rPr lang="en-GB" dirty="0" smtClean="0"/>
              <a:t/>
            </a:r>
            <a:br>
              <a:rPr lang="en-GB" dirty="0" smtClean="0"/>
            </a:br>
            <a:r>
              <a:rPr lang="en-GB" dirty="0" smtClean="0"/>
              <a:t>Lesson 4: Short Fiction</a:t>
            </a:r>
            <a:endParaRPr lang="en-GB" dirty="0"/>
          </a:p>
        </p:txBody>
      </p:sp>
      <p:sp>
        <p:nvSpPr>
          <p:cNvPr id="3" name="Subtitle 2"/>
          <p:cNvSpPr>
            <a:spLocks noGrp="1"/>
          </p:cNvSpPr>
          <p:nvPr>
            <p:ph type="subTitle" idx="1"/>
          </p:nvPr>
        </p:nvSpPr>
        <p:spPr>
          <a:xfrm>
            <a:off x="11236411" y="9162578"/>
            <a:ext cx="9144000" cy="1655762"/>
          </a:xfrm>
        </p:spPr>
        <p:txBody>
          <a:bodyPr/>
          <a:lstStyle/>
          <a:p>
            <a:endParaRPr lang="en-GB" dirty="0" smtClean="0"/>
          </a:p>
          <a:p>
            <a:r>
              <a:rPr lang="en-GB" dirty="0" smtClean="0"/>
              <a:t>By Diane Samuels</a:t>
            </a:r>
            <a:endParaRPr lang="en-GB" dirty="0"/>
          </a:p>
        </p:txBody>
      </p:sp>
    </p:spTree>
    <p:extLst>
      <p:ext uri="{BB962C8B-B14F-4D97-AF65-F5344CB8AC3E}">
        <p14:creationId xmlns:p14="http://schemas.microsoft.com/office/powerpoint/2010/main" val="2302964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the law</a:t>
            </a:r>
            <a:endParaRPr lang="en-GB" dirty="0"/>
          </a:p>
        </p:txBody>
      </p:sp>
      <p:sp>
        <p:nvSpPr>
          <p:cNvPr id="12291" name="Content Placeholder 2"/>
          <p:cNvSpPr>
            <a:spLocks noGrp="1"/>
          </p:cNvSpPr>
          <p:nvPr>
            <p:ph idx="1"/>
          </p:nvPr>
        </p:nvSpPr>
        <p:spPr>
          <a:xfrm>
            <a:off x="1966913" y="1417639"/>
            <a:ext cx="8229600" cy="5106987"/>
          </a:xfrm>
        </p:spPr>
        <p:txBody>
          <a:bodyPr/>
          <a:lstStyle/>
          <a:p>
            <a:endParaRPr lang="en-GB" altLang="en-US" sz="2400" dirty="0" smtClean="0"/>
          </a:p>
          <a:p>
            <a:endParaRPr lang="en-GB" altLang="en-US" sz="2400" dirty="0"/>
          </a:p>
          <a:p>
            <a:r>
              <a:rPr lang="en-GB" altLang="en-US" sz="2400" dirty="0" smtClean="0"/>
              <a:t>The </a:t>
            </a:r>
            <a:r>
              <a:rPr lang="en-GB" altLang="en-US" sz="2400" dirty="0"/>
              <a:t>Education Act of 1918 raised the school leaving age to 14, increasing women’s educational possibilities.</a:t>
            </a:r>
          </a:p>
          <a:p>
            <a:r>
              <a:rPr lang="en-GB" altLang="en-US" sz="2400" dirty="0"/>
              <a:t>The Representation of the People Act of 1918 allowed women over 30 who also met a property qualification to vote.</a:t>
            </a:r>
          </a:p>
          <a:p>
            <a:r>
              <a:rPr lang="en-GB" altLang="en-US" sz="2400" dirty="0"/>
              <a:t>By 1922, the Law of Property Act allowed a husband and wife to inherit each other’s property.</a:t>
            </a:r>
          </a:p>
          <a:p>
            <a:endParaRPr lang="en-GB" altLang="en-US" sz="2400" dirty="0"/>
          </a:p>
          <a:p>
            <a:endParaRPr lang="en-GB" altLang="en-US" sz="2400" dirty="0"/>
          </a:p>
          <a:p>
            <a:endParaRPr lang="en-GB" altLang="en-US" sz="2400" dirty="0"/>
          </a:p>
        </p:txBody>
      </p:sp>
    </p:spTree>
    <p:extLst>
      <p:ext uri="{BB962C8B-B14F-4D97-AF65-F5344CB8AC3E}">
        <p14:creationId xmlns:p14="http://schemas.microsoft.com/office/powerpoint/2010/main" val="138409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fashion</a:t>
            </a:r>
            <a:endParaRPr lang="en-GB" dirty="0"/>
          </a:p>
        </p:txBody>
      </p:sp>
      <p:sp>
        <p:nvSpPr>
          <p:cNvPr id="13315" name="Content Placeholder 2"/>
          <p:cNvSpPr>
            <a:spLocks noGrp="1"/>
          </p:cNvSpPr>
          <p:nvPr>
            <p:ph idx="1"/>
          </p:nvPr>
        </p:nvSpPr>
        <p:spPr>
          <a:xfrm>
            <a:off x="1981200" y="1600200"/>
            <a:ext cx="8229600" cy="5068888"/>
          </a:xfrm>
        </p:spPr>
        <p:txBody>
          <a:bodyPr/>
          <a:lstStyle/>
          <a:p>
            <a:endParaRPr lang="en-GB" altLang="en-US" dirty="0" smtClean="0"/>
          </a:p>
          <a:p>
            <a:r>
              <a:rPr lang="en-GB" altLang="en-US" dirty="0" smtClean="0"/>
              <a:t>Women’s </a:t>
            </a:r>
            <a:r>
              <a:rPr lang="en-GB" altLang="en-US" dirty="0"/>
              <a:t>fashion changed dramatically after WW1.</a:t>
            </a:r>
          </a:p>
          <a:p>
            <a:r>
              <a:rPr lang="en-GB" altLang="en-US" dirty="0"/>
              <a:t>Hemlines were shortened; they no longer wore corsets but wore looser clothing.</a:t>
            </a:r>
          </a:p>
          <a:p>
            <a:r>
              <a:rPr lang="en-GB" altLang="en-US" dirty="0"/>
              <a:t>They cut their long hair into more practical shorter styles.</a:t>
            </a:r>
          </a:p>
          <a:p>
            <a:r>
              <a:rPr lang="en-GB" altLang="en-US" dirty="0"/>
              <a:t>Make-up became popular.</a:t>
            </a:r>
          </a:p>
          <a:p>
            <a:r>
              <a:rPr lang="en-GB" altLang="en-US" dirty="0"/>
              <a:t>Some parents and husbands were horrified when their daughters/wives cut their hair!</a:t>
            </a:r>
          </a:p>
        </p:txBody>
      </p:sp>
    </p:spTree>
    <p:extLst>
      <p:ext uri="{BB962C8B-B14F-4D97-AF65-F5344CB8AC3E}">
        <p14:creationId xmlns:p14="http://schemas.microsoft.com/office/powerpoint/2010/main" val="116466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sexuality</a:t>
            </a:r>
            <a:endParaRPr lang="en-GB" dirty="0"/>
          </a:p>
        </p:txBody>
      </p:sp>
      <p:sp>
        <p:nvSpPr>
          <p:cNvPr id="14339" name="Content Placeholder 2"/>
          <p:cNvSpPr>
            <a:spLocks noGrp="1"/>
          </p:cNvSpPr>
          <p:nvPr>
            <p:ph idx="1"/>
          </p:nvPr>
        </p:nvSpPr>
        <p:spPr>
          <a:xfrm>
            <a:off x="1142999" y="1600200"/>
            <a:ext cx="10029825" cy="4781550"/>
          </a:xfrm>
        </p:spPr>
        <p:txBody>
          <a:bodyPr/>
          <a:lstStyle/>
          <a:p>
            <a:endParaRPr lang="en-GB" altLang="en-US" sz="2400" dirty="0" smtClean="0"/>
          </a:p>
          <a:p>
            <a:r>
              <a:rPr lang="en-GB" altLang="en-US" sz="2400" dirty="0" smtClean="0"/>
              <a:t>Because </a:t>
            </a:r>
            <a:r>
              <a:rPr lang="en-GB" altLang="en-US" sz="2400" dirty="0"/>
              <a:t>women were working outside the home during WW1, their lives were far less constrained than they had previously been.</a:t>
            </a:r>
          </a:p>
          <a:p>
            <a:r>
              <a:rPr lang="en-GB" altLang="en-US" sz="2400" dirty="0"/>
              <a:t>Some women were also stationed in the UK or abroad with male soldiers (although women did not fight in WW1).</a:t>
            </a:r>
          </a:p>
          <a:p>
            <a:r>
              <a:rPr lang="en-GB" altLang="en-US" sz="2400" dirty="0"/>
              <a:t>Unmarried mothers were looked down upon before and during the war; often they were sent to asylums by their families and the babies adopted.</a:t>
            </a:r>
          </a:p>
          <a:p>
            <a:r>
              <a:rPr lang="en-GB" altLang="en-US" sz="2400" dirty="0"/>
              <a:t>Because of the precarious nature of the war, more women slept with their soldier boyfriends. </a:t>
            </a:r>
          </a:p>
          <a:p>
            <a:endParaRPr lang="en-GB" altLang="en-US" dirty="0" smtClean="0"/>
          </a:p>
        </p:txBody>
      </p:sp>
    </p:spTree>
    <p:extLst>
      <p:ext uri="{BB962C8B-B14F-4D97-AF65-F5344CB8AC3E}">
        <p14:creationId xmlns:p14="http://schemas.microsoft.com/office/powerpoint/2010/main" val="154759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sexuality</a:t>
            </a:r>
            <a:endParaRPr lang="en-GB" dirty="0"/>
          </a:p>
        </p:txBody>
      </p:sp>
      <p:sp>
        <p:nvSpPr>
          <p:cNvPr id="15363" name="Content Placeholder 2"/>
          <p:cNvSpPr>
            <a:spLocks noGrp="1"/>
          </p:cNvSpPr>
          <p:nvPr>
            <p:ph idx="1"/>
          </p:nvPr>
        </p:nvSpPr>
        <p:spPr/>
        <p:txBody>
          <a:bodyPr/>
          <a:lstStyle/>
          <a:p>
            <a:endParaRPr lang="en-GB" altLang="en-US" sz="2400" dirty="0" smtClean="0"/>
          </a:p>
          <a:p>
            <a:r>
              <a:rPr lang="en-GB" altLang="en-US" sz="2400" dirty="0" smtClean="0"/>
              <a:t>Attitudes </a:t>
            </a:r>
            <a:r>
              <a:rPr lang="en-GB" altLang="en-US" sz="2400" dirty="0"/>
              <a:t>to unmarried mothers began to shift slightly.</a:t>
            </a:r>
          </a:p>
          <a:p>
            <a:r>
              <a:rPr lang="en-GB" altLang="en-US" sz="2400" dirty="0"/>
              <a:t>This may have been due to sympathy with “our brave boys at the front”.</a:t>
            </a:r>
          </a:p>
          <a:p>
            <a:r>
              <a:rPr lang="en-GB" altLang="en-US" sz="2400" dirty="0"/>
              <a:t>Many women expected their soldier boyfriends to marry them if they became pregnant.</a:t>
            </a:r>
          </a:p>
          <a:p>
            <a:r>
              <a:rPr lang="en-GB" altLang="en-US" sz="2400" dirty="0"/>
              <a:t>However, if they were killed at the front, that was no longer possible.</a:t>
            </a:r>
          </a:p>
          <a:p>
            <a:r>
              <a:rPr lang="en-GB" altLang="en-US" sz="2400" dirty="0"/>
              <a:t>Despite this slight shift in attitudes, it was still a very difficult life for an unmarried mother and her child post war. </a:t>
            </a:r>
          </a:p>
        </p:txBody>
      </p:sp>
    </p:spTree>
    <p:extLst>
      <p:ext uri="{BB962C8B-B14F-4D97-AF65-F5344CB8AC3E}">
        <p14:creationId xmlns:p14="http://schemas.microsoft.com/office/powerpoint/2010/main" val="166509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i="1" dirty="0" smtClean="0"/>
              <a:t>Fanny and Annie </a:t>
            </a:r>
            <a:r>
              <a:rPr lang="en-GB" dirty="0" smtClean="0"/>
              <a:t>Summary and Worksheet</a:t>
            </a:r>
            <a:endParaRPr lang="en-GB" i="1" dirty="0"/>
          </a:p>
        </p:txBody>
      </p:sp>
      <p:sp>
        <p:nvSpPr>
          <p:cNvPr id="3" name="Content Placeholder 2"/>
          <p:cNvSpPr>
            <a:spLocks noGrp="1"/>
          </p:cNvSpPr>
          <p:nvPr>
            <p:ph idx="1"/>
          </p:nvPr>
        </p:nvSpPr>
        <p:spPr/>
        <p:txBody>
          <a:bodyPr>
            <a:normAutofit lnSpcReduction="10000"/>
          </a:bodyPr>
          <a:lstStyle/>
          <a:p>
            <a:endParaRPr lang="en-GB" dirty="0" smtClean="0"/>
          </a:p>
          <a:p>
            <a:r>
              <a:rPr lang="en-GB" dirty="0" smtClean="0"/>
              <a:t>Using the exposition (first page) of the short story, respond to the questions individually.</a:t>
            </a:r>
          </a:p>
          <a:p>
            <a:endParaRPr lang="en-GB" dirty="0"/>
          </a:p>
          <a:p>
            <a:r>
              <a:rPr lang="en-GB" dirty="0" smtClean="0"/>
              <a:t>Remember to use PEE structure!</a:t>
            </a:r>
          </a:p>
          <a:p>
            <a:endParaRPr lang="en-GB" dirty="0"/>
          </a:p>
          <a:p>
            <a:r>
              <a:rPr lang="en-GB" dirty="0" smtClean="0"/>
              <a:t>You may need the Literary Terms handout from week 1.</a:t>
            </a:r>
          </a:p>
          <a:p>
            <a:endParaRPr lang="en-GB" dirty="0"/>
          </a:p>
          <a:p>
            <a:r>
              <a:rPr lang="en-GB" dirty="0" smtClean="0"/>
              <a:t>Feed back and discuss.</a:t>
            </a:r>
            <a:endParaRPr lang="en-GB" dirty="0"/>
          </a:p>
        </p:txBody>
      </p:sp>
    </p:spTree>
    <p:extLst>
      <p:ext uri="{BB962C8B-B14F-4D97-AF65-F5344CB8AC3E}">
        <p14:creationId xmlns:p14="http://schemas.microsoft.com/office/powerpoint/2010/main" val="56180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i="1" dirty="0" smtClean="0"/>
              <a:t>Fanny and Annie</a:t>
            </a:r>
            <a:r>
              <a:rPr lang="en-GB" dirty="0" smtClean="0"/>
              <a:t> worksheet</a:t>
            </a:r>
            <a:endParaRPr lang="en-GB" i="1" dirty="0"/>
          </a:p>
        </p:txBody>
      </p:sp>
      <p:sp>
        <p:nvSpPr>
          <p:cNvPr id="3" name="Content Placeholder 2"/>
          <p:cNvSpPr>
            <a:spLocks noGrp="1"/>
          </p:cNvSpPr>
          <p:nvPr>
            <p:ph idx="1"/>
          </p:nvPr>
        </p:nvSpPr>
        <p:spPr/>
        <p:txBody>
          <a:bodyPr/>
          <a:lstStyle/>
          <a:p>
            <a:endParaRPr lang="en-GB" dirty="0" smtClean="0"/>
          </a:p>
          <a:p>
            <a:r>
              <a:rPr lang="en-GB" dirty="0" smtClean="0"/>
              <a:t>In tables, work through the analysis worksheet – this will give you the information you need for the essay.</a:t>
            </a:r>
          </a:p>
          <a:p>
            <a:endParaRPr lang="en-GB" dirty="0"/>
          </a:p>
          <a:p>
            <a:r>
              <a:rPr lang="en-GB" dirty="0" smtClean="0"/>
              <a:t>Each table feed back on a specific aspect.</a:t>
            </a:r>
          </a:p>
          <a:p>
            <a:endParaRPr lang="en-GB" dirty="0"/>
          </a:p>
          <a:p>
            <a:r>
              <a:rPr lang="en-GB" dirty="0" smtClean="0"/>
              <a:t>Discuss and take notes. </a:t>
            </a:r>
            <a:endParaRPr lang="en-GB" dirty="0"/>
          </a:p>
        </p:txBody>
      </p:sp>
    </p:spTree>
    <p:extLst>
      <p:ext uri="{BB962C8B-B14F-4D97-AF65-F5344CB8AC3E}">
        <p14:creationId xmlns:p14="http://schemas.microsoft.com/office/powerpoint/2010/main" val="3782129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endParaRPr lang="en-GB" dirty="0"/>
          </a:p>
          <a:p>
            <a:r>
              <a:rPr lang="en-GB" dirty="0" smtClean="0"/>
              <a:t>Fanny is clearly discontented about her return to her home town, Moresby.  Her feelings are described as “doom”. The use of hyperbole in this description reflects Fanny’s unhappiness and causes the reader to wonder why she has returned at all.</a:t>
            </a:r>
            <a:endParaRPr lang="en-GB" dirty="0"/>
          </a:p>
        </p:txBody>
      </p:sp>
      <p:sp>
        <p:nvSpPr>
          <p:cNvPr id="3" name="Title 2"/>
          <p:cNvSpPr>
            <a:spLocks noGrp="1"/>
          </p:cNvSpPr>
          <p:nvPr>
            <p:ph type="title"/>
          </p:nvPr>
        </p:nvSpPr>
        <p:spPr/>
        <p:txBody>
          <a:bodyPr>
            <a:normAutofit/>
          </a:bodyPr>
          <a:lstStyle/>
          <a:p>
            <a:r>
              <a:rPr lang="en-GB" dirty="0" smtClean="0"/>
              <a:t>How does Fanny feel about returning to Moresby?</a:t>
            </a:r>
            <a:endParaRPr lang="en-GB" dirty="0"/>
          </a:p>
        </p:txBody>
      </p:sp>
    </p:spTree>
    <p:extLst>
      <p:ext uri="{BB962C8B-B14F-4D97-AF65-F5344CB8AC3E}">
        <p14:creationId xmlns:p14="http://schemas.microsoft.com/office/powerpoint/2010/main" val="354443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Fanny does not appear to have any positive feelings about Harry at the start of the exposition.  Using focalisaton, the narrator comments on his “common cap” without “even a collar” to meet her.  Fanny’s dismay at seeing the man she has come home to marry is made clear to the reader, further setting up the question in the reader’s mind of why she has returned at all.  </a:t>
            </a:r>
            <a:endParaRPr lang="en-GB" dirty="0"/>
          </a:p>
        </p:txBody>
      </p:sp>
      <p:sp>
        <p:nvSpPr>
          <p:cNvPr id="3" name="Title 2"/>
          <p:cNvSpPr>
            <a:spLocks noGrp="1"/>
          </p:cNvSpPr>
          <p:nvPr>
            <p:ph type="title"/>
          </p:nvPr>
        </p:nvSpPr>
        <p:spPr/>
        <p:txBody>
          <a:bodyPr>
            <a:normAutofit/>
          </a:bodyPr>
          <a:lstStyle/>
          <a:p>
            <a:r>
              <a:rPr lang="en-GB" dirty="0" smtClean="0"/>
              <a:t>What impression do you get of Fanny’s feelings about Harry?</a:t>
            </a:r>
            <a:endParaRPr lang="en-GB" dirty="0"/>
          </a:p>
        </p:txBody>
      </p:sp>
    </p:spTree>
    <p:extLst>
      <p:ext uri="{BB962C8B-B14F-4D97-AF65-F5344CB8AC3E}">
        <p14:creationId xmlns:p14="http://schemas.microsoft.com/office/powerpoint/2010/main" val="174755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GB" dirty="0" smtClean="0"/>
          </a:p>
          <a:p>
            <a:pPr marL="109728" indent="0">
              <a:buNone/>
            </a:pPr>
            <a:r>
              <a:rPr lang="en-GB" dirty="0" smtClean="0"/>
              <a:t>By </a:t>
            </a:r>
            <a:r>
              <a:rPr lang="en-GB" dirty="0"/>
              <a:t>using verbs such as “</a:t>
            </a:r>
            <a:r>
              <a:rPr lang="en-GB"/>
              <a:t>clambered</a:t>
            </a:r>
            <a:r>
              <a:rPr lang="en-GB" smtClean="0"/>
              <a:t>”, “</a:t>
            </a:r>
            <a:r>
              <a:rPr lang="en-GB" dirty="0"/>
              <a:t>staggered” and “waddled” </a:t>
            </a:r>
            <a:r>
              <a:rPr lang="en-GB" dirty="0" smtClean="0"/>
              <a:t>(p.1) to </a:t>
            </a:r>
            <a:r>
              <a:rPr lang="en-GB" dirty="0"/>
              <a:t>depict every movement made by Harry, </a:t>
            </a:r>
            <a:r>
              <a:rPr lang="en-GB"/>
              <a:t>Lawrence </a:t>
            </a:r>
            <a:r>
              <a:rPr lang="en-GB" smtClean="0"/>
              <a:t>deepens the </a:t>
            </a:r>
            <a:r>
              <a:rPr lang="en-GB" dirty="0" smtClean="0"/>
              <a:t>reader’s </a:t>
            </a:r>
            <a:r>
              <a:rPr lang="en-GB" dirty="0"/>
              <a:t>perception of Harry’s character, which heightens the gap between him </a:t>
            </a:r>
            <a:r>
              <a:rPr lang="en-GB" smtClean="0"/>
              <a:t>and the “</a:t>
            </a:r>
            <a:r>
              <a:rPr lang="en-GB" dirty="0"/>
              <a:t>tall and distinguished</a:t>
            </a:r>
            <a:r>
              <a:rPr lang="en-GB" dirty="0" smtClean="0"/>
              <a:t>” Fanny (p2</a:t>
            </a:r>
            <a:r>
              <a:rPr lang="en-GB" dirty="0"/>
              <a:t>). In associating Harry with such negative description</a:t>
            </a:r>
            <a:r>
              <a:rPr lang="en-GB" dirty="0" smtClean="0"/>
              <a:t>, Lawrence </a:t>
            </a:r>
            <a:r>
              <a:rPr lang="en-GB" dirty="0"/>
              <a:t>characterises </a:t>
            </a:r>
            <a:r>
              <a:rPr lang="en-GB" dirty="0" smtClean="0"/>
              <a:t>him as an </a:t>
            </a:r>
            <a:r>
              <a:rPr lang="en-GB" dirty="0"/>
              <a:t>undesirable </a:t>
            </a:r>
            <a:r>
              <a:rPr lang="en-GB" dirty="0" smtClean="0"/>
              <a:t>partner for Fanny.</a:t>
            </a:r>
          </a:p>
        </p:txBody>
      </p:sp>
      <p:sp>
        <p:nvSpPr>
          <p:cNvPr id="3" name="Title 2"/>
          <p:cNvSpPr>
            <a:spLocks noGrp="1"/>
          </p:cNvSpPr>
          <p:nvPr>
            <p:ph type="title"/>
          </p:nvPr>
        </p:nvSpPr>
        <p:spPr/>
        <p:txBody>
          <a:bodyPr/>
          <a:lstStyle/>
          <a:p>
            <a:pPr algn="ctr"/>
            <a:r>
              <a:rPr lang="en-GB" dirty="0" smtClean="0"/>
              <a:t>Literary terminology</a:t>
            </a:r>
            <a:endParaRPr lang="en-GB" dirty="0"/>
          </a:p>
        </p:txBody>
      </p:sp>
    </p:spTree>
    <p:extLst>
      <p:ext uri="{BB962C8B-B14F-4D97-AF65-F5344CB8AC3E}">
        <p14:creationId xmlns:p14="http://schemas.microsoft.com/office/powerpoint/2010/main" val="42717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GB" dirty="0" smtClean="0"/>
          </a:p>
          <a:p>
            <a:pPr marL="109728" indent="0">
              <a:buNone/>
            </a:pPr>
            <a:r>
              <a:rPr lang="en-GB" dirty="0" smtClean="0"/>
              <a:t>Lawrence uses repetition and alliteration to describe Fanny’s first sight of Harry on the platform.  His face is described as “flame-lurid” among the other “flame-lit” faces.  This suggests that Harry, as a working class man, cannot be separated from the “furnaces” that dominate the industrial landscape surrounding the “sordid little station”.  </a:t>
            </a:r>
          </a:p>
        </p:txBody>
      </p:sp>
      <p:sp>
        <p:nvSpPr>
          <p:cNvPr id="3" name="Title 2"/>
          <p:cNvSpPr>
            <a:spLocks noGrp="1"/>
          </p:cNvSpPr>
          <p:nvPr>
            <p:ph type="title"/>
          </p:nvPr>
        </p:nvSpPr>
        <p:spPr/>
        <p:txBody>
          <a:bodyPr/>
          <a:lstStyle/>
          <a:p>
            <a:pPr algn="ctr"/>
            <a:r>
              <a:rPr lang="en-GB" dirty="0" smtClean="0"/>
              <a:t>Literary terminology</a:t>
            </a:r>
            <a:endParaRPr lang="en-GB" dirty="0"/>
          </a:p>
        </p:txBody>
      </p:sp>
    </p:spTree>
    <p:extLst>
      <p:ext uri="{BB962C8B-B14F-4D97-AF65-F5344CB8AC3E}">
        <p14:creationId xmlns:p14="http://schemas.microsoft.com/office/powerpoint/2010/main" val="199506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Last week’s homework</a:t>
            </a:r>
            <a:endParaRPr lang="en-GB" dirty="0"/>
          </a:p>
        </p:txBody>
      </p:sp>
      <p:sp>
        <p:nvSpPr>
          <p:cNvPr id="3" name="Content Placeholder 2"/>
          <p:cNvSpPr>
            <a:spLocks noGrp="1"/>
          </p:cNvSpPr>
          <p:nvPr>
            <p:ph idx="1"/>
          </p:nvPr>
        </p:nvSpPr>
        <p:spPr/>
        <p:txBody>
          <a:bodyPr/>
          <a:lstStyle/>
          <a:p>
            <a:endParaRPr lang="en-GB" dirty="0" smtClean="0"/>
          </a:p>
          <a:p>
            <a:r>
              <a:rPr lang="en-GB" dirty="0" smtClean="0"/>
              <a:t>Write a short summary of </a:t>
            </a:r>
            <a:r>
              <a:rPr lang="en-GB" i="1" dirty="0" smtClean="0"/>
              <a:t>Fanny and Annie.</a:t>
            </a:r>
          </a:p>
          <a:p>
            <a:endParaRPr lang="en-GB" i="1" dirty="0"/>
          </a:p>
          <a:p>
            <a:r>
              <a:rPr lang="en-GB" dirty="0" smtClean="0"/>
              <a:t>Feed back and discuss.</a:t>
            </a:r>
          </a:p>
        </p:txBody>
      </p:sp>
    </p:spTree>
    <p:extLst>
      <p:ext uri="{BB962C8B-B14F-4D97-AF65-F5344CB8AC3E}">
        <p14:creationId xmlns:p14="http://schemas.microsoft.com/office/powerpoint/2010/main" val="274556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Homework</a:t>
            </a:r>
            <a:endParaRPr lang="en-GB" dirty="0"/>
          </a:p>
        </p:txBody>
      </p:sp>
      <p:sp>
        <p:nvSpPr>
          <p:cNvPr id="3" name="Content Placeholder 2"/>
          <p:cNvSpPr>
            <a:spLocks noGrp="1"/>
          </p:cNvSpPr>
          <p:nvPr>
            <p:ph idx="1"/>
          </p:nvPr>
        </p:nvSpPr>
        <p:spPr/>
        <p:txBody>
          <a:bodyPr/>
          <a:lstStyle/>
          <a:p>
            <a:endParaRPr lang="en-GB" dirty="0" smtClean="0"/>
          </a:p>
          <a:p>
            <a:r>
              <a:rPr lang="en-GB" dirty="0" smtClean="0"/>
              <a:t>Write up your notes and start putting them together (compare and contrasting with </a:t>
            </a:r>
            <a:r>
              <a:rPr lang="en-GB" i="1" dirty="0" smtClean="0"/>
              <a:t>The Case of Lady Sannox</a:t>
            </a:r>
            <a:r>
              <a:rPr lang="en-GB" dirty="0" smtClean="0"/>
              <a:t>).</a:t>
            </a:r>
          </a:p>
          <a:p>
            <a:endParaRPr lang="en-GB" dirty="0"/>
          </a:p>
          <a:p>
            <a:r>
              <a:rPr lang="en-GB" dirty="0" smtClean="0"/>
              <a:t>We will discuss essay structure next week</a:t>
            </a:r>
            <a:r>
              <a:rPr lang="en-GB" dirty="0" smtClean="0"/>
              <a:t>.</a:t>
            </a:r>
          </a:p>
          <a:p>
            <a:endParaRPr lang="en-GB" dirty="0"/>
          </a:p>
          <a:p>
            <a:r>
              <a:rPr lang="en-GB" smtClean="0"/>
              <a:t>BRING YOUR ANALYSIS WORKSHEETS FOR BOTH SHORT STORIES TO NEXT WEEK’S LESSON!</a:t>
            </a:r>
            <a:endParaRPr lang="en-GB" dirty="0"/>
          </a:p>
        </p:txBody>
      </p:sp>
    </p:spTree>
    <p:extLst>
      <p:ext uri="{BB962C8B-B14F-4D97-AF65-F5344CB8AC3E}">
        <p14:creationId xmlns:p14="http://schemas.microsoft.com/office/powerpoint/2010/main" val="1223129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smtClean="0"/>
              <a:t>Aims</a:t>
            </a:r>
            <a:endParaRPr lang="en-GB" b="1" dirty="0"/>
          </a:p>
        </p:txBody>
      </p:sp>
      <p:sp>
        <p:nvSpPr>
          <p:cNvPr id="3" name="Content Placeholder 2"/>
          <p:cNvSpPr>
            <a:spLocks noGrp="1"/>
          </p:cNvSpPr>
          <p:nvPr>
            <p:ph idx="1"/>
          </p:nvPr>
        </p:nvSpPr>
        <p:spPr/>
        <p:txBody>
          <a:bodyPr/>
          <a:lstStyle/>
          <a:p>
            <a:endParaRPr lang="en-GB" dirty="0" smtClean="0"/>
          </a:p>
          <a:p>
            <a:r>
              <a:rPr lang="en-GB" dirty="0" smtClean="0"/>
              <a:t>Summarise </a:t>
            </a:r>
            <a:r>
              <a:rPr lang="en-GB" i="1" dirty="0" smtClean="0"/>
              <a:t>Fanny and Annie</a:t>
            </a:r>
            <a:r>
              <a:rPr lang="en-GB" dirty="0" smtClean="0"/>
              <a:t>.</a:t>
            </a:r>
          </a:p>
          <a:p>
            <a:r>
              <a:rPr lang="en-GB" dirty="0" smtClean="0"/>
              <a:t>Identify key elements of structure and form. </a:t>
            </a:r>
          </a:p>
          <a:p>
            <a:r>
              <a:rPr lang="en-GB" dirty="0" smtClean="0"/>
              <a:t>Analyse the presentation of character through narrative perspective</a:t>
            </a:r>
          </a:p>
          <a:p>
            <a:r>
              <a:rPr lang="en-GB" dirty="0" smtClean="0"/>
              <a:t>Discuss key themes in the short story.</a:t>
            </a:r>
          </a:p>
          <a:p>
            <a:r>
              <a:rPr lang="en-GB" dirty="0" smtClean="0"/>
              <a:t>Analyse the use of language and its effect on the reader.</a:t>
            </a:r>
          </a:p>
          <a:p>
            <a:r>
              <a:rPr lang="en-GB" dirty="0" smtClean="0"/>
              <a:t>Link key theme to socio-historical context.</a:t>
            </a:r>
          </a:p>
        </p:txBody>
      </p:sp>
    </p:spTree>
    <p:extLst>
      <p:ext uri="{BB962C8B-B14F-4D97-AF65-F5344CB8AC3E}">
        <p14:creationId xmlns:p14="http://schemas.microsoft.com/office/powerpoint/2010/main" val="599618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Historical context of the story</a:t>
            </a:r>
            <a:endParaRPr lang="en-GB" dirty="0"/>
          </a:p>
        </p:txBody>
      </p:sp>
      <p:sp>
        <p:nvSpPr>
          <p:cNvPr id="3" name="Content Placeholder 2"/>
          <p:cNvSpPr>
            <a:spLocks noGrp="1"/>
          </p:cNvSpPr>
          <p:nvPr>
            <p:ph idx="1"/>
          </p:nvPr>
        </p:nvSpPr>
        <p:spPr/>
        <p:txBody>
          <a:bodyPr/>
          <a:lstStyle/>
          <a:p>
            <a:endParaRPr lang="en-GB" dirty="0" smtClean="0"/>
          </a:p>
          <a:p>
            <a:r>
              <a:rPr lang="en-GB" dirty="0" smtClean="0"/>
              <a:t>Just as we did with </a:t>
            </a:r>
            <a:r>
              <a:rPr lang="en-GB" i="1" dirty="0" smtClean="0"/>
              <a:t>The Case of Lady Sannox, </a:t>
            </a:r>
            <a:r>
              <a:rPr lang="en-GB" dirty="0" smtClean="0"/>
              <a:t>we need to consider the context and link it to the essay title.</a:t>
            </a:r>
          </a:p>
          <a:p>
            <a:r>
              <a:rPr lang="en-GB" dirty="0" smtClean="0"/>
              <a:t>What was the date of our first short story?</a:t>
            </a:r>
          </a:p>
          <a:p>
            <a:r>
              <a:rPr lang="en-GB" dirty="0" smtClean="0"/>
              <a:t>What’s the date of </a:t>
            </a:r>
            <a:r>
              <a:rPr lang="en-GB" i="1" dirty="0" smtClean="0"/>
              <a:t>Fanny and Annie.</a:t>
            </a:r>
            <a:endParaRPr lang="en-GB" dirty="0"/>
          </a:p>
        </p:txBody>
      </p:sp>
    </p:spTree>
    <p:extLst>
      <p:ext uri="{BB962C8B-B14F-4D97-AF65-F5344CB8AC3E}">
        <p14:creationId xmlns:p14="http://schemas.microsoft.com/office/powerpoint/2010/main" val="377042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pPr eaLnBrk="1" hangingPunct="1">
              <a:defRPr/>
            </a:pPr>
            <a:r>
              <a:rPr lang="en-US" i="1" dirty="0" smtClean="0"/>
              <a:t>The position of women in 1921</a:t>
            </a:r>
          </a:p>
        </p:txBody>
      </p:sp>
      <p:sp>
        <p:nvSpPr>
          <p:cNvPr id="34821" name="Rectangle 5"/>
          <p:cNvSpPr>
            <a:spLocks noGrp="1" noChangeArrowheads="1"/>
          </p:cNvSpPr>
          <p:nvPr>
            <p:ph type="subTitle" idx="1"/>
          </p:nvPr>
        </p:nvSpPr>
        <p:spPr>
          <a:xfrm>
            <a:off x="4013200" y="4279901"/>
            <a:ext cx="6146800" cy="2028825"/>
          </a:xfrm>
        </p:spPr>
        <p:txBody>
          <a:bodyPr/>
          <a:lstStyle/>
          <a:p>
            <a:pPr eaLnBrk="1" hangingPunct="1">
              <a:defRPr/>
            </a:pPr>
            <a:r>
              <a:rPr lang="en-US" b="0" i="1" dirty="0" smtClean="0"/>
              <a:t>Fanny and Annie</a:t>
            </a:r>
          </a:p>
          <a:p>
            <a:pPr eaLnBrk="1" hangingPunct="1">
              <a:defRPr/>
            </a:pPr>
            <a:r>
              <a:rPr lang="en-US" b="0" dirty="0" smtClean="0"/>
              <a:t>By</a:t>
            </a:r>
          </a:p>
          <a:p>
            <a:pPr eaLnBrk="1" hangingPunct="1">
              <a:defRPr/>
            </a:pPr>
            <a:r>
              <a:rPr lang="en-US" b="0" dirty="0" smtClean="0"/>
              <a:t>D.H. Lawrence</a:t>
            </a:r>
          </a:p>
          <a:p>
            <a:pPr eaLnBrk="1" hangingPunct="1">
              <a:defRPr/>
            </a:pPr>
            <a:endParaRPr lang="en-US" dirty="0" smtClean="0"/>
          </a:p>
        </p:txBody>
      </p:sp>
    </p:spTree>
    <p:extLst>
      <p:ext uri="{BB962C8B-B14F-4D97-AF65-F5344CB8AC3E}">
        <p14:creationId xmlns:p14="http://schemas.microsoft.com/office/powerpoint/2010/main" val="14151026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b="1" dirty="0" smtClean="0"/>
              <a:t>World War One</a:t>
            </a:r>
          </a:p>
        </p:txBody>
      </p:sp>
      <p:sp>
        <p:nvSpPr>
          <p:cNvPr id="6147" name="Rectangle 3"/>
          <p:cNvSpPr>
            <a:spLocks noGrp="1" noChangeArrowheads="1"/>
          </p:cNvSpPr>
          <p:nvPr>
            <p:ph type="body" idx="1"/>
          </p:nvPr>
        </p:nvSpPr>
        <p:spPr>
          <a:xfrm>
            <a:off x="257175" y="1414463"/>
            <a:ext cx="11687175" cy="5200650"/>
          </a:xfrm>
        </p:spPr>
        <p:txBody>
          <a:bodyPr>
            <a:normAutofit lnSpcReduction="10000"/>
          </a:bodyPr>
          <a:lstStyle/>
          <a:p>
            <a:pPr eaLnBrk="1" hangingPunct="1"/>
            <a:r>
              <a:rPr lang="en-US" altLang="en-US" sz="2400" dirty="0" smtClean="0"/>
              <a:t>World </a:t>
            </a:r>
            <a:r>
              <a:rPr lang="en-US" altLang="en-US" sz="2400" dirty="0"/>
              <a:t>War One took place between 1914 and 1918.</a:t>
            </a:r>
          </a:p>
          <a:p>
            <a:pPr eaLnBrk="1" hangingPunct="1"/>
            <a:r>
              <a:rPr lang="en-US" altLang="en-US" sz="2400" dirty="0"/>
              <a:t>Some people thought that the war had improved the lives of women.</a:t>
            </a:r>
          </a:p>
          <a:p>
            <a:pPr eaLnBrk="1" hangingPunct="1"/>
            <a:r>
              <a:rPr lang="en-US" altLang="en-US" sz="2400" dirty="0"/>
              <a:t>Mrs. Millicent Fawcett (National Union of Women’s Suffrage Societies) said: “The war revolutionized the industrial position of women – it found them serfs and left them free.”</a:t>
            </a:r>
          </a:p>
          <a:p>
            <a:pPr eaLnBrk="1" hangingPunct="1"/>
            <a:r>
              <a:rPr lang="en-GB" altLang="en-US" sz="2400" dirty="0"/>
              <a:t>The war certainly offered women increased employment prospects while the men were away fighting</a:t>
            </a:r>
            <a:r>
              <a:rPr lang="en-GB" altLang="en-US" sz="2400" dirty="0" smtClean="0"/>
              <a:t>.</a:t>
            </a:r>
          </a:p>
          <a:p>
            <a:r>
              <a:rPr lang="en-GB" altLang="en-US" sz="2400" dirty="0"/>
              <a:t>Between 1914 and 1918, an estimated two million women replaced men in employment.</a:t>
            </a:r>
          </a:p>
          <a:p>
            <a:r>
              <a:rPr lang="en-GB" altLang="en-US" sz="2400" dirty="0"/>
              <a:t>This increased women in employment from 24% in July 1914 to 37% in November 1918. </a:t>
            </a:r>
          </a:p>
          <a:p>
            <a:r>
              <a:rPr lang="en-GB" altLang="en-US" sz="2400" dirty="0"/>
              <a:t>The war opened up a wider range of occupations to female workers – jobs they could never have dreamed of before the war: bus conductors; clerical work etc</a:t>
            </a:r>
            <a:r>
              <a:rPr lang="en-GB" altLang="en-US" sz="2400" dirty="0" smtClean="0"/>
              <a:t>.</a:t>
            </a:r>
          </a:p>
          <a:p>
            <a:r>
              <a:rPr lang="en-GB" altLang="en-US" sz="2400" dirty="0"/>
              <a:t>It hastened the demise of traditional women’s jobs: domestic service.</a:t>
            </a:r>
          </a:p>
          <a:p>
            <a:r>
              <a:rPr lang="en-GB" altLang="en-US" sz="2400" dirty="0"/>
              <a:t>The advantages for women getting into these jobs were: better wages, better conditions and independence.  </a:t>
            </a:r>
          </a:p>
          <a:p>
            <a:endParaRPr lang="en-GB" altLang="en-US" sz="2400" dirty="0"/>
          </a:p>
          <a:p>
            <a:pPr eaLnBrk="1" hangingPunct="1"/>
            <a:endParaRPr lang="en-GB" altLang="en-US" sz="2400" dirty="0"/>
          </a:p>
          <a:p>
            <a:pPr eaLnBrk="1" hangingPunct="1"/>
            <a:endParaRPr lang="en-US" altLang="en-US" sz="2400" dirty="0"/>
          </a:p>
        </p:txBody>
      </p:sp>
    </p:spTree>
    <p:extLst>
      <p:ext uri="{BB962C8B-B14F-4D97-AF65-F5344CB8AC3E}">
        <p14:creationId xmlns:p14="http://schemas.microsoft.com/office/powerpoint/2010/main" val="30783892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After World War One</a:t>
            </a:r>
            <a:endParaRPr lang="en-GB" dirty="0"/>
          </a:p>
        </p:txBody>
      </p:sp>
      <p:sp>
        <p:nvSpPr>
          <p:cNvPr id="8195" name="Content Placeholder 2"/>
          <p:cNvSpPr>
            <a:spLocks noGrp="1"/>
          </p:cNvSpPr>
          <p:nvPr>
            <p:ph idx="1"/>
          </p:nvPr>
        </p:nvSpPr>
        <p:spPr>
          <a:xfrm>
            <a:off x="1981200" y="1417638"/>
            <a:ext cx="8229600" cy="5440362"/>
          </a:xfrm>
        </p:spPr>
        <p:txBody>
          <a:bodyPr/>
          <a:lstStyle/>
          <a:p>
            <a:endParaRPr lang="en-GB" altLang="en-US" sz="2400" dirty="0" smtClean="0"/>
          </a:p>
          <a:p>
            <a:r>
              <a:rPr lang="en-GB" altLang="en-US" sz="2400" dirty="0" smtClean="0"/>
              <a:t>In </a:t>
            </a:r>
            <a:r>
              <a:rPr lang="en-GB" altLang="en-US" sz="2400" dirty="0"/>
              <a:t>1918, at the end of the war, 750,000 women were made redundant to make way for returning men.</a:t>
            </a:r>
          </a:p>
          <a:p>
            <a:r>
              <a:rPr lang="en-GB" altLang="en-US" sz="2400" dirty="0"/>
              <a:t>Post war recession led to unemployment, leading to men’s anger at women “taking their jobs”.</a:t>
            </a:r>
          </a:p>
          <a:p>
            <a:r>
              <a:rPr lang="en-GB" altLang="en-US" sz="2400" dirty="0"/>
              <a:t>Because so many men had died during World War One, there were more unmarried women and widows seeking work.</a:t>
            </a:r>
          </a:p>
          <a:p>
            <a:r>
              <a:rPr lang="en-GB" altLang="en-US" sz="2400" dirty="0"/>
              <a:t>Single women and widows felt that they had a better claim to jobs than married women.</a:t>
            </a:r>
          </a:p>
          <a:p>
            <a:r>
              <a:rPr lang="en-GB" altLang="en-US" sz="2400" dirty="0"/>
              <a:t>By 1931, a woman’s wage had returned to pre-war rates of about half a man’s wage for the same job</a:t>
            </a:r>
            <a:r>
              <a:rPr lang="en-GB" altLang="en-US" sz="2400" dirty="0" smtClean="0"/>
              <a:t>. </a:t>
            </a:r>
            <a:endParaRPr lang="en-GB" altLang="en-US" sz="2400" dirty="0"/>
          </a:p>
          <a:p>
            <a:endParaRPr lang="en-GB" altLang="en-US" dirty="0" smtClean="0"/>
          </a:p>
        </p:txBody>
      </p:sp>
    </p:spTree>
    <p:extLst>
      <p:ext uri="{BB962C8B-B14F-4D97-AF65-F5344CB8AC3E}">
        <p14:creationId xmlns:p14="http://schemas.microsoft.com/office/powerpoint/2010/main" val="281789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A return to domesticity</a:t>
            </a:r>
            <a:endParaRPr lang="en-GB" dirty="0"/>
          </a:p>
        </p:txBody>
      </p:sp>
      <p:sp>
        <p:nvSpPr>
          <p:cNvPr id="9219" name="Content Placeholder 2"/>
          <p:cNvSpPr>
            <a:spLocks noGrp="1"/>
          </p:cNvSpPr>
          <p:nvPr>
            <p:ph idx="1"/>
          </p:nvPr>
        </p:nvSpPr>
        <p:spPr>
          <a:xfrm>
            <a:off x="1981200" y="1600201"/>
            <a:ext cx="8229600" cy="5141913"/>
          </a:xfrm>
        </p:spPr>
        <p:txBody>
          <a:bodyPr/>
          <a:lstStyle/>
          <a:p>
            <a:r>
              <a:rPr lang="en-GB" altLang="en-US"/>
              <a:t>In the Civil Service and teaching, women had to resign once they married.</a:t>
            </a:r>
          </a:p>
          <a:p>
            <a:r>
              <a:rPr lang="en-GB" altLang="en-US"/>
              <a:t>Isobel Pazzey wrote to the </a:t>
            </a:r>
            <a:r>
              <a:rPr lang="en-GB" altLang="en-US" i="1"/>
              <a:t>Daily Herald </a:t>
            </a:r>
            <a:r>
              <a:rPr lang="en-GB" altLang="en-US"/>
              <a:t>in 1919 saying: “Put the married women out, send them home to clean their houses and look after the man they married and give a mother’s care to their children.  Give the single women and widows the work.”</a:t>
            </a:r>
          </a:p>
          <a:p>
            <a:r>
              <a:rPr lang="en-GB" altLang="en-US"/>
              <a:t>Despite the changes caused by WW1, it seems the woman’s place was often still in the home!  </a:t>
            </a:r>
          </a:p>
          <a:p>
            <a:endParaRPr lang="en-GB" altLang="en-US" smtClean="0"/>
          </a:p>
        </p:txBody>
      </p:sp>
    </p:spTree>
    <p:extLst>
      <p:ext uri="{BB962C8B-B14F-4D97-AF65-F5344CB8AC3E}">
        <p14:creationId xmlns:p14="http://schemas.microsoft.com/office/powerpoint/2010/main" val="40363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Women and marriage</a:t>
            </a:r>
            <a:endParaRPr lang="en-GB" dirty="0"/>
          </a:p>
        </p:txBody>
      </p:sp>
      <p:sp>
        <p:nvSpPr>
          <p:cNvPr id="10243" name="Content Placeholder 2"/>
          <p:cNvSpPr>
            <a:spLocks noGrp="1"/>
          </p:cNvSpPr>
          <p:nvPr>
            <p:ph idx="1"/>
          </p:nvPr>
        </p:nvSpPr>
        <p:spPr>
          <a:xfrm>
            <a:off x="438150" y="1825625"/>
            <a:ext cx="11349038" cy="4351338"/>
          </a:xfrm>
        </p:spPr>
        <p:txBody>
          <a:bodyPr>
            <a:normAutofit fontScale="92500" lnSpcReduction="20000"/>
          </a:bodyPr>
          <a:lstStyle/>
          <a:p>
            <a:r>
              <a:rPr lang="en-GB" altLang="en-US" sz="2000" dirty="0"/>
              <a:t>More than 700,000 men died during WW1.</a:t>
            </a:r>
          </a:p>
          <a:p>
            <a:r>
              <a:rPr lang="en-GB" altLang="en-US" sz="2000" dirty="0"/>
              <a:t>These deaths left a gap between the male and female populations aged between 25 and 34.</a:t>
            </a:r>
          </a:p>
          <a:p>
            <a:r>
              <a:rPr lang="en-GB" altLang="en-US" sz="2000" dirty="0"/>
              <a:t>There were 1,158,000 unmarried women and 919,000 unmarried men according to the 1921 census.</a:t>
            </a:r>
          </a:p>
          <a:p>
            <a:r>
              <a:rPr lang="en-GB" altLang="en-US" sz="2000" dirty="0"/>
              <a:t>The legacy of the war consequently made life more difficult for women who wanted to work and women who wanted to marry.  </a:t>
            </a:r>
          </a:p>
          <a:p>
            <a:r>
              <a:rPr lang="en-GB" altLang="en-US" sz="2000" dirty="0"/>
              <a:t>In 1919, the Society for the Oversea Settlement of British Women was established.</a:t>
            </a:r>
          </a:p>
          <a:p>
            <a:r>
              <a:rPr lang="en-GB" altLang="en-US" sz="2000" dirty="0"/>
              <a:t>They could emigrate to Canada, Australia, New Zealand and Africa where they might work as nurses or marry male emigrants. </a:t>
            </a:r>
            <a:endParaRPr lang="en-GB" altLang="en-US" sz="2000" dirty="0" smtClean="0"/>
          </a:p>
          <a:p>
            <a:r>
              <a:rPr lang="en-GB" altLang="en-US" sz="2000" dirty="0"/>
              <a:t>For women who were lucky enough to marry…</a:t>
            </a:r>
          </a:p>
          <a:p>
            <a:r>
              <a:rPr lang="en-GB" altLang="en-US" sz="2000" dirty="0"/>
              <a:t>Society was concerned that women would become too involved in the workplace.</a:t>
            </a:r>
          </a:p>
          <a:p>
            <a:r>
              <a:rPr lang="en-GB" altLang="en-US" sz="2000" dirty="0"/>
              <a:t>This might mean they would distance themselves from their domestic lives.</a:t>
            </a:r>
          </a:p>
          <a:p>
            <a:r>
              <a:rPr lang="en-GB" altLang="en-US" sz="2000" dirty="0"/>
              <a:t>Women were expected to keep a clean home and run the household. </a:t>
            </a:r>
          </a:p>
          <a:p>
            <a:r>
              <a:rPr lang="en-GB" altLang="en-US" sz="2000" dirty="0"/>
              <a:t>Many men believed that women should concern themselves only with the home and their children.</a:t>
            </a:r>
          </a:p>
          <a:p>
            <a:endParaRPr lang="en-GB" altLang="en-US" sz="2000" dirty="0"/>
          </a:p>
        </p:txBody>
      </p:sp>
    </p:spTree>
    <p:extLst>
      <p:ext uri="{BB962C8B-B14F-4D97-AF65-F5344CB8AC3E}">
        <p14:creationId xmlns:p14="http://schemas.microsoft.com/office/powerpoint/2010/main" val="159892838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1356</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English Literature Lesson 4: Short Fiction</vt:lpstr>
      <vt:lpstr>Last week’s homework</vt:lpstr>
      <vt:lpstr>Aims</vt:lpstr>
      <vt:lpstr>Historical context of the story</vt:lpstr>
      <vt:lpstr>The position of women in 1921</vt:lpstr>
      <vt:lpstr>World War One</vt:lpstr>
      <vt:lpstr>After World War One</vt:lpstr>
      <vt:lpstr>A return to domesticity</vt:lpstr>
      <vt:lpstr>Women and marriage</vt:lpstr>
      <vt:lpstr>Women and the law</vt:lpstr>
      <vt:lpstr>Women and fashion</vt:lpstr>
      <vt:lpstr>Women and sexuality</vt:lpstr>
      <vt:lpstr>Women and sexuality</vt:lpstr>
      <vt:lpstr>Fanny and Annie Summary and Worksheet</vt:lpstr>
      <vt:lpstr>Fanny and Annie worksheet</vt:lpstr>
      <vt:lpstr>How does Fanny feel about returning to Moresby?</vt:lpstr>
      <vt:lpstr>What impression do you get of Fanny’s feelings about Harry?</vt:lpstr>
      <vt:lpstr>Literary terminology</vt:lpstr>
      <vt:lpstr>Literary terminology</vt:lpstr>
      <vt:lpstr>Homework</vt:lpstr>
    </vt:vector>
  </TitlesOfParts>
  <Company>Gloucestershire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Kindertransport  by Diane Samuels</dc:title>
  <dc:creator>Catherine Rogers</dc:creator>
  <cp:lastModifiedBy>Catherine Rogers</cp:lastModifiedBy>
  <cp:revision>155</cp:revision>
  <cp:lastPrinted>2021-02-26T08:28:08Z</cp:lastPrinted>
  <dcterms:created xsi:type="dcterms:W3CDTF">2020-02-20T11:52:06Z</dcterms:created>
  <dcterms:modified xsi:type="dcterms:W3CDTF">2021-08-12T08:56:11Z</dcterms:modified>
</cp:coreProperties>
</file>