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77" r:id="rId3"/>
    <p:sldId id="278" r:id="rId4"/>
    <p:sldId id="273" r:id="rId5"/>
    <p:sldId id="294" r:id="rId6"/>
    <p:sldId id="279" r:id="rId7"/>
    <p:sldId id="280" r:id="rId8"/>
    <p:sldId id="281" r:id="rId9"/>
    <p:sldId id="282" r:id="rId10"/>
    <p:sldId id="284" r:id="rId11"/>
    <p:sldId id="285" r:id="rId12"/>
    <p:sldId id="286" r:id="rId13"/>
    <p:sldId id="288" r:id="rId14"/>
    <p:sldId id="290" r:id="rId15"/>
    <p:sldId id="291" r:id="rId16"/>
    <p:sldId id="292" r:id="rId17"/>
    <p:sldId id="293" r:id="rId18"/>
    <p:sldId id="295" r:id="rId19"/>
    <p:sldId id="296" r:id="rId20"/>
    <p:sldId id="297" r:id="rId21"/>
    <p:sldId id="298" r:id="rId22"/>
    <p:sldId id="299" r:id="rId23"/>
    <p:sldId id="300" r:id="rId24"/>
    <p:sldId id="301" r:id="rId25"/>
    <p:sldId id="289" r:id="rId26"/>
    <p:sldId id="302" r:id="rId27"/>
    <p:sldId id="303" r:id="rId28"/>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67" d="100"/>
          <a:sy n="67" d="100"/>
        </p:scale>
        <p:origin x="45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8D9674EF-963D-4B39-80E8-54C3E49021DF}" type="datetimeFigureOut">
              <a:rPr lang="en-GB" smtClean="0"/>
              <a:t>10/08/2021</a:t>
            </a:fld>
            <a:endParaRPr lang="en-GB"/>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8E3583EB-BB85-47CF-8247-01D31B86BA94}" type="slidenum">
              <a:rPr lang="en-GB" smtClean="0"/>
              <a:t>‹#›</a:t>
            </a:fld>
            <a:endParaRPr lang="en-GB"/>
          </a:p>
        </p:txBody>
      </p:sp>
    </p:spTree>
    <p:extLst>
      <p:ext uri="{BB962C8B-B14F-4D97-AF65-F5344CB8AC3E}">
        <p14:creationId xmlns:p14="http://schemas.microsoft.com/office/powerpoint/2010/main" val="7049627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B8E392E4-19A5-4BF2-B89D-0057DA8050D0}" type="datetimeFigureOut">
              <a:rPr lang="en-GB" smtClean="0"/>
              <a:t>10/08/2021</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967ED75E-E771-4C7C-B32D-A467B17C0F79}" type="slidenum">
              <a:rPr lang="en-GB" smtClean="0"/>
              <a:t>‹#›</a:t>
            </a:fld>
            <a:endParaRPr lang="en-GB"/>
          </a:p>
        </p:txBody>
      </p:sp>
    </p:spTree>
    <p:extLst>
      <p:ext uri="{BB962C8B-B14F-4D97-AF65-F5344CB8AC3E}">
        <p14:creationId xmlns:p14="http://schemas.microsoft.com/office/powerpoint/2010/main" val="1388708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54C7153B-8EDF-4F53-B7D3-B8A98DBDB5E1}" type="slidenum">
              <a:rPr lang="en-US" altLang="en-US">
                <a:latin typeface="Comic Sans MS" panose="030F0702030302020204" pitchFamily="66" charset="0"/>
              </a:rPr>
              <a:pPr eaLnBrk="1" hangingPunct="1"/>
              <a:t>19</a:t>
            </a:fld>
            <a:endParaRPr lang="en-US" altLang="en-US">
              <a:latin typeface="Comic Sans MS" panose="030F0702030302020204" pitchFamily="66"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cs typeface="Arial" panose="020B0604020202020204" pitchFamily="34" charset="0"/>
              </a:rPr>
              <a:t>Exposition:</a:t>
            </a:r>
            <a:r>
              <a:rPr lang="en-US" altLang="en-US" smtClean="0">
                <a:cs typeface="Arial" panose="020B0604020202020204" pitchFamily="34" charset="0"/>
              </a:rPr>
              <a:t> The mood and conditions existing at the beginning of the story. The setting is identified. The main characters with their positions, circumstances and relationships to one another are established. The exciting force or initial conflict is introduced. Sometimes called the “Narrative HOOK” this begins the conflict that continues throughout the story.</a:t>
            </a:r>
          </a:p>
          <a:p>
            <a:pPr eaLnBrk="1" hangingPunct="1"/>
            <a:r>
              <a:rPr lang="en-US" altLang="en-US" b="1" smtClean="0">
                <a:cs typeface="Arial" panose="020B0604020202020204" pitchFamily="34" charset="0"/>
              </a:rPr>
              <a:t>Rising Action:</a:t>
            </a:r>
            <a:r>
              <a:rPr lang="en-US" altLang="en-US" smtClean="0">
                <a:cs typeface="Arial" panose="020B0604020202020204" pitchFamily="34" charset="0"/>
              </a:rPr>
              <a:t> The series of events, conflicts, and crises in the story that lead up to the climax, providing the progressive intensity, and complicate the conflict.</a:t>
            </a:r>
          </a:p>
          <a:p>
            <a:pPr eaLnBrk="1" hangingPunct="1"/>
            <a:r>
              <a:rPr lang="en-US" altLang="en-US" b="1" smtClean="0">
                <a:cs typeface="Arial" panose="020B0604020202020204" pitchFamily="34" charset="0"/>
              </a:rPr>
              <a:t>Climax: </a:t>
            </a:r>
            <a:r>
              <a:rPr lang="en-US" altLang="en-US" smtClean="0">
                <a:cs typeface="Arial" panose="020B0604020202020204" pitchFamily="34" charset="0"/>
              </a:rPr>
              <a:t>The turning point of the story. A crucial event takes place and from this point forward, the protagonist moves toward his inevitable end. The event may be either an action or a mental decision that the protagonist makes.</a:t>
            </a:r>
          </a:p>
          <a:p>
            <a:pPr eaLnBrk="1" hangingPunct="1"/>
            <a:r>
              <a:rPr lang="en-US" altLang="en-US" b="1" smtClean="0">
                <a:cs typeface="Arial" panose="020B0604020202020204" pitchFamily="34" charset="0"/>
              </a:rPr>
              <a:t>Falling Action: </a:t>
            </a:r>
            <a:r>
              <a:rPr lang="en-US" altLang="en-US" smtClean="0">
                <a:cs typeface="Arial" panose="020B0604020202020204" pitchFamily="34" charset="0"/>
              </a:rPr>
              <a:t>The events occurring from the time of the climax to the end of the story. The main character may encounter more conflicts in this part of the story, but the end is inevitable.</a:t>
            </a:r>
          </a:p>
          <a:p>
            <a:pPr eaLnBrk="1" hangingPunct="1"/>
            <a:r>
              <a:rPr lang="en-US" altLang="en-US" b="1" smtClean="0">
                <a:cs typeface="Arial" panose="020B0604020202020204" pitchFamily="34" charset="0"/>
              </a:rPr>
              <a:t>Resolution/Denouement: </a:t>
            </a:r>
            <a:r>
              <a:rPr lang="en-US" altLang="en-US" smtClean="0">
                <a:cs typeface="Arial" panose="020B0604020202020204" pitchFamily="34" charset="0"/>
              </a:rPr>
              <a:t>The tying up of loose ends and all of the threads in the story. The conclusion. The hero character either emerges triumphant or is defeated at this point.</a:t>
            </a:r>
          </a:p>
        </p:txBody>
      </p:sp>
    </p:spTree>
    <p:extLst>
      <p:ext uri="{BB962C8B-B14F-4D97-AF65-F5344CB8AC3E}">
        <p14:creationId xmlns:p14="http://schemas.microsoft.com/office/powerpoint/2010/main" val="1932631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BFE5C9C-E338-4F7D-A44F-FAFEBE29396F}" type="datetimeFigureOut">
              <a:rPr lang="en-GB" smtClean="0"/>
              <a:t>10/08/2021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54A8B-CE46-421C-8728-B8497C881720}" type="slidenum">
              <a:rPr lang="en-GB" smtClean="0"/>
              <a:t>‹#›</a:t>
            </a:fld>
            <a:endParaRPr lang="en-GB"/>
          </a:p>
        </p:txBody>
      </p:sp>
    </p:spTree>
    <p:extLst>
      <p:ext uri="{BB962C8B-B14F-4D97-AF65-F5344CB8AC3E}">
        <p14:creationId xmlns:p14="http://schemas.microsoft.com/office/powerpoint/2010/main" val="56431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BFE5C9C-E338-4F7D-A44F-FAFEBE29396F}" type="datetimeFigureOut">
              <a:rPr lang="en-GB" smtClean="0"/>
              <a:t>10/08/2021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54A8B-CE46-421C-8728-B8497C881720}" type="slidenum">
              <a:rPr lang="en-GB" smtClean="0"/>
              <a:t>‹#›</a:t>
            </a:fld>
            <a:endParaRPr lang="en-GB"/>
          </a:p>
        </p:txBody>
      </p:sp>
    </p:spTree>
    <p:extLst>
      <p:ext uri="{BB962C8B-B14F-4D97-AF65-F5344CB8AC3E}">
        <p14:creationId xmlns:p14="http://schemas.microsoft.com/office/powerpoint/2010/main" val="1745035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BFE5C9C-E338-4F7D-A44F-FAFEBE29396F}" type="datetimeFigureOut">
              <a:rPr lang="en-GB" smtClean="0"/>
              <a:t>10/08/2021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54A8B-CE46-421C-8728-B8497C881720}" type="slidenum">
              <a:rPr lang="en-GB" smtClean="0"/>
              <a:t>‹#›</a:t>
            </a:fld>
            <a:endParaRPr lang="en-GB"/>
          </a:p>
        </p:txBody>
      </p:sp>
    </p:spTree>
    <p:extLst>
      <p:ext uri="{BB962C8B-B14F-4D97-AF65-F5344CB8AC3E}">
        <p14:creationId xmlns:p14="http://schemas.microsoft.com/office/powerpoint/2010/main" val="2167676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BFE5C9C-E338-4F7D-A44F-FAFEBE29396F}" type="datetimeFigureOut">
              <a:rPr lang="en-GB" smtClean="0"/>
              <a:t>10/08/2021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54A8B-CE46-421C-8728-B8497C881720}" type="slidenum">
              <a:rPr lang="en-GB" smtClean="0"/>
              <a:t>‹#›</a:t>
            </a:fld>
            <a:endParaRPr lang="en-GB"/>
          </a:p>
        </p:txBody>
      </p:sp>
    </p:spTree>
    <p:extLst>
      <p:ext uri="{BB962C8B-B14F-4D97-AF65-F5344CB8AC3E}">
        <p14:creationId xmlns:p14="http://schemas.microsoft.com/office/powerpoint/2010/main" val="4126933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FE5C9C-E338-4F7D-A44F-FAFEBE29396F}" type="datetimeFigureOut">
              <a:rPr lang="en-GB" smtClean="0"/>
              <a:t>10/08/2021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54A8B-CE46-421C-8728-B8497C881720}" type="slidenum">
              <a:rPr lang="en-GB" smtClean="0"/>
              <a:t>‹#›</a:t>
            </a:fld>
            <a:endParaRPr lang="en-GB"/>
          </a:p>
        </p:txBody>
      </p:sp>
    </p:spTree>
    <p:extLst>
      <p:ext uri="{BB962C8B-B14F-4D97-AF65-F5344CB8AC3E}">
        <p14:creationId xmlns:p14="http://schemas.microsoft.com/office/powerpoint/2010/main" val="1574001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BFE5C9C-E338-4F7D-A44F-FAFEBE29396F}" type="datetimeFigureOut">
              <a:rPr lang="en-GB" smtClean="0"/>
              <a:t>10/08/2021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54A8B-CE46-421C-8728-B8497C881720}" type="slidenum">
              <a:rPr lang="en-GB" smtClean="0"/>
              <a:t>‹#›</a:t>
            </a:fld>
            <a:endParaRPr lang="en-GB"/>
          </a:p>
        </p:txBody>
      </p:sp>
    </p:spTree>
    <p:extLst>
      <p:ext uri="{BB962C8B-B14F-4D97-AF65-F5344CB8AC3E}">
        <p14:creationId xmlns:p14="http://schemas.microsoft.com/office/powerpoint/2010/main" val="4250649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BFE5C9C-E338-4F7D-A44F-FAFEBE29396F}" type="datetimeFigureOut">
              <a:rPr lang="en-GB" smtClean="0"/>
              <a:t>10/08/2021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254A8B-CE46-421C-8728-B8497C881720}" type="slidenum">
              <a:rPr lang="en-GB" smtClean="0"/>
              <a:t>‹#›</a:t>
            </a:fld>
            <a:endParaRPr lang="en-GB"/>
          </a:p>
        </p:txBody>
      </p:sp>
    </p:spTree>
    <p:extLst>
      <p:ext uri="{BB962C8B-B14F-4D97-AF65-F5344CB8AC3E}">
        <p14:creationId xmlns:p14="http://schemas.microsoft.com/office/powerpoint/2010/main" val="2623435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BFE5C9C-E338-4F7D-A44F-FAFEBE29396F}" type="datetimeFigureOut">
              <a:rPr lang="en-GB" smtClean="0"/>
              <a:t>10/08/2021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9254A8B-CE46-421C-8728-B8497C881720}" type="slidenum">
              <a:rPr lang="en-GB" smtClean="0"/>
              <a:t>‹#›</a:t>
            </a:fld>
            <a:endParaRPr lang="en-GB"/>
          </a:p>
        </p:txBody>
      </p:sp>
    </p:spTree>
    <p:extLst>
      <p:ext uri="{BB962C8B-B14F-4D97-AF65-F5344CB8AC3E}">
        <p14:creationId xmlns:p14="http://schemas.microsoft.com/office/powerpoint/2010/main" val="4488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E5C9C-E338-4F7D-A44F-FAFEBE29396F}" type="datetimeFigureOut">
              <a:rPr lang="en-GB" smtClean="0"/>
              <a:t>10/08/2021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9254A8B-CE46-421C-8728-B8497C881720}" type="slidenum">
              <a:rPr lang="en-GB" smtClean="0"/>
              <a:t>‹#›</a:t>
            </a:fld>
            <a:endParaRPr lang="en-GB"/>
          </a:p>
        </p:txBody>
      </p:sp>
    </p:spTree>
    <p:extLst>
      <p:ext uri="{BB962C8B-B14F-4D97-AF65-F5344CB8AC3E}">
        <p14:creationId xmlns:p14="http://schemas.microsoft.com/office/powerpoint/2010/main" val="1884162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FE5C9C-E338-4F7D-A44F-FAFEBE29396F}" type="datetimeFigureOut">
              <a:rPr lang="en-GB" smtClean="0"/>
              <a:t>10/08/2021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54A8B-CE46-421C-8728-B8497C881720}" type="slidenum">
              <a:rPr lang="en-GB" smtClean="0"/>
              <a:t>‹#›</a:t>
            </a:fld>
            <a:endParaRPr lang="en-GB"/>
          </a:p>
        </p:txBody>
      </p:sp>
    </p:spTree>
    <p:extLst>
      <p:ext uri="{BB962C8B-B14F-4D97-AF65-F5344CB8AC3E}">
        <p14:creationId xmlns:p14="http://schemas.microsoft.com/office/powerpoint/2010/main" val="266993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FE5C9C-E338-4F7D-A44F-FAFEBE29396F}" type="datetimeFigureOut">
              <a:rPr lang="en-GB" smtClean="0"/>
              <a:t>10/08/2021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54A8B-CE46-421C-8728-B8497C881720}" type="slidenum">
              <a:rPr lang="en-GB" smtClean="0"/>
              <a:t>‹#›</a:t>
            </a:fld>
            <a:endParaRPr lang="en-GB"/>
          </a:p>
        </p:txBody>
      </p:sp>
    </p:spTree>
    <p:extLst>
      <p:ext uri="{BB962C8B-B14F-4D97-AF65-F5344CB8AC3E}">
        <p14:creationId xmlns:p14="http://schemas.microsoft.com/office/powerpoint/2010/main" val="856881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2">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FE5C9C-E338-4F7D-A44F-FAFEBE29396F}" type="datetimeFigureOut">
              <a:rPr lang="en-GB" smtClean="0"/>
              <a:t>10/08/2021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254A8B-CE46-421C-8728-B8497C881720}" type="slidenum">
              <a:rPr lang="en-GB" smtClean="0"/>
              <a:t>‹#›</a:t>
            </a:fld>
            <a:endParaRPr lang="en-GB"/>
          </a:p>
        </p:txBody>
      </p:sp>
    </p:spTree>
    <p:extLst>
      <p:ext uri="{BB962C8B-B14F-4D97-AF65-F5344CB8AC3E}">
        <p14:creationId xmlns:p14="http://schemas.microsoft.com/office/powerpoint/2010/main" val="3258522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7200" b="1" i="1" dirty="0" smtClean="0"/>
              <a:t>English Literature</a:t>
            </a:r>
            <a:r>
              <a:rPr lang="en-GB" dirty="0" smtClean="0"/>
              <a:t/>
            </a:r>
            <a:br>
              <a:rPr lang="en-GB" dirty="0" smtClean="0"/>
            </a:br>
            <a:r>
              <a:rPr lang="en-GB" dirty="0" smtClean="0"/>
              <a:t>Lesson 2: Short Fiction</a:t>
            </a:r>
            <a:endParaRPr lang="en-GB" dirty="0"/>
          </a:p>
        </p:txBody>
      </p:sp>
      <p:sp>
        <p:nvSpPr>
          <p:cNvPr id="3" name="Subtitle 2"/>
          <p:cNvSpPr>
            <a:spLocks noGrp="1"/>
          </p:cNvSpPr>
          <p:nvPr>
            <p:ph type="subTitle" idx="1"/>
          </p:nvPr>
        </p:nvSpPr>
        <p:spPr>
          <a:xfrm>
            <a:off x="11236411" y="9162578"/>
            <a:ext cx="9144000" cy="1655762"/>
          </a:xfrm>
        </p:spPr>
        <p:txBody>
          <a:bodyPr/>
          <a:lstStyle/>
          <a:p>
            <a:endParaRPr lang="en-GB" dirty="0" smtClean="0"/>
          </a:p>
          <a:p>
            <a:r>
              <a:rPr lang="en-GB" dirty="0" smtClean="0"/>
              <a:t>By Diane Samuels</a:t>
            </a:r>
            <a:endParaRPr lang="en-GB" dirty="0"/>
          </a:p>
        </p:txBody>
      </p:sp>
    </p:spTree>
    <p:extLst>
      <p:ext uri="{BB962C8B-B14F-4D97-AF65-F5344CB8AC3E}">
        <p14:creationId xmlns:p14="http://schemas.microsoft.com/office/powerpoint/2010/main" val="2302964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dirty="0" smtClean="0"/>
              <a:t>E.M. Forster’s Famous Definition of Plot</a:t>
            </a:r>
            <a:endParaRPr lang="en-GB" dirty="0"/>
          </a:p>
        </p:txBody>
      </p:sp>
      <p:sp>
        <p:nvSpPr>
          <p:cNvPr id="3" name="Content Placeholder 2"/>
          <p:cNvSpPr>
            <a:spLocks noGrp="1"/>
          </p:cNvSpPr>
          <p:nvPr>
            <p:ph idx="1"/>
          </p:nvPr>
        </p:nvSpPr>
        <p:spPr/>
        <p:txBody>
          <a:bodyPr>
            <a:normAutofit lnSpcReduction="10000"/>
          </a:bodyPr>
          <a:lstStyle/>
          <a:p>
            <a:r>
              <a:rPr lang="en-GB" dirty="0" smtClean="0"/>
              <a:t>He observed that if we write, “The king died, and the queen died,” we have a narrative but if we write, instead, “The king died, and the queen died of grief,” then we have a plot.  </a:t>
            </a:r>
          </a:p>
          <a:p>
            <a:r>
              <a:rPr lang="en-GB" dirty="0" smtClean="0"/>
              <a:t>The second assertion has established a link of cause between the two events.  This, the making of connections, or designs, is the essence of storytelling.  </a:t>
            </a:r>
          </a:p>
          <a:p>
            <a:r>
              <a:rPr lang="en-GB" dirty="0" smtClean="0"/>
              <a:t>Narrative is simply a record of what happened.  For narrative to become a plot must reveal its meaning in human terms.  Events only become interesting, which is to say relevant to our understanding of life, when we see their effect upon people, or, in the case of fiction, upon characters.   </a:t>
            </a:r>
            <a:endParaRPr lang="en-GB" dirty="0"/>
          </a:p>
        </p:txBody>
      </p:sp>
    </p:spTree>
    <p:extLst>
      <p:ext uri="{BB962C8B-B14F-4D97-AF65-F5344CB8AC3E}">
        <p14:creationId xmlns:p14="http://schemas.microsoft.com/office/powerpoint/2010/main" val="181097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Narrative Perspectives</a:t>
            </a:r>
            <a:endParaRPr lang="en-GB" dirty="0"/>
          </a:p>
        </p:txBody>
      </p:sp>
      <p:sp>
        <p:nvSpPr>
          <p:cNvPr id="3" name="Content Placeholder 2"/>
          <p:cNvSpPr>
            <a:spLocks noGrp="1"/>
          </p:cNvSpPr>
          <p:nvPr>
            <p:ph idx="1"/>
          </p:nvPr>
        </p:nvSpPr>
        <p:spPr/>
        <p:txBody>
          <a:bodyPr/>
          <a:lstStyle/>
          <a:p>
            <a:endParaRPr lang="en-GB" dirty="0" smtClean="0"/>
          </a:p>
          <a:p>
            <a:r>
              <a:rPr lang="en-GB" dirty="0" smtClean="0"/>
              <a:t>Have a look at the handout and the different type of narrative perspectives we will be using for the first assignment.</a:t>
            </a:r>
          </a:p>
          <a:p>
            <a:endParaRPr lang="en-GB" dirty="0"/>
          </a:p>
          <a:p>
            <a:r>
              <a:rPr lang="en-GB" dirty="0" smtClean="0"/>
              <a:t>Then – with a partner – go through the ‘Identifying Narrative Perspectives’ worksheet.</a:t>
            </a:r>
          </a:p>
          <a:p>
            <a:endParaRPr lang="en-GB" dirty="0"/>
          </a:p>
          <a:p>
            <a:r>
              <a:rPr lang="en-GB" dirty="0" smtClean="0"/>
              <a:t>Feed back and discuss.</a:t>
            </a:r>
            <a:endParaRPr lang="en-GB" dirty="0"/>
          </a:p>
        </p:txBody>
      </p:sp>
    </p:spTree>
    <p:extLst>
      <p:ext uri="{BB962C8B-B14F-4D97-AF65-F5344CB8AC3E}">
        <p14:creationId xmlns:p14="http://schemas.microsoft.com/office/powerpoint/2010/main" val="4000508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PEEing in your work!</a:t>
            </a:r>
            <a:endParaRPr lang="en-GB" dirty="0"/>
          </a:p>
        </p:txBody>
      </p:sp>
      <p:sp>
        <p:nvSpPr>
          <p:cNvPr id="3" name="Content Placeholder 2"/>
          <p:cNvSpPr>
            <a:spLocks noGrp="1"/>
          </p:cNvSpPr>
          <p:nvPr>
            <p:ph idx="1"/>
          </p:nvPr>
        </p:nvSpPr>
        <p:spPr/>
        <p:txBody>
          <a:bodyPr/>
          <a:lstStyle/>
          <a:p>
            <a:endParaRPr lang="en-GB" dirty="0" smtClean="0"/>
          </a:p>
          <a:p>
            <a:r>
              <a:rPr lang="en-GB" dirty="0" smtClean="0"/>
              <a:t>One method of ensuring that you are EVALUATING/ANALYSING rather than simply DESCRIBING is to PEE!</a:t>
            </a:r>
          </a:p>
          <a:p>
            <a:r>
              <a:rPr lang="en-GB" dirty="0" smtClean="0"/>
              <a:t>You’ve had the chance to read </a:t>
            </a:r>
            <a:r>
              <a:rPr lang="en-GB" i="1" dirty="0" smtClean="0"/>
              <a:t>The Case of Lady Sannox.</a:t>
            </a:r>
          </a:p>
          <a:p>
            <a:r>
              <a:rPr lang="en-GB" dirty="0" smtClean="0"/>
              <a:t>Read the first paragraph again and then answer the question on the PEE worksheet.</a:t>
            </a:r>
          </a:p>
          <a:p>
            <a:r>
              <a:rPr lang="en-GB" dirty="0" smtClean="0"/>
              <a:t>Feed back.</a:t>
            </a:r>
          </a:p>
          <a:p>
            <a:endParaRPr lang="en-GB" dirty="0" smtClean="0"/>
          </a:p>
          <a:p>
            <a:endParaRPr lang="en-GB" dirty="0"/>
          </a:p>
        </p:txBody>
      </p:sp>
    </p:spTree>
    <p:extLst>
      <p:ext uri="{BB962C8B-B14F-4D97-AF65-F5344CB8AC3E}">
        <p14:creationId xmlns:p14="http://schemas.microsoft.com/office/powerpoint/2010/main" val="1496047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GB"/>
              <a:t>Point – Example - Explanation</a:t>
            </a:r>
          </a:p>
        </p:txBody>
      </p:sp>
      <p:sp>
        <p:nvSpPr>
          <p:cNvPr id="4099" name="Rectangle 3"/>
          <p:cNvSpPr>
            <a:spLocks noGrp="1" noChangeArrowheads="1"/>
          </p:cNvSpPr>
          <p:nvPr>
            <p:ph type="subTitle" idx="1"/>
          </p:nvPr>
        </p:nvSpPr>
        <p:spPr/>
        <p:txBody>
          <a:bodyPr/>
          <a:lstStyle/>
          <a:p>
            <a:r>
              <a:rPr lang="en-GB" dirty="0"/>
              <a:t>Always PEE in your work</a:t>
            </a:r>
            <a:r>
              <a:rPr lang="en-GB" dirty="0" smtClean="0"/>
              <a:t>!</a:t>
            </a:r>
          </a:p>
          <a:p>
            <a:endParaRPr lang="en-GB" dirty="0"/>
          </a:p>
        </p:txBody>
      </p:sp>
    </p:spTree>
    <p:extLst>
      <p:ext uri="{BB962C8B-B14F-4D97-AF65-F5344CB8AC3E}">
        <p14:creationId xmlns:p14="http://schemas.microsoft.com/office/powerpoint/2010/main" val="27675868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a:r>
              <a:rPr lang="en-GB" dirty="0"/>
              <a:t>P – E – E in your work!</a:t>
            </a:r>
          </a:p>
        </p:txBody>
      </p:sp>
      <p:sp>
        <p:nvSpPr>
          <p:cNvPr id="8195" name="Rectangle 3"/>
          <p:cNvSpPr>
            <a:spLocks noGrp="1" noChangeArrowheads="1"/>
          </p:cNvSpPr>
          <p:nvPr>
            <p:ph type="body" idx="1"/>
          </p:nvPr>
        </p:nvSpPr>
        <p:spPr/>
        <p:txBody>
          <a:bodyPr/>
          <a:lstStyle/>
          <a:p>
            <a:endParaRPr lang="en-GB" dirty="0" smtClean="0"/>
          </a:p>
          <a:p>
            <a:r>
              <a:rPr lang="en-GB" dirty="0" smtClean="0"/>
              <a:t>First</a:t>
            </a:r>
            <a:r>
              <a:rPr lang="en-GB" dirty="0"/>
              <a:t>, you make a POINT:</a:t>
            </a:r>
          </a:p>
          <a:p>
            <a:endParaRPr lang="en-GB" dirty="0"/>
          </a:p>
          <a:p>
            <a:r>
              <a:rPr lang="en-GB" dirty="0" smtClean="0"/>
              <a:t>Conan Doyle makes the reader aware that </a:t>
            </a:r>
            <a:r>
              <a:rPr lang="en-GB" i="1" dirty="0" smtClean="0"/>
              <a:t>The Case of Lady Sannox </a:t>
            </a:r>
            <a:r>
              <a:rPr lang="en-GB" dirty="0" smtClean="0"/>
              <a:t>has a mysterious ending during the exposition of the story. </a:t>
            </a:r>
            <a:endParaRPr lang="en-GB" dirty="0"/>
          </a:p>
          <a:p>
            <a:endParaRPr lang="en-GB" dirty="0"/>
          </a:p>
        </p:txBody>
      </p:sp>
    </p:spTree>
    <p:extLst>
      <p:ext uri="{BB962C8B-B14F-4D97-AF65-F5344CB8AC3E}">
        <p14:creationId xmlns:p14="http://schemas.microsoft.com/office/powerpoint/2010/main" val="17945404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ctr"/>
            <a:r>
              <a:rPr lang="en-GB" dirty="0" smtClean="0"/>
              <a:t>P – E – E in your work!</a:t>
            </a:r>
            <a:endParaRPr lang="en-GB" dirty="0"/>
          </a:p>
        </p:txBody>
      </p:sp>
      <p:sp>
        <p:nvSpPr>
          <p:cNvPr id="9219" name="Rectangle 3"/>
          <p:cNvSpPr>
            <a:spLocks noGrp="1" noChangeArrowheads="1"/>
          </p:cNvSpPr>
          <p:nvPr>
            <p:ph type="body" idx="1"/>
          </p:nvPr>
        </p:nvSpPr>
        <p:spPr/>
        <p:txBody>
          <a:bodyPr/>
          <a:lstStyle/>
          <a:p>
            <a:endParaRPr lang="en-GB" dirty="0" smtClean="0"/>
          </a:p>
          <a:p>
            <a:r>
              <a:rPr lang="en-GB" dirty="0" smtClean="0"/>
              <a:t>Then you add an EXAMPLE (evidence from the text) – a quote from the text as evidence to back up the point you are making:</a:t>
            </a:r>
          </a:p>
          <a:p>
            <a:r>
              <a:rPr lang="en-GB" dirty="0" smtClean="0"/>
              <a:t>The narrator states that Lady Sannox ”had absolutely and forever taken the veil” while Douglas Stone had been found with his “great brain” reduced to a “cap full of porridge”.</a:t>
            </a:r>
          </a:p>
          <a:p>
            <a:endParaRPr lang="en-GB" dirty="0"/>
          </a:p>
        </p:txBody>
      </p:sp>
    </p:spTree>
    <p:extLst>
      <p:ext uri="{BB962C8B-B14F-4D97-AF65-F5344CB8AC3E}">
        <p14:creationId xmlns:p14="http://schemas.microsoft.com/office/powerpoint/2010/main" val="23925833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ctr"/>
            <a:r>
              <a:rPr lang="en-GB" dirty="0"/>
              <a:t>P – E – E in your work!</a:t>
            </a:r>
          </a:p>
        </p:txBody>
      </p:sp>
      <p:sp>
        <p:nvSpPr>
          <p:cNvPr id="10243" name="Rectangle 3"/>
          <p:cNvSpPr>
            <a:spLocks noGrp="1" noChangeArrowheads="1"/>
          </p:cNvSpPr>
          <p:nvPr>
            <p:ph type="body" idx="1"/>
          </p:nvPr>
        </p:nvSpPr>
        <p:spPr/>
        <p:txBody>
          <a:bodyPr/>
          <a:lstStyle/>
          <a:p>
            <a:endParaRPr lang="en-GB" dirty="0" smtClean="0"/>
          </a:p>
          <a:p>
            <a:r>
              <a:rPr lang="en-GB" dirty="0" smtClean="0"/>
              <a:t>Then</a:t>
            </a:r>
            <a:r>
              <a:rPr lang="en-GB" dirty="0"/>
              <a:t>, you offer a brief EVALUATION of your response.</a:t>
            </a:r>
          </a:p>
          <a:p>
            <a:r>
              <a:rPr lang="en-GB" dirty="0"/>
              <a:t>This use of sensational language to explain the fate of Lady Sannox and Douglas Stone intrigues the reader from the first paragraph.  Giving the ending of the story and leaving the reader to find out how and why this situation occurred is an effective device to engage the reader in the short story form.   </a:t>
            </a:r>
          </a:p>
        </p:txBody>
      </p:sp>
    </p:spTree>
    <p:extLst>
      <p:ext uri="{BB962C8B-B14F-4D97-AF65-F5344CB8AC3E}">
        <p14:creationId xmlns:p14="http://schemas.microsoft.com/office/powerpoint/2010/main" val="2631557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a:r>
              <a:rPr lang="en-GB" sz="4000" dirty="0"/>
              <a:t>This is how you PEE in your work!</a:t>
            </a:r>
          </a:p>
        </p:txBody>
      </p:sp>
      <p:sp>
        <p:nvSpPr>
          <p:cNvPr id="11267" name="Rectangle 3"/>
          <p:cNvSpPr>
            <a:spLocks noGrp="1" noChangeArrowheads="1"/>
          </p:cNvSpPr>
          <p:nvPr>
            <p:ph type="body" idx="1"/>
          </p:nvPr>
        </p:nvSpPr>
        <p:spPr/>
        <p:txBody>
          <a:bodyPr/>
          <a:lstStyle/>
          <a:p>
            <a:pPr>
              <a:lnSpc>
                <a:spcPct val="90000"/>
              </a:lnSpc>
            </a:pPr>
            <a:endParaRPr lang="en-GB" sz="2400" dirty="0"/>
          </a:p>
          <a:p>
            <a:pPr>
              <a:lnSpc>
                <a:spcPct val="90000"/>
              </a:lnSpc>
            </a:pPr>
            <a:endParaRPr lang="en-GB" sz="2400" dirty="0"/>
          </a:p>
          <a:p>
            <a:pPr>
              <a:lnSpc>
                <a:spcPct val="90000"/>
              </a:lnSpc>
            </a:pPr>
            <a:endParaRPr lang="en-GB" sz="2400" dirty="0"/>
          </a:p>
        </p:txBody>
      </p:sp>
      <p:sp>
        <p:nvSpPr>
          <p:cNvPr id="4" name="Rectangle 3"/>
          <p:cNvSpPr/>
          <p:nvPr/>
        </p:nvSpPr>
        <p:spPr>
          <a:xfrm>
            <a:off x="1016000" y="1600201"/>
            <a:ext cx="8890000" cy="4524315"/>
          </a:xfrm>
          <a:prstGeom prst="rect">
            <a:avLst/>
          </a:prstGeom>
        </p:spPr>
        <p:txBody>
          <a:bodyPr wrap="square">
            <a:spAutoFit/>
          </a:bodyPr>
          <a:lstStyle/>
          <a:p>
            <a:endParaRPr lang="en-GB" dirty="0" smtClean="0"/>
          </a:p>
          <a:p>
            <a:endParaRPr lang="en-GB" dirty="0"/>
          </a:p>
          <a:p>
            <a:r>
              <a:rPr lang="en-GB" sz="2400" dirty="0" smtClean="0"/>
              <a:t>Conan </a:t>
            </a:r>
            <a:r>
              <a:rPr lang="en-GB" sz="2400" dirty="0"/>
              <a:t>Doyle makes the reader aware that </a:t>
            </a:r>
            <a:r>
              <a:rPr lang="en-GB" sz="2400" i="1" dirty="0"/>
              <a:t>The Case of Lady Sannox </a:t>
            </a:r>
            <a:r>
              <a:rPr lang="en-GB" sz="2400" dirty="0"/>
              <a:t>has a mysterious ending during the exposition of the story. The narrator states that Lady Sannox ”had absolutely and forever taken the veil” while Douglas Stone had been found with his “great brain” reduced to a “cap full of porridge”. This use of sensational language intrigues the reader from the first paragraph.  Giving the ending of the story and leaving the reader to find out how and why this situation occurred is an effective device to engage the reader in the short story form.   </a:t>
            </a:r>
          </a:p>
          <a:p>
            <a:endParaRPr lang="en-GB" dirty="0"/>
          </a:p>
          <a:p>
            <a:endParaRPr lang="en-GB" dirty="0"/>
          </a:p>
        </p:txBody>
      </p:sp>
    </p:spTree>
    <p:extLst>
      <p:ext uri="{BB962C8B-B14F-4D97-AF65-F5344CB8AC3E}">
        <p14:creationId xmlns:p14="http://schemas.microsoft.com/office/powerpoint/2010/main" val="17170108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ctrTitle"/>
          </p:nvPr>
        </p:nvSpPr>
        <p:spPr/>
        <p:txBody>
          <a:bodyPr/>
          <a:lstStyle/>
          <a:p>
            <a:pPr eaLnBrk="1" hangingPunct="1">
              <a:defRPr/>
            </a:pPr>
            <a:r>
              <a:rPr lang="en-GB" smtClean="0"/>
              <a:t>Structure</a:t>
            </a:r>
            <a:endParaRPr lang="en-US" smtClean="0"/>
          </a:p>
        </p:txBody>
      </p:sp>
      <p:sp>
        <p:nvSpPr>
          <p:cNvPr id="34821" name="Rectangle 5"/>
          <p:cNvSpPr>
            <a:spLocks noGrp="1" noChangeArrowheads="1"/>
          </p:cNvSpPr>
          <p:nvPr>
            <p:ph type="subTitle" idx="1"/>
          </p:nvPr>
        </p:nvSpPr>
        <p:spPr/>
        <p:txBody>
          <a:bodyPr/>
          <a:lstStyle/>
          <a:p>
            <a:pPr eaLnBrk="1" hangingPunct="1">
              <a:defRPr/>
            </a:pPr>
            <a:r>
              <a:rPr lang="en-US" smtClean="0"/>
              <a:t>The Short Story</a:t>
            </a:r>
          </a:p>
          <a:p>
            <a:pPr eaLnBrk="1" hangingPunct="1">
              <a:defRPr/>
            </a:pPr>
            <a:endParaRPr lang="en-US" smtClean="0"/>
          </a:p>
        </p:txBody>
      </p:sp>
    </p:spTree>
    <p:extLst>
      <p:ext uri="{BB962C8B-B14F-4D97-AF65-F5344CB8AC3E}">
        <p14:creationId xmlns:p14="http://schemas.microsoft.com/office/powerpoint/2010/main" val="75059302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026" name="Object 11"/>
          <p:cNvGraphicFramePr>
            <a:graphicFrameLocks noChangeAspect="1"/>
          </p:cNvGraphicFramePr>
          <p:nvPr/>
        </p:nvGraphicFramePr>
        <p:xfrm>
          <a:off x="2209800" y="457201"/>
          <a:ext cx="7696200" cy="6156325"/>
        </p:xfrm>
        <a:graphic>
          <a:graphicData uri="http://schemas.openxmlformats.org/presentationml/2006/ole">
            <mc:AlternateContent xmlns:mc="http://schemas.openxmlformats.org/markup-compatibility/2006">
              <mc:Choice xmlns:v="urn:schemas-microsoft-com:vml" Requires="v">
                <p:oleObj spid="_x0000_s1029" name="Image" r:id="rId4" imgW="9523810" imgH="7619048" progId="Photoshop.Image.6">
                  <p:embed/>
                </p:oleObj>
              </mc:Choice>
              <mc:Fallback>
                <p:oleObj name="Image" r:id="rId4" imgW="9523810" imgH="7619048" progId="Photoshop.Image.6">
                  <p:embed/>
                  <p:pic>
                    <p:nvPicPr>
                      <p:cNvPr id="1026"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457201"/>
                        <a:ext cx="7696200" cy="615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8" name="Text Box 4"/>
          <p:cNvSpPr txBox="1">
            <a:spLocks noChangeArrowheads="1"/>
          </p:cNvSpPr>
          <p:nvPr/>
        </p:nvSpPr>
        <p:spPr bwMode="auto">
          <a:xfrm>
            <a:off x="1905000" y="5257801"/>
            <a:ext cx="4343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sz="2000" b="1">
                <a:solidFill>
                  <a:schemeClr val="tx2"/>
                </a:solidFill>
              </a:rPr>
              <a:t>Exposition:</a:t>
            </a:r>
            <a:r>
              <a:rPr lang="en-US" altLang="en-US" sz="2000">
                <a:solidFill>
                  <a:schemeClr val="tx2"/>
                </a:solidFill>
              </a:rPr>
              <a:t>  the start of the story, the situation before the action starts</a:t>
            </a:r>
          </a:p>
        </p:txBody>
      </p:sp>
      <p:sp>
        <p:nvSpPr>
          <p:cNvPr id="6149" name="Text Box 5"/>
          <p:cNvSpPr txBox="1">
            <a:spLocks noChangeArrowheads="1"/>
          </p:cNvSpPr>
          <p:nvPr/>
        </p:nvSpPr>
        <p:spPr bwMode="auto">
          <a:xfrm>
            <a:off x="1524000" y="3068639"/>
            <a:ext cx="4114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sz="2000" b="1">
                <a:solidFill>
                  <a:schemeClr val="tx2"/>
                </a:solidFill>
              </a:rPr>
              <a:t>Rising Action:</a:t>
            </a:r>
            <a:r>
              <a:rPr lang="en-US" altLang="en-US" sz="2000">
                <a:solidFill>
                  <a:schemeClr val="tx2"/>
                </a:solidFill>
              </a:rPr>
              <a:t> the series of conflicts and crises in the story that lead to the climax</a:t>
            </a:r>
          </a:p>
        </p:txBody>
      </p:sp>
      <p:sp>
        <p:nvSpPr>
          <p:cNvPr id="6150" name="Text Box 6"/>
          <p:cNvSpPr txBox="1">
            <a:spLocks noChangeArrowheads="1"/>
          </p:cNvSpPr>
          <p:nvPr/>
        </p:nvSpPr>
        <p:spPr bwMode="auto">
          <a:xfrm>
            <a:off x="4038600" y="1295401"/>
            <a:ext cx="4114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sz="2000" b="1">
                <a:solidFill>
                  <a:schemeClr val="tx2"/>
                </a:solidFill>
              </a:rPr>
              <a:t>Turning point: </a:t>
            </a:r>
            <a:r>
              <a:rPr lang="en-US" altLang="en-US" sz="2000">
                <a:solidFill>
                  <a:schemeClr val="tx2"/>
                </a:solidFill>
              </a:rPr>
              <a:t>the most intense moment</a:t>
            </a:r>
            <a:endParaRPr lang="en-US" altLang="en-US" sz="2000" b="1">
              <a:solidFill>
                <a:schemeClr val="tx2"/>
              </a:solidFill>
            </a:endParaRPr>
          </a:p>
        </p:txBody>
      </p:sp>
      <p:sp>
        <p:nvSpPr>
          <p:cNvPr id="6151" name="Text Box 7"/>
          <p:cNvSpPr txBox="1">
            <a:spLocks noChangeArrowheads="1"/>
          </p:cNvSpPr>
          <p:nvPr/>
        </p:nvSpPr>
        <p:spPr bwMode="auto">
          <a:xfrm>
            <a:off x="6781800" y="3124201"/>
            <a:ext cx="3505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sz="2000" b="1">
                <a:solidFill>
                  <a:schemeClr val="tx2"/>
                </a:solidFill>
              </a:rPr>
              <a:t>Falling Action:</a:t>
            </a:r>
            <a:r>
              <a:rPr lang="en-US" altLang="en-US" sz="2000">
                <a:solidFill>
                  <a:schemeClr val="tx2"/>
                </a:solidFill>
              </a:rPr>
              <a:t> all of the action which follows the turning point</a:t>
            </a:r>
            <a:endParaRPr lang="en-US" altLang="en-US" sz="2000" b="1">
              <a:solidFill>
                <a:schemeClr val="tx2"/>
              </a:solidFill>
            </a:endParaRPr>
          </a:p>
        </p:txBody>
      </p:sp>
      <p:sp>
        <p:nvSpPr>
          <p:cNvPr id="6152" name="Text Box 8"/>
          <p:cNvSpPr txBox="1">
            <a:spLocks noChangeArrowheads="1"/>
          </p:cNvSpPr>
          <p:nvPr/>
        </p:nvSpPr>
        <p:spPr bwMode="auto">
          <a:xfrm>
            <a:off x="6781800" y="5257801"/>
            <a:ext cx="4038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sz="2000" b="1">
                <a:solidFill>
                  <a:schemeClr val="tx2"/>
                </a:solidFill>
              </a:rPr>
              <a:t>Resolution: </a:t>
            </a:r>
            <a:r>
              <a:rPr lang="en-US" altLang="en-US" sz="2000">
                <a:solidFill>
                  <a:schemeClr val="tx2"/>
                </a:solidFill>
              </a:rPr>
              <a:t>the conclusion, the tying together of all of the threads (or not!)</a:t>
            </a:r>
          </a:p>
          <a:p>
            <a:pPr eaLnBrk="1" hangingPunct="1">
              <a:spcBef>
                <a:spcPct val="50000"/>
              </a:spcBef>
            </a:pPr>
            <a:endParaRPr lang="en-US" altLang="en-US" sz="2000" b="1">
              <a:solidFill>
                <a:schemeClr val="tx2"/>
              </a:solidFill>
            </a:endParaRPr>
          </a:p>
        </p:txBody>
      </p:sp>
    </p:spTree>
    <p:extLst>
      <p:ext uri="{BB962C8B-B14F-4D97-AF65-F5344CB8AC3E}">
        <p14:creationId xmlns:p14="http://schemas.microsoft.com/office/powerpoint/2010/main" val="24440578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additive="base">
                                        <p:cTn id="7" dur="500" fill="hold"/>
                                        <p:tgtEl>
                                          <p:spTgt spid="6148"/>
                                        </p:tgtEl>
                                        <p:attrNameLst>
                                          <p:attrName>ppt_x</p:attrName>
                                        </p:attrNameLst>
                                      </p:cBhvr>
                                      <p:tavLst>
                                        <p:tav tm="0">
                                          <p:val>
                                            <p:strVal val="0-#ppt_w/2"/>
                                          </p:val>
                                        </p:tav>
                                        <p:tav tm="100000">
                                          <p:val>
                                            <p:strVal val="#ppt_x"/>
                                          </p:val>
                                        </p:tav>
                                      </p:tavLst>
                                    </p:anim>
                                    <p:anim calcmode="lin" valueType="num">
                                      <p:cBhvr additive="base">
                                        <p:cTn id="8" dur="500" fill="hold"/>
                                        <p:tgtEl>
                                          <p:spTgt spid="61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9"/>
                                        </p:tgtEl>
                                        <p:attrNameLst>
                                          <p:attrName>style.visibility</p:attrName>
                                        </p:attrNameLst>
                                      </p:cBhvr>
                                      <p:to>
                                        <p:strVal val="visible"/>
                                      </p:to>
                                    </p:set>
                                    <p:anim calcmode="lin" valueType="num">
                                      <p:cBhvr additive="base">
                                        <p:cTn id="13" dur="500" fill="hold"/>
                                        <p:tgtEl>
                                          <p:spTgt spid="6149"/>
                                        </p:tgtEl>
                                        <p:attrNameLst>
                                          <p:attrName>ppt_x</p:attrName>
                                        </p:attrNameLst>
                                      </p:cBhvr>
                                      <p:tavLst>
                                        <p:tav tm="0">
                                          <p:val>
                                            <p:strVal val="0-#ppt_w/2"/>
                                          </p:val>
                                        </p:tav>
                                        <p:tav tm="100000">
                                          <p:val>
                                            <p:strVal val="#ppt_x"/>
                                          </p:val>
                                        </p:tav>
                                      </p:tavLst>
                                    </p:anim>
                                    <p:anim calcmode="lin" valueType="num">
                                      <p:cBhvr additive="base">
                                        <p:cTn id="14" dur="500" fill="hold"/>
                                        <p:tgtEl>
                                          <p:spTgt spid="614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50"/>
                                        </p:tgtEl>
                                        <p:attrNameLst>
                                          <p:attrName>style.visibility</p:attrName>
                                        </p:attrNameLst>
                                      </p:cBhvr>
                                      <p:to>
                                        <p:strVal val="visible"/>
                                      </p:to>
                                    </p:set>
                                    <p:anim calcmode="lin" valueType="num">
                                      <p:cBhvr additive="base">
                                        <p:cTn id="19" dur="500" fill="hold"/>
                                        <p:tgtEl>
                                          <p:spTgt spid="6150"/>
                                        </p:tgtEl>
                                        <p:attrNameLst>
                                          <p:attrName>ppt_x</p:attrName>
                                        </p:attrNameLst>
                                      </p:cBhvr>
                                      <p:tavLst>
                                        <p:tav tm="0">
                                          <p:val>
                                            <p:strVal val="0-#ppt_w/2"/>
                                          </p:val>
                                        </p:tav>
                                        <p:tav tm="100000">
                                          <p:val>
                                            <p:strVal val="#ppt_x"/>
                                          </p:val>
                                        </p:tav>
                                      </p:tavLst>
                                    </p:anim>
                                    <p:anim calcmode="lin" valueType="num">
                                      <p:cBhvr additive="base">
                                        <p:cTn id="20" dur="500" fill="hold"/>
                                        <p:tgtEl>
                                          <p:spTgt spid="615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151"/>
                                        </p:tgtEl>
                                        <p:attrNameLst>
                                          <p:attrName>style.visibility</p:attrName>
                                        </p:attrNameLst>
                                      </p:cBhvr>
                                      <p:to>
                                        <p:strVal val="visible"/>
                                      </p:to>
                                    </p:set>
                                    <p:anim calcmode="lin" valueType="num">
                                      <p:cBhvr additive="base">
                                        <p:cTn id="25" dur="500" fill="hold"/>
                                        <p:tgtEl>
                                          <p:spTgt spid="6151"/>
                                        </p:tgtEl>
                                        <p:attrNameLst>
                                          <p:attrName>ppt_x</p:attrName>
                                        </p:attrNameLst>
                                      </p:cBhvr>
                                      <p:tavLst>
                                        <p:tav tm="0">
                                          <p:val>
                                            <p:strVal val="1+#ppt_w/2"/>
                                          </p:val>
                                        </p:tav>
                                        <p:tav tm="100000">
                                          <p:val>
                                            <p:strVal val="#ppt_x"/>
                                          </p:val>
                                        </p:tav>
                                      </p:tavLst>
                                    </p:anim>
                                    <p:anim calcmode="lin" valueType="num">
                                      <p:cBhvr additive="base">
                                        <p:cTn id="26" dur="500" fill="hold"/>
                                        <p:tgtEl>
                                          <p:spTgt spid="615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152"/>
                                        </p:tgtEl>
                                        <p:attrNameLst>
                                          <p:attrName>style.visibility</p:attrName>
                                        </p:attrNameLst>
                                      </p:cBhvr>
                                      <p:to>
                                        <p:strVal val="visible"/>
                                      </p:to>
                                    </p:set>
                                    <p:anim calcmode="lin" valueType="num">
                                      <p:cBhvr additive="base">
                                        <p:cTn id="31" dur="500" fill="hold"/>
                                        <p:tgtEl>
                                          <p:spTgt spid="6152"/>
                                        </p:tgtEl>
                                        <p:attrNameLst>
                                          <p:attrName>ppt_x</p:attrName>
                                        </p:attrNameLst>
                                      </p:cBhvr>
                                      <p:tavLst>
                                        <p:tav tm="0">
                                          <p:val>
                                            <p:strVal val="1+#ppt_w/2"/>
                                          </p:val>
                                        </p:tav>
                                        <p:tav tm="100000">
                                          <p:val>
                                            <p:strVal val="#ppt_x"/>
                                          </p:val>
                                        </p:tav>
                                      </p:tavLst>
                                    </p:anim>
                                    <p:anim calcmode="lin" valueType="num">
                                      <p:cBhvr additive="base">
                                        <p:cTn id="32" dur="500" fill="hold"/>
                                        <p:tgtEl>
                                          <p:spTgt spid="61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utoUpdateAnimBg="0"/>
      <p:bldP spid="6149" grpId="0" autoUpdateAnimBg="0"/>
      <p:bldP spid="6150" grpId="0" autoUpdateAnimBg="0"/>
      <p:bldP spid="6151" grpId="0" autoUpdateAnimBg="0"/>
      <p:bldP spid="615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Recall learning from last week’s session</a:t>
            </a:r>
            <a:endParaRPr lang="en-GB" dirty="0"/>
          </a:p>
        </p:txBody>
      </p:sp>
      <p:sp>
        <p:nvSpPr>
          <p:cNvPr id="3" name="Content Placeholder 2"/>
          <p:cNvSpPr>
            <a:spLocks noGrp="1"/>
          </p:cNvSpPr>
          <p:nvPr>
            <p:ph idx="1"/>
          </p:nvPr>
        </p:nvSpPr>
        <p:spPr/>
        <p:txBody>
          <a:bodyPr/>
          <a:lstStyle/>
          <a:p>
            <a:endParaRPr lang="en-GB" dirty="0" smtClean="0"/>
          </a:p>
          <a:p>
            <a:r>
              <a:rPr lang="en-GB" dirty="0" smtClean="0"/>
              <a:t>What is a metaphor?</a:t>
            </a:r>
          </a:p>
          <a:p>
            <a:r>
              <a:rPr lang="en-GB" dirty="0" smtClean="0"/>
              <a:t>How would you define the turning point in a short story?</a:t>
            </a:r>
          </a:p>
          <a:p>
            <a:r>
              <a:rPr lang="en-GB" dirty="0" smtClean="0"/>
              <a:t>Explain narrative perspective.</a:t>
            </a:r>
            <a:endParaRPr lang="en-GB" dirty="0"/>
          </a:p>
        </p:txBody>
      </p:sp>
    </p:spTree>
    <p:extLst>
      <p:ext uri="{BB962C8B-B14F-4D97-AF65-F5344CB8AC3E}">
        <p14:creationId xmlns:p14="http://schemas.microsoft.com/office/powerpoint/2010/main" val="747047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en-GB" b="1" smtClean="0"/>
              <a:t>Exposition</a:t>
            </a:r>
            <a:endParaRPr lang="en-US" b="1" smtClean="0"/>
          </a:p>
        </p:txBody>
      </p:sp>
      <p:sp>
        <p:nvSpPr>
          <p:cNvPr id="7171" name="Rectangle 3"/>
          <p:cNvSpPr>
            <a:spLocks noGrp="1" noChangeArrowheads="1"/>
          </p:cNvSpPr>
          <p:nvPr>
            <p:ph type="body" idx="1"/>
          </p:nvPr>
        </p:nvSpPr>
        <p:spPr/>
        <p:txBody>
          <a:bodyPr/>
          <a:lstStyle/>
          <a:p>
            <a:pPr eaLnBrk="1" hangingPunct="1"/>
            <a:r>
              <a:rPr lang="en-GB" altLang="en-US"/>
              <a:t>No long explanations – situates the reader in the story. </a:t>
            </a:r>
          </a:p>
          <a:p>
            <a:pPr eaLnBrk="1" hangingPunct="1"/>
            <a:r>
              <a:rPr lang="en-GB" altLang="en-US"/>
              <a:t>Introduces the reader to the character or characters.</a:t>
            </a:r>
          </a:p>
          <a:p>
            <a:pPr eaLnBrk="1" hangingPunct="1"/>
            <a:r>
              <a:rPr lang="en-GB" altLang="en-US"/>
              <a:t>It explains the situation before the action starts - briefly.</a:t>
            </a:r>
          </a:p>
          <a:p>
            <a:pPr eaLnBrk="1" hangingPunct="1"/>
            <a:r>
              <a:rPr lang="en-GB" altLang="en-US"/>
              <a:t>‘When’ and ‘where’ of setting is explained.</a:t>
            </a:r>
          </a:p>
          <a:p>
            <a:pPr eaLnBrk="1" hangingPunct="1"/>
            <a:r>
              <a:rPr lang="en-GB" altLang="en-US"/>
              <a:t>At this stage, the reader needs to be ‘hooked’. </a:t>
            </a:r>
            <a:endParaRPr lang="en-US" altLang="en-US"/>
          </a:p>
        </p:txBody>
      </p:sp>
    </p:spTree>
    <p:extLst>
      <p:ext uri="{BB962C8B-B14F-4D97-AF65-F5344CB8AC3E}">
        <p14:creationId xmlns:p14="http://schemas.microsoft.com/office/powerpoint/2010/main" val="371848639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en-GB" b="1" smtClean="0"/>
              <a:t>Rising Action</a:t>
            </a:r>
            <a:endParaRPr lang="en-US" b="1" smtClean="0"/>
          </a:p>
        </p:txBody>
      </p:sp>
      <p:sp>
        <p:nvSpPr>
          <p:cNvPr id="8195" name="Rectangle 3"/>
          <p:cNvSpPr>
            <a:spLocks noGrp="1" noChangeArrowheads="1"/>
          </p:cNvSpPr>
          <p:nvPr>
            <p:ph type="body" idx="1"/>
          </p:nvPr>
        </p:nvSpPr>
        <p:spPr/>
        <p:txBody>
          <a:bodyPr/>
          <a:lstStyle/>
          <a:p>
            <a:pPr eaLnBrk="1" hangingPunct="1"/>
            <a:endParaRPr lang="en-GB" altLang="en-US" smtClean="0"/>
          </a:p>
          <a:p>
            <a:pPr eaLnBrk="1" hangingPunct="1"/>
            <a:r>
              <a:rPr lang="en-GB" altLang="en-US" smtClean="0"/>
              <a:t>Conflicts or complications are introduced. </a:t>
            </a:r>
          </a:p>
          <a:p>
            <a:pPr eaLnBrk="1" hangingPunct="1"/>
            <a:r>
              <a:rPr lang="en-GB" altLang="en-US" smtClean="0"/>
              <a:t>The reader’s interest needs to be held. </a:t>
            </a:r>
          </a:p>
          <a:p>
            <a:pPr eaLnBrk="1" hangingPunct="1"/>
            <a:r>
              <a:rPr lang="en-GB" altLang="en-US" smtClean="0"/>
              <a:t>The action will lead up to the climax or turning point of the story. </a:t>
            </a:r>
            <a:endParaRPr lang="en-US" altLang="en-US" smtClean="0"/>
          </a:p>
        </p:txBody>
      </p:sp>
    </p:spTree>
    <p:extLst>
      <p:ext uri="{BB962C8B-B14F-4D97-AF65-F5344CB8AC3E}">
        <p14:creationId xmlns:p14="http://schemas.microsoft.com/office/powerpoint/2010/main" val="4216062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GB" b="1" smtClean="0"/>
              <a:t>Turning Point</a:t>
            </a:r>
            <a:endParaRPr lang="en-US" b="1" smtClean="0"/>
          </a:p>
        </p:txBody>
      </p:sp>
      <p:sp>
        <p:nvSpPr>
          <p:cNvPr id="9219" name="Rectangle 3"/>
          <p:cNvSpPr>
            <a:spLocks noGrp="1" noChangeArrowheads="1"/>
          </p:cNvSpPr>
          <p:nvPr>
            <p:ph type="body" idx="1"/>
          </p:nvPr>
        </p:nvSpPr>
        <p:spPr/>
        <p:txBody>
          <a:bodyPr/>
          <a:lstStyle/>
          <a:p>
            <a:pPr eaLnBrk="1" hangingPunct="1"/>
            <a:endParaRPr lang="en-GB" altLang="en-US" smtClean="0"/>
          </a:p>
          <a:p>
            <a:pPr eaLnBrk="1" hangingPunct="1"/>
            <a:r>
              <a:rPr lang="en-GB" altLang="en-US" smtClean="0"/>
              <a:t>This is the most intense point or event in the narrative.</a:t>
            </a:r>
          </a:p>
          <a:p>
            <a:pPr eaLnBrk="1" hangingPunct="1"/>
            <a:r>
              <a:rPr lang="en-GB" altLang="en-US" smtClean="0"/>
              <a:t>Usually – but not always - just before all the problems get solved and the reader’s questions are answered.</a:t>
            </a:r>
          </a:p>
          <a:p>
            <a:pPr eaLnBrk="1" hangingPunct="1"/>
            <a:r>
              <a:rPr lang="en-GB" altLang="en-US" smtClean="0"/>
              <a:t>Some resolutions ask the reader to provide an interpretation.</a:t>
            </a:r>
          </a:p>
          <a:p>
            <a:pPr eaLnBrk="1" hangingPunct="1"/>
            <a:endParaRPr lang="en-US" altLang="en-US" smtClean="0"/>
          </a:p>
        </p:txBody>
      </p:sp>
    </p:spTree>
    <p:extLst>
      <p:ext uri="{BB962C8B-B14F-4D97-AF65-F5344CB8AC3E}">
        <p14:creationId xmlns:p14="http://schemas.microsoft.com/office/powerpoint/2010/main" val="524477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en-GB" b="1" smtClean="0"/>
              <a:t>Falling Action</a:t>
            </a:r>
            <a:endParaRPr lang="en-US" b="1" smtClean="0"/>
          </a:p>
        </p:txBody>
      </p:sp>
      <p:sp>
        <p:nvSpPr>
          <p:cNvPr id="10243" name="Rectangle 3"/>
          <p:cNvSpPr>
            <a:spLocks noGrp="1" noChangeArrowheads="1"/>
          </p:cNvSpPr>
          <p:nvPr>
            <p:ph type="body" idx="1"/>
          </p:nvPr>
        </p:nvSpPr>
        <p:spPr/>
        <p:txBody>
          <a:bodyPr/>
          <a:lstStyle/>
          <a:p>
            <a:pPr eaLnBrk="1" hangingPunct="1"/>
            <a:endParaRPr lang="en-GB" altLang="en-US" smtClean="0"/>
          </a:p>
          <a:p>
            <a:pPr eaLnBrk="1" hangingPunct="1"/>
            <a:r>
              <a:rPr lang="en-GB" altLang="en-US" smtClean="0"/>
              <a:t>All of the action that follows the turning point.</a:t>
            </a:r>
          </a:p>
          <a:p>
            <a:pPr eaLnBrk="1" hangingPunct="1"/>
            <a:endParaRPr lang="en-GB" altLang="en-US" smtClean="0"/>
          </a:p>
          <a:p>
            <a:pPr eaLnBrk="1" hangingPunct="1"/>
            <a:r>
              <a:rPr lang="en-GB" altLang="en-US" smtClean="0"/>
              <a:t>Everything moves towards the ending.</a:t>
            </a:r>
          </a:p>
          <a:p>
            <a:pPr eaLnBrk="1" hangingPunct="1"/>
            <a:endParaRPr lang="en-US" altLang="en-US" smtClean="0"/>
          </a:p>
        </p:txBody>
      </p:sp>
    </p:spTree>
    <p:extLst>
      <p:ext uri="{BB962C8B-B14F-4D97-AF65-F5344CB8AC3E}">
        <p14:creationId xmlns:p14="http://schemas.microsoft.com/office/powerpoint/2010/main" val="1595865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en-GB" b="1" smtClean="0"/>
              <a:t>Resolution</a:t>
            </a:r>
            <a:endParaRPr lang="en-US" b="1" smtClean="0"/>
          </a:p>
        </p:txBody>
      </p:sp>
      <p:sp>
        <p:nvSpPr>
          <p:cNvPr id="11267" name="Rectangle 3"/>
          <p:cNvSpPr>
            <a:spLocks noGrp="1" noChangeArrowheads="1"/>
          </p:cNvSpPr>
          <p:nvPr>
            <p:ph type="body" idx="1"/>
          </p:nvPr>
        </p:nvSpPr>
        <p:spPr/>
        <p:txBody>
          <a:bodyPr/>
          <a:lstStyle/>
          <a:p>
            <a:pPr eaLnBrk="1" hangingPunct="1"/>
            <a:endParaRPr lang="en-GB" altLang="en-US" smtClean="0"/>
          </a:p>
          <a:p>
            <a:pPr eaLnBrk="1" hangingPunct="1"/>
            <a:r>
              <a:rPr lang="en-GB" altLang="en-US" smtClean="0"/>
              <a:t>This is the conclusion – the problems are often resolved at this stage.</a:t>
            </a:r>
          </a:p>
          <a:p>
            <a:pPr eaLnBrk="1" hangingPunct="1"/>
            <a:r>
              <a:rPr lang="en-GB" altLang="en-US" smtClean="0"/>
              <a:t>The reader’s questions are usually answered.</a:t>
            </a:r>
          </a:p>
          <a:p>
            <a:pPr eaLnBrk="1" hangingPunct="1"/>
            <a:r>
              <a:rPr lang="en-GB" altLang="en-US" smtClean="0"/>
              <a:t>Loose ends are tied up (but not always!).</a:t>
            </a:r>
          </a:p>
          <a:p>
            <a:pPr eaLnBrk="1" hangingPunct="1"/>
            <a:endParaRPr lang="en-US" altLang="en-US" smtClean="0"/>
          </a:p>
        </p:txBody>
      </p:sp>
    </p:spTree>
    <p:extLst>
      <p:ext uri="{BB962C8B-B14F-4D97-AF65-F5344CB8AC3E}">
        <p14:creationId xmlns:p14="http://schemas.microsoft.com/office/powerpoint/2010/main" val="4113236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The structure of a short story</a:t>
            </a:r>
            <a:endParaRPr lang="en-GB" dirty="0"/>
          </a:p>
        </p:txBody>
      </p:sp>
      <p:sp>
        <p:nvSpPr>
          <p:cNvPr id="3" name="Content Placeholder 2"/>
          <p:cNvSpPr>
            <a:spLocks noGrp="1"/>
          </p:cNvSpPr>
          <p:nvPr>
            <p:ph idx="1"/>
          </p:nvPr>
        </p:nvSpPr>
        <p:spPr/>
        <p:txBody>
          <a:bodyPr/>
          <a:lstStyle/>
          <a:p>
            <a:r>
              <a:rPr lang="en-GB" dirty="0" smtClean="0"/>
              <a:t>Read through the short story: The Three Little Pigs.</a:t>
            </a:r>
          </a:p>
          <a:p>
            <a:r>
              <a:rPr lang="en-GB" dirty="0" smtClean="0"/>
              <a:t>Identify the following structural components:</a:t>
            </a:r>
          </a:p>
          <a:p>
            <a:r>
              <a:rPr lang="en-GB" dirty="0" smtClean="0"/>
              <a:t>Exposition</a:t>
            </a:r>
          </a:p>
          <a:p>
            <a:r>
              <a:rPr lang="en-GB" dirty="0" smtClean="0"/>
              <a:t>Rising Action</a:t>
            </a:r>
          </a:p>
          <a:p>
            <a:r>
              <a:rPr lang="en-GB" dirty="0" smtClean="0"/>
              <a:t>Turning Point</a:t>
            </a:r>
          </a:p>
          <a:p>
            <a:r>
              <a:rPr lang="en-GB" dirty="0" smtClean="0"/>
              <a:t>Falling Action</a:t>
            </a:r>
          </a:p>
          <a:p>
            <a:r>
              <a:rPr lang="en-GB" dirty="0" smtClean="0"/>
              <a:t>Resolution</a:t>
            </a:r>
            <a:endParaRPr lang="en-GB" dirty="0"/>
          </a:p>
        </p:txBody>
      </p:sp>
    </p:spTree>
    <p:extLst>
      <p:ext uri="{BB962C8B-B14F-4D97-AF65-F5344CB8AC3E}">
        <p14:creationId xmlns:p14="http://schemas.microsoft.com/office/powerpoint/2010/main" val="3399561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Turning point in </a:t>
            </a:r>
            <a:r>
              <a:rPr lang="en-GB" i="1" dirty="0" smtClean="0"/>
              <a:t>The Case of Lady Sannox</a:t>
            </a:r>
            <a:endParaRPr lang="en-GB" dirty="0"/>
          </a:p>
        </p:txBody>
      </p:sp>
      <p:sp>
        <p:nvSpPr>
          <p:cNvPr id="3" name="Content Placeholder 2"/>
          <p:cNvSpPr>
            <a:spLocks noGrp="1"/>
          </p:cNvSpPr>
          <p:nvPr>
            <p:ph idx="1"/>
          </p:nvPr>
        </p:nvSpPr>
        <p:spPr/>
        <p:txBody>
          <a:bodyPr/>
          <a:lstStyle/>
          <a:p>
            <a:endParaRPr lang="en-GB" dirty="0" smtClean="0"/>
          </a:p>
          <a:p>
            <a:r>
              <a:rPr lang="en-GB" dirty="0" smtClean="0"/>
              <a:t>Quickly go through the short story again.</a:t>
            </a:r>
          </a:p>
          <a:p>
            <a:r>
              <a:rPr lang="en-GB" dirty="0" smtClean="0"/>
              <a:t>Can you identify the TURNING POINT in this story?</a:t>
            </a:r>
          </a:p>
          <a:p>
            <a:r>
              <a:rPr lang="en-GB" dirty="0" smtClean="0"/>
              <a:t>Individually, write a couple of sentences identifying the turning point and saying WHY it is the turning point.</a:t>
            </a:r>
          </a:p>
          <a:p>
            <a:r>
              <a:rPr lang="en-GB" dirty="0" smtClean="0"/>
              <a:t>Feed back and discuss.</a:t>
            </a:r>
            <a:endParaRPr lang="en-GB" dirty="0"/>
          </a:p>
        </p:txBody>
      </p:sp>
    </p:spTree>
    <p:extLst>
      <p:ext uri="{BB962C8B-B14F-4D97-AF65-F5344CB8AC3E}">
        <p14:creationId xmlns:p14="http://schemas.microsoft.com/office/powerpoint/2010/main" val="3525722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Homework</a:t>
            </a:r>
            <a:endParaRPr lang="en-GB" dirty="0"/>
          </a:p>
        </p:txBody>
      </p:sp>
      <p:sp>
        <p:nvSpPr>
          <p:cNvPr id="3" name="Content Placeholder 2"/>
          <p:cNvSpPr>
            <a:spLocks noGrp="1"/>
          </p:cNvSpPr>
          <p:nvPr>
            <p:ph idx="1"/>
          </p:nvPr>
        </p:nvSpPr>
        <p:spPr/>
        <p:txBody>
          <a:bodyPr/>
          <a:lstStyle/>
          <a:p>
            <a:endParaRPr lang="en-GB" dirty="0" smtClean="0"/>
          </a:p>
          <a:p>
            <a:r>
              <a:rPr lang="en-GB" dirty="0" smtClean="0"/>
              <a:t>Create a PEE paragraph in which you identify the turning point in the short story and your justification for this decision.</a:t>
            </a:r>
          </a:p>
          <a:p>
            <a:r>
              <a:rPr lang="en-GB" dirty="0" smtClean="0"/>
              <a:t>Remember to PEE!</a:t>
            </a:r>
          </a:p>
          <a:p>
            <a:r>
              <a:rPr lang="en-GB" dirty="0" smtClean="0"/>
              <a:t>Word process and bring to </a:t>
            </a:r>
            <a:r>
              <a:rPr lang="en-GB" smtClean="0"/>
              <a:t>class next Friday.</a:t>
            </a:r>
            <a:endParaRPr lang="en-GB"/>
          </a:p>
        </p:txBody>
      </p:sp>
    </p:spTree>
    <p:extLst>
      <p:ext uri="{BB962C8B-B14F-4D97-AF65-F5344CB8AC3E}">
        <p14:creationId xmlns:p14="http://schemas.microsoft.com/office/powerpoint/2010/main" val="3293546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Last week’s homework</a:t>
            </a:r>
            <a:endParaRPr lang="en-GB" dirty="0"/>
          </a:p>
        </p:txBody>
      </p:sp>
      <p:sp>
        <p:nvSpPr>
          <p:cNvPr id="3" name="Content Placeholder 2"/>
          <p:cNvSpPr>
            <a:spLocks noGrp="1"/>
          </p:cNvSpPr>
          <p:nvPr>
            <p:ph idx="1"/>
          </p:nvPr>
        </p:nvSpPr>
        <p:spPr/>
        <p:txBody>
          <a:bodyPr/>
          <a:lstStyle/>
          <a:p>
            <a:endParaRPr lang="en-GB" dirty="0" smtClean="0"/>
          </a:p>
          <a:p>
            <a:r>
              <a:rPr lang="en-GB" dirty="0" smtClean="0"/>
              <a:t>What did you think of the short story</a:t>
            </a:r>
            <a:r>
              <a:rPr lang="en-GB" dirty="0" smtClean="0"/>
              <a:t>?</a:t>
            </a:r>
          </a:p>
          <a:p>
            <a:r>
              <a:rPr lang="en-GB" dirty="0" smtClean="0"/>
              <a:t>What was interesting about it (or not)?</a:t>
            </a:r>
            <a:endParaRPr lang="en-GB" dirty="0" smtClean="0"/>
          </a:p>
          <a:p>
            <a:r>
              <a:rPr lang="en-GB" dirty="0" smtClean="0"/>
              <a:t>In FIVE MINUTES, jot down a summary of the story.</a:t>
            </a:r>
          </a:p>
          <a:p>
            <a:r>
              <a:rPr lang="en-GB" dirty="0" smtClean="0"/>
              <a:t>Feed back and discuss.</a:t>
            </a:r>
          </a:p>
          <a:p>
            <a:endParaRPr lang="en-GB" dirty="0"/>
          </a:p>
        </p:txBody>
      </p:sp>
    </p:spTree>
    <p:extLst>
      <p:ext uri="{BB962C8B-B14F-4D97-AF65-F5344CB8AC3E}">
        <p14:creationId xmlns:p14="http://schemas.microsoft.com/office/powerpoint/2010/main" val="2745565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b="1" dirty="0" smtClean="0"/>
              <a:t>Aims</a:t>
            </a:r>
            <a:endParaRPr lang="en-GB" b="1" dirty="0"/>
          </a:p>
        </p:txBody>
      </p:sp>
      <p:sp>
        <p:nvSpPr>
          <p:cNvPr id="3" name="Content Placeholder 2"/>
          <p:cNvSpPr>
            <a:spLocks noGrp="1"/>
          </p:cNvSpPr>
          <p:nvPr>
            <p:ph idx="1"/>
          </p:nvPr>
        </p:nvSpPr>
        <p:spPr/>
        <p:txBody>
          <a:bodyPr/>
          <a:lstStyle/>
          <a:p>
            <a:endParaRPr lang="en-GB" dirty="0" smtClean="0"/>
          </a:p>
          <a:p>
            <a:r>
              <a:rPr lang="en-GB" dirty="0" smtClean="0"/>
              <a:t>Identify </a:t>
            </a:r>
            <a:r>
              <a:rPr lang="en-GB" dirty="0"/>
              <a:t>requirements of EL1 Short Fiction assignment</a:t>
            </a:r>
            <a:r>
              <a:rPr lang="en-GB" dirty="0" smtClean="0"/>
              <a:t>.</a:t>
            </a:r>
          </a:p>
          <a:p>
            <a:r>
              <a:rPr lang="en-GB" dirty="0" smtClean="0"/>
              <a:t>Define the meaning of a short story.</a:t>
            </a:r>
          </a:p>
          <a:p>
            <a:r>
              <a:rPr lang="en-GB" dirty="0" smtClean="0"/>
              <a:t>Trace the structure of a short story and identify each element in a short story.</a:t>
            </a:r>
          </a:p>
          <a:p>
            <a:r>
              <a:rPr lang="en-GB" dirty="0" smtClean="0"/>
              <a:t>Identify the difference between narrative and plot.</a:t>
            </a:r>
          </a:p>
          <a:p>
            <a:r>
              <a:rPr lang="en-GB" dirty="0" smtClean="0"/>
              <a:t>Discuss a variety of narrative perspectives.</a:t>
            </a:r>
          </a:p>
          <a:p>
            <a:r>
              <a:rPr lang="en-GB" dirty="0" smtClean="0"/>
              <a:t>Practise level 3 writing (analysing). </a:t>
            </a:r>
          </a:p>
        </p:txBody>
      </p:sp>
    </p:spTree>
    <p:extLst>
      <p:ext uri="{BB962C8B-B14F-4D97-AF65-F5344CB8AC3E}">
        <p14:creationId xmlns:p14="http://schemas.microsoft.com/office/powerpoint/2010/main" val="599618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SS2 Short Fiction assignment brief</a:t>
            </a:r>
            <a:endParaRPr lang="en-GB" dirty="0"/>
          </a:p>
        </p:txBody>
      </p:sp>
      <p:sp>
        <p:nvSpPr>
          <p:cNvPr id="3" name="Content Placeholder 2"/>
          <p:cNvSpPr>
            <a:spLocks noGrp="1"/>
          </p:cNvSpPr>
          <p:nvPr>
            <p:ph idx="1"/>
          </p:nvPr>
        </p:nvSpPr>
        <p:spPr/>
        <p:txBody>
          <a:bodyPr/>
          <a:lstStyle/>
          <a:p>
            <a:endParaRPr lang="en-GB" dirty="0" smtClean="0"/>
          </a:p>
          <a:p>
            <a:r>
              <a:rPr lang="en-GB" dirty="0" smtClean="0"/>
              <a:t>Have a look at the assignment brief.</a:t>
            </a:r>
          </a:p>
          <a:p>
            <a:r>
              <a:rPr lang="en-GB" dirty="0" smtClean="0"/>
              <a:t>Discuss assessment criteria.</a:t>
            </a:r>
          </a:p>
          <a:p>
            <a:r>
              <a:rPr lang="en-GB" dirty="0" smtClean="0"/>
              <a:t>Discuss grading components.</a:t>
            </a:r>
          </a:p>
          <a:p>
            <a:r>
              <a:rPr lang="en-GB" dirty="0" smtClean="0"/>
              <a:t>Identify submission date.</a:t>
            </a:r>
          </a:p>
          <a:p>
            <a:r>
              <a:rPr lang="en-GB" dirty="0" smtClean="0"/>
              <a:t>Any questions?</a:t>
            </a:r>
            <a:endParaRPr lang="en-GB" dirty="0"/>
          </a:p>
        </p:txBody>
      </p:sp>
    </p:spTree>
    <p:extLst>
      <p:ext uri="{BB962C8B-B14F-4D97-AF65-F5344CB8AC3E}">
        <p14:creationId xmlns:p14="http://schemas.microsoft.com/office/powerpoint/2010/main" val="982915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What is a short story?</a:t>
            </a:r>
            <a:endParaRPr lang="en-GB" dirty="0"/>
          </a:p>
        </p:txBody>
      </p:sp>
      <p:sp>
        <p:nvSpPr>
          <p:cNvPr id="3" name="Content Placeholder 2"/>
          <p:cNvSpPr>
            <a:spLocks noGrp="1"/>
          </p:cNvSpPr>
          <p:nvPr>
            <p:ph idx="1"/>
          </p:nvPr>
        </p:nvSpPr>
        <p:spPr/>
        <p:txBody>
          <a:bodyPr/>
          <a:lstStyle/>
          <a:p>
            <a:endParaRPr lang="en-GB" dirty="0" smtClean="0"/>
          </a:p>
          <a:p>
            <a:r>
              <a:rPr lang="en-GB" dirty="0" smtClean="0"/>
              <a:t>Turn to the person next to you and describe what a short story is.</a:t>
            </a:r>
          </a:p>
          <a:p>
            <a:r>
              <a:rPr lang="en-GB" dirty="0" smtClean="0"/>
              <a:t>Your partner will do exactly the same to you.</a:t>
            </a:r>
          </a:p>
          <a:p>
            <a:r>
              <a:rPr lang="en-GB" dirty="0" smtClean="0"/>
              <a:t>Between you, come up with a short definition of a short story.</a:t>
            </a:r>
          </a:p>
          <a:p>
            <a:r>
              <a:rPr lang="en-GB" dirty="0" smtClean="0"/>
              <a:t>Feed back.</a:t>
            </a:r>
            <a:endParaRPr lang="en-GB" dirty="0"/>
          </a:p>
        </p:txBody>
      </p:sp>
    </p:spTree>
    <p:extLst>
      <p:ext uri="{BB962C8B-B14F-4D97-AF65-F5344CB8AC3E}">
        <p14:creationId xmlns:p14="http://schemas.microsoft.com/office/powerpoint/2010/main" val="2070797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A short story is…</a:t>
            </a:r>
            <a:endParaRPr lang="en-GB" dirty="0"/>
          </a:p>
        </p:txBody>
      </p:sp>
      <p:sp>
        <p:nvSpPr>
          <p:cNvPr id="3" name="Content Placeholder 2"/>
          <p:cNvSpPr>
            <a:spLocks noGrp="1"/>
          </p:cNvSpPr>
          <p:nvPr>
            <p:ph idx="1"/>
          </p:nvPr>
        </p:nvSpPr>
        <p:spPr>
          <a:xfrm>
            <a:off x="635000" y="1825624"/>
            <a:ext cx="11315700" cy="4778375"/>
          </a:xfrm>
        </p:spPr>
        <p:txBody>
          <a:bodyPr>
            <a:normAutofit/>
          </a:bodyPr>
          <a:lstStyle/>
          <a:p>
            <a:r>
              <a:rPr lang="en-GB" dirty="0" smtClean="0"/>
              <a:t>Four </a:t>
            </a:r>
            <a:r>
              <a:rPr lang="en-GB" dirty="0"/>
              <a:t>or five printed pages dealing with one main character, including some secondary characters, to whom a life changing, poignant and often ironic event or perception occurs as an intensely observed moment of time</a:t>
            </a:r>
            <a:r>
              <a:rPr lang="en-GB" dirty="0" smtClean="0"/>
              <a:t>.</a:t>
            </a:r>
          </a:p>
          <a:p>
            <a:r>
              <a:rPr lang="en-GB" u="sng" dirty="0"/>
              <a:t>Novels</a:t>
            </a:r>
            <a:r>
              <a:rPr lang="en-GB" dirty="0"/>
              <a:t> have a layering effect – characters are brought in, we learn more about them</a:t>
            </a:r>
            <a:r>
              <a:rPr lang="en-GB" dirty="0" smtClean="0"/>
              <a:t>.</a:t>
            </a:r>
            <a:r>
              <a:rPr lang="en-GB" dirty="0"/>
              <a:t> </a:t>
            </a:r>
          </a:p>
          <a:p>
            <a:r>
              <a:rPr lang="en-GB" dirty="0"/>
              <a:t>This might have been interesting if Conan Doyle had extended </a:t>
            </a:r>
            <a:r>
              <a:rPr lang="en-GB" i="1" dirty="0" smtClean="0"/>
              <a:t>The Case of Lady Sannox</a:t>
            </a:r>
            <a:r>
              <a:rPr lang="en-GB" dirty="0" smtClean="0"/>
              <a:t> </a:t>
            </a:r>
            <a:r>
              <a:rPr lang="en-GB" dirty="0"/>
              <a:t>to a novel form BUT you would lose the IMPACT and IMMEDIACY</a:t>
            </a:r>
            <a:r>
              <a:rPr lang="en-GB" dirty="0" smtClean="0"/>
              <a:t>.</a:t>
            </a:r>
            <a:r>
              <a:rPr lang="en-GB" dirty="0"/>
              <a:t> </a:t>
            </a:r>
          </a:p>
          <a:p>
            <a:r>
              <a:rPr lang="en-GB" dirty="0"/>
              <a:t>A SHORT STORY SHOULD LEAVE YOU THINKING ABOUT IT AFTERWARDS</a:t>
            </a:r>
            <a:r>
              <a:rPr lang="en-GB" dirty="0" smtClean="0"/>
              <a:t>!</a:t>
            </a:r>
            <a:endParaRPr lang="en-GB" dirty="0"/>
          </a:p>
          <a:p>
            <a:endParaRPr lang="en-GB" dirty="0"/>
          </a:p>
          <a:p>
            <a:endParaRPr lang="en-GB" dirty="0"/>
          </a:p>
        </p:txBody>
      </p:sp>
    </p:spTree>
    <p:extLst>
      <p:ext uri="{BB962C8B-B14F-4D97-AF65-F5344CB8AC3E}">
        <p14:creationId xmlns:p14="http://schemas.microsoft.com/office/powerpoint/2010/main" val="2965312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The short story form</a:t>
            </a:r>
            <a:endParaRPr lang="en-GB" dirty="0"/>
          </a:p>
        </p:txBody>
      </p:sp>
      <p:sp>
        <p:nvSpPr>
          <p:cNvPr id="3" name="Content Placeholder 2"/>
          <p:cNvSpPr>
            <a:spLocks noGrp="1"/>
          </p:cNvSpPr>
          <p:nvPr>
            <p:ph idx="1"/>
          </p:nvPr>
        </p:nvSpPr>
        <p:spPr/>
        <p:txBody>
          <a:bodyPr/>
          <a:lstStyle/>
          <a:p>
            <a:endParaRPr lang="en-GB" u="sng" dirty="0" smtClean="0"/>
          </a:p>
          <a:p>
            <a:r>
              <a:rPr lang="en-GB" u="sng" dirty="0" smtClean="0"/>
              <a:t>The </a:t>
            </a:r>
            <a:r>
              <a:rPr lang="en-GB" u="sng" dirty="0"/>
              <a:t>short story</a:t>
            </a:r>
            <a:r>
              <a:rPr lang="en-GB" dirty="0"/>
              <a:t> is a distilled version. It relies on the reader to fill in details about characters.   </a:t>
            </a:r>
          </a:p>
          <a:p>
            <a:r>
              <a:rPr lang="en-GB" dirty="0"/>
              <a:t>When studying the short story, we need to look at the ending and then go back to the start of the story to identify what techniques were used to create the characters and plot in the reader’s mind</a:t>
            </a:r>
            <a:r>
              <a:rPr lang="en-GB" dirty="0" smtClean="0"/>
              <a:t>.</a:t>
            </a:r>
            <a:r>
              <a:rPr lang="en-GB" dirty="0"/>
              <a:t> </a:t>
            </a:r>
          </a:p>
          <a:p>
            <a:r>
              <a:rPr lang="en-GB" dirty="0" smtClean="0"/>
              <a:t>Individually, jot </a:t>
            </a:r>
            <a:r>
              <a:rPr lang="en-GB" dirty="0"/>
              <a:t>down why this short story is suited to the short story form.  What would be lost in a novel</a:t>
            </a:r>
            <a:r>
              <a:rPr lang="en-GB" dirty="0" smtClean="0"/>
              <a:t>?</a:t>
            </a:r>
          </a:p>
          <a:p>
            <a:r>
              <a:rPr lang="en-GB" dirty="0" smtClean="0"/>
              <a:t>Feed back.</a:t>
            </a:r>
            <a:endParaRPr lang="en-GB" dirty="0"/>
          </a:p>
          <a:p>
            <a:endParaRPr lang="en-GB" dirty="0"/>
          </a:p>
        </p:txBody>
      </p:sp>
    </p:spTree>
    <p:extLst>
      <p:ext uri="{BB962C8B-B14F-4D97-AF65-F5344CB8AC3E}">
        <p14:creationId xmlns:p14="http://schemas.microsoft.com/office/powerpoint/2010/main" val="3063944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Plot and narrative perspective</a:t>
            </a:r>
            <a:endParaRPr lang="en-GB" dirty="0"/>
          </a:p>
        </p:txBody>
      </p:sp>
      <p:sp>
        <p:nvSpPr>
          <p:cNvPr id="3" name="Content Placeholder 2"/>
          <p:cNvSpPr>
            <a:spLocks noGrp="1"/>
          </p:cNvSpPr>
          <p:nvPr>
            <p:ph idx="1"/>
          </p:nvPr>
        </p:nvSpPr>
        <p:spPr/>
        <p:txBody>
          <a:bodyPr/>
          <a:lstStyle/>
          <a:p>
            <a:endParaRPr lang="en-GB" dirty="0" smtClean="0"/>
          </a:p>
          <a:p>
            <a:r>
              <a:rPr lang="en-GB" dirty="0" smtClean="0"/>
              <a:t>Last week, we briefly discussed narrative perspective.</a:t>
            </a:r>
          </a:p>
          <a:p>
            <a:r>
              <a:rPr lang="en-GB" dirty="0" smtClean="0"/>
              <a:t>What is the difference between plot and narrative perspective?</a:t>
            </a:r>
          </a:p>
          <a:p>
            <a:r>
              <a:rPr lang="en-GB" dirty="0" smtClean="0"/>
              <a:t>Jot down your ideas.</a:t>
            </a:r>
            <a:endParaRPr lang="en-GB" dirty="0"/>
          </a:p>
        </p:txBody>
      </p:sp>
    </p:spTree>
    <p:extLst>
      <p:ext uri="{BB962C8B-B14F-4D97-AF65-F5344CB8AC3E}">
        <p14:creationId xmlns:p14="http://schemas.microsoft.com/office/powerpoint/2010/main" val="994981516"/>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1572</Words>
  <Application>Microsoft Office PowerPoint</Application>
  <PresentationFormat>Widescreen</PresentationFormat>
  <Paragraphs>146</Paragraphs>
  <Slides>27</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4" baseType="lpstr">
      <vt:lpstr>Arial</vt:lpstr>
      <vt:lpstr>Calibri</vt:lpstr>
      <vt:lpstr>Calibri Light</vt:lpstr>
      <vt:lpstr>Comic Sans MS</vt:lpstr>
      <vt:lpstr>Verdana</vt:lpstr>
      <vt:lpstr>Office Theme</vt:lpstr>
      <vt:lpstr>Image</vt:lpstr>
      <vt:lpstr>English Literature Lesson 2: Short Fiction</vt:lpstr>
      <vt:lpstr>Recall learning from last week’s session</vt:lpstr>
      <vt:lpstr>Last week’s homework</vt:lpstr>
      <vt:lpstr>Aims</vt:lpstr>
      <vt:lpstr>SS2 Short Fiction assignment brief</vt:lpstr>
      <vt:lpstr>What is a short story?</vt:lpstr>
      <vt:lpstr>A short story is…</vt:lpstr>
      <vt:lpstr>The short story form</vt:lpstr>
      <vt:lpstr>Plot and narrative perspective</vt:lpstr>
      <vt:lpstr>E.M. Forster’s Famous Definition of Plot</vt:lpstr>
      <vt:lpstr>Narrative Perspectives</vt:lpstr>
      <vt:lpstr>PEEing in your work!</vt:lpstr>
      <vt:lpstr>Point – Example - Explanation</vt:lpstr>
      <vt:lpstr>P – E – E in your work!</vt:lpstr>
      <vt:lpstr>P – E – E in your work!</vt:lpstr>
      <vt:lpstr>P – E – E in your work!</vt:lpstr>
      <vt:lpstr>This is how you PEE in your work!</vt:lpstr>
      <vt:lpstr>Structure</vt:lpstr>
      <vt:lpstr>PowerPoint Presentation</vt:lpstr>
      <vt:lpstr>Exposition</vt:lpstr>
      <vt:lpstr>Rising Action</vt:lpstr>
      <vt:lpstr>Turning Point</vt:lpstr>
      <vt:lpstr>Falling Action</vt:lpstr>
      <vt:lpstr>Resolution</vt:lpstr>
      <vt:lpstr>The structure of a short story</vt:lpstr>
      <vt:lpstr>Turning point in The Case of Lady Sannox</vt:lpstr>
      <vt:lpstr>Homework</vt:lpstr>
    </vt:vector>
  </TitlesOfParts>
  <Company>Gloucestershire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Kindertransport  by Diane Samuels</dc:title>
  <dc:creator>Catherine Rogers</dc:creator>
  <cp:lastModifiedBy>Catherine Rogers</cp:lastModifiedBy>
  <cp:revision>102</cp:revision>
  <cp:lastPrinted>2021-02-26T08:28:08Z</cp:lastPrinted>
  <dcterms:created xsi:type="dcterms:W3CDTF">2020-02-20T11:52:06Z</dcterms:created>
  <dcterms:modified xsi:type="dcterms:W3CDTF">2021-08-10T09:21:37Z</dcterms:modified>
</cp:coreProperties>
</file>