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7" r:id="rId3"/>
    <p:sldId id="278" r:id="rId4"/>
    <p:sldId id="273" r:id="rId5"/>
    <p:sldId id="303" r:id="rId6"/>
    <p:sldId id="305" r:id="rId7"/>
    <p:sldId id="306" r:id="rId8"/>
    <p:sldId id="308" r:id="rId9"/>
    <p:sldId id="310" r:id="rId10"/>
    <p:sldId id="311" r:id="rId11"/>
    <p:sldId id="312" r:id="rId12"/>
    <p:sldId id="313" r:id="rId13"/>
    <p:sldId id="314" r:id="rId14"/>
    <p:sldId id="304" r:id="rId15"/>
    <p:sldId id="315" r:id="rId16"/>
    <p:sldId id="316" r:id="rId17"/>
    <p:sldId id="317" r:id="rId18"/>
    <p:sldId id="318" r:id="rId19"/>
    <p:sldId id="319" r:id="rId2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7" d="100"/>
          <a:sy n="67" d="100"/>
        </p:scale>
        <p:origin x="4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D9674EF-963D-4B39-80E8-54C3E49021DF}" type="datetimeFigureOut">
              <a:rPr lang="en-GB" smtClean="0"/>
              <a:t>10/08/2021</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E3583EB-BB85-47CF-8247-01D31B86BA94}" type="slidenum">
              <a:rPr lang="en-GB" smtClean="0"/>
              <a:t>‹#›</a:t>
            </a:fld>
            <a:endParaRPr lang="en-GB"/>
          </a:p>
        </p:txBody>
      </p:sp>
    </p:spTree>
    <p:extLst>
      <p:ext uri="{BB962C8B-B14F-4D97-AF65-F5344CB8AC3E}">
        <p14:creationId xmlns:p14="http://schemas.microsoft.com/office/powerpoint/2010/main" val="704962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8E392E4-19A5-4BF2-B89D-0057DA8050D0}" type="datetimeFigureOut">
              <a:rPr lang="en-GB" smtClean="0"/>
              <a:t>10/08/2021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967ED75E-E771-4C7C-B32D-A467B17C0F79}" type="slidenum">
              <a:rPr lang="en-GB" smtClean="0"/>
              <a:t>‹#›</a:t>
            </a:fld>
            <a:endParaRPr lang="en-GB"/>
          </a:p>
        </p:txBody>
      </p:sp>
    </p:spTree>
    <p:extLst>
      <p:ext uri="{BB962C8B-B14F-4D97-AF65-F5344CB8AC3E}">
        <p14:creationId xmlns:p14="http://schemas.microsoft.com/office/powerpoint/2010/main" val="138870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56431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74503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16767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12693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57400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BFE5C9C-E338-4F7D-A44F-FAFEBE29396F}" type="datetimeFigureOut">
              <a:rPr lang="en-GB" smtClean="0"/>
              <a:t>10/08/2021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25064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BFE5C9C-E338-4F7D-A44F-FAFEBE29396F}" type="datetimeFigureOut">
              <a:rPr lang="en-GB" smtClean="0"/>
              <a:t>10/08/2021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62343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BFE5C9C-E338-4F7D-A44F-FAFEBE29396F}" type="datetimeFigureOut">
              <a:rPr lang="en-GB" smtClean="0"/>
              <a:t>10/08/2021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488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E5C9C-E338-4F7D-A44F-FAFEBE29396F}" type="datetimeFigureOut">
              <a:rPr lang="en-GB" smtClean="0"/>
              <a:t>10/08/2021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8841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E5C9C-E338-4F7D-A44F-FAFEBE29396F}" type="datetimeFigureOut">
              <a:rPr lang="en-GB" smtClean="0"/>
              <a:t>10/08/2021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6699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E5C9C-E338-4F7D-A44F-FAFEBE29396F}" type="datetimeFigureOut">
              <a:rPr lang="en-GB" smtClean="0"/>
              <a:t>10/08/2021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85688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E5C9C-E338-4F7D-A44F-FAFEBE29396F}" type="datetimeFigureOut">
              <a:rPr lang="en-GB" smtClean="0"/>
              <a:t>10/08/2021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54A8B-CE46-421C-8728-B8497C881720}" type="slidenum">
              <a:rPr lang="en-GB" smtClean="0"/>
              <a:t>‹#›</a:t>
            </a:fld>
            <a:endParaRPr lang="en-GB"/>
          </a:p>
        </p:txBody>
      </p:sp>
    </p:spTree>
    <p:extLst>
      <p:ext uri="{BB962C8B-B14F-4D97-AF65-F5344CB8AC3E}">
        <p14:creationId xmlns:p14="http://schemas.microsoft.com/office/powerpoint/2010/main" val="325852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7200" b="1" i="1" dirty="0" smtClean="0"/>
              <a:t>English Literature</a:t>
            </a:r>
            <a:r>
              <a:rPr lang="en-GB" dirty="0" smtClean="0"/>
              <a:t/>
            </a:r>
            <a:br>
              <a:rPr lang="en-GB" dirty="0" smtClean="0"/>
            </a:br>
            <a:r>
              <a:rPr lang="en-GB" dirty="0" smtClean="0"/>
              <a:t>Lesson </a:t>
            </a:r>
            <a:r>
              <a:rPr lang="en-GB" dirty="0" smtClean="0"/>
              <a:t>3: </a:t>
            </a:r>
            <a:r>
              <a:rPr lang="en-GB" dirty="0" smtClean="0"/>
              <a:t>Short Fiction</a:t>
            </a:r>
            <a:endParaRPr lang="en-GB" dirty="0"/>
          </a:p>
        </p:txBody>
      </p:sp>
      <p:sp>
        <p:nvSpPr>
          <p:cNvPr id="3" name="Subtitle 2"/>
          <p:cNvSpPr>
            <a:spLocks noGrp="1"/>
          </p:cNvSpPr>
          <p:nvPr>
            <p:ph type="subTitle" idx="1"/>
          </p:nvPr>
        </p:nvSpPr>
        <p:spPr>
          <a:xfrm>
            <a:off x="11236411" y="9162578"/>
            <a:ext cx="9144000" cy="1655762"/>
          </a:xfrm>
        </p:spPr>
        <p:txBody>
          <a:bodyPr/>
          <a:lstStyle/>
          <a:p>
            <a:endParaRPr lang="en-GB" dirty="0" smtClean="0"/>
          </a:p>
          <a:p>
            <a:r>
              <a:rPr lang="en-GB" dirty="0" smtClean="0"/>
              <a:t>By Diane Samuels</a:t>
            </a:r>
            <a:endParaRPr lang="en-GB" dirty="0"/>
          </a:p>
        </p:txBody>
      </p:sp>
    </p:spTree>
    <p:extLst>
      <p:ext uri="{BB962C8B-B14F-4D97-AF65-F5344CB8AC3E}">
        <p14:creationId xmlns:p14="http://schemas.microsoft.com/office/powerpoint/2010/main" val="2302964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the law</a:t>
            </a:r>
            <a:endParaRPr lang="en-GB" dirty="0"/>
          </a:p>
        </p:txBody>
      </p:sp>
      <p:sp>
        <p:nvSpPr>
          <p:cNvPr id="13315" name="Content Placeholder 2"/>
          <p:cNvSpPr>
            <a:spLocks noGrp="1"/>
          </p:cNvSpPr>
          <p:nvPr>
            <p:ph idx="1"/>
          </p:nvPr>
        </p:nvSpPr>
        <p:spPr>
          <a:xfrm>
            <a:off x="1966913" y="1417639"/>
            <a:ext cx="8229600" cy="5106987"/>
          </a:xfrm>
        </p:spPr>
        <p:txBody>
          <a:bodyPr/>
          <a:lstStyle/>
          <a:p>
            <a:endParaRPr lang="en-GB" altLang="en-US" dirty="0" smtClean="0"/>
          </a:p>
          <a:p>
            <a:r>
              <a:rPr lang="en-GB" altLang="en-US" dirty="0" smtClean="0"/>
              <a:t>In </a:t>
            </a:r>
            <a:r>
              <a:rPr lang="en-GB" altLang="en-US" dirty="0"/>
              <a:t>Britain, Acts of Parliament had been passed in 1832, 1867 and 1884 to establish male universal suffrage.</a:t>
            </a:r>
          </a:p>
          <a:p>
            <a:r>
              <a:rPr lang="en-GB" altLang="en-US" dirty="0"/>
              <a:t>By the outbreak of World War One (1914), women were still excluded from the voting process and were not allowed to stand as candidates for Parliament.</a:t>
            </a:r>
          </a:p>
          <a:p>
            <a:r>
              <a:rPr lang="en-GB" altLang="en-US" dirty="0"/>
              <a:t>Married women over 30 did not get the vote until 1918.</a:t>
            </a:r>
          </a:p>
          <a:p>
            <a:r>
              <a:rPr lang="en-GB" altLang="en-US" dirty="0"/>
              <a:t>All women over 21 got the vote in 1928.</a:t>
            </a:r>
          </a:p>
        </p:txBody>
      </p:sp>
    </p:spTree>
    <p:extLst>
      <p:ext uri="{BB962C8B-B14F-4D97-AF65-F5344CB8AC3E}">
        <p14:creationId xmlns:p14="http://schemas.microsoft.com/office/powerpoint/2010/main" val="211883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education</a:t>
            </a:r>
            <a:endParaRPr lang="en-GB" dirty="0"/>
          </a:p>
        </p:txBody>
      </p:sp>
      <p:sp>
        <p:nvSpPr>
          <p:cNvPr id="14339" name="Content Placeholder 2"/>
          <p:cNvSpPr>
            <a:spLocks noGrp="1"/>
          </p:cNvSpPr>
          <p:nvPr>
            <p:ph idx="1"/>
          </p:nvPr>
        </p:nvSpPr>
        <p:spPr>
          <a:xfrm>
            <a:off x="1981200" y="1600200"/>
            <a:ext cx="8229600" cy="4997450"/>
          </a:xfrm>
        </p:spPr>
        <p:txBody>
          <a:bodyPr/>
          <a:lstStyle/>
          <a:p>
            <a:endParaRPr lang="en-GB" altLang="en-US" dirty="0" smtClean="0"/>
          </a:p>
          <a:p>
            <a:r>
              <a:rPr lang="en-GB" altLang="en-US" dirty="0" smtClean="0"/>
              <a:t>In </a:t>
            </a:r>
            <a:r>
              <a:rPr lang="en-GB" altLang="en-US" dirty="0" smtClean="0"/>
              <a:t>1860 40% of women were still illiterate.</a:t>
            </a:r>
          </a:p>
          <a:p>
            <a:r>
              <a:rPr lang="en-GB" altLang="en-US" dirty="0" smtClean="0"/>
              <a:t>The first women were allowed to take degrees at the University of London in 1878 (but not in medicine).</a:t>
            </a:r>
          </a:p>
          <a:p>
            <a:r>
              <a:rPr lang="en-GB" altLang="en-US" dirty="0" smtClean="0"/>
              <a:t>University of Oxford allowed women to take degrees in 1920.</a:t>
            </a:r>
          </a:p>
          <a:p>
            <a:r>
              <a:rPr lang="en-GB" altLang="en-US" dirty="0" smtClean="0"/>
              <a:t>University of Cambridge in 1948!</a:t>
            </a:r>
          </a:p>
        </p:txBody>
      </p:sp>
    </p:spTree>
    <p:extLst>
      <p:ext uri="{BB962C8B-B14F-4D97-AF65-F5344CB8AC3E}">
        <p14:creationId xmlns:p14="http://schemas.microsoft.com/office/powerpoint/2010/main" val="8765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marriage</a:t>
            </a:r>
            <a:endParaRPr lang="en-GB" dirty="0"/>
          </a:p>
        </p:txBody>
      </p:sp>
      <p:sp>
        <p:nvSpPr>
          <p:cNvPr id="15363" name="Content Placeholder 2"/>
          <p:cNvSpPr>
            <a:spLocks noGrp="1"/>
          </p:cNvSpPr>
          <p:nvPr>
            <p:ph idx="1"/>
          </p:nvPr>
        </p:nvSpPr>
        <p:spPr>
          <a:xfrm>
            <a:off x="314325" y="1825624"/>
            <a:ext cx="11672888" cy="4760913"/>
          </a:xfrm>
        </p:spPr>
        <p:txBody>
          <a:bodyPr>
            <a:normAutofit fontScale="92500" lnSpcReduction="10000"/>
          </a:bodyPr>
          <a:lstStyle/>
          <a:p>
            <a:r>
              <a:rPr lang="en-GB" altLang="en-US" dirty="0"/>
              <a:t>The laws of Britain were based on the idea that women would get married and their husbands would take care of them.</a:t>
            </a:r>
          </a:p>
          <a:p>
            <a:r>
              <a:rPr lang="en-GB" altLang="en-US" dirty="0"/>
              <a:t>Before the passing of the 1882 Married Property Act, when a woman got married, her wealth was passed to her husband.</a:t>
            </a:r>
          </a:p>
          <a:p>
            <a:r>
              <a:rPr lang="en-GB" altLang="en-US" dirty="0"/>
              <a:t>For poorer women who worked, her earnings belonged to her husband</a:t>
            </a:r>
            <a:r>
              <a:rPr lang="en-GB" altLang="en-US" dirty="0" smtClean="0"/>
              <a:t>.</a:t>
            </a:r>
          </a:p>
          <a:p>
            <a:r>
              <a:rPr lang="en-GB" altLang="en-US" dirty="0"/>
              <a:t>Men could divorce their wives for one act of adultery.</a:t>
            </a:r>
          </a:p>
          <a:p>
            <a:r>
              <a:rPr lang="en-GB" altLang="en-US" dirty="0"/>
              <a:t>Once divorced, any children became the property of the husband and he could prevent his former wife from seeing them.</a:t>
            </a:r>
          </a:p>
          <a:p>
            <a:r>
              <a:rPr lang="en-GB" altLang="en-US" dirty="0"/>
              <a:t>Women could NOT divorce their unfaithful husbands; they had to prove cruelty as well.</a:t>
            </a:r>
          </a:p>
          <a:p>
            <a:r>
              <a:rPr lang="en-GB" altLang="en-US" dirty="0"/>
              <a:t>The Married Women’s Property Act in 1884 allowed women to keep their own money after marriage.</a:t>
            </a:r>
          </a:p>
          <a:p>
            <a:endParaRPr lang="en-GB" altLang="en-US" dirty="0"/>
          </a:p>
        </p:txBody>
      </p:sp>
    </p:spTree>
    <p:extLst>
      <p:ext uri="{BB962C8B-B14F-4D97-AF65-F5344CB8AC3E}">
        <p14:creationId xmlns:p14="http://schemas.microsoft.com/office/powerpoint/2010/main" val="133448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sexuality</a:t>
            </a:r>
            <a:endParaRPr lang="en-GB" dirty="0"/>
          </a:p>
        </p:txBody>
      </p:sp>
      <p:sp>
        <p:nvSpPr>
          <p:cNvPr id="17411" name="Content Placeholder 2"/>
          <p:cNvSpPr>
            <a:spLocks noGrp="1"/>
          </p:cNvSpPr>
          <p:nvPr>
            <p:ph idx="1"/>
          </p:nvPr>
        </p:nvSpPr>
        <p:spPr/>
        <p:txBody>
          <a:bodyPr/>
          <a:lstStyle/>
          <a:p>
            <a:endParaRPr lang="en-GB" altLang="en-US" sz="2400" dirty="0" smtClean="0"/>
          </a:p>
          <a:p>
            <a:r>
              <a:rPr lang="en-GB" altLang="en-US" sz="2400" dirty="0" smtClean="0"/>
              <a:t>Within </a:t>
            </a:r>
            <a:r>
              <a:rPr lang="en-GB" altLang="en-US" sz="2400" dirty="0"/>
              <a:t>Victorian society, women were only meant to have sex with one man: her husband.</a:t>
            </a:r>
          </a:p>
          <a:p>
            <a:r>
              <a:rPr lang="en-GB" altLang="en-US" sz="2400" dirty="0"/>
              <a:t>However, it was socially acceptable for Victorian men to have multiple affairs.</a:t>
            </a:r>
          </a:p>
          <a:p>
            <a:r>
              <a:rPr lang="en-GB" altLang="en-US" sz="2400" dirty="0"/>
              <a:t>A woman who had an affair with another man was considered to be socially ruined and was often outcast from society.</a:t>
            </a:r>
          </a:p>
          <a:p>
            <a:r>
              <a:rPr lang="en-GB" altLang="en-US" sz="2400" dirty="0"/>
              <a:t>Victorian literature is full of novels or stories with tragic consequences for “fallen” women.</a:t>
            </a:r>
          </a:p>
        </p:txBody>
      </p:sp>
    </p:spTree>
    <p:extLst>
      <p:ext uri="{BB962C8B-B14F-4D97-AF65-F5344CB8AC3E}">
        <p14:creationId xmlns:p14="http://schemas.microsoft.com/office/powerpoint/2010/main" val="237735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Victorian attitudes to actresses</a:t>
            </a:r>
            <a:endParaRPr lang="en-GB" dirty="0"/>
          </a:p>
        </p:txBody>
      </p:sp>
      <p:sp>
        <p:nvSpPr>
          <p:cNvPr id="3" name="Content Placeholder 2"/>
          <p:cNvSpPr>
            <a:spLocks noGrp="1"/>
          </p:cNvSpPr>
          <p:nvPr>
            <p:ph idx="1"/>
          </p:nvPr>
        </p:nvSpPr>
        <p:spPr>
          <a:xfrm>
            <a:off x="371475" y="1825625"/>
            <a:ext cx="11515725" cy="4351338"/>
          </a:xfrm>
        </p:spPr>
        <p:txBody>
          <a:bodyPr>
            <a:normAutofit fontScale="92500" lnSpcReduction="20000"/>
          </a:bodyPr>
          <a:lstStyle/>
          <a:p>
            <a:r>
              <a:rPr lang="en-GB" dirty="0"/>
              <a:t>In a time when women were more or less the property of men, actresses, and other female entertainers, had a rather unique place in society.  Following a ‘profession’, the kind of career choice that was barred to most women, gave the actress an autonomy that has more similarities to a woman of the late 20</a:t>
            </a:r>
            <a:r>
              <a:rPr lang="en-GB" baseline="30000" dirty="0"/>
              <a:t>th</a:t>
            </a:r>
            <a:r>
              <a:rPr lang="en-GB" dirty="0"/>
              <a:t> century than those of her own age</a:t>
            </a:r>
            <a:r>
              <a:rPr lang="en-GB" dirty="0" smtClean="0"/>
              <a:t>.</a:t>
            </a:r>
          </a:p>
          <a:p>
            <a:r>
              <a:rPr lang="en-GB" dirty="0"/>
              <a:t>While this sounds like rather a pleasant position to be in, it was, of course, a bit of a double-edged sword.  To many people who lived within the social mores of the period, the actress was a monstrosity.  They threatened the general beliefs about female capabilities, which were that women were unable to work in any job that required physical, intelligent or creative activity, which were seen as the masculine domain.  </a:t>
            </a:r>
            <a:endParaRPr lang="en-GB" dirty="0" smtClean="0"/>
          </a:p>
          <a:p>
            <a:r>
              <a:rPr lang="en-GB" dirty="0" smtClean="0"/>
              <a:t>Acting </a:t>
            </a:r>
            <a:r>
              <a:rPr lang="en-GB" dirty="0"/>
              <a:t>demanded all three of these, and in the twisted logic of Victorian values, therefore, these women were not truly women, but a kind of curious inhuman being whose morals were not to be trusted.</a:t>
            </a:r>
          </a:p>
        </p:txBody>
      </p:sp>
    </p:spTree>
    <p:extLst>
      <p:ext uri="{BB962C8B-B14F-4D97-AF65-F5344CB8AC3E}">
        <p14:creationId xmlns:p14="http://schemas.microsoft.com/office/powerpoint/2010/main" val="262400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Victorian attitudes to actresses</a:t>
            </a:r>
            <a:endParaRPr lang="en-GB" dirty="0"/>
          </a:p>
        </p:txBody>
      </p:sp>
      <p:sp>
        <p:nvSpPr>
          <p:cNvPr id="3" name="Content Placeholder 2"/>
          <p:cNvSpPr>
            <a:spLocks noGrp="1"/>
          </p:cNvSpPr>
          <p:nvPr>
            <p:ph idx="1"/>
          </p:nvPr>
        </p:nvSpPr>
        <p:spPr/>
        <p:txBody>
          <a:bodyPr/>
          <a:lstStyle/>
          <a:p>
            <a:r>
              <a:rPr lang="en-GB" dirty="0"/>
              <a:t>It is not surprising, therefore, that the word ‘actress’ was often synonymous with the word ‘prostitute’.   </a:t>
            </a:r>
            <a:endParaRPr lang="en-GB" dirty="0" smtClean="0"/>
          </a:p>
          <a:p>
            <a:r>
              <a:rPr lang="en-GB" dirty="0" smtClean="0"/>
              <a:t>Some </a:t>
            </a:r>
            <a:r>
              <a:rPr lang="en-GB" dirty="0"/>
              <a:t>of those men who went to see their favourite actress on the stage either viewed her as some kind of mystical goddess, or as a person of easy virtue who they might fraternise with in a slightly more dignified way than a visit to the local whorehouse.</a:t>
            </a:r>
          </a:p>
          <a:p>
            <a:r>
              <a:rPr lang="en-GB" dirty="0"/>
              <a:t>Because of her lifestyle, an actress was not seen, by the outside world at least, as a fit person to be a wife and </a:t>
            </a:r>
            <a:r>
              <a:rPr lang="en-GB" dirty="0" smtClean="0"/>
              <a:t>mother.</a:t>
            </a:r>
          </a:p>
          <a:p>
            <a:r>
              <a:rPr lang="en-GB" dirty="0" smtClean="0"/>
              <a:t>If an </a:t>
            </a:r>
            <a:r>
              <a:rPr lang="en-GB" dirty="0"/>
              <a:t>actress married, she was often expected to leave the stage behind her completely in order to lead a respectable life.</a:t>
            </a:r>
          </a:p>
          <a:p>
            <a:endParaRPr lang="en-GB" dirty="0"/>
          </a:p>
        </p:txBody>
      </p:sp>
    </p:spTree>
    <p:extLst>
      <p:ext uri="{BB962C8B-B14F-4D97-AF65-F5344CB8AC3E}">
        <p14:creationId xmlns:p14="http://schemas.microsoft.com/office/powerpoint/2010/main" val="325207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How does Lady Sannox fit into the ideal of the “angel of the house”…?</a:t>
            </a:r>
            <a:endParaRPr lang="en-GB" dirty="0"/>
          </a:p>
        </p:txBody>
      </p:sp>
      <p:sp>
        <p:nvSpPr>
          <p:cNvPr id="3" name="Content Placeholder 2"/>
          <p:cNvSpPr>
            <a:spLocks noGrp="1"/>
          </p:cNvSpPr>
          <p:nvPr>
            <p:ph idx="1"/>
          </p:nvPr>
        </p:nvSpPr>
        <p:spPr/>
        <p:txBody>
          <a:bodyPr/>
          <a:lstStyle/>
          <a:p>
            <a:r>
              <a:rPr lang="en-GB" dirty="0" smtClean="0"/>
              <a:t>She has had affairs beyond Douglas Stone (we are told that he is not the “only one” to her.</a:t>
            </a:r>
          </a:p>
          <a:p>
            <a:r>
              <a:rPr lang="en-GB" dirty="0" smtClean="0"/>
              <a:t>Could Lady Sannox be seen as taking on masculine characteristics?</a:t>
            </a:r>
          </a:p>
          <a:p>
            <a:r>
              <a:rPr lang="en-GB" dirty="0" smtClean="0"/>
              <a:t>Think about the “separate spheres” – out of the two characters (Lord Sannox and Lady Sannox), who seems to take more interest in the domestic sphere?</a:t>
            </a:r>
          </a:p>
          <a:p>
            <a:r>
              <a:rPr lang="en-GB" dirty="0" smtClean="0"/>
              <a:t>Although she may be seen as behaving like a man in some ways, what power does Lady Sannox possess?</a:t>
            </a:r>
          </a:p>
          <a:p>
            <a:r>
              <a:rPr lang="en-GB" dirty="0" smtClean="0"/>
              <a:t>Does she control her own destiny?    </a:t>
            </a:r>
            <a:endParaRPr lang="en-GB" dirty="0"/>
          </a:p>
        </p:txBody>
      </p:sp>
    </p:spTree>
    <p:extLst>
      <p:ext uri="{BB962C8B-B14F-4D97-AF65-F5344CB8AC3E}">
        <p14:creationId xmlns:p14="http://schemas.microsoft.com/office/powerpoint/2010/main" val="2287440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Analysis of the short story</a:t>
            </a:r>
            <a:endParaRPr lang="en-GB" dirty="0"/>
          </a:p>
        </p:txBody>
      </p:sp>
      <p:sp>
        <p:nvSpPr>
          <p:cNvPr id="3" name="Content Placeholder 2"/>
          <p:cNvSpPr>
            <a:spLocks noGrp="1"/>
          </p:cNvSpPr>
          <p:nvPr>
            <p:ph idx="1"/>
          </p:nvPr>
        </p:nvSpPr>
        <p:spPr/>
        <p:txBody>
          <a:bodyPr/>
          <a:lstStyle/>
          <a:p>
            <a:endParaRPr lang="en-GB" dirty="0" smtClean="0"/>
          </a:p>
          <a:p>
            <a:r>
              <a:rPr lang="en-GB" dirty="0" smtClean="0"/>
              <a:t>In groups, use the Analysis Worksheet to find examples for each section.</a:t>
            </a:r>
          </a:p>
          <a:p>
            <a:endParaRPr lang="en-GB" dirty="0"/>
          </a:p>
          <a:p>
            <a:r>
              <a:rPr lang="en-GB" dirty="0" smtClean="0"/>
              <a:t>BREAK</a:t>
            </a:r>
          </a:p>
          <a:p>
            <a:endParaRPr lang="en-GB" dirty="0"/>
          </a:p>
          <a:p>
            <a:r>
              <a:rPr lang="en-GB" dirty="0" smtClean="0"/>
              <a:t>Feed back and discuss.</a:t>
            </a:r>
            <a:endParaRPr lang="en-GB" dirty="0"/>
          </a:p>
        </p:txBody>
      </p:sp>
    </p:spTree>
    <p:extLst>
      <p:ext uri="{BB962C8B-B14F-4D97-AF65-F5344CB8AC3E}">
        <p14:creationId xmlns:p14="http://schemas.microsoft.com/office/powerpoint/2010/main" val="387347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PEE Activity</a:t>
            </a:r>
            <a:endParaRPr lang="en-GB" dirty="0"/>
          </a:p>
        </p:txBody>
      </p:sp>
      <p:sp>
        <p:nvSpPr>
          <p:cNvPr id="3" name="Content Placeholder 2"/>
          <p:cNvSpPr>
            <a:spLocks noGrp="1"/>
          </p:cNvSpPr>
          <p:nvPr>
            <p:ph idx="1"/>
          </p:nvPr>
        </p:nvSpPr>
        <p:spPr/>
        <p:txBody>
          <a:bodyPr/>
          <a:lstStyle/>
          <a:p>
            <a:endParaRPr lang="en-GB" dirty="0" smtClean="0"/>
          </a:p>
          <a:p>
            <a:r>
              <a:rPr lang="en-GB" dirty="0" smtClean="0"/>
              <a:t>Create your own response to this question:</a:t>
            </a:r>
          </a:p>
          <a:p>
            <a:r>
              <a:rPr lang="en-GB" dirty="0"/>
              <a:t>How is the reader encouraged to view the character of Lady Sannox?</a:t>
            </a:r>
          </a:p>
          <a:p>
            <a:r>
              <a:rPr lang="en-GB" dirty="0" smtClean="0"/>
              <a:t>Swap paragraphs and discuss.</a:t>
            </a:r>
          </a:p>
          <a:p>
            <a:r>
              <a:rPr lang="en-GB" dirty="0" smtClean="0"/>
              <a:t>Highlight good practice.</a:t>
            </a:r>
          </a:p>
          <a:p>
            <a:r>
              <a:rPr lang="en-GB" dirty="0" smtClean="0"/>
              <a:t>Have a look at the examples given out: Pass/Merit/Distinction.</a:t>
            </a:r>
            <a:endParaRPr lang="en-GB" dirty="0"/>
          </a:p>
        </p:txBody>
      </p:sp>
    </p:spTree>
    <p:extLst>
      <p:ext uri="{BB962C8B-B14F-4D97-AF65-F5344CB8AC3E}">
        <p14:creationId xmlns:p14="http://schemas.microsoft.com/office/powerpoint/2010/main" val="1574878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D.H. Lawrence </a:t>
            </a:r>
            <a:endParaRPr lang="en-GB" dirty="0"/>
          </a:p>
        </p:txBody>
      </p:sp>
      <p:sp>
        <p:nvSpPr>
          <p:cNvPr id="3" name="Content Placeholder 2"/>
          <p:cNvSpPr>
            <a:spLocks noGrp="1"/>
          </p:cNvSpPr>
          <p:nvPr>
            <p:ph idx="1"/>
          </p:nvPr>
        </p:nvSpPr>
        <p:spPr/>
        <p:txBody>
          <a:bodyPr/>
          <a:lstStyle/>
          <a:p>
            <a:endParaRPr lang="en-GB" dirty="0" smtClean="0"/>
          </a:p>
          <a:p>
            <a:r>
              <a:rPr lang="en-GB" dirty="0" smtClean="0"/>
              <a:t>In tables, complete the quiz.</a:t>
            </a:r>
          </a:p>
          <a:p>
            <a:r>
              <a:rPr lang="en-GB" dirty="0" smtClean="0"/>
              <a:t>Feed back and discuss.</a:t>
            </a:r>
          </a:p>
          <a:p>
            <a:r>
              <a:rPr lang="en-GB" dirty="0" smtClean="0"/>
              <a:t>Distribute the second short story: </a:t>
            </a:r>
            <a:r>
              <a:rPr lang="en-GB" i="1" dirty="0" smtClean="0"/>
              <a:t>Fanny and Annie </a:t>
            </a:r>
            <a:r>
              <a:rPr lang="en-GB" dirty="0" smtClean="0"/>
              <a:t>by D.H. Lawrence.</a:t>
            </a:r>
          </a:p>
          <a:p>
            <a:r>
              <a:rPr lang="en-GB" dirty="0" smtClean="0"/>
              <a:t>Read the short story and bring to next week’s lesson.</a:t>
            </a:r>
          </a:p>
          <a:p>
            <a:r>
              <a:rPr lang="en-GB" dirty="0" smtClean="0"/>
              <a:t>You should write up your notes from today as a starting point for </a:t>
            </a:r>
            <a:r>
              <a:rPr lang="en-GB" smtClean="0"/>
              <a:t>your essay. </a:t>
            </a:r>
            <a:endParaRPr lang="en-GB" dirty="0"/>
          </a:p>
        </p:txBody>
      </p:sp>
    </p:spTree>
    <p:extLst>
      <p:ext uri="{BB962C8B-B14F-4D97-AF65-F5344CB8AC3E}">
        <p14:creationId xmlns:p14="http://schemas.microsoft.com/office/powerpoint/2010/main" val="26048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Recall learning from last week’s session</a:t>
            </a:r>
            <a:endParaRPr lang="en-GB" dirty="0"/>
          </a:p>
        </p:txBody>
      </p:sp>
      <p:sp>
        <p:nvSpPr>
          <p:cNvPr id="3" name="Content Placeholder 2"/>
          <p:cNvSpPr>
            <a:spLocks noGrp="1"/>
          </p:cNvSpPr>
          <p:nvPr>
            <p:ph idx="1"/>
          </p:nvPr>
        </p:nvSpPr>
        <p:spPr/>
        <p:txBody>
          <a:bodyPr/>
          <a:lstStyle/>
          <a:p>
            <a:endParaRPr lang="en-GB" dirty="0" smtClean="0"/>
          </a:p>
          <a:p>
            <a:r>
              <a:rPr lang="en-GB" dirty="0" smtClean="0"/>
              <a:t>Write a sentence or two identifying the difference between plot and narrative.</a:t>
            </a:r>
          </a:p>
          <a:p>
            <a:r>
              <a:rPr lang="en-GB" dirty="0" smtClean="0"/>
              <a:t>Feed back.</a:t>
            </a:r>
            <a:r>
              <a:rPr lang="en-GB" dirty="0" smtClean="0"/>
              <a:t> </a:t>
            </a:r>
            <a:endParaRPr lang="en-GB" dirty="0"/>
          </a:p>
        </p:txBody>
      </p:sp>
    </p:spTree>
    <p:extLst>
      <p:ext uri="{BB962C8B-B14F-4D97-AF65-F5344CB8AC3E}">
        <p14:creationId xmlns:p14="http://schemas.microsoft.com/office/powerpoint/2010/main" val="74704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Last week’s homework</a:t>
            </a:r>
            <a:endParaRPr lang="en-GB" dirty="0"/>
          </a:p>
        </p:txBody>
      </p:sp>
      <p:sp>
        <p:nvSpPr>
          <p:cNvPr id="3" name="Content Placeholder 2"/>
          <p:cNvSpPr>
            <a:spLocks noGrp="1"/>
          </p:cNvSpPr>
          <p:nvPr>
            <p:ph idx="1"/>
          </p:nvPr>
        </p:nvSpPr>
        <p:spPr/>
        <p:txBody>
          <a:bodyPr/>
          <a:lstStyle/>
          <a:p>
            <a:endParaRPr lang="en-GB" dirty="0" smtClean="0"/>
          </a:p>
          <a:p>
            <a:r>
              <a:rPr lang="en-GB" dirty="0" smtClean="0"/>
              <a:t>Check your work for </a:t>
            </a:r>
            <a:r>
              <a:rPr lang="en-GB" dirty="0" err="1" smtClean="0"/>
              <a:t>SPaG</a:t>
            </a:r>
            <a:r>
              <a:rPr lang="en-GB" dirty="0" smtClean="0"/>
              <a:t> errors.</a:t>
            </a:r>
          </a:p>
          <a:p>
            <a:r>
              <a:rPr lang="en-GB" dirty="0" smtClean="0"/>
              <a:t>Amend if necessary.</a:t>
            </a:r>
          </a:p>
          <a:p>
            <a:r>
              <a:rPr lang="en-GB" dirty="0" smtClean="0"/>
              <a:t>Submit for marking.</a:t>
            </a:r>
            <a:endParaRPr lang="en-GB" dirty="0"/>
          </a:p>
        </p:txBody>
      </p:sp>
    </p:spTree>
    <p:extLst>
      <p:ext uri="{BB962C8B-B14F-4D97-AF65-F5344CB8AC3E}">
        <p14:creationId xmlns:p14="http://schemas.microsoft.com/office/powerpoint/2010/main" val="274556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t>Aims</a:t>
            </a:r>
            <a:endParaRPr lang="en-GB" b="1" dirty="0"/>
          </a:p>
        </p:txBody>
      </p:sp>
      <p:sp>
        <p:nvSpPr>
          <p:cNvPr id="3" name="Content Placeholder 2"/>
          <p:cNvSpPr>
            <a:spLocks noGrp="1"/>
          </p:cNvSpPr>
          <p:nvPr>
            <p:ph idx="1"/>
          </p:nvPr>
        </p:nvSpPr>
        <p:spPr/>
        <p:txBody>
          <a:bodyPr/>
          <a:lstStyle/>
          <a:p>
            <a:endParaRPr lang="en-GB" dirty="0" smtClean="0"/>
          </a:p>
          <a:p>
            <a:r>
              <a:rPr lang="en-GB" dirty="0" smtClean="0"/>
              <a:t>Describe key themes in </a:t>
            </a:r>
            <a:r>
              <a:rPr lang="en-GB" i="1" dirty="0" smtClean="0"/>
              <a:t>The Case of Lady Sannox.</a:t>
            </a:r>
          </a:p>
          <a:p>
            <a:r>
              <a:rPr lang="en-GB" dirty="0" smtClean="0"/>
              <a:t>Discuss form and structure in the short story.</a:t>
            </a:r>
          </a:p>
          <a:p>
            <a:r>
              <a:rPr lang="en-GB" dirty="0" smtClean="0"/>
              <a:t>Analyse the way key characters are created.</a:t>
            </a:r>
          </a:p>
          <a:p>
            <a:r>
              <a:rPr lang="en-GB" dirty="0" smtClean="0"/>
              <a:t>Analyse how narrative techniques contribute to meaning.</a:t>
            </a:r>
          </a:p>
          <a:p>
            <a:r>
              <a:rPr lang="en-GB" dirty="0" smtClean="0"/>
              <a:t>Consider how language contributes to meaning. </a:t>
            </a:r>
            <a:endParaRPr lang="en-GB" dirty="0" smtClean="0"/>
          </a:p>
        </p:txBody>
      </p:sp>
    </p:spTree>
    <p:extLst>
      <p:ext uri="{BB962C8B-B14F-4D97-AF65-F5344CB8AC3E}">
        <p14:creationId xmlns:p14="http://schemas.microsoft.com/office/powerpoint/2010/main" val="599618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treatment of women in different time periods</a:t>
            </a:r>
            <a:endParaRPr lang="en-GB" dirty="0"/>
          </a:p>
        </p:txBody>
      </p:sp>
      <p:sp>
        <p:nvSpPr>
          <p:cNvPr id="3" name="Content Placeholder 2"/>
          <p:cNvSpPr>
            <a:spLocks noGrp="1"/>
          </p:cNvSpPr>
          <p:nvPr>
            <p:ph idx="1"/>
          </p:nvPr>
        </p:nvSpPr>
        <p:spPr/>
        <p:txBody>
          <a:bodyPr/>
          <a:lstStyle/>
          <a:p>
            <a:endParaRPr lang="en-GB" dirty="0" smtClean="0"/>
          </a:p>
          <a:p>
            <a:r>
              <a:rPr lang="en-GB" dirty="0" smtClean="0"/>
              <a:t>For your assignment, you need to consider how women (and women’s sexuality) were treated at the two different time periods of our two short stories.</a:t>
            </a:r>
          </a:p>
          <a:p>
            <a:r>
              <a:rPr lang="en-GB" dirty="0" smtClean="0"/>
              <a:t>You’ll need to refer to some points in your essay but remember you’ll need to add references for anything you discuss in the essay.  </a:t>
            </a:r>
            <a:endParaRPr lang="en-GB" dirty="0" smtClean="0"/>
          </a:p>
        </p:txBody>
      </p:sp>
    </p:spTree>
    <p:extLst>
      <p:ext uri="{BB962C8B-B14F-4D97-AF65-F5344CB8AC3E}">
        <p14:creationId xmlns:p14="http://schemas.microsoft.com/office/powerpoint/2010/main" val="329354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pPr eaLnBrk="1" hangingPunct="1">
              <a:defRPr/>
            </a:pPr>
            <a:r>
              <a:rPr lang="en-US" i="1" dirty="0" smtClean="0"/>
              <a:t>The position of women in 1893</a:t>
            </a:r>
          </a:p>
        </p:txBody>
      </p:sp>
      <p:sp>
        <p:nvSpPr>
          <p:cNvPr id="34821" name="Rectangle 5"/>
          <p:cNvSpPr>
            <a:spLocks noGrp="1" noChangeArrowheads="1"/>
          </p:cNvSpPr>
          <p:nvPr>
            <p:ph type="subTitle" idx="1"/>
          </p:nvPr>
        </p:nvSpPr>
        <p:spPr>
          <a:xfrm>
            <a:off x="4013200" y="4279901"/>
            <a:ext cx="6146800" cy="2028825"/>
          </a:xfrm>
        </p:spPr>
        <p:txBody>
          <a:bodyPr/>
          <a:lstStyle/>
          <a:p>
            <a:pPr eaLnBrk="1" hangingPunct="1">
              <a:defRPr/>
            </a:pPr>
            <a:r>
              <a:rPr lang="en-US" b="0" i="1" dirty="0" smtClean="0"/>
              <a:t>The Case of Lady Sannox</a:t>
            </a:r>
          </a:p>
          <a:p>
            <a:pPr eaLnBrk="1" hangingPunct="1">
              <a:defRPr/>
            </a:pPr>
            <a:r>
              <a:rPr lang="en-US" b="0" dirty="0" smtClean="0"/>
              <a:t>By</a:t>
            </a:r>
          </a:p>
          <a:p>
            <a:pPr eaLnBrk="1" hangingPunct="1">
              <a:defRPr/>
            </a:pPr>
            <a:r>
              <a:rPr lang="en-US" b="0" dirty="0" smtClean="0"/>
              <a:t>Arthur Conan Doyle</a:t>
            </a:r>
          </a:p>
          <a:p>
            <a:pPr eaLnBrk="1" hangingPunct="1">
              <a:defRPr/>
            </a:pPr>
            <a:endParaRPr lang="en-US" dirty="0" smtClean="0"/>
          </a:p>
        </p:txBody>
      </p:sp>
    </p:spTree>
    <p:extLst>
      <p:ext uri="{BB962C8B-B14F-4D97-AF65-F5344CB8AC3E}">
        <p14:creationId xmlns:p14="http://schemas.microsoft.com/office/powerpoint/2010/main" val="8183310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b="1" dirty="0" smtClean="0"/>
              <a:t>The Industrial Revolution</a:t>
            </a:r>
          </a:p>
        </p:txBody>
      </p:sp>
      <p:sp>
        <p:nvSpPr>
          <p:cNvPr id="6147" name="Rectangle 3"/>
          <p:cNvSpPr>
            <a:spLocks noGrp="1" noChangeArrowheads="1"/>
          </p:cNvSpPr>
          <p:nvPr>
            <p:ph type="body" idx="1"/>
          </p:nvPr>
        </p:nvSpPr>
        <p:spPr>
          <a:xfrm>
            <a:off x="357187" y="1825625"/>
            <a:ext cx="11558587" cy="4351338"/>
          </a:xfrm>
        </p:spPr>
        <p:txBody>
          <a:bodyPr>
            <a:normAutofit lnSpcReduction="10000"/>
          </a:bodyPr>
          <a:lstStyle/>
          <a:p>
            <a:pPr eaLnBrk="1" hangingPunct="1"/>
            <a:r>
              <a:rPr lang="en-US" altLang="en-US" dirty="0" smtClean="0"/>
              <a:t>The </a:t>
            </a:r>
            <a:r>
              <a:rPr lang="en-US" altLang="en-US" dirty="0"/>
              <a:t>Industrial Revolution (1760 – 1830) brought many women into full-time employment for the first time.</a:t>
            </a:r>
          </a:p>
          <a:p>
            <a:pPr eaLnBrk="1" hangingPunct="1"/>
            <a:r>
              <a:rPr lang="en-US" altLang="en-US" dirty="0"/>
              <a:t>Women entered the workforce in textile mills and coal miles in large numbers in order to support their families.</a:t>
            </a:r>
          </a:p>
          <a:p>
            <a:pPr eaLnBrk="1" hangingPunct="1"/>
            <a:r>
              <a:rPr lang="en-US" altLang="en-US" dirty="0"/>
              <a:t>They were not as valued as men in the workplace and were usually paid much less</a:t>
            </a:r>
            <a:r>
              <a:rPr lang="en-US" altLang="en-US" dirty="0" smtClean="0"/>
              <a:t>.</a:t>
            </a:r>
          </a:p>
          <a:p>
            <a:r>
              <a:rPr lang="en-GB" altLang="en-US" dirty="0"/>
              <a:t>They worked 12 hour days 6 days a week with few breaks.</a:t>
            </a:r>
          </a:p>
          <a:p>
            <a:r>
              <a:rPr lang="en-GB" altLang="en-US" dirty="0"/>
              <a:t>Working conditions were poor with pollution a major problem.</a:t>
            </a:r>
          </a:p>
          <a:p>
            <a:r>
              <a:rPr lang="en-GB" altLang="en-US" dirty="0"/>
              <a:t>It was only women of the poorer or working classes who usually worked in these conditions. </a:t>
            </a:r>
          </a:p>
          <a:p>
            <a:pPr eaLnBrk="1" hangingPunct="1"/>
            <a:endParaRPr lang="en-US" altLang="en-US" dirty="0"/>
          </a:p>
        </p:txBody>
      </p:sp>
    </p:spTree>
    <p:extLst>
      <p:ext uri="{BB962C8B-B14F-4D97-AF65-F5344CB8AC3E}">
        <p14:creationId xmlns:p14="http://schemas.microsoft.com/office/powerpoint/2010/main" val="21033842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The Angel in the House </a:t>
            </a:r>
            <a:endParaRPr lang="en-GB" dirty="0"/>
          </a:p>
        </p:txBody>
      </p:sp>
      <p:sp>
        <p:nvSpPr>
          <p:cNvPr id="8195" name="Content Placeholder 2"/>
          <p:cNvSpPr>
            <a:spLocks noGrp="1"/>
          </p:cNvSpPr>
          <p:nvPr>
            <p:ph idx="1"/>
          </p:nvPr>
        </p:nvSpPr>
        <p:spPr>
          <a:xfrm>
            <a:off x="485775" y="1417638"/>
            <a:ext cx="11272838" cy="5251450"/>
          </a:xfrm>
        </p:spPr>
        <p:txBody>
          <a:bodyPr/>
          <a:lstStyle/>
          <a:p>
            <a:endParaRPr lang="en-GB" altLang="en-US" dirty="0"/>
          </a:p>
          <a:p>
            <a:r>
              <a:rPr lang="en-GB" altLang="en-US" dirty="0" smtClean="0"/>
              <a:t>In </a:t>
            </a:r>
            <a:r>
              <a:rPr lang="en-GB" altLang="en-US" dirty="0" smtClean="0"/>
              <a:t>contrast to their poorer sisters, Victorian middle class women stayed at home – usually with servants to do the dirty work.</a:t>
            </a:r>
          </a:p>
          <a:p>
            <a:r>
              <a:rPr lang="en-GB" altLang="en-US" dirty="0" smtClean="0"/>
              <a:t>The popular Victorian image of the ideal wife/woman came to the known as the “Angel of the House”.</a:t>
            </a:r>
          </a:p>
          <a:p>
            <a:r>
              <a:rPr lang="en-GB" altLang="en-US" dirty="0" smtClean="0"/>
              <a:t>A woman was expected to be devoted and submissive to her husband</a:t>
            </a:r>
            <a:r>
              <a:rPr lang="en-GB" altLang="en-US" dirty="0" smtClean="0"/>
              <a:t>.</a:t>
            </a:r>
          </a:p>
          <a:p>
            <a:r>
              <a:rPr lang="en-GB" altLang="en-US" dirty="0"/>
              <a:t>The above term came from a very popular poem by Coventry Patmore in 1854, in which he holds up his angel-wife as a model for all women.</a:t>
            </a:r>
          </a:p>
          <a:p>
            <a:r>
              <a:rPr lang="en-GB" altLang="en-US" dirty="0"/>
              <a:t>This ideal woman expressed the values of the middle classes.</a:t>
            </a:r>
          </a:p>
          <a:p>
            <a:r>
              <a:rPr lang="en-GB" altLang="en-US" dirty="0"/>
              <a:t>Queen Victoria’s public devotion to her husband and her children enhanced this repressive ideal. </a:t>
            </a:r>
          </a:p>
          <a:p>
            <a:endParaRPr lang="en-GB" altLang="en-US" dirty="0" smtClean="0"/>
          </a:p>
        </p:txBody>
      </p:sp>
    </p:spTree>
    <p:extLst>
      <p:ext uri="{BB962C8B-B14F-4D97-AF65-F5344CB8AC3E}">
        <p14:creationId xmlns:p14="http://schemas.microsoft.com/office/powerpoint/2010/main" val="3028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Separate Spheres</a:t>
            </a:r>
            <a:endParaRPr lang="en-GB" dirty="0"/>
          </a:p>
        </p:txBody>
      </p:sp>
      <p:sp>
        <p:nvSpPr>
          <p:cNvPr id="10243" name="Content Placeholder 2"/>
          <p:cNvSpPr>
            <a:spLocks noGrp="1"/>
          </p:cNvSpPr>
          <p:nvPr>
            <p:ph idx="1"/>
          </p:nvPr>
        </p:nvSpPr>
        <p:spPr/>
        <p:txBody>
          <a:bodyPr>
            <a:normAutofit/>
          </a:bodyPr>
          <a:lstStyle/>
          <a:p>
            <a:r>
              <a:rPr lang="en-GB" altLang="en-US" dirty="0" smtClean="0"/>
              <a:t>The Victorian era (1837-1901), following the Industrial Revolution, saw the notion of separate spheres influencing the experiences of women.</a:t>
            </a:r>
          </a:p>
          <a:p>
            <a:r>
              <a:rPr lang="en-GB" altLang="en-US" dirty="0" smtClean="0"/>
              <a:t>The woman was expected to keep to the private sphere of the home and hearth. </a:t>
            </a:r>
            <a:endParaRPr lang="en-GB" altLang="en-US" dirty="0" smtClean="0"/>
          </a:p>
          <a:p>
            <a:r>
              <a:rPr lang="en-GB" altLang="en-US" dirty="0" smtClean="0"/>
              <a:t> </a:t>
            </a:r>
            <a:r>
              <a:rPr lang="en-GB" altLang="en-US" dirty="0"/>
              <a:t>The man was expected to take his place in the public sphere of business, politics and sociability.</a:t>
            </a:r>
          </a:p>
          <a:p>
            <a:r>
              <a:rPr lang="en-GB" altLang="en-US" dirty="0"/>
              <a:t>Even the poor women working in mills and coal mines were still expected to take care of the domestic arrangements of the home</a:t>
            </a:r>
            <a:r>
              <a:rPr lang="en-GB" altLang="en-US" dirty="0" smtClean="0"/>
              <a:t>. </a:t>
            </a:r>
            <a:endParaRPr lang="en-GB" altLang="en-US" dirty="0" smtClean="0"/>
          </a:p>
        </p:txBody>
      </p:sp>
    </p:spTree>
    <p:extLst>
      <p:ext uri="{BB962C8B-B14F-4D97-AF65-F5344CB8AC3E}">
        <p14:creationId xmlns:p14="http://schemas.microsoft.com/office/powerpoint/2010/main" val="65316951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1370</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English Literature Lesson 3: Short Fiction</vt:lpstr>
      <vt:lpstr>Recall learning from last week’s session</vt:lpstr>
      <vt:lpstr>Last week’s homework</vt:lpstr>
      <vt:lpstr>Aims</vt:lpstr>
      <vt:lpstr>The treatment of women in different time periods</vt:lpstr>
      <vt:lpstr>The position of women in 1893</vt:lpstr>
      <vt:lpstr>The Industrial Revolution</vt:lpstr>
      <vt:lpstr>The Angel in the House </vt:lpstr>
      <vt:lpstr>Separate Spheres</vt:lpstr>
      <vt:lpstr>Women and the law</vt:lpstr>
      <vt:lpstr>Women and education</vt:lpstr>
      <vt:lpstr>Women and marriage</vt:lpstr>
      <vt:lpstr>Women and sexuality</vt:lpstr>
      <vt:lpstr>Victorian attitudes to actresses</vt:lpstr>
      <vt:lpstr>Victorian attitudes to actresses</vt:lpstr>
      <vt:lpstr>How does Lady Sannox fit into the ideal of the “angel of the house”…?</vt:lpstr>
      <vt:lpstr>Analysis of the short story</vt:lpstr>
      <vt:lpstr>PEE Activity</vt:lpstr>
      <vt:lpstr>D.H. Lawrence </vt:lpstr>
    </vt:vector>
  </TitlesOfParts>
  <Company>Gloucestershire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Kindertransport  by Diane Samuels</dc:title>
  <dc:creator>Catherine Rogers</dc:creator>
  <cp:lastModifiedBy>Catherine Rogers</cp:lastModifiedBy>
  <cp:revision>129</cp:revision>
  <cp:lastPrinted>2021-02-26T08:28:08Z</cp:lastPrinted>
  <dcterms:created xsi:type="dcterms:W3CDTF">2020-02-20T11:52:06Z</dcterms:created>
  <dcterms:modified xsi:type="dcterms:W3CDTF">2021-08-10T11:36:55Z</dcterms:modified>
</cp:coreProperties>
</file>