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
  </p:notesMasterIdLst>
  <p:sldIdLst>
    <p:sldId id="256" r:id="rId2"/>
    <p:sldId id="258" r:id="rId3"/>
    <p:sldId id="265" r:id="rId4"/>
    <p:sldId id="263" r:id="rId5"/>
    <p:sldId id="264" r:id="rId6"/>
    <p:sldId id="261" r:id="rId7"/>
    <p:sldId id="262" r:id="rId8"/>
    <p:sldId id="266"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44"/>
    <p:restoredTop sz="89857"/>
  </p:normalViewPr>
  <p:slideViewPr>
    <p:cSldViewPr snapToGrid="0" snapToObjects="1">
      <p:cViewPr varScale="1">
        <p:scale>
          <a:sx n="60" d="100"/>
          <a:sy n="60" d="100"/>
        </p:scale>
        <p:origin x="12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BDC96-7F43-BB47-B171-E3D62814BD5C}" type="datetimeFigureOut">
              <a:rPr lang="en-GB" smtClean="0"/>
              <a:t>22/09/2023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9FF16-B89D-714C-8216-D68A42BC3C69}" type="slidenum">
              <a:rPr lang="en-GB" smtClean="0"/>
              <a:t>‹#›</a:t>
            </a:fld>
            <a:endParaRPr lang="en-GB"/>
          </a:p>
        </p:txBody>
      </p:sp>
    </p:spTree>
    <p:extLst>
      <p:ext uri="{BB962C8B-B14F-4D97-AF65-F5344CB8AC3E}">
        <p14:creationId xmlns:p14="http://schemas.microsoft.com/office/powerpoint/2010/main" val="11776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Gramsci (see picture) is a key figure for Neo-Marxists.  He argued Marx overlooked/wasn’t aware of the importance of ideology in understanding society.  He introduced the concepts of ideological and moral leadership (aka hegemony) of society</a:t>
            </a:r>
          </a:p>
        </p:txBody>
      </p:sp>
      <p:sp>
        <p:nvSpPr>
          <p:cNvPr id="4" name="Slide Number Placeholder 3"/>
          <p:cNvSpPr>
            <a:spLocks noGrp="1"/>
          </p:cNvSpPr>
          <p:nvPr>
            <p:ph type="sldNum" sz="quarter" idx="5"/>
          </p:nvPr>
        </p:nvSpPr>
        <p:spPr/>
        <p:txBody>
          <a:bodyPr/>
          <a:lstStyle/>
          <a:p>
            <a:fld id="{7029FF16-B89D-714C-8216-D68A42BC3C69}" type="slidenum">
              <a:rPr lang="en-GB" smtClean="0"/>
              <a:t>2</a:t>
            </a:fld>
            <a:endParaRPr lang="en-GB"/>
          </a:p>
        </p:txBody>
      </p:sp>
    </p:spTree>
    <p:extLst>
      <p:ext uri="{BB962C8B-B14F-4D97-AF65-F5344CB8AC3E}">
        <p14:creationId xmlns:p14="http://schemas.microsoft.com/office/powerpoint/2010/main" val="383960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Norms and Values of a given society or group of people</a:t>
            </a:r>
          </a:p>
          <a:p>
            <a:endParaRPr lang="en-GB" dirty="0"/>
          </a:p>
        </p:txBody>
      </p:sp>
      <p:sp>
        <p:nvSpPr>
          <p:cNvPr id="4" name="Slide Number Placeholder 3"/>
          <p:cNvSpPr>
            <a:spLocks noGrp="1"/>
          </p:cNvSpPr>
          <p:nvPr>
            <p:ph type="sldNum" sz="quarter" idx="5"/>
          </p:nvPr>
        </p:nvSpPr>
        <p:spPr/>
        <p:txBody>
          <a:bodyPr/>
          <a:lstStyle/>
          <a:p>
            <a:fld id="{7029FF16-B89D-714C-8216-D68A42BC3C69}" type="slidenum">
              <a:rPr lang="en-GB" smtClean="0"/>
              <a:t>3</a:t>
            </a:fld>
            <a:endParaRPr lang="en-GB"/>
          </a:p>
        </p:txBody>
      </p:sp>
    </p:spTree>
    <p:extLst>
      <p:ext uri="{BB962C8B-B14F-4D97-AF65-F5344CB8AC3E}">
        <p14:creationId xmlns:p14="http://schemas.microsoft.com/office/powerpoint/2010/main" val="163135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fact that someone has made the judgement of whether someone is deemed appropriate/right for the job comes from the ways in which that individual has been socialised.  This can be their education, family, but also the workplace too.  The Workplace has its own set of ideologies which have been set by those in the business (employers and employees) as well as externals such as politicians and laws.</a:t>
            </a:r>
          </a:p>
        </p:txBody>
      </p:sp>
      <p:sp>
        <p:nvSpPr>
          <p:cNvPr id="4" name="Slide Number Placeholder 3"/>
          <p:cNvSpPr>
            <a:spLocks noGrp="1"/>
          </p:cNvSpPr>
          <p:nvPr>
            <p:ph type="sldNum" sz="quarter" idx="5"/>
          </p:nvPr>
        </p:nvSpPr>
        <p:spPr/>
        <p:txBody>
          <a:bodyPr/>
          <a:lstStyle/>
          <a:p>
            <a:fld id="{7029FF16-B89D-714C-8216-D68A42BC3C69}" type="slidenum">
              <a:rPr lang="en-GB" smtClean="0"/>
              <a:t>5</a:t>
            </a:fld>
            <a:endParaRPr lang="en-GB"/>
          </a:p>
        </p:txBody>
      </p:sp>
    </p:spTree>
    <p:extLst>
      <p:ext uri="{BB962C8B-B14F-4D97-AF65-F5344CB8AC3E}">
        <p14:creationId xmlns:p14="http://schemas.microsoft.com/office/powerpoint/2010/main" val="247047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29FF16-B89D-714C-8216-D68A42BC3C69}" type="slidenum">
              <a:rPr lang="en-GB" smtClean="0"/>
              <a:t>8</a:t>
            </a:fld>
            <a:endParaRPr lang="en-GB"/>
          </a:p>
        </p:txBody>
      </p:sp>
    </p:spTree>
    <p:extLst>
      <p:ext uri="{BB962C8B-B14F-4D97-AF65-F5344CB8AC3E}">
        <p14:creationId xmlns:p14="http://schemas.microsoft.com/office/powerpoint/2010/main" val="237276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Gramsci’s difference is minute, but powerful.  Like Culture Industry theorists he sees a relationship, but unlike Marx who believed the Base was the most important, he argued the Superstructure (Ideology) is generally dominant.</a:t>
            </a:r>
          </a:p>
          <a:p>
            <a:endParaRPr lang="en-GB" dirty="0"/>
          </a:p>
          <a:p>
            <a:r>
              <a:rPr lang="en-GB" dirty="0"/>
              <a:t>This model helps us understand the Western response to the 2007/2008 Financial Crash.  Governments were bailing out banks because the financial disaster of letting them fail would have massively impacted the Base’s ability to run, which in turn would have damaged things within the Superstructure.  However, it was the Superstructure which had to do the most adapting and changing in order to survive.  E.G. certain changes occurred meaning subjects or anything related to Arts or Philosophy had less support or backing than things like Law, Science and Politics.</a:t>
            </a:r>
          </a:p>
        </p:txBody>
      </p:sp>
      <p:sp>
        <p:nvSpPr>
          <p:cNvPr id="4" name="Slide Number Placeholder 3"/>
          <p:cNvSpPr>
            <a:spLocks noGrp="1"/>
          </p:cNvSpPr>
          <p:nvPr>
            <p:ph type="sldNum" sz="quarter" idx="5"/>
          </p:nvPr>
        </p:nvSpPr>
        <p:spPr/>
        <p:txBody>
          <a:bodyPr/>
          <a:lstStyle/>
          <a:p>
            <a:fld id="{7029FF16-B89D-714C-8216-D68A42BC3C69}" type="slidenum">
              <a:rPr lang="en-GB" smtClean="0"/>
              <a:t>9</a:t>
            </a:fld>
            <a:endParaRPr lang="en-GB"/>
          </a:p>
        </p:txBody>
      </p:sp>
    </p:spTree>
    <p:extLst>
      <p:ext uri="{BB962C8B-B14F-4D97-AF65-F5344CB8AC3E}">
        <p14:creationId xmlns:p14="http://schemas.microsoft.com/office/powerpoint/2010/main" val="43007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345051-2045-45DA-935E-2E3CA1A69ADC}" type="datetimeFigureOut">
              <a:rPr lang="en-US" smtClean="0"/>
              <a:t>9/22/2023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CD31F4-64FA-4BA0-9498-67783267A8C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930123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0984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63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683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345051-2045-45DA-935E-2E3CA1A69ADC}" type="datetimeFigureOut">
              <a:rPr lang="en-US" smtClean="0"/>
              <a:t>9/22/2023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572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1744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9836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369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85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345051-2045-45DA-935E-2E3CA1A69ADC}" type="datetimeFigureOut">
              <a:rPr lang="en-US" smtClean="0"/>
              <a:t>9/22/2023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256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345051-2045-45DA-935E-2E3CA1A69ADC}" type="datetimeFigureOut">
              <a:rPr lang="en-US" smtClean="0"/>
              <a:t>9/22/2023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623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345051-2045-45DA-935E-2E3CA1A69ADC}" type="datetimeFigureOut">
              <a:rPr lang="en-US" smtClean="0"/>
              <a:t>9/22/2023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CD31F4-64FA-4BA0-9498-67783267A8C8}"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20225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045121D-7D1D-43A9-9FE4-31BB915BCFED}"/>
              </a:ext>
            </a:extLst>
          </p:cNvPr>
          <p:cNvPicPr>
            <a:picLocks noChangeAspect="1"/>
          </p:cNvPicPr>
          <p:nvPr/>
        </p:nvPicPr>
        <p:blipFill rotWithShape="1">
          <a:blip r:embed="rId2"/>
          <a:srcRect t="5324" b="395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55A9D3C1-E05A-5048-A951-DB088BCA2AF3}"/>
              </a:ext>
            </a:extLst>
          </p:cNvPr>
          <p:cNvSpPr>
            <a:spLocks noGrp="1"/>
          </p:cNvSpPr>
          <p:nvPr>
            <p:ph type="ctrTitle"/>
          </p:nvPr>
        </p:nvSpPr>
        <p:spPr>
          <a:xfrm>
            <a:off x="1885959" y="2185352"/>
            <a:ext cx="4891887" cy="1025935"/>
          </a:xfrm>
        </p:spPr>
        <p:txBody>
          <a:bodyPr vert="horz" lIns="91440" tIns="45720" rIns="91440" bIns="45720" rtlCol="0" anchor="ctr">
            <a:normAutofit/>
          </a:bodyPr>
          <a:lstStyle/>
          <a:p>
            <a:pPr algn="l"/>
            <a:r>
              <a:rPr lang="en-GB" sz="3600" dirty="0"/>
              <a:t>Neo-Marxism</a:t>
            </a:r>
          </a:p>
        </p:txBody>
      </p:sp>
      <p:sp>
        <p:nvSpPr>
          <p:cNvPr id="3" name="Subtitle 2">
            <a:extLst>
              <a:ext uri="{FF2B5EF4-FFF2-40B4-BE49-F238E27FC236}">
                <a16:creationId xmlns:a16="http://schemas.microsoft.com/office/drawing/2014/main" id="{8FDAC37D-9CA9-1442-9518-EE7D15F49CFC}"/>
              </a:ext>
            </a:extLst>
          </p:cNvPr>
          <p:cNvSpPr>
            <a:spLocks noGrp="1"/>
          </p:cNvSpPr>
          <p:nvPr>
            <p:ph type="subTitle" idx="1"/>
          </p:nvPr>
        </p:nvSpPr>
        <p:spPr>
          <a:xfrm>
            <a:off x="1885959" y="3211287"/>
            <a:ext cx="4891887" cy="2241664"/>
          </a:xfrm>
        </p:spPr>
        <p:txBody>
          <a:bodyPr vert="horz" lIns="91440" tIns="45720" rIns="91440" bIns="45720" rtlCol="0">
            <a:normAutofit/>
          </a:bodyPr>
          <a:lstStyle/>
          <a:p>
            <a:pPr marL="384048" indent="-384048" algn="l">
              <a:lnSpc>
                <a:spcPct val="94000"/>
              </a:lnSpc>
              <a:spcAft>
                <a:spcPts val="200"/>
              </a:spcAft>
            </a:pPr>
            <a:r>
              <a:rPr lang="en-US" sz="2000" dirty="0"/>
              <a:t>Lesson Objectives:</a:t>
            </a:r>
          </a:p>
          <a:p>
            <a:pPr marL="384048" indent="-384048" algn="l">
              <a:lnSpc>
                <a:spcPct val="94000"/>
              </a:lnSpc>
              <a:spcAft>
                <a:spcPts val="200"/>
              </a:spcAft>
            </a:pPr>
            <a:endParaRPr lang="en-US" sz="1400" dirty="0"/>
          </a:p>
          <a:p>
            <a:pPr marL="342900" indent="-342900" algn="l">
              <a:lnSpc>
                <a:spcPct val="94000"/>
              </a:lnSpc>
              <a:spcAft>
                <a:spcPts val="200"/>
              </a:spcAft>
              <a:buFont typeface="Wingdings" pitchFamily="2" charset="2"/>
              <a:buChar char="§"/>
            </a:pPr>
            <a:r>
              <a:rPr lang="en-GB" sz="2000" dirty="0"/>
              <a:t>Explore what Neo-Marxism is and how it differs to Traditional Marxism</a:t>
            </a:r>
          </a:p>
          <a:p>
            <a:pPr marL="342900" indent="-342900" algn="l">
              <a:lnSpc>
                <a:spcPct val="94000"/>
              </a:lnSpc>
              <a:spcAft>
                <a:spcPts val="200"/>
              </a:spcAft>
              <a:buFont typeface="Wingdings" pitchFamily="2" charset="2"/>
              <a:buChar char="§"/>
            </a:pPr>
            <a:r>
              <a:rPr lang="en-GB" sz="2000" dirty="0"/>
              <a:t>Analyse how they argue social inequality occurs</a:t>
            </a:r>
          </a:p>
          <a:p>
            <a:pPr marL="342900" indent="-342900" algn="l">
              <a:lnSpc>
                <a:spcPct val="94000"/>
              </a:lnSpc>
              <a:spcAft>
                <a:spcPts val="200"/>
              </a:spcAft>
              <a:buFont typeface="Wingdings" pitchFamily="2" charset="2"/>
              <a:buChar char="§"/>
            </a:pPr>
            <a:r>
              <a:rPr lang="en-GB" sz="2000" dirty="0"/>
              <a:t>Evaluate and </a:t>
            </a:r>
            <a:r>
              <a:rPr lang="en-US" sz="2000" dirty="0"/>
              <a:t>Critique the main points</a:t>
            </a:r>
          </a:p>
        </p:txBody>
      </p:sp>
    </p:spTree>
    <p:extLst>
      <p:ext uri="{BB962C8B-B14F-4D97-AF65-F5344CB8AC3E}">
        <p14:creationId xmlns:p14="http://schemas.microsoft.com/office/powerpoint/2010/main" val="13715698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1B00-640E-2445-AF28-5059C11F4DDF}"/>
              </a:ext>
            </a:extLst>
          </p:cNvPr>
          <p:cNvSpPr>
            <a:spLocks noGrp="1"/>
          </p:cNvSpPr>
          <p:nvPr>
            <p:ph type="title"/>
          </p:nvPr>
        </p:nvSpPr>
        <p:spPr>
          <a:xfrm>
            <a:off x="1371600" y="685800"/>
            <a:ext cx="9601200" cy="747889"/>
          </a:xfrm>
        </p:spPr>
        <p:txBody>
          <a:bodyPr/>
          <a:lstStyle/>
          <a:p>
            <a:r>
              <a:rPr lang="en-GB" dirty="0"/>
              <a:t>Evaluating Neo-Marxism</a:t>
            </a:r>
          </a:p>
        </p:txBody>
      </p:sp>
      <p:sp>
        <p:nvSpPr>
          <p:cNvPr id="4" name="Content Placeholder 3">
            <a:extLst>
              <a:ext uri="{FF2B5EF4-FFF2-40B4-BE49-F238E27FC236}">
                <a16:creationId xmlns:a16="http://schemas.microsoft.com/office/drawing/2014/main" id="{2626EE70-4CA0-8240-8EE6-2C6FD3DA2C53}"/>
              </a:ext>
            </a:extLst>
          </p:cNvPr>
          <p:cNvSpPr>
            <a:spLocks noGrp="1"/>
          </p:cNvSpPr>
          <p:nvPr>
            <p:ph sz="half" idx="1"/>
          </p:nvPr>
        </p:nvSpPr>
        <p:spPr>
          <a:xfrm>
            <a:off x="1004711" y="2072620"/>
            <a:ext cx="4814675" cy="4723292"/>
          </a:xfrm>
        </p:spPr>
        <p:txBody>
          <a:bodyPr>
            <a:normAutofit fontScale="92500" lnSpcReduction="10000"/>
          </a:bodyPr>
          <a:lstStyle/>
          <a:p>
            <a:r>
              <a:rPr lang="en-GB" dirty="0"/>
              <a:t>Gramsci built on Marx’s work to overcome some criticisms</a:t>
            </a:r>
          </a:p>
          <a:p>
            <a:r>
              <a:rPr lang="en-GB" dirty="0"/>
              <a:t>Develops the Base and Superstructure to be a symbiotic relationship rather than one of dominance</a:t>
            </a:r>
          </a:p>
          <a:p>
            <a:r>
              <a:rPr lang="en-GB" dirty="0"/>
              <a:t>Identified the importance of ideology</a:t>
            </a:r>
          </a:p>
          <a:p>
            <a:r>
              <a:rPr lang="en-GB" dirty="0"/>
              <a:t>Provided more details on how to overcome the Bourgeoise</a:t>
            </a:r>
          </a:p>
          <a:p>
            <a:r>
              <a:rPr lang="en-GB" dirty="0"/>
              <a:t>Stresses the role of ideas &amp; consciousness as the basis for resisting domination and changing society</a:t>
            </a:r>
          </a:p>
          <a:p>
            <a:pPr lvl="1"/>
            <a:r>
              <a:rPr lang="en-GB" dirty="0"/>
              <a:t>Willis’ study on Working-Class Lads described as ‘partially penetrating’ Bourgeois ideology</a:t>
            </a:r>
          </a:p>
        </p:txBody>
      </p:sp>
      <p:sp>
        <p:nvSpPr>
          <p:cNvPr id="5" name="Content Placeholder 4">
            <a:extLst>
              <a:ext uri="{FF2B5EF4-FFF2-40B4-BE49-F238E27FC236}">
                <a16:creationId xmlns:a16="http://schemas.microsoft.com/office/drawing/2014/main" id="{D85077AE-E11F-A047-9F7F-6266C6ED8D8A}"/>
              </a:ext>
            </a:extLst>
          </p:cNvPr>
          <p:cNvSpPr>
            <a:spLocks noGrp="1"/>
          </p:cNvSpPr>
          <p:nvPr>
            <p:ph sz="half" idx="2"/>
          </p:nvPr>
        </p:nvSpPr>
        <p:spPr>
          <a:xfrm>
            <a:off x="6525402" y="2072620"/>
            <a:ext cx="5147309" cy="4723292"/>
          </a:xfrm>
        </p:spPr>
        <p:txBody>
          <a:bodyPr>
            <a:normAutofit fontScale="92500" lnSpcReduction="10000"/>
          </a:bodyPr>
          <a:lstStyle/>
          <a:p>
            <a:r>
              <a:rPr lang="en-GB" dirty="0"/>
              <a:t>Gramsci is accused of over-emphasising the role of ideas</a:t>
            </a:r>
          </a:p>
          <a:p>
            <a:pPr lvl="1"/>
            <a:r>
              <a:rPr lang="en-GB" dirty="0"/>
              <a:t>Also under-emphasises the rile of both state coercion and economic factors</a:t>
            </a:r>
          </a:p>
          <a:p>
            <a:r>
              <a:rPr lang="en-GB" dirty="0"/>
              <a:t>Draw too much on Interactionism emphasising the role of ideas and meanings as the basis of action</a:t>
            </a:r>
          </a:p>
          <a:p>
            <a:pPr lvl="1">
              <a:buFont typeface="System Font Regular"/>
              <a:buChar char="*"/>
            </a:pPr>
            <a:r>
              <a:rPr lang="en-GB" dirty="0">
                <a:solidFill>
                  <a:srgbClr val="FF0000"/>
                </a:solidFill>
              </a:rPr>
              <a:t>This tends to be a criticism because Marxism regards Sociology as a Science, unlike Interactionists</a:t>
            </a:r>
          </a:p>
          <a:p>
            <a:r>
              <a:rPr lang="en-GB" dirty="0"/>
              <a:t>Argued to water-down Marxism’s ability to explain how society works in economic terms</a:t>
            </a:r>
          </a:p>
          <a:p>
            <a:pPr lvl="1"/>
            <a:r>
              <a:rPr lang="en-GB" dirty="0"/>
              <a:t>Down to Neo-Marxism emphasising on </a:t>
            </a:r>
            <a:r>
              <a:rPr lang="en-GB" b="1" u="sng" dirty="0">
                <a:solidFill>
                  <a:srgbClr val="FF0000"/>
                </a:solidFill>
                <a:highlight>
                  <a:srgbClr val="FFFF00"/>
                </a:highlight>
              </a:rPr>
              <a:t>Cultural and Ideological factors</a:t>
            </a:r>
          </a:p>
        </p:txBody>
      </p:sp>
      <p:pic>
        <p:nvPicPr>
          <p:cNvPr id="6" name="Picture 5" descr="A close up of a logo&#10;&#10;Description automatically generated">
            <a:extLst>
              <a:ext uri="{FF2B5EF4-FFF2-40B4-BE49-F238E27FC236}">
                <a16:creationId xmlns:a16="http://schemas.microsoft.com/office/drawing/2014/main" id="{9DED8EC8-84A5-1843-9EE1-36A47F53D7C8}"/>
              </a:ext>
            </a:extLst>
          </p:cNvPr>
          <p:cNvPicPr>
            <a:picLocks noChangeAspect="1"/>
          </p:cNvPicPr>
          <p:nvPr/>
        </p:nvPicPr>
        <p:blipFill rotWithShape="1">
          <a:blip r:embed="rId2"/>
          <a:srcRect l="14732" r="11384" b="17913"/>
          <a:stretch/>
        </p:blipFill>
        <p:spPr>
          <a:xfrm>
            <a:off x="651756" y="863095"/>
            <a:ext cx="1058171" cy="1175657"/>
          </a:xfrm>
          <a:prstGeom prst="rect">
            <a:avLst/>
          </a:prstGeom>
        </p:spPr>
      </p:pic>
      <p:pic>
        <p:nvPicPr>
          <p:cNvPr id="7" name="Picture 6" descr="A close up of a logo&#10;&#10;Description automatically generated">
            <a:extLst>
              <a:ext uri="{FF2B5EF4-FFF2-40B4-BE49-F238E27FC236}">
                <a16:creationId xmlns:a16="http://schemas.microsoft.com/office/drawing/2014/main" id="{CD87A0B2-6769-C64F-9FAB-4901BF8BBAF7}"/>
              </a:ext>
            </a:extLst>
          </p:cNvPr>
          <p:cNvPicPr>
            <a:picLocks noChangeAspect="1"/>
          </p:cNvPicPr>
          <p:nvPr/>
        </p:nvPicPr>
        <p:blipFill rotWithShape="1">
          <a:blip r:embed="rId2"/>
          <a:srcRect l="14732" r="11384" b="17913"/>
          <a:stretch/>
        </p:blipFill>
        <p:spPr>
          <a:xfrm rot="10800000">
            <a:off x="11102803" y="828625"/>
            <a:ext cx="1089197" cy="1210128"/>
          </a:xfrm>
          <a:prstGeom prst="rect">
            <a:avLst/>
          </a:prstGeom>
        </p:spPr>
      </p:pic>
    </p:spTree>
    <p:extLst>
      <p:ext uri="{BB962C8B-B14F-4D97-AF65-F5344CB8AC3E}">
        <p14:creationId xmlns:p14="http://schemas.microsoft.com/office/powerpoint/2010/main" val="288198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30AB6-C730-AF4B-BD93-2C294FFCD50D}"/>
              </a:ext>
            </a:extLst>
          </p:cNvPr>
          <p:cNvSpPr>
            <a:spLocks noGrp="1"/>
          </p:cNvSpPr>
          <p:nvPr>
            <p:ph type="title"/>
          </p:nvPr>
        </p:nvSpPr>
        <p:spPr>
          <a:xfrm>
            <a:off x="564443" y="685800"/>
            <a:ext cx="6013775" cy="814388"/>
          </a:xfrm>
        </p:spPr>
        <p:txBody>
          <a:bodyPr>
            <a:normAutofit/>
          </a:bodyPr>
          <a:lstStyle/>
          <a:p>
            <a:r>
              <a:rPr lang="en-GB" dirty="0"/>
              <a:t>Key Points</a:t>
            </a:r>
          </a:p>
        </p:txBody>
      </p:sp>
      <p:sp>
        <p:nvSpPr>
          <p:cNvPr id="3" name="Content Placeholder 2">
            <a:extLst>
              <a:ext uri="{FF2B5EF4-FFF2-40B4-BE49-F238E27FC236}">
                <a16:creationId xmlns:a16="http://schemas.microsoft.com/office/drawing/2014/main" id="{24DE83E4-46C2-9D44-AB3D-CCF6BB80888D}"/>
              </a:ext>
            </a:extLst>
          </p:cNvPr>
          <p:cNvSpPr>
            <a:spLocks noGrp="1"/>
          </p:cNvSpPr>
          <p:nvPr>
            <p:ph idx="1"/>
          </p:nvPr>
        </p:nvSpPr>
        <p:spPr>
          <a:xfrm>
            <a:off x="564444" y="1625600"/>
            <a:ext cx="6581423" cy="5032374"/>
          </a:xfrm>
        </p:spPr>
        <p:txBody>
          <a:bodyPr>
            <a:normAutofit/>
          </a:bodyPr>
          <a:lstStyle/>
          <a:p>
            <a:r>
              <a:rPr lang="en-GB" dirty="0"/>
              <a:t>Conflict Theory</a:t>
            </a:r>
          </a:p>
          <a:p>
            <a:r>
              <a:rPr lang="en-GB" dirty="0"/>
              <a:t>Ideology is key!</a:t>
            </a:r>
          </a:p>
          <a:p>
            <a:r>
              <a:rPr lang="en-GB" dirty="0"/>
              <a:t>Concept of Hegemony (ideological and moral leadership) of society</a:t>
            </a:r>
          </a:p>
          <a:p>
            <a:pPr lvl="1"/>
            <a:r>
              <a:rPr lang="en-GB" dirty="0"/>
              <a:t>Explains how the ruing class maintain its position</a:t>
            </a:r>
          </a:p>
          <a:p>
            <a:r>
              <a:rPr lang="en-GB" dirty="0"/>
              <a:t>Two (2) ways ruling class maintain dominance over society:</a:t>
            </a:r>
          </a:p>
          <a:p>
            <a:pPr lvl="1"/>
            <a:r>
              <a:rPr lang="en-GB" dirty="0"/>
              <a:t>Coercion</a:t>
            </a:r>
          </a:p>
          <a:p>
            <a:pPr lvl="2"/>
            <a:r>
              <a:rPr lang="en-GB" dirty="0"/>
              <a:t>Army, Police, Prisons and Courts of the Capitalist state force other classes to accept its rule</a:t>
            </a:r>
          </a:p>
          <a:p>
            <a:pPr lvl="1"/>
            <a:r>
              <a:rPr lang="en-GB" dirty="0"/>
              <a:t>Consent (Hegemony)</a:t>
            </a:r>
          </a:p>
          <a:p>
            <a:pPr lvl="2"/>
            <a:r>
              <a:rPr lang="en-GB" dirty="0"/>
              <a:t>Uses ideas and values to persuade the subordinate classes that its rule </a:t>
            </a:r>
            <a:r>
              <a:rPr lang="en-GB"/>
              <a:t>is legitimate</a:t>
            </a:r>
            <a:endParaRPr lang="en-GB" dirty="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DA15830-D78E-5741-83D5-80900E9E140F}"/>
              </a:ext>
            </a:extLst>
          </p:cNvPr>
          <p:cNvPicPr>
            <a:picLocks noChangeAspect="1"/>
          </p:cNvPicPr>
          <p:nvPr/>
        </p:nvPicPr>
        <p:blipFill rotWithShape="1">
          <a:blip r:embed="rId3"/>
          <a:srcRect l="16786"/>
          <a:stretch/>
        </p:blipFill>
        <p:spPr>
          <a:xfrm>
            <a:off x="7612260" y="10"/>
            <a:ext cx="4579739" cy="6857990"/>
          </a:xfrm>
          <a:prstGeom prst="rect">
            <a:avLst/>
          </a:prstGeom>
        </p:spPr>
      </p:pic>
    </p:spTree>
    <p:extLst>
      <p:ext uri="{BB962C8B-B14F-4D97-AF65-F5344CB8AC3E}">
        <p14:creationId xmlns:p14="http://schemas.microsoft.com/office/powerpoint/2010/main" val="151692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E55224-8D3C-F74A-8E8E-C66DD3A8C597}"/>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rPr>
              <a:t>What Is Ideology?</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617E5B0-13D3-3943-9AB8-87CF04D5A407}"/>
              </a:ext>
            </a:extLst>
          </p:cNvPr>
          <p:cNvSpPr>
            <a:spLocks noGrp="1"/>
          </p:cNvSpPr>
          <p:nvPr>
            <p:ph idx="1"/>
          </p:nvPr>
        </p:nvSpPr>
        <p:spPr>
          <a:xfrm>
            <a:off x="6176720" y="791570"/>
            <a:ext cx="4892308" cy="5262390"/>
          </a:xfrm>
        </p:spPr>
        <p:txBody>
          <a:bodyPr anchor="ctr">
            <a:normAutofit/>
          </a:bodyPr>
          <a:lstStyle/>
          <a:p>
            <a:r>
              <a:rPr lang="en-GB" sz="2400" dirty="0"/>
              <a:t>The Norms and Values of a given society or group of people</a:t>
            </a:r>
          </a:p>
        </p:txBody>
      </p:sp>
      <p:pic>
        <p:nvPicPr>
          <p:cNvPr id="5" name="Picture 4" descr="A colorful stained glass window&#10;&#10;Description automatically generated with low confidence">
            <a:extLst>
              <a:ext uri="{FF2B5EF4-FFF2-40B4-BE49-F238E27FC236}">
                <a16:creationId xmlns:a16="http://schemas.microsoft.com/office/drawing/2014/main" id="{AB2E3CE4-FFAF-4B4B-9658-EC669361F39C}"/>
              </a:ext>
            </a:extLst>
          </p:cNvPr>
          <p:cNvPicPr>
            <a:picLocks noChangeAspect="1"/>
          </p:cNvPicPr>
          <p:nvPr/>
        </p:nvPicPr>
        <p:blipFill>
          <a:blip r:embed="rId3"/>
          <a:stretch>
            <a:fillRect/>
          </a:stretch>
        </p:blipFill>
        <p:spPr>
          <a:xfrm>
            <a:off x="6659881" y="0"/>
            <a:ext cx="3908453" cy="6858000"/>
          </a:xfrm>
          <a:prstGeom prst="rect">
            <a:avLst/>
          </a:prstGeom>
        </p:spPr>
      </p:pic>
    </p:spTree>
    <p:extLst>
      <p:ext uri="{BB962C8B-B14F-4D97-AF65-F5344CB8AC3E}">
        <p14:creationId xmlns:p14="http://schemas.microsoft.com/office/powerpoint/2010/main" val="10688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6B4A-6846-1647-B6C8-6424B55335F0}"/>
              </a:ext>
            </a:extLst>
          </p:cNvPr>
          <p:cNvSpPr>
            <a:spLocks noGrp="1"/>
          </p:cNvSpPr>
          <p:nvPr>
            <p:ph type="title"/>
          </p:nvPr>
        </p:nvSpPr>
        <p:spPr/>
        <p:txBody>
          <a:bodyPr/>
          <a:lstStyle/>
          <a:p>
            <a:r>
              <a:rPr lang="en-GB" dirty="0"/>
              <a:t>Activity Time</a:t>
            </a:r>
          </a:p>
        </p:txBody>
      </p:sp>
      <p:sp>
        <p:nvSpPr>
          <p:cNvPr id="3" name="Content Placeholder 2">
            <a:extLst>
              <a:ext uri="{FF2B5EF4-FFF2-40B4-BE49-F238E27FC236}">
                <a16:creationId xmlns:a16="http://schemas.microsoft.com/office/drawing/2014/main" id="{913D7FCA-17FE-0B4F-B620-499B1708E18D}"/>
              </a:ext>
            </a:extLst>
          </p:cNvPr>
          <p:cNvSpPr>
            <a:spLocks noGrp="1"/>
          </p:cNvSpPr>
          <p:nvPr>
            <p:ph idx="1"/>
          </p:nvPr>
        </p:nvSpPr>
        <p:spPr/>
        <p:txBody>
          <a:bodyPr/>
          <a:lstStyle/>
          <a:p>
            <a:r>
              <a:rPr lang="en-GB" dirty="0"/>
              <a:t>Think about a social issue such as BLM, gender inequality, LGBTQ+ rights</a:t>
            </a:r>
          </a:p>
          <a:p>
            <a:r>
              <a:rPr lang="en-GB" dirty="0"/>
              <a:t>Apply a Marxist argument to it and think how useful that argument is?</a:t>
            </a:r>
          </a:p>
          <a:p>
            <a:pPr lvl="1"/>
            <a:r>
              <a:rPr lang="en-GB" dirty="0"/>
              <a:t>Generally focus on things such as the economy and people being powerless</a:t>
            </a:r>
          </a:p>
          <a:p>
            <a:r>
              <a:rPr lang="en-GB" dirty="0"/>
              <a:t>Now think about ideology</a:t>
            </a:r>
          </a:p>
        </p:txBody>
      </p:sp>
    </p:spTree>
    <p:extLst>
      <p:ext uri="{BB962C8B-B14F-4D97-AF65-F5344CB8AC3E}">
        <p14:creationId xmlns:p14="http://schemas.microsoft.com/office/powerpoint/2010/main" val="73851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F2CA-B44B-D644-B031-DF5A2FC1A621}"/>
              </a:ext>
            </a:extLst>
          </p:cNvPr>
          <p:cNvSpPr>
            <a:spLocks noGrp="1"/>
          </p:cNvSpPr>
          <p:nvPr>
            <p:ph type="title"/>
          </p:nvPr>
        </p:nvSpPr>
        <p:spPr/>
        <p:txBody>
          <a:bodyPr/>
          <a:lstStyle/>
          <a:p>
            <a:r>
              <a:rPr lang="en-GB" dirty="0"/>
              <a:t>How Does Neo-Marxism Differ To Traditional Marxism Then?</a:t>
            </a:r>
          </a:p>
        </p:txBody>
      </p:sp>
      <p:sp>
        <p:nvSpPr>
          <p:cNvPr id="3" name="Content Placeholder 2">
            <a:extLst>
              <a:ext uri="{FF2B5EF4-FFF2-40B4-BE49-F238E27FC236}">
                <a16:creationId xmlns:a16="http://schemas.microsoft.com/office/drawing/2014/main" id="{FD29AA66-FEAF-A340-A714-D7303AD6DE3B}"/>
              </a:ext>
            </a:extLst>
          </p:cNvPr>
          <p:cNvSpPr>
            <a:spLocks noGrp="1"/>
          </p:cNvSpPr>
          <p:nvPr>
            <p:ph idx="1"/>
          </p:nvPr>
        </p:nvSpPr>
        <p:spPr/>
        <p:txBody>
          <a:bodyPr/>
          <a:lstStyle/>
          <a:p>
            <a:r>
              <a:rPr lang="en-GB" dirty="0"/>
              <a:t>Ideology is more powerful than economic means</a:t>
            </a:r>
          </a:p>
          <a:p>
            <a:pPr lvl="1"/>
            <a:r>
              <a:rPr lang="en-GB" dirty="0"/>
              <a:t>It makes economic and monetary sense to hire the best people to do the best job</a:t>
            </a:r>
          </a:p>
          <a:p>
            <a:pPr lvl="2"/>
            <a:r>
              <a:rPr lang="en-GB" b="1" i="1" u="sng" dirty="0">
                <a:solidFill>
                  <a:srgbClr val="FF0000"/>
                </a:solidFill>
                <a:highlight>
                  <a:srgbClr val="FFFF00"/>
                </a:highlight>
              </a:rPr>
              <a:t>BUT</a:t>
            </a:r>
            <a:r>
              <a:rPr lang="en-GB" dirty="0"/>
              <a:t> if the employer/owner feels the person is not the right for the job, even if they have the qualifications, then they unlikely to get it</a:t>
            </a:r>
          </a:p>
        </p:txBody>
      </p:sp>
    </p:spTree>
    <p:extLst>
      <p:ext uri="{BB962C8B-B14F-4D97-AF65-F5344CB8AC3E}">
        <p14:creationId xmlns:p14="http://schemas.microsoft.com/office/powerpoint/2010/main" val="200766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C1FD-D487-2447-B38E-55D69313F0BA}"/>
              </a:ext>
            </a:extLst>
          </p:cNvPr>
          <p:cNvSpPr>
            <a:spLocks noGrp="1"/>
          </p:cNvSpPr>
          <p:nvPr>
            <p:ph type="title"/>
          </p:nvPr>
        </p:nvSpPr>
        <p:spPr>
          <a:xfrm>
            <a:off x="1128889" y="685800"/>
            <a:ext cx="9843911" cy="883356"/>
          </a:xfrm>
        </p:spPr>
        <p:txBody>
          <a:bodyPr/>
          <a:lstStyle/>
          <a:p>
            <a:r>
              <a:rPr lang="en-GB" dirty="0"/>
              <a:t>Hegemony &amp; Revolution</a:t>
            </a:r>
          </a:p>
        </p:txBody>
      </p:sp>
      <p:sp>
        <p:nvSpPr>
          <p:cNvPr id="3" name="Content Placeholder 2">
            <a:extLst>
              <a:ext uri="{FF2B5EF4-FFF2-40B4-BE49-F238E27FC236}">
                <a16:creationId xmlns:a16="http://schemas.microsoft.com/office/drawing/2014/main" id="{504583F3-5DC3-444E-BE44-2D38B7C30A30}"/>
              </a:ext>
            </a:extLst>
          </p:cNvPr>
          <p:cNvSpPr>
            <a:spLocks noGrp="1"/>
          </p:cNvSpPr>
          <p:nvPr>
            <p:ph idx="1"/>
          </p:nvPr>
        </p:nvSpPr>
        <p:spPr>
          <a:xfrm>
            <a:off x="1128889" y="1738489"/>
            <a:ext cx="10792178" cy="5119511"/>
          </a:xfrm>
        </p:spPr>
        <p:txBody>
          <a:bodyPr>
            <a:normAutofit/>
          </a:bodyPr>
          <a:lstStyle/>
          <a:p>
            <a:r>
              <a:rPr lang="en-GB" dirty="0"/>
              <a:t>The ruling class in Capitalists societies need consent in order to continue their position</a:t>
            </a:r>
          </a:p>
          <a:p>
            <a:pPr lvl="1"/>
            <a:r>
              <a:rPr lang="en-GB" dirty="0"/>
              <a:t>Gramsci agrees with Marx that the Ruling class control the institutions that produce and </a:t>
            </a:r>
            <a:r>
              <a:rPr lang="en-GB"/>
              <a:t>spread ideology/ideas </a:t>
            </a:r>
            <a:r>
              <a:rPr lang="en-GB" dirty="0"/>
              <a:t>(such as the Media, Education &amp; Religion)</a:t>
            </a:r>
          </a:p>
          <a:p>
            <a:pPr lvl="1"/>
            <a:r>
              <a:rPr lang="en-GB" dirty="0"/>
              <a:t>As long as everyone is ok with it, it continues and </a:t>
            </a:r>
            <a:r>
              <a:rPr lang="en-GB" b="1" u="sng" dirty="0">
                <a:solidFill>
                  <a:srgbClr val="FF0000"/>
                </a:solidFill>
                <a:highlight>
                  <a:srgbClr val="FFFF00"/>
                </a:highlight>
              </a:rPr>
              <a:t>NO REVOLUTION</a:t>
            </a:r>
          </a:p>
          <a:p>
            <a:pPr lvl="2"/>
            <a:r>
              <a:rPr lang="en-GB" dirty="0"/>
              <a:t>Even if it might be financially favourable to do so</a:t>
            </a:r>
          </a:p>
          <a:p>
            <a:r>
              <a:rPr lang="en-GB" b="1" i="1" u="sng" dirty="0">
                <a:solidFill>
                  <a:srgbClr val="FF0000"/>
                </a:solidFill>
                <a:highlight>
                  <a:srgbClr val="FFFF00"/>
                </a:highlight>
              </a:rPr>
              <a:t>BUT</a:t>
            </a:r>
            <a:r>
              <a:rPr lang="en-GB" dirty="0"/>
              <a:t>, two (2) reasons Gramsci believed the hegemony of the ruling class is never complete</a:t>
            </a:r>
          </a:p>
          <a:p>
            <a:pPr marL="987552" lvl="1" indent="-457200">
              <a:buFont typeface="+mj-lt"/>
              <a:buAutoNum type="arabicPeriod"/>
            </a:pPr>
            <a:r>
              <a:rPr lang="en-GB" b="1" dirty="0"/>
              <a:t>The Ruling class are a minority</a:t>
            </a:r>
          </a:p>
          <a:p>
            <a:pPr lvl="2"/>
            <a:r>
              <a:rPr lang="en-GB" dirty="0"/>
              <a:t>Ruling requires a </a:t>
            </a:r>
            <a:r>
              <a:rPr lang="en-GB" b="1" i="1" u="sng" dirty="0">
                <a:solidFill>
                  <a:srgbClr val="FF0000"/>
                </a:solidFill>
                <a:highlight>
                  <a:srgbClr val="FFFF00"/>
                </a:highlight>
              </a:rPr>
              <a:t>POWER BLOC</a:t>
            </a:r>
            <a:r>
              <a:rPr lang="en-GB" dirty="0"/>
              <a:t> by making alliances with other groups (E.G. Middle Class)</a:t>
            </a:r>
          </a:p>
          <a:p>
            <a:pPr lvl="2"/>
            <a:r>
              <a:rPr lang="en-GB" dirty="0"/>
              <a:t>So they have to make </a:t>
            </a:r>
            <a:r>
              <a:rPr lang="en-GB" b="1" i="1" u="sng" dirty="0">
                <a:solidFill>
                  <a:srgbClr val="FF0000"/>
                </a:solidFill>
                <a:highlight>
                  <a:srgbClr val="FFFF00"/>
                </a:highlight>
              </a:rPr>
              <a:t>IDEOLOGICAL COMPROMISES</a:t>
            </a:r>
            <a:r>
              <a:rPr lang="en-GB" b="1" i="1" dirty="0">
                <a:solidFill>
                  <a:srgbClr val="FF0000"/>
                </a:solidFill>
              </a:rPr>
              <a:t> </a:t>
            </a:r>
            <a:r>
              <a:rPr lang="en-GB" dirty="0"/>
              <a:t>to continue</a:t>
            </a:r>
          </a:p>
          <a:p>
            <a:pPr marL="987552" lvl="1" indent="-457200">
              <a:buFont typeface="+mj-lt"/>
              <a:buAutoNum type="arabicPeriod"/>
            </a:pPr>
            <a:r>
              <a:rPr lang="en-GB" b="1" dirty="0"/>
              <a:t>The Proletariat have a </a:t>
            </a:r>
            <a:r>
              <a:rPr lang="en-GB" b="1" u="sng" dirty="0">
                <a:solidFill>
                  <a:srgbClr val="FF0000"/>
                </a:solidFill>
                <a:highlight>
                  <a:srgbClr val="FFFF00"/>
                </a:highlight>
              </a:rPr>
              <a:t>DUAL CONSCIOUSNESS</a:t>
            </a:r>
          </a:p>
          <a:p>
            <a:pPr lvl="2"/>
            <a:r>
              <a:rPr lang="en-GB" dirty="0"/>
              <a:t>Their ideas are influenced by Bourgeois ideology </a:t>
            </a:r>
            <a:r>
              <a:rPr lang="en-GB" b="1" i="1" u="sng" dirty="0">
                <a:solidFill>
                  <a:srgbClr val="FF0000"/>
                </a:solidFill>
                <a:highlight>
                  <a:srgbClr val="FFFF00"/>
                </a:highlight>
              </a:rPr>
              <a:t>AND</a:t>
            </a:r>
            <a:r>
              <a:rPr lang="en-GB" dirty="0"/>
              <a:t> their material conditions of life (such as experiences of poverty and exploitation)</a:t>
            </a:r>
          </a:p>
          <a:p>
            <a:pPr lvl="3"/>
            <a:r>
              <a:rPr lang="en-GB" dirty="0"/>
              <a:t>Therefore, they can see through </a:t>
            </a:r>
            <a:r>
              <a:rPr lang="en-GB" b="1" u="sng" dirty="0">
                <a:solidFill>
                  <a:srgbClr val="FF0000"/>
                </a:solidFill>
                <a:highlight>
                  <a:srgbClr val="FFFF00"/>
                </a:highlight>
              </a:rPr>
              <a:t>SOME</a:t>
            </a:r>
            <a:r>
              <a:rPr lang="en-GB" dirty="0"/>
              <a:t> of the dominant ideology</a:t>
            </a:r>
          </a:p>
        </p:txBody>
      </p:sp>
    </p:spTree>
    <p:extLst>
      <p:ext uri="{BB962C8B-B14F-4D97-AF65-F5344CB8AC3E}">
        <p14:creationId xmlns:p14="http://schemas.microsoft.com/office/powerpoint/2010/main" val="258243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614C-43C8-DB47-9957-A04F8AF962D0}"/>
              </a:ext>
            </a:extLst>
          </p:cNvPr>
          <p:cNvSpPr>
            <a:spLocks noGrp="1"/>
          </p:cNvSpPr>
          <p:nvPr>
            <p:ph type="title"/>
          </p:nvPr>
        </p:nvSpPr>
        <p:spPr>
          <a:xfrm>
            <a:off x="1371600" y="685800"/>
            <a:ext cx="9601200" cy="1334911"/>
          </a:xfrm>
        </p:spPr>
        <p:txBody>
          <a:bodyPr/>
          <a:lstStyle/>
          <a:p>
            <a:r>
              <a:rPr lang="en-GB" dirty="0"/>
              <a:t>Hegemony &amp; Revolution: Continued</a:t>
            </a:r>
          </a:p>
        </p:txBody>
      </p:sp>
      <p:sp>
        <p:nvSpPr>
          <p:cNvPr id="3" name="Content Placeholder 2">
            <a:extLst>
              <a:ext uri="{FF2B5EF4-FFF2-40B4-BE49-F238E27FC236}">
                <a16:creationId xmlns:a16="http://schemas.microsoft.com/office/drawing/2014/main" id="{7D33381A-8329-2E40-AE0C-77649276F07B}"/>
              </a:ext>
            </a:extLst>
          </p:cNvPr>
          <p:cNvSpPr>
            <a:spLocks noGrp="1"/>
          </p:cNvSpPr>
          <p:nvPr>
            <p:ph idx="1"/>
          </p:nvPr>
        </p:nvSpPr>
        <p:spPr>
          <a:xfrm>
            <a:off x="1371600" y="2286000"/>
            <a:ext cx="9601200" cy="3886200"/>
          </a:xfrm>
        </p:spPr>
        <p:txBody>
          <a:bodyPr>
            <a:normAutofit/>
          </a:bodyPr>
          <a:lstStyle/>
          <a:p>
            <a:r>
              <a:rPr lang="en-GB" dirty="0"/>
              <a:t>Gramsci’s two (2) reasons highlight that it is possible to undermine and remove the Ruling-Class hegemony</a:t>
            </a:r>
          </a:p>
          <a:p>
            <a:pPr lvl="1"/>
            <a:r>
              <a:rPr lang="en-GB" dirty="0"/>
              <a:t>Especially at times of economic crisis and worsening quality of life for the Proletariat</a:t>
            </a:r>
          </a:p>
          <a:p>
            <a:r>
              <a:rPr lang="en-GB" b="1" i="1" u="sng" dirty="0">
                <a:solidFill>
                  <a:srgbClr val="FF0000"/>
                </a:solidFill>
                <a:highlight>
                  <a:srgbClr val="FFFF00"/>
                </a:highlight>
              </a:rPr>
              <a:t>BUT</a:t>
            </a:r>
            <a:r>
              <a:rPr lang="en-GB" dirty="0"/>
              <a:t>, this only leads to revolution </a:t>
            </a:r>
            <a:r>
              <a:rPr lang="en-GB" b="1" i="1" u="sng" dirty="0">
                <a:solidFill>
                  <a:srgbClr val="FF0000"/>
                </a:solidFill>
                <a:highlight>
                  <a:srgbClr val="FFFF00"/>
                </a:highlight>
              </a:rPr>
              <a:t>IF</a:t>
            </a:r>
            <a:r>
              <a:rPr lang="en-GB" dirty="0"/>
              <a:t> the Proletariat can can construct a </a:t>
            </a:r>
            <a:r>
              <a:rPr lang="en-GB" b="1" i="1" u="sng" dirty="0">
                <a:solidFill>
                  <a:srgbClr val="FF0000"/>
                </a:solidFill>
                <a:highlight>
                  <a:srgbClr val="FFFF00"/>
                </a:highlight>
              </a:rPr>
              <a:t>COUNTER-HEGEMONIC BLOC</a:t>
            </a:r>
          </a:p>
          <a:p>
            <a:pPr lvl="1"/>
            <a:r>
              <a:rPr lang="en-GB" dirty="0"/>
              <a:t>Basically can they get enough people behind a different ideology</a:t>
            </a:r>
          </a:p>
          <a:p>
            <a:pPr lvl="2"/>
            <a:r>
              <a:rPr lang="en-GB" dirty="0"/>
              <a:t>This requires political involvement and ability to organise movements powerful enough to topple the dominant classes ideology and rule</a:t>
            </a:r>
          </a:p>
          <a:p>
            <a:pPr lvl="2"/>
            <a:r>
              <a:rPr lang="en-GB" dirty="0"/>
              <a:t>Gramsci believed only Socialist values would do</a:t>
            </a:r>
          </a:p>
          <a:p>
            <a:pPr lvl="3"/>
            <a:r>
              <a:rPr lang="en-GB" dirty="0"/>
              <a:t>This is similar to Marx with Communism</a:t>
            </a:r>
          </a:p>
        </p:txBody>
      </p:sp>
    </p:spTree>
    <p:extLst>
      <p:ext uri="{BB962C8B-B14F-4D97-AF65-F5344CB8AC3E}">
        <p14:creationId xmlns:p14="http://schemas.microsoft.com/office/powerpoint/2010/main" val="129713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4A80-4A8E-6440-B41C-8DB72BC3303E}"/>
              </a:ext>
            </a:extLst>
          </p:cNvPr>
          <p:cNvSpPr>
            <a:spLocks noGrp="1"/>
          </p:cNvSpPr>
          <p:nvPr>
            <p:ph type="title"/>
          </p:nvPr>
        </p:nvSpPr>
        <p:spPr/>
        <p:txBody>
          <a:bodyPr/>
          <a:lstStyle/>
          <a:p>
            <a:r>
              <a:rPr lang="en-GB" dirty="0"/>
              <a:t>Activity Time</a:t>
            </a:r>
          </a:p>
        </p:txBody>
      </p:sp>
      <p:sp>
        <p:nvSpPr>
          <p:cNvPr id="3" name="Content Placeholder 2">
            <a:extLst>
              <a:ext uri="{FF2B5EF4-FFF2-40B4-BE49-F238E27FC236}">
                <a16:creationId xmlns:a16="http://schemas.microsoft.com/office/drawing/2014/main" id="{627176A9-EFBB-3E42-9384-669CAE6EF961}"/>
              </a:ext>
            </a:extLst>
          </p:cNvPr>
          <p:cNvSpPr>
            <a:spLocks noGrp="1"/>
          </p:cNvSpPr>
          <p:nvPr>
            <p:ph idx="1"/>
          </p:nvPr>
        </p:nvSpPr>
        <p:spPr/>
        <p:txBody>
          <a:bodyPr/>
          <a:lstStyle/>
          <a:p>
            <a:r>
              <a:rPr lang="en-GB" dirty="0"/>
              <a:t>Can you think of times where seemingly powerful people (groups of individuals) have had to make compromises?</a:t>
            </a:r>
          </a:p>
          <a:p>
            <a:r>
              <a:rPr lang="en-GB" dirty="0"/>
              <a:t>Can you think of any TV Shows (past and/or present) where the bourgeois lifestyle influences people, even though they (according to Marx) will never match it?</a:t>
            </a:r>
          </a:p>
        </p:txBody>
      </p:sp>
    </p:spTree>
    <p:extLst>
      <p:ext uri="{BB962C8B-B14F-4D97-AF65-F5344CB8AC3E}">
        <p14:creationId xmlns:p14="http://schemas.microsoft.com/office/powerpoint/2010/main" val="95836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6FD36D5-6B6E-334A-88E4-73A69160C001}"/>
              </a:ext>
            </a:extLst>
          </p:cNvPr>
          <p:cNvSpPr>
            <a:spLocks noGrp="1"/>
          </p:cNvSpPr>
          <p:nvPr>
            <p:ph idx="1"/>
          </p:nvPr>
        </p:nvSpPr>
        <p:spPr>
          <a:xfrm>
            <a:off x="137224" y="216622"/>
            <a:ext cx="4212930" cy="1015663"/>
          </a:xfrm>
        </p:spPr>
        <p:txBody>
          <a:bodyPr/>
          <a:lstStyle/>
          <a:p>
            <a:pPr marL="0" indent="0">
              <a:buNone/>
            </a:pPr>
            <a:r>
              <a:rPr lang="en-GB" dirty="0"/>
              <a:t>Gramsci argued aspects of the superstructure have some independence from the ruling class.</a:t>
            </a:r>
          </a:p>
        </p:txBody>
      </p:sp>
      <p:grpSp>
        <p:nvGrpSpPr>
          <p:cNvPr id="18" name="Group 17">
            <a:extLst>
              <a:ext uri="{FF2B5EF4-FFF2-40B4-BE49-F238E27FC236}">
                <a16:creationId xmlns:a16="http://schemas.microsoft.com/office/drawing/2014/main" id="{833E687E-0C8A-9F49-8F02-5AB2877E2443}"/>
              </a:ext>
            </a:extLst>
          </p:cNvPr>
          <p:cNvGrpSpPr/>
          <p:nvPr/>
        </p:nvGrpSpPr>
        <p:grpSpPr>
          <a:xfrm>
            <a:off x="-92830" y="1386961"/>
            <a:ext cx="12205807" cy="5420315"/>
            <a:chOff x="986873" y="1773677"/>
            <a:chExt cx="11284132" cy="5011020"/>
          </a:xfrm>
        </p:grpSpPr>
        <p:grpSp>
          <p:nvGrpSpPr>
            <p:cNvPr id="20" name="Group 19">
              <a:extLst>
                <a:ext uri="{FF2B5EF4-FFF2-40B4-BE49-F238E27FC236}">
                  <a16:creationId xmlns:a16="http://schemas.microsoft.com/office/drawing/2014/main" id="{21FA2BAC-BE56-AE4F-870A-54467C089237}"/>
                </a:ext>
              </a:extLst>
            </p:cNvPr>
            <p:cNvGrpSpPr/>
            <p:nvPr/>
          </p:nvGrpSpPr>
          <p:grpSpPr>
            <a:xfrm>
              <a:off x="3605716" y="4534365"/>
              <a:ext cx="5966298" cy="2250332"/>
              <a:chOff x="3605716" y="4534365"/>
              <a:chExt cx="5966298" cy="2250332"/>
            </a:xfrm>
          </p:grpSpPr>
          <p:sp>
            <p:nvSpPr>
              <p:cNvPr id="35" name="Rectangle 34">
                <a:extLst>
                  <a:ext uri="{FF2B5EF4-FFF2-40B4-BE49-F238E27FC236}">
                    <a16:creationId xmlns:a16="http://schemas.microsoft.com/office/drawing/2014/main" id="{AD7736A4-21DD-5149-983A-4C6959F52CD1}"/>
                  </a:ext>
                </a:extLst>
              </p:cNvPr>
              <p:cNvSpPr/>
              <p:nvPr/>
            </p:nvSpPr>
            <p:spPr>
              <a:xfrm>
                <a:off x="3605716" y="4534365"/>
                <a:ext cx="5966298" cy="22503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9277F6A-9F62-5B4D-AA37-FDC91F68713B}"/>
                  </a:ext>
                </a:extLst>
              </p:cNvPr>
              <p:cNvSpPr txBox="1"/>
              <p:nvPr/>
            </p:nvSpPr>
            <p:spPr>
              <a:xfrm>
                <a:off x="6220815" y="4581402"/>
                <a:ext cx="736099" cy="369332"/>
              </a:xfrm>
              <a:prstGeom prst="rect">
                <a:avLst/>
              </a:prstGeom>
              <a:noFill/>
            </p:spPr>
            <p:txBody>
              <a:bodyPr wrap="none" rtlCol="0">
                <a:spAutoFit/>
              </a:bodyPr>
              <a:lstStyle/>
              <a:p>
                <a:pPr algn="ctr"/>
                <a:r>
                  <a:rPr lang="en-GB" b="1" u="sng" dirty="0">
                    <a:solidFill>
                      <a:schemeClr val="bg1"/>
                    </a:solidFill>
                  </a:rPr>
                  <a:t>Base</a:t>
                </a:r>
              </a:p>
            </p:txBody>
          </p:sp>
          <p:sp>
            <p:nvSpPr>
              <p:cNvPr id="37" name="TextBox 36">
                <a:extLst>
                  <a:ext uri="{FF2B5EF4-FFF2-40B4-BE49-F238E27FC236}">
                    <a16:creationId xmlns:a16="http://schemas.microsoft.com/office/drawing/2014/main" id="{CE04E631-6D20-6B4A-A432-6B67FD79CB14}"/>
                  </a:ext>
                </a:extLst>
              </p:cNvPr>
              <p:cNvSpPr txBox="1"/>
              <p:nvPr/>
            </p:nvSpPr>
            <p:spPr>
              <a:xfrm>
                <a:off x="4573280" y="5136311"/>
                <a:ext cx="4031167" cy="769441"/>
              </a:xfrm>
              <a:prstGeom prst="rect">
                <a:avLst/>
              </a:prstGeom>
              <a:noFill/>
            </p:spPr>
            <p:txBody>
              <a:bodyPr wrap="none" rtlCol="0">
                <a:spAutoFit/>
              </a:bodyPr>
              <a:lstStyle/>
              <a:p>
                <a:pPr algn="ctr"/>
                <a:r>
                  <a:rPr lang="en-GB" sz="1600" b="1" dirty="0">
                    <a:solidFill>
                      <a:schemeClr val="bg1"/>
                    </a:solidFill>
                  </a:rPr>
                  <a:t>All things needed for production:</a:t>
                </a:r>
              </a:p>
              <a:p>
                <a:pPr algn="ctr"/>
                <a:r>
                  <a:rPr lang="en-GB" sz="1400" dirty="0">
                    <a:solidFill>
                      <a:schemeClr val="bg1"/>
                    </a:solidFill>
                  </a:rPr>
                  <a:t>Machines, Factories, Land, Tools, Raw Materials</a:t>
                </a:r>
              </a:p>
              <a:p>
                <a:pPr algn="ctr"/>
                <a:r>
                  <a:rPr lang="en-GB" sz="1400" i="1" dirty="0">
                    <a:solidFill>
                      <a:schemeClr val="bg1"/>
                    </a:solidFill>
                  </a:rPr>
                  <a:t>(Owned by the Bourgeoisie)</a:t>
                </a:r>
              </a:p>
            </p:txBody>
          </p:sp>
          <p:sp>
            <p:nvSpPr>
              <p:cNvPr id="38" name="TextBox 37">
                <a:extLst>
                  <a:ext uri="{FF2B5EF4-FFF2-40B4-BE49-F238E27FC236}">
                    <a16:creationId xmlns:a16="http://schemas.microsoft.com/office/drawing/2014/main" id="{CFEB80F4-FA3A-3A4F-BBA7-D4BEB003F5C5}"/>
                  </a:ext>
                </a:extLst>
              </p:cNvPr>
              <p:cNvSpPr txBox="1"/>
              <p:nvPr/>
            </p:nvSpPr>
            <p:spPr>
              <a:xfrm>
                <a:off x="4891731" y="6045122"/>
                <a:ext cx="3394263" cy="553998"/>
              </a:xfrm>
              <a:prstGeom prst="rect">
                <a:avLst/>
              </a:prstGeom>
              <a:noFill/>
            </p:spPr>
            <p:txBody>
              <a:bodyPr wrap="none" rtlCol="0">
                <a:spAutoFit/>
              </a:bodyPr>
              <a:lstStyle/>
              <a:p>
                <a:pPr algn="ctr"/>
                <a:r>
                  <a:rPr lang="en-GB" sz="1600" b="1" dirty="0">
                    <a:solidFill>
                      <a:schemeClr val="bg1"/>
                    </a:solidFill>
                  </a:rPr>
                  <a:t>People’s relations to Production:</a:t>
                </a:r>
              </a:p>
              <a:p>
                <a:pPr algn="ctr"/>
                <a:r>
                  <a:rPr lang="en-GB" sz="1400" dirty="0">
                    <a:solidFill>
                      <a:schemeClr val="bg1"/>
                    </a:solidFill>
                  </a:rPr>
                  <a:t>Bourgeoisie exploits the Proletariat</a:t>
                </a:r>
              </a:p>
            </p:txBody>
          </p:sp>
        </p:grpSp>
        <p:sp>
          <p:nvSpPr>
            <p:cNvPr id="22" name="Circular Arrow 21">
              <a:extLst>
                <a:ext uri="{FF2B5EF4-FFF2-40B4-BE49-F238E27FC236}">
                  <a16:creationId xmlns:a16="http://schemas.microsoft.com/office/drawing/2014/main" id="{1EB07DF1-D125-E047-AF58-B88D06E80419}"/>
                </a:ext>
              </a:extLst>
            </p:cNvPr>
            <p:cNvSpPr/>
            <p:nvPr/>
          </p:nvSpPr>
          <p:spPr>
            <a:xfrm rot="5400000" flipV="1">
              <a:off x="2030472" y="1215204"/>
              <a:ext cx="3671574" cy="5758771"/>
            </a:xfrm>
            <a:prstGeom prst="circularArrow">
              <a:avLst>
                <a:gd name="adj1" fmla="val 17053"/>
                <a:gd name="adj2" fmla="val 1769182"/>
                <a:gd name="adj3" fmla="val 19823270"/>
                <a:gd name="adj4" fmla="val 10800000"/>
                <a:gd name="adj5" fmla="val 16778"/>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5" name="Group 24">
              <a:extLst>
                <a:ext uri="{FF2B5EF4-FFF2-40B4-BE49-F238E27FC236}">
                  <a16:creationId xmlns:a16="http://schemas.microsoft.com/office/drawing/2014/main" id="{F65D90B0-5410-EA45-89F5-B176119507B2}"/>
                </a:ext>
              </a:extLst>
            </p:cNvPr>
            <p:cNvGrpSpPr/>
            <p:nvPr/>
          </p:nvGrpSpPr>
          <p:grpSpPr>
            <a:xfrm>
              <a:off x="3605719" y="1773677"/>
              <a:ext cx="5966298" cy="2250332"/>
              <a:chOff x="3605719" y="1773677"/>
              <a:chExt cx="5966298" cy="2250332"/>
            </a:xfrm>
          </p:grpSpPr>
          <p:sp>
            <p:nvSpPr>
              <p:cNvPr id="29" name="Rectangle 28">
                <a:extLst>
                  <a:ext uri="{FF2B5EF4-FFF2-40B4-BE49-F238E27FC236}">
                    <a16:creationId xmlns:a16="http://schemas.microsoft.com/office/drawing/2014/main" id="{FA0B5962-B801-C745-B1E6-6799D5132382}"/>
                  </a:ext>
                </a:extLst>
              </p:cNvPr>
              <p:cNvSpPr/>
              <p:nvPr/>
            </p:nvSpPr>
            <p:spPr>
              <a:xfrm>
                <a:off x="3605719" y="1773677"/>
                <a:ext cx="5966298" cy="2250332"/>
              </a:xfrm>
              <a:prstGeom prst="rect">
                <a:avLst/>
              </a:prstGeom>
              <a:solidFill>
                <a:srgbClr val="043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B2F8EF2B-2F8F-DD4C-BF6D-020E5ACDD935}"/>
                  </a:ext>
                </a:extLst>
              </p:cNvPr>
              <p:cNvSpPr txBox="1"/>
              <p:nvPr/>
            </p:nvSpPr>
            <p:spPr>
              <a:xfrm>
                <a:off x="5669384" y="1824077"/>
                <a:ext cx="1838965" cy="369332"/>
              </a:xfrm>
              <a:prstGeom prst="rect">
                <a:avLst/>
              </a:prstGeom>
              <a:noFill/>
            </p:spPr>
            <p:txBody>
              <a:bodyPr wrap="none" rtlCol="0">
                <a:spAutoFit/>
              </a:bodyPr>
              <a:lstStyle/>
              <a:p>
                <a:r>
                  <a:rPr lang="en-GB" b="1" u="sng" dirty="0">
                    <a:solidFill>
                      <a:schemeClr val="bg1"/>
                    </a:solidFill>
                  </a:rPr>
                  <a:t>Superstructure</a:t>
                </a:r>
              </a:p>
            </p:txBody>
          </p:sp>
          <p:sp>
            <p:nvSpPr>
              <p:cNvPr id="31" name="TextBox 30">
                <a:extLst>
                  <a:ext uri="{FF2B5EF4-FFF2-40B4-BE49-F238E27FC236}">
                    <a16:creationId xmlns:a16="http://schemas.microsoft.com/office/drawing/2014/main" id="{43EA5FB7-C8D8-5B47-BBAD-926B218AAA9D}"/>
                  </a:ext>
                </a:extLst>
              </p:cNvPr>
              <p:cNvSpPr txBox="1"/>
              <p:nvPr/>
            </p:nvSpPr>
            <p:spPr>
              <a:xfrm>
                <a:off x="4483161" y="2201337"/>
                <a:ext cx="4211409" cy="338554"/>
              </a:xfrm>
              <a:prstGeom prst="rect">
                <a:avLst/>
              </a:prstGeom>
              <a:noFill/>
            </p:spPr>
            <p:txBody>
              <a:bodyPr wrap="none" rtlCol="0">
                <a:spAutoFit/>
              </a:bodyPr>
              <a:lstStyle/>
              <a:p>
                <a:r>
                  <a:rPr lang="en-GB" sz="1600" dirty="0">
                    <a:solidFill>
                      <a:schemeClr val="bg1"/>
                    </a:solidFill>
                  </a:rPr>
                  <a:t>Everything not directly to do with production:</a:t>
                </a:r>
              </a:p>
            </p:txBody>
          </p:sp>
          <p:sp>
            <p:nvSpPr>
              <p:cNvPr id="32" name="TextBox 31">
                <a:extLst>
                  <a:ext uri="{FF2B5EF4-FFF2-40B4-BE49-F238E27FC236}">
                    <a16:creationId xmlns:a16="http://schemas.microsoft.com/office/drawing/2014/main" id="{C343DC48-0ACF-7C41-9BEF-4D1E931645F9}"/>
                  </a:ext>
                </a:extLst>
              </p:cNvPr>
              <p:cNvSpPr txBox="1"/>
              <p:nvPr/>
            </p:nvSpPr>
            <p:spPr>
              <a:xfrm>
                <a:off x="4483161" y="2697174"/>
                <a:ext cx="1061509" cy="1169551"/>
              </a:xfrm>
              <a:prstGeom prst="rect">
                <a:avLst/>
              </a:prstGeom>
              <a:noFill/>
            </p:spPr>
            <p:txBody>
              <a:bodyPr wrap="none" rtlCol="0">
                <a:spAutoFit/>
              </a:bodyPr>
              <a:lstStyle/>
              <a:p>
                <a:pPr algn="ctr"/>
                <a:r>
                  <a:rPr lang="en-GB" sz="1400" dirty="0">
                    <a:solidFill>
                      <a:schemeClr val="bg1"/>
                    </a:solidFill>
                  </a:rPr>
                  <a:t>Art</a:t>
                </a:r>
              </a:p>
              <a:p>
                <a:pPr algn="ctr"/>
                <a:r>
                  <a:rPr lang="en-GB" sz="1400" dirty="0">
                    <a:solidFill>
                      <a:schemeClr val="bg1"/>
                    </a:solidFill>
                  </a:rPr>
                  <a:t>Family</a:t>
                </a:r>
              </a:p>
              <a:p>
                <a:pPr algn="ctr"/>
                <a:r>
                  <a:rPr lang="en-GB" sz="1400" dirty="0">
                    <a:solidFill>
                      <a:schemeClr val="bg1"/>
                    </a:solidFill>
                  </a:rPr>
                  <a:t>Culture</a:t>
                </a:r>
              </a:p>
              <a:p>
                <a:pPr algn="ctr"/>
                <a:r>
                  <a:rPr lang="en-GB" sz="1400" dirty="0">
                    <a:solidFill>
                      <a:schemeClr val="bg1"/>
                    </a:solidFill>
                  </a:rPr>
                  <a:t>Religion</a:t>
                </a:r>
              </a:p>
              <a:p>
                <a:pPr algn="ctr"/>
                <a:r>
                  <a:rPr lang="en-GB" sz="1400" dirty="0">
                    <a:solidFill>
                      <a:schemeClr val="bg1"/>
                    </a:solidFill>
                  </a:rPr>
                  <a:t>Philosophy</a:t>
                </a:r>
              </a:p>
            </p:txBody>
          </p:sp>
          <p:sp>
            <p:nvSpPr>
              <p:cNvPr id="33" name="TextBox 32">
                <a:extLst>
                  <a:ext uri="{FF2B5EF4-FFF2-40B4-BE49-F238E27FC236}">
                    <a16:creationId xmlns:a16="http://schemas.microsoft.com/office/drawing/2014/main" id="{A8C108D3-4C18-1A45-86B3-1224374B2737}"/>
                  </a:ext>
                </a:extLst>
              </p:cNvPr>
              <p:cNvSpPr txBox="1"/>
              <p:nvPr/>
            </p:nvSpPr>
            <p:spPr>
              <a:xfrm>
                <a:off x="6060515" y="3097284"/>
                <a:ext cx="1056700" cy="369332"/>
              </a:xfrm>
              <a:prstGeom prst="rect">
                <a:avLst/>
              </a:prstGeom>
              <a:noFill/>
            </p:spPr>
            <p:txBody>
              <a:bodyPr wrap="none" rtlCol="0">
                <a:spAutoFit/>
              </a:bodyPr>
              <a:lstStyle/>
              <a:p>
                <a:r>
                  <a:rPr lang="en-GB" dirty="0">
                    <a:solidFill>
                      <a:schemeClr val="bg1"/>
                    </a:solidFill>
                  </a:rPr>
                  <a:t>Ideology</a:t>
                </a:r>
              </a:p>
            </p:txBody>
          </p:sp>
          <p:sp>
            <p:nvSpPr>
              <p:cNvPr id="34" name="TextBox 33">
                <a:extLst>
                  <a:ext uri="{FF2B5EF4-FFF2-40B4-BE49-F238E27FC236}">
                    <a16:creationId xmlns:a16="http://schemas.microsoft.com/office/drawing/2014/main" id="{968B2C65-D3C5-5343-965A-E75C1B961A90}"/>
                  </a:ext>
                </a:extLst>
              </p:cNvPr>
              <p:cNvSpPr txBox="1"/>
              <p:nvPr/>
            </p:nvSpPr>
            <p:spPr>
              <a:xfrm>
                <a:off x="7713211" y="2697174"/>
                <a:ext cx="981359" cy="1169551"/>
              </a:xfrm>
              <a:prstGeom prst="rect">
                <a:avLst/>
              </a:prstGeom>
              <a:noFill/>
            </p:spPr>
            <p:txBody>
              <a:bodyPr wrap="none" rtlCol="0">
                <a:spAutoFit/>
              </a:bodyPr>
              <a:lstStyle/>
              <a:p>
                <a:pPr algn="ctr"/>
                <a:r>
                  <a:rPr lang="en-GB" sz="1400" dirty="0">
                    <a:solidFill>
                      <a:schemeClr val="bg1"/>
                    </a:solidFill>
                  </a:rPr>
                  <a:t>Law</a:t>
                </a:r>
              </a:p>
              <a:p>
                <a:pPr algn="ctr"/>
                <a:r>
                  <a:rPr lang="en-GB" sz="1400" dirty="0">
                    <a:solidFill>
                      <a:schemeClr val="bg1"/>
                    </a:solidFill>
                  </a:rPr>
                  <a:t>Media</a:t>
                </a:r>
              </a:p>
              <a:p>
                <a:pPr algn="ctr"/>
                <a:r>
                  <a:rPr lang="en-GB" sz="1400" dirty="0">
                    <a:solidFill>
                      <a:schemeClr val="bg1"/>
                    </a:solidFill>
                  </a:rPr>
                  <a:t>Politics</a:t>
                </a:r>
              </a:p>
              <a:p>
                <a:pPr algn="ctr"/>
                <a:r>
                  <a:rPr lang="en-GB" sz="1400" dirty="0">
                    <a:solidFill>
                      <a:schemeClr val="bg1"/>
                    </a:solidFill>
                  </a:rPr>
                  <a:t>Science</a:t>
                </a:r>
              </a:p>
              <a:p>
                <a:pPr algn="ctr"/>
                <a:r>
                  <a:rPr lang="en-GB" sz="1400" dirty="0">
                    <a:solidFill>
                      <a:schemeClr val="bg1"/>
                    </a:solidFill>
                  </a:rPr>
                  <a:t>Education</a:t>
                </a:r>
              </a:p>
            </p:txBody>
          </p:sp>
        </p:grpSp>
        <p:sp>
          <p:nvSpPr>
            <p:cNvPr id="26" name="Circular Arrow 25">
              <a:extLst>
                <a:ext uri="{FF2B5EF4-FFF2-40B4-BE49-F238E27FC236}">
                  <a16:creationId xmlns:a16="http://schemas.microsoft.com/office/drawing/2014/main" id="{D17D7883-F808-CF47-B6EB-3A149DEF7DB1}"/>
                </a:ext>
              </a:extLst>
            </p:cNvPr>
            <p:cNvSpPr/>
            <p:nvPr/>
          </p:nvSpPr>
          <p:spPr>
            <a:xfrm rot="16200000" flipV="1">
              <a:off x="7740066" y="1549754"/>
              <a:ext cx="3671574" cy="5390305"/>
            </a:xfrm>
            <a:prstGeom prst="circularArrow">
              <a:avLst>
                <a:gd name="adj1" fmla="val 20089"/>
                <a:gd name="adj2" fmla="val 2368731"/>
                <a:gd name="adj3" fmla="val 19462877"/>
                <a:gd name="adj4" fmla="val 10800000"/>
                <a:gd name="adj5" fmla="val 14392"/>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7" name="TextBox 26">
              <a:extLst>
                <a:ext uri="{FF2B5EF4-FFF2-40B4-BE49-F238E27FC236}">
                  <a16:creationId xmlns:a16="http://schemas.microsoft.com/office/drawing/2014/main" id="{B8E47B3D-D8AE-D144-A379-DF6611150B1B}"/>
                </a:ext>
              </a:extLst>
            </p:cNvPr>
            <p:cNvSpPr txBox="1"/>
            <p:nvPr/>
          </p:nvSpPr>
          <p:spPr>
            <a:xfrm>
              <a:off x="9594463" y="3934767"/>
              <a:ext cx="1774846" cy="646331"/>
            </a:xfrm>
            <a:prstGeom prst="rect">
              <a:avLst/>
            </a:prstGeom>
            <a:noFill/>
          </p:spPr>
          <p:txBody>
            <a:bodyPr wrap="none" rtlCol="0">
              <a:spAutoFit/>
            </a:bodyPr>
            <a:lstStyle/>
            <a:p>
              <a:pPr algn="ctr"/>
              <a:r>
                <a:rPr lang="en-GB" b="1" dirty="0">
                  <a:solidFill>
                    <a:schemeClr val="accent6">
                      <a:lumMod val="75000"/>
                    </a:schemeClr>
                  </a:solidFill>
                </a:rPr>
                <a:t>Shapes</a:t>
              </a:r>
            </a:p>
            <a:p>
              <a:pPr algn="ctr"/>
              <a:r>
                <a:rPr lang="en-GB" dirty="0">
                  <a:solidFill>
                    <a:schemeClr val="accent6">
                      <a:lumMod val="75000"/>
                    </a:schemeClr>
                  </a:solidFill>
                </a:rPr>
                <a:t>(and Maintains)</a:t>
              </a:r>
            </a:p>
          </p:txBody>
        </p:sp>
        <p:sp>
          <p:nvSpPr>
            <p:cNvPr id="28" name="TextBox 27">
              <a:extLst>
                <a:ext uri="{FF2B5EF4-FFF2-40B4-BE49-F238E27FC236}">
                  <a16:creationId xmlns:a16="http://schemas.microsoft.com/office/drawing/2014/main" id="{542F99E3-1B54-8147-83D1-694597BE7AAF}"/>
                </a:ext>
              </a:extLst>
            </p:cNvPr>
            <p:cNvSpPr txBox="1"/>
            <p:nvPr/>
          </p:nvSpPr>
          <p:spPr>
            <a:xfrm>
              <a:off x="2099753" y="3884745"/>
              <a:ext cx="1569660" cy="646331"/>
            </a:xfrm>
            <a:prstGeom prst="rect">
              <a:avLst/>
            </a:prstGeom>
            <a:noFill/>
          </p:spPr>
          <p:txBody>
            <a:bodyPr wrap="none" rtlCol="0">
              <a:spAutoFit/>
            </a:bodyPr>
            <a:lstStyle/>
            <a:p>
              <a:pPr algn="ctr"/>
              <a:r>
                <a:rPr lang="en-GB" b="1" dirty="0">
                  <a:solidFill>
                    <a:srgbClr val="0432FF"/>
                  </a:solidFill>
                </a:rPr>
                <a:t>Maintains</a:t>
              </a:r>
            </a:p>
            <a:p>
              <a:pPr algn="ctr"/>
              <a:r>
                <a:rPr lang="en-GB" dirty="0">
                  <a:solidFill>
                    <a:srgbClr val="0432FF"/>
                  </a:solidFill>
                </a:rPr>
                <a:t>(and Shapes)</a:t>
              </a:r>
            </a:p>
          </p:txBody>
        </p:sp>
      </p:grpSp>
      <p:sp>
        <p:nvSpPr>
          <p:cNvPr id="7" name="Rectangle 6">
            <a:extLst>
              <a:ext uri="{FF2B5EF4-FFF2-40B4-BE49-F238E27FC236}">
                <a16:creationId xmlns:a16="http://schemas.microsoft.com/office/drawing/2014/main" id="{A76A88C8-5A0F-5F4E-A99F-689BC68E3031}"/>
              </a:ext>
            </a:extLst>
          </p:cNvPr>
          <p:cNvSpPr/>
          <p:nvPr/>
        </p:nvSpPr>
        <p:spPr>
          <a:xfrm>
            <a:off x="8052865" y="220544"/>
            <a:ext cx="4001911" cy="1015663"/>
          </a:xfrm>
          <a:prstGeom prst="rect">
            <a:avLst/>
          </a:prstGeom>
        </p:spPr>
        <p:txBody>
          <a:bodyPr wrap="square">
            <a:spAutoFit/>
          </a:bodyPr>
          <a:lstStyle/>
          <a:p>
            <a:r>
              <a:rPr lang="en-GB" sz="2000" dirty="0"/>
              <a:t>He introduced the idea of the Base and Superstructure influencing each other</a:t>
            </a:r>
          </a:p>
        </p:txBody>
      </p:sp>
    </p:spTree>
    <p:extLst>
      <p:ext uri="{BB962C8B-B14F-4D97-AF65-F5344CB8AC3E}">
        <p14:creationId xmlns:p14="http://schemas.microsoft.com/office/powerpoint/2010/main" val="42842426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1050</Words>
  <Application>Microsoft Office PowerPoint</Application>
  <PresentationFormat>Widescreen</PresentationFormat>
  <Paragraphs>99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System Font Regular</vt:lpstr>
      <vt:lpstr>Wingdings</vt:lpstr>
      <vt:lpstr>Crop</vt:lpstr>
      <vt:lpstr>Neo-Marxism</vt:lpstr>
      <vt:lpstr>Key Points</vt:lpstr>
      <vt:lpstr>What Is Ideology?</vt:lpstr>
      <vt:lpstr>Activity Time</vt:lpstr>
      <vt:lpstr>How Does Neo-Marxism Differ To Traditional Marxism Then?</vt:lpstr>
      <vt:lpstr>Hegemony &amp; Revolution</vt:lpstr>
      <vt:lpstr>Hegemony &amp; Revolution: Continued</vt:lpstr>
      <vt:lpstr>Activity Time</vt:lpstr>
      <vt:lpstr>PowerPoint Presentation</vt:lpstr>
      <vt:lpstr>Evaluating Neo-Marxism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Neo-Marxism</dc:title>
  <dc:creator>Andrew Kaighin</dc:creator>
  <cp:lastModifiedBy>Andrew Kaighin</cp:lastModifiedBy>
  <cp:revision>3</cp:revision>
  <dcterms:created xsi:type="dcterms:W3CDTF">2020-09-11T14:08:52Z</dcterms:created>
  <dcterms:modified xsi:type="dcterms:W3CDTF">2023-09-22T11:30:15Z</dcterms:modified>
</cp:coreProperties>
</file>