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2" r:id="rId4"/>
    <p:sldId id="258" r:id="rId5"/>
    <p:sldId id="259" r:id="rId6"/>
    <p:sldId id="261" r:id="rId7"/>
    <p:sldId id="268" r:id="rId8"/>
    <p:sldId id="260" r:id="rId9"/>
    <p:sldId id="264" r:id="rId10"/>
    <p:sldId id="270" r:id="rId11"/>
    <p:sldId id="273" r:id="rId12"/>
    <p:sldId id="265" r:id="rId13"/>
    <p:sldId id="271" r:id="rId14"/>
    <p:sldId id="274" r:id="rId15"/>
    <p:sldId id="266" r:id="rId16"/>
    <p:sldId id="272" r:id="rId17"/>
    <p:sldId id="276" r:id="rId18"/>
    <p:sldId id="263" r:id="rId19"/>
    <p:sldId id="267" r:id="rId20"/>
    <p:sldId id="269" r:id="rId21"/>
  </p:sldIdLst>
  <p:sldSz cx="12192000" cy="6858000"/>
  <p:notesSz cx="6858000" cy="9144000"/>
  <p:defaultTextStyle>
    <a:defPPr rtl="0">
      <a:defRPr lang="fr-C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623" autoAdjust="0"/>
  </p:normalViewPr>
  <p:slideViewPr>
    <p:cSldViewPr snapToGrid="0">
      <p:cViewPr varScale="1">
        <p:scale>
          <a:sx n="78" d="100"/>
          <a:sy n="78" d="100"/>
        </p:scale>
        <p:origin x="120" y="18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1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10.pn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1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10.pn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4D74FD-A45D-4FB6-BBF9-257CB107D59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3744812-273B-4DAE-9E11-FAB45867E0A7}">
      <dgm:prSet/>
      <dgm:spPr/>
      <dgm:t>
        <a:bodyPr/>
        <a:lstStyle/>
        <a:p>
          <a:r>
            <a:rPr lang="en-US" baseline="0"/>
            <a:t>Nuclear and Hydro Available</a:t>
          </a:r>
          <a:endParaRPr lang="en-US"/>
        </a:p>
      </dgm:t>
    </dgm:pt>
    <dgm:pt modelId="{61F88921-25B0-47A9-A1B6-A500A9F28B9D}" type="parTrans" cxnId="{636DE9D2-472B-4FE2-9A52-668300593045}">
      <dgm:prSet/>
      <dgm:spPr/>
      <dgm:t>
        <a:bodyPr/>
        <a:lstStyle/>
        <a:p>
          <a:endParaRPr lang="en-US"/>
        </a:p>
      </dgm:t>
    </dgm:pt>
    <dgm:pt modelId="{FABA21E6-4193-40FA-9602-DD422BA3FB22}" type="sibTrans" cxnId="{636DE9D2-472B-4FE2-9A52-668300593045}">
      <dgm:prSet/>
      <dgm:spPr/>
      <dgm:t>
        <a:bodyPr/>
        <a:lstStyle/>
        <a:p>
          <a:endParaRPr lang="en-US"/>
        </a:p>
      </dgm:t>
    </dgm:pt>
    <dgm:pt modelId="{ED46D0D7-4B99-47F2-A99C-5848101EE7AF}">
      <dgm:prSet custT="1"/>
      <dgm:spPr/>
      <dgm:t>
        <a:bodyPr/>
        <a:lstStyle/>
        <a:p>
          <a:r>
            <a:rPr lang="en-US" sz="1200" kern="1200" baseline="0" dirty="0"/>
            <a:t>Carbon market is available, but the cost of carbon is $150 CAD / </a:t>
          </a:r>
          <a:r>
            <a:rPr lang="en-US" sz="1200" kern="1200" baseline="0" dirty="0" err="1"/>
            <a:t>tonne</a:t>
          </a:r>
          <a:r>
            <a:rPr lang="en-US" sz="1200" kern="1200" baseline="0" dirty="0"/>
            <a:t> CO</a:t>
          </a:r>
          <a:r>
            <a:rPr lang="en-US" sz="1200" kern="1200" baseline="-25000" dirty="0"/>
            <a:t>2e*</a:t>
          </a:r>
        </a:p>
        <a:p>
          <a:r>
            <a:rPr lang="en-US" sz="120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*CO</a:t>
          </a:r>
          <a:r>
            <a:rPr lang="en-US" sz="1200" kern="1200" baseline="-25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2e</a:t>
          </a:r>
          <a:r>
            <a:rPr lang="en-US" sz="120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 is CO</a:t>
          </a:r>
          <a:r>
            <a:rPr lang="en-US" sz="1200" kern="1200" baseline="-25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2</a:t>
          </a:r>
          <a:r>
            <a:rPr lang="en-US" sz="120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-equivalent GHG  </a:t>
          </a:r>
        </a:p>
      </dgm:t>
    </dgm:pt>
    <dgm:pt modelId="{061EC922-D697-4194-85D7-0ED4ADDD2E83}" type="parTrans" cxnId="{C1D3C21C-6169-4083-B018-F89BF1DA0C1C}">
      <dgm:prSet/>
      <dgm:spPr/>
      <dgm:t>
        <a:bodyPr/>
        <a:lstStyle/>
        <a:p>
          <a:endParaRPr lang="en-US"/>
        </a:p>
      </dgm:t>
    </dgm:pt>
    <dgm:pt modelId="{781BE3F5-E1A8-4A47-9F37-C74BE36732DE}" type="sibTrans" cxnId="{C1D3C21C-6169-4083-B018-F89BF1DA0C1C}">
      <dgm:prSet/>
      <dgm:spPr/>
      <dgm:t>
        <a:bodyPr/>
        <a:lstStyle/>
        <a:p>
          <a:endParaRPr lang="en-US"/>
        </a:p>
      </dgm:t>
    </dgm:pt>
    <dgm:pt modelId="{A4EF2100-10E9-452D-9BD1-E3BFFDB76FC5}">
      <dgm:prSet/>
      <dgm:spPr/>
      <dgm:t>
        <a:bodyPr/>
        <a:lstStyle/>
        <a:p>
          <a:r>
            <a:rPr lang="en-US" baseline="0" dirty="0"/>
            <a:t>Can build as much wind and solar as we want, but we must have a 1-1 ratio with energy storage</a:t>
          </a:r>
          <a:endParaRPr lang="en-US" dirty="0"/>
        </a:p>
      </dgm:t>
    </dgm:pt>
    <dgm:pt modelId="{5D88D84A-97F9-4BC6-9787-AF63490EC70B}" type="parTrans" cxnId="{41052AB4-915D-48CC-B748-8E4E589DD3A9}">
      <dgm:prSet/>
      <dgm:spPr/>
      <dgm:t>
        <a:bodyPr/>
        <a:lstStyle/>
        <a:p>
          <a:endParaRPr lang="en-US"/>
        </a:p>
      </dgm:t>
    </dgm:pt>
    <dgm:pt modelId="{AC2D15EF-D7A0-4EFD-A2BE-1A987E0CC2A5}" type="sibTrans" cxnId="{41052AB4-915D-48CC-B748-8E4E589DD3A9}">
      <dgm:prSet/>
      <dgm:spPr/>
      <dgm:t>
        <a:bodyPr/>
        <a:lstStyle/>
        <a:p>
          <a:endParaRPr lang="en-US"/>
        </a:p>
      </dgm:t>
    </dgm:pt>
    <dgm:pt modelId="{73C2C7FF-1620-4A95-839C-A014BC7EA226}">
      <dgm:prSet/>
      <dgm:spPr/>
      <dgm:t>
        <a:bodyPr/>
        <a:lstStyle/>
        <a:p>
          <a:r>
            <a:rPr lang="en-US" baseline="0"/>
            <a:t>Power increases 2% year-over-year</a:t>
          </a:r>
          <a:endParaRPr lang="en-US"/>
        </a:p>
      </dgm:t>
    </dgm:pt>
    <dgm:pt modelId="{56013032-5BDB-49AE-8E27-80117B051112}" type="parTrans" cxnId="{2A65967E-2B21-4DC3-81AF-CBC5BCE03F0C}">
      <dgm:prSet/>
      <dgm:spPr/>
      <dgm:t>
        <a:bodyPr/>
        <a:lstStyle/>
        <a:p>
          <a:endParaRPr lang="en-US"/>
        </a:p>
      </dgm:t>
    </dgm:pt>
    <dgm:pt modelId="{379A801C-9EAA-4B27-98C7-8E363429F412}" type="sibTrans" cxnId="{2A65967E-2B21-4DC3-81AF-CBC5BCE03F0C}">
      <dgm:prSet/>
      <dgm:spPr/>
      <dgm:t>
        <a:bodyPr/>
        <a:lstStyle/>
        <a:p>
          <a:endParaRPr lang="en-US"/>
        </a:p>
      </dgm:t>
    </dgm:pt>
    <dgm:pt modelId="{9886577F-D1DE-4F58-98AB-8B01A267EBAD}" type="pres">
      <dgm:prSet presAssocID="{3C4D74FD-A45D-4FB6-BBF9-257CB107D592}" presName="root" presStyleCnt="0">
        <dgm:presLayoutVars>
          <dgm:dir/>
          <dgm:resizeHandles val="exact"/>
        </dgm:presLayoutVars>
      </dgm:prSet>
      <dgm:spPr/>
    </dgm:pt>
    <dgm:pt modelId="{2F74CDF8-FDB6-417D-976D-CF5A23889112}" type="pres">
      <dgm:prSet presAssocID="{53744812-273B-4DAE-9E11-FAB45867E0A7}" presName="compNode" presStyleCnt="0"/>
      <dgm:spPr/>
    </dgm:pt>
    <dgm:pt modelId="{0BA8035B-3853-4C3D-81A2-034C3F8D2024}" type="pres">
      <dgm:prSet presAssocID="{53744812-273B-4DAE-9E11-FAB45867E0A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81B7CDF4-D4C0-46EA-839D-1819D03C1D0D}" type="pres">
      <dgm:prSet presAssocID="{53744812-273B-4DAE-9E11-FAB45867E0A7}" presName="spaceRect" presStyleCnt="0"/>
      <dgm:spPr/>
    </dgm:pt>
    <dgm:pt modelId="{19A31F91-3784-4FEE-843A-BC53FF427346}" type="pres">
      <dgm:prSet presAssocID="{53744812-273B-4DAE-9E11-FAB45867E0A7}" presName="textRect" presStyleLbl="revTx" presStyleIdx="0" presStyleCnt="4">
        <dgm:presLayoutVars>
          <dgm:chMax val="1"/>
          <dgm:chPref val="1"/>
        </dgm:presLayoutVars>
      </dgm:prSet>
      <dgm:spPr/>
    </dgm:pt>
    <dgm:pt modelId="{8835C325-F6E1-403D-B38C-6C0E7C6BACD8}" type="pres">
      <dgm:prSet presAssocID="{FABA21E6-4193-40FA-9602-DD422BA3FB22}" presName="sibTrans" presStyleCnt="0"/>
      <dgm:spPr/>
    </dgm:pt>
    <dgm:pt modelId="{07478E74-E3B4-403A-87F2-033914F1D219}" type="pres">
      <dgm:prSet presAssocID="{ED46D0D7-4B99-47F2-A99C-5848101EE7AF}" presName="compNode" presStyleCnt="0"/>
      <dgm:spPr/>
    </dgm:pt>
    <dgm:pt modelId="{CF776374-B94F-4AFE-9196-85E41E789918}" type="pres">
      <dgm:prSet presAssocID="{ED46D0D7-4B99-47F2-A99C-5848101EE7A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with solid fill"/>
        </a:ext>
      </dgm:extLst>
    </dgm:pt>
    <dgm:pt modelId="{ECA9F83E-9430-4D71-9357-0EE5C53C9C33}" type="pres">
      <dgm:prSet presAssocID="{ED46D0D7-4B99-47F2-A99C-5848101EE7AF}" presName="spaceRect" presStyleCnt="0"/>
      <dgm:spPr/>
    </dgm:pt>
    <dgm:pt modelId="{65102A82-AD21-464F-A752-9DDFCDDF3FDE}" type="pres">
      <dgm:prSet presAssocID="{ED46D0D7-4B99-47F2-A99C-5848101EE7AF}" presName="textRect" presStyleLbl="revTx" presStyleIdx="1" presStyleCnt="4">
        <dgm:presLayoutVars>
          <dgm:chMax val="1"/>
          <dgm:chPref val="1"/>
        </dgm:presLayoutVars>
      </dgm:prSet>
      <dgm:spPr/>
    </dgm:pt>
    <dgm:pt modelId="{7E2E2911-93A2-403B-ABE4-6E011049B4F9}" type="pres">
      <dgm:prSet presAssocID="{781BE3F5-E1A8-4A47-9F37-C74BE36732DE}" presName="sibTrans" presStyleCnt="0"/>
      <dgm:spPr/>
    </dgm:pt>
    <dgm:pt modelId="{EC02BE98-7E0B-4B5A-9D62-FCB9ACBB2A68}" type="pres">
      <dgm:prSet presAssocID="{A4EF2100-10E9-452D-9BD1-E3BFFDB76FC5}" presName="compNode" presStyleCnt="0"/>
      <dgm:spPr/>
    </dgm:pt>
    <dgm:pt modelId="{8A8B7640-2CF0-4859-A14E-BA3BD8A9F278}" type="pres">
      <dgm:prSet presAssocID="{A4EF2100-10E9-452D-9BD1-E3BFFDB76FC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E14C5177-0621-4A49-96BB-A275FF05BA52}" type="pres">
      <dgm:prSet presAssocID="{A4EF2100-10E9-452D-9BD1-E3BFFDB76FC5}" presName="spaceRect" presStyleCnt="0"/>
      <dgm:spPr/>
    </dgm:pt>
    <dgm:pt modelId="{BA495C9E-FB3E-4743-90E7-A042266EC9C1}" type="pres">
      <dgm:prSet presAssocID="{A4EF2100-10E9-452D-9BD1-E3BFFDB76FC5}" presName="textRect" presStyleLbl="revTx" presStyleIdx="2" presStyleCnt="4">
        <dgm:presLayoutVars>
          <dgm:chMax val="1"/>
          <dgm:chPref val="1"/>
        </dgm:presLayoutVars>
      </dgm:prSet>
      <dgm:spPr/>
    </dgm:pt>
    <dgm:pt modelId="{C641E820-8481-4944-A419-033B783F9EB5}" type="pres">
      <dgm:prSet presAssocID="{AC2D15EF-D7A0-4EFD-A2BE-1A987E0CC2A5}" presName="sibTrans" presStyleCnt="0"/>
      <dgm:spPr/>
    </dgm:pt>
    <dgm:pt modelId="{44BF8F06-9F96-44CD-9B2B-518BA27927DB}" type="pres">
      <dgm:prSet presAssocID="{73C2C7FF-1620-4A95-839C-A014BC7EA226}" presName="compNode" presStyleCnt="0"/>
      <dgm:spPr/>
    </dgm:pt>
    <dgm:pt modelId="{FAE6E4FD-1053-4C55-8C9F-A936D26F3B85}" type="pres">
      <dgm:prSet presAssocID="{73C2C7FF-1620-4A95-839C-A014BC7EA22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EFC36DE6-3A16-4ACC-9FC6-159014AE9B85}" type="pres">
      <dgm:prSet presAssocID="{73C2C7FF-1620-4A95-839C-A014BC7EA226}" presName="spaceRect" presStyleCnt="0"/>
      <dgm:spPr/>
    </dgm:pt>
    <dgm:pt modelId="{85744D1B-C7EC-439A-B228-BEAEBE099932}" type="pres">
      <dgm:prSet presAssocID="{73C2C7FF-1620-4A95-839C-A014BC7EA22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78FF30A-4FEE-42CF-9AC9-8740CCC34D5D}" type="presOf" srcId="{ED46D0D7-4B99-47F2-A99C-5848101EE7AF}" destId="{65102A82-AD21-464F-A752-9DDFCDDF3FDE}" srcOrd="0" destOrd="0" presId="urn:microsoft.com/office/officeart/2018/2/layout/IconLabelList"/>
    <dgm:cxn modelId="{C1D3C21C-6169-4083-B018-F89BF1DA0C1C}" srcId="{3C4D74FD-A45D-4FB6-BBF9-257CB107D592}" destId="{ED46D0D7-4B99-47F2-A99C-5848101EE7AF}" srcOrd="1" destOrd="0" parTransId="{061EC922-D697-4194-85D7-0ED4ADDD2E83}" sibTransId="{781BE3F5-E1A8-4A47-9F37-C74BE36732DE}"/>
    <dgm:cxn modelId="{D8BC6B52-5094-4FC0-98B2-03C33E77784D}" type="presOf" srcId="{3C4D74FD-A45D-4FB6-BBF9-257CB107D592}" destId="{9886577F-D1DE-4F58-98AB-8B01A267EBAD}" srcOrd="0" destOrd="0" presId="urn:microsoft.com/office/officeart/2018/2/layout/IconLabelList"/>
    <dgm:cxn modelId="{66EB407D-C23A-4B77-9246-0A2F6223BA88}" type="presOf" srcId="{A4EF2100-10E9-452D-9BD1-E3BFFDB76FC5}" destId="{BA495C9E-FB3E-4743-90E7-A042266EC9C1}" srcOrd="0" destOrd="0" presId="urn:microsoft.com/office/officeart/2018/2/layout/IconLabelList"/>
    <dgm:cxn modelId="{2A65967E-2B21-4DC3-81AF-CBC5BCE03F0C}" srcId="{3C4D74FD-A45D-4FB6-BBF9-257CB107D592}" destId="{73C2C7FF-1620-4A95-839C-A014BC7EA226}" srcOrd="3" destOrd="0" parTransId="{56013032-5BDB-49AE-8E27-80117B051112}" sibTransId="{379A801C-9EAA-4B27-98C7-8E363429F412}"/>
    <dgm:cxn modelId="{6373548F-3EB0-492F-B596-CAEFD200AA00}" type="presOf" srcId="{53744812-273B-4DAE-9E11-FAB45867E0A7}" destId="{19A31F91-3784-4FEE-843A-BC53FF427346}" srcOrd="0" destOrd="0" presId="urn:microsoft.com/office/officeart/2018/2/layout/IconLabelList"/>
    <dgm:cxn modelId="{F1BABE94-6344-4484-8862-795F593CD6D6}" type="presOf" srcId="{73C2C7FF-1620-4A95-839C-A014BC7EA226}" destId="{85744D1B-C7EC-439A-B228-BEAEBE099932}" srcOrd="0" destOrd="0" presId="urn:microsoft.com/office/officeart/2018/2/layout/IconLabelList"/>
    <dgm:cxn modelId="{41052AB4-915D-48CC-B748-8E4E589DD3A9}" srcId="{3C4D74FD-A45D-4FB6-BBF9-257CB107D592}" destId="{A4EF2100-10E9-452D-9BD1-E3BFFDB76FC5}" srcOrd="2" destOrd="0" parTransId="{5D88D84A-97F9-4BC6-9787-AF63490EC70B}" sibTransId="{AC2D15EF-D7A0-4EFD-A2BE-1A987E0CC2A5}"/>
    <dgm:cxn modelId="{636DE9D2-472B-4FE2-9A52-668300593045}" srcId="{3C4D74FD-A45D-4FB6-BBF9-257CB107D592}" destId="{53744812-273B-4DAE-9E11-FAB45867E0A7}" srcOrd="0" destOrd="0" parTransId="{61F88921-25B0-47A9-A1B6-A500A9F28B9D}" sibTransId="{FABA21E6-4193-40FA-9602-DD422BA3FB22}"/>
    <dgm:cxn modelId="{925F7FB8-3763-4FAF-9B73-3E31393B94C2}" type="presParOf" srcId="{9886577F-D1DE-4F58-98AB-8B01A267EBAD}" destId="{2F74CDF8-FDB6-417D-976D-CF5A23889112}" srcOrd="0" destOrd="0" presId="urn:microsoft.com/office/officeart/2018/2/layout/IconLabelList"/>
    <dgm:cxn modelId="{BC9D04CB-5B36-4A87-8749-6FB6045423EF}" type="presParOf" srcId="{2F74CDF8-FDB6-417D-976D-CF5A23889112}" destId="{0BA8035B-3853-4C3D-81A2-034C3F8D2024}" srcOrd="0" destOrd="0" presId="urn:microsoft.com/office/officeart/2018/2/layout/IconLabelList"/>
    <dgm:cxn modelId="{5BBF6C97-45E7-4096-9494-1C76FE2D2CDA}" type="presParOf" srcId="{2F74CDF8-FDB6-417D-976D-CF5A23889112}" destId="{81B7CDF4-D4C0-46EA-839D-1819D03C1D0D}" srcOrd="1" destOrd="0" presId="urn:microsoft.com/office/officeart/2018/2/layout/IconLabelList"/>
    <dgm:cxn modelId="{18F39A36-D88E-4F2E-8732-A68E6CFEB82A}" type="presParOf" srcId="{2F74CDF8-FDB6-417D-976D-CF5A23889112}" destId="{19A31F91-3784-4FEE-843A-BC53FF427346}" srcOrd="2" destOrd="0" presId="urn:microsoft.com/office/officeart/2018/2/layout/IconLabelList"/>
    <dgm:cxn modelId="{6AEE8E37-A08E-4FFA-ABA6-F30A1D32A29C}" type="presParOf" srcId="{9886577F-D1DE-4F58-98AB-8B01A267EBAD}" destId="{8835C325-F6E1-403D-B38C-6C0E7C6BACD8}" srcOrd="1" destOrd="0" presId="urn:microsoft.com/office/officeart/2018/2/layout/IconLabelList"/>
    <dgm:cxn modelId="{9F7683C2-0F5D-4821-8213-47410CD7A665}" type="presParOf" srcId="{9886577F-D1DE-4F58-98AB-8B01A267EBAD}" destId="{07478E74-E3B4-403A-87F2-033914F1D219}" srcOrd="2" destOrd="0" presId="urn:microsoft.com/office/officeart/2018/2/layout/IconLabelList"/>
    <dgm:cxn modelId="{DAAC16E6-EF77-401F-A164-ABF06A6D8364}" type="presParOf" srcId="{07478E74-E3B4-403A-87F2-033914F1D219}" destId="{CF776374-B94F-4AFE-9196-85E41E789918}" srcOrd="0" destOrd="0" presId="urn:microsoft.com/office/officeart/2018/2/layout/IconLabelList"/>
    <dgm:cxn modelId="{40F5F016-17C1-4CFF-812F-C0B25866571A}" type="presParOf" srcId="{07478E74-E3B4-403A-87F2-033914F1D219}" destId="{ECA9F83E-9430-4D71-9357-0EE5C53C9C33}" srcOrd="1" destOrd="0" presId="urn:microsoft.com/office/officeart/2018/2/layout/IconLabelList"/>
    <dgm:cxn modelId="{DA43780C-AEFE-41D4-9222-7781E0FD6545}" type="presParOf" srcId="{07478E74-E3B4-403A-87F2-033914F1D219}" destId="{65102A82-AD21-464F-A752-9DDFCDDF3FDE}" srcOrd="2" destOrd="0" presId="urn:microsoft.com/office/officeart/2018/2/layout/IconLabelList"/>
    <dgm:cxn modelId="{374BDDE6-47AC-4B7E-ABCA-B10C7A0C0449}" type="presParOf" srcId="{9886577F-D1DE-4F58-98AB-8B01A267EBAD}" destId="{7E2E2911-93A2-403B-ABE4-6E011049B4F9}" srcOrd="3" destOrd="0" presId="urn:microsoft.com/office/officeart/2018/2/layout/IconLabelList"/>
    <dgm:cxn modelId="{C4254726-8CB4-4AE8-9D15-A69357205AA4}" type="presParOf" srcId="{9886577F-D1DE-4F58-98AB-8B01A267EBAD}" destId="{EC02BE98-7E0B-4B5A-9D62-FCB9ACBB2A68}" srcOrd="4" destOrd="0" presId="urn:microsoft.com/office/officeart/2018/2/layout/IconLabelList"/>
    <dgm:cxn modelId="{3D5CF223-A9F1-4960-9EDB-F27B313DAE48}" type="presParOf" srcId="{EC02BE98-7E0B-4B5A-9D62-FCB9ACBB2A68}" destId="{8A8B7640-2CF0-4859-A14E-BA3BD8A9F278}" srcOrd="0" destOrd="0" presId="urn:microsoft.com/office/officeart/2018/2/layout/IconLabelList"/>
    <dgm:cxn modelId="{723EC269-003E-409B-8C58-20162C62133D}" type="presParOf" srcId="{EC02BE98-7E0B-4B5A-9D62-FCB9ACBB2A68}" destId="{E14C5177-0621-4A49-96BB-A275FF05BA52}" srcOrd="1" destOrd="0" presId="urn:microsoft.com/office/officeart/2018/2/layout/IconLabelList"/>
    <dgm:cxn modelId="{97A5ABDA-C047-47C4-A311-55C01D926CB8}" type="presParOf" srcId="{EC02BE98-7E0B-4B5A-9D62-FCB9ACBB2A68}" destId="{BA495C9E-FB3E-4743-90E7-A042266EC9C1}" srcOrd="2" destOrd="0" presId="urn:microsoft.com/office/officeart/2018/2/layout/IconLabelList"/>
    <dgm:cxn modelId="{04EF3D79-889E-4990-B06E-DD179ECA67F6}" type="presParOf" srcId="{9886577F-D1DE-4F58-98AB-8B01A267EBAD}" destId="{C641E820-8481-4944-A419-033B783F9EB5}" srcOrd="5" destOrd="0" presId="urn:microsoft.com/office/officeart/2018/2/layout/IconLabelList"/>
    <dgm:cxn modelId="{80CBDE1C-C066-4E2F-B5C6-7AD30FD307B6}" type="presParOf" srcId="{9886577F-D1DE-4F58-98AB-8B01A267EBAD}" destId="{44BF8F06-9F96-44CD-9B2B-518BA27927DB}" srcOrd="6" destOrd="0" presId="urn:microsoft.com/office/officeart/2018/2/layout/IconLabelList"/>
    <dgm:cxn modelId="{F77E02C8-6083-4562-B2C7-55C765BBA267}" type="presParOf" srcId="{44BF8F06-9F96-44CD-9B2B-518BA27927DB}" destId="{FAE6E4FD-1053-4C55-8C9F-A936D26F3B85}" srcOrd="0" destOrd="0" presId="urn:microsoft.com/office/officeart/2018/2/layout/IconLabelList"/>
    <dgm:cxn modelId="{17506EC8-2B7D-4B3A-A879-82BECA97372A}" type="presParOf" srcId="{44BF8F06-9F96-44CD-9B2B-518BA27927DB}" destId="{EFC36DE6-3A16-4ACC-9FC6-159014AE9B85}" srcOrd="1" destOrd="0" presId="urn:microsoft.com/office/officeart/2018/2/layout/IconLabelList"/>
    <dgm:cxn modelId="{730938EE-6C2C-4B8A-987F-69C60593425D}" type="presParOf" srcId="{44BF8F06-9F96-44CD-9B2B-518BA27927DB}" destId="{85744D1B-C7EC-439A-B228-BEAEBE09993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362FE8-FB61-4BA6-A6E2-2C6214D4554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ABD54A1-B1F9-41BF-A5E5-F3F8D3F052D8}">
      <dgm:prSet/>
      <dgm:spPr/>
      <dgm:t>
        <a:bodyPr/>
        <a:lstStyle/>
        <a:p>
          <a:r>
            <a:rPr lang="en-US"/>
            <a:t>Nuclear and Hydro Available</a:t>
          </a:r>
        </a:p>
      </dgm:t>
    </dgm:pt>
    <dgm:pt modelId="{F6995439-7292-4110-9EB8-E5E6B78CAC60}" type="parTrans" cxnId="{1F24881F-8327-42C7-90E9-650A017C6D32}">
      <dgm:prSet/>
      <dgm:spPr/>
      <dgm:t>
        <a:bodyPr/>
        <a:lstStyle/>
        <a:p>
          <a:endParaRPr lang="en-US"/>
        </a:p>
      </dgm:t>
    </dgm:pt>
    <dgm:pt modelId="{3969AE79-5E72-4DE0-893F-1BEF01096B21}" type="sibTrans" cxnId="{1F24881F-8327-42C7-90E9-650A017C6D32}">
      <dgm:prSet/>
      <dgm:spPr/>
      <dgm:t>
        <a:bodyPr/>
        <a:lstStyle/>
        <a:p>
          <a:endParaRPr lang="en-US"/>
        </a:p>
      </dgm:t>
    </dgm:pt>
    <dgm:pt modelId="{2DDD5C86-9DCA-46D1-9410-2954E0569BAF}">
      <dgm:prSet/>
      <dgm:spPr/>
      <dgm:t>
        <a:bodyPr/>
        <a:lstStyle/>
        <a:p>
          <a:r>
            <a:rPr lang="en-US" baseline="0" dirty="0"/>
            <a:t>Carbon market is available, but the cost of carbon is $500 CAD / </a:t>
          </a:r>
          <a:r>
            <a:rPr lang="en-US" baseline="0" dirty="0" err="1"/>
            <a:t>tonne</a:t>
          </a:r>
          <a:r>
            <a:rPr lang="en-US" baseline="0" dirty="0"/>
            <a:t> CO</a:t>
          </a:r>
          <a:r>
            <a:rPr lang="en-US" baseline="-25000" dirty="0"/>
            <a:t>2e*</a:t>
          </a:r>
        </a:p>
        <a:p>
          <a:r>
            <a:rPr lang="en-US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*CO</a:t>
          </a:r>
          <a:r>
            <a:rPr lang="en-US" baseline="-25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2e</a:t>
          </a:r>
          <a:r>
            <a:rPr lang="en-US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 is CO</a:t>
          </a:r>
          <a:r>
            <a:rPr lang="en-US" baseline="-25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2</a:t>
          </a:r>
          <a:r>
            <a:rPr lang="en-US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-equivalent GHG </a:t>
          </a:r>
          <a:endParaRPr lang="en-US" dirty="0"/>
        </a:p>
      </dgm:t>
    </dgm:pt>
    <dgm:pt modelId="{B2BFC923-C441-4BCD-817C-8425885D381F}" type="parTrans" cxnId="{2EA49FE9-DDD9-4210-8D84-F3A6D620E22C}">
      <dgm:prSet/>
      <dgm:spPr/>
      <dgm:t>
        <a:bodyPr/>
        <a:lstStyle/>
        <a:p>
          <a:endParaRPr lang="en-US"/>
        </a:p>
      </dgm:t>
    </dgm:pt>
    <dgm:pt modelId="{97BEB83C-EFA8-4634-8F0D-7B9367965017}" type="sibTrans" cxnId="{2EA49FE9-DDD9-4210-8D84-F3A6D620E22C}">
      <dgm:prSet/>
      <dgm:spPr/>
      <dgm:t>
        <a:bodyPr/>
        <a:lstStyle/>
        <a:p>
          <a:endParaRPr lang="en-US"/>
        </a:p>
      </dgm:t>
    </dgm:pt>
    <dgm:pt modelId="{91BAD14F-7198-4C9A-8575-72BACAAF43EE}">
      <dgm:prSet/>
      <dgm:spPr/>
      <dgm:t>
        <a:bodyPr/>
        <a:lstStyle/>
        <a:p>
          <a:r>
            <a:rPr lang="en-US"/>
            <a:t>Can build as much wind and solar as we want, but we must have a 1-1 ratio with energy storage</a:t>
          </a:r>
        </a:p>
      </dgm:t>
    </dgm:pt>
    <dgm:pt modelId="{7AAB3E78-4E15-4B55-B969-9316A9D25EBB}" type="parTrans" cxnId="{6E7A99F0-37DF-4D80-AE08-9F24D89F0F07}">
      <dgm:prSet/>
      <dgm:spPr/>
      <dgm:t>
        <a:bodyPr/>
        <a:lstStyle/>
        <a:p>
          <a:endParaRPr lang="en-US"/>
        </a:p>
      </dgm:t>
    </dgm:pt>
    <dgm:pt modelId="{88E65622-650B-4E28-9CA4-6BDB38B24E3F}" type="sibTrans" cxnId="{6E7A99F0-37DF-4D80-AE08-9F24D89F0F07}">
      <dgm:prSet/>
      <dgm:spPr/>
      <dgm:t>
        <a:bodyPr/>
        <a:lstStyle/>
        <a:p>
          <a:endParaRPr lang="en-US"/>
        </a:p>
      </dgm:t>
    </dgm:pt>
    <dgm:pt modelId="{9EA9C441-6CCB-4F8B-94F0-5476484D4DC9}">
      <dgm:prSet/>
      <dgm:spPr/>
      <dgm:t>
        <a:bodyPr/>
        <a:lstStyle/>
        <a:p>
          <a:r>
            <a:rPr lang="en-US" dirty="0"/>
            <a:t>Power increases 2% year-over-year</a:t>
          </a:r>
        </a:p>
      </dgm:t>
    </dgm:pt>
    <dgm:pt modelId="{13063820-6E88-444D-A63D-0DD0F83AEA23}" type="parTrans" cxnId="{BD8DD4C9-1835-4E28-A914-B401A2CA4FA5}">
      <dgm:prSet/>
      <dgm:spPr/>
      <dgm:t>
        <a:bodyPr/>
        <a:lstStyle/>
        <a:p>
          <a:endParaRPr lang="en-US"/>
        </a:p>
      </dgm:t>
    </dgm:pt>
    <dgm:pt modelId="{BE8BCAE3-6BC2-47AB-B1DA-2A5B4C3B14C1}" type="sibTrans" cxnId="{BD8DD4C9-1835-4E28-A914-B401A2CA4FA5}">
      <dgm:prSet/>
      <dgm:spPr/>
      <dgm:t>
        <a:bodyPr/>
        <a:lstStyle/>
        <a:p>
          <a:endParaRPr lang="en-US"/>
        </a:p>
      </dgm:t>
    </dgm:pt>
    <dgm:pt modelId="{56477B88-B3C5-4BA0-B1B1-2C52ED05BA5E}" type="pres">
      <dgm:prSet presAssocID="{3B362FE8-FB61-4BA6-A6E2-2C6214D45543}" presName="root" presStyleCnt="0">
        <dgm:presLayoutVars>
          <dgm:dir/>
          <dgm:resizeHandles val="exact"/>
        </dgm:presLayoutVars>
      </dgm:prSet>
      <dgm:spPr/>
    </dgm:pt>
    <dgm:pt modelId="{A8DB4189-37F3-42DF-97E9-8E5F27FDADC9}" type="pres">
      <dgm:prSet presAssocID="{7ABD54A1-B1F9-41BF-A5E5-F3F8D3F052D8}" presName="compNode" presStyleCnt="0"/>
      <dgm:spPr/>
    </dgm:pt>
    <dgm:pt modelId="{ABD31B2A-432E-481D-A4F1-9CAFE77F996A}" type="pres">
      <dgm:prSet presAssocID="{7ABD54A1-B1F9-41BF-A5E5-F3F8D3F052D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017CFE5F-A3D0-48AA-A520-312DA3F23D69}" type="pres">
      <dgm:prSet presAssocID="{7ABD54A1-B1F9-41BF-A5E5-F3F8D3F052D8}" presName="spaceRect" presStyleCnt="0"/>
      <dgm:spPr/>
    </dgm:pt>
    <dgm:pt modelId="{2D853BB2-1B6F-4A88-8730-11BE4EFB84F2}" type="pres">
      <dgm:prSet presAssocID="{7ABD54A1-B1F9-41BF-A5E5-F3F8D3F052D8}" presName="textRect" presStyleLbl="revTx" presStyleIdx="0" presStyleCnt="4">
        <dgm:presLayoutVars>
          <dgm:chMax val="1"/>
          <dgm:chPref val="1"/>
        </dgm:presLayoutVars>
      </dgm:prSet>
      <dgm:spPr/>
    </dgm:pt>
    <dgm:pt modelId="{9E536579-B28A-4E6C-8A48-F18FF0FC6A7C}" type="pres">
      <dgm:prSet presAssocID="{3969AE79-5E72-4DE0-893F-1BEF01096B21}" presName="sibTrans" presStyleCnt="0"/>
      <dgm:spPr/>
    </dgm:pt>
    <dgm:pt modelId="{BE8C34AA-2287-42F2-9354-6D7D816DFDFC}" type="pres">
      <dgm:prSet presAssocID="{2DDD5C86-9DCA-46D1-9410-2954E0569BAF}" presName="compNode" presStyleCnt="0"/>
      <dgm:spPr/>
    </dgm:pt>
    <dgm:pt modelId="{BABE7C69-310F-468B-9B73-2E83A47BF525}" type="pres">
      <dgm:prSet presAssocID="{2DDD5C86-9DCA-46D1-9410-2954E0569BA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with solid fill"/>
        </a:ext>
      </dgm:extLst>
    </dgm:pt>
    <dgm:pt modelId="{E0D67664-3E37-40CA-8E21-65A5DF2195A3}" type="pres">
      <dgm:prSet presAssocID="{2DDD5C86-9DCA-46D1-9410-2954E0569BAF}" presName="spaceRect" presStyleCnt="0"/>
      <dgm:spPr/>
    </dgm:pt>
    <dgm:pt modelId="{096F9EC8-75AD-4F64-9A1E-9F70A58B6FBC}" type="pres">
      <dgm:prSet presAssocID="{2DDD5C86-9DCA-46D1-9410-2954E0569BAF}" presName="textRect" presStyleLbl="revTx" presStyleIdx="1" presStyleCnt="4">
        <dgm:presLayoutVars>
          <dgm:chMax val="1"/>
          <dgm:chPref val="1"/>
        </dgm:presLayoutVars>
      </dgm:prSet>
      <dgm:spPr/>
    </dgm:pt>
    <dgm:pt modelId="{DAEA0541-1CCE-480A-A5A5-42836BC394C1}" type="pres">
      <dgm:prSet presAssocID="{97BEB83C-EFA8-4634-8F0D-7B9367965017}" presName="sibTrans" presStyleCnt="0"/>
      <dgm:spPr/>
    </dgm:pt>
    <dgm:pt modelId="{81626462-8BAC-4637-A5B3-4C7C93DA20EA}" type="pres">
      <dgm:prSet presAssocID="{91BAD14F-7198-4C9A-8575-72BACAAF43EE}" presName="compNode" presStyleCnt="0"/>
      <dgm:spPr/>
    </dgm:pt>
    <dgm:pt modelId="{6D087BBD-074F-4B4B-A70F-D2002AACEDE3}" type="pres">
      <dgm:prSet presAssocID="{91BAD14F-7198-4C9A-8575-72BACAAF43E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139DA85F-BEAC-4A65-8926-059AEC453AE2}" type="pres">
      <dgm:prSet presAssocID="{91BAD14F-7198-4C9A-8575-72BACAAF43EE}" presName="spaceRect" presStyleCnt="0"/>
      <dgm:spPr/>
    </dgm:pt>
    <dgm:pt modelId="{AF0C9B45-C2CD-475D-87B9-C1BAEB83DA56}" type="pres">
      <dgm:prSet presAssocID="{91BAD14F-7198-4C9A-8575-72BACAAF43EE}" presName="textRect" presStyleLbl="revTx" presStyleIdx="2" presStyleCnt="4">
        <dgm:presLayoutVars>
          <dgm:chMax val="1"/>
          <dgm:chPref val="1"/>
        </dgm:presLayoutVars>
      </dgm:prSet>
      <dgm:spPr/>
    </dgm:pt>
    <dgm:pt modelId="{AF43C27D-9FA8-44AD-AF9B-178AC9E93848}" type="pres">
      <dgm:prSet presAssocID="{88E65622-650B-4E28-9CA4-6BDB38B24E3F}" presName="sibTrans" presStyleCnt="0"/>
      <dgm:spPr/>
    </dgm:pt>
    <dgm:pt modelId="{875863B8-3067-41AB-88A2-DA81F2021B09}" type="pres">
      <dgm:prSet presAssocID="{9EA9C441-6CCB-4F8B-94F0-5476484D4DC9}" presName="compNode" presStyleCnt="0"/>
      <dgm:spPr/>
    </dgm:pt>
    <dgm:pt modelId="{F0D0921D-DBA5-4BB8-AD16-C8BA09F446CC}" type="pres">
      <dgm:prSet presAssocID="{9EA9C441-6CCB-4F8B-94F0-5476484D4DC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32C40CDB-84EA-4CAF-B906-89D329B03877}" type="pres">
      <dgm:prSet presAssocID="{9EA9C441-6CCB-4F8B-94F0-5476484D4DC9}" presName="spaceRect" presStyleCnt="0"/>
      <dgm:spPr/>
    </dgm:pt>
    <dgm:pt modelId="{D840F277-2FBB-44E5-94CF-82D30327DF09}" type="pres">
      <dgm:prSet presAssocID="{9EA9C441-6CCB-4F8B-94F0-5476484D4DC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5D2DE08-9970-4604-893F-C13FAB822BA1}" type="presOf" srcId="{7ABD54A1-B1F9-41BF-A5E5-F3F8D3F052D8}" destId="{2D853BB2-1B6F-4A88-8730-11BE4EFB84F2}" srcOrd="0" destOrd="0" presId="urn:microsoft.com/office/officeart/2018/2/layout/IconLabelList"/>
    <dgm:cxn modelId="{1F24881F-8327-42C7-90E9-650A017C6D32}" srcId="{3B362FE8-FB61-4BA6-A6E2-2C6214D45543}" destId="{7ABD54A1-B1F9-41BF-A5E5-F3F8D3F052D8}" srcOrd="0" destOrd="0" parTransId="{F6995439-7292-4110-9EB8-E5E6B78CAC60}" sibTransId="{3969AE79-5E72-4DE0-893F-1BEF01096B21}"/>
    <dgm:cxn modelId="{37FE055C-4E06-4CBD-B876-0A7E0D58F3DD}" type="presOf" srcId="{91BAD14F-7198-4C9A-8575-72BACAAF43EE}" destId="{AF0C9B45-C2CD-475D-87B9-C1BAEB83DA56}" srcOrd="0" destOrd="0" presId="urn:microsoft.com/office/officeart/2018/2/layout/IconLabelList"/>
    <dgm:cxn modelId="{8D845999-316F-49CF-99C7-E605B780A340}" type="presOf" srcId="{2DDD5C86-9DCA-46D1-9410-2954E0569BAF}" destId="{096F9EC8-75AD-4F64-9A1E-9F70A58B6FBC}" srcOrd="0" destOrd="0" presId="urn:microsoft.com/office/officeart/2018/2/layout/IconLabelList"/>
    <dgm:cxn modelId="{91A0A5A8-FB74-4912-8780-094CB476F79B}" type="presOf" srcId="{3B362FE8-FB61-4BA6-A6E2-2C6214D45543}" destId="{56477B88-B3C5-4BA0-B1B1-2C52ED05BA5E}" srcOrd="0" destOrd="0" presId="urn:microsoft.com/office/officeart/2018/2/layout/IconLabelList"/>
    <dgm:cxn modelId="{201C97AA-B096-4F41-83A9-C3DFE7562097}" type="presOf" srcId="{9EA9C441-6CCB-4F8B-94F0-5476484D4DC9}" destId="{D840F277-2FBB-44E5-94CF-82D30327DF09}" srcOrd="0" destOrd="0" presId="urn:microsoft.com/office/officeart/2018/2/layout/IconLabelList"/>
    <dgm:cxn modelId="{BD8DD4C9-1835-4E28-A914-B401A2CA4FA5}" srcId="{3B362FE8-FB61-4BA6-A6E2-2C6214D45543}" destId="{9EA9C441-6CCB-4F8B-94F0-5476484D4DC9}" srcOrd="3" destOrd="0" parTransId="{13063820-6E88-444D-A63D-0DD0F83AEA23}" sibTransId="{BE8BCAE3-6BC2-47AB-B1DA-2A5B4C3B14C1}"/>
    <dgm:cxn modelId="{2EA49FE9-DDD9-4210-8D84-F3A6D620E22C}" srcId="{3B362FE8-FB61-4BA6-A6E2-2C6214D45543}" destId="{2DDD5C86-9DCA-46D1-9410-2954E0569BAF}" srcOrd="1" destOrd="0" parTransId="{B2BFC923-C441-4BCD-817C-8425885D381F}" sibTransId="{97BEB83C-EFA8-4634-8F0D-7B9367965017}"/>
    <dgm:cxn modelId="{6E7A99F0-37DF-4D80-AE08-9F24D89F0F07}" srcId="{3B362FE8-FB61-4BA6-A6E2-2C6214D45543}" destId="{91BAD14F-7198-4C9A-8575-72BACAAF43EE}" srcOrd="2" destOrd="0" parTransId="{7AAB3E78-4E15-4B55-B969-9316A9D25EBB}" sibTransId="{88E65622-650B-4E28-9CA4-6BDB38B24E3F}"/>
    <dgm:cxn modelId="{58709998-1A62-435B-9B23-E1F520E2FE2F}" type="presParOf" srcId="{56477B88-B3C5-4BA0-B1B1-2C52ED05BA5E}" destId="{A8DB4189-37F3-42DF-97E9-8E5F27FDADC9}" srcOrd="0" destOrd="0" presId="urn:microsoft.com/office/officeart/2018/2/layout/IconLabelList"/>
    <dgm:cxn modelId="{9F04FF26-E4EC-4470-9969-FD61CA101DDD}" type="presParOf" srcId="{A8DB4189-37F3-42DF-97E9-8E5F27FDADC9}" destId="{ABD31B2A-432E-481D-A4F1-9CAFE77F996A}" srcOrd="0" destOrd="0" presId="urn:microsoft.com/office/officeart/2018/2/layout/IconLabelList"/>
    <dgm:cxn modelId="{6B455348-0BEE-43A5-BC6B-1FE151198B06}" type="presParOf" srcId="{A8DB4189-37F3-42DF-97E9-8E5F27FDADC9}" destId="{017CFE5F-A3D0-48AA-A520-312DA3F23D69}" srcOrd="1" destOrd="0" presId="urn:microsoft.com/office/officeart/2018/2/layout/IconLabelList"/>
    <dgm:cxn modelId="{D47BAEC0-1C76-442B-A02D-146CA36F2BB9}" type="presParOf" srcId="{A8DB4189-37F3-42DF-97E9-8E5F27FDADC9}" destId="{2D853BB2-1B6F-4A88-8730-11BE4EFB84F2}" srcOrd="2" destOrd="0" presId="urn:microsoft.com/office/officeart/2018/2/layout/IconLabelList"/>
    <dgm:cxn modelId="{B5BC48B2-78E9-4589-8551-4F589E98ECD2}" type="presParOf" srcId="{56477B88-B3C5-4BA0-B1B1-2C52ED05BA5E}" destId="{9E536579-B28A-4E6C-8A48-F18FF0FC6A7C}" srcOrd="1" destOrd="0" presId="urn:microsoft.com/office/officeart/2018/2/layout/IconLabelList"/>
    <dgm:cxn modelId="{A1997726-3B4E-4A2A-A05B-C949607EBDC4}" type="presParOf" srcId="{56477B88-B3C5-4BA0-B1B1-2C52ED05BA5E}" destId="{BE8C34AA-2287-42F2-9354-6D7D816DFDFC}" srcOrd="2" destOrd="0" presId="urn:microsoft.com/office/officeart/2018/2/layout/IconLabelList"/>
    <dgm:cxn modelId="{2E7047D5-A49F-4E56-A6F9-48F4A8C12225}" type="presParOf" srcId="{BE8C34AA-2287-42F2-9354-6D7D816DFDFC}" destId="{BABE7C69-310F-468B-9B73-2E83A47BF525}" srcOrd="0" destOrd="0" presId="urn:microsoft.com/office/officeart/2018/2/layout/IconLabelList"/>
    <dgm:cxn modelId="{1133CC21-5FB5-4733-AF75-74223350F456}" type="presParOf" srcId="{BE8C34AA-2287-42F2-9354-6D7D816DFDFC}" destId="{E0D67664-3E37-40CA-8E21-65A5DF2195A3}" srcOrd="1" destOrd="0" presId="urn:microsoft.com/office/officeart/2018/2/layout/IconLabelList"/>
    <dgm:cxn modelId="{F8C90AFE-B5D9-4490-9D61-BF6062597522}" type="presParOf" srcId="{BE8C34AA-2287-42F2-9354-6D7D816DFDFC}" destId="{096F9EC8-75AD-4F64-9A1E-9F70A58B6FBC}" srcOrd="2" destOrd="0" presId="urn:microsoft.com/office/officeart/2018/2/layout/IconLabelList"/>
    <dgm:cxn modelId="{D0221AE6-5ABE-41E3-B112-6B842CECA858}" type="presParOf" srcId="{56477B88-B3C5-4BA0-B1B1-2C52ED05BA5E}" destId="{DAEA0541-1CCE-480A-A5A5-42836BC394C1}" srcOrd="3" destOrd="0" presId="urn:microsoft.com/office/officeart/2018/2/layout/IconLabelList"/>
    <dgm:cxn modelId="{96DF89DA-3B2F-467F-810C-5293C02BBB4B}" type="presParOf" srcId="{56477B88-B3C5-4BA0-B1B1-2C52ED05BA5E}" destId="{81626462-8BAC-4637-A5B3-4C7C93DA20EA}" srcOrd="4" destOrd="0" presId="urn:microsoft.com/office/officeart/2018/2/layout/IconLabelList"/>
    <dgm:cxn modelId="{5BC8DEE6-4FA7-4C1F-913E-CDC186AF20C3}" type="presParOf" srcId="{81626462-8BAC-4637-A5B3-4C7C93DA20EA}" destId="{6D087BBD-074F-4B4B-A70F-D2002AACEDE3}" srcOrd="0" destOrd="0" presId="urn:microsoft.com/office/officeart/2018/2/layout/IconLabelList"/>
    <dgm:cxn modelId="{B65C4C23-C519-4649-B042-B2431A76F8B8}" type="presParOf" srcId="{81626462-8BAC-4637-A5B3-4C7C93DA20EA}" destId="{139DA85F-BEAC-4A65-8926-059AEC453AE2}" srcOrd="1" destOrd="0" presId="urn:microsoft.com/office/officeart/2018/2/layout/IconLabelList"/>
    <dgm:cxn modelId="{08598229-8656-4E3B-884E-733FF59C46B8}" type="presParOf" srcId="{81626462-8BAC-4637-A5B3-4C7C93DA20EA}" destId="{AF0C9B45-C2CD-475D-87B9-C1BAEB83DA56}" srcOrd="2" destOrd="0" presId="urn:microsoft.com/office/officeart/2018/2/layout/IconLabelList"/>
    <dgm:cxn modelId="{0603ECC1-B884-4E2B-B1F2-2F21A06FBB51}" type="presParOf" srcId="{56477B88-B3C5-4BA0-B1B1-2C52ED05BA5E}" destId="{AF43C27D-9FA8-44AD-AF9B-178AC9E93848}" srcOrd="5" destOrd="0" presId="urn:microsoft.com/office/officeart/2018/2/layout/IconLabelList"/>
    <dgm:cxn modelId="{F2473A55-640A-4114-AE10-BB7C65F9509B}" type="presParOf" srcId="{56477B88-B3C5-4BA0-B1B1-2C52ED05BA5E}" destId="{875863B8-3067-41AB-88A2-DA81F2021B09}" srcOrd="6" destOrd="0" presId="urn:microsoft.com/office/officeart/2018/2/layout/IconLabelList"/>
    <dgm:cxn modelId="{05B0BDE5-4644-4E78-80F9-21A34D26C0A7}" type="presParOf" srcId="{875863B8-3067-41AB-88A2-DA81F2021B09}" destId="{F0D0921D-DBA5-4BB8-AD16-C8BA09F446CC}" srcOrd="0" destOrd="0" presId="urn:microsoft.com/office/officeart/2018/2/layout/IconLabelList"/>
    <dgm:cxn modelId="{DCFA9097-EDAA-4EFE-AB55-ABFC27194F6B}" type="presParOf" srcId="{875863B8-3067-41AB-88A2-DA81F2021B09}" destId="{32C40CDB-84EA-4CAF-B906-89D329B03877}" srcOrd="1" destOrd="0" presId="urn:microsoft.com/office/officeart/2018/2/layout/IconLabelList"/>
    <dgm:cxn modelId="{3B765052-2F25-4166-96FE-2FF2A2B0472B}" type="presParOf" srcId="{875863B8-3067-41AB-88A2-DA81F2021B09}" destId="{D840F277-2FBB-44E5-94CF-82D30327DF0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5ACB8C-AA9A-46BB-9C73-0BAEA1B1C62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6810E12-77A5-4D89-96A6-ACEB66BEAD86}">
      <dgm:prSet/>
      <dgm:spPr/>
      <dgm:t>
        <a:bodyPr/>
        <a:lstStyle/>
        <a:p>
          <a:r>
            <a:rPr lang="en-US"/>
            <a:t>Nuclear and Hydro Available</a:t>
          </a:r>
        </a:p>
      </dgm:t>
    </dgm:pt>
    <dgm:pt modelId="{F6A7599D-2A63-4A29-8503-05FEBE4DC765}" type="parTrans" cxnId="{D47F8D48-6718-4250-B606-CB8DCE7AB762}">
      <dgm:prSet/>
      <dgm:spPr/>
      <dgm:t>
        <a:bodyPr/>
        <a:lstStyle/>
        <a:p>
          <a:endParaRPr lang="en-US"/>
        </a:p>
      </dgm:t>
    </dgm:pt>
    <dgm:pt modelId="{AF59E8E3-C81B-46EE-AF1F-56CFDFA4D1C5}" type="sibTrans" cxnId="{D47F8D48-6718-4250-B606-CB8DCE7AB762}">
      <dgm:prSet/>
      <dgm:spPr/>
      <dgm:t>
        <a:bodyPr/>
        <a:lstStyle/>
        <a:p>
          <a:endParaRPr lang="en-US"/>
        </a:p>
      </dgm:t>
    </dgm:pt>
    <dgm:pt modelId="{7AB46925-E754-4D85-9202-091C99913CBD}">
      <dgm:prSet/>
      <dgm:spPr/>
      <dgm:t>
        <a:bodyPr/>
        <a:lstStyle/>
        <a:p>
          <a:r>
            <a:rPr lang="en-US" dirty="0"/>
            <a:t>Carbon emissions must be zero</a:t>
          </a:r>
        </a:p>
      </dgm:t>
    </dgm:pt>
    <dgm:pt modelId="{520A5E95-5271-4768-A444-BF9F2827B28C}" type="parTrans" cxnId="{3739C8A9-5556-4CE3-A00A-0B08E43E34C4}">
      <dgm:prSet/>
      <dgm:spPr/>
      <dgm:t>
        <a:bodyPr/>
        <a:lstStyle/>
        <a:p>
          <a:endParaRPr lang="en-US"/>
        </a:p>
      </dgm:t>
    </dgm:pt>
    <dgm:pt modelId="{9C133486-8101-403E-B071-D80D88B9CF4D}" type="sibTrans" cxnId="{3739C8A9-5556-4CE3-A00A-0B08E43E34C4}">
      <dgm:prSet/>
      <dgm:spPr/>
      <dgm:t>
        <a:bodyPr/>
        <a:lstStyle/>
        <a:p>
          <a:endParaRPr lang="en-US"/>
        </a:p>
      </dgm:t>
    </dgm:pt>
    <dgm:pt modelId="{67AB9BA7-3719-4354-8D61-798BBDCDF6D2}">
      <dgm:prSet/>
      <dgm:spPr/>
      <dgm:t>
        <a:bodyPr/>
        <a:lstStyle/>
        <a:p>
          <a:r>
            <a:rPr lang="en-US" dirty="0"/>
            <a:t>Can build as much wind and solar as we want – energy storage constraint is relaxed</a:t>
          </a:r>
        </a:p>
      </dgm:t>
    </dgm:pt>
    <dgm:pt modelId="{D07C2D7A-666B-4589-B752-2AB2E95E874D}" type="parTrans" cxnId="{FD47F16A-7B6E-4C1F-BF76-2D3B540DDFC7}">
      <dgm:prSet/>
      <dgm:spPr/>
      <dgm:t>
        <a:bodyPr/>
        <a:lstStyle/>
        <a:p>
          <a:endParaRPr lang="en-US"/>
        </a:p>
      </dgm:t>
    </dgm:pt>
    <dgm:pt modelId="{141141F2-CB63-43E1-B0F3-006EAFA3651A}" type="sibTrans" cxnId="{FD47F16A-7B6E-4C1F-BF76-2D3B540DDFC7}">
      <dgm:prSet/>
      <dgm:spPr/>
      <dgm:t>
        <a:bodyPr/>
        <a:lstStyle/>
        <a:p>
          <a:endParaRPr lang="en-US"/>
        </a:p>
      </dgm:t>
    </dgm:pt>
    <dgm:pt modelId="{F28285C2-DC4A-494B-83C9-92E2D6C61756}">
      <dgm:prSet/>
      <dgm:spPr/>
      <dgm:t>
        <a:bodyPr/>
        <a:lstStyle/>
        <a:p>
          <a:r>
            <a:rPr lang="en-CA"/>
            <a:t>Power increases 2% year-over-year</a:t>
          </a:r>
          <a:endParaRPr lang="en-US"/>
        </a:p>
      </dgm:t>
    </dgm:pt>
    <dgm:pt modelId="{9693FBD9-8D4B-4646-B312-87722F754F7B}" type="parTrans" cxnId="{CC8EACA2-2A5C-409A-8467-C7C967598FA2}">
      <dgm:prSet/>
      <dgm:spPr/>
      <dgm:t>
        <a:bodyPr/>
        <a:lstStyle/>
        <a:p>
          <a:endParaRPr lang="en-US"/>
        </a:p>
      </dgm:t>
    </dgm:pt>
    <dgm:pt modelId="{5C535BE7-6F19-42D5-A191-AE121836156C}" type="sibTrans" cxnId="{CC8EACA2-2A5C-409A-8467-C7C967598FA2}">
      <dgm:prSet/>
      <dgm:spPr/>
      <dgm:t>
        <a:bodyPr/>
        <a:lstStyle/>
        <a:p>
          <a:endParaRPr lang="en-US"/>
        </a:p>
      </dgm:t>
    </dgm:pt>
    <dgm:pt modelId="{D13167BF-F7D5-46B2-BD25-381D4ECA4FCD}" type="pres">
      <dgm:prSet presAssocID="{E85ACB8C-AA9A-46BB-9C73-0BAEA1B1C620}" presName="root" presStyleCnt="0">
        <dgm:presLayoutVars>
          <dgm:dir/>
          <dgm:resizeHandles val="exact"/>
        </dgm:presLayoutVars>
      </dgm:prSet>
      <dgm:spPr/>
    </dgm:pt>
    <dgm:pt modelId="{5BAB71FB-C30D-4FF5-A8F5-96044650DDCB}" type="pres">
      <dgm:prSet presAssocID="{06810E12-77A5-4D89-96A6-ACEB66BEAD86}" presName="compNode" presStyleCnt="0"/>
      <dgm:spPr/>
    </dgm:pt>
    <dgm:pt modelId="{43410329-7592-42DC-96C8-E6CF1D5C70BC}" type="pres">
      <dgm:prSet presAssocID="{06810E12-77A5-4D89-96A6-ACEB66BEAD8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A60AA7C0-85D6-4229-92A5-9051DDBBC2A3}" type="pres">
      <dgm:prSet presAssocID="{06810E12-77A5-4D89-96A6-ACEB66BEAD86}" presName="spaceRect" presStyleCnt="0"/>
      <dgm:spPr/>
    </dgm:pt>
    <dgm:pt modelId="{887FA9D8-C8E6-4695-B902-6309F9AF8CA0}" type="pres">
      <dgm:prSet presAssocID="{06810E12-77A5-4D89-96A6-ACEB66BEAD86}" presName="textRect" presStyleLbl="revTx" presStyleIdx="0" presStyleCnt="4">
        <dgm:presLayoutVars>
          <dgm:chMax val="1"/>
          <dgm:chPref val="1"/>
        </dgm:presLayoutVars>
      </dgm:prSet>
      <dgm:spPr/>
    </dgm:pt>
    <dgm:pt modelId="{B04A1779-EEBE-4AB1-BC51-3CA374F0D847}" type="pres">
      <dgm:prSet presAssocID="{AF59E8E3-C81B-46EE-AF1F-56CFDFA4D1C5}" presName="sibTrans" presStyleCnt="0"/>
      <dgm:spPr/>
    </dgm:pt>
    <dgm:pt modelId="{6BA38527-C4CB-4FE4-84C3-0312A0E07FB7}" type="pres">
      <dgm:prSet presAssocID="{7AB46925-E754-4D85-9202-091C99913CBD}" presName="compNode" presStyleCnt="0"/>
      <dgm:spPr/>
    </dgm:pt>
    <dgm:pt modelId="{2CBCD096-B6CD-427D-AEAA-239AA9981F7B}" type="pres">
      <dgm:prSet presAssocID="{7AB46925-E754-4D85-9202-091C99913CB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DF097901-AC01-46C6-B5B5-054FCCFD2258}" type="pres">
      <dgm:prSet presAssocID="{7AB46925-E754-4D85-9202-091C99913CBD}" presName="spaceRect" presStyleCnt="0"/>
      <dgm:spPr/>
    </dgm:pt>
    <dgm:pt modelId="{A0BFE1B1-3888-4A58-A3E2-D6AD1572490A}" type="pres">
      <dgm:prSet presAssocID="{7AB46925-E754-4D85-9202-091C99913CBD}" presName="textRect" presStyleLbl="revTx" presStyleIdx="1" presStyleCnt="4">
        <dgm:presLayoutVars>
          <dgm:chMax val="1"/>
          <dgm:chPref val="1"/>
        </dgm:presLayoutVars>
      </dgm:prSet>
      <dgm:spPr/>
    </dgm:pt>
    <dgm:pt modelId="{CAFAE88A-9016-4ACC-A3FC-523057A78A31}" type="pres">
      <dgm:prSet presAssocID="{9C133486-8101-403E-B071-D80D88B9CF4D}" presName="sibTrans" presStyleCnt="0"/>
      <dgm:spPr/>
    </dgm:pt>
    <dgm:pt modelId="{DAFF2618-D2B9-4F26-BBA3-C38D1142F570}" type="pres">
      <dgm:prSet presAssocID="{67AB9BA7-3719-4354-8D61-798BBDCDF6D2}" presName="compNode" presStyleCnt="0"/>
      <dgm:spPr/>
    </dgm:pt>
    <dgm:pt modelId="{D62EF00E-0281-4CCF-BAEB-94A53716B01D}" type="pres">
      <dgm:prSet presAssocID="{67AB9BA7-3719-4354-8D61-798BBDCDF6D2}" presName="iconRect" presStyleLbl="node1" presStyleIdx="2" presStyleCnt="4"/>
      <dgm:spPr>
        <a:blipFill rotWithShape="1">
          <a:blip xmlns:r="http://schemas.openxmlformats.org/officeDocument/2006/relationships" r:embed="rId5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0288CA1F-7F9D-4E6D-A144-EEC7714D931F}" type="pres">
      <dgm:prSet presAssocID="{67AB9BA7-3719-4354-8D61-798BBDCDF6D2}" presName="spaceRect" presStyleCnt="0"/>
      <dgm:spPr/>
    </dgm:pt>
    <dgm:pt modelId="{DA8C12C4-C3A6-49BC-A742-961ABA520627}" type="pres">
      <dgm:prSet presAssocID="{67AB9BA7-3719-4354-8D61-798BBDCDF6D2}" presName="textRect" presStyleLbl="revTx" presStyleIdx="2" presStyleCnt="4">
        <dgm:presLayoutVars>
          <dgm:chMax val="1"/>
          <dgm:chPref val="1"/>
        </dgm:presLayoutVars>
      </dgm:prSet>
      <dgm:spPr/>
    </dgm:pt>
    <dgm:pt modelId="{227C9C0C-F260-43DD-AF37-62F68F9BBA53}" type="pres">
      <dgm:prSet presAssocID="{141141F2-CB63-43E1-B0F3-006EAFA3651A}" presName="sibTrans" presStyleCnt="0"/>
      <dgm:spPr/>
    </dgm:pt>
    <dgm:pt modelId="{8891B5BB-BF39-40E5-8265-6784D117E5B9}" type="pres">
      <dgm:prSet presAssocID="{F28285C2-DC4A-494B-83C9-92E2D6C61756}" presName="compNode" presStyleCnt="0"/>
      <dgm:spPr/>
    </dgm:pt>
    <dgm:pt modelId="{77D77C61-6EC0-43C7-B8F3-07FE75464522}" type="pres">
      <dgm:prSet presAssocID="{F28285C2-DC4A-494B-83C9-92E2D6C61756}" presName="iconRect" presStyleLbl="node1" presStyleIdx="3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8A6AD4C1-0F14-41C5-B0F2-CE883E844E62}" type="pres">
      <dgm:prSet presAssocID="{F28285C2-DC4A-494B-83C9-92E2D6C61756}" presName="spaceRect" presStyleCnt="0"/>
      <dgm:spPr/>
    </dgm:pt>
    <dgm:pt modelId="{EF25C0C6-A2DC-48B2-B9AE-9CEBB9D2C46F}" type="pres">
      <dgm:prSet presAssocID="{F28285C2-DC4A-494B-83C9-92E2D6C6175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CF03A0D-66D6-4B1A-BFEF-C9D7305A7F47}" type="presOf" srcId="{F28285C2-DC4A-494B-83C9-92E2D6C61756}" destId="{EF25C0C6-A2DC-48B2-B9AE-9CEBB9D2C46F}" srcOrd="0" destOrd="0" presId="urn:microsoft.com/office/officeart/2018/2/layout/IconLabelList"/>
    <dgm:cxn modelId="{D47F8D48-6718-4250-B606-CB8DCE7AB762}" srcId="{E85ACB8C-AA9A-46BB-9C73-0BAEA1B1C620}" destId="{06810E12-77A5-4D89-96A6-ACEB66BEAD86}" srcOrd="0" destOrd="0" parTransId="{F6A7599D-2A63-4A29-8503-05FEBE4DC765}" sibTransId="{AF59E8E3-C81B-46EE-AF1F-56CFDFA4D1C5}"/>
    <dgm:cxn modelId="{FD47F16A-7B6E-4C1F-BF76-2D3B540DDFC7}" srcId="{E85ACB8C-AA9A-46BB-9C73-0BAEA1B1C620}" destId="{67AB9BA7-3719-4354-8D61-798BBDCDF6D2}" srcOrd="2" destOrd="0" parTransId="{D07C2D7A-666B-4589-B752-2AB2E95E874D}" sibTransId="{141141F2-CB63-43E1-B0F3-006EAFA3651A}"/>
    <dgm:cxn modelId="{CF294581-2A8A-4010-B6F3-0C1952D6CC0C}" type="presOf" srcId="{06810E12-77A5-4D89-96A6-ACEB66BEAD86}" destId="{887FA9D8-C8E6-4695-B902-6309F9AF8CA0}" srcOrd="0" destOrd="0" presId="urn:microsoft.com/office/officeart/2018/2/layout/IconLabelList"/>
    <dgm:cxn modelId="{CC8EACA2-2A5C-409A-8467-C7C967598FA2}" srcId="{E85ACB8C-AA9A-46BB-9C73-0BAEA1B1C620}" destId="{F28285C2-DC4A-494B-83C9-92E2D6C61756}" srcOrd="3" destOrd="0" parTransId="{9693FBD9-8D4B-4646-B312-87722F754F7B}" sibTransId="{5C535BE7-6F19-42D5-A191-AE121836156C}"/>
    <dgm:cxn modelId="{3739C8A9-5556-4CE3-A00A-0B08E43E34C4}" srcId="{E85ACB8C-AA9A-46BB-9C73-0BAEA1B1C620}" destId="{7AB46925-E754-4D85-9202-091C99913CBD}" srcOrd="1" destOrd="0" parTransId="{520A5E95-5271-4768-A444-BF9F2827B28C}" sibTransId="{9C133486-8101-403E-B071-D80D88B9CF4D}"/>
    <dgm:cxn modelId="{3E73DEAD-9533-4F1C-93CB-7D3530E1B735}" type="presOf" srcId="{E85ACB8C-AA9A-46BB-9C73-0BAEA1B1C620}" destId="{D13167BF-F7D5-46B2-BD25-381D4ECA4FCD}" srcOrd="0" destOrd="0" presId="urn:microsoft.com/office/officeart/2018/2/layout/IconLabelList"/>
    <dgm:cxn modelId="{E6546DCF-F26D-4999-999F-9FF3E5CF8977}" type="presOf" srcId="{67AB9BA7-3719-4354-8D61-798BBDCDF6D2}" destId="{DA8C12C4-C3A6-49BC-A742-961ABA520627}" srcOrd="0" destOrd="0" presId="urn:microsoft.com/office/officeart/2018/2/layout/IconLabelList"/>
    <dgm:cxn modelId="{C6DF7FF5-DE5C-4374-AC50-171A108057D4}" type="presOf" srcId="{7AB46925-E754-4D85-9202-091C99913CBD}" destId="{A0BFE1B1-3888-4A58-A3E2-D6AD1572490A}" srcOrd="0" destOrd="0" presId="urn:microsoft.com/office/officeart/2018/2/layout/IconLabelList"/>
    <dgm:cxn modelId="{97DAC8C6-F526-47AA-AA72-99BF6860B49C}" type="presParOf" srcId="{D13167BF-F7D5-46B2-BD25-381D4ECA4FCD}" destId="{5BAB71FB-C30D-4FF5-A8F5-96044650DDCB}" srcOrd="0" destOrd="0" presId="urn:microsoft.com/office/officeart/2018/2/layout/IconLabelList"/>
    <dgm:cxn modelId="{4B4642CF-7D93-4296-BA28-32416A81D3F2}" type="presParOf" srcId="{5BAB71FB-C30D-4FF5-A8F5-96044650DDCB}" destId="{43410329-7592-42DC-96C8-E6CF1D5C70BC}" srcOrd="0" destOrd="0" presId="urn:microsoft.com/office/officeart/2018/2/layout/IconLabelList"/>
    <dgm:cxn modelId="{0083CC38-958D-4DF0-8264-E2D099ED1510}" type="presParOf" srcId="{5BAB71FB-C30D-4FF5-A8F5-96044650DDCB}" destId="{A60AA7C0-85D6-4229-92A5-9051DDBBC2A3}" srcOrd="1" destOrd="0" presId="urn:microsoft.com/office/officeart/2018/2/layout/IconLabelList"/>
    <dgm:cxn modelId="{CDC89263-165A-4289-8DF7-29BF8B82BB8D}" type="presParOf" srcId="{5BAB71FB-C30D-4FF5-A8F5-96044650DDCB}" destId="{887FA9D8-C8E6-4695-B902-6309F9AF8CA0}" srcOrd="2" destOrd="0" presId="urn:microsoft.com/office/officeart/2018/2/layout/IconLabelList"/>
    <dgm:cxn modelId="{1DE124FE-E2B2-4BCD-9151-D10C4FBC143F}" type="presParOf" srcId="{D13167BF-F7D5-46B2-BD25-381D4ECA4FCD}" destId="{B04A1779-EEBE-4AB1-BC51-3CA374F0D847}" srcOrd="1" destOrd="0" presId="urn:microsoft.com/office/officeart/2018/2/layout/IconLabelList"/>
    <dgm:cxn modelId="{C5174B43-DDC3-47B7-BD94-6A8C54A6E89A}" type="presParOf" srcId="{D13167BF-F7D5-46B2-BD25-381D4ECA4FCD}" destId="{6BA38527-C4CB-4FE4-84C3-0312A0E07FB7}" srcOrd="2" destOrd="0" presId="urn:microsoft.com/office/officeart/2018/2/layout/IconLabelList"/>
    <dgm:cxn modelId="{D84167C6-EF64-4B2E-8E12-191384C39EEC}" type="presParOf" srcId="{6BA38527-C4CB-4FE4-84C3-0312A0E07FB7}" destId="{2CBCD096-B6CD-427D-AEAA-239AA9981F7B}" srcOrd="0" destOrd="0" presId="urn:microsoft.com/office/officeart/2018/2/layout/IconLabelList"/>
    <dgm:cxn modelId="{D0AE03AA-1F32-4681-A126-633B4CFC1C4C}" type="presParOf" srcId="{6BA38527-C4CB-4FE4-84C3-0312A0E07FB7}" destId="{DF097901-AC01-46C6-B5B5-054FCCFD2258}" srcOrd="1" destOrd="0" presId="urn:microsoft.com/office/officeart/2018/2/layout/IconLabelList"/>
    <dgm:cxn modelId="{7F993A7D-9C10-4F44-B41E-3C62DA7895CF}" type="presParOf" srcId="{6BA38527-C4CB-4FE4-84C3-0312A0E07FB7}" destId="{A0BFE1B1-3888-4A58-A3E2-D6AD1572490A}" srcOrd="2" destOrd="0" presId="urn:microsoft.com/office/officeart/2018/2/layout/IconLabelList"/>
    <dgm:cxn modelId="{AAA09882-D0CB-40A8-8D4D-CF21E398FBDD}" type="presParOf" srcId="{D13167BF-F7D5-46B2-BD25-381D4ECA4FCD}" destId="{CAFAE88A-9016-4ACC-A3FC-523057A78A31}" srcOrd="3" destOrd="0" presId="urn:microsoft.com/office/officeart/2018/2/layout/IconLabelList"/>
    <dgm:cxn modelId="{DA4BB57A-6A60-4CA5-A0C1-D2C8E41DD8B1}" type="presParOf" srcId="{D13167BF-F7D5-46B2-BD25-381D4ECA4FCD}" destId="{DAFF2618-D2B9-4F26-BBA3-C38D1142F570}" srcOrd="4" destOrd="0" presId="urn:microsoft.com/office/officeart/2018/2/layout/IconLabelList"/>
    <dgm:cxn modelId="{30DA63CD-A812-44C3-AFEC-C681BF91F7D8}" type="presParOf" srcId="{DAFF2618-D2B9-4F26-BBA3-C38D1142F570}" destId="{D62EF00E-0281-4CCF-BAEB-94A53716B01D}" srcOrd="0" destOrd="0" presId="urn:microsoft.com/office/officeart/2018/2/layout/IconLabelList"/>
    <dgm:cxn modelId="{A833D4C6-33C7-4921-BE79-791014BDE7B2}" type="presParOf" srcId="{DAFF2618-D2B9-4F26-BBA3-C38D1142F570}" destId="{0288CA1F-7F9D-4E6D-A144-EEC7714D931F}" srcOrd="1" destOrd="0" presId="urn:microsoft.com/office/officeart/2018/2/layout/IconLabelList"/>
    <dgm:cxn modelId="{F17D0EF3-A8F7-4F57-9143-8A918D32978D}" type="presParOf" srcId="{DAFF2618-D2B9-4F26-BBA3-C38D1142F570}" destId="{DA8C12C4-C3A6-49BC-A742-961ABA520627}" srcOrd="2" destOrd="0" presId="urn:microsoft.com/office/officeart/2018/2/layout/IconLabelList"/>
    <dgm:cxn modelId="{289E8CFE-819A-4380-AA96-5B9461DCC6E9}" type="presParOf" srcId="{D13167BF-F7D5-46B2-BD25-381D4ECA4FCD}" destId="{227C9C0C-F260-43DD-AF37-62F68F9BBA53}" srcOrd="5" destOrd="0" presId="urn:microsoft.com/office/officeart/2018/2/layout/IconLabelList"/>
    <dgm:cxn modelId="{5A7E9AB9-741D-4E4A-BD42-1BE8217CC6D5}" type="presParOf" srcId="{D13167BF-F7D5-46B2-BD25-381D4ECA4FCD}" destId="{8891B5BB-BF39-40E5-8265-6784D117E5B9}" srcOrd="6" destOrd="0" presId="urn:microsoft.com/office/officeart/2018/2/layout/IconLabelList"/>
    <dgm:cxn modelId="{AC60D20A-7B64-4028-B353-A7689ECE66E1}" type="presParOf" srcId="{8891B5BB-BF39-40E5-8265-6784D117E5B9}" destId="{77D77C61-6EC0-43C7-B8F3-07FE75464522}" srcOrd="0" destOrd="0" presId="urn:microsoft.com/office/officeart/2018/2/layout/IconLabelList"/>
    <dgm:cxn modelId="{E5B1EF6A-77DD-40AC-91C9-5F73D2C19FC3}" type="presParOf" srcId="{8891B5BB-BF39-40E5-8265-6784D117E5B9}" destId="{8A6AD4C1-0F14-41C5-B0F2-CE883E844E62}" srcOrd="1" destOrd="0" presId="urn:microsoft.com/office/officeart/2018/2/layout/IconLabelList"/>
    <dgm:cxn modelId="{56FBD898-105D-439E-83A1-4F132C0B26F5}" type="presParOf" srcId="{8891B5BB-BF39-40E5-8265-6784D117E5B9}" destId="{EF25C0C6-A2DC-48B2-B9AE-9CEBB9D2C46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A8035B-3853-4C3D-81A2-034C3F8D2024}">
      <dsp:nvSpPr>
        <dsp:cNvPr id="0" name=""/>
        <dsp:cNvSpPr/>
      </dsp:nvSpPr>
      <dsp:spPr>
        <a:xfrm>
          <a:off x="738572" y="826157"/>
          <a:ext cx="919704" cy="9197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31F91-3784-4FEE-843A-BC53FF427346}">
      <dsp:nvSpPr>
        <dsp:cNvPr id="0" name=""/>
        <dsp:cNvSpPr/>
      </dsp:nvSpPr>
      <dsp:spPr>
        <a:xfrm>
          <a:off x="176530" y="2035242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Nuclear and Hydro Available</a:t>
          </a:r>
          <a:endParaRPr lang="en-US" sz="1300" kern="1200"/>
        </a:p>
      </dsp:txBody>
      <dsp:txXfrm>
        <a:off x="176530" y="2035242"/>
        <a:ext cx="2043787" cy="720000"/>
      </dsp:txXfrm>
    </dsp:sp>
    <dsp:sp modelId="{CF776374-B94F-4AFE-9196-85E41E789918}">
      <dsp:nvSpPr>
        <dsp:cNvPr id="0" name=""/>
        <dsp:cNvSpPr/>
      </dsp:nvSpPr>
      <dsp:spPr>
        <a:xfrm>
          <a:off x="3140022" y="826157"/>
          <a:ext cx="919704" cy="9197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02A82-AD21-464F-A752-9DDFCDDF3FDE}">
      <dsp:nvSpPr>
        <dsp:cNvPr id="0" name=""/>
        <dsp:cNvSpPr/>
      </dsp:nvSpPr>
      <dsp:spPr>
        <a:xfrm>
          <a:off x="2577981" y="2035242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Carbon market is available, but the cost of carbon is $150 CAD / </a:t>
          </a:r>
          <a:r>
            <a:rPr lang="en-US" sz="1200" kern="1200" baseline="0" dirty="0" err="1"/>
            <a:t>tonne</a:t>
          </a:r>
          <a:r>
            <a:rPr lang="en-US" sz="1200" kern="1200" baseline="0" dirty="0"/>
            <a:t> CO</a:t>
          </a:r>
          <a:r>
            <a:rPr lang="en-US" sz="1200" kern="1200" baseline="-25000" dirty="0"/>
            <a:t>2e*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*CO</a:t>
          </a:r>
          <a:r>
            <a:rPr lang="en-US" sz="1200" kern="1200" baseline="-25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2e</a:t>
          </a:r>
          <a:r>
            <a:rPr lang="en-US" sz="120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 is CO</a:t>
          </a:r>
          <a:r>
            <a:rPr lang="en-US" sz="1200" kern="1200" baseline="-25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2</a:t>
          </a:r>
          <a:r>
            <a:rPr lang="en-US" sz="120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-equivalent GHG  </a:t>
          </a:r>
        </a:p>
      </dsp:txBody>
      <dsp:txXfrm>
        <a:off x="2577981" y="2035242"/>
        <a:ext cx="2043787" cy="720000"/>
      </dsp:txXfrm>
    </dsp:sp>
    <dsp:sp modelId="{8A8B7640-2CF0-4859-A14E-BA3BD8A9F278}">
      <dsp:nvSpPr>
        <dsp:cNvPr id="0" name=""/>
        <dsp:cNvSpPr/>
      </dsp:nvSpPr>
      <dsp:spPr>
        <a:xfrm>
          <a:off x="5541472" y="826157"/>
          <a:ext cx="919704" cy="9197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95C9E-FB3E-4743-90E7-A042266EC9C1}">
      <dsp:nvSpPr>
        <dsp:cNvPr id="0" name=""/>
        <dsp:cNvSpPr/>
      </dsp:nvSpPr>
      <dsp:spPr>
        <a:xfrm>
          <a:off x="4979431" y="2035242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/>
            <a:t>Can build as much wind and solar as we want, but we must have a 1-1 ratio with energy storage</a:t>
          </a:r>
          <a:endParaRPr lang="en-US" sz="1300" kern="1200" dirty="0"/>
        </a:p>
      </dsp:txBody>
      <dsp:txXfrm>
        <a:off x="4979431" y="2035242"/>
        <a:ext cx="2043787" cy="720000"/>
      </dsp:txXfrm>
    </dsp:sp>
    <dsp:sp modelId="{FAE6E4FD-1053-4C55-8C9F-A936D26F3B85}">
      <dsp:nvSpPr>
        <dsp:cNvPr id="0" name=""/>
        <dsp:cNvSpPr/>
      </dsp:nvSpPr>
      <dsp:spPr>
        <a:xfrm>
          <a:off x="7942923" y="826157"/>
          <a:ext cx="919704" cy="9197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44D1B-C7EC-439A-B228-BEAEBE099932}">
      <dsp:nvSpPr>
        <dsp:cNvPr id="0" name=""/>
        <dsp:cNvSpPr/>
      </dsp:nvSpPr>
      <dsp:spPr>
        <a:xfrm>
          <a:off x="7380881" y="2035242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Power increases 2% year-over-year</a:t>
          </a:r>
          <a:endParaRPr lang="en-US" sz="1300" kern="1200"/>
        </a:p>
      </dsp:txBody>
      <dsp:txXfrm>
        <a:off x="7380881" y="2035242"/>
        <a:ext cx="204378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D31B2A-432E-481D-A4F1-9CAFE77F996A}">
      <dsp:nvSpPr>
        <dsp:cNvPr id="0" name=""/>
        <dsp:cNvSpPr/>
      </dsp:nvSpPr>
      <dsp:spPr>
        <a:xfrm>
          <a:off x="738572" y="826157"/>
          <a:ext cx="919704" cy="9197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53BB2-1B6F-4A88-8730-11BE4EFB84F2}">
      <dsp:nvSpPr>
        <dsp:cNvPr id="0" name=""/>
        <dsp:cNvSpPr/>
      </dsp:nvSpPr>
      <dsp:spPr>
        <a:xfrm>
          <a:off x="176530" y="2035242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Nuclear and Hydro Available</a:t>
          </a:r>
        </a:p>
      </dsp:txBody>
      <dsp:txXfrm>
        <a:off x="176530" y="2035242"/>
        <a:ext cx="2043787" cy="720000"/>
      </dsp:txXfrm>
    </dsp:sp>
    <dsp:sp modelId="{BABE7C69-310F-468B-9B73-2E83A47BF525}">
      <dsp:nvSpPr>
        <dsp:cNvPr id="0" name=""/>
        <dsp:cNvSpPr/>
      </dsp:nvSpPr>
      <dsp:spPr>
        <a:xfrm>
          <a:off x="3140022" y="826157"/>
          <a:ext cx="919704" cy="9197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F9EC8-75AD-4F64-9A1E-9F70A58B6FBC}">
      <dsp:nvSpPr>
        <dsp:cNvPr id="0" name=""/>
        <dsp:cNvSpPr/>
      </dsp:nvSpPr>
      <dsp:spPr>
        <a:xfrm>
          <a:off x="2577981" y="2035242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Carbon market is available, but the cost of carbon is $500 CAD / </a:t>
          </a:r>
          <a:r>
            <a:rPr lang="en-US" sz="1200" kern="1200" baseline="0" dirty="0" err="1"/>
            <a:t>tonne</a:t>
          </a:r>
          <a:r>
            <a:rPr lang="en-US" sz="1200" kern="1200" baseline="0" dirty="0"/>
            <a:t> CO</a:t>
          </a:r>
          <a:r>
            <a:rPr lang="en-US" sz="1200" kern="1200" baseline="-25000" dirty="0"/>
            <a:t>2e*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*CO</a:t>
          </a:r>
          <a:r>
            <a:rPr lang="en-US" sz="1200" kern="1200" baseline="-25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2e</a:t>
          </a:r>
          <a:r>
            <a:rPr lang="en-US" sz="120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 is CO</a:t>
          </a:r>
          <a:r>
            <a:rPr lang="en-US" sz="1200" kern="1200" baseline="-25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2</a:t>
          </a:r>
          <a:r>
            <a:rPr lang="en-US" sz="120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-equivalent GHG </a:t>
          </a:r>
          <a:endParaRPr lang="en-US" sz="1200" kern="1200" dirty="0"/>
        </a:p>
      </dsp:txBody>
      <dsp:txXfrm>
        <a:off x="2577981" y="2035242"/>
        <a:ext cx="2043787" cy="720000"/>
      </dsp:txXfrm>
    </dsp:sp>
    <dsp:sp modelId="{6D087BBD-074F-4B4B-A70F-D2002AACEDE3}">
      <dsp:nvSpPr>
        <dsp:cNvPr id="0" name=""/>
        <dsp:cNvSpPr/>
      </dsp:nvSpPr>
      <dsp:spPr>
        <a:xfrm>
          <a:off x="5541472" y="826157"/>
          <a:ext cx="919704" cy="9197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0C9B45-C2CD-475D-87B9-C1BAEB83DA56}">
      <dsp:nvSpPr>
        <dsp:cNvPr id="0" name=""/>
        <dsp:cNvSpPr/>
      </dsp:nvSpPr>
      <dsp:spPr>
        <a:xfrm>
          <a:off x="4979431" y="2035242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Can build as much wind and solar as we want, but we must have a 1-1 ratio with energy storage</a:t>
          </a:r>
        </a:p>
      </dsp:txBody>
      <dsp:txXfrm>
        <a:off x="4979431" y="2035242"/>
        <a:ext cx="2043787" cy="720000"/>
      </dsp:txXfrm>
    </dsp:sp>
    <dsp:sp modelId="{F0D0921D-DBA5-4BB8-AD16-C8BA09F446CC}">
      <dsp:nvSpPr>
        <dsp:cNvPr id="0" name=""/>
        <dsp:cNvSpPr/>
      </dsp:nvSpPr>
      <dsp:spPr>
        <a:xfrm>
          <a:off x="7942923" y="826157"/>
          <a:ext cx="919704" cy="9197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0F277-2FBB-44E5-94CF-82D30327DF09}">
      <dsp:nvSpPr>
        <dsp:cNvPr id="0" name=""/>
        <dsp:cNvSpPr/>
      </dsp:nvSpPr>
      <dsp:spPr>
        <a:xfrm>
          <a:off x="7380881" y="2035242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Power increases 2% year-over-year</a:t>
          </a:r>
        </a:p>
      </dsp:txBody>
      <dsp:txXfrm>
        <a:off x="7380881" y="2035242"/>
        <a:ext cx="2043787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10329-7592-42DC-96C8-E6CF1D5C70BC}">
      <dsp:nvSpPr>
        <dsp:cNvPr id="0" name=""/>
        <dsp:cNvSpPr/>
      </dsp:nvSpPr>
      <dsp:spPr>
        <a:xfrm>
          <a:off x="738572" y="826157"/>
          <a:ext cx="919704" cy="9197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FA9D8-C8E6-4695-B902-6309F9AF8CA0}">
      <dsp:nvSpPr>
        <dsp:cNvPr id="0" name=""/>
        <dsp:cNvSpPr/>
      </dsp:nvSpPr>
      <dsp:spPr>
        <a:xfrm>
          <a:off x="176530" y="2035242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Nuclear and Hydro Available</a:t>
          </a:r>
        </a:p>
      </dsp:txBody>
      <dsp:txXfrm>
        <a:off x="176530" y="2035242"/>
        <a:ext cx="2043787" cy="720000"/>
      </dsp:txXfrm>
    </dsp:sp>
    <dsp:sp modelId="{2CBCD096-B6CD-427D-AEAA-239AA9981F7B}">
      <dsp:nvSpPr>
        <dsp:cNvPr id="0" name=""/>
        <dsp:cNvSpPr/>
      </dsp:nvSpPr>
      <dsp:spPr>
        <a:xfrm>
          <a:off x="3140022" y="826157"/>
          <a:ext cx="919704" cy="9197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FE1B1-3888-4A58-A3E2-D6AD1572490A}">
      <dsp:nvSpPr>
        <dsp:cNvPr id="0" name=""/>
        <dsp:cNvSpPr/>
      </dsp:nvSpPr>
      <dsp:spPr>
        <a:xfrm>
          <a:off x="2577981" y="2035242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Carbon emissions must be zero</a:t>
          </a:r>
        </a:p>
      </dsp:txBody>
      <dsp:txXfrm>
        <a:off x="2577981" y="2035242"/>
        <a:ext cx="2043787" cy="720000"/>
      </dsp:txXfrm>
    </dsp:sp>
    <dsp:sp modelId="{D62EF00E-0281-4CCF-BAEB-94A53716B01D}">
      <dsp:nvSpPr>
        <dsp:cNvPr id="0" name=""/>
        <dsp:cNvSpPr/>
      </dsp:nvSpPr>
      <dsp:spPr>
        <a:xfrm>
          <a:off x="5541472" y="826157"/>
          <a:ext cx="919704" cy="919704"/>
        </a:xfrm>
        <a:prstGeom prst="rect">
          <a:avLst/>
        </a:prstGeom>
        <a:blipFill rotWithShape="1">
          <a:blip xmlns:r="http://schemas.openxmlformats.org/officeDocument/2006/relationships" r:embed="rId5"/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C12C4-C3A6-49BC-A742-961ABA520627}">
      <dsp:nvSpPr>
        <dsp:cNvPr id="0" name=""/>
        <dsp:cNvSpPr/>
      </dsp:nvSpPr>
      <dsp:spPr>
        <a:xfrm>
          <a:off x="4979431" y="2035242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Can build as much wind and solar as we want – energy storage constraint is relaxed</a:t>
          </a:r>
        </a:p>
      </dsp:txBody>
      <dsp:txXfrm>
        <a:off x="4979431" y="2035242"/>
        <a:ext cx="2043787" cy="720000"/>
      </dsp:txXfrm>
    </dsp:sp>
    <dsp:sp modelId="{77D77C61-6EC0-43C7-B8F3-07FE75464522}">
      <dsp:nvSpPr>
        <dsp:cNvPr id="0" name=""/>
        <dsp:cNvSpPr/>
      </dsp:nvSpPr>
      <dsp:spPr>
        <a:xfrm>
          <a:off x="7942923" y="826157"/>
          <a:ext cx="919704" cy="91970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5C0C6-A2DC-48B2-B9AE-9CEBB9D2C46F}">
      <dsp:nvSpPr>
        <dsp:cNvPr id="0" name=""/>
        <dsp:cNvSpPr/>
      </dsp:nvSpPr>
      <dsp:spPr>
        <a:xfrm>
          <a:off x="7380881" y="2035242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Power increases 2% year-over-year</a:t>
          </a:r>
          <a:endParaRPr lang="en-US" sz="1300" kern="1200"/>
        </a:p>
      </dsp:txBody>
      <dsp:txXfrm>
        <a:off x="7380881" y="2035242"/>
        <a:ext cx="204378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5884C48-618A-436A-ABA9-1F41026FC6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E793E-F7C2-44D5-98C3-738B2BC237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A3898-2925-4559-90BD-50A73AC8043F}" type="datetime1">
              <a:rPr lang="fr-CA" smtClean="0"/>
              <a:t>2023-12-08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23B415-C47A-42EA-9FEC-DD2E808942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5300DB3-6ECA-4EBA-836C-DACA441E2D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0692D-0B6C-46F3-A0BA-946B4F3B175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09220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91D57-A4C5-4FFE-95F1-587BBCCC0B4D}" type="datetime1">
              <a:rPr lang="fr-CA" smtClean="0"/>
              <a:pPr/>
              <a:t>2023-12-08</a:t>
            </a:fld>
            <a:endParaRPr lang="fr-CA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noProof="0"/>
              <a:t>Cliquez pour modifier les styles du texte du masque</a:t>
            </a:r>
          </a:p>
          <a:p>
            <a:pPr lvl="1"/>
            <a:r>
              <a:rPr lang="fr-CA" noProof="0"/>
              <a:t>Deuxième niveau</a:t>
            </a:r>
          </a:p>
          <a:p>
            <a:pPr lvl="2"/>
            <a:r>
              <a:rPr lang="fr-CA" noProof="0"/>
              <a:t>Troisième niveau</a:t>
            </a:r>
          </a:p>
          <a:p>
            <a:pPr lvl="3"/>
            <a:r>
              <a:rPr lang="fr-CA" noProof="0"/>
              <a:t>Quatrième niveau</a:t>
            </a:r>
          </a:p>
          <a:p>
            <a:pPr lvl="4"/>
            <a:r>
              <a:rPr lang="fr-CA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848E4-8F35-40FF-8922-DBC04A7BB61F}" type="slidenum">
              <a:rPr lang="fr-CA" noProof="0" smtClean="0"/>
              <a:t>‹#›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8895964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848E4-8F35-40FF-8922-DBC04A7BB61F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2724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fr-CA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C9279B93-2C10-499C-9DD1-4E5DC977841A}" type="datetime1">
              <a:rPr lang="fr-CA" noProof="0" smtClean="0"/>
              <a:t>2023-12-08</a:t>
            </a:fld>
            <a:endParaRPr lang="fr-CA" noProof="0"/>
          </a:p>
        </p:txBody>
      </p:sp>
      <p:sp>
        <p:nvSpPr>
          <p:cNvPr id="5" name="Espace réservé au pied de page 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fr-CA" noProof="0" smtClean="0"/>
              <a:pPr rtl="0"/>
              <a:t>‹#›</a:t>
            </a:fld>
            <a:endParaRPr lang="fr-CA" noProof="0"/>
          </a:p>
        </p:txBody>
      </p:sp>
      <p:grpSp>
        <p:nvGrpSpPr>
          <p:cNvPr id="7" name="Groupe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orme libre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orme libre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E0B2B6-3018-415A-BB74-9908F607EE13}" type="datetime1">
              <a:rPr lang="fr-CA" noProof="0" smtClean="0"/>
              <a:t>2023-12-08</a:t>
            </a:fld>
            <a:endParaRPr lang="fr-CA" noProof="0"/>
          </a:p>
        </p:txBody>
      </p:sp>
      <p:sp>
        <p:nvSpPr>
          <p:cNvPr id="5" name="Espace réservé a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563935-C0C2-43A0-A88C-ADD944354F1D}" type="datetime1">
              <a:rPr lang="fr-CA" noProof="0" smtClean="0"/>
              <a:t>2023-12-08</a:t>
            </a:fld>
            <a:endParaRPr lang="fr-CA" noProof="0"/>
          </a:p>
        </p:txBody>
      </p:sp>
      <p:sp>
        <p:nvSpPr>
          <p:cNvPr id="5" name="Espace réservé a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38E402-E10B-4331-8FB1-AFDACA92C1D2}" type="datetime1">
              <a:rPr lang="fr-CA" noProof="0" smtClean="0"/>
              <a:t>2023-12-08</a:t>
            </a:fld>
            <a:endParaRPr lang="fr-CA" noProof="0"/>
          </a:p>
        </p:txBody>
      </p:sp>
      <p:sp>
        <p:nvSpPr>
          <p:cNvPr id="5" name="Espace réservé a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A1C15FED-47DE-4E1C-AE5F-1837FE5F5DC8}" type="datetime1">
              <a:rPr lang="fr-CA" noProof="0" smtClean="0"/>
              <a:t>2023-12-08</a:t>
            </a:fld>
            <a:endParaRPr lang="fr-CA" noProof="0"/>
          </a:p>
        </p:txBody>
      </p:sp>
      <p:sp>
        <p:nvSpPr>
          <p:cNvPr id="5" name="Espace réservé au pied de page 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fr-CA" noProof="0" smtClean="0"/>
              <a:pPr rtl="0"/>
              <a:t>‹#›</a:t>
            </a:fld>
            <a:endParaRPr lang="fr-CA" noProof="0"/>
          </a:p>
        </p:txBody>
      </p:sp>
      <p:sp>
        <p:nvSpPr>
          <p:cNvPr id="7" name="Forme libre 6" title="Repère de rognage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97950D-060E-4419-8009-FA4B2CD3C84A}" type="datetime1">
              <a:rPr lang="fr-CA" noProof="0" smtClean="0"/>
              <a:t>2023-12-08</a:t>
            </a:fld>
            <a:endParaRPr lang="fr-CA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768289-66B8-4A69-84E0-22AD65D92287}" type="datetime1">
              <a:rPr lang="fr-CA" noProof="0" smtClean="0"/>
              <a:t>2023-12-08</a:t>
            </a:fld>
            <a:endParaRPr lang="fr-CA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8DA11A-BB62-4DC7-A9E7-DD578EF128D0}" type="datetime1">
              <a:rPr lang="fr-CA" noProof="0" smtClean="0"/>
              <a:t>2023-12-08</a:t>
            </a:fld>
            <a:endParaRPr lang="fr-CA" noProof="0"/>
          </a:p>
        </p:txBody>
      </p:sp>
      <p:sp>
        <p:nvSpPr>
          <p:cNvPr id="4" name="Espace réservé a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72CD96-2259-4D32-8981-2AC5FA1E164E}" type="datetime1">
              <a:rPr lang="fr-CA" noProof="0" smtClean="0"/>
              <a:t>2023-12-08</a:t>
            </a:fld>
            <a:endParaRPr lang="fr-CA" noProof="0"/>
          </a:p>
        </p:txBody>
      </p:sp>
      <p:sp>
        <p:nvSpPr>
          <p:cNvPr id="3" name="Espace réservé a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CA" noProof="0" smtClean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Forme d’arrière-plan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A236A30D-2452-46B9-AF07-07678152D05C}" type="datetime1">
              <a:rPr lang="fr-CA" noProof="0" smtClean="0"/>
              <a:t>2023-12-08</a:t>
            </a:fld>
            <a:endParaRPr lang="fr-CA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CA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fr-CA" noProof="0" smtClean="0"/>
              <a:pPr rtl="0"/>
              <a:t>‹#›</a:t>
            </a:fld>
            <a:endParaRPr lang="fr-CA" noProof="0"/>
          </a:p>
        </p:txBody>
      </p:sp>
      <p:sp>
        <p:nvSpPr>
          <p:cNvPr id="9" name="Rectangle 8" title="Barre de séparation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Forme d’arrière-plan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CA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3E5F4CC-8791-4C26-99E2-532EBC54163E}" type="datetime1">
              <a:rPr lang="fr-CA" noProof="0" smtClean="0"/>
              <a:t>2023-12-08</a:t>
            </a:fld>
            <a:endParaRPr lang="fr-CA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CA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fr-CA" noProof="0" smtClean="0"/>
              <a:pPr rtl="0"/>
              <a:t>‹#›</a:t>
            </a:fld>
            <a:endParaRPr lang="fr-CA" noProof="0"/>
          </a:p>
        </p:txBody>
      </p:sp>
      <p:sp>
        <p:nvSpPr>
          <p:cNvPr id="9" name="Rectangle 8" title="Barre de séparation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CA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F4A0950C-D281-46B7-B416-6B0CF9BC93D2}" type="datetime1">
              <a:rPr lang="fr-CA" noProof="0" smtClean="0"/>
              <a:t>2023-12-08</a:t>
            </a:fld>
            <a:endParaRPr lang="fr-CA" noProof="0" dirty="0"/>
          </a:p>
        </p:txBody>
      </p:sp>
      <p:sp>
        <p:nvSpPr>
          <p:cNvPr id="5" name="Espace réservé au pied de page 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fr-CA" noProof="0" smtClean="0"/>
              <a:pPr rtl="0"/>
              <a:t>‹#›</a:t>
            </a:fld>
            <a:endParaRPr lang="fr-CA" noProof="0"/>
          </a:p>
        </p:txBody>
      </p:sp>
      <p:sp>
        <p:nvSpPr>
          <p:cNvPr id="9" name="Rectangle 8" title="Barre latérale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chydro.com/energy-in-bc/operations/transmission/transmission-system/balancing-authority-load-data/historical-transmission-data.html" TargetMode="External"/><Relationship Id="rId2" Type="http://schemas.openxmlformats.org/officeDocument/2006/relationships/hyperlink" Target="https://model.energ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yPSA/technology-dat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CA" dirty="0" err="1"/>
              <a:t>Capacity</a:t>
            </a:r>
            <a:r>
              <a:rPr lang="fr-CA" dirty="0"/>
              <a:t> Planning and </a:t>
            </a:r>
            <a:r>
              <a:rPr lang="fr-CA" dirty="0" err="1"/>
              <a:t>Optimization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CA" dirty="0"/>
              <a:t>ELEC 457</a:t>
            </a:r>
          </a:p>
          <a:p>
            <a:pPr rtl="0"/>
            <a:r>
              <a:rPr lang="fr-CA" dirty="0"/>
              <a:t>Ben Wilkinson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AC21-5D1A-EAA5-C7FF-F0C2C8BE3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8544" y="1649691"/>
            <a:ext cx="2611225" cy="22369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100" cap="all"/>
              <a:t>Scenario 1 - Year 2030</a:t>
            </a:r>
          </a:p>
        </p:txBody>
      </p:sp>
      <p:sp>
        <p:nvSpPr>
          <p:cNvPr id="41" name="Subtitle 40">
            <a:extLst>
              <a:ext uri="{FF2B5EF4-FFF2-40B4-BE49-F238E27FC236}">
                <a16:creationId xmlns:a16="http://schemas.microsoft.com/office/drawing/2014/main" id="{047EF1D9-91BE-7839-F022-68289B628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8544" y="3956279"/>
            <a:ext cx="2611225" cy="1086237"/>
          </a:xfrm>
        </p:spPr>
        <p:txBody>
          <a:bodyPr anchor="t">
            <a:normAutofit/>
          </a:bodyPr>
          <a:lstStyle/>
          <a:p>
            <a:pPr algn="l"/>
            <a:endParaRPr lang="en-CA" sz="2000"/>
          </a:p>
        </p:txBody>
      </p:sp>
      <p:pic>
        <p:nvPicPr>
          <p:cNvPr id="62" name="Picture 61" descr="A blue graph with white text&#10;&#10;Description automatically generated">
            <a:extLst>
              <a:ext uri="{FF2B5EF4-FFF2-40B4-BE49-F238E27FC236}">
                <a16:creationId xmlns:a16="http://schemas.microsoft.com/office/drawing/2014/main" id="{EA21DB66-C8B6-4A1B-56D4-8244685D96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01" r="-2" b="-2"/>
          <a:stretch/>
        </p:blipFill>
        <p:spPr>
          <a:xfrm>
            <a:off x="4639056" y="3429003"/>
            <a:ext cx="7552944" cy="3428999"/>
          </a:xfrm>
          <a:prstGeom prst="rect">
            <a:avLst/>
          </a:prstGeom>
        </p:spPr>
      </p:pic>
      <p:pic>
        <p:nvPicPr>
          <p:cNvPr id="44" name="Picture 43" descr="A graph of a sound wave&#10;&#10;Description automatically generated with medium confidence">
            <a:extLst>
              <a:ext uri="{FF2B5EF4-FFF2-40B4-BE49-F238E27FC236}">
                <a16:creationId xmlns:a16="http://schemas.microsoft.com/office/drawing/2014/main" id="{7B6889CC-D443-4C19-C0A4-8D77C24612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6968"/>
          <a:stretch/>
        </p:blipFill>
        <p:spPr>
          <a:xfrm>
            <a:off x="4639056" y="-3"/>
            <a:ext cx="7552944" cy="351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65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AC21-5D1A-EAA5-C7FF-F0C2C8BE3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8544" y="1649691"/>
            <a:ext cx="2611225" cy="22369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100" cap="all" dirty="0"/>
              <a:t>Scenario 1 - Year 2030</a:t>
            </a:r>
          </a:p>
        </p:txBody>
      </p:sp>
      <p:sp>
        <p:nvSpPr>
          <p:cNvPr id="41" name="Subtitle 40">
            <a:extLst>
              <a:ext uri="{FF2B5EF4-FFF2-40B4-BE49-F238E27FC236}">
                <a16:creationId xmlns:a16="http://schemas.microsoft.com/office/drawing/2014/main" id="{047EF1D9-91BE-7839-F022-68289B628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8544" y="3956279"/>
            <a:ext cx="2611225" cy="2312636"/>
          </a:xfrm>
        </p:spPr>
        <p:txBody>
          <a:bodyPr anchor="t">
            <a:normAutofit fontScale="92500" lnSpcReduction="20000"/>
          </a:bodyPr>
          <a:lstStyle/>
          <a:p>
            <a:pPr algn="l"/>
            <a:r>
              <a:rPr lang="en-CA" sz="2000" dirty="0"/>
              <a:t>Capacities :</a:t>
            </a:r>
          </a:p>
          <a:p>
            <a:pPr algn="l"/>
            <a:r>
              <a:rPr lang="en-CA" sz="2000" dirty="0"/>
              <a:t>OCGT– 6891 MW</a:t>
            </a:r>
          </a:p>
          <a:p>
            <a:pPr algn="l"/>
            <a:r>
              <a:rPr lang="en-CA" sz="2000" dirty="0" err="1"/>
              <a:t>Onwind</a:t>
            </a:r>
            <a:r>
              <a:rPr lang="en-CA" sz="2000" dirty="0"/>
              <a:t> – 10646 MW</a:t>
            </a:r>
          </a:p>
          <a:p>
            <a:pPr algn="l"/>
            <a:r>
              <a:rPr lang="en-CA" sz="2000" dirty="0"/>
              <a:t>Solar – 40648 MW</a:t>
            </a:r>
          </a:p>
          <a:p>
            <a:pPr algn="l"/>
            <a:r>
              <a:rPr lang="en-CA" sz="2000" dirty="0"/>
              <a:t>Battery Storage – 31722 MW</a:t>
            </a:r>
          </a:p>
          <a:p>
            <a:pPr algn="l"/>
            <a:r>
              <a:rPr lang="en-CA" sz="2000" dirty="0"/>
              <a:t>System Cost:</a:t>
            </a:r>
          </a:p>
          <a:p>
            <a:pPr algn="l"/>
            <a:r>
              <a:rPr lang="en-CA" sz="2000" dirty="0"/>
              <a:t>$17.4 billion CAD</a:t>
            </a:r>
          </a:p>
          <a:p>
            <a:pPr algn="l"/>
            <a:endParaRPr lang="en-CA" sz="2000" dirty="0"/>
          </a:p>
        </p:txBody>
      </p:sp>
      <p:pic>
        <p:nvPicPr>
          <p:cNvPr id="10" name="Picture 9" descr="A graph with blue and green bars&#10;&#10;Description automatically generated">
            <a:extLst>
              <a:ext uri="{FF2B5EF4-FFF2-40B4-BE49-F238E27FC236}">
                <a16:creationId xmlns:a16="http://schemas.microsoft.com/office/drawing/2014/main" id="{5697EC67-9FED-7501-8E85-E3A602E7E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01" r="-2" b="-2"/>
          <a:stretch/>
        </p:blipFill>
        <p:spPr>
          <a:xfrm>
            <a:off x="4639056" y="3429003"/>
            <a:ext cx="7552944" cy="3428999"/>
          </a:xfrm>
          <a:prstGeom prst="rect">
            <a:avLst/>
          </a:prstGeom>
        </p:spPr>
      </p:pic>
      <p:pic>
        <p:nvPicPr>
          <p:cNvPr id="8" name="Picture 7" descr="A colorful lines on a white background&#10;&#10;Description automatically generated">
            <a:extLst>
              <a:ext uri="{FF2B5EF4-FFF2-40B4-BE49-F238E27FC236}">
                <a16:creationId xmlns:a16="http://schemas.microsoft.com/office/drawing/2014/main" id="{F5745617-96EC-F77A-439F-FCAA850178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7181"/>
          <a:stretch/>
        </p:blipFill>
        <p:spPr>
          <a:xfrm>
            <a:off x="4639056" y="-4"/>
            <a:ext cx="7552944" cy="350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71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ABA9-7DBE-63AC-5425-44EA2CFC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Scenario 2 – Year 2040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422C87-5A96-9DF3-95F1-125B070E6A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79905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9181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ABA9-7DBE-63AC-5425-44EA2CFC2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8544" y="1649691"/>
            <a:ext cx="2611225" cy="2236989"/>
          </a:xfrm>
        </p:spPr>
        <p:txBody>
          <a:bodyPr anchor="b">
            <a:normAutofit/>
          </a:bodyPr>
          <a:lstStyle/>
          <a:p>
            <a:pPr algn="l"/>
            <a:r>
              <a:rPr lang="en-US" sz="4100"/>
              <a:t>Scenario 2 – Year 2040</a:t>
            </a:r>
            <a:endParaRPr lang="en-CA" sz="410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FA42325-2C90-318C-1C32-8B8A4CE4C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8544" y="3956279"/>
            <a:ext cx="2611225" cy="1086237"/>
          </a:xfrm>
        </p:spPr>
        <p:txBody>
          <a:bodyPr anchor="t">
            <a:normAutofit/>
          </a:bodyPr>
          <a:lstStyle/>
          <a:p>
            <a:pPr algn="l"/>
            <a:endParaRPr lang="en-CA" sz="2000"/>
          </a:p>
        </p:txBody>
      </p:sp>
      <p:pic>
        <p:nvPicPr>
          <p:cNvPr id="12" name="Picture 11" descr="A blue graph with white text&#10;&#10;Description automatically generated">
            <a:extLst>
              <a:ext uri="{FF2B5EF4-FFF2-40B4-BE49-F238E27FC236}">
                <a16:creationId xmlns:a16="http://schemas.microsoft.com/office/drawing/2014/main" id="{B45C6FFA-5B8A-A488-FFF8-A58056CE64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01" r="-2" b="-2"/>
          <a:stretch/>
        </p:blipFill>
        <p:spPr>
          <a:xfrm>
            <a:off x="4639056" y="3429003"/>
            <a:ext cx="7552944" cy="3428999"/>
          </a:xfrm>
          <a:prstGeom prst="rect">
            <a:avLst/>
          </a:prstGeom>
        </p:spPr>
      </p:pic>
      <p:pic>
        <p:nvPicPr>
          <p:cNvPr id="10" name="Picture 9" descr="A colorful line with black lines&#10;&#10;Description automatically generated with medium confidence">
            <a:extLst>
              <a:ext uri="{FF2B5EF4-FFF2-40B4-BE49-F238E27FC236}">
                <a16:creationId xmlns:a16="http://schemas.microsoft.com/office/drawing/2014/main" id="{46648983-7AD5-DBDF-14AC-E31ACDA328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6968"/>
          <a:stretch/>
        </p:blipFill>
        <p:spPr>
          <a:xfrm>
            <a:off x="4639056" y="-4"/>
            <a:ext cx="7552944" cy="351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09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ABA9-7DBE-63AC-5425-44EA2CFC2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8544" y="1649691"/>
            <a:ext cx="2611225" cy="2236989"/>
          </a:xfrm>
        </p:spPr>
        <p:txBody>
          <a:bodyPr anchor="b">
            <a:normAutofit/>
          </a:bodyPr>
          <a:lstStyle/>
          <a:p>
            <a:pPr algn="l"/>
            <a:r>
              <a:rPr lang="en-US" sz="4100"/>
              <a:t>Scenario 2 – Year 2040</a:t>
            </a:r>
            <a:endParaRPr lang="en-CA" sz="410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FA42325-2C90-318C-1C32-8B8A4CE4C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8544" y="3956279"/>
            <a:ext cx="2611225" cy="2048867"/>
          </a:xfrm>
        </p:spPr>
        <p:txBody>
          <a:bodyPr anchor="t">
            <a:normAutofit fontScale="85000" lnSpcReduction="20000"/>
          </a:bodyPr>
          <a:lstStyle/>
          <a:p>
            <a:pPr algn="l"/>
            <a:r>
              <a:rPr lang="en-CA" sz="2000" dirty="0"/>
              <a:t>Capacities :</a:t>
            </a:r>
          </a:p>
          <a:p>
            <a:pPr algn="l"/>
            <a:r>
              <a:rPr lang="en-CA" sz="2000" dirty="0"/>
              <a:t>OCGT– 7307 MW</a:t>
            </a:r>
          </a:p>
          <a:p>
            <a:pPr algn="l"/>
            <a:r>
              <a:rPr lang="en-CA" sz="2000" dirty="0" err="1"/>
              <a:t>Onwind</a:t>
            </a:r>
            <a:r>
              <a:rPr lang="en-CA" sz="2000" dirty="0"/>
              <a:t> – 18649 MW</a:t>
            </a:r>
          </a:p>
          <a:p>
            <a:pPr algn="l"/>
            <a:r>
              <a:rPr lang="en-CA" sz="2000" dirty="0"/>
              <a:t>Solar – 64882 MW</a:t>
            </a:r>
          </a:p>
          <a:p>
            <a:pPr algn="l"/>
            <a:r>
              <a:rPr lang="en-CA" sz="2000" dirty="0"/>
              <a:t>Battery Storage – 31802 MW</a:t>
            </a:r>
          </a:p>
          <a:p>
            <a:pPr algn="l"/>
            <a:r>
              <a:rPr lang="en-CA" sz="2000" dirty="0"/>
              <a:t>System Cost:</a:t>
            </a:r>
          </a:p>
          <a:p>
            <a:pPr algn="l"/>
            <a:r>
              <a:rPr lang="en-CA" sz="2000" dirty="0"/>
              <a:t>$20.5 billion CAD</a:t>
            </a:r>
          </a:p>
          <a:p>
            <a:pPr algn="l"/>
            <a:endParaRPr lang="en-CA" sz="2000" dirty="0"/>
          </a:p>
        </p:txBody>
      </p:sp>
      <p:pic>
        <p:nvPicPr>
          <p:cNvPr id="11" name="Picture 10" descr="A graph with blue and green bars&#10;&#10;Description automatically generated">
            <a:extLst>
              <a:ext uri="{FF2B5EF4-FFF2-40B4-BE49-F238E27FC236}">
                <a16:creationId xmlns:a16="http://schemas.microsoft.com/office/drawing/2014/main" id="{7671D69A-9A9B-CA00-19A1-D14F0F7527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01" r="-2" b="-2"/>
          <a:stretch/>
        </p:blipFill>
        <p:spPr>
          <a:xfrm>
            <a:off x="4639056" y="3429003"/>
            <a:ext cx="7552944" cy="3428999"/>
          </a:xfrm>
          <a:prstGeom prst="rect">
            <a:avLst/>
          </a:prstGeom>
        </p:spPr>
      </p:pic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55B5D1E8-6AE1-7F33-6E3F-AD7FD08BC9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23" r="-2" b="5334"/>
          <a:stretch/>
        </p:blipFill>
        <p:spPr>
          <a:xfrm>
            <a:off x="4639056" y="-4"/>
            <a:ext cx="7552944" cy="35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67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AFEC-716D-5C92-AD20-24E0CF6B9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Scenario 3 – Year 2050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18908C-DA45-6E80-53F5-01CC01BA13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5138459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1290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AFEC-716D-5C92-AD20-24E0CF6B9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8544" y="1649691"/>
            <a:ext cx="2611225" cy="2236989"/>
          </a:xfrm>
        </p:spPr>
        <p:txBody>
          <a:bodyPr anchor="b">
            <a:normAutofit/>
          </a:bodyPr>
          <a:lstStyle/>
          <a:p>
            <a:pPr algn="l"/>
            <a:r>
              <a:rPr lang="en-US" sz="4100" dirty="0"/>
              <a:t>Scenario 3 – Year 2050</a:t>
            </a:r>
            <a:endParaRPr lang="en-CA" sz="41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8BE3B96-73F2-45FC-DCD1-F97139D32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8544" y="3956279"/>
            <a:ext cx="2611225" cy="1086237"/>
          </a:xfrm>
        </p:spPr>
        <p:txBody>
          <a:bodyPr anchor="t">
            <a:normAutofit/>
          </a:bodyPr>
          <a:lstStyle/>
          <a:p>
            <a:pPr algn="l"/>
            <a:endParaRPr lang="en-CA" sz="2000"/>
          </a:p>
        </p:txBody>
      </p:sp>
      <p:pic>
        <p:nvPicPr>
          <p:cNvPr id="12" name="Picture 11" descr="A blue graph with white text&#10;&#10;Description automatically generated">
            <a:extLst>
              <a:ext uri="{FF2B5EF4-FFF2-40B4-BE49-F238E27FC236}">
                <a16:creationId xmlns:a16="http://schemas.microsoft.com/office/drawing/2014/main" id="{00A432A8-7ACB-6501-D174-F464E6F8E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01" r="-2" b="-2"/>
          <a:stretch/>
        </p:blipFill>
        <p:spPr>
          <a:xfrm>
            <a:off x="4639056" y="3429003"/>
            <a:ext cx="7552944" cy="3428999"/>
          </a:xfrm>
          <a:prstGeom prst="rect">
            <a:avLst/>
          </a:prstGeom>
        </p:spPr>
      </p:pic>
      <p:pic>
        <p:nvPicPr>
          <p:cNvPr id="10" name="Picture 9" descr="A screen shot of a graph&#10;&#10;Description automatically generated">
            <a:extLst>
              <a:ext uri="{FF2B5EF4-FFF2-40B4-BE49-F238E27FC236}">
                <a16:creationId xmlns:a16="http://schemas.microsoft.com/office/drawing/2014/main" id="{85B4C980-9A13-0471-8D9F-37FE3BD48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6756"/>
          <a:stretch/>
        </p:blipFill>
        <p:spPr>
          <a:xfrm>
            <a:off x="4639056" y="-4"/>
            <a:ext cx="7552944" cy="35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86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AFEC-716D-5C92-AD20-24E0CF6B9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8544" y="1649691"/>
            <a:ext cx="2611225" cy="2236989"/>
          </a:xfrm>
        </p:spPr>
        <p:txBody>
          <a:bodyPr anchor="b">
            <a:normAutofit/>
          </a:bodyPr>
          <a:lstStyle/>
          <a:p>
            <a:pPr algn="l"/>
            <a:r>
              <a:rPr lang="en-US" sz="4100"/>
              <a:t>Scenario 3 – Year 2050</a:t>
            </a:r>
            <a:endParaRPr lang="en-CA" sz="410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8BE3B96-73F2-45FC-DCD1-F97139D32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8544" y="3956278"/>
            <a:ext cx="2611225" cy="2031283"/>
          </a:xfrm>
        </p:spPr>
        <p:txBody>
          <a:bodyPr anchor="t">
            <a:normAutofit fontScale="85000" lnSpcReduction="20000"/>
          </a:bodyPr>
          <a:lstStyle/>
          <a:p>
            <a:pPr algn="l"/>
            <a:r>
              <a:rPr lang="en-CA" sz="2000" dirty="0"/>
              <a:t>Capacities :</a:t>
            </a:r>
          </a:p>
          <a:p>
            <a:pPr algn="l"/>
            <a:r>
              <a:rPr lang="en-CA" sz="2000" dirty="0"/>
              <a:t>Nuclear– 9630 MW</a:t>
            </a:r>
          </a:p>
          <a:p>
            <a:pPr algn="l"/>
            <a:r>
              <a:rPr lang="en-CA" sz="2000" dirty="0" err="1"/>
              <a:t>Onwind</a:t>
            </a:r>
            <a:r>
              <a:rPr lang="en-CA" sz="2000" dirty="0"/>
              <a:t> – 8981 MW</a:t>
            </a:r>
          </a:p>
          <a:p>
            <a:pPr algn="l"/>
            <a:r>
              <a:rPr lang="en-CA" sz="2000" dirty="0"/>
              <a:t>Solar – 43147 MW</a:t>
            </a:r>
          </a:p>
          <a:p>
            <a:pPr algn="l"/>
            <a:r>
              <a:rPr lang="en-CA" sz="2000" dirty="0"/>
              <a:t>Battery Storage – 45436 MW</a:t>
            </a:r>
          </a:p>
          <a:p>
            <a:pPr algn="l"/>
            <a:r>
              <a:rPr lang="en-CA" sz="2000" dirty="0"/>
              <a:t>System Cost:</a:t>
            </a:r>
          </a:p>
          <a:p>
            <a:pPr algn="l"/>
            <a:r>
              <a:rPr lang="en-CA" sz="2000" dirty="0"/>
              <a:t>$28.5 billion CAD</a:t>
            </a:r>
          </a:p>
          <a:p>
            <a:pPr algn="l"/>
            <a:endParaRPr lang="en-CA" sz="2000" dirty="0"/>
          </a:p>
          <a:p>
            <a:pPr algn="l"/>
            <a:endParaRPr lang="en-CA" sz="2000" dirty="0"/>
          </a:p>
          <a:p>
            <a:pPr algn="l"/>
            <a:endParaRPr lang="en-CA" sz="2000" dirty="0"/>
          </a:p>
        </p:txBody>
      </p:sp>
      <p:pic>
        <p:nvPicPr>
          <p:cNvPr id="13" name="Picture 12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B8D153B4-CF84-901F-416D-573E80C3C6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01" r="-2" b="-2"/>
          <a:stretch/>
        </p:blipFill>
        <p:spPr>
          <a:xfrm>
            <a:off x="4639056" y="3429003"/>
            <a:ext cx="7552944" cy="3428999"/>
          </a:xfrm>
          <a:prstGeom prst="rect">
            <a:avLst/>
          </a:prstGeom>
        </p:spPr>
      </p:pic>
      <p:pic>
        <p:nvPicPr>
          <p:cNvPr id="11" name="Picture 10" descr="A colorful lines on a white background&#10;&#10;Description automatically generated">
            <a:extLst>
              <a:ext uri="{FF2B5EF4-FFF2-40B4-BE49-F238E27FC236}">
                <a16:creationId xmlns:a16="http://schemas.microsoft.com/office/drawing/2014/main" id="{8EC008F6-DB43-7340-3FB3-A4FCAB8662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3" r="-2" b="5581"/>
          <a:stretch/>
        </p:blipFill>
        <p:spPr>
          <a:xfrm>
            <a:off x="4639056" y="-4"/>
            <a:ext cx="7552944" cy="35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50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F7CA-75DC-9CA7-9A65-597D5DB74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In-class demo</a:t>
            </a:r>
            <a:endParaRPr lang="en-CA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0D57436-C37A-BA93-9837-3443A9B14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6812" y="2286000"/>
            <a:ext cx="6910775" cy="3581400"/>
          </a:xfrm>
        </p:spPr>
      </p:pic>
    </p:spTree>
    <p:extLst>
      <p:ext uri="{BB962C8B-B14F-4D97-AF65-F5344CB8AC3E}">
        <p14:creationId xmlns:p14="http://schemas.microsoft.com/office/powerpoint/2010/main" val="1153689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94FA-4BC2-0FF6-3456-E8DBFF9F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Model Revisions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28CE0-17D6-BC05-8C57-43A493815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Increase the accuracy of data</a:t>
            </a:r>
          </a:p>
          <a:p>
            <a:pPr lvl="1"/>
            <a:r>
              <a:rPr lang="en-CA" dirty="0"/>
              <a:t>Load data, for instance, can be difficult to forecast but is critical to get right when planning capacity </a:t>
            </a:r>
          </a:p>
          <a:p>
            <a:pPr lvl="1"/>
            <a:r>
              <a:rPr lang="en-CA" dirty="0"/>
              <a:t>Technology data – investment cost, lifetime, </a:t>
            </a:r>
            <a:r>
              <a:rPr lang="en-CA" dirty="0" err="1"/>
              <a:t>RoR</a:t>
            </a:r>
            <a:r>
              <a:rPr lang="en-CA" dirty="0"/>
              <a:t>, efficiency, etc. </a:t>
            </a:r>
          </a:p>
          <a:p>
            <a:r>
              <a:rPr lang="en-CA" dirty="0"/>
              <a:t>Markets and regulation </a:t>
            </a:r>
          </a:p>
          <a:p>
            <a:pPr lvl="1"/>
            <a:r>
              <a:rPr lang="en-CA" dirty="0"/>
              <a:t>Changes to the energy market or regulatory environment and their effects</a:t>
            </a:r>
          </a:p>
          <a:p>
            <a:r>
              <a:rPr lang="en-CA" dirty="0"/>
              <a:t>Stochastics</a:t>
            </a:r>
          </a:p>
          <a:p>
            <a:pPr lvl="1"/>
            <a:r>
              <a:rPr lang="en-CA" dirty="0"/>
              <a:t>Account for random variance in one or more parameters over time</a:t>
            </a:r>
          </a:p>
          <a:p>
            <a:r>
              <a:rPr lang="en-CA" dirty="0"/>
              <a:t>Hourly dispatch to account for reliability and Effective Load Carrying Capacity (ELCC) of various technologies to ensure cost-effective reliable supply while accounting for variable nature of solar and wind resources</a:t>
            </a:r>
          </a:p>
          <a:p>
            <a:r>
              <a:rPr lang="en-CA" dirty="0"/>
              <a:t>Transmission</a:t>
            </a:r>
          </a:p>
          <a:p>
            <a:pPr lvl="1"/>
            <a:r>
              <a:rPr lang="en-CA" dirty="0"/>
              <a:t>Capacity limits, cost of new infrastructure and losses</a:t>
            </a:r>
          </a:p>
        </p:txBody>
      </p:sp>
    </p:spTree>
    <p:extLst>
      <p:ext uri="{BB962C8B-B14F-4D97-AF65-F5344CB8AC3E}">
        <p14:creationId xmlns:p14="http://schemas.microsoft.com/office/powerpoint/2010/main" val="55944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C7E7-6A33-59FF-DD25-80245D68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capacity planning?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907B6-F761-B3CA-5076-46D4C3FF8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Forecasting Demand</a:t>
            </a:r>
          </a:p>
          <a:p>
            <a:pPr lvl="1"/>
            <a:r>
              <a:rPr lang="en-US" dirty="0"/>
              <a:t>What are the expected energy and capacity requirements in 5, 10, and 15 years?  Capacity (MW) and Energy (MWh) both need to be considered</a:t>
            </a:r>
          </a:p>
          <a:p>
            <a:r>
              <a:rPr lang="en-US" dirty="0"/>
              <a:t>Optimizing Generation Mix</a:t>
            </a:r>
          </a:p>
          <a:p>
            <a:pPr lvl="1"/>
            <a:r>
              <a:rPr lang="en-US" dirty="0"/>
              <a:t>Gas generators, Solar, Wind, Hydro, Batteries, etc. for capital cost, fuel and operating risk, and project life</a:t>
            </a:r>
          </a:p>
          <a:p>
            <a:r>
              <a:rPr lang="en-US" dirty="0"/>
              <a:t>Infrastructure Upgrade Requirements</a:t>
            </a:r>
          </a:p>
          <a:p>
            <a:r>
              <a:rPr lang="en-US" dirty="0"/>
              <a:t>Meeting Environmental Goals</a:t>
            </a:r>
          </a:p>
          <a:p>
            <a:pPr lvl="1"/>
            <a:r>
              <a:rPr lang="en-US" dirty="0"/>
              <a:t>Low or zero carbon emissions</a:t>
            </a:r>
          </a:p>
          <a:p>
            <a:r>
              <a:rPr lang="en-US" dirty="0"/>
              <a:t>Mitigating Risks</a:t>
            </a:r>
          </a:p>
          <a:p>
            <a:pPr lvl="1"/>
            <a:r>
              <a:rPr lang="en-CA" dirty="0"/>
              <a:t>Unable to supply the required demand</a:t>
            </a:r>
          </a:p>
          <a:p>
            <a:pPr lvl="1"/>
            <a:r>
              <a:rPr lang="en-CA" dirty="0"/>
              <a:t>Increased and unexpected costs</a:t>
            </a:r>
          </a:p>
        </p:txBody>
      </p:sp>
    </p:spTree>
    <p:extLst>
      <p:ext uri="{BB962C8B-B14F-4D97-AF65-F5344CB8AC3E}">
        <p14:creationId xmlns:p14="http://schemas.microsoft.com/office/powerpoint/2010/main" val="56139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235AA-9757-1AA7-245F-F23B2E59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154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39FFF-7837-F6BD-BD59-B3E149ADD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2800"/>
              <a:t>Optimization Software Choice</a:t>
            </a:r>
          </a:p>
        </p:txBody>
      </p:sp>
      <p:pic>
        <p:nvPicPr>
          <p:cNvPr id="6" name="Picture 5" descr="A colorful triangle with circles and lines&#10;&#10;Description automatically generated">
            <a:extLst>
              <a:ext uri="{FF2B5EF4-FFF2-40B4-BE49-F238E27FC236}">
                <a16:creationId xmlns:a16="http://schemas.microsoft.com/office/drawing/2014/main" id="{8620E776-155E-F928-5A7C-858C95AAE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34" y="640080"/>
            <a:ext cx="6474861" cy="55778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92C13-B30C-EB50-5CE5-2975591E0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b="1"/>
              <a:t>PyPSA</a:t>
            </a:r>
            <a:r>
              <a:rPr lang="en-US" sz="1600" dirty="0"/>
              <a:t> used as optimization tool for capacity planning</a:t>
            </a:r>
          </a:p>
          <a:p>
            <a:pPr marL="384048" lvl="1"/>
            <a:r>
              <a:rPr lang="en-US" sz="1600" dirty="0"/>
              <a:t>Provides extensive documentation and examples for users</a:t>
            </a:r>
          </a:p>
          <a:p>
            <a:pPr marL="384048" lvl="1"/>
            <a:r>
              <a:rPr lang="en-US" sz="1600" dirty="0"/>
              <a:t>Built to model and optimize many different power systems efficiently </a:t>
            </a:r>
          </a:p>
          <a:p>
            <a:pPr marL="384048" lvl="1"/>
            <a:r>
              <a:rPr lang="en-US" sz="1600" dirty="0"/>
              <a:t>Compatible with plenty of solvers (GLPK, highs, </a:t>
            </a:r>
            <a:r>
              <a:rPr lang="en-US" sz="1600"/>
              <a:t>pyomo</a:t>
            </a:r>
            <a:r>
              <a:rPr lang="en-US" sz="1600" dirty="0"/>
              <a:t>, etc.)</a:t>
            </a:r>
          </a:p>
          <a:p>
            <a:pPr marL="384048" lvl="1"/>
            <a:r>
              <a:rPr lang="en-US" sz="1600" dirty="0"/>
              <a:t>Electrical objective and constraint equations built  into the package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771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9E8D-2D43-049F-707A-9BB76D99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8BB8F7-7573-BC7C-5FD7-ADFBCBD47F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Simply put, meet the required capacity at the minimum costs, including capital, variable and fixed costs, and environmental compliance costs</a:t>
                </a:r>
              </a:p>
              <a:p>
                <a:r>
                  <a:rPr lang="en-US" dirty="0"/>
                  <a:t>The actual objective equation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𝑚𝑖𝑛𝑖𝑚𝑖𝑧𝑒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𝑠𝑢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i="0" dirty="0"/>
                  <a:t>The objective function is composed of capital cost </a:t>
                </a:r>
                <a:r>
                  <a:rPr lang="en-US" b="1" dirty="0"/>
                  <a:t>c</a:t>
                </a:r>
                <a:r>
                  <a:rPr lang="en-US" dirty="0"/>
                  <a:t> </a:t>
                </a:r>
                <a:r>
                  <a:rPr lang="en-US" i="0" dirty="0"/>
                  <a:t>for each component and operation cost </a:t>
                </a:r>
                <a:r>
                  <a:rPr lang="en-US" b="1" dirty="0"/>
                  <a:t>o</a:t>
                </a:r>
                <a:r>
                  <a:rPr lang="en-US" i="0" dirty="0"/>
                  <a:t> for generation tech.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i="0" dirty="0"/>
                  <a:t> represents the weighting of time in the objective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i="0" dirty="0"/>
                  <a:t> is the nominal power of generator </a:t>
                </a:r>
                <a:r>
                  <a:rPr lang="en-US" b="1" dirty="0"/>
                  <a:t>s </a:t>
                </a:r>
                <a:r>
                  <a:rPr lang="en-US" i="0" dirty="0"/>
                  <a:t>at bus </a:t>
                </a:r>
                <a:r>
                  <a:rPr lang="en-US" b="1" dirty="0"/>
                  <a:t>n</a:t>
                </a:r>
              </a:p>
              <a:p>
                <a:pPr lvl="1"/>
                <a:r>
                  <a:rPr lang="en-US" i="0" dirty="0"/>
                  <a:t>In the capacity planning model, many of the terms above become zero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8BB8F7-7573-BC7C-5FD7-ADFBCBD47F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22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122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178D8-0FB7-AB62-268C-7BAF909E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F4192F-04BA-3C23-6B23-307C5B595E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Don’t overload your equipment that you paid millions or maybe billions for…</a:t>
                </a:r>
              </a:p>
              <a:p>
                <a:r>
                  <a:rPr lang="en-US" dirty="0"/>
                  <a:t>Generator limits (wind, solar, OCGT, nuclear, etc.)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CA" dirty="0"/>
                  <a:t>Storage limits (battery, hydrogen, pumped hydro, etc.)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CA" dirty="0"/>
              </a:p>
              <a:p>
                <a:r>
                  <a:rPr lang="en-CA" dirty="0"/>
                  <a:t>Line limits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CA" dirty="0"/>
              </a:p>
              <a:p>
                <a:r>
                  <a:rPr lang="en-CA" dirty="0"/>
                  <a:t>Capacity expansion limits (generators, storage, line capacity)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F4192F-04BA-3C23-6B23-307C5B595E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2211" b="-51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239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19FE-66C2-A44A-D41A-A63ACBAA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Inputs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30594-5FD4-0D66-9237-769CFFD32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Onshore wind and solar capacity factors data collected from </a:t>
            </a:r>
            <a:r>
              <a:rPr lang="en-US" dirty="0" err="1">
                <a:hlinkClick r:id="rId2"/>
              </a:rPr>
              <a:t>model.energy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2011 – 2014 data is available</a:t>
            </a:r>
          </a:p>
          <a:p>
            <a:pPr lvl="1"/>
            <a:r>
              <a:rPr lang="en-US" dirty="0"/>
              <a:t>Selected Washington State as location due to proximity to BC</a:t>
            </a:r>
          </a:p>
          <a:p>
            <a:pPr lvl="1"/>
            <a:r>
              <a:rPr lang="en-US" dirty="0"/>
              <a:t>Hourly resolution</a:t>
            </a:r>
          </a:p>
          <a:p>
            <a:r>
              <a:rPr lang="en-US" dirty="0"/>
              <a:t>Load data from BC Hydro Historical Transmission Data – Gross Telemetered Load</a:t>
            </a:r>
          </a:p>
          <a:p>
            <a:pPr lvl="1"/>
            <a:r>
              <a:rPr lang="en-US" dirty="0">
                <a:hlinkClick r:id="rId3"/>
              </a:rPr>
              <a:t>BC Hydro Data</a:t>
            </a:r>
            <a:endParaRPr lang="en-US" dirty="0"/>
          </a:p>
          <a:p>
            <a:pPr lvl="1"/>
            <a:r>
              <a:rPr lang="en-US" dirty="0"/>
              <a:t>2014 used as the basis for Load Data</a:t>
            </a:r>
          </a:p>
          <a:p>
            <a:pPr lvl="1"/>
            <a:r>
              <a:rPr lang="en-US" dirty="0"/>
              <a:t>Hourly resolution</a:t>
            </a:r>
          </a:p>
          <a:p>
            <a:r>
              <a:rPr lang="en-US" dirty="0"/>
              <a:t>Technology data provided by </a:t>
            </a:r>
            <a:r>
              <a:rPr lang="en-US" dirty="0" err="1"/>
              <a:t>PyPSA</a:t>
            </a:r>
            <a:r>
              <a:rPr lang="en-US" dirty="0"/>
              <a:t> from </a:t>
            </a:r>
            <a:r>
              <a:rPr lang="en-US" dirty="0">
                <a:hlinkClick r:id="rId4"/>
              </a:rPr>
              <a:t>GitHub</a:t>
            </a:r>
            <a:endParaRPr lang="en-US" dirty="0"/>
          </a:p>
          <a:p>
            <a:pPr lvl="1"/>
            <a:r>
              <a:rPr lang="en-US" dirty="0"/>
              <a:t>Includes VOM, FOM, Investment, CO</a:t>
            </a:r>
            <a:r>
              <a:rPr lang="en-US" baseline="-25000" dirty="0"/>
              <a:t>2</a:t>
            </a:r>
            <a:r>
              <a:rPr lang="en-US" dirty="0"/>
              <a:t> Intensity and many other data points for hundreds of technologies</a:t>
            </a:r>
          </a:p>
          <a:p>
            <a:pPr lvl="1"/>
            <a:r>
              <a:rPr lang="en-US" dirty="0"/>
              <a:t>Data is available for 2030 through 2050 in 5 years increments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4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4BDC-D2FA-12FA-5B44-FD4F3C3A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 and Storage Considered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315BE-817A-61DB-1D6E-07B66AE71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Generation Technologies</a:t>
            </a:r>
          </a:p>
          <a:p>
            <a:pPr lvl="1"/>
            <a:r>
              <a:rPr lang="en-US" dirty="0"/>
              <a:t>OCGT – Open Cycle Gas Turbines</a:t>
            </a:r>
          </a:p>
          <a:p>
            <a:pPr lvl="1"/>
            <a:r>
              <a:rPr lang="en-US" dirty="0"/>
              <a:t>Hydroelectricity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Nuclear</a:t>
            </a:r>
          </a:p>
          <a:p>
            <a:pPr lvl="1"/>
            <a:r>
              <a:rPr lang="en-CA" dirty="0"/>
              <a:t>Wind</a:t>
            </a:r>
          </a:p>
          <a:p>
            <a:pPr lvl="1"/>
            <a:r>
              <a:rPr lang="en-CA" dirty="0"/>
              <a:t>Solar</a:t>
            </a:r>
          </a:p>
          <a:p>
            <a:r>
              <a:rPr lang="en-CA" dirty="0"/>
              <a:t>Storage Technologies</a:t>
            </a:r>
          </a:p>
          <a:p>
            <a:pPr lvl="1"/>
            <a:r>
              <a:rPr lang="en-CA" dirty="0"/>
              <a:t>Pumped Hydro</a:t>
            </a:r>
          </a:p>
          <a:p>
            <a:pPr lvl="1"/>
            <a:r>
              <a:rPr lang="en-CA" dirty="0"/>
              <a:t>Battery Storage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546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9694E-F9F3-BEDC-7992-475F3A66F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– What can we change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BFAB8-D787-B4DD-6644-FF192FCC6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</a:t>
            </a:r>
          </a:p>
          <a:p>
            <a:r>
              <a:rPr lang="en-US" dirty="0"/>
              <a:t>Investment Cost</a:t>
            </a:r>
          </a:p>
          <a:p>
            <a:r>
              <a:rPr lang="en-US" dirty="0"/>
              <a:t>Fuel Cost</a:t>
            </a:r>
          </a:p>
          <a:p>
            <a:r>
              <a:rPr lang="en-US" dirty="0"/>
              <a:t>Carbon Cost</a:t>
            </a:r>
          </a:p>
          <a:p>
            <a:r>
              <a:rPr lang="en-US" dirty="0"/>
              <a:t>Generation</a:t>
            </a:r>
          </a:p>
          <a:p>
            <a:pPr lvl="1"/>
            <a:r>
              <a:rPr lang="en-US" dirty="0"/>
              <a:t>Types of generation available</a:t>
            </a:r>
          </a:p>
          <a:p>
            <a:pPr lvl="1"/>
            <a:r>
              <a:rPr lang="en-US" dirty="0"/>
              <a:t>Maximum or minimum amount of nominal power acceptable in solution</a:t>
            </a:r>
          </a:p>
          <a:p>
            <a:r>
              <a:rPr lang="en-US" dirty="0"/>
              <a:t>CO</a:t>
            </a:r>
            <a:r>
              <a:rPr lang="en-US" baseline="-25000" dirty="0"/>
              <a:t>2</a:t>
            </a:r>
            <a:r>
              <a:rPr lang="en-US" dirty="0"/>
              <a:t> emissions limits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6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AC21-5D1A-EAA5-C7FF-F0C2C8BE3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Scenario 1 - Year 2030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23CF8E-D001-DD64-C809-8CDA51FAE1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171182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7794359"/>
      </p:ext>
    </p:extLst>
  </p:cSld>
  <p:clrMapOvr>
    <a:masterClrMapping/>
  </p:clrMapOvr>
</p:sld>
</file>

<file path=ppt/theme/theme1.xml><?xml version="1.0" encoding="utf-8"?>
<a:theme xmlns:a="http://schemas.openxmlformats.org/drawingml/2006/main" name="Rogne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tf00001241_wac</Template>
  <TotalTime>686</TotalTime>
  <Words>836</Words>
  <Application>Microsoft Office PowerPoint</Application>
  <PresentationFormat>Widescreen</PresentationFormat>
  <Paragraphs>128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Cambria Math</vt:lpstr>
      <vt:lpstr>Franklin Gothic Book</vt:lpstr>
      <vt:lpstr>Rogner</vt:lpstr>
      <vt:lpstr>Capacity Planning and Optimization</vt:lpstr>
      <vt:lpstr>What is capacity planning?</vt:lpstr>
      <vt:lpstr>Optimization Software Choice</vt:lpstr>
      <vt:lpstr>Objective function</vt:lpstr>
      <vt:lpstr>Constraints</vt:lpstr>
      <vt:lpstr>The Inputs</vt:lpstr>
      <vt:lpstr>Generators and Storage Considered</vt:lpstr>
      <vt:lpstr>Scenarios – What can we change</vt:lpstr>
      <vt:lpstr>Scenario 1 - Year 2030</vt:lpstr>
      <vt:lpstr>Scenario 1 - Year 2030</vt:lpstr>
      <vt:lpstr>Scenario 1 - Year 2030</vt:lpstr>
      <vt:lpstr>Scenario 2 – Year 2040</vt:lpstr>
      <vt:lpstr>Scenario 2 – Year 2040</vt:lpstr>
      <vt:lpstr>Scenario 2 – Year 2040</vt:lpstr>
      <vt:lpstr>Scenario 3 – Year 2050</vt:lpstr>
      <vt:lpstr>Scenario 3 – Year 2050</vt:lpstr>
      <vt:lpstr>Scenario 3 – Year 2050</vt:lpstr>
      <vt:lpstr>In-class demo</vt:lpstr>
      <vt:lpstr>Proposed Model Revisions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Capacity Planning and Optimization</dc:title>
  <dc:creator>benwilky@student.ubc.ca</dc:creator>
  <cp:lastModifiedBy>benwilky@student.ubc.ca</cp:lastModifiedBy>
  <cp:revision>81</cp:revision>
  <dcterms:created xsi:type="dcterms:W3CDTF">2023-10-18T20:18:36Z</dcterms:created>
  <dcterms:modified xsi:type="dcterms:W3CDTF">2023-12-09T01:51:19Z</dcterms:modified>
</cp:coreProperties>
</file>