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123" r:id="rId1"/>
    <p:sldMasterId id="2147486403" r:id="rId2"/>
  </p:sldMasterIdLst>
  <p:notesMasterIdLst>
    <p:notesMasterId r:id="rId9"/>
  </p:notesMasterIdLst>
  <p:handoutMasterIdLst>
    <p:handoutMasterId r:id="rId10"/>
  </p:handoutMasterIdLst>
  <p:sldIdLst>
    <p:sldId id="379" r:id="rId3"/>
    <p:sldId id="928" r:id="rId4"/>
    <p:sldId id="926" r:id="rId5"/>
    <p:sldId id="929" r:id="rId6"/>
    <p:sldId id="925" r:id="rId7"/>
    <p:sldId id="886" r:id="rId8"/>
  </p:sldIdLst>
  <p:sldSz cx="9144000" cy="5143500" type="screen16x9"/>
  <p:notesSz cx="6805613" cy="9939338"/>
  <p:custDataLst>
    <p:tags r:id="rId1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05216" algn="ctr" rtl="0" fontAlgn="base">
      <a:spcBef>
        <a:spcPct val="0"/>
      </a:spcBef>
      <a:spcAft>
        <a:spcPct val="0"/>
      </a:spcAft>
      <a:defRPr sz="21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810433" algn="ctr" rtl="0" fontAlgn="base">
      <a:spcBef>
        <a:spcPct val="0"/>
      </a:spcBef>
      <a:spcAft>
        <a:spcPct val="0"/>
      </a:spcAft>
      <a:defRPr sz="21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215649" algn="ctr" rtl="0" fontAlgn="base">
      <a:spcBef>
        <a:spcPct val="0"/>
      </a:spcBef>
      <a:spcAft>
        <a:spcPct val="0"/>
      </a:spcAft>
      <a:defRPr sz="21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620865" algn="ctr" rtl="0" fontAlgn="base">
      <a:spcBef>
        <a:spcPct val="0"/>
      </a:spcBef>
      <a:spcAft>
        <a:spcPct val="0"/>
      </a:spcAft>
      <a:defRPr sz="21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026082" algn="l" defTabSz="810433" rtl="0" eaLnBrk="1" latinLnBrk="0" hangingPunct="1">
      <a:defRPr sz="21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431298" algn="l" defTabSz="810433" rtl="0" eaLnBrk="1" latinLnBrk="0" hangingPunct="1">
      <a:defRPr sz="21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2836515" algn="l" defTabSz="810433" rtl="0" eaLnBrk="1" latinLnBrk="0" hangingPunct="1">
      <a:defRPr sz="21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241731" algn="l" defTabSz="810433" rtl="0" eaLnBrk="1" latinLnBrk="0" hangingPunct="1">
      <a:defRPr sz="21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A41DDF8C-CC82-4803-85E2-5B4C7E390D4F}">
          <p14:sldIdLst>
            <p14:sldId id="379"/>
            <p14:sldId id="928"/>
            <p14:sldId id="926"/>
            <p14:sldId id="929"/>
            <p14:sldId id="925"/>
            <p14:sldId id="8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83">
          <p15:clr>
            <a:srgbClr val="A4A3A4"/>
          </p15:clr>
        </p15:guide>
        <p15:guide id="2" orient="horz" pos="295">
          <p15:clr>
            <a:srgbClr val="A4A3A4"/>
          </p15:clr>
        </p15:guide>
        <p15:guide id="3" orient="horz" pos="441">
          <p15:clr>
            <a:srgbClr val="A4A3A4"/>
          </p15:clr>
        </p15:guide>
        <p15:guide id="4" pos="5568">
          <p15:clr>
            <a:srgbClr val="A4A3A4"/>
          </p15:clr>
        </p15:guide>
        <p15:guide id="5" pos="202">
          <p15:clr>
            <a:srgbClr val="A4A3A4"/>
          </p15:clr>
        </p15:guide>
        <p15:guide id="6" pos="2928">
          <p15:clr>
            <a:srgbClr val="A4A3A4"/>
          </p15:clr>
        </p15:guide>
        <p15:guide id="7" pos="2882">
          <p15:clr>
            <a:srgbClr val="A4A3A4"/>
          </p15:clr>
        </p15:guide>
        <p15:guide id="8" pos="2832">
          <p15:clr>
            <a:srgbClr val="A4A3A4"/>
          </p15:clr>
        </p15:guide>
        <p15:guide id="9" pos="5595">
          <p15:clr>
            <a:srgbClr val="A4A3A4"/>
          </p15:clr>
        </p15:guide>
        <p15:guide id="10" pos="1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贾正强" initials="贾正强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B0B0"/>
    <a:srgbClr val="13802F"/>
    <a:srgbClr val="FF6600"/>
    <a:srgbClr val="FCB600"/>
    <a:srgbClr val="99FF66"/>
    <a:srgbClr val="FF9966"/>
    <a:srgbClr val="008080"/>
    <a:srgbClr val="FF0066"/>
    <a:srgbClr val="E1F7C1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2" autoAdjust="0"/>
    <p:restoredTop sz="94867" autoAdjust="0"/>
  </p:normalViewPr>
  <p:slideViewPr>
    <p:cSldViewPr snapToObjects="1">
      <p:cViewPr varScale="1">
        <p:scale>
          <a:sx n="80" d="100"/>
          <a:sy n="80" d="100"/>
        </p:scale>
        <p:origin x="399" y="51"/>
      </p:cViewPr>
      <p:guideLst>
        <p:guide orient="horz" pos="3083"/>
        <p:guide orient="horz" pos="295"/>
        <p:guide orient="horz" pos="441"/>
        <p:guide pos="5568"/>
        <p:guide pos="202"/>
        <p:guide pos="2928"/>
        <p:guide pos="2882"/>
        <p:guide pos="2832"/>
        <p:guide pos="5595"/>
        <p:guide pos="1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6" d="100"/>
          <a:sy n="86" d="100"/>
        </p:scale>
        <p:origin x="-3894" y="-78"/>
      </p:cViewPr>
      <p:guideLst>
        <p:guide orient="horz" pos="3131"/>
        <p:guide pos="2144"/>
      </p:guideLst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1CDAF-1409-4D31-9052-6D88517FA2B7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B1337-F3FD-4538-A271-09285D5A0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7625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675" cy="49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818" tIns="43910" rIns="87818" bIns="43910" numCol="1" anchor="t" anchorCtr="0" compatLnSpc="1">
            <a:prstTxWarp prst="textNoShape">
              <a:avLst/>
            </a:prstTxWarp>
          </a:bodyPr>
          <a:lstStyle>
            <a:lvl1pPr algn="l" defTabSz="877888">
              <a:defRPr sz="1100" b="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364" y="0"/>
            <a:ext cx="2950675" cy="49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818" tIns="43910" rIns="87818" bIns="43910" numCol="1" anchor="t" anchorCtr="0" compatLnSpc="1">
            <a:prstTxWarp prst="textNoShape">
              <a:avLst/>
            </a:prstTxWarp>
          </a:bodyPr>
          <a:lstStyle>
            <a:lvl1pPr algn="r" defTabSz="877888">
              <a:defRPr sz="1100" b="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138" y="4721186"/>
            <a:ext cx="5439764" cy="4467526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87818" tIns="43910" rIns="87818" bIns="439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7"/>
            <a:ext cx="2950675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818" tIns="43910" rIns="87818" bIns="43910" numCol="1" anchor="b" anchorCtr="0" compatLnSpc="1">
            <a:prstTxWarp prst="textNoShape">
              <a:avLst/>
            </a:prstTxWarp>
          </a:bodyPr>
          <a:lstStyle>
            <a:lvl1pPr algn="l" defTabSz="877888">
              <a:defRPr sz="1100" b="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364" y="9440647"/>
            <a:ext cx="2950675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818" tIns="43910" rIns="87818" bIns="43910" numCol="1" anchor="b" anchorCtr="0" compatLnSpc="1">
            <a:prstTxWarp prst="textNoShape">
              <a:avLst/>
            </a:prstTxWarp>
          </a:bodyPr>
          <a:lstStyle>
            <a:lvl1pPr algn="r" defTabSz="877888">
              <a:defRPr sz="1100" b="0">
                <a:cs typeface="Arial" charset="0"/>
              </a:defRPr>
            </a:lvl1pPr>
          </a:lstStyle>
          <a:p>
            <a:pPr>
              <a:defRPr/>
            </a:pPr>
            <a:fld id="{A19CA537-EC33-4C12-AB87-717A4C3C59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8095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0521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1043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215649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62086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026082" algn="l" defTabSz="8104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31298" algn="l" defTabSz="8104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36515" algn="l" defTabSz="8104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41731" algn="l" defTabSz="8104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1001513"/>
              </p:ext>
            </p:extLst>
          </p:nvPr>
        </p:nvGraphicFramePr>
        <p:xfrm>
          <a:off x="1589" y="1430"/>
          <a:ext cx="1587" cy="1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430"/>
                        <a:ext cx="1587" cy="1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65174" y="4836319"/>
            <a:ext cx="274027" cy="20597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F13F0-DC21-4D4A-8440-E04961A75092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306"/>
            <a:ext cx="853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0149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66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5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0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5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0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6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1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36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4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C425E-1C34-4447-BFB1-29F55A5FCC9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76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heme" Target="../theme/them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4.png"/><Relationship Id="rId5" Type="http://schemas.openxmlformats.org/officeDocument/2006/relationships/tags" Target="../tags/tag2.xml"/><Relationship Id="rId10" Type="http://schemas.openxmlformats.org/officeDocument/2006/relationships/image" Target="../media/image3.png"/><Relationship Id="rId4" Type="http://schemas.openxmlformats.org/officeDocument/2006/relationships/vmlDrawing" Target="../drawings/vmlDrawing1.v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vmlDrawing" Target="../drawings/vmlDrawing3.vml"/><Relationship Id="rId7" Type="http://schemas.openxmlformats.org/officeDocument/2006/relationships/oleObject" Target="../embeddings/oleObject3.bin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2.jpeg"/><Relationship Id="rId10" Type="http://schemas.microsoft.com/office/2007/relationships/hdphoto" Target="../media/hdphoto2.wdp"/><Relationship Id="rId4" Type="http://schemas.openxmlformats.org/officeDocument/2006/relationships/tags" Target="../tags/tag4.xml"/><Relationship Id="rId9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70349278"/>
              </p:ext>
            </p:extLst>
          </p:nvPr>
        </p:nvGraphicFramePr>
        <p:xfrm>
          <a:off x="1589" y="1430"/>
          <a:ext cx="1587" cy="1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9" y="1430"/>
                        <a:ext cx="1587" cy="1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1811" name="Oval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2" y="4836319"/>
            <a:ext cx="274027" cy="205979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>
              <a:defRPr sz="800" b="0"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9220AE09-8CE6-47E9-B41A-6DB312C2B2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306"/>
            <a:ext cx="853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pic>
        <p:nvPicPr>
          <p:cNvPr id="4101" name="Picture 5" descr="360 Logo_english_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014" y="4629150"/>
            <a:ext cx="1224380" cy="401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61223"/>
            <a:ext cx="9144000" cy="2291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370" r:id="rId1"/>
    <p:sldLayoutId id="2147486409" r:id="rId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>
          <a:solidFill>
            <a:schemeClr val="bg1"/>
          </a:solidFill>
          <a:latin typeface="Arial" charset="0"/>
          <a:cs typeface="Arial" charset="0"/>
        </a:defRPr>
      </a:lvl5pPr>
      <a:lvl6pPr marL="405216" algn="l" rtl="0" fontAlgn="base">
        <a:spcBef>
          <a:spcPct val="0"/>
        </a:spcBef>
        <a:spcAft>
          <a:spcPct val="0"/>
        </a:spcAft>
        <a:defRPr sz="1900">
          <a:solidFill>
            <a:schemeClr val="bg1"/>
          </a:solidFill>
          <a:latin typeface="Arial" charset="0"/>
          <a:cs typeface="Arial" charset="0"/>
        </a:defRPr>
      </a:lvl6pPr>
      <a:lvl7pPr marL="810433" algn="l" rtl="0" fontAlgn="base">
        <a:spcBef>
          <a:spcPct val="0"/>
        </a:spcBef>
        <a:spcAft>
          <a:spcPct val="0"/>
        </a:spcAft>
        <a:defRPr sz="1900">
          <a:solidFill>
            <a:schemeClr val="bg1"/>
          </a:solidFill>
          <a:latin typeface="Arial" charset="0"/>
          <a:cs typeface="Arial" charset="0"/>
        </a:defRPr>
      </a:lvl7pPr>
      <a:lvl8pPr marL="1215649" algn="l" rtl="0" fontAlgn="base">
        <a:spcBef>
          <a:spcPct val="0"/>
        </a:spcBef>
        <a:spcAft>
          <a:spcPct val="0"/>
        </a:spcAft>
        <a:defRPr sz="1900">
          <a:solidFill>
            <a:schemeClr val="bg1"/>
          </a:solidFill>
          <a:latin typeface="Arial" charset="0"/>
          <a:cs typeface="Arial" charset="0"/>
        </a:defRPr>
      </a:lvl8pPr>
      <a:lvl9pPr marL="1620865" algn="l" rtl="0" fontAlgn="base">
        <a:spcBef>
          <a:spcPct val="0"/>
        </a:spcBef>
        <a:spcAft>
          <a:spcPct val="0"/>
        </a:spcAft>
        <a:defRPr sz="19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03912" indent="-30391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u"/>
        <a:defRPr kumimoji="1" sz="1800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6569" indent="-2912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1800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3144" indent="-31516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"/>
        <a:defRPr sz="1800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5649" indent="-30109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1800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823474" indent="-202608" algn="l" rtl="0" eaLnBrk="0" fontAlgn="base" hangingPunct="0">
        <a:spcBef>
          <a:spcPct val="20000"/>
        </a:spcBef>
        <a:spcAft>
          <a:spcPct val="0"/>
        </a:spcAft>
        <a:defRPr sz="1400">
          <a:solidFill>
            <a:srgbClr val="505050"/>
          </a:solidFill>
          <a:latin typeface="Arial Narrow" pitchFamily="34" charset="0"/>
          <a:cs typeface="+mn-cs"/>
        </a:defRPr>
      </a:lvl5pPr>
      <a:lvl6pPr marL="2228690" indent="-202608" algn="l" rtl="0" fontAlgn="base">
        <a:spcBef>
          <a:spcPct val="20000"/>
        </a:spcBef>
        <a:spcAft>
          <a:spcPct val="0"/>
        </a:spcAft>
        <a:defRPr sz="1400">
          <a:solidFill>
            <a:srgbClr val="505050"/>
          </a:solidFill>
          <a:latin typeface="Arial Narrow" pitchFamily="34" charset="0"/>
          <a:cs typeface="+mn-cs"/>
        </a:defRPr>
      </a:lvl6pPr>
      <a:lvl7pPr marL="2633906" indent="-202608" algn="l" rtl="0" fontAlgn="base">
        <a:spcBef>
          <a:spcPct val="20000"/>
        </a:spcBef>
        <a:spcAft>
          <a:spcPct val="0"/>
        </a:spcAft>
        <a:defRPr sz="1400">
          <a:solidFill>
            <a:srgbClr val="505050"/>
          </a:solidFill>
          <a:latin typeface="Arial Narrow" pitchFamily="34" charset="0"/>
          <a:cs typeface="+mn-cs"/>
        </a:defRPr>
      </a:lvl7pPr>
      <a:lvl8pPr marL="3039123" indent="-202608" algn="l" rtl="0" fontAlgn="base">
        <a:spcBef>
          <a:spcPct val="20000"/>
        </a:spcBef>
        <a:spcAft>
          <a:spcPct val="0"/>
        </a:spcAft>
        <a:defRPr sz="1400">
          <a:solidFill>
            <a:srgbClr val="505050"/>
          </a:solidFill>
          <a:latin typeface="Arial Narrow" pitchFamily="34" charset="0"/>
          <a:cs typeface="+mn-cs"/>
        </a:defRPr>
      </a:lvl8pPr>
      <a:lvl9pPr marL="3444339" indent="-202608" algn="l" rtl="0" fontAlgn="base">
        <a:spcBef>
          <a:spcPct val="20000"/>
        </a:spcBef>
        <a:spcAft>
          <a:spcPct val="0"/>
        </a:spcAft>
        <a:defRPr sz="1400">
          <a:solidFill>
            <a:srgbClr val="505050"/>
          </a:solidFill>
          <a:latin typeface="Arial Narrow" pitchFamily="34" charset="0"/>
          <a:cs typeface="+mn-cs"/>
        </a:defRPr>
      </a:lvl9pPr>
    </p:bodyStyle>
    <p:otherStyle>
      <a:defPPr>
        <a:defRPr lang="zh-CN"/>
      </a:defPPr>
      <a:lvl1pPr marL="0" algn="l" defTabSz="8104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216" algn="l" defTabSz="8104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433" algn="l" defTabSz="8104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649" algn="l" defTabSz="8104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865" algn="l" defTabSz="8104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6082" algn="l" defTabSz="8104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1298" algn="l" defTabSz="8104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6515" algn="l" defTabSz="8104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731" algn="l" defTabSz="8104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22976212"/>
              </p:ext>
            </p:extLst>
          </p:nvPr>
        </p:nvGraphicFramePr>
        <p:xfrm>
          <a:off x="1589" y="1430"/>
          <a:ext cx="1587" cy="1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" y="1430"/>
                        <a:ext cx="1587" cy="1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2"/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985"/>
          <a:stretch/>
        </p:blipFill>
        <p:spPr bwMode="auto">
          <a:xfrm>
            <a:off x="1" y="0"/>
            <a:ext cx="9143999" cy="51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52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0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5pPr>
      <a:lvl6pPr marL="405216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6pPr>
      <a:lvl7pPr marL="810433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7pPr>
      <a:lvl8pPr marL="1215649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8pPr>
      <a:lvl9pPr marL="1620865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9pPr>
    </p:titleStyle>
    <p:bodyStyle>
      <a:lvl1pPr marL="303912" indent="-30391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77" indent="-25326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041" indent="-20260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8257" indent="-20260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74" indent="-20260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690" indent="-202608" algn="l" defTabSz="81043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906" indent="-202608" algn="l" defTabSz="81043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9123" indent="-202608" algn="l" defTabSz="81043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4339" indent="-202608" algn="l" defTabSz="81043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04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216" algn="l" defTabSz="8104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433" algn="l" defTabSz="8104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649" algn="l" defTabSz="8104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865" algn="l" defTabSz="8104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6082" algn="l" defTabSz="8104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1298" algn="l" defTabSz="8104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6515" algn="l" defTabSz="8104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731" algn="l" defTabSz="8104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rowser.360.c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8443734"/>
              </p:ext>
            </p:extLst>
          </p:nvPr>
        </p:nvGraphicFramePr>
        <p:xfrm>
          <a:off x="1589" y="1430"/>
          <a:ext cx="1587" cy="1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430"/>
                        <a:ext cx="1587" cy="1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62258" y="3202435"/>
            <a:ext cx="467469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</a:pPr>
            <a:endParaRPr kumimoji="1" lang="en-US" altLang="zh-CN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</a:endParaRPr>
          </a:p>
          <a:p>
            <a:pPr>
              <a:lnSpc>
                <a:spcPct val="150000"/>
              </a:lnSpc>
            </a:pPr>
            <a:endParaRPr kumimoji="1" lang="en-US" altLang="zh-CN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</a:endParaRPr>
          </a:p>
          <a:p>
            <a:pPr>
              <a:lnSpc>
                <a:spcPct val="150000"/>
              </a:lnSpc>
            </a:pPr>
            <a:endParaRPr kumimoji="1" lang="en-US" altLang="zh-C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94" y="1352582"/>
            <a:ext cx="7086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Arial" charset="0"/>
                <a:ea typeface="Arial" charset="0"/>
              </a:rPr>
              <a:t>Qihoo</a:t>
            </a:r>
            <a:r>
              <a:rPr lang="en-US" altLang="zh-CN" sz="2800" dirty="0" smtClean="0">
                <a:latin typeface="Arial" charset="0"/>
                <a:ea typeface="Arial" charset="0"/>
              </a:rPr>
              <a:t> 360 Browser</a:t>
            </a:r>
          </a:p>
          <a:p>
            <a:r>
              <a:rPr lang="en-US" altLang="zh-CN" sz="2800" dirty="0" smtClean="0">
                <a:latin typeface="Arial" charset="0"/>
                <a:ea typeface="Arial" charset="0"/>
              </a:rPr>
              <a:t>News</a:t>
            </a:r>
            <a:endParaRPr lang="zh-CN" altLang="en-US" sz="2800" dirty="0"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48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003"/>
            <a:ext cx="8229600" cy="3922315"/>
          </a:xfrm>
        </p:spPr>
        <p:txBody>
          <a:bodyPr/>
          <a:lstStyle/>
          <a:p>
            <a:r>
              <a:rPr lang="es-ES" dirty="0" smtClean="0"/>
              <a:t>Browser </a:t>
            </a:r>
            <a:r>
              <a:rPr lang="es-ES" dirty="0" err="1" smtClean="0"/>
              <a:t>news</a:t>
            </a:r>
            <a:endParaRPr lang="es-ES" dirty="0" smtClean="0"/>
          </a:p>
          <a:p>
            <a:pPr marL="303912" lvl="1" indent="-303912">
              <a:buSzPct val="70000"/>
              <a:buFont typeface="Wingdings" pitchFamily="2" charset="2"/>
              <a:buChar char="u"/>
            </a:pPr>
            <a:r>
              <a:rPr kumimoji="1" lang="es-ES" dirty="0" smtClean="0"/>
              <a:t>Root </a:t>
            </a:r>
            <a:r>
              <a:rPr kumimoji="1" lang="es-ES" dirty="0" err="1"/>
              <a:t>inclusion</a:t>
            </a:r>
            <a:r>
              <a:rPr kumimoji="1" lang="es-ES" dirty="0"/>
              <a:t> </a:t>
            </a:r>
            <a:r>
              <a:rPr kumimoji="1" lang="es-ES" dirty="0" err="1"/>
              <a:t>process</a:t>
            </a:r>
            <a:endParaRPr kumimoji="1" lang="es-ES" dirty="0"/>
          </a:p>
          <a:p>
            <a:pPr marL="0" lvl="1" indent="0">
              <a:buSzPct val="70000"/>
              <a:buNone/>
            </a:pPr>
            <a:endParaRPr kumimoji="1" lang="es-ES" dirty="0" smtClean="0"/>
          </a:p>
          <a:p>
            <a:pPr marL="0" lvl="1" indent="0">
              <a:buSzPct val="70000"/>
              <a:buNone/>
            </a:pPr>
            <a:endParaRPr kumimoji="1"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3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Browser </a:t>
            </a:r>
            <a:r>
              <a:rPr lang="es-ES" dirty="0" err="1" smtClean="0"/>
              <a:t>news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98"/>
            <a:ext cx="8229600" cy="3922315"/>
          </a:xfrm>
        </p:spPr>
        <p:txBody>
          <a:bodyPr/>
          <a:lstStyle/>
          <a:p>
            <a:r>
              <a:rPr lang="es-ES" sz="1600" dirty="0" smtClean="0"/>
              <a:t>New policy, </a:t>
            </a:r>
            <a:r>
              <a:rPr lang="es-ES" sz="1600" dirty="0" err="1" smtClean="0"/>
              <a:t>version</a:t>
            </a:r>
            <a:r>
              <a:rPr lang="es-ES" sz="1600" dirty="0" smtClean="0"/>
              <a:t> 1.1</a:t>
            </a:r>
          </a:p>
          <a:p>
            <a:pPr lvl="1"/>
            <a:r>
              <a:rPr lang="es-ES" sz="1600" dirty="0" err="1" smtClean="0"/>
              <a:t>Clarify</a:t>
            </a:r>
            <a:r>
              <a:rPr lang="es-ES" sz="1600" dirty="0" smtClean="0"/>
              <a:t> the </a:t>
            </a:r>
            <a:r>
              <a:rPr lang="es-ES" sz="1600" dirty="0" err="1" smtClean="0"/>
              <a:t>strategy</a:t>
            </a:r>
            <a:r>
              <a:rPr lang="es-ES" sz="1600" dirty="0" smtClean="0"/>
              <a:t> and </a:t>
            </a:r>
            <a:r>
              <a:rPr lang="es-ES" sz="1600" dirty="0" err="1" smtClean="0"/>
              <a:t>inclussion</a:t>
            </a:r>
            <a:r>
              <a:rPr lang="es-ES" sz="1600" dirty="0" smtClean="0"/>
              <a:t> </a:t>
            </a:r>
            <a:r>
              <a:rPr lang="es-ES" sz="1600" dirty="0" err="1" smtClean="0"/>
              <a:t>process</a:t>
            </a:r>
            <a:endParaRPr lang="es-ES" sz="1600" dirty="0" smtClean="0"/>
          </a:p>
          <a:p>
            <a:pPr lvl="1"/>
            <a:r>
              <a:rPr lang="es-ES" sz="1600" dirty="0" smtClean="0"/>
              <a:t>New CA </a:t>
            </a:r>
            <a:r>
              <a:rPr lang="es-ES" sz="1600" dirty="0" err="1" smtClean="0"/>
              <a:t>form</a:t>
            </a:r>
            <a:r>
              <a:rPr lang="es-ES" sz="1600" dirty="0" smtClean="0"/>
              <a:t> to include not only the root CA </a:t>
            </a:r>
            <a:r>
              <a:rPr lang="es-ES" sz="1600" dirty="0" err="1" smtClean="0"/>
              <a:t>profiles</a:t>
            </a:r>
            <a:r>
              <a:rPr lang="es-ES" sz="1600" dirty="0" smtClean="0"/>
              <a:t> but also </a:t>
            </a:r>
            <a:r>
              <a:rPr lang="es-ES" sz="1600" dirty="0" err="1" smtClean="0"/>
              <a:t>subCAs</a:t>
            </a:r>
            <a:r>
              <a:rPr lang="es-ES" sz="1600" dirty="0" smtClean="0"/>
              <a:t> and end user certificates</a:t>
            </a:r>
          </a:p>
          <a:p>
            <a:pPr lvl="1"/>
            <a:r>
              <a:rPr lang="es-ES" sz="1600" dirty="0" smtClean="0"/>
              <a:t>Working on a new </a:t>
            </a:r>
            <a:r>
              <a:rPr lang="es-ES" sz="1600" dirty="0" err="1" smtClean="0"/>
              <a:t>version</a:t>
            </a:r>
            <a:r>
              <a:rPr lang="es-ES" sz="1600" dirty="0" smtClean="0"/>
              <a:t>. Comments/suggestions are </a:t>
            </a:r>
            <a:r>
              <a:rPr lang="es-ES" sz="1600" dirty="0" err="1" smtClean="0"/>
              <a:t>welcome</a:t>
            </a:r>
            <a:endParaRPr lang="es-ES" sz="1600" dirty="0"/>
          </a:p>
          <a:p>
            <a:pPr lvl="1"/>
            <a:endParaRPr lang="es-ES" sz="1600" dirty="0" smtClean="0"/>
          </a:p>
          <a:p>
            <a:pPr marL="303912" lvl="1" indent="-303912">
              <a:buSzPct val="70000"/>
              <a:buFont typeface="Wingdings" pitchFamily="2" charset="2"/>
              <a:buChar char="u"/>
            </a:pPr>
            <a:r>
              <a:rPr kumimoji="1" lang="es-ES" sz="1600" dirty="0" err="1"/>
              <a:t>Removal</a:t>
            </a:r>
            <a:r>
              <a:rPr kumimoji="1" lang="es-ES" sz="1600" dirty="0"/>
              <a:t> of Wosign &amp; StartCom </a:t>
            </a:r>
            <a:r>
              <a:rPr kumimoji="1" lang="es-ES" sz="1600" dirty="0" err="1"/>
              <a:t>roots</a:t>
            </a:r>
            <a:r>
              <a:rPr kumimoji="1" lang="es-ES" sz="1600" dirty="0"/>
              <a:t> </a:t>
            </a:r>
            <a:r>
              <a:rPr kumimoji="1" lang="es-ES" sz="1600" dirty="0" err="1"/>
              <a:t>from</a:t>
            </a:r>
            <a:r>
              <a:rPr kumimoji="1" lang="es-ES" sz="1600" dirty="0"/>
              <a:t> the 360 root store</a:t>
            </a:r>
          </a:p>
          <a:p>
            <a:pPr lvl="1"/>
            <a:r>
              <a:rPr lang="es-ES" sz="1600" dirty="0" smtClean="0"/>
              <a:t>Removed on March 2018 as of </a:t>
            </a:r>
            <a:r>
              <a:rPr lang="es-ES" sz="1600" dirty="0" err="1" smtClean="0"/>
              <a:t>version</a:t>
            </a:r>
            <a:r>
              <a:rPr lang="es-ES" sz="1600" dirty="0" smtClean="0"/>
              <a:t> 9.1 in both browsers </a:t>
            </a:r>
          </a:p>
          <a:p>
            <a:pPr lvl="1"/>
            <a:endParaRPr lang="es-ES" sz="1600" dirty="0"/>
          </a:p>
          <a:p>
            <a:pPr marL="303912" lvl="1" indent="-303912">
              <a:buSzPct val="70000"/>
              <a:buFont typeface="Wingdings" pitchFamily="2" charset="2"/>
              <a:buChar char="u"/>
            </a:pPr>
            <a:r>
              <a:rPr kumimoji="1" lang="es-ES" sz="1600" dirty="0"/>
              <a:t>Show “not </a:t>
            </a:r>
            <a:r>
              <a:rPr kumimoji="1" lang="es-ES" sz="1600" dirty="0" err="1"/>
              <a:t>secure</a:t>
            </a:r>
            <a:r>
              <a:rPr kumimoji="1" lang="es-ES" sz="1600" dirty="0"/>
              <a:t>” </a:t>
            </a:r>
            <a:r>
              <a:rPr kumimoji="1" lang="es-ES" sz="1600" dirty="0" err="1"/>
              <a:t>warning</a:t>
            </a:r>
            <a:r>
              <a:rPr kumimoji="1" lang="es-ES" sz="1600" dirty="0"/>
              <a:t> when </a:t>
            </a:r>
            <a:r>
              <a:rPr kumimoji="1" lang="es-ES" sz="1600" dirty="0" err="1"/>
              <a:t>enter</a:t>
            </a:r>
            <a:r>
              <a:rPr kumimoji="1" lang="es-ES" sz="1600" dirty="0"/>
              <a:t> in HTTP mode</a:t>
            </a:r>
          </a:p>
          <a:p>
            <a:pPr lvl="1"/>
            <a:r>
              <a:rPr lang="es-ES" sz="1600" dirty="0" smtClean="0"/>
              <a:t>In 360EE (Extreme Explorer) already done as of </a:t>
            </a:r>
            <a:r>
              <a:rPr lang="es-ES" sz="1600" dirty="0" err="1" smtClean="0"/>
              <a:t>version</a:t>
            </a:r>
            <a:r>
              <a:rPr lang="es-ES" sz="1600" dirty="0" smtClean="0"/>
              <a:t> 9.5, in 360SE (</a:t>
            </a:r>
            <a:r>
              <a:rPr lang="es-ES" sz="1600" dirty="0" err="1" smtClean="0"/>
              <a:t>Safe</a:t>
            </a:r>
            <a:r>
              <a:rPr lang="es-ES" sz="1600" dirty="0" smtClean="0"/>
              <a:t> Explorer) </a:t>
            </a:r>
            <a:r>
              <a:rPr lang="es-ES" sz="1600" dirty="0" err="1" smtClean="0"/>
              <a:t>expected</a:t>
            </a:r>
            <a:r>
              <a:rPr lang="es-ES" sz="1600" dirty="0" smtClean="0"/>
              <a:t> by end of June, as of </a:t>
            </a:r>
            <a:r>
              <a:rPr lang="es-ES" sz="1600" dirty="0" err="1" smtClean="0"/>
              <a:t>version</a:t>
            </a:r>
            <a:r>
              <a:rPr lang="es-ES" sz="1600" dirty="0" smtClean="0"/>
              <a:t> 10.0</a:t>
            </a:r>
          </a:p>
          <a:p>
            <a:pPr lvl="1"/>
            <a:r>
              <a:rPr lang="es-ES" sz="1600" dirty="0" smtClean="0"/>
              <a:t>You can check at </a:t>
            </a:r>
            <a:r>
              <a:rPr lang="es-ES" sz="1600" dirty="0" smtClean="0">
                <a:solidFill>
                  <a:schemeClr val="tx2"/>
                </a:solidFill>
                <a:hlinkClick r:id="rId2"/>
              </a:rPr>
              <a:t>https://browser.360.cn</a:t>
            </a:r>
            <a:endParaRPr lang="es-ES" dirty="0"/>
          </a:p>
          <a:p>
            <a:pPr marL="303912" lvl="1" indent="-303912">
              <a:buSzPct val="70000"/>
              <a:buFont typeface="Wingdings" pitchFamily="2" charset="2"/>
              <a:buChar char="u"/>
            </a:pPr>
            <a:endParaRPr kumimoji="1"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66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Browser </a:t>
            </a:r>
            <a:r>
              <a:rPr lang="es-ES" dirty="0" err="1" smtClean="0"/>
              <a:t>news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98"/>
            <a:ext cx="8229600" cy="3922315"/>
          </a:xfrm>
        </p:spPr>
        <p:txBody>
          <a:bodyPr/>
          <a:lstStyle/>
          <a:p>
            <a:r>
              <a:rPr lang="es-ES" sz="1600" dirty="0" smtClean="0"/>
              <a:t>To </a:t>
            </a:r>
            <a:r>
              <a:rPr lang="es-ES" sz="1600" dirty="0" err="1" smtClean="0"/>
              <a:t>enhance</a:t>
            </a:r>
            <a:r>
              <a:rPr lang="es-ES" sz="1600" dirty="0" smtClean="0"/>
              <a:t> the user </a:t>
            </a:r>
            <a:r>
              <a:rPr lang="es-ES" sz="1600" dirty="0" err="1" smtClean="0"/>
              <a:t>experience</a:t>
            </a:r>
            <a:r>
              <a:rPr lang="es-ES" sz="1600" dirty="0" smtClean="0"/>
              <a:t> when </a:t>
            </a:r>
            <a:r>
              <a:rPr lang="es-ES" sz="1600" dirty="0" err="1" smtClean="0"/>
              <a:t>blocking</a:t>
            </a:r>
            <a:r>
              <a:rPr lang="es-ES" sz="1600" dirty="0" smtClean="0"/>
              <a:t> </a:t>
            </a:r>
            <a:r>
              <a:rPr lang="es-ES" sz="1600" dirty="0" err="1" smtClean="0"/>
              <a:t>pages</a:t>
            </a:r>
            <a:r>
              <a:rPr lang="es-ES" sz="1600" dirty="0" smtClean="0"/>
              <a:t> by:</a:t>
            </a:r>
          </a:p>
          <a:p>
            <a:pPr lvl="1"/>
            <a:r>
              <a:rPr lang="es-ES" sz="1600" dirty="0" err="1" smtClean="0"/>
              <a:t>Showing</a:t>
            </a:r>
            <a:r>
              <a:rPr lang="es-ES" sz="1600" dirty="0" smtClean="0"/>
              <a:t> the error </a:t>
            </a:r>
            <a:r>
              <a:rPr lang="es-ES" sz="1600" dirty="0" err="1" smtClean="0"/>
              <a:t>description</a:t>
            </a:r>
            <a:r>
              <a:rPr lang="es-ES" sz="1600" dirty="0" smtClean="0"/>
              <a:t> and the error </a:t>
            </a:r>
            <a:r>
              <a:rPr lang="es-ES" sz="1600" dirty="0" err="1" smtClean="0"/>
              <a:t>code</a:t>
            </a:r>
            <a:r>
              <a:rPr lang="es-ES" sz="1600" dirty="0" smtClean="0"/>
              <a:t> (1 &amp; 2)</a:t>
            </a:r>
          </a:p>
          <a:p>
            <a:pPr lvl="1"/>
            <a:r>
              <a:rPr lang="es-ES" sz="1600" dirty="0" err="1" smtClean="0"/>
              <a:t>Adding</a:t>
            </a:r>
            <a:r>
              <a:rPr lang="es-ES" sz="1600" dirty="0" smtClean="0"/>
              <a:t> a </a:t>
            </a:r>
            <a:r>
              <a:rPr lang="es-ES" sz="1600" dirty="0" err="1" smtClean="0"/>
              <a:t>detailed</a:t>
            </a:r>
            <a:r>
              <a:rPr lang="es-ES" sz="1600" dirty="0" smtClean="0"/>
              <a:t> </a:t>
            </a:r>
            <a:r>
              <a:rPr lang="es-ES" sz="1600" dirty="0" err="1" smtClean="0"/>
              <a:t>hyperlink</a:t>
            </a:r>
            <a:r>
              <a:rPr lang="es-ES" sz="1600" dirty="0" smtClean="0"/>
              <a:t> </a:t>
            </a:r>
            <a:r>
              <a:rPr lang="es-ES" sz="1600" dirty="0" err="1" smtClean="0"/>
              <a:t>letting</a:t>
            </a:r>
            <a:r>
              <a:rPr lang="es-ES" sz="1600" dirty="0" smtClean="0"/>
              <a:t> the user know more about the error (3)</a:t>
            </a:r>
          </a:p>
          <a:p>
            <a:pPr lvl="1"/>
            <a:r>
              <a:rPr lang="es-ES" sz="1600" dirty="0" err="1" smtClean="0"/>
              <a:t>Adding</a:t>
            </a:r>
            <a:r>
              <a:rPr lang="es-ES" sz="1600" dirty="0" smtClean="0"/>
              <a:t> an option to </a:t>
            </a:r>
            <a:r>
              <a:rPr lang="es-ES" sz="1600" dirty="0" err="1" smtClean="0"/>
              <a:t>mark</a:t>
            </a:r>
            <a:r>
              <a:rPr lang="es-ES" sz="1600" dirty="0" smtClean="0"/>
              <a:t> it as “</a:t>
            </a:r>
            <a:r>
              <a:rPr lang="es-ES" sz="1600" dirty="0" err="1" smtClean="0"/>
              <a:t>safe</a:t>
            </a:r>
            <a:r>
              <a:rPr lang="es-ES" sz="1600" dirty="0" smtClean="0"/>
              <a:t>” for not </a:t>
            </a:r>
            <a:r>
              <a:rPr lang="es-ES" sz="1600" dirty="0" err="1" smtClean="0"/>
              <a:t>intercepting</a:t>
            </a:r>
            <a:r>
              <a:rPr lang="es-ES" sz="1600" dirty="0" smtClean="0"/>
              <a:t> </a:t>
            </a:r>
            <a:r>
              <a:rPr lang="es-ES" sz="1600" dirty="0" err="1" smtClean="0"/>
              <a:t>anymore</a:t>
            </a:r>
            <a:r>
              <a:rPr lang="es-ES" sz="1600" dirty="0" smtClean="0"/>
              <a:t> (4)</a:t>
            </a:r>
          </a:p>
          <a:p>
            <a:pPr lvl="1"/>
            <a:r>
              <a:rPr lang="es-ES" sz="1600" dirty="0" err="1" smtClean="0"/>
              <a:t>Adding</a:t>
            </a:r>
            <a:r>
              <a:rPr lang="es-ES" sz="1600" dirty="0" smtClean="0"/>
              <a:t> an option for the user to ignore the issue (5)</a:t>
            </a:r>
          </a:p>
          <a:p>
            <a:pPr lvl="1"/>
            <a:endParaRPr lang="es-ES" sz="1600" dirty="0" smtClean="0"/>
          </a:p>
          <a:p>
            <a:pPr marL="305319" lvl="1" indent="0">
              <a:buNone/>
            </a:pPr>
            <a:endParaRPr lang="es-ES" dirty="0"/>
          </a:p>
          <a:p>
            <a:pPr marL="303912" lvl="1" indent="-303912">
              <a:buSzPct val="70000"/>
              <a:buFont typeface="Wingdings" pitchFamily="2" charset="2"/>
              <a:buChar char="u"/>
            </a:pPr>
            <a:endParaRPr kumimoji="1"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Picture 4" descr="C:\Users\inigo\Desktop\error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80" y="2266958"/>
            <a:ext cx="5791048" cy="2666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66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1861"/>
            <a:ext cx="8534400" cy="276999"/>
          </a:xfrm>
        </p:spPr>
        <p:txBody>
          <a:bodyPr/>
          <a:lstStyle/>
          <a:p>
            <a:r>
              <a:rPr lang="en-US" sz="1800" dirty="0" smtClean="0"/>
              <a:t>Root inclusion process</a:t>
            </a:r>
            <a:endParaRPr lang="es-E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620" y="666800"/>
            <a:ext cx="8229600" cy="3922315"/>
          </a:xfrm>
        </p:spPr>
        <p:txBody>
          <a:bodyPr/>
          <a:lstStyle/>
          <a:p>
            <a:r>
              <a:rPr lang="es-ES" dirty="0" smtClean="0"/>
              <a:t>Received some </a:t>
            </a:r>
            <a:r>
              <a:rPr lang="es-ES" dirty="0" err="1" smtClean="0"/>
              <a:t>requests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CAs</a:t>
            </a:r>
            <a:endParaRPr lang="es-ES" dirty="0" smtClean="0"/>
          </a:p>
          <a:p>
            <a:r>
              <a:rPr lang="es-ES" dirty="0" smtClean="0"/>
              <a:t>Root store </a:t>
            </a:r>
            <a:r>
              <a:rPr lang="es-ES" dirty="0" err="1" smtClean="0"/>
              <a:t>update</a:t>
            </a:r>
            <a:r>
              <a:rPr lang="es-ES" dirty="0" smtClean="0"/>
              <a:t> is scheduled every </a:t>
            </a:r>
            <a:r>
              <a:rPr lang="es-ES" dirty="0" err="1" smtClean="0"/>
              <a:t>quarter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For 2018 will start in the </a:t>
            </a:r>
            <a:r>
              <a:rPr lang="es-ES" dirty="0" err="1" smtClean="0"/>
              <a:t>first</a:t>
            </a:r>
            <a:r>
              <a:rPr lang="es-ES" dirty="0" smtClean="0"/>
              <a:t> week of </a:t>
            </a:r>
            <a:r>
              <a:rPr lang="es-ES" dirty="0" err="1" smtClean="0"/>
              <a:t>October</a:t>
            </a:r>
            <a:r>
              <a:rPr lang="es-ES" dirty="0" smtClean="0"/>
              <a:t> as mentioned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marL="0" indent="0">
              <a:buNone/>
            </a:pPr>
            <a:endParaRPr lang="es-ES" altLang="zh-CN" dirty="0"/>
          </a:p>
          <a:p>
            <a:pPr marL="305319" lvl="1" indent="0">
              <a:buNone/>
            </a:pPr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1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02758388"/>
              </p:ext>
            </p:extLst>
          </p:nvPr>
        </p:nvGraphicFramePr>
        <p:xfrm>
          <a:off x="1589" y="1430"/>
          <a:ext cx="1587" cy="1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430"/>
                        <a:ext cx="1587" cy="1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66892" y="1954546"/>
            <a:ext cx="7086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Thank You!</a:t>
            </a:r>
            <a:endParaRPr lang="zh-CN" altLang="en-US" sz="280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147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TEXTBOX" val="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4_flagstone">
  <a:themeElements>
    <a:clrScheme name="4_flagstone 3">
      <a:dk1>
        <a:srgbClr val="000000"/>
      </a:dk1>
      <a:lt1>
        <a:srgbClr val="FFFFFF"/>
      </a:lt1>
      <a:dk2>
        <a:srgbClr val="002C7B"/>
      </a:dk2>
      <a:lt2>
        <a:srgbClr val="646464"/>
      </a:lt2>
      <a:accent1>
        <a:srgbClr val="19AB3F"/>
      </a:accent1>
      <a:accent2>
        <a:srgbClr val="98DF25"/>
      </a:accent2>
      <a:accent3>
        <a:srgbClr val="FFFFFF"/>
      </a:accent3>
      <a:accent4>
        <a:srgbClr val="000000"/>
      </a:accent4>
      <a:accent5>
        <a:srgbClr val="ABD2AF"/>
      </a:accent5>
      <a:accent6>
        <a:srgbClr val="89CA20"/>
      </a:accent6>
      <a:hlink>
        <a:srgbClr val="D8F04A"/>
      </a:hlink>
      <a:folHlink>
        <a:srgbClr val="007800"/>
      </a:folHlink>
    </a:clrScheme>
    <a:fontScheme name="4_flagston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3"/>
          </a:solidFill>
        </a:ln>
      </a:spPr>
      <a:bodyPr wrap="square" lIns="91440" tIns="45720" rIns="91440" bIns="45720">
        <a:spAutoFit/>
      </a:bodyPr>
      <a:lstStyle>
        <a:defPPr algn="l">
          <a:defRPr sz="1400" i="1" dirty="0">
            <a:solidFill>
              <a:schemeClr val="tx1">
                <a:lumMod val="85000"/>
                <a:lumOff val="15000"/>
              </a:schemeClr>
            </a:solidFill>
            <a:latin typeface="Segoe UI Ligh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4_flagstone 1">
        <a:dk1>
          <a:srgbClr val="000000"/>
        </a:dk1>
        <a:lt1>
          <a:srgbClr val="FFFFFF"/>
        </a:lt1>
        <a:dk2>
          <a:srgbClr val="002C7B"/>
        </a:dk2>
        <a:lt2>
          <a:srgbClr val="EEECE1"/>
        </a:lt2>
        <a:accent1>
          <a:srgbClr val="0C5B19"/>
        </a:accent1>
        <a:accent2>
          <a:srgbClr val="C2E1C2"/>
        </a:accent2>
        <a:accent3>
          <a:srgbClr val="FFFFFF"/>
        </a:accent3>
        <a:accent4>
          <a:srgbClr val="000000"/>
        </a:accent4>
        <a:accent5>
          <a:srgbClr val="AAB5AB"/>
        </a:accent5>
        <a:accent6>
          <a:srgbClr val="B0CCB0"/>
        </a:accent6>
        <a:hlink>
          <a:srgbClr val="FDCA00"/>
        </a:hlink>
        <a:folHlink>
          <a:srgbClr val="269D1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flagstone 2">
        <a:dk1>
          <a:srgbClr val="000000"/>
        </a:dk1>
        <a:lt1>
          <a:srgbClr val="FFFFFF"/>
        </a:lt1>
        <a:dk2>
          <a:srgbClr val="002C7B"/>
        </a:dk2>
        <a:lt2>
          <a:srgbClr val="EEECE1"/>
        </a:lt2>
        <a:accent1>
          <a:srgbClr val="19AB3F"/>
        </a:accent1>
        <a:accent2>
          <a:srgbClr val="98DF25"/>
        </a:accent2>
        <a:accent3>
          <a:srgbClr val="FFFFFF"/>
        </a:accent3>
        <a:accent4>
          <a:srgbClr val="000000"/>
        </a:accent4>
        <a:accent5>
          <a:srgbClr val="ABD2AF"/>
        </a:accent5>
        <a:accent6>
          <a:srgbClr val="89CA20"/>
        </a:accent6>
        <a:hlink>
          <a:srgbClr val="D8F04A"/>
        </a:hlink>
        <a:folHlink>
          <a:srgbClr val="007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flagstone 3">
        <a:dk1>
          <a:srgbClr val="000000"/>
        </a:dk1>
        <a:lt1>
          <a:srgbClr val="FFFFFF"/>
        </a:lt1>
        <a:dk2>
          <a:srgbClr val="002C7B"/>
        </a:dk2>
        <a:lt2>
          <a:srgbClr val="646464"/>
        </a:lt2>
        <a:accent1>
          <a:srgbClr val="19AB3F"/>
        </a:accent1>
        <a:accent2>
          <a:srgbClr val="98DF25"/>
        </a:accent2>
        <a:accent3>
          <a:srgbClr val="FFFFFF"/>
        </a:accent3>
        <a:accent4>
          <a:srgbClr val="000000"/>
        </a:accent4>
        <a:accent5>
          <a:srgbClr val="ABD2AF"/>
        </a:accent5>
        <a:accent6>
          <a:srgbClr val="89CA20"/>
        </a:accent6>
        <a:hlink>
          <a:srgbClr val="D8F04A"/>
        </a:hlink>
        <a:folHlink>
          <a:srgbClr val="007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30731</TotalTime>
  <Pages>0</Pages>
  <Words>223</Words>
  <Characters>0</Characters>
  <Application>Microsoft Office PowerPoint</Application>
  <DocSecurity>0</DocSecurity>
  <PresentationFormat>On-screen Show (16:9)</PresentationFormat>
  <Lines>0</Lines>
  <Paragraphs>37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微软雅黑</vt:lpstr>
      <vt:lpstr>宋体</vt:lpstr>
      <vt:lpstr>Arial</vt:lpstr>
      <vt:lpstr>Arial Narrow</vt:lpstr>
      <vt:lpstr>Calibri</vt:lpstr>
      <vt:lpstr>Times New Roman</vt:lpstr>
      <vt:lpstr>Verdana</vt:lpstr>
      <vt:lpstr>Wingdings</vt:lpstr>
      <vt:lpstr>Wingdings 2</vt:lpstr>
      <vt:lpstr>4_flagstone</vt:lpstr>
      <vt:lpstr>Office 主题</vt:lpstr>
      <vt:lpstr>think-cell Slide</vt:lpstr>
      <vt:lpstr>PowerPoint Presentation</vt:lpstr>
      <vt:lpstr>Agenda</vt:lpstr>
      <vt:lpstr>Browser news</vt:lpstr>
      <vt:lpstr>Browser news</vt:lpstr>
      <vt:lpstr>Root inclusion process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Qihoo Rating Presentation</dc:title>
  <dc:creator>Liu, Jimmy (VLCW 1)</dc:creator>
  <cp:lastModifiedBy>Inigo Barreira</cp:lastModifiedBy>
  <cp:revision>2189</cp:revision>
  <cp:lastPrinted>2016-08-22T09:38:25Z</cp:lastPrinted>
  <dcterms:created xsi:type="dcterms:W3CDTF">2006-02-14T15:46:56Z</dcterms:created>
  <dcterms:modified xsi:type="dcterms:W3CDTF">2018-06-05T17:51:16Z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">
    <vt:lpwstr>GlobalPowerPoint</vt:lpwstr>
  </property>
  <property fmtid="{D5CDD505-2E9C-101B-9397-08002B2CF9AE}" pid="3" name="Version">
    <vt:lpwstr>Version 3.08 (20071005)</vt:lpwstr>
  </property>
  <property fmtid="{D5CDD505-2E9C-101B-9397-08002B2CF9AE}" pid="4" name="Design">
    <vt:lpwstr>M&amp;B_Pres.pot</vt:lpwstr>
  </property>
  <property fmtid="{D5CDD505-2E9C-101B-9397-08002B2CF9AE}" pid="5" name="TOCOpt">
    <vt:lpwstr>0</vt:lpwstr>
  </property>
  <property fmtid="{D5CDD505-2E9C-101B-9397-08002B2CF9AE}" pid="6" name="PNSOpt">
    <vt:lpwstr>0</vt:lpwstr>
  </property>
  <property fmtid="{D5CDD505-2E9C-101B-9397-08002B2CF9AE}" pid="7" name="KSOProductBuildVer">
    <vt:lpwstr>2052-6.6.0.2461</vt:lpwstr>
  </property>
  <property fmtid="{D5CDD505-2E9C-101B-9397-08002B2CF9AE}" pid="8" name="_NewReviewCycle">
    <vt:lpwstr/>
  </property>
</Properties>
</file>