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60" r:id="rId2"/>
    <p:sldId id="546" r:id="rId3"/>
    <p:sldId id="541" r:id="rId4"/>
    <p:sldId id="542" r:id="rId5"/>
    <p:sldId id="544" r:id="rId6"/>
    <p:sldId id="547" r:id="rId7"/>
    <p:sldId id="539" r:id="rId8"/>
    <p:sldId id="554" r:id="rId9"/>
    <p:sldId id="548" r:id="rId10"/>
    <p:sldId id="549" r:id="rId11"/>
    <p:sldId id="550" r:id="rId12"/>
    <p:sldId id="551" r:id="rId13"/>
    <p:sldId id="552" r:id="rId14"/>
    <p:sldId id="558" r:id="rId15"/>
    <p:sldId id="553" r:id="rId16"/>
    <p:sldId id="555" r:id="rId17"/>
    <p:sldId id="556" r:id="rId18"/>
    <p:sldId id="557" r:id="rId19"/>
  </p:sldIdLst>
  <p:sldSz cx="9144000" cy="6858000" type="screen4x3"/>
  <p:notesSz cx="6858000" cy="9144000"/>
  <p:embeddedFontLst>
    <p:embeddedFont>
      <p:font typeface="微軟正黑體" panose="020B0604030504040204" pitchFamily="34" charset="-12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3E7"/>
    <a:srgbClr val="FFD5D5"/>
    <a:srgbClr val="FF6600"/>
    <a:srgbClr val="FFE0C1"/>
    <a:srgbClr val="5D8A14"/>
    <a:srgbClr val="0473B8"/>
    <a:srgbClr val="036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95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2" d="100"/>
          <a:sy n="52" d="100"/>
        </p:scale>
        <p:origin x="-263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254019F4-574C-4E72-BD81-B022B447701C}" type="datetimeFigureOut">
              <a:rPr lang="zh-TW" altLang="en-US"/>
              <a:pPr>
                <a:defRPr/>
              </a:pPr>
              <a:t>2017/10/5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23D375DD-57B5-49F6-A2DC-2B70D306D7C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058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6AA4DF4-DEDF-4B91-94E5-FCBE770BD9A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9444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44638"/>
            <a:ext cx="7772400" cy="1470025"/>
          </a:xfrm>
        </p:spPr>
        <p:txBody>
          <a:bodyPr/>
          <a:lstStyle>
            <a:lvl1pPr algn="ctr">
              <a:defRPr sz="4800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14550" y="4867275"/>
            <a:ext cx="4676775" cy="1855788"/>
          </a:xfrm>
          <a:noFill/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5" name="Picture 3" descr="E:\其他\企業識別系統圖\200907-new\logo-雙語.wmf">
            <a:extLst>
              <a:ext uri="{FF2B5EF4-FFF2-40B4-BE49-F238E27FC236}">
                <a16:creationId xmlns:a16="http://schemas.microsoft.com/office/drawing/2014/main" id="{6CF64B03-3243-444F-AAE8-9434D64CA3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71556" y="325258"/>
            <a:ext cx="1667764" cy="542902"/>
          </a:xfrm>
          <a:prstGeom prst="rect">
            <a:avLst/>
          </a:prstGeom>
          <a:ln>
            <a:noFill/>
          </a:ln>
          <a:effectLst>
            <a:outerShdw blurRad="50800" dist="25400" dir="4200000" algn="tl" rotWithShape="0">
              <a:schemeClr val="accent3"/>
            </a:outerShdw>
          </a:effectLst>
        </p:spPr>
      </p:pic>
    </p:spTree>
    <p:extLst>
      <p:ext uri="{BB962C8B-B14F-4D97-AF65-F5344CB8AC3E}">
        <p14:creationId xmlns:p14="http://schemas.microsoft.com/office/powerpoint/2010/main" val="256319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36383-98EE-43E1-8C55-223F06167C10}" type="slidenum">
              <a:rPr lang="en-US" altLang="zh-TW" smtClean="0"/>
              <a:pPr>
                <a:defRPr/>
              </a:pPr>
              <a:t>‹#›</a:t>
            </a:fld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377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3050" y="260350"/>
            <a:ext cx="2063750" cy="58261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28625" y="260350"/>
            <a:ext cx="6042025" cy="58261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85AB7-121A-4F32-9C4B-34E4013DBEDE}" type="slidenum">
              <a:rPr lang="en-US" altLang="zh-TW" smtClean="0"/>
              <a:pPr>
                <a:defRPr/>
              </a:pPr>
              <a:t>‹#›</a:t>
            </a:fld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973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1615" y="6502400"/>
            <a:ext cx="2133600" cy="238125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16A912A-11EB-48AD-B613-A0AD68A9DF3C}" type="slidenum">
              <a:rPr lang="en-US" altLang="zh-TW" smtClean="0"/>
              <a:pPr>
                <a:defRPr/>
              </a:pPr>
              <a:t>‹#›</a:t>
            </a:fld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6651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667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8F04E-7BF5-4463-B576-1A52D1668C16}" type="slidenum">
              <a:rPr lang="en-US" altLang="zh-TW" smtClean="0"/>
              <a:pPr>
                <a:defRPr/>
              </a:pPr>
              <a:t>‹#›</a:t>
            </a:fld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1887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EF3B4-B65A-4CD1-ADF0-A0376D8DFE22}" type="slidenum">
              <a:rPr lang="en-US" altLang="zh-TW" smtClean="0"/>
              <a:pPr>
                <a:defRPr/>
              </a:pPr>
              <a:t>‹#›</a:t>
            </a:fld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738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65655-070B-4229-B7C5-F5525455DA37}" type="slidenum">
              <a:rPr lang="en-US" altLang="zh-TW" smtClean="0"/>
              <a:pPr>
                <a:defRPr/>
              </a:pPr>
              <a:t>‹#›</a:t>
            </a:fld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8878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6D864-2FC2-4ECB-A281-30E9655B497D}" type="slidenum">
              <a:rPr lang="en-US" altLang="zh-TW" smtClean="0"/>
              <a:pPr>
                <a:defRPr/>
              </a:pPr>
              <a:t>‹#›</a:t>
            </a:fld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1069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C99CB-870B-46CE-8AAC-3F1C0D253CD2}" type="slidenum">
              <a:rPr lang="en-US" altLang="zh-TW" smtClean="0"/>
              <a:pPr>
                <a:defRPr/>
              </a:pPr>
              <a:t>‹#›</a:t>
            </a:fld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5346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66555-673F-43D9-B95A-A553BE25260F}" type="slidenum">
              <a:rPr lang="en-US" altLang="zh-TW" smtClean="0"/>
              <a:pPr>
                <a:defRPr/>
              </a:pPr>
              <a:t>‹#›</a:t>
            </a:fld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884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20090515_s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5867400"/>
            <a:ext cx="4000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260350"/>
            <a:ext cx="825817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48577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98431"/>
                  <a:invGamma/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8150" y="65024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A18EEB24-39DC-458D-A70C-24171549D105}" type="slidenum">
              <a:rPr lang="en-US" altLang="zh-TW" smtClean="0"/>
              <a:pPr>
                <a:defRPr/>
              </a:pPr>
              <a:t>‹#›</a:t>
            </a:fld>
            <a:r>
              <a:rPr lang="en-US" altLang="zh-TW" dirty="0"/>
              <a:t>/76</a:t>
            </a:r>
            <a:endParaRPr kumimoji="1" lang="en-US" altLang="zh-TW" dirty="0"/>
          </a:p>
        </p:txBody>
      </p:sp>
      <p:sp>
        <p:nvSpPr>
          <p:cNvPr id="1031" name="Rectangle 10"/>
          <p:cNvSpPr>
            <a:spLocks noChangeArrowheads="1"/>
          </p:cNvSpPr>
          <p:nvPr userDrawn="1"/>
        </p:nvSpPr>
        <p:spPr bwMode="auto">
          <a:xfrm>
            <a:off x="457200" y="1044575"/>
            <a:ext cx="8686800" cy="88900"/>
          </a:xfrm>
          <a:prstGeom prst="rect">
            <a:avLst/>
          </a:prstGeom>
          <a:gradFill rotWithShape="1">
            <a:gsLst>
              <a:gs pos="0">
                <a:srgbClr val="0473B8">
                  <a:alpha val="50000"/>
                </a:srgbClr>
              </a:gs>
              <a:gs pos="100000">
                <a:schemeClr val="bg1">
                  <a:alpha val="5000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pic>
        <p:nvPicPr>
          <p:cNvPr id="7" name="Picture 3" descr="E:\其他\企業識別系統圖\200907-new\logo-雙語.wmf">
            <a:extLst>
              <a:ext uri="{FF2B5EF4-FFF2-40B4-BE49-F238E27FC236}">
                <a16:creationId xmlns:a16="http://schemas.microsoft.com/office/drawing/2014/main" id="{C21FBD53-6E97-4CCA-A5A6-CE08BA3B98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371556" y="325258"/>
            <a:ext cx="1667764" cy="542902"/>
          </a:xfrm>
          <a:prstGeom prst="rect">
            <a:avLst/>
          </a:prstGeom>
          <a:ln>
            <a:noFill/>
          </a:ln>
          <a:effectLst>
            <a:outerShdw blurRad="50800" dist="25400" dir="4200000" algn="tl" rotWithShape="0">
              <a:schemeClr val="accent3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6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2469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24690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24690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24690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24690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rgbClr val="024690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rgbClr val="024690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rgbClr val="024690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rgbClr val="024690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rgbClr val="FF66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dirty="0"/>
              <a:t>Determine Applicability of Certificates by using</a:t>
            </a:r>
            <a:r>
              <a:rPr lang="zh-TW" altLang="en-US" sz="3200" dirty="0"/>
              <a:t> </a:t>
            </a:r>
            <a:r>
              <a:rPr lang="en-US" altLang="zh-TW" sz="3200" dirty="0"/>
              <a:t>standard CABF CP OIDs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Wen-Cheng Wang, Ph.D.</a:t>
            </a:r>
          </a:p>
          <a:p>
            <a:r>
              <a:rPr lang="en-US" altLang="zh-TW" dirty="0"/>
              <a:t>Chunghwa Telecom Co., Ltd.</a:t>
            </a:r>
          </a:p>
        </p:txBody>
      </p:sp>
    </p:spTree>
    <p:extLst>
      <p:ext uri="{BB962C8B-B14F-4D97-AF65-F5344CB8AC3E}">
        <p14:creationId xmlns:p14="http://schemas.microsoft.com/office/powerpoint/2010/main" val="195590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0E95E2-F4B7-4937-8C55-6B70E6D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CP OID Chaining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9ED275-26F4-4101-A180-94E3C85C46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6A912A-11EB-48AD-B613-A0AD68A9DF3C}" type="slidenum">
              <a:rPr lang="en-US" altLang="zh-TW" smtClean="0"/>
              <a:pPr>
                <a:defRPr/>
              </a:pPr>
              <a:t>10</a:t>
            </a:fld>
            <a:endParaRPr kumimoji="1" lang="en-US" altLang="zh-TW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D726940-849E-47FB-994E-72AA1DCAF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8724"/>
            <a:ext cx="8229600" cy="5120317"/>
          </a:xfrm>
        </p:spPr>
        <p:txBody>
          <a:bodyPr/>
          <a:lstStyle/>
          <a:p>
            <a:r>
              <a:rPr lang="en-US" altLang="zh-TW" sz="2400" dirty="0">
                <a:latin typeface="+mn-lt"/>
              </a:rPr>
              <a:t>“CP OID Chaining” is well-defined in the certification path processing procedure of the X.509 standard and RFC 5280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user-initial-policy-set</a:t>
            </a:r>
            <a:r>
              <a:rPr lang="en-US" altLang="zh-TW" sz="2000" dirty="0">
                <a:latin typeface="+mn-lt"/>
              </a:rPr>
              <a:t>: comprising one or more certificate policy identifiers, indicating that any one of these policies would be acceptable to the relying party for the purposes of certification path processing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initial-explicit-policy</a:t>
            </a:r>
            <a:r>
              <a:rPr lang="en-US" altLang="zh-TW" sz="2000" dirty="0">
                <a:latin typeface="+mn-lt"/>
              </a:rPr>
              <a:t> = 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true</a:t>
            </a:r>
            <a:r>
              <a:rPr lang="en-US" altLang="zh-TW" sz="2000" dirty="0">
                <a:latin typeface="+mn-lt"/>
              </a:rPr>
              <a:t>: indicates an acceptable policy identifier needs to explicitly appear in the certificate policies extension field of all public-key certificates in the path</a:t>
            </a:r>
          </a:p>
          <a:p>
            <a:pPr lvl="1"/>
            <a:r>
              <a:rPr lang="en-US" altLang="zh-TW" sz="2000" dirty="0">
                <a:latin typeface="+mn-lt"/>
              </a:rPr>
              <a:t>Processing intermediate certificates: each CP OID that appears in an intermediate certificates must also appear in the upper-level intermediate certificate or in the 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user-initial-policy-set</a:t>
            </a:r>
          </a:p>
          <a:p>
            <a:pPr lvl="1"/>
            <a:r>
              <a:rPr lang="en-US" altLang="zh-TW" sz="2000" dirty="0">
                <a:latin typeface="+mn-lt"/>
              </a:rPr>
              <a:t>Each </a:t>
            </a:r>
            <a:r>
              <a:rPr lang="en-US" altLang="zh-TW" sz="2000" dirty="0"/>
              <a:t>CP OID that appears in the end-entity certificate must also appear in the intermediate certificates</a:t>
            </a:r>
            <a:endParaRPr lang="en-US" altLang="zh-TW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781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AED63304-7CCD-4809-9561-B6997FC71E85}"/>
              </a:ext>
            </a:extLst>
          </p:cNvPr>
          <p:cNvSpPr/>
          <p:nvPr/>
        </p:nvSpPr>
        <p:spPr>
          <a:xfrm>
            <a:off x="592347" y="1288211"/>
            <a:ext cx="7510732" cy="5348378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AEC5383-D3F8-49E9-B255-A0D68A88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CP OID Chaining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7CFB6C-E77D-42FA-B719-0305848D0E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6A912A-11EB-48AD-B613-A0AD68A9DF3C}" type="slidenum">
              <a:rPr lang="en-US" altLang="zh-TW" smtClean="0"/>
              <a:pPr>
                <a:defRPr/>
              </a:pPr>
              <a:t>11</a:t>
            </a:fld>
            <a:endParaRPr kumimoji="1" lang="en-US" altLang="zh-TW" dirty="0"/>
          </a:p>
        </p:txBody>
      </p:sp>
      <p:sp>
        <p:nvSpPr>
          <p:cNvPr id="26" name="矩形: 摺角紙張 25">
            <a:extLst>
              <a:ext uri="{FF2B5EF4-FFF2-40B4-BE49-F238E27FC236}">
                <a16:creationId xmlns:a16="http://schemas.microsoft.com/office/drawing/2014/main" id="{963A2843-A2F0-45C4-ABE5-507A71CC8AC8}"/>
              </a:ext>
            </a:extLst>
          </p:cNvPr>
          <p:cNvSpPr/>
          <p:nvPr/>
        </p:nvSpPr>
        <p:spPr>
          <a:xfrm>
            <a:off x="2132428" y="5316022"/>
            <a:ext cx="1109932" cy="1261896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OV SSL Cert</a:t>
            </a:r>
          </a:p>
          <a:p>
            <a:pPr algn="ctr"/>
            <a:endParaRPr lang="en-US" altLang="zh-TW" sz="1600" dirty="0"/>
          </a:p>
          <a:p>
            <a:pPr algn="ctr"/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1F97D0F-3897-4292-AE4B-CA17A297F70C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2687394" y="4824191"/>
            <a:ext cx="4579" cy="49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摺角紙張 31">
            <a:extLst>
              <a:ext uri="{FF2B5EF4-FFF2-40B4-BE49-F238E27FC236}">
                <a16:creationId xmlns:a16="http://schemas.microsoft.com/office/drawing/2014/main" id="{E6C6A2B6-2CF9-43DA-AA97-0FBCE8B36D42}"/>
              </a:ext>
            </a:extLst>
          </p:cNvPr>
          <p:cNvSpPr/>
          <p:nvPr/>
        </p:nvSpPr>
        <p:spPr>
          <a:xfrm>
            <a:off x="2154120" y="3530459"/>
            <a:ext cx="1109932" cy="127035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SubCA1</a:t>
            </a:r>
          </a:p>
          <a:p>
            <a:pPr algn="ctr"/>
            <a:r>
              <a:rPr lang="en-US" altLang="zh-TW" sz="1600" dirty="0"/>
              <a:t>Cert</a:t>
            </a:r>
          </a:p>
          <a:p>
            <a:pPr algn="ctr"/>
            <a:endParaRPr lang="en-US" altLang="zh-TW" sz="1600" dirty="0"/>
          </a:p>
          <a:p>
            <a:pPr algn="ctr"/>
            <a:endParaRPr lang="zh-TW" altLang="en-US" sz="16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8CE369A-013C-4200-AD72-BBED26887041}"/>
              </a:ext>
            </a:extLst>
          </p:cNvPr>
          <p:cNvSpPr/>
          <p:nvPr/>
        </p:nvSpPr>
        <p:spPr>
          <a:xfrm>
            <a:off x="1843569" y="4024481"/>
            <a:ext cx="17310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CP OIDs:</a:t>
            </a:r>
          </a:p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{</a:t>
            </a:r>
            <a:r>
              <a:rPr lang="en-US" altLang="zh-TW" sz="1400" dirty="0" err="1">
                <a:solidFill>
                  <a:srgbClr val="0000FF"/>
                </a:solidFill>
              </a:rPr>
              <a:t>a.b.c.d</a:t>
            </a:r>
            <a:r>
              <a:rPr lang="en-US" altLang="zh-TW" sz="1400" dirty="0">
                <a:solidFill>
                  <a:srgbClr val="0000FF"/>
                </a:solidFill>
              </a:rPr>
              <a:t>,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OV SSL CP OID</a:t>
            </a:r>
            <a:r>
              <a:rPr lang="en-US" altLang="zh-TW" sz="14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34A5C6F-5C05-4E5D-A20C-21BA6AE4CC66}"/>
              </a:ext>
            </a:extLst>
          </p:cNvPr>
          <p:cNvSpPr/>
          <p:nvPr/>
        </p:nvSpPr>
        <p:spPr>
          <a:xfrm>
            <a:off x="1843569" y="5839254"/>
            <a:ext cx="17310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CP OIDs:</a:t>
            </a:r>
          </a:p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{</a:t>
            </a:r>
            <a:r>
              <a:rPr lang="en-US" altLang="zh-TW" sz="1400" dirty="0" err="1">
                <a:solidFill>
                  <a:srgbClr val="0000FF"/>
                </a:solidFill>
              </a:rPr>
              <a:t>a.b.c.d</a:t>
            </a:r>
            <a:r>
              <a:rPr lang="en-US" altLang="zh-TW" sz="1400" dirty="0">
                <a:solidFill>
                  <a:srgbClr val="0000FF"/>
                </a:solidFill>
              </a:rPr>
              <a:t>,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OV SSL CP OID</a:t>
            </a:r>
            <a:r>
              <a:rPr lang="en-US" altLang="zh-TW" sz="14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DE9B0EF-D010-448C-9513-AB7EA41B1CA2}"/>
              </a:ext>
            </a:extLst>
          </p:cNvPr>
          <p:cNvSpPr txBox="1"/>
          <p:nvPr/>
        </p:nvSpPr>
        <p:spPr>
          <a:xfrm>
            <a:off x="3367177" y="5070106"/>
            <a:ext cx="1308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CP OID Chaining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矩形: 摺角紙張 29">
            <a:extLst>
              <a:ext uri="{FF2B5EF4-FFF2-40B4-BE49-F238E27FC236}">
                <a16:creationId xmlns:a16="http://schemas.microsoft.com/office/drawing/2014/main" id="{F1B273A3-0C0F-4B0E-AA1A-DEA83EA3D396}"/>
              </a:ext>
            </a:extLst>
          </p:cNvPr>
          <p:cNvSpPr/>
          <p:nvPr/>
        </p:nvSpPr>
        <p:spPr>
          <a:xfrm>
            <a:off x="2145583" y="1618111"/>
            <a:ext cx="1109932" cy="127035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RooCA</a:t>
            </a:r>
            <a:endParaRPr lang="en-US" altLang="zh-TW" sz="1600" dirty="0"/>
          </a:p>
          <a:p>
            <a:pPr algn="ctr"/>
            <a:r>
              <a:rPr lang="en-US" altLang="zh-TW" sz="1600" dirty="0"/>
              <a:t>Cert</a:t>
            </a:r>
          </a:p>
        </p:txBody>
      </p:sp>
      <p:sp>
        <p:nvSpPr>
          <p:cNvPr id="12" name="箭號: 弧形左彎 11">
            <a:extLst>
              <a:ext uri="{FF2B5EF4-FFF2-40B4-BE49-F238E27FC236}">
                <a16:creationId xmlns:a16="http://schemas.microsoft.com/office/drawing/2014/main" id="{7684E7BC-5C7D-4BA7-85B2-46F72553AE25}"/>
              </a:ext>
            </a:extLst>
          </p:cNvPr>
          <p:cNvSpPr/>
          <p:nvPr/>
        </p:nvSpPr>
        <p:spPr>
          <a:xfrm>
            <a:off x="3142995" y="4747196"/>
            <a:ext cx="409916" cy="1608693"/>
          </a:xfrm>
          <a:prstGeom prst="curvedLeftArrow">
            <a:avLst>
              <a:gd name="adj1" fmla="val 13595"/>
              <a:gd name="adj2" fmla="val 50000"/>
              <a:gd name="adj3" fmla="val 25000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F42758C-30E6-4E08-907B-9E138D76F9F0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2700549" y="2888468"/>
            <a:ext cx="8537" cy="64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B3EB9ECA-50A9-430A-8046-53F53C1A1466}"/>
              </a:ext>
            </a:extLst>
          </p:cNvPr>
          <p:cNvSpPr/>
          <p:nvPr/>
        </p:nvSpPr>
        <p:spPr>
          <a:xfrm>
            <a:off x="3307327" y="1518737"/>
            <a:ext cx="4381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initial-explicit-policy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true</a:t>
            </a:r>
          </a:p>
          <a:p>
            <a:r>
              <a:rPr lang="en-US" altLang="zh-TW" dirty="0">
                <a:solidFill>
                  <a:srgbClr val="0000FF"/>
                </a:solidFill>
              </a:rPr>
              <a:t>user-initial-policy-set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=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{</a:t>
            </a:r>
            <a:r>
              <a:rPr lang="en-US" altLang="zh-TW" dirty="0">
                <a:solidFill>
                  <a:srgbClr val="FF0000"/>
                </a:solidFill>
              </a:rPr>
              <a:t>OV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SSL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CP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OID</a:t>
            </a:r>
            <a:r>
              <a:rPr lang="en-US" altLang="zh-TW" dirty="0">
                <a:solidFill>
                  <a:srgbClr val="0000FF"/>
                </a:solidFill>
              </a:rPr>
              <a:t>}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542AF3AE-BD5C-4B7B-B3BE-DEAE55BDE760}"/>
              </a:ext>
            </a:extLst>
          </p:cNvPr>
          <p:cNvCxnSpPr>
            <a:cxnSpLocks/>
          </p:cNvCxnSpPr>
          <p:nvPr/>
        </p:nvCxnSpPr>
        <p:spPr>
          <a:xfrm flipH="1">
            <a:off x="3142996" y="2102758"/>
            <a:ext cx="3290951" cy="2394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6E93856-2AC5-4720-AA15-B95FC3228A92}"/>
              </a:ext>
            </a:extLst>
          </p:cNvPr>
          <p:cNvSpPr txBox="1"/>
          <p:nvPr/>
        </p:nvSpPr>
        <p:spPr>
          <a:xfrm>
            <a:off x="4717923" y="3209463"/>
            <a:ext cx="1308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CP OID Chaining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35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BE0B8833-31F5-43F3-B052-D3A27058BA47}"/>
              </a:ext>
            </a:extLst>
          </p:cNvPr>
          <p:cNvSpPr/>
          <p:nvPr/>
        </p:nvSpPr>
        <p:spPr>
          <a:xfrm>
            <a:off x="451616" y="1218955"/>
            <a:ext cx="8370332" cy="5457890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0E409E1-AE69-48A4-89D7-10B1E0A1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Example of CP OID Chaining</a:t>
            </a:r>
            <a:endParaRPr lang="zh-TW" altLang="en-US" sz="3200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25BBE6-0268-46AB-9474-FEDFF9706C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1615" y="6502400"/>
            <a:ext cx="2133600" cy="238125"/>
          </a:xfrm>
        </p:spPr>
        <p:txBody>
          <a:bodyPr/>
          <a:lstStyle/>
          <a:p>
            <a:pPr>
              <a:defRPr/>
            </a:pPr>
            <a:fld id="{F16A912A-11EB-48AD-B613-A0AD68A9DF3C}" type="slidenum">
              <a:rPr lang="en-US" altLang="zh-TW" smtClean="0">
                <a:latin typeface="+mn-lt"/>
              </a:rPr>
              <a:pPr>
                <a:defRPr/>
              </a:pPr>
              <a:t>12</a:t>
            </a:fld>
            <a:endParaRPr kumimoji="1" lang="en-US" altLang="zh-TW" dirty="0">
              <a:latin typeface="+mn-lt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3B39A73-30D6-41AD-9523-54CCA51784B5}"/>
              </a:ext>
            </a:extLst>
          </p:cNvPr>
          <p:cNvSpPr/>
          <p:nvPr/>
        </p:nvSpPr>
        <p:spPr>
          <a:xfrm>
            <a:off x="2838622" y="1333178"/>
            <a:ext cx="1541056" cy="13917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RootCA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85C43F0-2B8E-4DC2-AD12-6E70F3B93169}"/>
              </a:ext>
            </a:extLst>
          </p:cNvPr>
          <p:cNvSpPr/>
          <p:nvPr/>
        </p:nvSpPr>
        <p:spPr>
          <a:xfrm>
            <a:off x="926434" y="3193608"/>
            <a:ext cx="1541056" cy="13917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SubCA1</a:t>
            </a:r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AD7A441-A08C-4925-872D-6B121BD48683}"/>
              </a:ext>
            </a:extLst>
          </p:cNvPr>
          <p:cNvSpPr/>
          <p:nvPr/>
        </p:nvSpPr>
        <p:spPr>
          <a:xfrm>
            <a:off x="2838622" y="3193608"/>
            <a:ext cx="1541056" cy="13917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SubCA2</a:t>
            </a:r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3DBE13C-A5AD-40C1-9DC5-BBA0442D2B74}"/>
              </a:ext>
            </a:extLst>
          </p:cNvPr>
          <p:cNvSpPr/>
          <p:nvPr/>
        </p:nvSpPr>
        <p:spPr>
          <a:xfrm>
            <a:off x="4742085" y="3193608"/>
            <a:ext cx="1541056" cy="13917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SubCA3</a:t>
            </a:r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EA03158-0FE8-4CA1-8259-31DA204761A3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696962" y="2724907"/>
            <a:ext cx="1912188" cy="46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6D8208D-D68B-46B7-92E8-B1475B43C2DE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3609150" y="2724907"/>
            <a:ext cx="0" cy="46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6F65ADF-C994-424F-A8F8-43F38B7AE55D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3609150" y="2724907"/>
            <a:ext cx="1903463" cy="46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摺角紙張 14">
            <a:extLst>
              <a:ext uri="{FF2B5EF4-FFF2-40B4-BE49-F238E27FC236}">
                <a16:creationId xmlns:a16="http://schemas.microsoft.com/office/drawing/2014/main" id="{2CCFBEB4-8986-46CA-91DD-1E942543374C}"/>
              </a:ext>
            </a:extLst>
          </p:cNvPr>
          <p:cNvSpPr/>
          <p:nvPr/>
        </p:nvSpPr>
        <p:spPr>
          <a:xfrm>
            <a:off x="1150721" y="5054040"/>
            <a:ext cx="1109932" cy="149916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OV SSL Cert</a:t>
            </a:r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CF7D738-FDAB-4ADB-891C-9121B3E214B7}"/>
              </a:ext>
            </a:extLst>
          </p:cNvPr>
          <p:cNvCxnSpPr>
            <a:cxnSpLocks/>
            <a:stCxn id="6" idx="4"/>
            <a:endCxn id="15" idx="0"/>
          </p:cNvCxnSpPr>
          <p:nvPr/>
        </p:nvCxnSpPr>
        <p:spPr>
          <a:xfrm>
            <a:off x="1696962" y="4585337"/>
            <a:ext cx="8725" cy="46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摺角紙張 17">
            <a:extLst>
              <a:ext uri="{FF2B5EF4-FFF2-40B4-BE49-F238E27FC236}">
                <a16:creationId xmlns:a16="http://schemas.microsoft.com/office/drawing/2014/main" id="{10242B8A-7634-47F4-A5CA-FA20C3810E8D}"/>
              </a:ext>
            </a:extLst>
          </p:cNvPr>
          <p:cNvSpPr/>
          <p:nvPr/>
        </p:nvSpPr>
        <p:spPr>
          <a:xfrm>
            <a:off x="3054184" y="5054040"/>
            <a:ext cx="1109932" cy="151928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EV Code Signing</a:t>
            </a:r>
          </a:p>
          <a:p>
            <a:pPr algn="ctr"/>
            <a:r>
              <a:rPr lang="en-US" altLang="zh-TW" dirty="0"/>
              <a:t>Cert</a:t>
            </a:r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9264B80-722E-41B7-9692-1E7F2B3558F9}"/>
              </a:ext>
            </a:extLst>
          </p:cNvPr>
          <p:cNvCxnSpPr/>
          <p:nvPr/>
        </p:nvCxnSpPr>
        <p:spPr>
          <a:xfrm>
            <a:off x="3600425" y="4585337"/>
            <a:ext cx="8725" cy="46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4CE2AB9-83D2-473B-BF8F-527C20C5CD54}"/>
              </a:ext>
            </a:extLst>
          </p:cNvPr>
          <p:cNvSpPr txBox="1"/>
          <p:nvPr/>
        </p:nvSpPr>
        <p:spPr>
          <a:xfrm>
            <a:off x="5219071" y="1279392"/>
            <a:ext cx="316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  <a:latin typeface="+mn-lt"/>
              </a:rPr>
              <a:t>“</a:t>
            </a:r>
            <a:r>
              <a:rPr lang="en-US" altLang="zh-TW" dirty="0" err="1">
                <a:solidFill>
                  <a:srgbClr val="0000FF"/>
                </a:solidFill>
                <a:latin typeface="+mn-lt"/>
              </a:rPr>
              <a:t>WebTrust</a:t>
            </a:r>
            <a:r>
              <a:rPr lang="en-US" altLang="zh-TW" dirty="0">
                <a:solidFill>
                  <a:srgbClr val="0000FF"/>
                </a:solidFill>
                <a:latin typeface="+mn-lt"/>
              </a:rPr>
              <a:t> for CA”</a:t>
            </a:r>
            <a:r>
              <a:rPr lang="zh-TW" altLang="en-US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</a:rPr>
              <a:t>audited</a:t>
            </a:r>
            <a:endParaRPr lang="zh-TW" altLang="en-US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601B18C-BCCB-4A29-9B77-D83042CFA26F}"/>
              </a:ext>
            </a:extLst>
          </p:cNvPr>
          <p:cNvSpPr txBox="1"/>
          <p:nvPr/>
        </p:nvSpPr>
        <p:spPr>
          <a:xfrm>
            <a:off x="381685" y="2975064"/>
            <a:ext cx="1529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FF"/>
                </a:solidFill>
                <a:latin typeface="+mn-lt"/>
              </a:rPr>
              <a:t>“</a:t>
            </a:r>
            <a:r>
              <a:rPr lang="en-US" altLang="zh-TW" sz="1200" dirty="0" err="1">
                <a:solidFill>
                  <a:srgbClr val="0000FF"/>
                </a:solidFill>
                <a:latin typeface="+mn-lt"/>
              </a:rPr>
              <a:t>WebTrust</a:t>
            </a:r>
            <a:r>
              <a:rPr lang="en-US" altLang="zh-TW" sz="1200" dirty="0">
                <a:solidFill>
                  <a:srgbClr val="0000FF"/>
                </a:solidFill>
                <a:latin typeface="+mn-lt"/>
              </a:rPr>
              <a:t> SSLBR”</a:t>
            </a:r>
          </a:p>
          <a:p>
            <a:pPr algn="ctr"/>
            <a:r>
              <a:rPr lang="en-US" altLang="zh-TW" sz="1200" dirty="0">
                <a:solidFill>
                  <a:srgbClr val="0000FF"/>
                </a:solidFill>
                <a:latin typeface="+mn-lt"/>
              </a:rPr>
              <a:t>audited</a:t>
            </a:r>
            <a:endParaRPr lang="zh-TW" altLang="en-US" sz="12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矩形: 摺角紙張 25">
            <a:extLst>
              <a:ext uri="{FF2B5EF4-FFF2-40B4-BE49-F238E27FC236}">
                <a16:creationId xmlns:a16="http://schemas.microsoft.com/office/drawing/2014/main" id="{972FAAF1-A3C4-4755-B59F-1700E5702740}"/>
              </a:ext>
            </a:extLst>
          </p:cNvPr>
          <p:cNvSpPr/>
          <p:nvPr/>
        </p:nvSpPr>
        <p:spPr>
          <a:xfrm>
            <a:off x="1261354" y="1352114"/>
            <a:ext cx="1192004" cy="1431985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Private</a:t>
            </a:r>
          </a:p>
          <a:p>
            <a:pPr algn="ctr"/>
            <a:r>
              <a:rPr lang="en-US" altLang="zh-TW" dirty="0"/>
              <a:t>CP</a:t>
            </a:r>
          </a:p>
          <a:p>
            <a:pPr algn="ctr"/>
            <a:r>
              <a:rPr lang="en-US" altLang="zh-TW" dirty="0"/>
              <a:t>(CP OID = </a:t>
            </a:r>
            <a:r>
              <a:rPr lang="en-US" altLang="zh-TW" dirty="0" err="1"/>
              <a:t>a.b.c.d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03E0A1F-7946-4213-9D36-53ED707ADA39}"/>
              </a:ext>
            </a:extLst>
          </p:cNvPr>
          <p:cNvSpPr txBox="1"/>
          <p:nvPr/>
        </p:nvSpPr>
        <p:spPr>
          <a:xfrm>
            <a:off x="2282659" y="2992030"/>
            <a:ext cx="1407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FF"/>
                </a:solidFill>
                <a:latin typeface="+mn-lt"/>
              </a:rPr>
              <a:t>“</a:t>
            </a:r>
            <a:r>
              <a:rPr lang="en-US" altLang="zh-TW" sz="1200" dirty="0" err="1">
                <a:solidFill>
                  <a:srgbClr val="0000FF"/>
                </a:solidFill>
                <a:latin typeface="+mn-lt"/>
              </a:rPr>
              <a:t>WebTrust</a:t>
            </a:r>
            <a:r>
              <a:rPr lang="en-US" altLang="zh-TW" sz="1200" dirty="0">
                <a:solidFill>
                  <a:srgbClr val="0000FF"/>
                </a:solidFill>
                <a:latin typeface="+mn-lt"/>
              </a:rPr>
              <a:t> EVCS”</a:t>
            </a:r>
          </a:p>
          <a:p>
            <a:pPr algn="ctr"/>
            <a:r>
              <a:rPr lang="en-US" altLang="zh-TW" sz="1200" dirty="0">
                <a:solidFill>
                  <a:srgbClr val="0000FF"/>
                </a:solidFill>
                <a:latin typeface="+mn-lt"/>
              </a:rPr>
              <a:t>audited</a:t>
            </a:r>
            <a:endParaRPr lang="zh-TW" altLang="en-US" sz="12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7235AA7-C0E4-4239-861D-BDA63B798ACF}"/>
              </a:ext>
            </a:extLst>
          </p:cNvPr>
          <p:cNvSpPr/>
          <p:nvPr/>
        </p:nvSpPr>
        <p:spPr>
          <a:xfrm>
            <a:off x="831445" y="3768350"/>
            <a:ext cx="17310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CP OIDs:</a:t>
            </a:r>
          </a:p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{</a:t>
            </a:r>
            <a:r>
              <a:rPr lang="en-US" altLang="zh-TW" sz="1400" dirty="0" err="1">
                <a:solidFill>
                  <a:srgbClr val="0000FF"/>
                </a:solidFill>
              </a:rPr>
              <a:t>a.b.c.d</a:t>
            </a:r>
            <a:r>
              <a:rPr lang="en-US" altLang="zh-TW" sz="1400" dirty="0">
                <a:solidFill>
                  <a:srgbClr val="0000FF"/>
                </a:solidFill>
              </a:rPr>
              <a:t>,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OV SSL CP OID</a:t>
            </a:r>
            <a:r>
              <a:rPr lang="en-US" altLang="zh-TW" sz="14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4632F6-A91C-443D-8B7E-200118A69C66}"/>
              </a:ext>
            </a:extLst>
          </p:cNvPr>
          <p:cNvSpPr/>
          <p:nvPr/>
        </p:nvSpPr>
        <p:spPr>
          <a:xfrm>
            <a:off x="858593" y="5721479"/>
            <a:ext cx="17310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CP OIDs:</a:t>
            </a:r>
          </a:p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{</a:t>
            </a:r>
            <a:r>
              <a:rPr lang="en-US" altLang="zh-TW" sz="1400" dirty="0" err="1">
                <a:solidFill>
                  <a:srgbClr val="0000FF"/>
                </a:solidFill>
              </a:rPr>
              <a:t>a.b.c.d</a:t>
            </a:r>
            <a:r>
              <a:rPr lang="en-US" altLang="zh-TW" sz="1400" dirty="0">
                <a:solidFill>
                  <a:srgbClr val="0000FF"/>
                </a:solidFill>
              </a:rPr>
              <a:t>,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OV SSL CP OID</a:t>
            </a:r>
            <a:r>
              <a:rPr lang="en-US" altLang="zh-TW" sz="14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BDDAA05-5F05-48C5-BEC3-9CDA12CAFFA5}"/>
              </a:ext>
            </a:extLst>
          </p:cNvPr>
          <p:cNvSpPr/>
          <p:nvPr/>
        </p:nvSpPr>
        <p:spPr>
          <a:xfrm>
            <a:off x="4379678" y="1737897"/>
            <a:ext cx="43816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initial-explicit-policy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true</a:t>
            </a:r>
          </a:p>
          <a:p>
            <a:r>
              <a:rPr lang="en-US" altLang="zh-TW" dirty="0">
                <a:solidFill>
                  <a:srgbClr val="0000FF"/>
                </a:solidFill>
              </a:rPr>
              <a:t>user-initial-policy-set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=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{</a:t>
            </a:r>
            <a:r>
              <a:rPr lang="en-US" altLang="zh-TW" dirty="0">
                <a:solidFill>
                  <a:srgbClr val="FF0000"/>
                </a:solidFill>
              </a:rPr>
              <a:t>OV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SSL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CP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OID, EV Code Signing CP OID</a:t>
            </a:r>
            <a:r>
              <a:rPr lang="en-US" altLang="zh-TW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08D3F1C-2FBB-4A44-9526-A73F1DE7B6DA}"/>
              </a:ext>
            </a:extLst>
          </p:cNvPr>
          <p:cNvSpPr/>
          <p:nvPr/>
        </p:nvSpPr>
        <p:spPr>
          <a:xfrm>
            <a:off x="2527628" y="3727861"/>
            <a:ext cx="22231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CP OIDs:</a:t>
            </a:r>
          </a:p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{</a:t>
            </a:r>
            <a:r>
              <a:rPr lang="en-US" altLang="zh-TW" sz="1400" dirty="0" err="1">
                <a:solidFill>
                  <a:srgbClr val="0000FF"/>
                </a:solidFill>
              </a:rPr>
              <a:t>a.b.c.d</a:t>
            </a:r>
            <a:r>
              <a:rPr lang="en-US" altLang="zh-TW" sz="1400" dirty="0">
                <a:solidFill>
                  <a:srgbClr val="0000FF"/>
                </a:solidFill>
              </a:rPr>
              <a:t>,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EV Code Signing CP OID</a:t>
            </a:r>
            <a:r>
              <a:rPr lang="en-US" altLang="zh-TW" sz="14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2410368-7684-4F09-9A35-DD65B397BBF5}"/>
              </a:ext>
            </a:extLst>
          </p:cNvPr>
          <p:cNvSpPr/>
          <p:nvPr/>
        </p:nvSpPr>
        <p:spPr>
          <a:xfrm>
            <a:off x="2552781" y="5814536"/>
            <a:ext cx="22231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CP OIDs:</a:t>
            </a:r>
          </a:p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{</a:t>
            </a:r>
            <a:r>
              <a:rPr lang="en-US" altLang="zh-TW" sz="1400" dirty="0" err="1">
                <a:solidFill>
                  <a:srgbClr val="0000FF"/>
                </a:solidFill>
              </a:rPr>
              <a:t>a.b.c.d</a:t>
            </a:r>
            <a:r>
              <a:rPr lang="en-US" altLang="zh-TW" sz="1400" dirty="0">
                <a:solidFill>
                  <a:srgbClr val="0000FF"/>
                </a:solidFill>
              </a:rPr>
              <a:t>,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EV Code Signing CP OID</a:t>
            </a:r>
            <a:r>
              <a:rPr lang="en-US" altLang="zh-TW" sz="14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509779D-B3DF-4027-94F3-BD6477D9A97A}"/>
              </a:ext>
            </a:extLst>
          </p:cNvPr>
          <p:cNvSpPr/>
          <p:nvPr/>
        </p:nvSpPr>
        <p:spPr>
          <a:xfrm>
            <a:off x="5026953" y="3751392"/>
            <a:ext cx="977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CP OIDs:</a:t>
            </a:r>
          </a:p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{</a:t>
            </a:r>
            <a:r>
              <a:rPr lang="en-US" altLang="zh-TW" sz="1400" dirty="0" err="1">
                <a:solidFill>
                  <a:srgbClr val="0000FF"/>
                </a:solidFill>
              </a:rPr>
              <a:t>a.b.c.d</a:t>
            </a:r>
            <a:r>
              <a:rPr lang="en-US" altLang="zh-TW" sz="1400" dirty="0">
                <a:solidFill>
                  <a:srgbClr val="0000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8315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BE0B8833-31F5-43F3-B052-D3A27058BA47}"/>
              </a:ext>
            </a:extLst>
          </p:cNvPr>
          <p:cNvSpPr/>
          <p:nvPr/>
        </p:nvSpPr>
        <p:spPr>
          <a:xfrm>
            <a:off x="451616" y="1218955"/>
            <a:ext cx="8370332" cy="5457890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0E409E1-AE69-48A4-89D7-10B1E0A1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/>
              <a:t>Using CP OID Chaining to detect </a:t>
            </a:r>
            <a:r>
              <a:rPr lang="en-US" altLang="zh-TW" sz="2400" dirty="0" err="1"/>
              <a:t>mis</a:t>
            </a:r>
            <a:r>
              <a:rPr lang="en-US" altLang="zh-TW" sz="2400" dirty="0"/>
              <a:t>-issuance</a:t>
            </a:r>
            <a:endParaRPr lang="zh-TW" altLang="en-US" sz="2400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25BBE6-0268-46AB-9474-FEDFF9706C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1615" y="6502400"/>
            <a:ext cx="2133600" cy="238125"/>
          </a:xfrm>
        </p:spPr>
        <p:txBody>
          <a:bodyPr/>
          <a:lstStyle/>
          <a:p>
            <a:pPr>
              <a:defRPr/>
            </a:pPr>
            <a:fld id="{F16A912A-11EB-48AD-B613-A0AD68A9DF3C}" type="slidenum">
              <a:rPr lang="en-US" altLang="zh-TW" smtClean="0">
                <a:latin typeface="+mn-lt"/>
              </a:rPr>
              <a:pPr>
                <a:defRPr/>
              </a:pPr>
              <a:t>13</a:t>
            </a:fld>
            <a:endParaRPr kumimoji="1" lang="en-US" altLang="zh-TW" dirty="0">
              <a:latin typeface="+mn-lt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3B39A73-30D6-41AD-9523-54CCA51784B5}"/>
              </a:ext>
            </a:extLst>
          </p:cNvPr>
          <p:cNvSpPr/>
          <p:nvPr/>
        </p:nvSpPr>
        <p:spPr>
          <a:xfrm>
            <a:off x="2838622" y="1333178"/>
            <a:ext cx="1541056" cy="13917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RootCA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85C43F0-2B8E-4DC2-AD12-6E70F3B93169}"/>
              </a:ext>
            </a:extLst>
          </p:cNvPr>
          <p:cNvSpPr/>
          <p:nvPr/>
        </p:nvSpPr>
        <p:spPr>
          <a:xfrm>
            <a:off x="926434" y="3193608"/>
            <a:ext cx="1541056" cy="13917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SubCA1</a:t>
            </a:r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AD7A441-A08C-4925-872D-6B121BD48683}"/>
              </a:ext>
            </a:extLst>
          </p:cNvPr>
          <p:cNvSpPr/>
          <p:nvPr/>
        </p:nvSpPr>
        <p:spPr>
          <a:xfrm>
            <a:off x="2838622" y="3193608"/>
            <a:ext cx="1541056" cy="13917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SubCA2</a:t>
            </a:r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3DBE13C-A5AD-40C1-9DC5-BBA0442D2B74}"/>
              </a:ext>
            </a:extLst>
          </p:cNvPr>
          <p:cNvSpPr/>
          <p:nvPr/>
        </p:nvSpPr>
        <p:spPr>
          <a:xfrm>
            <a:off x="4742085" y="3193608"/>
            <a:ext cx="1541056" cy="13917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SubCA3</a:t>
            </a:r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EA03158-0FE8-4CA1-8259-31DA204761A3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696962" y="2724907"/>
            <a:ext cx="1912188" cy="46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6D8208D-D68B-46B7-92E8-B1475B43C2DE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3609150" y="2724907"/>
            <a:ext cx="0" cy="46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6F65ADF-C994-424F-A8F8-43F38B7AE55D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3609150" y="2724907"/>
            <a:ext cx="1903463" cy="46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摺角紙張 14">
            <a:extLst>
              <a:ext uri="{FF2B5EF4-FFF2-40B4-BE49-F238E27FC236}">
                <a16:creationId xmlns:a16="http://schemas.microsoft.com/office/drawing/2014/main" id="{2CCFBEB4-8986-46CA-91DD-1E942543374C}"/>
              </a:ext>
            </a:extLst>
          </p:cNvPr>
          <p:cNvSpPr/>
          <p:nvPr/>
        </p:nvSpPr>
        <p:spPr>
          <a:xfrm>
            <a:off x="1150721" y="5054040"/>
            <a:ext cx="1109932" cy="149916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OV SSL Cert</a:t>
            </a:r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CF7D738-FDAB-4ADB-891C-9121B3E214B7}"/>
              </a:ext>
            </a:extLst>
          </p:cNvPr>
          <p:cNvCxnSpPr>
            <a:cxnSpLocks/>
            <a:stCxn id="6" idx="4"/>
            <a:endCxn id="15" idx="0"/>
          </p:cNvCxnSpPr>
          <p:nvPr/>
        </p:nvCxnSpPr>
        <p:spPr>
          <a:xfrm>
            <a:off x="1696962" y="4585337"/>
            <a:ext cx="8725" cy="46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摺角紙張 17">
            <a:extLst>
              <a:ext uri="{FF2B5EF4-FFF2-40B4-BE49-F238E27FC236}">
                <a16:creationId xmlns:a16="http://schemas.microsoft.com/office/drawing/2014/main" id="{10242B8A-7634-47F4-A5CA-FA20C3810E8D}"/>
              </a:ext>
            </a:extLst>
          </p:cNvPr>
          <p:cNvSpPr/>
          <p:nvPr/>
        </p:nvSpPr>
        <p:spPr>
          <a:xfrm>
            <a:off x="3054184" y="5054040"/>
            <a:ext cx="1109932" cy="151928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EV Code Signing</a:t>
            </a:r>
          </a:p>
          <a:p>
            <a:pPr algn="ctr"/>
            <a:r>
              <a:rPr lang="en-US" altLang="zh-TW" dirty="0"/>
              <a:t>Cert</a:t>
            </a:r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9264B80-722E-41B7-9692-1E7F2B3558F9}"/>
              </a:ext>
            </a:extLst>
          </p:cNvPr>
          <p:cNvCxnSpPr/>
          <p:nvPr/>
        </p:nvCxnSpPr>
        <p:spPr>
          <a:xfrm>
            <a:off x="3600425" y="4585337"/>
            <a:ext cx="8725" cy="46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4CE2AB9-83D2-473B-BF8F-527C20C5CD54}"/>
              </a:ext>
            </a:extLst>
          </p:cNvPr>
          <p:cNvSpPr txBox="1"/>
          <p:nvPr/>
        </p:nvSpPr>
        <p:spPr>
          <a:xfrm>
            <a:off x="5219071" y="1279392"/>
            <a:ext cx="316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  <a:latin typeface="+mn-lt"/>
              </a:rPr>
              <a:t>“</a:t>
            </a:r>
            <a:r>
              <a:rPr lang="en-US" altLang="zh-TW" dirty="0" err="1">
                <a:solidFill>
                  <a:srgbClr val="0000FF"/>
                </a:solidFill>
                <a:latin typeface="+mn-lt"/>
              </a:rPr>
              <a:t>WebTrust</a:t>
            </a:r>
            <a:r>
              <a:rPr lang="en-US" altLang="zh-TW" dirty="0">
                <a:solidFill>
                  <a:srgbClr val="0000FF"/>
                </a:solidFill>
                <a:latin typeface="+mn-lt"/>
              </a:rPr>
              <a:t> for CA”</a:t>
            </a:r>
            <a:r>
              <a:rPr lang="zh-TW" altLang="en-US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</a:rPr>
              <a:t>audited</a:t>
            </a:r>
            <a:endParaRPr lang="zh-TW" altLang="en-US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601B18C-BCCB-4A29-9B77-D83042CFA26F}"/>
              </a:ext>
            </a:extLst>
          </p:cNvPr>
          <p:cNvSpPr txBox="1"/>
          <p:nvPr/>
        </p:nvSpPr>
        <p:spPr>
          <a:xfrm>
            <a:off x="381685" y="2975064"/>
            <a:ext cx="1529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FF"/>
                </a:solidFill>
                <a:latin typeface="+mn-lt"/>
              </a:rPr>
              <a:t>“</a:t>
            </a:r>
            <a:r>
              <a:rPr lang="en-US" altLang="zh-TW" sz="1200" dirty="0" err="1">
                <a:solidFill>
                  <a:srgbClr val="0000FF"/>
                </a:solidFill>
                <a:latin typeface="+mn-lt"/>
              </a:rPr>
              <a:t>WebTrust</a:t>
            </a:r>
            <a:r>
              <a:rPr lang="en-US" altLang="zh-TW" sz="1200" dirty="0">
                <a:solidFill>
                  <a:srgbClr val="0000FF"/>
                </a:solidFill>
                <a:latin typeface="+mn-lt"/>
              </a:rPr>
              <a:t> SSLBR”</a:t>
            </a:r>
          </a:p>
          <a:p>
            <a:pPr algn="ctr"/>
            <a:r>
              <a:rPr lang="en-US" altLang="zh-TW" sz="1200" dirty="0">
                <a:solidFill>
                  <a:srgbClr val="0000FF"/>
                </a:solidFill>
                <a:latin typeface="+mn-lt"/>
              </a:rPr>
              <a:t>audited</a:t>
            </a:r>
            <a:endParaRPr lang="zh-TW" altLang="en-US" sz="12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矩形: 摺角紙張 25">
            <a:extLst>
              <a:ext uri="{FF2B5EF4-FFF2-40B4-BE49-F238E27FC236}">
                <a16:creationId xmlns:a16="http://schemas.microsoft.com/office/drawing/2014/main" id="{972FAAF1-A3C4-4755-B59F-1700E5702740}"/>
              </a:ext>
            </a:extLst>
          </p:cNvPr>
          <p:cNvSpPr/>
          <p:nvPr/>
        </p:nvSpPr>
        <p:spPr>
          <a:xfrm>
            <a:off x="1261354" y="1352114"/>
            <a:ext cx="1192004" cy="1431985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Private</a:t>
            </a:r>
          </a:p>
          <a:p>
            <a:pPr algn="ctr"/>
            <a:r>
              <a:rPr lang="en-US" altLang="zh-TW" dirty="0"/>
              <a:t>CP</a:t>
            </a:r>
          </a:p>
          <a:p>
            <a:pPr algn="ctr"/>
            <a:r>
              <a:rPr lang="en-US" altLang="zh-TW" dirty="0"/>
              <a:t>(CP OID = </a:t>
            </a:r>
            <a:r>
              <a:rPr lang="en-US" altLang="zh-TW" dirty="0" err="1"/>
              <a:t>a.b.c.d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03E0A1F-7946-4213-9D36-53ED707ADA39}"/>
              </a:ext>
            </a:extLst>
          </p:cNvPr>
          <p:cNvSpPr txBox="1"/>
          <p:nvPr/>
        </p:nvSpPr>
        <p:spPr>
          <a:xfrm>
            <a:off x="2282659" y="2992030"/>
            <a:ext cx="1407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FF"/>
                </a:solidFill>
                <a:latin typeface="+mn-lt"/>
              </a:rPr>
              <a:t>“</a:t>
            </a:r>
            <a:r>
              <a:rPr lang="en-US" altLang="zh-TW" sz="1200" dirty="0" err="1">
                <a:solidFill>
                  <a:srgbClr val="0000FF"/>
                </a:solidFill>
                <a:latin typeface="+mn-lt"/>
              </a:rPr>
              <a:t>WebTrust</a:t>
            </a:r>
            <a:r>
              <a:rPr lang="en-US" altLang="zh-TW" sz="1200" dirty="0">
                <a:solidFill>
                  <a:srgbClr val="0000FF"/>
                </a:solidFill>
                <a:latin typeface="+mn-lt"/>
              </a:rPr>
              <a:t> EVCS”</a:t>
            </a:r>
          </a:p>
          <a:p>
            <a:pPr algn="ctr"/>
            <a:r>
              <a:rPr lang="en-US" altLang="zh-TW" sz="1200" dirty="0">
                <a:solidFill>
                  <a:srgbClr val="0000FF"/>
                </a:solidFill>
                <a:latin typeface="+mn-lt"/>
              </a:rPr>
              <a:t>audited</a:t>
            </a:r>
            <a:endParaRPr lang="zh-TW" altLang="en-US" sz="12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7235AA7-C0E4-4239-861D-BDA63B798ACF}"/>
              </a:ext>
            </a:extLst>
          </p:cNvPr>
          <p:cNvSpPr/>
          <p:nvPr/>
        </p:nvSpPr>
        <p:spPr>
          <a:xfrm>
            <a:off x="831445" y="3768350"/>
            <a:ext cx="17310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CP OIDs:</a:t>
            </a:r>
          </a:p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{</a:t>
            </a:r>
            <a:r>
              <a:rPr lang="en-US" altLang="zh-TW" sz="1400" dirty="0" err="1">
                <a:solidFill>
                  <a:srgbClr val="0000FF"/>
                </a:solidFill>
              </a:rPr>
              <a:t>a.b.c.d</a:t>
            </a:r>
            <a:r>
              <a:rPr lang="en-US" altLang="zh-TW" sz="1400" dirty="0">
                <a:solidFill>
                  <a:srgbClr val="0000FF"/>
                </a:solidFill>
              </a:rPr>
              <a:t>,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OV SSL CP OID</a:t>
            </a:r>
            <a:r>
              <a:rPr lang="en-US" altLang="zh-TW" sz="14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4632F6-A91C-443D-8B7E-200118A69C66}"/>
              </a:ext>
            </a:extLst>
          </p:cNvPr>
          <p:cNvSpPr/>
          <p:nvPr/>
        </p:nvSpPr>
        <p:spPr>
          <a:xfrm>
            <a:off x="858593" y="5721479"/>
            <a:ext cx="17310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CP OIDs:</a:t>
            </a:r>
          </a:p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{</a:t>
            </a:r>
            <a:r>
              <a:rPr lang="en-US" altLang="zh-TW" sz="1400" dirty="0" err="1">
                <a:solidFill>
                  <a:srgbClr val="0000FF"/>
                </a:solidFill>
              </a:rPr>
              <a:t>a.b.c.d</a:t>
            </a:r>
            <a:r>
              <a:rPr lang="en-US" altLang="zh-TW" sz="1400" dirty="0">
                <a:solidFill>
                  <a:srgbClr val="0000FF"/>
                </a:solidFill>
              </a:rPr>
              <a:t>,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OV SSL CP OID</a:t>
            </a:r>
            <a:r>
              <a:rPr lang="en-US" altLang="zh-TW" sz="14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BDDAA05-5F05-48C5-BEC3-9CDA12CAFFA5}"/>
              </a:ext>
            </a:extLst>
          </p:cNvPr>
          <p:cNvSpPr/>
          <p:nvPr/>
        </p:nvSpPr>
        <p:spPr>
          <a:xfrm>
            <a:off x="4379678" y="1737897"/>
            <a:ext cx="43816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initial-explicit-policy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true</a:t>
            </a:r>
          </a:p>
          <a:p>
            <a:r>
              <a:rPr lang="en-US" altLang="zh-TW" dirty="0">
                <a:solidFill>
                  <a:srgbClr val="0000FF"/>
                </a:solidFill>
              </a:rPr>
              <a:t>user-initial-policy-set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=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{</a:t>
            </a:r>
            <a:r>
              <a:rPr lang="en-US" altLang="zh-TW" dirty="0">
                <a:solidFill>
                  <a:srgbClr val="FF0000"/>
                </a:solidFill>
              </a:rPr>
              <a:t>OV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SSL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CP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OID,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	EV Code Signing CP OID</a:t>
            </a:r>
            <a:r>
              <a:rPr lang="en-US" altLang="zh-TW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08D3F1C-2FBB-4A44-9526-A73F1DE7B6DA}"/>
              </a:ext>
            </a:extLst>
          </p:cNvPr>
          <p:cNvSpPr/>
          <p:nvPr/>
        </p:nvSpPr>
        <p:spPr>
          <a:xfrm>
            <a:off x="2527628" y="3727861"/>
            <a:ext cx="22231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CP OIDs:</a:t>
            </a:r>
          </a:p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{</a:t>
            </a:r>
            <a:r>
              <a:rPr lang="en-US" altLang="zh-TW" sz="1400" dirty="0" err="1">
                <a:solidFill>
                  <a:srgbClr val="0000FF"/>
                </a:solidFill>
              </a:rPr>
              <a:t>a.b.c.d</a:t>
            </a:r>
            <a:r>
              <a:rPr lang="en-US" altLang="zh-TW" sz="1400" dirty="0">
                <a:solidFill>
                  <a:srgbClr val="0000FF"/>
                </a:solidFill>
              </a:rPr>
              <a:t>,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EV Code Signing CP OID</a:t>
            </a:r>
            <a:r>
              <a:rPr lang="en-US" altLang="zh-TW" sz="14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2410368-7684-4F09-9A35-DD65B397BBF5}"/>
              </a:ext>
            </a:extLst>
          </p:cNvPr>
          <p:cNvSpPr/>
          <p:nvPr/>
        </p:nvSpPr>
        <p:spPr>
          <a:xfrm>
            <a:off x="2552781" y="5814536"/>
            <a:ext cx="22231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CP OIDs:</a:t>
            </a:r>
          </a:p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{</a:t>
            </a:r>
            <a:r>
              <a:rPr lang="en-US" altLang="zh-TW" sz="1400" dirty="0" err="1">
                <a:solidFill>
                  <a:srgbClr val="0000FF"/>
                </a:solidFill>
              </a:rPr>
              <a:t>a.b.c.d</a:t>
            </a:r>
            <a:r>
              <a:rPr lang="en-US" altLang="zh-TW" sz="1400" dirty="0">
                <a:solidFill>
                  <a:srgbClr val="0000FF"/>
                </a:solidFill>
              </a:rPr>
              <a:t>,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EV Code Signing CP OID</a:t>
            </a:r>
            <a:r>
              <a:rPr lang="en-US" altLang="zh-TW" sz="14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509779D-B3DF-4027-94F3-BD6477D9A97A}"/>
              </a:ext>
            </a:extLst>
          </p:cNvPr>
          <p:cNvSpPr/>
          <p:nvPr/>
        </p:nvSpPr>
        <p:spPr>
          <a:xfrm>
            <a:off x="5026953" y="3751392"/>
            <a:ext cx="977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CP OIDs:</a:t>
            </a:r>
          </a:p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{</a:t>
            </a:r>
            <a:r>
              <a:rPr lang="en-US" altLang="zh-TW" sz="1400" dirty="0" err="1">
                <a:solidFill>
                  <a:srgbClr val="0000FF"/>
                </a:solidFill>
              </a:rPr>
              <a:t>a.b.c.d</a:t>
            </a:r>
            <a:r>
              <a:rPr lang="en-US" altLang="zh-TW" sz="14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27" name="矩形: 摺角紙張 26">
            <a:extLst>
              <a:ext uri="{FF2B5EF4-FFF2-40B4-BE49-F238E27FC236}">
                <a16:creationId xmlns:a16="http://schemas.microsoft.com/office/drawing/2014/main" id="{51BB7504-A043-4842-AA2C-0BA13D7C060E}"/>
              </a:ext>
            </a:extLst>
          </p:cNvPr>
          <p:cNvSpPr/>
          <p:nvPr/>
        </p:nvSpPr>
        <p:spPr>
          <a:xfrm>
            <a:off x="4957647" y="5054041"/>
            <a:ext cx="1109932" cy="1499159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OV SSL Cert</a:t>
            </a: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9213D3E6-57E4-4323-B371-60F868EF6179}"/>
              </a:ext>
            </a:extLst>
          </p:cNvPr>
          <p:cNvCxnSpPr>
            <a:cxnSpLocks/>
            <a:stCxn id="8" idx="4"/>
            <a:endCxn id="27" idx="0"/>
          </p:cNvCxnSpPr>
          <p:nvPr/>
        </p:nvCxnSpPr>
        <p:spPr>
          <a:xfrm>
            <a:off x="5512613" y="4585337"/>
            <a:ext cx="0" cy="4687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摺角紙張 28">
            <a:extLst>
              <a:ext uri="{FF2B5EF4-FFF2-40B4-BE49-F238E27FC236}">
                <a16:creationId xmlns:a16="http://schemas.microsoft.com/office/drawing/2014/main" id="{F278FCA7-0D21-4488-B14D-0369CAD42463}"/>
              </a:ext>
            </a:extLst>
          </p:cNvPr>
          <p:cNvSpPr/>
          <p:nvPr/>
        </p:nvSpPr>
        <p:spPr>
          <a:xfrm>
            <a:off x="6815370" y="5081602"/>
            <a:ext cx="1109932" cy="149916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EV Code Signing Cert</a:t>
            </a: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E069DA2-51D8-45CB-961A-B2BECB53EFA8}"/>
              </a:ext>
            </a:extLst>
          </p:cNvPr>
          <p:cNvCxnSpPr>
            <a:cxnSpLocks/>
            <a:stCxn id="8" idx="4"/>
            <a:endCxn id="29" idx="0"/>
          </p:cNvCxnSpPr>
          <p:nvPr/>
        </p:nvCxnSpPr>
        <p:spPr>
          <a:xfrm>
            <a:off x="5512613" y="4585337"/>
            <a:ext cx="1857723" cy="4962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05E36A3-554F-4C09-9B56-9A3FE51EED07}"/>
              </a:ext>
            </a:extLst>
          </p:cNvPr>
          <p:cNvSpPr/>
          <p:nvPr/>
        </p:nvSpPr>
        <p:spPr>
          <a:xfrm>
            <a:off x="4647096" y="5750856"/>
            <a:ext cx="17310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CP OIDs:</a:t>
            </a:r>
          </a:p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{</a:t>
            </a:r>
            <a:r>
              <a:rPr lang="en-US" altLang="zh-TW" sz="1400" dirty="0" err="1">
                <a:solidFill>
                  <a:srgbClr val="0000FF"/>
                </a:solidFill>
              </a:rPr>
              <a:t>a.b.c.d</a:t>
            </a:r>
            <a:r>
              <a:rPr lang="en-US" altLang="zh-TW" sz="1400" dirty="0">
                <a:solidFill>
                  <a:srgbClr val="0000FF"/>
                </a:solidFill>
              </a:rPr>
              <a:t>,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OV SSL CP OID</a:t>
            </a:r>
            <a:r>
              <a:rPr lang="en-US" altLang="zh-TW" sz="14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C4CCF85-D20F-4FB3-9647-6E209C4BB65F}"/>
              </a:ext>
            </a:extLst>
          </p:cNvPr>
          <p:cNvSpPr/>
          <p:nvPr/>
        </p:nvSpPr>
        <p:spPr>
          <a:xfrm>
            <a:off x="6283141" y="5831182"/>
            <a:ext cx="22231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CP OIDs:</a:t>
            </a:r>
          </a:p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{</a:t>
            </a:r>
            <a:r>
              <a:rPr lang="en-US" altLang="zh-TW" sz="1400" dirty="0" err="1">
                <a:solidFill>
                  <a:srgbClr val="0000FF"/>
                </a:solidFill>
              </a:rPr>
              <a:t>a.b.c.d</a:t>
            </a:r>
            <a:r>
              <a:rPr lang="en-US" altLang="zh-TW" sz="1400" dirty="0">
                <a:solidFill>
                  <a:srgbClr val="0000FF"/>
                </a:solidFill>
              </a:rPr>
              <a:t>,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EV Code Signing CP OID</a:t>
            </a:r>
            <a:r>
              <a:rPr lang="en-US" altLang="zh-TW" sz="14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BDA7BBA-8671-476D-AF47-0F4C46DF9845}"/>
              </a:ext>
            </a:extLst>
          </p:cNvPr>
          <p:cNvSpPr txBox="1"/>
          <p:nvPr/>
        </p:nvSpPr>
        <p:spPr>
          <a:xfrm>
            <a:off x="5341576" y="454094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+mn-lt"/>
              </a:rPr>
              <a:t>X</a:t>
            </a:r>
            <a:endParaRPr lang="zh-TW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AA13D2B1-03DE-4629-9930-547CCDDC8263}"/>
              </a:ext>
            </a:extLst>
          </p:cNvPr>
          <p:cNvSpPr txBox="1"/>
          <p:nvPr/>
        </p:nvSpPr>
        <p:spPr>
          <a:xfrm>
            <a:off x="5974223" y="450300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+mn-lt"/>
              </a:rPr>
              <a:t>X</a:t>
            </a:r>
            <a:endParaRPr lang="zh-TW" alt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434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AED63304-7CCD-4809-9561-B6997FC71E85}"/>
              </a:ext>
            </a:extLst>
          </p:cNvPr>
          <p:cNvSpPr/>
          <p:nvPr/>
        </p:nvSpPr>
        <p:spPr>
          <a:xfrm>
            <a:off x="230038" y="1217283"/>
            <a:ext cx="8712679" cy="5348378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AEC5383-D3F8-49E9-B255-A0D68A88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/>
              <a:t>Using CP OID Chaining to detect </a:t>
            </a:r>
            <a:r>
              <a:rPr lang="en-US" altLang="zh-TW" sz="2400" dirty="0" err="1"/>
              <a:t>mis</a:t>
            </a:r>
            <a:r>
              <a:rPr lang="en-US" altLang="zh-TW" sz="2400" dirty="0"/>
              <a:t>-issuance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7CFB6C-E77D-42FA-B719-0305848D0E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1615" y="6502400"/>
            <a:ext cx="2133600" cy="238125"/>
          </a:xfrm>
        </p:spPr>
        <p:txBody>
          <a:bodyPr/>
          <a:lstStyle/>
          <a:p>
            <a:pPr>
              <a:defRPr/>
            </a:pPr>
            <a:fld id="{F16A912A-11EB-48AD-B613-A0AD68A9DF3C}" type="slidenum">
              <a:rPr lang="en-US" altLang="zh-TW" smtClean="0"/>
              <a:pPr>
                <a:defRPr/>
              </a:pPr>
              <a:t>14</a:t>
            </a:fld>
            <a:endParaRPr kumimoji="1" lang="en-US" altLang="zh-TW" dirty="0"/>
          </a:p>
        </p:txBody>
      </p:sp>
      <p:sp>
        <p:nvSpPr>
          <p:cNvPr id="32" name="矩形: 摺角紙張 31">
            <a:extLst>
              <a:ext uri="{FF2B5EF4-FFF2-40B4-BE49-F238E27FC236}">
                <a16:creationId xmlns:a16="http://schemas.microsoft.com/office/drawing/2014/main" id="{E6C6A2B6-2CF9-43DA-AA97-0FBCE8B36D42}"/>
              </a:ext>
            </a:extLst>
          </p:cNvPr>
          <p:cNvSpPr/>
          <p:nvPr/>
        </p:nvSpPr>
        <p:spPr>
          <a:xfrm>
            <a:off x="2816135" y="3396270"/>
            <a:ext cx="1287555" cy="127035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SubCA2</a:t>
            </a:r>
          </a:p>
          <a:p>
            <a:pPr algn="ctr"/>
            <a:r>
              <a:rPr lang="en-US" altLang="zh-TW" sz="1600" dirty="0"/>
              <a:t>Cert</a:t>
            </a:r>
          </a:p>
          <a:p>
            <a:pPr algn="ctr"/>
            <a:endParaRPr lang="en-US" altLang="zh-TW" sz="1600" dirty="0"/>
          </a:p>
          <a:p>
            <a:pPr algn="ctr"/>
            <a:endParaRPr lang="zh-TW" altLang="en-US" sz="16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DE9B0EF-D010-448C-9513-AB7EA41B1CA2}"/>
              </a:ext>
            </a:extLst>
          </p:cNvPr>
          <p:cNvSpPr txBox="1"/>
          <p:nvPr/>
        </p:nvSpPr>
        <p:spPr>
          <a:xfrm>
            <a:off x="3997389" y="4935917"/>
            <a:ext cx="1518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CP OID Chaining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矩形: 摺角紙張 29">
            <a:extLst>
              <a:ext uri="{FF2B5EF4-FFF2-40B4-BE49-F238E27FC236}">
                <a16:creationId xmlns:a16="http://schemas.microsoft.com/office/drawing/2014/main" id="{F1B273A3-0C0F-4B0E-AA1A-DEA83EA3D396}"/>
              </a:ext>
            </a:extLst>
          </p:cNvPr>
          <p:cNvSpPr/>
          <p:nvPr/>
        </p:nvSpPr>
        <p:spPr>
          <a:xfrm>
            <a:off x="2807598" y="1483922"/>
            <a:ext cx="1287555" cy="127035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RooCA</a:t>
            </a:r>
            <a:endParaRPr lang="en-US" altLang="zh-TW" sz="1600" dirty="0"/>
          </a:p>
          <a:p>
            <a:pPr algn="ctr"/>
            <a:r>
              <a:rPr lang="en-US" altLang="zh-TW" sz="1600" dirty="0"/>
              <a:t>Cert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F42758C-30E6-4E08-907B-9E138D76F9F0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3451376" y="2754279"/>
            <a:ext cx="8537" cy="64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B3EB9ECA-50A9-430A-8046-53F53C1A1466}"/>
              </a:ext>
            </a:extLst>
          </p:cNvPr>
          <p:cNvSpPr/>
          <p:nvPr/>
        </p:nvSpPr>
        <p:spPr>
          <a:xfrm>
            <a:off x="4154791" y="1407278"/>
            <a:ext cx="508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initial-explicit-policy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true</a:t>
            </a:r>
          </a:p>
          <a:p>
            <a:r>
              <a:rPr lang="en-US" altLang="zh-TW" dirty="0">
                <a:solidFill>
                  <a:srgbClr val="0000FF"/>
                </a:solidFill>
              </a:rPr>
              <a:t>user-initial-policy-set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=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</a:rPr>
              <a:t>	</a:t>
            </a:r>
            <a:r>
              <a:rPr lang="en-US" altLang="zh-TW" dirty="0">
                <a:solidFill>
                  <a:srgbClr val="FF0000"/>
                </a:solidFill>
              </a:rPr>
              <a:t>DV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SSL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CP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OID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	OV SSL CP OID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	IV SSL CP OID</a:t>
            </a:r>
            <a:r>
              <a:rPr lang="en-US" altLang="zh-TW" dirty="0">
                <a:solidFill>
                  <a:srgbClr val="0000FF"/>
                </a:solidFill>
              </a:rPr>
              <a:t>}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542AF3AE-BD5C-4B7B-B3BE-DEAE55BDE760}"/>
              </a:ext>
            </a:extLst>
          </p:cNvPr>
          <p:cNvCxnSpPr>
            <a:cxnSpLocks/>
          </p:cNvCxnSpPr>
          <p:nvPr/>
        </p:nvCxnSpPr>
        <p:spPr>
          <a:xfrm flipH="1">
            <a:off x="3982636" y="2884606"/>
            <a:ext cx="1848821" cy="14784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6E93856-2AC5-4720-AA15-B95FC3228A92}"/>
              </a:ext>
            </a:extLst>
          </p:cNvPr>
          <p:cNvSpPr txBox="1"/>
          <p:nvPr/>
        </p:nvSpPr>
        <p:spPr>
          <a:xfrm>
            <a:off x="4451783" y="3634612"/>
            <a:ext cx="1518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CP OID Chaining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矩形: 摺角紙張 20">
            <a:extLst>
              <a:ext uri="{FF2B5EF4-FFF2-40B4-BE49-F238E27FC236}">
                <a16:creationId xmlns:a16="http://schemas.microsoft.com/office/drawing/2014/main" id="{F5F5D28A-9F40-4411-A960-578940ADDCE4}"/>
              </a:ext>
            </a:extLst>
          </p:cNvPr>
          <p:cNvSpPr/>
          <p:nvPr/>
        </p:nvSpPr>
        <p:spPr>
          <a:xfrm>
            <a:off x="1261354" y="1352114"/>
            <a:ext cx="1192004" cy="1431985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Private</a:t>
            </a:r>
          </a:p>
          <a:p>
            <a:pPr algn="ctr"/>
            <a:r>
              <a:rPr lang="en-US" altLang="zh-TW" dirty="0"/>
              <a:t>CP</a:t>
            </a:r>
          </a:p>
          <a:p>
            <a:pPr algn="ctr"/>
            <a:r>
              <a:rPr lang="en-US" altLang="zh-TW" dirty="0"/>
              <a:t>(CP OID = </a:t>
            </a:r>
            <a:r>
              <a:rPr lang="en-US" altLang="zh-TW" dirty="0" err="1"/>
              <a:t>a.b.c.d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FE79AA-235F-45F2-A21E-9454508D2E38}"/>
              </a:ext>
            </a:extLst>
          </p:cNvPr>
          <p:cNvSpPr/>
          <p:nvPr/>
        </p:nvSpPr>
        <p:spPr>
          <a:xfrm>
            <a:off x="2452865" y="3917644"/>
            <a:ext cx="22231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CP OIDs:</a:t>
            </a:r>
          </a:p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{</a:t>
            </a:r>
            <a:r>
              <a:rPr lang="en-US" altLang="zh-TW" sz="1400" dirty="0" err="1">
                <a:solidFill>
                  <a:srgbClr val="0000FF"/>
                </a:solidFill>
              </a:rPr>
              <a:t>a.b.c.d</a:t>
            </a:r>
            <a:r>
              <a:rPr lang="en-US" altLang="zh-TW" sz="1400" dirty="0">
                <a:solidFill>
                  <a:srgbClr val="0000FF"/>
                </a:solidFill>
              </a:rPr>
              <a:t>,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EV Code Signing CP OID</a:t>
            </a:r>
            <a:r>
              <a:rPr lang="en-US" altLang="zh-TW" sz="14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23" name="矩形: 摺角紙張 22">
            <a:extLst>
              <a:ext uri="{FF2B5EF4-FFF2-40B4-BE49-F238E27FC236}">
                <a16:creationId xmlns:a16="http://schemas.microsoft.com/office/drawing/2014/main" id="{EA17B209-21D0-400C-A86C-97D9D09E3367}"/>
              </a:ext>
            </a:extLst>
          </p:cNvPr>
          <p:cNvSpPr/>
          <p:nvPr/>
        </p:nvSpPr>
        <p:spPr>
          <a:xfrm>
            <a:off x="2887457" y="5030209"/>
            <a:ext cx="1109932" cy="151928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EV Code Signing</a:t>
            </a:r>
          </a:p>
          <a:p>
            <a:pPr algn="ctr"/>
            <a:r>
              <a:rPr lang="en-US" altLang="zh-TW" dirty="0"/>
              <a:t>Cert</a:t>
            </a:r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4934A67-ED02-4766-AC29-FB29851DE46F}"/>
              </a:ext>
            </a:extLst>
          </p:cNvPr>
          <p:cNvSpPr/>
          <p:nvPr/>
        </p:nvSpPr>
        <p:spPr>
          <a:xfrm>
            <a:off x="2386054" y="5790705"/>
            <a:ext cx="22231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CP OIDs:</a:t>
            </a:r>
          </a:p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{</a:t>
            </a:r>
            <a:r>
              <a:rPr lang="en-US" altLang="zh-TW" sz="1400" dirty="0" err="1">
                <a:solidFill>
                  <a:srgbClr val="0000FF"/>
                </a:solidFill>
              </a:rPr>
              <a:t>a.b.c.d</a:t>
            </a:r>
            <a:r>
              <a:rPr lang="en-US" altLang="zh-TW" sz="1400" dirty="0">
                <a:solidFill>
                  <a:srgbClr val="0000FF"/>
                </a:solidFill>
              </a:rPr>
              <a:t>,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EV Code Signing CP OID</a:t>
            </a:r>
            <a:r>
              <a:rPr lang="en-US" altLang="zh-TW" sz="14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2" name="箭號: 弧形左彎 11">
            <a:extLst>
              <a:ext uri="{FF2B5EF4-FFF2-40B4-BE49-F238E27FC236}">
                <a16:creationId xmlns:a16="http://schemas.microsoft.com/office/drawing/2014/main" id="{7684E7BC-5C7D-4BA7-85B2-46F72553AE25}"/>
              </a:ext>
            </a:extLst>
          </p:cNvPr>
          <p:cNvSpPr/>
          <p:nvPr/>
        </p:nvSpPr>
        <p:spPr>
          <a:xfrm>
            <a:off x="3917034" y="4613007"/>
            <a:ext cx="475515" cy="1608693"/>
          </a:xfrm>
          <a:prstGeom prst="curvedLeftArrow">
            <a:avLst>
              <a:gd name="adj1" fmla="val 13595"/>
              <a:gd name="adj2" fmla="val 50000"/>
              <a:gd name="adj3" fmla="val 25000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7D9987A8-4378-4ED4-BA61-2360E736DCA0}"/>
              </a:ext>
            </a:extLst>
          </p:cNvPr>
          <p:cNvCxnSpPr>
            <a:cxnSpLocks/>
            <a:stCxn id="32" idx="2"/>
            <a:endCxn id="23" idx="0"/>
          </p:cNvCxnSpPr>
          <p:nvPr/>
        </p:nvCxnSpPr>
        <p:spPr>
          <a:xfrm flipH="1">
            <a:off x="3442423" y="4666627"/>
            <a:ext cx="17490" cy="36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71F6D77-05F1-4EF9-9696-D8D1B1F9C53D}"/>
              </a:ext>
            </a:extLst>
          </p:cNvPr>
          <p:cNvSpPr txBox="1"/>
          <p:nvPr/>
        </p:nvSpPr>
        <p:spPr>
          <a:xfrm>
            <a:off x="4950555" y="314036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+mn-lt"/>
              </a:rPr>
              <a:t>X</a:t>
            </a:r>
            <a:endParaRPr lang="zh-TW" alt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15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AED63304-7CCD-4809-9561-B6997FC71E85}"/>
              </a:ext>
            </a:extLst>
          </p:cNvPr>
          <p:cNvSpPr/>
          <p:nvPr/>
        </p:nvSpPr>
        <p:spPr>
          <a:xfrm>
            <a:off x="230038" y="1217283"/>
            <a:ext cx="8712679" cy="5348378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AEC5383-D3F8-49E9-B255-A0D68A88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about name constraints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7CFB6C-E77D-42FA-B719-0305848D0E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1615" y="6502400"/>
            <a:ext cx="2133600" cy="238125"/>
          </a:xfrm>
        </p:spPr>
        <p:txBody>
          <a:bodyPr/>
          <a:lstStyle/>
          <a:p>
            <a:pPr>
              <a:defRPr/>
            </a:pPr>
            <a:fld id="{F16A912A-11EB-48AD-B613-A0AD68A9DF3C}" type="slidenum">
              <a:rPr lang="en-US" altLang="zh-TW" smtClean="0"/>
              <a:pPr>
                <a:defRPr/>
              </a:pPr>
              <a:t>15</a:t>
            </a:fld>
            <a:endParaRPr kumimoji="1" lang="en-US" altLang="zh-TW" dirty="0"/>
          </a:p>
        </p:txBody>
      </p:sp>
      <p:sp>
        <p:nvSpPr>
          <p:cNvPr id="26" name="矩形: 摺角紙張 25">
            <a:extLst>
              <a:ext uri="{FF2B5EF4-FFF2-40B4-BE49-F238E27FC236}">
                <a16:creationId xmlns:a16="http://schemas.microsoft.com/office/drawing/2014/main" id="{963A2843-A2F0-45C4-ABE5-507A71CC8AC8}"/>
              </a:ext>
            </a:extLst>
          </p:cNvPr>
          <p:cNvSpPr/>
          <p:nvPr/>
        </p:nvSpPr>
        <p:spPr>
          <a:xfrm>
            <a:off x="2794443" y="5181833"/>
            <a:ext cx="1287555" cy="1261896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OV SSL Cert</a:t>
            </a:r>
          </a:p>
          <a:p>
            <a:pPr algn="ctr"/>
            <a:endParaRPr lang="en-US" altLang="zh-TW" sz="1600" dirty="0"/>
          </a:p>
          <a:p>
            <a:pPr algn="ctr"/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1F97D0F-3897-4292-AE4B-CA17A297F70C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3438221" y="4690002"/>
            <a:ext cx="93391" cy="49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摺角紙張 31">
            <a:extLst>
              <a:ext uri="{FF2B5EF4-FFF2-40B4-BE49-F238E27FC236}">
                <a16:creationId xmlns:a16="http://schemas.microsoft.com/office/drawing/2014/main" id="{E6C6A2B6-2CF9-43DA-AA97-0FBCE8B36D42}"/>
              </a:ext>
            </a:extLst>
          </p:cNvPr>
          <p:cNvSpPr/>
          <p:nvPr/>
        </p:nvSpPr>
        <p:spPr>
          <a:xfrm>
            <a:off x="2816135" y="3396270"/>
            <a:ext cx="1287555" cy="127035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SubCA1</a:t>
            </a:r>
          </a:p>
          <a:p>
            <a:pPr algn="ctr"/>
            <a:r>
              <a:rPr lang="en-US" altLang="zh-TW" sz="1600" dirty="0"/>
              <a:t>Cert</a:t>
            </a:r>
          </a:p>
          <a:p>
            <a:pPr algn="ctr"/>
            <a:endParaRPr lang="en-US" altLang="zh-TW" sz="1600" dirty="0"/>
          </a:p>
          <a:p>
            <a:pPr algn="ctr"/>
            <a:endParaRPr lang="zh-TW" altLang="en-US" sz="16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8CE369A-013C-4200-AD72-BBED26887041}"/>
              </a:ext>
            </a:extLst>
          </p:cNvPr>
          <p:cNvSpPr/>
          <p:nvPr/>
        </p:nvSpPr>
        <p:spPr>
          <a:xfrm>
            <a:off x="2406189" y="3890292"/>
            <a:ext cx="20080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CP OIDs:</a:t>
            </a:r>
          </a:p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{</a:t>
            </a:r>
            <a:r>
              <a:rPr lang="en-US" altLang="zh-TW" sz="1400" dirty="0" err="1">
                <a:solidFill>
                  <a:srgbClr val="0000FF"/>
                </a:solidFill>
              </a:rPr>
              <a:t>a.b.c.d</a:t>
            </a:r>
            <a:r>
              <a:rPr lang="en-US" altLang="zh-TW" sz="1400" dirty="0">
                <a:solidFill>
                  <a:srgbClr val="0000FF"/>
                </a:solidFill>
              </a:rPr>
              <a:t>,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OV SSL CP OID</a:t>
            </a:r>
            <a:r>
              <a:rPr lang="en-US" altLang="zh-TW" sz="14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34A5C6F-5C05-4E5D-A20C-21BA6AE4CC66}"/>
              </a:ext>
            </a:extLst>
          </p:cNvPr>
          <p:cNvSpPr/>
          <p:nvPr/>
        </p:nvSpPr>
        <p:spPr>
          <a:xfrm>
            <a:off x="2406189" y="5705065"/>
            <a:ext cx="20080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CP OIDs:</a:t>
            </a:r>
          </a:p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{</a:t>
            </a:r>
            <a:r>
              <a:rPr lang="en-US" altLang="zh-TW" sz="1400" dirty="0" err="1">
                <a:solidFill>
                  <a:srgbClr val="0000FF"/>
                </a:solidFill>
              </a:rPr>
              <a:t>a.b.c.d</a:t>
            </a:r>
            <a:r>
              <a:rPr lang="en-US" altLang="zh-TW" sz="1400" dirty="0">
                <a:solidFill>
                  <a:srgbClr val="0000FF"/>
                </a:solidFill>
              </a:rPr>
              <a:t>,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OV SSL CP OID</a:t>
            </a:r>
            <a:r>
              <a:rPr lang="en-US" altLang="zh-TW" sz="14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DE9B0EF-D010-448C-9513-AB7EA41B1CA2}"/>
              </a:ext>
            </a:extLst>
          </p:cNvPr>
          <p:cNvSpPr txBox="1"/>
          <p:nvPr/>
        </p:nvSpPr>
        <p:spPr>
          <a:xfrm>
            <a:off x="3997389" y="4935917"/>
            <a:ext cx="1518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CP OID Chaining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矩形: 摺角紙張 29">
            <a:extLst>
              <a:ext uri="{FF2B5EF4-FFF2-40B4-BE49-F238E27FC236}">
                <a16:creationId xmlns:a16="http://schemas.microsoft.com/office/drawing/2014/main" id="{F1B273A3-0C0F-4B0E-AA1A-DEA83EA3D396}"/>
              </a:ext>
            </a:extLst>
          </p:cNvPr>
          <p:cNvSpPr/>
          <p:nvPr/>
        </p:nvSpPr>
        <p:spPr>
          <a:xfrm>
            <a:off x="2807598" y="1483922"/>
            <a:ext cx="1287555" cy="127035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RooCA</a:t>
            </a:r>
            <a:endParaRPr lang="en-US" altLang="zh-TW" sz="1600" dirty="0"/>
          </a:p>
          <a:p>
            <a:pPr algn="ctr"/>
            <a:r>
              <a:rPr lang="en-US" altLang="zh-TW" sz="1600" dirty="0"/>
              <a:t>Cert</a:t>
            </a:r>
          </a:p>
        </p:txBody>
      </p:sp>
      <p:sp>
        <p:nvSpPr>
          <p:cNvPr id="12" name="箭號: 弧形左彎 11">
            <a:extLst>
              <a:ext uri="{FF2B5EF4-FFF2-40B4-BE49-F238E27FC236}">
                <a16:creationId xmlns:a16="http://schemas.microsoft.com/office/drawing/2014/main" id="{7684E7BC-5C7D-4BA7-85B2-46F72553AE25}"/>
              </a:ext>
            </a:extLst>
          </p:cNvPr>
          <p:cNvSpPr/>
          <p:nvPr/>
        </p:nvSpPr>
        <p:spPr>
          <a:xfrm>
            <a:off x="3917034" y="4613007"/>
            <a:ext cx="475515" cy="1608693"/>
          </a:xfrm>
          <a:prstGeom prst="curvedLeftArrow">
            <a:avLst>
              <a:gd name="adj1" fmla="val 13595"/>
              <a:gd name="adj2" fmla="val 50000"/>
              <a:gd name="adj3" fmla="val 25000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F42758C-30E6-4E08-907B-9E138D76F9F0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3451376" y="2754279"/>
            <a:ext cx="8537" cy="64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B3EB9ECA-50A9-430A-8046-53F53C1A1466}"/>
              </a:ext>
            </a:extLst>
          </p:cNvPr>
          <p:cNvSpPr/>
          <p:nvPr/>
        </p:nvSpPr>
        <p:spPr>
          <a:xfrm>
            <a:off x="4154791" y="1407278"/>
            <a:ext cx="508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initial-explicit-policy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true</a:t>
            </a:r>
          </a:p>
          <a:p>
            <a:r>
              <a:rPr lang="en-US" altLang="zh-TW" dirty="0">
                <a:solidFill>
                  <a:srgbClr val="0000FF"/>
                </a:solidFill>
              </a:rPr>
              <a:t>user-initial-policy-set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=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{</a:t>
            </a:r>
            <a:r>
              <a:rPr lang="en-US" altLang="zh-TW" dirty="0">
                <a:solidFill>
                  <a:srgbClr val="FF0000"/>
                </a:solidFill>
              </a:rPr>
              <a:t>OV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SSL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CP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OID</a:t>
            </a:r>
            <a:r>
              <a:rPr lang="en-US" altLang="zh-TW" dirty="0">
                <a:solidFill>
                  <a:srgbClr val="0000FF"/>
                </a:solidFill>
              </a:rPr>
              <a:t>}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542AF3AE-BD5C-4B7B-B3BE-DEAE55BDE760}"/>
              </a:ext>
            </a:extLst>
          </p:cNvPr>
          <p:cNvCxnSpPr>
            <a:cxnSpLocks/>
          </p:cNvCxnSpPr>
          <p:nvPr/>
        </p:nvCxnSpPr>
        <p:spPr>
          <a:xfrm flipH="1">
            <a:off x="3982635" y="1968569"/>
            <a:ext cx="3290951" cy="2394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6E93856-2AC5-4720-AA15-B95FC3228A92}"/>
              </a:ext>
            </a:extLst>
          </p:cNvPr>
          <p:cNvSpPr txBox="1"/>
          <p:nvPr/>
        </p:nvSpPr>
        <p:spPr>
          <a:xfrm>
            <a:off x="5348135" y="3075274"/>
            <a:ext cx="1518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CP OID Chaining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98C87A-6D96-43AB-8A3C-DAB4A7299340}"/>
              </a:ext>
            </a:extLst>
          </p:cNvPr>
          <p:cNvSpPr txBox="1"/>
          <p:nvPr/>
        </p:nvSpPr>
        <p:spPr>
          <a:xfrm>
            <a:off x="587304" y="2013976"/>
            <a:ext cx="18984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No problem! You can specify name constraints.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D8AC74C-00EF-43E9-8AF5-83165F8EAEF1}"/>
              </a:ext>
            </a:extLst>
          </p:cNvPr>
          <p:cNvSpPr/>
          <p:nvPr/>
        </p:nvSpPr>
        <p:spPr>
          <a:xfrm>
            <a:off x="472141" y="3556573"/>
            <a:ext cx="2092548" cy="1110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/>
              <a:t>Name Constraints:</a:t>
            </a:r>
          </a:p>
          <a:p>
            <a:r>
              <a:rPr lang="en-US" altLang="zh-TW" sz="1600" dirty="0" err="1"/>
              <a:t>permittedTree</a:t>
            </a:r>
            <a:r>
              <a:rPr lang="en-US" altLang="zh-TW" sz="1600" dirty="0"/>
              <a:t> = </a:t>
            </a:r>
          </a:p>
          <a:p>
            <a:r>
              <a:rPr lang="en-US" altLang="zh-TW" sz="1600" dirty="0"/>
              <a:t>     example.com</a:t>
            </a:r>
            <a:endParaRPr lang="zh-TW" altLang="en-US" sz="1600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BF300298-5F4C-48C9-8182-D76F60C06149}"/>
              </a:ext>
            </a:extLst>
          </p:cNvPr>
          <p:cNvSpPr/>
          <p:nvPr/>
        </p:nvSpPr>
        <p:spPr>
          <a:xfrm>
            <a:off x="2564689" y="3973902"/>
            <a:ext cx="374043" cy="239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757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97CB13-BD22-4DCE-A284-ACCA8DB9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Adoption of CABF CP OIDs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33F541E4-37B4-4217-A994-16F78564C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081896"/>
              </p:ext>
            </p:extLst>
          </p:nvPr>
        </p:nvGraphicFramePr>
        <p:xfrm>
          <a:off x="920154" y="1128686"/>
          <a:ext cx="7470473" cy="5644839"/>
        </p:xfrm>
        <a:graphic>
          <a:graphicData uri="http://schemas.openxmlformats.org/drawingml/2006/table">
            <a:tbl>
              <a:tblPr/>
              <a:tblGrid>
                <a:gridCol w="1362971">
                  <a:extLst>
                    <a:ext uri="{9D8B030D-6E8A-4147-A177-3AD203B41FA5}">
                      <a16:colId xmlns:a16="http://schemas.microsoft.com/office/drawing/2014/main" val="2598641545"/>
                    </a:ext>
                  </a:extLst>
                </a:gridCol>
                <a:gridCol w="2181007">
                  <a:extLst>
                    <a:ext uri="{9D8B030D-6E8A-4147-A177-3AD203B41FA5}">
                      <a16:colId xmlns:a16="http://schemas.microsoft.com/office/drawing/2014/main" val="3487611561"/>
                    </a:ext>
                  </a:extLst>
                </a:gridCol>
                <a:gridCol w="3926495">
                  <a:extLst>
                    <a:ext uri="{9D8B030D-6E8A-4147-A177-3AD203B41FA5}">
                      <a16:colId xmlns:a16="http://schemas.microsoft.com/office/drawing/2014/main" val="3693159028"/>
                    </a:ext>
                  </a:extLst>
                </a:gridCol>
              </a:tblGrid>
              <a:tr h="43388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Company</a:t>
                      </a:r>
                      <a:endParaRPr lang="en-US" sz="105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CABF Compliance OIDs</a:t>
                      </a:r>
                      <a:endParaRPr lang="en-US" sz="105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Comments</a:t>
                      </a:r>
                      <a:endParaRPr lang="en-US" sz="105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80734"/>
                  </a:ext>
                </a:extLst>
              </a:tr>
              <a:tr h="159270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Buypass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BR 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5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401052"/>
                  </a:ext>
                </a:extLst>
              </a:tr>
              <a:tr h="204159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Chunghwa Telecom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BR 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OV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115592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Comodo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BR 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OV,DV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738793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Digicert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/>
                        <a:t>2.16.840.1.114412.1.2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DV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506934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Digicert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/>
                        <a:t>2.16.840.1.114412.1.1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OV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97402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Digicert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/>
                        <a:t>2.16.840.1.114412.2.1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EV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125609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D-Trust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/>
                        <a:t>1.3.6.1.4.1.4788.2.200.1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OV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809010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D-Trust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/>
                        <a:t>1.3.6.1.4.1.4788.2.202.1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EV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005510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Entrust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BR 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5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971436"/>
                  </a:ext>
                </a:extLst>
              </a:tr>
              <a:tr h="159270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Globalsign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/>
                        <a:t>1.3.6.1.4.1.4146.1.10.10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DV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572147"/>
                  </a:ext>
                </a:extLst>
              </a:tr>
              <a:tr h="159270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Globalsign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/>
                        <a:t>1.3.6.1.4.1.4146.1.20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OV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17027"/>
                  </a:ext>
                </a:extLst>
              </a:tr>
              <a:tr h="159270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Globalsign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/>
                        <a:t>1.3.6.1.4.1.4146.1.1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EV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615542"/>
                  </a:ext>
                </a:extLst>
              </a:tr>
              <a:tr h="159270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GoDaddy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/>
                        <a:t>2.16.840.1.114413.1.7.23.1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DV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61684"/>
                  </a:ext>
                </a:extLst>
              </a:tr>
              <a:tr h="159270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GoDaddy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/>
                        <a:t>2.16.840.1.114413.1.7.23.2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OV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08277"/>
                  </a:ext>
                </a:extLst>
              </a:tr>
              <a:tr h="159270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GoDaddy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/>
                        <a:t>2.16.840.1.114413.1.7.23.3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EV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919814"/>
                  </a:ext>
                </a:extLst>
              </a:tr>
              <a:tr h="159270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Identrust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/>
                        <a:t>2.16.840.1.113839.0.6.3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Commercial – Will also include CABF OIDS 2.23.140.1.2.1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474368"/>
                  </a:ext>
                </a:extLst>
              </a:tr>
              <a:tr h="159270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Identrust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/>
                        <a:t>2.16.840.1.101.3.2.1.1. 5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Public Sector – Will also include CABF OIDS 2.23.140.1.2.1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015991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Izenpe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/>
                        <a:t>1.3.6.1.4.1.14777.1.2.1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Will also use CABF 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413078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Logius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/>
                        <a:t>2.16.528.1.1003.1.2.5.6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OV only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261917"/>
                  </a:ext>
                </a:extLst>
              </a:tr>
              <a:tr h="159270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QuoVadis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/>
                        <a:t>1.3.6.1.4.1.8024.0.2.100.1.1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OV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452547"/>
                  </a:ext>
                </a:extLst>
              </a:tr>
              <a:tr h="159270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QuoVadis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/>
                        <a:t>1.3.6.1.4.1.8024.0.2.100.1.2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EV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592092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Starfield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/>
                        <a:t>2.16.840.1.114414.1.7.23.1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DV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292355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Starfield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/>
                        <a:t>2.16.840.1.114414.1.7.23.2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OV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43731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Starfield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/>
                        <a:t>2.16.840.1.114414.1.7.23.3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EV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563511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Startcom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BR 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5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9643"/>
                  </a:ext>
                </a:extLst>
              </a:tr>
              <a:tr h="159270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SwissSign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/>
                        <a:t>2.16.756.1.89.1.2.1.1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EV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366672"/>
                  </a:ext>
                </a:extLst>
              </a:tr>
              <a:tr h="159270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Symantec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/>
                        <a:t>2.16.840.1.113733.1.7.54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Verisign, Thawte, GeoTrust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889061"/>
                  </a:ext>
                </a:extLst>
              </a:tr>
              <a:tr h="79635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Trend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/>
                        <a:t>1.3.6.1.4.1.34697.1.1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5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1786"/>
                  </a:ext>
                </a:extLst>
              </a:tr>
              <a:tr h="79635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Trustis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/>
                        <a:t>1.3.6.1.4.1.5237.1.1.3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5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02070"/>
                  </a:ext>
                </a:extLst>
              </a:tr>
              <a:tr h="159270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Trustwave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/>
                        <a:t>1.3.6.1.4.1.30360.3.3.3.3.4.4.3.0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5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011402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TurkTrust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/>
                        <a:t>2.16.792.3.0.3.1.1.2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OV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254147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TurkTrust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/>
                        <a:t>2.16.792.3.0.3.1.1.5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EV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595055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WoSign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50" dirty="0"/>
                        <a:t>1.3.6.1.4.1.36305.2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EV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795400"/>
                  </a:ext>
                </a:extLst>
              </a:tr>
              <a:tr h="119453">
                <a:tc>
                  <a:txBody>
                    <a:bodyPr/>
                    <a:lstStyle/>
                    <a:p>
                      <a:pPr algn="l"/>
                      <a:r>
                        <a:rPr lang="en-US" sz="1050"/>
                        <a:t>WoSign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BR 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OV, DV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32706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4F2F30-05BF-4239-84A9-2848740C4A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6A912A-11EB-48AD-B613-A0AD68A9DF3C}" type="slidenum">
              <a:rPr lang="en-US" altLang="zh-TW" smtClean="0"/>
              <a:pPr>
                <a:defRPr/>
              </a:pPr>
              <a:t>16</a:t>
            </a:fld>
            <a:endParaRPr kumimoji="1"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418858A-7A58-4EDD-AB27-6A2EBD725F4C}"/>
              </a:ext>
            </a:extLst>
          </p:cNvPr>
          <p:cNvSpPr txBox="1"/>
          <p:nvPr/>
        </p:nvSpPr>
        <p:spPr>
          <a:xfrm>
            <a:off x="6429554" y="80370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As of 5 Oct 2017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02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0E95E2-F4B7-4937-8C55-6B70E6D5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260350"/>
            <a:ext cx="8258175" cy="858838"/>
          </a:xfrm>
        </p:spPr>
        <p:txBody>
          <a:bodyPr/>
          <a:lstStyle/>
          <a:p>
            <a:r>
              <a:rPr lang="en-US" altLang="zh-TW" dirty="0"/>
              <a:t>What should we do?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9ED275-26F4-4101-A180-94E3C85C46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6A912A-11EB-48AD-B613-A0AD68A9DF3C}" type="slidenum">
              <a:rPr lang="en-US" altLang="zh-TW" smtClean="0"/>
              <a:pPr>
                <a:defRPr/>
              </a:pPr>
              <a:t>17</a:t>
            </a:fld>
            <a:endParaRPr kumimoji="1" lang="en-US" altLang="zh-TW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D726940-849E-47FB-994E-72AA1DCAF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8724"/>
            <a:ext cx="8229600" cy="5120317"/>
          </a:xfrm>
        </p:spPr>
        <p:txBody>
          <a:bodyPr/>
          <a:lstStyle/>
          <a:p>
            <a:r>
              <a:rPr lang="en-US" altLang="zh-TW" sz="2400" dirty="0">
                <a:latin typeface="+mn-lt"/>
              </a:rPr>
              <a:t>Enforce to adopt CABF CP OIDs</a:t>
            </a:r>
          </a:p>
          <a:p>
            <a:pPr lvl="1"/>
            <a:r>
              <a:rPr lang="en-US" altLang="zh-TW" sz="2400" dirty="0">
                <a:latin typeface="+mn-lt"/>
              </a:rPr>
              <a:t>Set a sunrise date</a:t>
            </a:r>
          </a:p>
          <a:p>
            <a:pPr lvl="2"/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Effective DD MM YYYY, CAs MUST use the following CP OIDs in the subordinate CA certificates and the subscriber certificates</a:t>
            </a:r>
            <a:r>
              <a:rPr lang="en-US" altLang="zh-TW" sz="2000" dirty="0">
                <a:latin typeface="+mn-lt"/>
              </a:rPr>
              <a:t>.</a:t>
            </a:r>
          </a:p>
          <a:p>
            <a:pPr lvl="1"/>
            <a:r>
              <a:rPr lang="en-US" altLang="zh-TW" sz="2400" dirty="0">
                <a:latin typeface="+mn-lt"/>
              </a:rPr>
              <a:t>Note that “Microsoft Root Certificate Program” already mandate the use of CABF CP OIDs</a:t>
            </a:r>
          </a:p>
          <a:p>
            <a:pPr marL="1524000" lvl="2" indent="-609600">
              <a:buNone/>
            </a:pPr>
            <a:r>
              <a:rPr lang="en-US" altLang="zh-TW" sz="2000" dirty="0">
                <a:latin typeface="+mn-lt"/>
              </a:rPr>
              <a:t>4.15 	CAs must use the following OIDs in the end-entity certificate: DV 2.23.140.1.2.1; OV 2.23.140.1.2.2; EV 2.23.140.1.1.; IV 2.23.140.1.2.3; EV Code Signing 2.23.140.1.3; Non-EV Code Signing 2.23.140.1.4.</a:t>
            </a:r>
            <a:endParaRPr lang="en-US" altLang="zh-TW" sz="2400" dirty="0">
              <a:latin typeface="+mn-lt"/>
            </a:endParaRPr>
          </a:p>
          <a:p>
            <a:r>
              <a:rPr lang="en-US" altLang="zh-TW" sz="2400" dirty="0"/>
              <a:t>For Browsers</a:t>
            </a:r>
          </a:p>
          <a:p>
            <a:pPr lvl="1"/>
            <a:r>
              <a:rPr lang="en-US" altLang="zh-TW" sz="2000" dirty="0">
                <a:latin typeface="+mn-lt"/>
              </a:rPr>
              <a:t>All of the Root CA certificates in the trust list must associate with one or more applicable CABF CP OIDs</a:t>
            </a:r>
          </a:p>
        </p:txBody>
      </p:sp>
    </p:spTree>
    <p:extLst>
      <p:ext uri="{BB962C8B-B14F-4D97-AF65-F5344CB8AC3E}">
        <p14:creationId xmlns:p14="http://schemas.microsoft.com/office/powerpoint/2010/main" val="1735558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0E95E2-F4B7-4937-8C55-6B70E6D5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260350"/>
            <a:ext cx="8258175" cy="858838"/>
          </a:xfrm>
        </p:spPr>
        <p:txBody>
          <a:bodyPr/>
          <a:lstStyle/>
          <a:p>
            <a:r>
              <a:rPr lang="en-US" altLang="zh-TW" dirty="0"/>
              <a:t>Conclusions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9ED275-26F4-4101-A180-94E3C85C46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6A912A-11EB-48AD-B613-A0AD68A9DF3C}" type="slidenum">
              <a:rPr lang="en-US" altLang="zh-TW" smtClean="0"/>
              <a:pPr>
                <a:defRPr/>
              </a:pPr>
              <a:t>18</a:t>
            </a:fld>
            <a:endParaRPr kumimoji="1" lang="en-US" altLang="zh-TW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D726940-849E-47FB-994E-72AA1DCAF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053" y="1228724"/>
            <a:ext cx="8649419" cy="5120317"/>
          </a:xfrm>
        </p:spPr>
        <p:txBody>
          <a:bodyPr/>
          <a:lstStyle/>
          <a:p>
            <a:r>
              <a:rPr lang="en-US" altLang="zh-TW" sz="2400" dirty="0">
                <a:latin typeface="+mn-lt"/>
              </a:rPr>
              <a:t>The Advantages of determining the applicability of certificates by using standard CABF CP OIDs instead of EKUs</a:t>
            </a:r>
          </a:p>
          <a:p>
            <a:pPr lvl="1"/>
            <a:r>
              <a:rPr lang="en-US" altLang="zh-TW" sz="2000" dirty="0">
                <a:latin typeface="+mn-lt"/>
              </a:rPr>
              <a:t>It can provide a 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uniform</a:t>
            </a:r>
            <a:r>
              <a:rPr lang="en-US" altLang="zh-TW" sz="2000" dirty="0">
                <a:latin typeface="+mn-lt"/>
              </a:rPr>
              <a:t>, 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systematic</a:t>
            </a:r>
            <a:r>
              <a:rPr lang="en-US" altLang="zh-TW" sz="2000" dirty="0">
                <a:latin typeface="+mn-lt"/>
              </a:rPr>
              <a:t>, and 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automatic</a:t>
            </a:r>
            <a:r>
              <a:rPr lang="en-US" altLang="zh-TW" sz="2000" dirty="0">
                <a:latin typeface="+mn-lt"/>
              </a:rPr>
              <a:t> way to determine the applicability of different types of certificates.</a:t>
            </a:r>
          </a:p>
          <a:p>
            <a:pPr lvl="1"/>
            <a:r>
              <a:rPr lang="en-US" altLang="zh-TW" sz="2000" dirty="0">
                <a:latin typeface="+mn-lt"/>
              </a:rPr>
              <a:t>It is fully compliant to the certification path processing procedure defined in the X.509 standard and RFC 5280.</a:t>
            </a:r>
          </a:p>
          <a:p>
            <a:endParaRPr lang="en-US" altLang="zh-TW" sz="2400" dirty="0">
              <a:latin typeface="+mn-lt"/>
            </a:endParaRPr>
          </a:p>
          <a:p>
            <a:r>
              <a:rPr lang="en-US" altLang="zh-TW" sz="2400" dirty="0">
                <a:latin typeface="+mn-lt"/>
              </a:rPr>
              <a:t>Let’s do the right thing in a way that we do it right</a:t>
            </a:r>
          </a:p>
          <a:p>
            <a:pPr lvl="1"/>
            <a:r>
              <a:rPr lang="en-US" altLang="zh-TW" sz="2400" dirty="0">
                <a:latin typeface="+mn-lt"/>
              </a:rPr>
              <a:t>Do the right thing: we must always check the applicability of certificates</a:t>
            </a:r>
          </a:p>
          <a:p>
            <a:pPr lvl="1"/>
            <a:r>
              <a:rPr lang="en-US" altLang="zh-TW" sz="2400" dirty="0">
                <a:latin typeface="+mn-lt"/>
              </a:rPr>
              <a:t>Do it right: By enforcing standard CABF CP OIDs, we can systematically check </a:t>
            </a:r>
            <a:r>
              <a:rPr lang="en-US" altLang="zh-TW" sz="2400" dirty="0"/>
              <a:t>applicability of certificates</a:t>
            </a:r>
            <a:endParaRPr lang="en-US" altLang="zh-TW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874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A7198-468B-486B-A02B-17DBA468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Determine applicability of certificates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8DE224-7496-4B15-954E-B5F370242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8725"/>
            <a:ext cx="8229600" cy="4857750"/>
          </a:xfrm>
        </p:spPr>
        <p:txBody>
          <a:bodyPr/>
          <a:lstStyle/>
          <a:p>
            <a:r>
              <a:rPr lang="en-US" altLang="zh-TW" sz="2800" dirty="0">
                <a:solidFill>
                  <a:srgbClr val="FF0000"/>
                </a:solidFill>
              </a:rPr>
              <a:t>Q:</a:t>
            </a:r>
            <a:r>
              <a:rPr lang="en-US" altLang="zh-TW" sz="2800" dirty="0">
                <a:solidFill>
                  <a:schemeClr val="tx1"/>
                </a:solidFill>
              </a:rPr>
              <a:t> When a certificate-using software (such as a browser) encounter a SSL certificate or a code-signing certificate </a:t>
            </a:r>
            <a:r>
              <a:rPr lang="en-US" altLang="zh-TW" sz="2800" dirty="0">
                <a:solidFill>
                  <a:srgbClr val="FF0000"/>
                </a:solidFill>
              </a:rPr>
              <a:t>that is chained up to a trusted Root CA</a:t>
            </a:r>
            <a:r>
              <a:rPr lang="en-US" altLang="zh-TW" sz="2800" dirty="0">
                <a:solidFill>
                  <a:schemeClr val="tx1"/>
                </a:solidFill>
              </a:rPr>
              <a:t>, how does it determine whether the certificate is issued by a Subordinate CA that conforms the applicable CA/Browser Forum guidelines?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A:</a:t>
            </a:r>
            <a:r>
              <a:rPr lang="en-US" altLang="zh-TW" sz="2800" dirty="0">
                <a:solidFill>
                  <a:schemeClr val="tx1"/>
                </a:solidFill>
              </a:rPr>
              <a:t> Currently, there is no </a:t>
            </a:r>
            <a:r>
              <a:rPr lang="en-US" altLang="zh-TW" sz="2800" dirty="0">
                <a:solidFill>
                  <a:srgbClr val="FF0000"/>
                </a:solidFill>
              </a:rPr>
              <a:t>systematic</a:t>
            </a:r>
            <a:r>
              <a:rPr lang="en-US" altLang="zh-TW" sz="2800" dirty="0">
                <a:solidFill>
                  <a:schemeClr val="tx1"/>
                </a:solidFill>
              </a:rPr>
              <a:t> and</a:t>
            </a:r>
            <a:r>
              <a:rPr lang="zh-TW" altLang="en-US" sz="2800" dirty="0">
                <a:solidFill>
                  <a:schemeClr val="tx1"/>
                </a:solidFill>
              </a:rPr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automatic</a:t>
            </a:r>
            <a:r>
              <a:rPr lang="en-US" altLang="zh-TW" sz="2800" dirty="0">
                <a:solidFill>
                  <a:schemeClr val="tx1"/>
                </a:solidFill>
              </a:rPr>
              <a:t> way to check this applicability.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ECBD43-A236-4C72-8210-21C878F707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6A912A-11EB-48AD-B613-A0AD68A9DF3C}" type="slidenum">
              <a:rPr lang="en-US" altLang="zh-TW" smtClean="0"/>
              <a:pPr>
                <a:defRPr/>
              </a:pPr>
              <a:t>2</a:t>
            </a:fld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130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BE0B8833-31F5-43F3-B052-D3A27058BA47}"/>
              </a:ext>
            </a:extLst>
          </p:cNvPr>
          <p:cNvSpPr/>
          <p:nvPr/>
        </p:nvSpPr>
        <p:spPr>
          <a:xfrm>
            <a:off x="511752" y="1218955"/>
            <a:ext cx="6554183" cy="5101086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0E409E1-AE69-48A4-89D7-10B1E0A1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err="1">
                <a:latin typeface="+mn-lt"/>
              </a:rPr>
              <a:t>Mis</a:t>
            </a:r>
            <a:r>
              <a:rPr lang="en-US" altLang="zh-TW" sz="3200" dirty="0">
                <a:latin typeface="+mn-lt"/>
              </a:rPr>
              <a:t>-issuance by Unconstrained CA</a:t>
            </a:r>
            <a:endParaRPr lang="zh-TW" altLang="en-US" sz="3200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25BBE6-0268-46AB-9474-FEDFF9706C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1615" y="6502400"/>
            <a:ext cx="2133600" cy="238125"/>
          </a:xfrm>
        </p:spPr>
        <p:txBody>
          <a:bodyPr/>
          <a:lstStyle/>
          <a:p>
            <a:pPr>
              <a:defRPr/>
            </a:pPr>
            <a:fld id="{F16A912A-11EB-48AD-B613-A0AD68A9DF3C}" type="slidenum">
              <a:rPr lang="en-US" altLang="zh-TW" smtClean="0">
                <a:latin typeface="+mn-lt"/>
              </a:rPr>
              <a:pPr>
                <a:defRPr/>
              </a:pPr>
              <a:t>3</a:t>
            </a:fld>
            <a:endParaRPr kumimoji="1" lang="en-US" altLang="zh-TW" dirty="0">
              <a:latin typeface="+mn-lt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3B39A73-30D6-41AD-9523-54CCA51784B5}"/>
              </a:ext>
            </a:extLst>
          </p:cNvPr>
          <p:cNvSpPr/>
          <p:nvPr/>
        </p:nvSpPr>
        <p:spPr>
          <a:xfrm>
            <a:off x="2838622" y="1333178"/>
            <a:ext cx="1541056" cy="13917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RootCA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85C43F0-2B8E-4DC2-AD12-6E70F3B93169}"/>
              </a:ext>
            </a:extLst>
          </p:cNvPr>
          <p:cNvSpPr/>
          <p:nvPr/>
        </p:nvSpPr>
        <p:spPr>
          <a:xfrm>
            <a:off x="926434" y="3193608"/>
            <a:ext cx="1541056" cy="13917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SubCA1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AD7A441-A08C-4925-872D-6B121BD48683}"/>
              </a:ext>
            </a:extLst>
          </p:cNvPr>
          <p:cNvSpPr/>
          <p:nvPr/>
        </p:nvSpPr>
        <p:spPr>
          <a:xfrm>
            <a:off x="2838622" y="3193608"/>
            <a:ext cx="1541056" cy="13917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SubCA2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3DBE13C-A5AD-40C1-9DC5-BBA0442D2B74}"/>
              </a:ext>
            </a:extLst>
          </p:cNvPr>
          <p:cNvSpPr/>
          <p:nvPr/>
        </p:nvSpPr>
        <p:spPr>
          <a:xfrm>
            <a:off x="4750810" y="3193608"/>
            <a:ext cx="1541056" cy="13917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SubCA3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EA03158-0FE8-4CA1-8259-31DA204761A3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696962" y="2724907"/>
            <a:ext cx="1912188" cy="46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6D8208D-D68B-46B7-92E8-B1475B43C2DE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3609150" y="2724907"/>
            <a:ext cx="0" cy="46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6F65ADF-C994-424F-A8F8-43F38B7AE55D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3609150" y="2724907"/>
            <a:ext cx="1912188" cy="46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摺角紙張 14">
            <a:extLst>
              <a:ext uri="{FF2B5EF4-FFF2-40B4-BE49-F238E27FC236}">
                <a16:creationId xmlns:a16="http://schemas.microsoft.com/office/drawing/2014/main" id="{2CCFBEB4-8986-46CA-91DD-1E942543374C}"/>
              </a:ext>
            </a:extLst>
          </p:cNvPr>
          <p:cNvSpPr/>
          <p:nvPr/>
        </p:nvSpPr>
        <p:spPr>
          <a:xfrm>
            <a:off x="1150721" y="5054040"/>
            <a:ext cx="1109932" cy="101791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OV SSL Cert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CF7D738-FDAB-4ADB-891C-9121B3E214B7}"/>
              </a:ext>
            </a:extLst>
          </p:cNvPr>
          <p:cNvCxnSpPr>
            <a:stCxn id="6" idx="4"/>
            <a:endCxn id="15" idx="0"/>
          </p:cNvCxnSpPr>
          <p:nvPr/>
        </p:nvCxnSpPr>
        <p:spPr>
          <a:xfrm>
            <a:off x="1696962" y="4585337"/>
            <a:ext cx="8725" cy="46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摺角紙張 17">
            <a:extLst>
              <a:ext uri="{FF2B5EF4-FFF2-40B4-BE49-F238E27FC236}">
                <a16:creationId xmlns:a16="http://schemas.microsoft.com/office/drawing/2014/main" id="{10242B8A-7634-47F4-A5CA-FA20C3810E8D}"/>
              </a:ext>
            </a:extLst>
          </p:cNvPr>
          <p:cNvSpPr/>
          <p:nvPr/>
        </p:nvSpPr>
        <p:spPr>
          <a:xfrm>
            <a:off x="3054184" y="5054040"/>
            <a:ext cx="1109932" cy="101791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EV Code Signing</a:t>
            </a:r>
          </a:p>
          <a:p>
            <a:pPr algn="ctr"/>
            <a:r>
              <a:rPr lang="en-US" altLang="zh-TW" dirty="0"/>
              <a:t>Cert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9264B80-722E-41B7-9692-1E7F2B3558F9}"/>
              </a:ext>
            </a:extLst>
          </p:cNvPr>
          <p:cNvCxnSpPr/>
          <p:nvPr/>
        </p:nvCxnSpPr>
        <p:spPr>
          <a:xfrm>
            <a:off x="3600425" y="4585337"/>
            <a:ext cx="8725" cy="46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4CE2AB9-83D2-473B-BF8F-527C20C5CD54}"/>
              </a:ext>
            </a:extLst>
          </p:cNvPr>
          <p:cNvSpPr txBox="1"/>
          <p:nvPr/>
        </p:nvSpPr>
        <p:spPr>
          <a:xfrm>
            <a:off x="4536488" y="1460255"/>
            <a:ext cx="2044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  <a:latin typeface="+mn-lt"/>
              </a:rPr>
              <a:t>“</a:t>
            </a:r>
            <a:r>
              <a:rPr lang="en-US" altLang="zh-TW" dirty="0" err="1">
                <a:solidFill>
                  <a:srgbClr val="0000FF"/>
                </a:solidFill>
                <a:latin typeface="+mn-lt"/>
              </a:rPr>
              <a:t>WebTrust</a:t>
            </a:r>
            <a:r>
              <a:rPr lang="en-US" altLang="zh-TW" dirty="0">
                <a:solidFill>
                  <a:srgbClr val="0000FF"/>
                </a:solidFill>
                <a:latin typeface="+mn-lt"/>
              </a:rPr>
              <a:t> for CA”</a:t>
            </a:r>
          </a:p>
          <a:p>
            <a:pPr algn="ctr"/>
            <a:r>
              <a:rPr lang="en-US" altLang="zh-TW" dirty="0">
                <a:solidFill>
                  <a:srgbClr val="0000FF"/>
                </a:solidFill>
                <a:latin typeface="+mn-lt"/>
              </a:rPr>
              <a:t>audited</a:t>
            </a:r>
            <a:endParaRPr lang="zh-TW" altLang="en-US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601B18C-BCCB-4A29-9B77-D83042CFA26F}"/>
              </a:ext>
            </a:extLst>
          </p:cNvPr>
          <p:cNvSpPr txBox="1"/>
          <p:nvPr/>
        </p:nvSpPr>
        <p:spPr>
          <a:xfrm>
            <a:off x="940766" y="4032879"/>
            <a:ext cx="1529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FF"/>
                </a:solidFill>
                <a:latin typeface="+mn-lt"/>
              </a:rPr>
              <a:t>“</a:t>
            </a:r>
            <a:r>
              <a:rPr lang="en-US" altLang="zh-TW" sz="1200" dirty="0" err="1">
                <a:solidFill>
                  <a:srgbClr val="0000FF"/>
                </a:solidFill>
                <a:latin typeface="+mn-lt"/>
              </a:rPr>
              <a:t>WebTrust</a:t>
            </a:r>
            <a:r>
              <a:rPr lang="en-US" altLang="zh-TW" sz="1200" dirty="0">
                <a:solidFill>
                  <a:srgbClr val="0000FF"/>
                </a:solidFill>
                <a:latin typeface="+mn-lt"/>
              </a:rPr>
              <a:t> SSLBR”</a:t>
            </a:r>
          </a:p>
          <a:p>
            <a:pPr algn="ctr"/>
            <a:r>
              <a:rPr lang="en-US" altLang="zh-TW" sz="1200" dirty="0">
                <a:solidFill>
                  <a:srgbClr val="0000FF"/>
                </a:solidFill>
                <a:latin typeface="+mn-lt"/>
              </a:rPr>
              <a:t>audited</a:t>
            </a:r>
            <a:endParaRPr lang="zh-TW" altLang="en-US" sz="12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26C422B-E44D-47E7-BBB1-56FC7E539900}"/>
              </a:ext>
            </a:extLst>
          </p:cNvPr>
          <p:cNvSpPr txBox="1"/>
          <p:nvPr/>
        </p:nvSpPr>
        <p:spPr>
          <a:xfrm>
            <a:off x="2911103" y="4021496"/>
            <a:ext cx="1407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FF"/>
                </a:solidFill>
                <a:latin typeface="+mn-lt"/>
              </a:rPr>
              <a:t>“</a:t>
            </a:r>
            <a:r>
              <a:rPr lang="en-US" altLang="zh-TW" sz="1200" dirty="0" err="1">
                <a:solidFill>
                  <a:srgbClr val="0000FF"/>
                </a:solidFill>
                <a:latin typeface="+mn-lt"/>
              </a:rPr>
              <a:t>WebTrust</a:t>
            </a:r>
            <a:r>
              <a:rPr lang="en-US" altLang="zh-TW" sz="1200" dirty="0">
                <a:solidFill>
                  <a:srgbClr val="0000FF"/>
                </a:solidFill>
                <a:latin typeface="+mn-lt"/>
              </a:rPr>
              <a:t> EVCS”</a:t>
            </a:r>
          </a:p>
          <a:p>
            <a:pPr algn="ctr"/>
            <a:r>
              <a:rPr lang="en-US" altLang="zh-TW" sz="1200" dirty="0">
                <a:solidFill>
                  <a:srgbClr val="0000FF"/>
                </a:solidFill>
                <a:latin typeface="+mn-lt"/>
              </a:rPr>
              <a:t>audited</a:t>
            </a:r>
            <a:endParaRPr lang="zh-TW" altLang="en-US" sz="12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矩形: 摺角紙張 24">
            <a:extLst>
              <a:ext uri="{FF2B5EF4-FFF2-40B4-BE49-F238E27FC236}">
                <a16:creationId xmlns:a16="http://schemas.microsoft.com/office/drawing/2014/main" id="{3B935506-ABD0-49E5-9A74-28C6B204C4CC}"/>
              </a:ext>
            </a:extLst>
          </p:cNvPr>
          <p:cNvSpPr/>
          <p:nvPr/>
        </p:nvSpPr>
        <p:spPr>
          <a:xfrm>
            <a:off x="4374664" y="5045449"/>
            <a:ext cx="1109932" cy="101791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OV SSL Cert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E3CAAEE-DD51-4942-B8B3-BDB50E1B0D06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flipH="1">
            <a:off x="4929630" y="4585337"/>
            <a:ext cx="591708" cy="460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摺角紙張 27">
            <a:extLst>
              <a:ext uri="{FF2B5EF4-FFF2-40B4-BE49-F238E27FC236}">
                <a16:creationId xmlns:a16="http://schemas.microsoft.com/office/drawing/2014/main" id="{2BFF9923-90EF-4ACC-B0ED-AF520B4046CC}"/>
              </a:ext>
            </a:extLst>
          </p:cNvPr>
          <p:cNvSpPr/>
          <p:nvPr/>
        </p:nvSpPr>
        <p:spPr>
          <a:xfrm>
            <a:off x="5638862" y="5045448"/>
            <a:ext cx="1109932" cy="101791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EV Code Signing Cert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CD42886-8C05-444E-8778-FBCAAC0628D7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>
            <a:off x="5521338" y="4585337"/>
            <a:ext cx="672490" cy="460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4893F9B-F77D-48E1-99C0-473B3A4A318D}"/>
              </a:ext>
            </a:extLst>
          </p:cNvPr>
          <p:cNvSpPr txBox="1"/>
          <p:nvPr/>
        </p:nvSpPr>
        <p:spPr>
          <a:xfrm>
            <a:off x="6255030" y="2623374"/>
            <a:ext cx="2942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latin typeface="+mn-lt"/>
              </a:rPr>
              <a:t>SubCA3 is not “</a:t>
            </a:r>
            <a:r>
              <a:rPr lang="en-US" altLang="zh-TW" sz="1600" dirty="0" err="1">
                <a:latin typeface="+mn-lt"/>
              </a:rPr>
              <a:t>WebTrust</a:t>
            </a:r>
            <a:r>
              <a:rPr lang="en-US" altLang="zh-TW" sz="1600" dirty="0">
                <a:latin typeface="+mn-lt"/>
              </a:rPr>
              <a:t> SSLBR” Audited or “</a:t>
            </a:r>
            <a:r>
              <a:rPr lang="en-US" altLang="zh-TW" sz="1600" dirty="0" err="1">
                <a:latin typeface="+mn-lt"/>
              </a:rPr>
              <a:t>WebTrust</a:t>
            </a:r>
            <a:r>
              <a:rPr lang="en-US" altLang="zh-TW" sz="1600" dirty="0">
                <a:latin typeface="+mn-lt"/>
              </a:rPr>
              <a:t> EVCS” audited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16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latin typeface="+mn-lt"/>
              </a:rPr>
              <a:t>SubCA3 could </a:t>
            </a:r>
            <a:r>
              <a:rPr lang="en-US" altLang="zh-TW" sz="1600" dirty="0" err="1">
                <a:latin typeface="+mn-lt"/>
              </a:rPr>
              <a:t>mis-issuse</a:t>
            </a:r>
            <a:r>
              <a:rPr lang="en-US" altLang="zh-TW" sz="1600" dirty="0">
                <a:latin typeface="+mn-lt"/>
              </a:rPr>
              <a:t> SSL certificates or EV Code Signing certificates</a:t>
            </a:r>
            <a:r>
              <a:rPr lang="zh-TW" altLang="en-US" sz="1600" dirty="0">
                <a:latin typeface="+mn-lt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+mn-lt"/>
              </a:rPr>
              <a:t>unless</a:t>
            </a:r>
            <a:r>
              <a:rPr lang="zh-TW" altLang="en-US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+mn-lt"/>
              </a:rPr>
              <a:t>all </a:t>
            </a:r>
            <a:r>
              <a:rPr lang="en-US" altLang="zh-TW" sz="1600" dirty="0" err="1">
                <a:solidFill>
                  <a:srgbClr val="FF0000"/>
                </a:solidFill>
                <a:latin typeface="+mn-lt"/>
              </a:rPr>
              <a:t>SubCAs</a:t>
            </a:r>
            <a:r>
              <a:rPr lang="en-US" altLang="zh-TW" sz="1600" dirty="0">
                <a:solidFill>
                  <a:srgbClr val="FF0000"/>
                </a:solidFill>
                <a:latin typeface="+mn-lt"/>
              </a:rPr>
              <a:t> are “Technically Constrained”</a:t>
            </a:r>
          </a:p>
        </p:txBody>
      </p:sp>
    </p:spTree>
    <p:extLst>
      <p:ext uri="{BB962C8B-B14F-4D97-AF65-F5344CB8AC3E}">
        <p14:creationId xmlns:p14="http://schemas.microsoft.com/office/powerpoint/2010/main" val="41012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BE0B8833-31F5-43F3-B052-D3A27058BA47}"/>
              </a:ext>
            </a:extLst>
          </p:cNvPr>
          <p:cNvSpPr/>
          <p:nvPr/>
        </p:nvSpPr>
        <p:spPr>
          <a:xfrm>
            <a:off x="511752" y="1218955"/>
            <a:ext cx="7562573" cy="5101086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0E409E1-AE69-48A4-89D7-10B1E0A1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41" y="260350"/>
            <a:ext cx="8258175" cy="858838"/>
          </a:xfrm>
        </p:spPr>
        <p:txBody>
          <a:bodyPr/>
          <a:lstStyle/>
          <a:p>
            <a:r>
              <a:rPr lang="en-US" altLang="zh-TW" sz="3200" dirty="0">
                <a:latin typeface="+mn-lt"/>
              </a:rPr>
              <a:t>Sub CA Constrained by EKU</a:t>
            </a:r>
            <a:endParaRPr lang="zh-TW" altLang="en-US" sz="3200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25BBE6-0268-46AB-9474-FEDFF9706C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1615" y="6502400"/>
            <a:ext cx="2133600" cy="238125"/>
          </a:xfrm>
        </p:spPr>
        <p:txBody>
          <a:bodyPr/>
          <a:lstStyle/>
          <a:p>
            <a:pPr>
              <a:defRPr/>
            </a:pPr>
            <a:fld id="{F16A912A-11EB-48AD-B613-A0AD68A9DF3C}" type="slidenum">
              <a:rPr lang="en-US" altLang="zh-TW" smtClean="0">
                <a:latin typeface="+mn-lt"/>
              </a:rPr>
              <a:pPr>
                <a:defRPr/>
              </a:pPr>
              <a:t>4</a:t>
            </a:fld>
            <a:endParaRPr kumimoji="1" lang="en-US" altLang="zh-TW" dirty="0">
              <a:latin typeface="+mn-lt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3B39A73-30D6-41AD-9523-54CCA51784B5}"/>
              </a:ext>
            </a:extLst>
          </p:cNvPr>
          <p:cNvSpPr/>
          <p:nvPr/>
        </p:nvSpPr>
        <p:spPr>
          <a:xfrm>
            <a:off x="2838622" y="1333178"/>
            <a:ext cx="1541056" cy="13917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RootCA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85C43F0-2B8E-4DC2-AD12-6E70F3B93169}"/>
              </a:ext>
            </a:extLst>
          </p:cNvPr>
          <p:cNvSpPr/>
          <p:nvPr/>
        </p:nvSpPr>
        <p:spPr>
          <a:xfrm>
            <a:off x="926434" y="3193608"/>
            <a:ext cx="1541056" cy="13917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SubCA1</a:t>
            </a:r>
          </a:p>
          <a:p>
            <a:pPr algn="ctr"/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AD7A441-A08C-4925-872D-6B121BD48683}"/>
              </a:ext>
            </a:extLst>
          </p:cNvPr>
          <p:cNvSpPr/>
          <p:nvPr/>
        </p:nvSpPr>
        <p:spPr>
          <a:xfrm>
            <a:off x="2838622" y="3193608"/>
            <a:ext cx="1541056" cy="13917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SubCA2</a:t>
            </a:r>
          </a:p>
          <a:p>
            <a:pPr algn="ctr"/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3DBE13C-A5AD-40C1-9DC5-BBA0442D2B74}"/>
              </a:ext>
            </a:extLst>
          </p:cNvPr>
          <p:cNvSpPr/>
          <p:nvPr/>
        </p:nvSpPr>
        <p:spPr>
          <a:xfrm>
            <a:off x="4750810" y="3193608"/>
            <a:ext cx="1541056" cy="13917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SubCA3</a:t>
            </a:r>
          </a:p>
          <a:p>
            <a:pPr algn="ctr"/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EA03158-0FE8-4CA1-8259-31DA204761A3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696962" y="2724907"/>
            <a:ext cx="1912188" cy="46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6D8208D-D68B-46B7-92E8-B1475B43C2DE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3609150" y="2724907"/>
            <a:ext cx="0" cy="46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6F65ADF-C994-424F-A8F8-43F38B7AE55D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3609150" y="2724907"/>
            <a:ext cx="1912188" cy="46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摺角紙張 14">
            <a:extLst>
              <a:ext uri="{FF2B5EF4-FFF2-40B4-BE49-F238E27FC236}">
                <a16:creationId xmlns:a16="http://schemas.microsoft.com/office/drawing/2014/main" id="{2CCFBEB4-8986-46CA-91DD-1E942543374C}"/>
              </a:ext>
            </a:extLst>
          </p:cNvPr>
          <p:cNvSpPr/>
          <p:nvPr/>
        </p:nvSpPr>
        <p:spPr>
          <a:xfrm>
            <a:off x="1150721" y="5054040"/>
            <a:ext cx="1109932" cy="101791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OV SSL Cert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CF7D738-FDAB-4ADB-891C-9121B3E214B7}"/>
              </a:ext>
            </a:extLst>
          </p:cNvPr>
          <p:cNvCxnSpPr>
            <a:stCxn id="6" idx="4"/>
            <a:endCxn id="15" idx="0"/>
          </p:cNvCxnSpPr>
          <p:nvPr/>
        </p:nvCxnSpPr>
        <p:spPr>
          <a:xfrm>
            <a:off x="1696962" y="4585337"/>
            <a:ext cx="8725" cy="46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摺角紙張 17">
            <a:extLst>
              <a:ext uri="{FF2B5EF4-FFF2-40B4-BE49-F238E27FC236}">
                <a16:creationId xmlns:a16="http://schemas.microsoft.com/office/drawing/2014/main" id="{10242B8A-7634-47F4-A5CA-FA20C3810E8D}"/>
              </a:ext>
            </a:extLst>
          </p:cNvPr>
          <p:cNvSpPr/>
          <p:nvPr/>
        </p:nvSpPr>
        <p:spPr>
          <a:xfrm>
            <a:off x="3054184" y="5054040"/>
            <a:ext cx="1109932" cy="101791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EV Code Signing</a:t>
            </a:r>
          </a:p>
          <a:p>
            <a:pPr algn="ctr"/>
            <a:r>
              <a:rPr lang="en-US" altLang="zh-TW" dirty="0"/>
              <a:t>Cert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9264B80-722E-41B7-9692-1E7F2B3558F9}"/>
              </a:ext>
            </a:extLst>
          </p:cNvPr>
          <p:cNvCxnSpPr/>
          <p:nvPr/>
        </p:nvCxnSpPr>
        <p:spPr>
          <a:xfrm>
            <a:off x="3600425" y="4585337"/>
            <a:ext cx="8725" cy="46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4CE2AB9-83D2-473B-BF8F-527C20C5CD54}"/>
              </a:ext>
            </a:extLst>
          </p:cNvPr>
          <p:cNvSpPr txBox="1"/>
          <p:nvPr/>
        </p:nvSpPr>
        <p:spPr>
          <a:xfrm>
            <a:off x="4536488" y="1460255"/>
            <a:ext cx="2044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  <a:latin typeface="+mn-lt"/>
              </a:rPr>
              <a:t>“</a:t>
            </a:r>
            <a:r>
              <a:rPr lang="en-US" altLang="zh-TW" dirty="0" err="1">
                <a:solidFill>
                  <a:srgbClr val="0000FF"/>
                </a:solidFill>
                <a:latin typeface="+mn-lt"/>
              </a:rPr>
              <a:t>WebTrust</a:t>
            </a:r>
            <a:r>
              <a:rPr lang="en-US" altLang="zh-TW" dirty="0">
                <a:solidFill>
                  <a:srgbClr val="0000FF"/>
                </a:solidFill>
                <a:latin typeface="+mn-lt"/>
              </a:rPr>
              <a:t> for CA”</a:t>
            </a:r>
          </a:p>
          <a:p>
            <a:pPr algn="ctr"/>
            <a:r>
              <a:rPr lang="en-US" altLang="zh-TW" dirty="0">
                <a:solidFill>
                  <a:srgbClr val="0000FF"/>
                </a:solidFill>
                <a:latin typeface="+mn-lt"/>
              </a:rPr>
              <a:t>audited</a:t>
            </a:r>
            <a:endParaRPr lang="zh-TW" altLang="en-US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601B18C-BCCB-4A29-9B77-D83042CFA26F}"/>
              </a:ext>
            </a:extLst>
          </p:cNvPr>
          <p:cNvSpPr txBox="1"/>
          <p:nvPr/>
        </p:nvSpPr>
        <p:spPr>
          <a:xfrm>
            <a:off x="921209" y="3814033"/>
            <a:ext cx="1616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  <a:latin typeface="+mn-lt"/>
              </a:rPr>
              <a:t>EKU = </a:t>
            </a:r>
            <a:br>
              <a:rPr lang="en-US" altLang="zh-TW" sz="1400" dirty="0">
                <a:solidFill>
                  <a:srgbClr val="0000FF"/>
                </a:solidFill>
                <a:latin typeface="+mn-lt"/>
              </a:rPr>
            </a:br>
            <a:r>
              <a:rPr lang="en-US" altLang="zh-TW" sz="1400" dirty="0">
                <a:solidFill>
                  <a:srgbClr val="0000FF"/>
                </a:solidFill>
                <a:latin typeface="+mn-lt"/>
              </a:rPr>
              <a:t>{id-</a:t>
            </a:r>
            <a:r>
              <a:rPr lang="en-US" altLang="zh-TW" sz="1400" dirty="0" err="1">
                <a:solidFill>
                  <a:srgbClr val="0000FF"/>
                </a:solidFill>
                <a:latin typeface="+mn-lt"/>
              </a:rPr>
              <a:t>kp</a:t>
            </a:r>
            <a:r>
              <a:rPr lang="en-US" altLang="zh-TW" sz="1400" dirty="0">
                <a:solidFill>
                  <a:srgbClr val="0000FF"/>
                </a:solidFill>
                <a:latin typeface="+mn-lt"/>
              </a:rPr>
              <a:t>-</a:t>
            </a:r>
            <a:r>
              <a:rPr lang="en-US" altLang="zh-TW" sz="1400" dirty="0" err="1">
                <a:solidFill>
                  <a:srgbClr val="0000FF"/>
                </a:solidFill>
                <a:latin typeface="+mn-lt"/>
              </a:rPr>
              <a:t>serverAuth</a:t>
            </a:r>
            <a:r>
              <a:rPr lang="en-US" altLang="zh-TW" sz="1400" dirty="0">
                <a:solidFill>
                  <a:srgbClr val="0000FF"/>
                </a:solidFill>
                <a:latin typeface="+mn-lt"/>
              </a:rPr>
              <a:t>}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26C422B-E44D-47E7-BBB1-56FC7E539900}"/>
              </a:ext>
            </a:extLst>
          </p:cNvPr>
          <p:cNvSpPr txBox="1"/>
          <p:nvPr/>
        </p:nvSpPr>
        <p:spPr>
          <a:xfrm>
            <a:off x="2781155" y="3793787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  <a:latin typeface="+mn-lt"/>
              </a:rPr>
              <a:t>EKU = </a:t>
            </a:r>
            <a:br>
              <a:rPr lang="en-US" altLang="zh-TW" sz="1400" dirty="0">
                <a:solidFill>
                  <a:srgbClr val="0000FF"/>
                </a:solidFill>
                <a:latin typeface="+mn-lt"/>
              </a:rPr>
            </a:br>
            <a:r>
              <a:rPr lang="en-US" altLang="zh-TW" sz="1400" dirty="0">
                <a:solidFill>
                  <a:srgbClr val="0000FF"/>
                </a:solidFill>
                <a:latin typeface="+mn-lt"/>
              </a:rPr>
              <a:t>{id-</a:t>
            </a:r>
            <a:r>
              <a:rPr lang="en-US" altLang="zh-TW" sz="1400" dirty="0" err="1">
                <a:solidFill>
                  <a:srgbClr val="0000FF"/>
                </a:solidFill>
                <a:latin typeface="+mn-lt"/>
              </a:rPr>
              <a:t>kp</a:t>
            </a:r>
            <a:r>
              <a:rPr lang="en-US" altLang="zh-TW" sz="1400" dirty="0">
                <a:solidFill>
                  <a:srgbClr val="0000FF"/>
                </a:solidFill>
                <a:latin typeface="+mn-lt"/>
              </a:rPr>
              <a:t>-</a:t>
            </a:r>
            <a:r>
              <a:rPr lang="en-US" altLang="zh-TW" sz="1400" dirty="0" err="1">
                <a:solidFill>
                  <a:srgbClr val="0000FF"/>
                </a:solidFill>
                <a:latin typeface="+mn-lt"/>
              </a:rPr>
              <a:t>codeSigning</a:t>
            </a:r>
            <a:r>
              <a:rPr lang="en-US" altLang="zh-TW" sz="1400" dirty="0">
                <a:solidFill>
                  <a:srgbClr val="0000FF"/>
                </a:solidFill>
                <a:latin typeface="+mn-lt"/>
              </a:rPr>
              <a:t>}</a:t>
            </a:r>
          </a:p>
        </p:txBody>
      </p:sp>
      <p:sp>
        <p:nvSpPr>
          <p:cNvPr id="25" name="矩形: 摺角紙張 24">
            <a:extLst>
              <a:ext uri="{FF2B5EF4-FFF2-40B4-BE49-F238E27FC236}">
                <a16:creationId xmlns:a16="http://schemas.microsoft.com/office/drawing/2014/main" id="{3B935506-ABD0-49E5-9A74-28C6B204C4CC}"/>
              </a:ext>
            </a:extLst>
          </p:cNvPr>
          <p:cNvSpPr/>
          <p:nvPr/>
        </p:nvSpPr>
        <p:spPr>
          <a:xfrm>
            <a:off x="4374664" y="5045449"/>
            <a:ext cx="1109932" cy="101791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OV SSL Cert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E3CAAEE-DD51-4942-B8B3-BDB50E1B0D06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flipH="1">
            <a:off x="4929630" y="4585337"/>
            <a:ext cx="591708" cy="460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摺角紙張 27">
            <a:extLst>
              <a:ext uri="{FF2B5EF4-FFF2-40B4-BE49-F238E27FC236}">
                <a16:creationId xmlns:a16="http://schemas.microsoft.com/office/drawing/2014/main" id="{2BFF9923-90EF-4ACC-B0ED-AF520B4046CC}"/>
              </a:ext>
            </a:extLst>
          </p:cNvPr>
          <p:cNvSpPr/>
          <p:nvPr/>
        </p:nvSpPr>
        <p:spPr>
          <a:xfrm>
            <a:off x="5990811" y="5037547"/>
            <a:ext cx="1109932" cy="101791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EV Code Signing Cert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CD42886-8C05-444E-8778-FBCAAC0628D7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>
            <a:off x="5521338" y="4585337"/>
            <a:ext cx="1024439" cy="452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BA8E818-B73B-444D-917B-9C65B700F904}"/>
              </a:ext>
            </a:extLst>
          </p:cNvPr>
          <p:cNvSpPr txBox="1"/>
          <p:nvPr/>
        </p:nvSpPr>
        <p:spPr>
          <a:xfrm>
            <a:off x="4777893" y="3818573"/>
            <a:ext cx="161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  <a:latin typeface="+mn-lt"/>
              </a:rPr>
              <a:t>EKU = </a:t>
            </a:r>
            <a:br>
              <a:rPr lang="en-US" altLang="zh-TW" sz="1400" dirty="0">
                <a:solidFill>
                  <a:srgbClr val="0000FF"/>
                </a:solidFill>
                <a:latin typeface="+mn-lt"/>
              </a:rPr>
            </a:br>
            <a:r>
              <a:rPr lang="en-US" altLang="zh-TW" sz="1400" dirty="0">
                <a:solidFill>
                  <a:srgbClr val="0000FF"/>
                </a:solidFill>
                <a:latin typeface="+mn-lt"/>
              </a:rPr>
              <a:t>{</a:t>
            </a:r>
            <a:r>
              <a:rPr lang="en-US" altLang="zh-TW" sz="1400" dirty="0">
                <a:solidFill>
                  <a:srgbClr val="FF0000"/>
                </a:solidFill>
                <a:latin typeface="+mn-lt"/>
              </a:rPr>
              <a:t>some other EKU</a:t>
            </a:r>
            <a:r>
              <a:rPr lang="en-US" altLang="zh-TW" sz="1400" dirty="0">
                <a:solidFill>
                  <a:srgbClr val="0000FF"/>
                </a:solidFill>
                <a:latin typeface="+mn-lt"/>
              </a:rPr>
              <a:t>}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951CDCE-8E4C-45FE-B17D-76D1CE311232}"/>
              </a:ext>
            </a:extLst>
          </p:cNvPr>
          <p:cNvSpPr txBox="1"/>
          <p:nvPr/>
        </p:nvSpPr>
        <p:spPr>
          <a:xfrm>
            <a:off x="955048" y="5762054"/>
            <a:ext cx="1616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  <a:latin typeface="+mn-lt"/>
              </a:rPr>
              <a:t>EKU = </a:t>
            </a:r>
            <a:br>
              <a:rPr lang="en-US" altLang="zh-TW" sz="1400" dirty="0">
                <a:solidFill>
                  <a:srgbClr val="0000FF"/>
                </a:solidFill>
                <a:latin typeface="+mn-lt"/>
              </a:rPr>
            </a:br>
            <a:r>
              <a:rPr lang="en-US" altLang="zh-TW" sz="1400" dirty="0">
                <a:solidFill>
                  <a:srgbClr val="0000FF"/>
                </a:solidFill>
                <a:latin typeface="+mn-lt"/>
              </a:rPr>
              <a:t>{id-</a:t>
            </a:r>
            <a:r>
              <a:rPr lang="en-US" altLang="zh-TW" sz="1400" dirty="0" err="1">
                <a:solidFill>
                  <a:srgbClr val="0000FF"/>
                </a:solidFill>
                <a:latin typeface="+mn-lt"/>
              </a:rPr>
              <a:t>kp</a:t>
            </a:r>
            <a:r>
              <a:rPr lang="en-US" altLang="zh-TW" sz="1400" dirty="0">
                <a:solidFill>
                  <a:srgbClr val="0000FF"/>
                </a:solidFill>
                <a:latin typeface="+mn-lt"/>
              </a:rPr>
              <a:t>-</a:t>
            </a:r>
            <a:r>
              <a:rPr lang="en-US" altLang="zh-TW" sz="1400" dirty="0" err="1">
                <a:solidFill>
                  <a:srgbClr val="0000FF"/>
                </a:solidFill>
                <a:latin typeface="+mn-lt"/>
              </a:rPr>
              <a:t>serverAuth</a:t>
            </a:r>
            <a:r>
              <a:rPr lang="en-US" altLang="zh-TW" sz="1400" dirty="0">
                <a:solidFill>
                  <a:srgbClr val="0000FF"/>
                </a:solidFill>
                <a:latin typeface="+mn-lt"/>
              </a:rPr>
              <a:t>}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454AA6B-7048-47D0-AB4D-64BFCFBEB9F1}"/>
              </a:ext>
            </a:extLst>
          </p:cNvPr>
          <p:cNvSpPr txBox="1"/>
          <p:nvPr/>
        </p:nvSpPr>
        <p:spPr>
          <a:xfrm>
            <a:off x="2629897" y="5793854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  <a:latin typeface="+mn-lt"/>
              </a:rPr>
              <a:t>EKU = </a:t>
            </a:r>
            <a:br>
              <a:rPr lang="en-US" altLang="zh-TW" sz="1400" dirty="0">
                <a:solidFill>
                  <a:srgbClr val="0000FF"/>
                </a:solidFill>
                <a:latin typeface="+mn-lt"/>
              </a:rPr>
            </a:br>
            <a:r>
              <a:rPr lang="en-US" altLang="zh-TW" sz="1400" dirty="0">
                <a:solidFill>
                  <a:srgbClr val="0000FF"/>
                </a:solidFill>
                <a:latin typeface="+mn-lt"/>
              </a:rPr>
              <a:t>{id-</a:t>
            </a:r>
            <a:r>
              <a:rPr lang="en-US" altLang="zh-TW" sz="1400" dirty="0" err="1">
                <a:solidFill>
                  <a:srgbClr val="0000FF"/>
                </a:solidFill>
                <a:latin typeface="+mn-lt"/>
              </a:rPr>
              <a:t>kp</a:t>
            </a:r>
            <a:r>
              <a:rPr lang="en-US" altLang="zh-TW" sz="1400" dirty="0">
                <a:solidFill>
                  <a:srgbClr val="0000FF"/>
                </a:solidFill>
                <a:latin typeface="+mn-lt"/>
              </a:rPr>
              <a:t>-</a:t>
            </a:r>
            <a:r>
              <a:rPr lang="en-US" altLang="zh-TW" sz="1400" dirty="0" err="1">
                <a:solidFill>
                  <a:srgbClr val="0000FF"/>
                </a:solidFill>
                <a:latin typeface="+mn-lt"/>
              </a:rPr>
              <a:t>codeSigning</a:t>
            </a:r>
            <a:r>
              <a:rPr lang="en-US" altLang="zh-TW" sz="1400" dirty="0">
                <a:solidFill>
                  <a:srgbClr val="0000FF"/>
                </a:solidFill>
                <a:latin typeface="+mn-lt"/>
              </a:rPr>
              <a:t>}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B9C3E60-208E-4A4F-8176-6461E057449C}"/>
              </a:ext>
            </a:extLst>
          </p:cNvPr>
          <p:cNvSpPr txBox="1"/>
          <p:nvPr/>
        </p:nvSpPr>
        <p:spPr>
          <a:xfrm>
            <a:off x="4199290" y="5785262"/>
            <a:ext cx="1616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  <a:latin typeface="+mn-lt"/>
              </a:rPr>
              <a:t>EKU = </a:t>
            </a:r>
            <a:br>
              <a:rPr lang="en-US" altLang="zh-TW" sz="1400" dirty="0">
                <a:solidFill>
                  <a:srgbClr val="0000FF"/>
                </a:solidFill>
                <a:latin typeface="+mn-lt"/>
              </a:rPr>
            </a:br>
            <a:r>
              <a:rPr lang="en-US" altLang="zh-TW" sz="1400" dirty="0">
                <a:solidFill>
                  <a:srgbClr val="0000FF"/>
                </a:solidFill>
                <a:latin typeface="+mn-lt"/>
              </a:rPr>
              <a:t>{</a:t>
            </a:r>
            <a:r>
              <a:rPr lang="en-US" altLang="zh-TW" sz="1400" dirty="0">
                <a:solidFill>
                  <a:srgbClr val="FF0000"/>
                </a:solidFill>
                <a:latin typeface="+mn-lt"/>
              </a:rPr>
              <a:t>id-</a:t>
            </a:r>
            <a:r>
              <a:rPr lang="en-US" altLang="zh-TW" sz="1400" dirty="0" err="1">
                <a:solidFill>
                  <a:srgbClr val="FF0000"/>
                </a:solidFill>
                <a:latin typeface="+mn-lt"/>
              </a:rPr>
              <a:t>kp</a:t>
            </a:r>
            <a:r>
              <a:rPr lang="en-US" altLang="zh-TW" sz="1400" dirty="0">
                <a:solidFill>
                  <a:srgbClr val="FF0000"/>
                </a:solidFill>
                <a:latin typeface="+mn-lt"/>
              </a:rPr>
              <a:t>-</a:t>
            </a:r>
            <a:r>
              <a:rPr lang="en-US" altLang="zh-TW" sz="1400" dirty="0" err="1">
                <a:solidFill>
                  <a:srgbClr val="FF0000"/>
                </a:solidFill>
                <a:latin typeface="+mn-lt"/>
              </a:rPr>
              <a:t>serverAuth</a:t>
            </a:r>
            <a:r>
              <a:rPr lang="en-US" altLang="zh-TW" sz="1400" dirty="0">
                <a:solidFill>
                  <a:srgbClr val="0000FF"/>
                </a:solidFill>
                <a:latin typeface="+mn-lt"/>
              </a:rPr>
              <a:t>}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2B5DAD4-3D75-4C36-9348-9F7AD2D1FCB6}"/>
              </a:ext>
            </a:extLst>
          </p:cNvPr>
          <p:cNvSpPr txBox="1"/>
          <p:nvPr/>
        </p:nvSpPr>
        <p:spPr>
          <a:xfrm>
            <a:off x="5712515" y="5810347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  <a:latin typeface="+mn-lt"/>
              </a:rPr>
              <a:t>EKU = </a:t>
            </a:r>
            <a:br>
              <a:rPr lang="en-US" altLang="zh-TW" sz="1400" dirty="0">
                <a:solidFill>
                  <a:srgbClr val="0000FF"/>
                </a:solidFill>
                <a:latin typeface="+mn-lt"/>
              </a:rPr>
            </a:br>
            <a:r>
              <a:rPr lang="en-US" altLang="zh-TW" sz="1400" dirty="0">
                <a:solidFill>
                  <a:srgbClr val="0000FF"/>
                </a:solidFill>
                <a:latin typeface="+mn-lt"/>
              </a:rPr>
              <a:t>{</a:t>
            </a:r>
            <a:r>
              <a:rPr lang="en-US" altLang="zh-TW" sz="1400" dirty="0">
                <a:solidFill>
                  <a:srgbClr val="FF0000"/>
                </a:solidFill>
                <a:latin typeface="+mn-lt"/>
              </a:rPr>
              <a:t>id-</a:t>
            </a:r>
            <a:r>
              <a:rPr lang="en-US" altLang="zh-TW" sz="1400" dirty="0" err="1">
                <a:solidFill>
                  <a:srgbClr val="FF0000"/>
                </a:solidFill>
                <a:latin typeface="+mn-lt"/>
              </a:rPr>
              <a:t>kp</a:t>
            </a:r>
            <a:r>
              <a:rPr lang="en-US" altLang="zh-TW" sz="1400" dirty="0">
                <a:solidFill>
                  <a:srgbClr val="FF0000"/>
                </a:solidFill>
                <a:latin typeface="+mn-lt"/>
              </a:rPr>
              <a:t>-</a:t>
            </a:r>
            <a:r>
              <a:rPr lang="en-US" altLang="zh-TW" sz="1400" dirty="0" err="1">
                <a:solidFill>
                  <a:srgbClr val="FF0000"/>
                </a:solidFill>
                <a:latin typeface="+mn-lt"/>
              </a:rPr>
              <a:t>codeSigning</a:t>
            </a:r>
            <a:r>
              <a:rPr lang="en-US" altLang="zh-TW" sz="1400" dirty="0">
                <a:solidFill>
                  <a:srgbClr val="0000FF"/>
                </a:solidFill>
                <a:latin typeface="+mn-lt"/>
              </a:rPr>
              <a:t>}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A4F5652-8B26-4ACC-B58B-CE1AA5E8DCF5}"/>
              </a:ext>
            </a:extLst>
          </p:cNvPr>
          <p:cNvSpPr txBox="1"/>
          <p:nvPr/>
        </p:nvSpPr>
        <p:spPr>
          <a:xfrm>
            <a:off x="6318949" y="4064334"/>
            <a:ext cx="1576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+mn-lt"/>
              </a:rPr>
              <a:t>The EKU chaining will be failed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44F61A6-1C0B-4223-9ABC-87344F41C140}"/>
              </a:ext>
            </a:extLst>
          </p:cNvPr>
          <p:cNvSpPr txBox="1"/>
          <p:nvPr/>
        </p:nvSpPr>
        <p:spPr>
          <a:xfrm>
            <a:off x="385800" y="3229194"/>
            <a:ext cx="1529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FF"/>
                </a:solidFill>
                <a:latin typeface="+mn-lt"/>
              </a:rPr>
              <a:t>“</a:t>
            </a:r>
            <a:r>
              <a:rPr lang="en-US" altLang="zh-TW" sz="1200" dirty="0" err="1">
                <a:solidFill>
                  <a:srgbClr val="0000FF"/>
                </a:solidFill>
                <a:latin typeface="+mn-lt"/>
              </a:rPr>
              <a:t>WebTrust</a:t>
            </a:r>
            <a:r>
              <a:rPr lang="en-US" altLang="zh-TW" sz="1200" dirty="0">
                <a:solidFill>
                  <a:srgbClr val="0000FF"/>
                </a:solidFill>
                <a:latin typeface="+mn-lt"/>
              </a:rPr>
              <a:t> SSLBR”</a:t>
            </a:r>
          </a:p>
          <a:p>
            <a:pPr algn="ctr"/>
            <a:r>
              <a:rPr lang="en-US" altLang="zh-TW" sz="1200" dirty="0">
                <a:solidFill>
                  <a:srgbClr val="0000FF"/>
                </a:solidFill>
                <a:latin typeface="+mn-lt"/>
              </a:rPr>
              <a:t>audited</a:t>
            </a:r>
            <a:endParaRPr lang="zh-TW" altLang="en-US" sz="12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3206B4E-E051-4D25-9A8E-5A21870DDD8A}"/>
              </a:ext>
            </a:extLst>
          </p:cNvPr>
          <p:cNvSpPr txBox="1"/>
          <p:nvPr/>
        </p:nvSpPr>
        <p:spPr>
          <a:xfrm>
            <a:off x="2454281" y="3229193"/>
            <a:ext cx="1407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FF"/>
                </a:solidFill>
                <a:latin typeface="+mn-lt"/>
              </a:rPr>
              <a:t>“</a:t>
            </a:r>
            <a:r>
              <a:rPr lang="en-US" altLang="zh-TW" sz="1200" dirty="0" err="1">
                <a:solidFill>
                  <a:srgbClr val="0000FF"/>
                </a:solidFill>
                <a:latin typeface="+mn-lt"/>
              </a:rPr>
              <a:t>WebTrust</a:t>
            </a:r>
            <a:r>
              <a:rPr lang="en-US" altLang="zh-TW" sz="1200" dirty="0">
                <a:solidFill>
                  <a:srgbClr val="0000FF"/>
                </a:solidFill>
                <a:latin typeface="+mn-lt"/>
              </a:rPr>
              <a:t> EVCS”</a:t>
            </a:r>
          </a:p>
          <a:p>
            <a:pPr algn="ctr"/>
            <a:r>
              <a:rPr lang="en-US" altLang="zh-TW" sz="1200" dirty="0">
                <a:solidFill>
                  <a:srgbClr val="0000FF"/>
                </a:solidFill>
                <a:latin typeface="+mn-lt"/>
              </a:rPr>
              <a:t>audited</a:t>
            </a:r>
            <a:endParaRPr lang="zh-TW" altLang="en-US" sz="12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C64AA6A-C6B6-4F62-B2D1-5767F18189E1}"/>
              </a:ext>
            </a:extLst>
          </p:cNvPr>
          <p:cNvSpPr txBox="1"/>
          <p:nvPr/>
        </p:nvSpPr>
        <p:spPr>
          <a:xfrm>
            <a:off x="4999317" y="444156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+mn-lt"/>
              </a:rPr>
              <a:t>X</a:t>
            </a:r>
            <a:endParaRPr lang="zh-TW" altLang="en-US" sz="4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6E52975-B142-4F24-96F4-9E85AFDBF6D4}"/>
              </a:ext>
            </a:extLst>
          </p:cNvPr>
          <p:cNvSpPr txBox="1"/>
          <p:nvPr/>
        </p:nvSpPr>
        <p:spPr>
          <a:xfrm>
            <a:off x="5765760" y="443830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+mn-lt"/>
              </a:rPr>
              <a:t>X</a:t>
            </a:r>
            <a:endParaRPr lang="zh-TW" altLang="en-US" sz="4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040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B48963-169E-450A-B4EF-7823BD87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40" y="161925"/>
            <a:ext cx="8258175" cy="858838"/>
          </a:xfrm>
        </p:spPr>
        <p:txBody>
          <a:bodyPr/>
          <a:lstStyle/>
          <a:p>
            <a:r>
              <a:rPr lang="en-US" altLang="zh-TW" sz="2400" dirty="0">
                <a:latin typeface="+mn-lt"/>
              </a:rPr>
              <a:t>Using EKU in Sub CA certificate is controversial</a:t>
            </a:r>
            <a:endParaRPr lang="zh-TW" altLang="en-US" sz="24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006EB-6E5F-47D6-90F1-76306BF18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>
                <a:latin typeface="+mn-lt"/>
              </a:rPr>
              <a:t>Extended Key Usage (EKU) extension</a:t>
            </a:r>
          </a:p>
          <a:p>
            <a:pPr lvl="1"/>
            <a:r>
              <a:rPr lang="en-US" altLang="zh-TW" sz="2400" dirty="0">
                <a:latin typeface="+mn-lt"/>
              </a:rPr>
              <a:t>The section 4.2.1.12 of RFC 5280 says </a:t>
            </a:r>
            <a:r>
              <a:rPr lang="en-US" altLang="zh-TW" dirty="0">
                <a:latin typeface="+mn-lt"/>
              </a:rPr>
              <a:t>“</a:t>
            </a:r>
            <a:r>
              <a:rPr lang="en-US" altLang="zh-TW" sz="2400" dirty="0">
                <a:latin typeface="+mn-lt"/>
              </a:rPr>
              <a:t>In general, this extension will appear only in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</a:rPr>
              <a:t>end entity</a:t>
            </a:r>
            <a:r>
              <a:rPr lang="en-US" altLang="zh-TW" sz="2400" dirty="0">
                <a:latin typeface="+mn-lt"/>
              </a:rPr>
              <a:t> certificates.”</a:t>
            </a:r>
            <a:endParaRPr lang="en-US" altLang="zh-TW" sz="2000" dirty="0">
              <a:latin typeface="+mn-lt"/>
            </a:endParaRPr>
          </a:p>
          <a:p>
            <a:pPr lvl="1"/>
            <a:r>
              <a:rPr lang="en-US" altLang="zh-TW" sz="2400" dirty="0">
                <a:latin typeface="+mn-lt"/>
              </a:rPr>
              <a:t>Both ITU-T X.509 and RFC 5280 say nothing about the semantics if this extension appeared in CA certificates.</a:t>
            </a:r>
          </a:p>
          <a:p>
            <a:r>
              <a:rPr lang="en-US" altLang="zh-TW" sz="2800" dirty="0">
                <a:latin typeface="+mn-lt"/>
              </a:rPr>
              <a:t>EKU Chaining</a:t>
            </a:r>
            <a:r>
              <a:rPr lang="zh-TW" altLang="en-US" sz="2800" dirty="0">
                <a:latin typeface="+mn-lt"/>
              </a:rPr>
              <a:t> </a:t>
            </a:r>
            <a:r>
              <a:rPr lang="en-US" altLang="zh-TW" sz="2800" dirty="0">
                <a:latin typeface="+mn-lt"/>
              </a:rPr>
              <a:t>(a.k.a. EKU nesting)</a:t>
            </a:r>
          </a:p>
          <a:p>
            <a:pPr lvl="1"/>
            <a:r>
              <a:rPr lang="en-US" altLang="zh-TW" sz="2400" dirty="0">
                <a:latin typeface="+mn-lt"/>
              </a:rPr>
              <a:t>The is no such thing in the standard certification path validation procedure define in both </a:t>
            </a:r>
            <a:r>
              <a:rPr lang="en-US" altLang="zh-TW" sz="2400" dirty="0"/>
              <a:t>ITU-T X.509 and RFC 5280.</a:t>
            </a:r>
            <a:endParaRPr lang="en-US" altLang="zh-TW" sz="2400" dirty="0">
              <a:latin typeface="+mn-lt"/>
            </a:endParaRPr>
          </a:p>
          <a:p>
            <a:pPr lvl="1"/>
            <a:endParaRPr lang="zh-TW" altLang="en-US" sz="2400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44C8D5-DDB4-4926-8610-3EB49E06D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6A912A-11EB-48AD-B613-A0AD68A9DF3C}" type="slidenum">
              <a:rPr lang="en-US" altLang="zh-TW" smtClean="0">
                <a:latin typeface="+mn-lt"/>
              </a:rPr>
              <a:pPr>
                <a:defRPr/>
              </a:pPr>
              <a:t>5</a:t>
            </a:fld>
            <a:endParaRPr kumimoji="1" lang="en-US" altLang="zh-TW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513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B48963-169E-450A-B4EF-7823BD87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40" y="161925"/>
            <a:ext cx="8258175" cy="858838"/>
          </a:xfrm>
        </p:spPr>
        <p:txBody>
          <a:bodyPr/>
          <a:lstStyle/>
          <a:p>
            <a:r>
              <a:rPr lang="en-US" altLang="zh-TW" sz="2000" dirty="0">
                <a:latin typeface="+mn-lt"/>
              </a:rPr>
              <a:t>The Solution: Using CP OID to determine applicability</a:t>
            </a:r>
            <a:endParaRPr lang="zh-TW" altLang="en-US" sz="20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006EB-6E5F-47D6-90F1-76306BF18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+mn-lt"/>
              </a:rPr>
              <a:t>The X.509 standard and RFC 3647 define a Certificate Policy (CP) as</a:t>
            </a:r>
          </a:p>
          <a:p>
            <a:pPr lvl="1"/>
            <a:r>
              <a:rPr lang="en-US" altLang="zh-TW" sz="2000" dirty="0">
                <a:latin typeface="+mn-lt"/>
              </a:rPr>
              <a:t>A named set of rules that indicate the </a:t>
            </a:r>
            <a:r>
              <a:rPr lang="en-US" altLang="zh-TW" sz="2000" dirty="0">
                <a:solidFill>
                  <a:srgbClr val="FF0000"/>
                </a:solidFill>
                <a:latin typeface="+mn-lt"/>
              </a:rPr>
              <a:t>applicability</a:t>
            </a:r>
            <a:r>
              <a:rPr lang="en-US" altLang="zh-TW" sz="2000" dirty="0">
                <a:latin typeface="+mn-lt"/>
              </a:rPr>
              <a:t> of a certificate to a particular community and/or class of application with common security requirements.</a:t>
            </a:r>
          </a:p>
          <a:p>
            <a:pPr lvl="1"/>
            <a:r>
              <a:rPr lang="en-US" altLang="zh-TW" sz="2000" dirty="0">
                <a:latin typeface="+mn-lt"/>
              </a:rPr>
              <a:t>For example, a particular certificate policy might indicate the </a:t>
            </a:r>
            <a:r>
              <a:rPr lang="en-US" altLang="zh-TW" sz="2000" dirty="0">
                <a:solidFill>
                  <a:srgbClr val="FF0000"/>
                </a:solidFill>
                <a:latin typeface="+mn-lt"/>
              </a:rPr>
              <a:t>applicability</a:t>
            </a:r>
            <a:r>
              <a:rPr lang="en-US" altLang="zh-TW" sz="2000" dirty="0">
                <a:latin typeface="+mn-lt"/>
              </a:rPr>
              <a:t> of a type of certificate to the authentication of electronic data interchange transactions for the trading of goods within a given price range.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  <a:latin typeface="+mn-lt"/>
              </a:rPr>
              <a:t>A CP is represented in a certificate by a unique number called an "Object Identifier" (OID).</a:t>
            </a:r>
          </a:p>
          <a:p>
            <a:pPr lvl="1"/>
            <a:r>
              <a:rPr lang="en-US" altLang="zh-TW" sz="2000" dirty="0">
                <a:latin typeface="+mn-lt"/>
              </a:rPr>
              <a:t>When a CA places multiple CPs within a certificate's Certificate Policies extension, the CA is asserting that the certificate is appropriate for use in accordance with any of the listed CPs.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44C8D5-DDB4-4926-8610-3EB49E06D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6A912A-11EB-48AD-B613-A0AD68A9DF3C}" type="slidenum">
              <a:rPr lang="en-US" altLang="zh-TW" smtClean="0">
                <a:latin typeface="+mn-lt"/>
              </a:rPr>
              <a:pPr>
                <a:defRPr/>
              </a:pPr>
              <a:t>6</a:t>
            </a:fld>
            <a:endParaRPr kumimoji="1" lang="en-US" altLang="zh-TW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59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0E95E2-F4B7-4937-8C55-6B70E6D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CA/Browser Forum CP OID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2777B6-6FB8-4609-9502-B1ECD798A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8725"/>
            <a:ext cx="8229600" cy="4857750"/>
          </a:xfrm>
        </p:spPr>
        <p:txBody>
          <a:bodyPr/>
          <a:lstStyle/>
          <a:p>
            <a:r>
              <a:rPr lang="en-US" altLang="zh-TW" sz="2400" dirty="0">
                <a:solidFill>
                  <a:schemeClr val="tx1"/>
                </a:solidFill>
              </a:rPr>
              <a:t>EV SSL CP OID: </a:t>
            </a:r>
            <a:r>
              <a:rPr lang="en-US" altLang="zh-TW" sz="2400" dirty="0">
                <a:solidFill>
                  <a:srgbClr val="0000FF"/>
                </a:solidFill>
              </a:rPr>
              <a:t>2.23.140.1.1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EV Code Signing CP OID: </a:t>
            </a:r>
            <a:r>
              <a:rPr lang="en-US" altLang="zh-TW" sz="2400" dirty="0">
                <a:solidFill>
                  <a:srgbClr val="0000FF"/>
                </a:solidFill>
              </a:rPr>
              <a:t>2.23.140.1.3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DV SSL CP OID: </a:t>
            </a:r>
            <a:r>
              <a:rPr lang="en-US" altLang="zh-TW" sz="2400" dirty="0">
                <a:solidFill>
                  <a:srgbClr val="0000FF"/>
                </a:solidFill>
              </a:rPr>
              <a:t>2.23.140.1.2.1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OV SSL CP OID: </a:t>
            </a:r>
            <a:r>
              <a:rPr lang="en-US" altLang="zh-TW" sz="2400" dirty="0">
                <a:solidFill>
                  <a:srgbClr val="0000FF"/>
                </a:solidFill>
              </a:rPr>
              <a:t>2.23.140.1.2.2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IV SSL CP OID: </a:t>
            </a:r>
            <a:r>
              <a:rPr lang="en-US" altLang="zh-TW" sz="2400" dirty="0">
                <a:solidFill>
                  <a:srgbClr val="0000FF"/>
                </a:solidFill>
              </a:rPr>
              <a:t>2.23.140.1.2.3</a:t>
            </a:r>
            <a:endParaRPr lang="en-US" altLang="zh-TW" sz="16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9ED275-26F4-4101-A180-94E3C85C46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6A912A-11EB-48AD-B613-A0AD68A9DF3C}" type="slidenum">
              <a:rPr lang="en-US" altLang="zh-TW" smtClean="0"/>
              <a:pPr>
                <a:defRPr/>
              </a:pPr>
              <a:t>7</a:t>
            </a:fld>
            <a:endParaRPr kumimoji="1"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00DFA92-0B40-41BB-84FC-14B9C475D59E}"/>
              </a:ext>
            </a:extLst>
          </p:cNvPr>
          <p:cNvSpPr txBox="1"/>
          <p:nvPr/>
        </p:nvSpPr>
        <p:spPr>
          <a:xfrm>
            <a:off x="486121" y="4100423"/>
            <a:ext cx="8200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solidFill>
                  <a:srgbClr val="0000FF"/>
                </a:solidFill>
              </a:rPr>
              <a:t>Each CP OID </a:t>
            </a:r>
            <a:r>
              <a:rPr lang="en-US" altLang="zh-TW" sz="2800" dirty="0"/>
              <a:t>indicate </a:t>
            </a:r>
            <a:r>
              <a:rPr lang="en-US" altLang="zh-TW" sz="2800" dirty="0">
                <a:solidFill>
                  <a:srgbClr val="0000FF"/>
                </a:solidFill>
              </a:rPr>
              <a:t>the applicability of different type of certificate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86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0E95E2-F4B7-4937-8C55-6B70E6D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the perspective of audit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9ED275-26F4-4101-A180-94E3C85C46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6A912A-11EB-48AD-B613-A0AD68A9DF3C}" type="slidenum">
              <a:rPr lang="en-US" altLang="zh-TW" smtClean="0"/>
              <a:pPr>
                <a:defRPr/>
              </a:pPr>
              <a:t>8</a:t>
            </a:fld>
            <a:endParaRPr kumimoji="1"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864B08C-7485-4160-A933-1C0B47A2E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473773"/>
              </p:ext>
            </p:extLst>
          </p:nvPr>
        </p:nvGraphicFramePr>
        <p:xfrm>
          <a:off x="241540" y="1869056"/>
          <a:ext cx="8758684" cy="2376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1457">
                  <a:extLst>
                    <a:ext uri="{9D8B030D-6E8A-4147-A177-3AD203B41FA5}">
                      <a16:colId xmlns:a16="http://schemas.microsoft.com/office/drawing/2014/main" val="3714962106"/>
                    </a:ext>
                  </a:extLst>
                </a:gridCol>
                <a:gridCol w="912499">
                  <a:extLst>
                    <a:ext uri="{9D8B030D-6E8A-4147-A177-3AD203B41FA5}">
                      <a16:colId xmlns:a16="http://schemas.microsoft.com/office/drawing/2014/main" val="3945264572"/>
                    </a:ext>
                  </a:extLst>
                </a:gridCol>
                <a:gridCol w="875081">
                  <a:extLst>
                    <a:ext uri="{9D8B030D-6E8A-4147-A177-3AD203B41FA5}">
                      <a16:colId xmlns:a16="http://schemas.microsoft.com/office/drawing/2014/main" val="801340746"/>
                    </a:ext>
                  </a:extLst>
                </a:gridCol>
                <a:gridCol w="875081">
                  <a:extLst>
                    <a:ext uri="{9D8B030D-6E8A-4147-A177-3AD203B41FA5}">
                      <a16:colId xmlns:a16="http://schemas.microsoft.com/office/drawing/2014/main" val="344222408"/>
                    </a:ext>
                  </a:extLst>
                </a:gridCol>
                <a:gridCol w="1297193">
                  <a:extLst>
                    <a:ext uri="{9D8B030D-6E8A-4147-A177-3AD203B41FA5}">
                      <a16:colId xmlns:a16="http://schemas.microsoft.com/office/drawing/2014/main" val="1311118549"/>
                    </a:ext>
                  </a:extLst>
                </a:gridCol>
                <a:gridCol w="876393">
                  <a:extLst>
                    <a:ext uri="{9D8B030D-6E8A-4147-A177-3AD203B41FA5}">
                      <a16:colId xmlns:a16="http://schemas.microsoft.com/office/drawing/2014/main" val="3443628274"/>
                    </a:ext>
                  </a:extLst>
                </a:gridCol>
                <a:gridCol w="1310980">
                  <a:extLst>
                    <a:ext uri="{9D8B030D-6E8A-4147-A177-3AD203B41FA5}">
                      <a16:colId xmlns:a16="http://schemas.microsoft.com/office/drawing/2014/main" val="3445250317"/>
                    </a:ext>
                  </a:extLst>
                </a:gridCol>
              </a:tblGrid>
              <a:tr h="327749">
                <a:tc gridSpan="7">
                  <a:txBody>
                    <a:bodyPr/>
                    <a:lstStyle/>
                    <a:p>
                      <a:pPr marL="2813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WebTrust Audit Applicability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850221"/>
                  </a:ext>
                </a:extLst>
              </a:tr>
              <a:tr h="444727">
                <a:tc>
                  <a:txBody>
                    <a:bodyPr/>
                    <a:lstStyle/>
                    <a:p>
                      <a:pPr marL="69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RKGC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7112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CA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12192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EV SSL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SSL Baseline + Network</a:t>
                      </a:r>
                      <a:endParaRPr lang="zh-TW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EV CS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CS Publicly Trusted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extLst>
                  <a:ext uri="{0D108BD9-81ED-4DB2-BD59-A6C34878D82A}">
                    <a16:rowId xmlns:a16="http://schemas.microsoft.com/office/drawing/2014/main" val="860981730"/>
                  </a:ext>
                </a:extLst>
              </a:tr>
              <a:tr h="222981">
                <a:tc>
                  <a:txBody>
                    <a:bodyPr/>
                    <a:lstStyle/>
                    <a:p>
                      <a:pPr marL="139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Publicly-Trusted PKI - SSL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Required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Required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N/A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Required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N/A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N/A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extLst>
                  <a:ext uri="{0D108BD9-81ED-4DB2-BD59-A6C34878D82A}">
                    <a16:rowId xmlns:a16="http://schemas.microsoft.com/office/drawing/2014/main" val="4073968751"/>
                  </a:ext>
                </a:extLst>
              </a:tr>
              <a:tr h="444727">
                <a:tc>
                  <a:txBody>
                    <a:bodyPr/>
                    <a:lstStyle/>
                    <a:p>
                      <a:pPr marL="139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Publicly-Trusted PKI - EV SSL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Required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Required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Required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Required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N/A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N/A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extLst>
                  <a:ext uri="{0D108BD9-81ED-4DB2-BD59-A6C34878D82A}">
                    <a16:rowId xmlns:a16="http://schemas.microsoft.com/office/drawing/2014/main" val="4129750305"/>
                  </a:ext>
                </a:extLst>
              </a:tr>
              <a:tr h="222981">
                <a:tc>
                  <a:txBody>
                    <a:bodyPr/>
                    <a:lstStyle/>
                    <a:p>
                      <a:pPr marL="139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Publicly-Trusted PKI - CS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Required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Required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787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N/A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Not Required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N/A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Required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extLst>
                  <a:ext uri="{0D108BD9-81ED-4DB2-BD59-A6C34878D82A}">
                    <a16:rowId xmlns:a16="http://schemas.microsoft.com/office/drawing/2014/main" val="3298205208"/>
                  </a:ext>
                </a:extLst>
              </a:tr>
              <a:tr h="222981">
                <a:tc>
                  <a:txBody>
                    <a:bodyPr/>
                    <a:lstStyle/>
                    <a:p>
                      <a:pPr marL="139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Publicly-Trusted PKI - EV CS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Required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Required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N/A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Not Required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Required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Required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extLst>
                  <a:ext uri="{0D108BD9-81ED-4DB2-BD59-A6C34878D82A}">
                    <a16:rowId xmlns:a16="http://schemas.microsoft.com/office/drawing/2014/main" val="4281718735"/>
                  </a:ext>
                </a:extLst>
              </a:tr>
              <a:tr h="444727">
                <a:tc>
                  <a:txBody>
                    <a:bodyPr/>
                    <a:lstStyle/>
                    <a:p>
                      <a:pPr marL="139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Publicly-Trusted PKI - All other uses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Required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Required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787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N/A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Not Required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N/A</a:t>
                      </a:r>
                      <a:endParaRPr lang="zh-TW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N/A</a:t>
                      </a:r>
                      <a:endParaRPr lang="zh-TW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4897" marT="1234" marB="0" anchor="ctr"/>
                </a:tc>
                <a:extLst>
                  <a:ext uri="{0D108BD9-81ED-4DB2-BD59-A6C34878D82A}">
                    <a16:rowId xmlns:a16="http://schemas.microsoft.com/office/drawing/2014/main" val="3904287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98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AED63304-7CCD-4809-9561-B6997FC71E85}"/>
              </a:ext>
            </a:extLst>
          </p:cNvPr>
          <p:cNvSpPr/>
          <p:nvPr/>
        </p:nvSpPr>
        <p:spPr>
          <a:xfrm>
            <a:off x="592347" y="1288211"/>
            <a:ext cx="4382219" cy="5348378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AEC5383-D3F8-49E9-B255-A0D68A88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the perspective of audit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7CFB6C-E77D-42FA-B719-0305848D0E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6A912A-11EB-48AD-B613-A0AD68A9DF3C}" type="slidenum">
              <a:rPr lang="en-US" altLang="zh-TW" smtClean="0"/>
              <a:pPr>
                <a:defRPr/>
              </a:pPr>
              <a:t>9</a:t>
            </a:fld>
            <a:endParaRPr kumimoji="1" lang="en-US" altLang="zh-TW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F5C17F7-F94D-4579-845F-2C4E996E6509}"/>
              </a:ext>
            </a:extLst>
          </p:cNvPr>
          <p:cNvSpPr/>
          <p:nvPr/>
        </p:nvSpPr>
        <p:spPr>
          <a:xfrm>
            <a:off x="2090999" y="3738712"/>
            <a:ext cx="1201947" cy="10854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SubCA1</a:t>
            </a:r>
          </a:p>
          <a:p>
            <a:pPr algn="ctr"/>
            <a:endParaRPr lang="en-US" altLang="zh-TW" sz="1400" dirty="0"/>
          </a:p>
          <a:p>
            <a:pPr algn="ctr"/>
            <a:endParaRPr lang="en-US" altLang="zh-TW" sz="1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FC68E24-AF80-4479-9AD9-058727A3491E}"/>
              </a:ext>
            </a:extLst>
          </p:cNvPr>
          <p:cNvSpPr/>
          <p:nvPr/>
        </p:nvSpPr>
        <p:spPr>
          <a:xfrm>
            <a:off x="2108252" y="2103066"/>
            <a:ext cx="1158284" cy="1046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err="1"/>
              <a:t>RootCA</a:t>
            </a:r>
            <a:endParaRPr lang="en-US" altLang="zh-TW" sz="1400" dirty="0"/>
          </a:p>
        </p:txBody>
      </p:sp>
      <p:sp>
        <p:nvSpPr>
          <p:cNvPr id="8" name="矩形: 摺角紙張 7">
            <a:extLst>
              <a:ext uri="{FF2B5EF4-FFF2-40B4-BE49-F238E27FC236}">
                <a16:creationId xmlns:a16="http://schemas.microsoft.com/office/drawing/2014/main" id="{AC869B34-963E-4A35-81DD-1CB1E3539B7B}"/>
              </a:ext>
            </a:extLst>
          </p:cNvPr>
          <p:cNvSpPr/>
          <p:nvPr/>
        </p:nvSpPr>
        <p:spPr>
          <a:xfrm>
            <a:off x="3465110" y="1604513"/>
            <a:ext cx="1192004" cy="1431985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Private</a:t>
            </a:r>
          </a:p>
          <a:p>
            <a:pPr algn="ctr"/>
            <a:r>
              <a:rPr lang="en-US" altLang="zh-TW" dirty="0"/>
              <a:t>CP</a:t>
            </a:r>
          </a:p>
          <a:p>
            <a:pPr algn="ctr"/>
            <a:r>
              <a:rPr lang="en-US" altLang="zh-TW" dirty="0"/>
              <a:t>(CP OID = </a:t>
            </a:r>
            <a:r>
              <a:rPr lang="en-US" altLang="zh-TW" dirty="0" err="1"/>
              <a:t>a.b.c.d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3271251-ADC9-4B35-8408-0786E214587E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2687394" y="3149114"/>
            <a:ext cx="4579" cy="58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BD4827E-0599-43F1-8BA7-8619555AC5A6}"/>
              </a:ext>
            </a:extLst>
          </p:cNvPr>
          <p:cNvSpPr txBox="1"/>
          <p:nvPr/>
        </p:nvSpPr>
        <p:spPr>
          <a:xfrm>
            <a:off x="1199853" y="1523940"/>
            <a:ext cx="2044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  <a:latin typeface="+mn-lt"/>
              </a:rPr>
              <a:t>“</a:t>
            </a:r>
            <a:r>
              <a:rPr lang="en-US" altLang="zh-TW" dirty="0" err="1">
                <a:solidFill>
                  <a:srgbClr val="0000FF"/>
                </a:solidFill>
                <a:latin typeface="+mn-lt"/>
              </a:rPr>
              <a:t>WebTrust</a:t>
            </a:r>
            <a:r>
              <a:rPr lang="en-US" altLang="zh-TW" dirty="0">
                <a:solidFill>
                  <a:srgbClr val="0000FF"/>
                </a:solidFill>
                <a:latin typeface="+mn-lt"/>
              </a:rPr>
              <a:t> for CA”</a:t>
            </a:r>
          </a:p>
          <a:p>
            <a:pPr algn="ctr"/>
            <a:r>
              <a:rPr lang="en-US" altLang="zh-TW" dirty="0">
                <a:solidFill>
                  <a:srgbClr val="0000FF"/>
                </a:solidFill>
                <a:latin typeface="+mn-lt"/>
              </a:rPr>
              <a:t>audited</a:t>
            </a:r>
            <a:endParaRPr lang="zh-TW" altLang="en-US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0F4A7A7-4A36-48D6-9708-FC436B775659}"/>
              </a:ext>
            </a:extLst>
          </p:cNvPr>
          <p:cNvSpPr txBox="1"/>
          <p:nvPr/>
        </p:nvSpPr>
        <p:spPr>
          <a:xfrm>
            <a:off x="611976" y="3450556"/>
            <a:ext cx="192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0000FF"/>
                </a:solidFill>
                <a:latin typeface="+mn-lt"/>
              </a:rPr>
              <a:t>“</a:t>
            </a:r>
            <a:r>
              <a:rPr lang="en-US" altLang="zh-TW" sz="1600" dirty="0" err="1">
                <a:solidFill>
                  <a:srgbClr val="0000FF"/>
                </a:solidFill>
                <a:latin typeface="+mn-lt"/>
              </a:rPr>
              <a:t>WebTrust</a:t>
            </a:r>
            <a:r>
              <a:rPr lang="en-US" altLang="zh-TW" sz="1600" dirty="0">
                <a:solidFill>
                  <a:srgbClr val="0000FF"/>
                </a:solidFill>
                <a:latin typeface="+mn-lt"/>
              </a:rPr>
              <a:t> SSLBR”</a:t>
            </a:r>
          </a:p>
          <a:p>
            <a:pPr algn="ctr"/>
            <a:r>
              <a:rPr lang="en-US" altLang="zh-TW" sz="1600" dirty="0">
                <a:solidFill>
                  <a:srgbClr val="0000FF"/>
                </a:solidFill>
                <a:latin typeface="+mn-lt"/>
              </a:rPr>
              <a:t>audited</a:t>
            </a:r>
            <a:endParaRPr lang="zh-TW" altLang="en-US" sz="16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AF19C06C-1185-4536-AAE5-F7FFAA8F7239}"/>
              </a:ext>
            </a:extLst>
          </p:cNvPr>
          <p:cNvSpPr/>
          <p:nvPr/>
        </p:nvSpPr>
        <p:spPr>
          <a:xfrm>
            <a:off x="5190061" y="1234463"/>
            <a:ext cx="3592411" cy="265317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: 摺角紙張 15">
            <a:extLst>
              <a:ext uri="{FF2B5EF4-FFF2-40B4-BE49-F238E27FC236}">
                <a16:creationId xmlns:a16="http://schemas.microsoft.com/office/drawing/2014/main" id="{FD905FF7-C9C9-485D-8C20-7F3B4743D7E4}"/>
              </a:ext>
            </a:extLst>
          </p:cNvPr>
          <p:cNvSpPr/>
          <p:nvPr/>
        </p:nvSpPr>
        <p:spPr>
          <a:xfrm>
            <a:off x="5336874" y="1414732"/>
            <a:ext cx="1575759" cy="1376669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CABF</a:t>
            </a:r>
          </a:p>
          <a:p>
            <a:pPr algn="ctr"/>
            <a:r>
              <a:rPr lang="en-US" altLang="zh-TW" dirty="0"/>
              <a:t>BR</a:t>
            </a:r>
          </a:p>
        </p:txBody>
      </p:sp>
      <p:sp>
        <p:nvSpPr>
          <p:cNvPr id="17" name="矩形: 摺角紙張 16">
            <a:extLst>
              <a:ext uri="{FF2B5EF4-FFF2-40B4-BE49-F238E27FC236}">
                <a16:creationId xmlns:a16="http://schemas.microsoft.com/office/drawing/2014/main" id="{2C1C909B-6A00-4C7B-AA0A-6590A43EEE80}"/>
              </a:ext>
            </a:extLst>
          </p:cNvPr>
          <p:cNvSpPr/>
          <p:nvPr/>
        </p:nvSpPr>
        <p:spPr>
          <a:xfrm>
            <a:off x="6993148" y="1414732"/>
            <a:ext cx="1650520" cy="1376669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CABF</a:t>
            </a:r>
          </a:p>
          <a:p>
            <a:pPr algn="ctr"/>
            <a:r>
              <a:rPr lang="en-US" altLang="zh-TW" dirty="0"/>
              <a:t>Network</a:t>
            </a:r>
          </a:p>
          <a:p>
            <a:pPr algn="ctr"/>
            <a:r>
              <a:rPr lang="en-US" altLang="zh-TW" dirty="0"/>
              <a:t>Security</a:t>
            </a:r>
          </a:p>
          <a:p>
            <a:pPr algn="ctr"/>
            <a:r>
              <a:rPr lang="en-US" altLang="zh-TW" dirty="0"/>
              <a:t>Requirements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9D39A59-5BCB-4FA5-BC55-76BC7FFE588D}"/>
              </a:ext>
            </a:extLst>
          </p:cNvPr>
          <p:cNvSpPr/>
          <p:nvPr/>
        </p:nvSpPr>
        <p:spPr>
          <a:xfrm>
            <a:off x="5286036" y="2882076"/>
            <a:ext cx="34676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DV SSL CP OID: 2.23.140.1.2.1</a:t>
            </a:r>
          </a:p>
          <a:p>
            <a:r>
              <a:rPr lang="en-US" altLang="zh-TW" dirty="0"/>
              <a:t>OV SSL CP OID: 2.23.140.1.2.2</a:t>
            </a:r>
          </a:p>
          <a:p>
            <a:r>
              <a:rPr lang="en-US" altLang="zh-TW" dirty="0"/>
              <a:t>IV SSL CP OID: 2.23.140.1.2.3</a:t>
            </a:r>
          </a:p>
        </p:txBody>
      </p:sp>
      <p:sp>
        <p:nvSpPr>
          <p:cNvPr id="19" name="矩形: 摺角紙張 18">
            <a:extLst>
              <a:ext uri="{FF2B5EF4-FFF2-40B4-BE49-F238E27FC236}">
                <a16:creationId xmlns:a16="http://schemas.microsoft.com/office/drawing/2014/main" id="{1C1D5AFC-2291-4044-8897-504069C3D413}"/>
              </a:ext>
            </a:extLst>
          </p:cNvPr>
          <p:cNvSpPr/>
          <p:nvPr/>
        </p:nvSpPr>
        <p:spPr>
          <a:xfrm>
            <a:off x="3402051" y="3673825"/>
            <a:ext cx="1052060" cy="1022194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CPS</a:t>
            </a:r>
          </a:p>
          <a:p>
            <a:pPr algn="ctr"/>
            <a:r>
              <a:rPr lang="en-US" altLang="zh-TW" dirty="0"/>
              <a:t>of SubCA1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C500171-6E74-4FE5-8B99-54F0E109E7B9}"/>
              </a:ext>
            </a:extLst>
          </p:cNvPr>
          <p:cNvCxnSpPr>
            <a:stCxn id="19" idx="0"/>
            <a:endCxn id="8" idx="2"/>
          </p:cNvCxnSpPr>
          <p:nvPr/>
        </p:nvCxnSpPr>
        <p:spPr>
          <a:xfrm flipV="1">
            <a:off x="3928081" y="3036498"/>
            <a:ext cx="133031" cy="63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9812896-5641-4148-AA0B-E9506611D9EF}"/>
              </a:ext>
            </a:extLst>
          </p:cNvPr>
          <p:cNvCxnSpPr>
            <a:stCxn id="19" idx="0"/>
            <a:endCxn id="15" idx="1"/>
          </p:cNvCxnSpPr>
          <p:nvPr/>
        </p:nvCxnSpPr>
        <p:spPr>
          <a:xfrm flipV="1">
            <a:off x="3928081" y="2561051"/>
            <a:ext cx="1261980" cy="11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034768E-8FCB-427C-883F-D71F60015CB9}"/>
              </a:ext>
            </a:extLst>
          </p:cNvPr>
          <p:cNvSpPr txBox="1"/>
          <p:nvPr/>
        </p:nvSpPr>
        <p:spPr>
          <a:xfrm>
            <a:off x="3407600" y="315177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 compliance to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矩形: 摺角紙張 25">
            <a:extLst>
              <a:ext uri="{FF2B5EF4-FFF2-40B4-BE49-F238E27FC236}">
                <a16:creationId xmlns:a16="http://schemas.microsoft.com/office/drawing/2014/main" id="{963A2843-A2F0-45C4-ABE5-507A71CC8AC8}"/>
              </a:ext>
            </a:extLst>
          </p:cNvPr>
          <p:cNvSpPr/>
          <p:nvPr/>
        </p:nvSpPr>
        <p:spPr>
          <a:xfrm>
            <a:off x="2132428" y="5316022"/>
            <a:ext cx="1109932" cy="1261896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OV SSL Cert</a:t>
            </a:r>
          </a:p>
          <a:p>
            <a:pPr algn="ctr"/>
            <a:endParaRPr lang="en-US" altLang="zh-TW" sz="1600" dirty="0"/>
          </a:p>
          <a:p>
            <a:pPr algn="ctr"/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1F97D0F-3897-4292-AE4B-CA17A297F70C}"/>
              </a:ext>
            </a:extLst>
          </p:cNvPr>
          <p:cNvCxnSpPr>
            <a:cxnSpLocks/>
            <a:stCxn id="6" idx="4"/>
            <a:endCxn id="26" idx="0"/>
          </p:cNvCxnSpPr>
          <p:nvPr/>
        </p:nvCxnSpPr>
        <p:spPr>
          <a:xfrm flipH="1">
            <a:off x="2687394" y="4824191"/>
            <a:ext cx="4579" cy="49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摺角紙張 31">
            <a:extLst>
              <a:ext uri="{FF2B5EF4-FFF2-40B4-BE49-F238E27FC236}">
                <a16:creationId xmlns:a16="http://schemas.microsoft.com/office/drawing/2014/main" id="{E6C6A2B6-2CF9-43DA-AA97-0FBCE8B36D42}"/>
              </a:ext>
            </a:extLst>
          </p:cNvPr>
          <p:cNvSpPr/>
          <p:nvPr/>
        </p:nvSpPr>
        <p:spPr>
          <a:xfrm>
            <a:off x="844036" y="4184922"/>
            <a:ext cx="1109932" cy="127035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SubCA1</a:t>
            </a:r>
          </a:p>
          <a:p>
            <a:pPr algn="ctr"/>
            <a:r>
              <a:rPr lang="en-US" altLang="zh-TW" sz="1600" dirty="0"/>
              <a:t>Cert</a:t>
            </a:r>
          </a:p>
          <a:p>
            <a:pPr algn="ctr"/>
            <a:endParaRPr lang="en-US" altLang="zh-TW" sz="1600" dirty="0"/>
          </a:p>
          <a:p>
            <a:pPr algn="ctr"/>
            <a:endParaRPr lang="zh-TW" altLang="en-US" sz="16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9DBDB9F-C7AE-453B-81B6-774E0199326E}"/>
              </a:ext>
            </a:extLst>
          </p:cNvPr>
          <p:cNvSpPr txBox="1"/>
          <p:nvPr/>
        </p:nvSpPr>
        <p:spPr>
          <a:xfrm>
            <a:off x="1916119" y="4118860"/>
            <a:ext cx="15517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  <a:latin typeface="+mn-lt"/>
              </a:rPr>
              <a:t>CP OIDs:</a:t>
            </a:r>
          </a:p>
          <a:p>
            <a:pPr algn="ctr"/>
            <a:r>
              <a:rPr lang="en-US" altLang="zh-TW" sz="1400" dirty="0">
                <a:solidFill>
                  <a:srgbClr val="0000FF"/>
                </a:solidFill>
                <a:latin typeface="+mn-lt"/>
              </a:rPr>
              <a:t>{</a:t>
            </a:r>
            <a:r>
              <a:rPr lang="en-US" altLang="zh-TW" sz="1400" dirty="0" err="1">
                <a:solidFill>
                  <a:srgbClr val="0000FF"/>
                </a:solidFill>
                <a:latin typeface="+mn-lt"/>
              </a:rPr>
              <a:t>a.b.c.d</a:t>
            </a:r>
            <a:r>
              <a:rPr lang="en-US" altLang="zh-TW" sz="1400" dirty="0">
                <a:solidFill>
                  <a:srgbClr val="0000FF"/>
                </a:solidFill>
                <a:latin typeface="+mn-lt"/>
              </a:rPr>
              <a:t>,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  <a:latin typeface="+mn-lt"/>
              </a:rPr>
              <a:t>OV SSL CP OID</a:t>
            </a:r>
            <a:r>
              <a:rPr lang="en-US" altLang="zh-TW" sz="1400" dirty="0">
                <a:solidFill>
                  <a:srgbClr val="0000FF"/>
                </a:solidFill>
                <a:latin typeface="+mn-lt"/>
              </a:rPr>
              <a:t>}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8CE369A-013C-4200-AD72-BBED26887041}"/>
              </a:ext>
            </a:extLst>
          </p:cNvPr>
          <p:cNvSpPr/>
          <p:nvPr/>
        </p:nvSpPr>
        <p:spPr>
          <a:xfrm>
            <a:off x="563596" y="4684108"/>
            <a:ext cx="17310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CP OIDs:</a:t>
            </a:r>
          </a:p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{</a:t>
            </a:r>
            <a:r>
              <a:rPr lang="en-US" altLang="zh-TW" sz="1400" dirty="0" err="1">
                <a:solidFill>
                  <a:srgbClr val="0000FF"/>
                </a:solidFill>
              </a:rPr>
              <a:t>a.b.c.d</a:t>
            </a:r>
            <a:r>
              <a:rPr lang="en-US" altLang="zh-TW" sz="1400" dirty="0">
                <a:solidFill>
                  <a:srgbClr val="0000FF"/>
                </a:solidFill>
              </a:rPr>
              <a:t>,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OV SSL CP OID</a:t>
            </a:r>
            <a:r>
              <a:rPr lang="en-US" altLang="zh-TW" sz="14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34A5C6F-5C05-4E5D-A20C-21BA6AE4CC66}"/>
              </a:ext>
            </a:extLst>
          </p:cNvPr>
          <p:cNvSpPr/>
          <p:nvPr/>
        </p:nvSpPr>
        <p:spPr>
          <a:xfrm>
            <a:off x="1843569" y="5839254"/>
            <a:ext cx="17310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CP OIDs:</a:t>
            </a:r>
          </a:p>
          <a:p>
            <a:pPr algn="ctr"/>
            <a:r>
              <a:rPr lang="en-US" altLang="zh-TW" sz="1400" dirty="0">
                <a:solidFill>
                  <a:srgbClr val="0000FF"/>
                </a:solidFill>
              </a:rPr>
              <a:t>{</a:t>
            </a:r>
            <a:r>
              <a:rPr lang="en-US" altLang="zh-TW" sz="1400" dirty="0" err="1">
                <a:solidFill>
                  <a:srgbClr val="0000FF"/>
                </a:solidFill>
              </a:rPr>
              <a:t>a.b.c.d</a:t>
            </a:r>
            <a:r>
              <a:rPr lang="en-US" altLang="zh-TW" sz="1400" dirty="0">
                <a:solidFill>
                  <a:srgbClr val="0000FF"/>
                </a:solidFill>
              </a:rPr>
              <a:t>,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OV SSL CP OID</a:t>
            </a:r>
            <a:r>
              <a:rPr lang="en-US" altLang="zh-TW" sz="1400" dirty="0">
                <a:solidFill>
                  <a:srgbClr val="0000FF"/>
                </a:solidFill>
              </a:rPr>
              <a:t>}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A7F6678-315F-4611-98FE-9C8D29489A13}"/>
              </a:ext>
            </a:extLst>
          </p:cNvPr>
          <p:cNvCxnSpPr>
            <a:cxnSpLocks/>
          </p:cNvCxnSpPr>
          <p:nvPr/>
        </p:nvCxnSpPr>
        <p:spPr>
          <a:xfrm>
            <a:off x="1500996" y="5371381"/>
            <a:ext cx="517585" cy="920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DE9B0EF-D010-448C-9513-AB7EA41B1CA2}"/>
              </a:ext>
            </a:extLst>
          </p:cNvPr>
          <p:cNvSpPr txBox="1"/>
          <p:nvPr/>
        </p:nvSpPr>
        <p:spPr>
          <a:xfrm>
            <a:off x="652480" y="5612257"/>
            <a:ext cx="1308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CP OID Chaining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6212D45-A9B1-4AB7-9E27-29536C8F9259}"/>
              </a:ext>
            </a:extLst>
          </p:cNvPr>
          <p:cNvSpPr/>
          <p:nvPr/>
        </p:nvSpPr>
        <p:spPr>
          <a:xfrm>
            <a:off x="5286036" y="4002913"/>
            <a:ext cx="33067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“CABF BR + CABF Network and Certificate System Security Requirements” define a set of rules (i.e. effectively a CP) for the applicability of publicly-trusted DV, OV, or IV SSL certificates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344610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3560</TotalTime>
  <Words>1764</Words>
  <Application>Microsoft Office PowerPoint</Application>
  <PresentationFormat>如螢幕大小 (4:3)</PresentationFormat>
  <Paragraphs>425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Wingdings</vt:lpstr>
      <vt:lpstr>Times New Roman</vt:lpstr>
      <vt:lpstr>微軟正黑體</vt:lpstr>
      <vt:lpstr>Arial</vt:lpstr>
      <vt:lpstr>Calibri</vt:lpstr>
      <vt:lpstr>新細明體</vt:lpstr>
      <vt:lpstr>預設簡報設計</vt:lpstr>
      <vt:lpstr>Determine Applicability of Certificates by using standard CABF CP OIDs</vt:lpstr>
      <vt:lpstr>Determine applicability of certificates</vt:lpstr>
      <vt:lpstr>Mis-issuance by Unconstrained CA</vt:lpstr>
      <vt:lpstr>Sub CA Constrained by EKU</vt:lpstr>
      <vt:lpstr>Using EKU in Sub CA certificate is controversial</vt:lpstr>
      <vt:lpstr>The Solution: Using CP OID to determine applicability</vt:lpstr>
      <vt:lpstr>CA/Browser Forum CP OID</vt:lpstr>
      <vt:lpstr>From the perspective of audit</vt:lpstr>
      <vt:lpstr>From the perspective of audit</vt:lpstr>
      <vt:lpstr>CP OID Chaining</vt:lpstr>
      <vt:lpstr>Example of CP OID Chaining</vt:lpstr>
      <vt:lpstr>Example of CP OID Chaining</vt:lpstr>
      <vt:lpstr>Using CP OID Chaining to detect mis-issuance</vt:lpstr>
      <vt:lpstr>Using CP OID Chaining to detect mis-issuance</vt:lpstr>
      <vt:lpstr>What about name constraints</vt:lpstr>
      <vt:lpstr>Adoption of CABF CP OIDs</vt:lpstr>
      <vt:lpstr>What should we do?</vt:lpstr>
      <vt:lpstr>Conclusions</vt:lpstr>
    </vt:vector>
  </TitlesOfParts>
  <Company>chttl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chttl</dc:creator>
  <cp:lastModifiedBy>王文正</cp:lastModifiedBy>
  <cp:revision>325</cp:revision>
  <dcterms:created xsi:type="dcterms:W3CDTF">2009-05-19T03:35:41Z</dcterms:created>
  <dcterms:modified xsi:type="dcterms:W3CDTF">2017-10-05T02:50:35Z</dcterms:modified>
</cp:coreProperties>
</file>