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4" r:id="rId5"/>
    <p:sldId id="1311" r:id="rId6"/>
    <p:sldId id="1313" r:id="rId7"/>
    <p:sldId id="1128" r:id="rId8"/>
    <p:sldId id="1312" r:id="rId9"/>
    <p:sldId id="1315" r:id="rId10"/>
    <p:sldId id="339" r:id="rId11"/>
    <p:sldId id="321" r:id="rId12"/>
    <p:sldId id="626" r:id="rId13"/>
    <p:sldId id="1316" r:id="rId14"/>
    <p:sldId id="1318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 Shilat" initials="MS" lastIdx="20" clrIdx="0"/>
  <p:cmAuthor id="2" name="Ronit Soen" initials="RS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E45"/>
    <a:srgbClr val="004A8D"/>
    <a:srgbClr val="E1F0FF"/>
    <a:srgbClr val="E7E6E6"/>
    <a:srgbClr val="298FD1"/>
    <a:srgbClr val="EC008C"/>
    <a:srgbClr val="F58C7E"/>
    <a:srgbClr val="F067A6"/>
    <a:srgbClr val="B4B0BA"/>
    <a:srgbClr val="F9A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3ECE1-28D2-4D75-95B1-6A9F975A90AE}" v="1" dt="2021-10-08T08:25:5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196" autoAdjust="0"/>
  </p:normalViewPr>
  <p:slideViewPr>
    <p:cSldViewPr snapToGrid="0" showGuides="1">
      <p:cViewPr varScale="1">
        <p:scale>
          <a:sx n="72" d="100"/>
          <a:sy n="72" d="100"/>
        </p:scale>
        <p:origin x="54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theme" Target="../theme/them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16408" y="0"/>
            <a:ext cx="2696906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646816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10/27/2021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646816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B2504C87-FC84-438B-A720-21488CDB61C0}"/>
              </a:ext>
            </a:extLst>
          </p:cNvPr>
          <p:cNvGrpSpPr/>
          <p:nvPr/>
        </p:nvGrpSpPr>
        <p:grpSpPr>
          <a:xfrm>
            <a:off x="487353" y="8442026"/>
            <a:ext cx="1168026" cy="486374"/>
            <a:chOff x="10299671" y="346413"/>
            <a:chExt cx="1535713" cy="639482"/>
          </a:xfrm>
        </p:grpSpPr>
        <p:pic>
          <p:nvPicPr>
            <p:cNvPr id="18" name="Picture 557">
              <a:extLst>
                <a:ext uri="{FF2B5EF4-FFF2-40B4-BE49-F238E27FC236}">
                  <a16:creationId xmlns:a16="http://schemas.microsoft.com/office/drawing/2014/main" id="{0A92B92B-D22F-4FF9-B868-A7AC80615C3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8853" y="346413"/>
              <a:ext cx="328512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58">
              <a:extLst>
                <a:ext uri="{FF2B5EF4-FFF2-40B4-BE49-F238E27FC236}">
                  <a16:creationId xmlns:a16="http://schemas.microsoft.com/office/drawing/2014/main" id="{7D250BE4-0032-4CCD-84C8-744BBB7185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6660" y="354387"/>
              <a:ext cx="314160" cy="47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59">
              <a:extLst>
                <a:ext uri="{FF2B5EF4-FFF2-40B4-BE49-F238E27FC236}">
                  <a16:creationId xmlns:a16="http://schemas.microsoft.com/office/drawing/2014/main" id="{C15384F6-8DB7-41A6-93B8-A4BC23530E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2871" y="346413"/>
              <a:ext cx="328512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60">
              <a:extLst>
                <a:ext uri="{FF2B5EF4-FFF2-40B4-BE49-F238E27FC236}">
                  <a16:creationId xmlns:a16="http://schemas.microsoft.com/office/drawing/2014/main" id="{43EBC18D-92B8-4565-8E90-F7ECD31B201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9671" y="590405"/>
              <a:ext cx="755895" cy="23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61">
              <a:extLst>
                <a:ext uri="{FF2B5EF4-FFF2-40B4-BE49-F238E27FC236}">
                  <a16:creationId xmlns:a16="http://schemas.microsoft.com/office/drawing/2014/main" id="{1C501CCD-4174-4668-8166-87CAAEB77A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7832" y="346413"/>
              <a:ext cx="320538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62">
              <a:extLst>
                <a:ext uri="{FF2B5EF4-FFF2-40B4-BE49-F238E27FC236}">
                  <a16:creationId xmlns:a16="http://schemas.microsoft.com/office/drawing/2014/main" id="{E57B3E20-17C7-494E-A0A2-BAB2AF195E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6404" y="346413"/>
              <a:ext cx="307781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563">
              <a:extLst>
                <a:ext uri="{FF2B5EF4-FFF2-40B4-BE49-F238E27FC236}">
                  <a16:creationId xmlns:a16="http://schemas.microsoft.com/office/drawing/2014/main" id="{514A8179-A926-426C-9CAA-AA208EA17DF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5841" y="346413"/>
              <a:ext cx="322133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564">
              <a:extLst>
                <a:ext uri="{FF2B5EF4-FFF2-40B4-BE49-F238E27FC236}">
                  <a16:creationId xmlns:a16="http://schemas.microsoft.com/office/drawing/2014/main" id="{74373E8D-8315-4171-8C2E-F8914FEB2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72642" y="360766"/>
              <a:ext cx="621939" cy="457684"/>
            </a:xfrm>
            <a:custGeom>
              <a:avLst/>
              <a:gdLst>
                <a:gd name="T0" fmla="*/ 245 w 261"/>
                <a:gd name="T1" fmla="*/ 100 h 192"/>
                <a:gd name="T2" fmla="*/ 139 w 261"/>
                <a:gd name="T3" fmla="*/ 192 h 192"/>
                <a:gd name="T4" fmla="*/ 261 w 261"/>
                <a:gd name="T5" fmla="*/ 88 h 192"/>
                <a:gd name="T6" fmla="*/ 17 w 261"/>
                <a:gd name="T7" fmla="*/ 88 h 192"/>
                <a:gd name="T8" fmla="*/ 124 w 261"/>
                <a:gd name="T9" fmla="*/ 0 h 192"/>
                <a:gd name="T10" fmla="*/ 0 w 261"/>
                <a:gd name="T11" fmla="*/ 100 h 192"/>
                <a:gd name="T12" fmla="*/ 245 w 261"/>
                <a:gd name="T13" fmla="*/ 10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192">
                  <a:moveTo>
                    <a:pt x="245" y="100"/>
                  </a:moveTo>
                  <a:cubicBezTo>
                    <a:pt x="245" y="167"/>
                    <a:pt x="142" y="192"/>
                    <a:pt x="139" y="192"/>
                  </a:cubicBezTo>
                  <a:cubicBezTo>
                    <a:pt x="150" y="192"/>
                    <a:pt x="261" y="172"/>
                    <a:pt x="261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22"/>
                    <a:pt x="121" y="0"/>
                    <a:pt x="124" y="0"/>
                  </a:cubicBezTo>
                  <a:cubicBezTo>
                    <a:pt x="113" y="0"/>
                    <a:pt x="0" y="18"/>
                    <a:pt x="0" y="100"/>
                  </a:cubicBezTo>
                  <a:lnTo>
                    <a:pt x="245" y="10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" name="Picture 565">
              <a:extLst>
                <a:ext uri="{FF2B5EF4-FFF2-40B4-BE49-F238E27FC236}">
                  <a16:creationId xmlns:a16="http://schemas.microsoft.com/office/drawing/2014/main" id="{22FAB139-CD22-4E10-BE68-C62BC7B58D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872" y="351198"/>
              <a:ext cx="328512" cy="236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66">
              <a:extLst>
                <a:ext uri="{FF2B5EF4-FFF2-40B4-BE49-F238E27FC236}">
                  <a16:creationId xmlns:a16="http://schemas.microsoft.com/office/drawing/2014/main" id="{7EC961B9-3432-4D00-BA4C-4A78D343FA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6050" y="429338"/>
              <a:ext cx="157877" cy="151499"/>
            </a:xfrm>
            <a:custGeom>
              <a:avLst/>
              <a:gdLst>
                <a:gd name="T0" fmla="*/ 0 w 99"/>
                <a:gd name="T1" fmla="*/ 95 h 95"/>
                <a:gd name="T2" fmla="*/ 24 w 99"/>
                <a:gd name="T3" fmla="*/ 0 h 95"/>
                <a:gd name="T4" fmla="*/ 99 w 99"/>
                <a:gd name="T5" fmla="*/ 0 h 95"/>
                <a:gd name="T6" fmla="*/ 93 w 99"/>
                <a:gd name="T7" fmla="*/ 23 h 95"/>
                <a:gd name="T8" fmla="*/ 48 w 99"/>
                <a:gd name="T9" fmla="*/ 23 h 95"/>
                <a:gd name="T10" fmla="*/ 45 w 99"/>
                <a:gd name="T11" fmla="*/ 36 h 95"/>
                <a:gd name="T12" fmla="*/ 82 w 99"/>
                <a:gd name="T13" fmla="*/ 36 h 95"/>
                <a:gd name="T14" fmla="*/ 76 w 99"/>
                <a:gd name="T15" fmla="*/ 57 h 95"/>
                <a:gd name="T16" fmla="*/ 39 w 99"/>
                <a:gd name="T17" fmla="*/ 57 h 95"/>
                <a:gd name="T18" fmla="*/ 36 w 99"/>
                <a:gd name="T19" fmla="*/ 72 h 95"/>
                <a:gd name="T20" fmla="*/ 82 w 99"/>
                <a:gd name="T21" fmla="*/ 72 h 95"/>
                <a:gd name="T22" fmla="*/ 76 w 99"/>
                <a:gd name="T23" fmla="*/ 95 h 95"/>
                <a:gd name="T24" fmla="*/ 0 w 99"/>
                <a:gd name="T2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95">
                  <a:moveTo>
                    <a:pt x="0" y="95"/>
                  </a:moveTo>
                  <a:lnTo>
                    <a:pt x="24" y="0"/>
                  </a:lnTo>
                  <a:lnTo>
                    <a:pt x="99" y="0"/>
                  </a:lnTo>
                  <a:lnTo>
                    <a:pt x="93" y="23"/>
                  </a:lnTo>
                  <a:lnTo>
                    <a:pt x="48" y="23"/>
                  </a:lnTo>
                  <a:lnTo>
                    <a:pt x="45" y="36"/>
                  </a:lnTo>
                  <a:lnTo>
                    <a:pt x="82" y="36"/>
                  </a:lnTo>
                  <a:lnTo>
                    <a:pt x="76" y="57"/>
                  </a:lnTo>
                  <a:lnTo>
                    <a:pt x="39" y="57"/>
                  </a:lnTo>
                  <a:lnTo>
                    <a:pt x="36" y="72"/>
                  </a:lnTo>
                  <a:lnTo>
                    <a:pt x="82" y="72"/>
                  </a:lnTo>
                  <a:lnTo>
                    <a:pt x="76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67">
              <a:extLst>
                <a:ext uri="{FF2B5EF4-FFF2-40B4-BE49-F238E27FC236}">
                  <a16:creationId xmlns:a16="http://schemas.microsoft.com/office/drawing/2014/main" id="{93907AED-F43B-4D7B-9361-12CA48814B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0738" y="429338"/>
              <a:ext cx="143524" cy="151499"/>
            </a:xfrm>
            <a:custGeom>
              <a:avLst/>
              <a:gdLst>
                <a:gd name="T0" fmla="*/ 6 w 90"/>
                <a:gd name="T1" fmla="*/ 0 h 95"/>
                <a:gd name="T2" fmla="*/ 90 w 90"/>
                <a:gd name="T3" fmla="*/ 0 h 95"/>
                <a:gd name="T4" fmla="*/ 84 w 90"/>
                <a:gd name="T5" fmla="*/ 26 h 95"/>
                <a:gd name="T6" fmla="*/ 57 w 90"/>
                <a:gd name="T7" fmla="*/ 26 h 95"/>
                <a:gd name="T8" fmla="*/ 39 w 90"/>
                <a:gd name="T9" fmla="*/ 95 h 95"/>
                <a:gd name="T10" fmla="*/ 9 w 90"/>
                <a:gd name="T11" fmla="*/ 95 h 95"/>
                <a:gd name="T12" fmla="*/ 27 w 90"/>
                <a:gd name="T13" fmla="*/ 26 h 95"/>
                <a:gd name="T14" fmla="*/ 0 w 90"/>
                <a:gd name="T15" fmla="*/ 26 h 95"/>
                <a:gd name="T16" fmla="*/ 6 w 9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5">
                  <a:moveTo>
                    <a:pt x="6" y="0"/>
                  </a:moveTo>
                  <a:lnTo>
                    <a:pt x="90" y="0"/>
                  </a:lnTo>
                  <a:lnTo>
                    <a:pt x="84" y="26"/>
                  </a:lnTo>
                  <a:lnTo>
                    <a:pt x="57" y="26"/>
                  </a:lnTo>
                  <a:lnTo>
                    <a:pt x="39" y="95"/>
                  </a:lnTo>
                  <a:lnTo>
                    <a:pt x="9" y="95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68">
              <a:extLst>
                <a:ext uri="{FF2B5EF4-FFF2-40B4-BE49-F238E27FC236}">
                  <a16:creationId xmlns:a16="http://schemas.microsoft.com/office/drawing/2014/main" id="{1C955C52-2EFE-47FC-A984-DC626F9F8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75558" y="427744"/>
              <a:ext cx="151499" cy="154688"/>
            </a:xfrm>
            <a:custGeom>
              <a:avLst/>
              <a:gdLst>
                <a:gd name="T0" fmla="*/ 43 w 64"/>
                <a:gd name="T1" fmla="*/ 19 h 65"/>
                <a:gd name="T2" fmla="*/ 42 w 64"/>
                <a:gd name="T3" fmla="*/ 15 h 65"/>
                <a:gd name="T4" fmla="*/ 37 w 64"/>
                <a:gd name="T5" fmla="*/ 14 h 65"/>
                <a:gd name="T6" fmla="*/ 30 w 64"/>
                <a:gd name="T7" fmla="*/ 18 h 65"/>
                <a:gd name="T8" fmla="*/ 58 w 64"/>
                <a:gd name="T9" fmla="*/ 44 h 65"/>
                <a:gd name="T10" fmla="*/ 24 w 64"/>
                <a:gd name="T11" fmla="*/ 65 h 65"/>
                <a:gd name="T12" fmla="*/ 2 w 64"/>
                <a:gd name="T13" fmla="*/ 44 h 65"/>
                <a:gd name="T14" fmla="*/ 21 w 64"/>
                <a:gd name="T15" fmla="*/ 44 h 65"/>
                <a:gd name="T16" fmla="*/ 23 w 64"/>
                <a:gd name="T17" fmla="*/ 49 h 65"/>
                <a:gd name="T18" fmla="*/ 29 w 64"/>
                <a:gd name="T19" fmla="*/ 51 h 65"/>
                <a:gd name="T20" fmla="*/ 38 w 64"/>
                <a:gd name="T21" fmla="*/ 46 h 65"/>
                <a:gd name="T22" fmla="*/ 10 w 64"/>
                <a:gd name="T23" fmla="*/ 20 h 65"/>
                <a:gd name="T24" fmla="*/ 41 w 64"/>
                <a:gd name="T25" fmla="*/ 0 h 65"/>
                <a:gd name="T26" fmla="*/ 62 w 64"/>
                <a:gd name="T27" fmla="*/ 19 h 65"/>
                <a:gd name="T28" fmla="*/ 43 w 64"/>
                <a:gd name="T2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5">
                  <a:moveTo>
                    <a:pt x="43" y="19"/>
                  </a:moveTo>
                  <a:cubicBezTo>
                    <a:pt x="44" y="17"/>
                    <a:pt x="43" y="16"/>
                    <a:pt x="42" y="15"/>
                  </a:cubicBezTo>
                  <a:cubicBezTo>
                    <a:pt x="40" y="14"/>
                    <a:pt x="39" y="14"/>
                    <a:pt x="37" y="14"/>
                  </a:cubicBezTo>
                  <a:cubicBezTo>
                    <a:pt x="32" y="14"/>
                    <a:pt x="30" y="15"/>
                    <a:pt x="30" y="18"/>
                  </a:cubicBezTo>
                  <a:cubicBezTo>
                    <a:pt x="27" y="27"/>
                    <a:pt x="64" y="21"/>
                    <a:pt x="58" y="44"/>
                  </a:cubicBezTo>
                  <a:cubicBezTo>
                    <a:pt x="54" y="58"/>
                    <a:pt x="41" y="65"/>
                    <a:pt x="24" y="65"/>
                  </a:cubicBezTo>
                  <a:cubicBezTo>
                    <a:pt x="8" y="65"/>
                    <a:pt x="0" y="56"/>
                    <a:pt x="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2" y="48"/>
                    <a:pt x="23" y="49"/>
                  </a:cubicBezTo>
                  <a:cubicBezTo>
                    <a:pt x="25" y="50"/>
                    <a:pt x="27" y="51"/>
                    <a:pt x="29" y="51"/>
                  </a:cubicBezTo>
                  <a:cubicBezTo>
                    <a:pt x="34" y="51"/>
                    <a:pt x="37" y="49"/>
                    <a:pt x="38" y="46"/>
                  </a:cubicBezTo>
                  <a:cubicBezTo>
                    <a:pt x="40" y="37"/>
                    <a:pt x="4" y="43"/>
                    <a:pt x="10" y="20"/>
                  </a:cubicBezTo>
                  <a:cubicBezTo>
                    <a:pt x="13" y="6"/>
                    <a:pt x="26" y="0"/>
                    <a:pt x="41" y="0"/>
                  </a:cubicBezTo>
                  <a:cubicBezTo>
                    <a:pt x="58" y="0"/>
                    <a:pt x="64" y="8"/>
                    <a:pt x="62" y="19"/>
                  </a:cubicBezTo>
                  <a:lnTo>
                    <a:pt x="43" y="19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9">
              <a:extLst>
                <a:ext uri="{FF2B5EF4-FFF2-40B4-BE49-F238E27FC236}">
                  <a16:creationId xmlns:a16="http://schemas.microsoft.com/office/drawing/2014/main" id="{B5268699-F415-4999-803B-D418F83DF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2703" y="429338"/>
              <a:ext cx="86115" cy="151499"/>
            </a:xfrm>
            <a:custGeom>
              <a:avLst/>
              <a:gdLst>
                <a:gd name="T0" fmla="*/ 0 w 54"/>
                <a:gd name="T1" fmla="*/ 95 h 95"/>
                <a:gd name="T2" fmla="*/ 24 w 54"/>
                <a:gd name="T3" fmla="*/ 0 h 95"/>
                <a:gd name="T4" fmla="*/ 54 w 54"/>
                <a:gd name="T5" fmla="*/ 0 h 95"/>
                <a:gd name="T6" fmla="*/ 30 w 54"/>
                <a:gd name="T7" fmla="*/ 95 h 95"/>
                <a:gd name="T8" fmla="*/ 0 w 5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5">
                  <a:moveTo>
                    <a:pt x="0" y="95"/>
                  </a:moveTo>
                  <a:lnTo>
                    <a:pt x="24" y="0"/>
                  </a:lnTo>
                  <a:lnTo>
                    <a:pt x="54" y="0"/>
                  </a:lnTo>
                  <a:lnTo>
                    <a:pt x="3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0">
              <a:extLst>
                <a:ext uri="{FF2B5EF4-FFF2-40B4-BE49-F238E27FC236}">
                  <a16:creationId xmlns:a16="http://schemas.microsoft.com/office/drawing/2014/main" id="{E70622DE-2437-4CCF-BCA8-731EF210C0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240" y="867886"/>
              <a:ext cx="49437" cy="94089"/>
            </a:xfrm>
            <a:custGeom>
              <a:avLst/>
              <a:gdLst>
                <a:gd name="T0" fmla="*/ 0 w 31"/>
                <a:gd name="T1" fmla="*/ 6 h 59"/>
                <a:gd name="T2" fmla="*/ 0 w 31"/>
                <a:gd name="T3" fmla="*/ 0 h 59"/>
                <a:gd name="T4" fmla="*/ 31 w 31"/>
                <a:gd name="T5" fmla="*/ 0 h 59"/>
                <a:gd name="T6" fmla="*/ 31 w 31"/>
                <a:gd name="T7" fmla="*/ 6 h 59"/>
                <a:gd name="T8" fmla="*/ 17 w 31"/>
                <a:gd name="T9" fmla="*/ 6 h 59"/>
                <a:gd name="T10" fmla="*/ 17 w 31"/>
                <a:gd name="T11" fmla="*/ 59 h 59"/>
                <a:gd name="T12" fmla="*/ 11 w 31"/>
                <a:gd name="T13" fmla="*/ 59 h 59"/>
                <a:gd name="T14" fmla="*/ 11 w 31"/>
                <a:gd name="T15" fmla="*/ 6 h 59"/>
                <a:gd name="T16" fmla="*/ 0 w 31"/>
                <a:gd name="T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59">
                  <a:moveTo>
                    <a:pt x="0" y="6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17" y="6"/>
                  </a:lnTo>
                  <a:lnTo>
                    <a:pt x="17" y="59"/>
                  </a:lnTo>
                  <a:lnTo>
                    <a:pt x="11" y="59"/>
                  </a:lnTo>
                  <a:lnTo>
                    <a:pt x="11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71">
              <a:extLst>
                <a:ext uri="{FF2B5EF4-FFF2-40B4-BE49-F238E27FC236}">
                  <a16:creationId xmlns:a16="http://schemas.microsoft.com/office/drawing/2014/main" id="{748D3C03-3124-46A0-99E5-CB20E03CD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79407" y="866291"/>
              <a:ext cx="60599" cy="95683"/>
            </a:xfrm>
            <a:custGeom>
              <a:avLst/>
              <a:gdLst>
                <a:gd name="T0" fmla="*/ 0 w 25"/>
                <a:gd name="T1" fmla="*/ 0 h 40"/>
                <a:gd name="T2" fmla="*/ 4 w 25"/>
                <a:gd name="T3" fmla="*/ 0 h 40"/>
                <a:gd name="T4" fmla="*/ 4 w 25"/>
                <a:gd name="T5" fmla="*/ 16 h 40"/>
                <a:gd name="T6" fmla="*/ 8 w 25"/>
                <a:gd name="T7" fmla="*/ 12 h 40"/>
                <a:gd name="T8" fmla="*/ 14 w 25"/>
                <a:gd name="T9" fmla="*/ 10 h 40"/>
                <a:gd name="T10" fmla="*/ 20 w 25"/>
                <a:gd name="T11" fmla="*/ 12 h 40"/>
                <a:gd name="T12" fmla="*/ 24 w 25"/>
                <a:gd name="T13" fmla="*/ 16 h 40"/>
                <a:gd name="T14" fmla="*/ 25 w 25"/>
                <a:gd name="T15" fmla="*/ 25 h 40"/>
                <a:gd name="T16" fmla="*/ 25 w 25"/>
                <a:gd name="T17" fmla="*/ 40 h 40"/>
                <a:gd name="T18" fmla="*/ 21 w 25"/>
                <a:gd name="T19" fmla="*/ 40 h 40"/>
                <a:gd name="T20" fmla="*/ 21 w 25"/>
                <a:gd name="T21" fmla="*/ 26 h 40"/>
                <a:gd name="T22" fmla="*/ 21 w 25"/>
                <a:gd name="T23" fmla="*/ 19 h 40"/>
                <a:gd name="T24" fmla="*/ 18 w 25"/>
                <a:gd name="T25" fmla="*/ 15 h 40"/>
                <a:gd name="T26" fmla="*/ 14 w 25"/>
                <a:gd name="T27" fmla="*/ 14 h 40"/>
                <a:gd name="T28" fmla="*/ 8 w 25"/>
                <a:gd name="T29" fmla="*/ 16 h 40"/>
                <a:gd name="T30" fmla="*/ 4 w 25"/>
                <a:gd name="T31" fmla="*/ 21 h 40"/>
                <a:gd name="T32" fmla="*/ 4 w 25"/>
                <a:gd name="T33" fmla="*/ 29 h 40"/>
                <a:gd name="T34" fmla="*/ 4 w 25"/>
                <a:gd name="T35" fmla="*/ 40 h 40"/>
                <a:gd name="T36" fmla="*/ 0 w 25"/>
                <a:gd name="T37" fmla="*/ 40 h 40"/>
                <a:gd name="T38" fmla="*/ 0 w 25"/>
                <a:gd name="T3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4"/>
                    <a:pt x="7" y="13"/>
                    <a:pt x="8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16" y="10"/>
                    <a:pt x="18" y="11"/>
                    <a:pt x="20" y="12"/>
                  </a:cubicBezTo>
                  <a:cubicBezTo>
                    <a:pt x="22" y="13"/>
                    <a:pt x="23" y="15"/>
                    <a:pt x="24" y="16"/>
                  </a:cubicBezTo>
                  <a:cubicBezTo>
                    <a:pt x="24" y="18"/>
                    <a:pt x="25" y="21"/>
                    <a:pt x="25" y="2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3"/>
                    <a:pt x="21" y="21"/>
                    <a:pt x="21" y="19"/>
                  </a:cubicBezTo>
                  <a:cubicBezTo>
                    <a:pt x="20" y="18"/>
                    <a:pt x="19" y="16"/>
                    <a:pt x="18" y="15"/>
                  </a:cubicBezTo>
                  <a:cubicBezTo>
                    <a:pt x="17" y="14"/>
                    <a:pt x="15" y="14"/>
                    <a:pt x="14" y="14"/>
                  </a:cubicBezTo>
                  <a:cubicBezTo>
                    <a:pt x="11" y="14"/>
                    <a:pt x="9" y="14"/>
                    <a:pt x="8" y="16"/>
                  </a:cubicBezTo>
                  <a:cubicBezTo>
                    <a:pt x="6" y="17"/>
                    <a:pt x="5" y="19"/>
                    <a:pt x="4" y="21"/>
                  </a:cubicBezTo>
                  <a:cubicBezTo>
                    <a:pt x="4" y="23"/>
                    <a:pt x="4" y="25"/>
                    <a:pt x="4" y="2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2">
              <a:extLst>
                <a:ext uri="{FF2B5EF4-FFF2-40B4-BE49-F238E27FC236}">
                  <a16:creationId xmlns:a16="http://schemas.microsoft.com/office/drawing/2014/main" id="{D0AAAF57-B701-4B57-96FA-3CEAE28D9C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63928" y="890212"/>
              <a:ext cx="70168" cy="71763"/>
            </a:xfrm>
            <a:custGeom>
              <a:avLst/>
              <a:gdLst>
                <a:gd name="T0" fmla="*/ 26 w 30"/>
                <a:gd name="T1" fmla="*/ 20 h 30"/>
                <a:gd name="T2" fmla="*/ 29 w 30"/>
                <a:gd name="T3" fmla="*/ 22 h 30"/>
                <a:gd name="T4" fmla="*/ 25 w 30"/>
                <a:gd name="T5" fmla="*/ 27 h 30"/>
                <a:gd name="T6" fmla="*/ 21 w 30"/>
                <a:gd name="T7" fmla="*/ 29 h 30"/>
                <a:gd name="T8" fmla="*/ 15 w 30"/>
                <a:gd name="T9" fmla="*/ 30 h 30"/>
                <a:gd name="T10" fmla="*/ 4 w 30"/>
                <a:gd name="T11" fmla="*/ 26 h 30"/>
                <a:gd name="T12" fmla="*/ 0 w 30"/>
                <a:gd name="T13" fmla="*/ 15 h 30"/>
                <a:gd name="T14" fmla="*/ 4 w 30"/>
                <a:gd name="T15" fmla="*/ 6 h 30"/>
                <a:gd name="T16" fmla="*/ 15 w 30"/>
                <a:gd name="T17" fmla="*/ 0 h 30"/>
                <a:gd name="T18" fmla="*/ 27 w 30"/>
                <a:gd name="T19" fmla="*/ 6 h 30"/>
                <a:gd name="T20" fmla="*/ 30 w 30"/>
                <a:gd name="T21" fmla="*/ 16 h 30"/>
                <a:gd name="T22" fmla="*/ 4 w 30"/>
                <a:gd name="T23" fmla="*/ 16 h 30"/>
                <a:gd name="T24" fmla="*/ 7 w 30"/>
                <a:gd name="T25" fmla="*/ 24 h 30"/>
                <a:gd name="T26" fmla="*/ 15 w 30"/>
                <a:gd name="T27" fmla="*/ 27 h 30"/>
                <a:gd name="T28" fmla="*/ 19 w 30"/>
                <a:gd name="T29" fmla="*/ 26 h 30"/>
                <a:gd name="T30" fmla="*/ 23 w 30"/>
                <a:gd name="T31" fmla="*/ 24 h 30"/>
                <a:gd name="T32" fmla="*/ 26 w 30"/>
                <a:gd name="T33" fmla="*/ 20 h 30"/>
                <a:gd name="T34" fmla="*/ 26 w 30"/>
                <a:gd name="T35" fmla="*/ 12 h 30"/>
                <a:gd name="T36" fmla="*/ 24 w 30"/>
                <a:gd name="T37" fmla="*/ 8 h 30"/>
                <a:gd name="T38" fmla="*/ 20 w 30"/>
                <a:gd name="T39" fmla="*/ 5 h 30"/>
                <a:gd name="T40" fmla="*/ 15 w 30"/>
                <a:gd name="T41" fmla="*/ 4 h 30"/>
                <a:gd name="T42" fmla="*/ 8 w 30"/>
                <a:gd name="T43" fmla="*/ 7 h 30"/>
                <a:gd name="T44" fmla="*/ 5 w 30"/>
                <a:gd name="T45" fmla="*/ 12 h 30"/>
                <a:gd name="T46" fmla="*/ 26 w 30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26" y="20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7" y="25"/>
                    <a:pt x="25" y="27"/>
                  </a:cubicBezTo>
                  <a:cubicBezTo>
                    <a:pt x="24" y="28"/>
                    <a:pt x="23" y="29"/>
                    <a:pt x="21" y="29"/>
                  </a:cubicBezTo>
                  <a:cubicBezTo>
                    <a:pt x="19" y="30"/>
                    <a:pt x="17" y="30"/>
                    <a:pt x="15" y="30"/>
                  </a:cubicBezTo>
                  <a:cubicBezTo>
                    <a:pt x="11" y="30"/>
                    <a:pt x="7" y="29"/>
                    <a:pt x="4" y="26"/>
                  </a:cubicBezTo>
                  <a:cubicBezTo>
                    <a:pt x="2" y="23"/>
                    <a:pt x="0" y="19"/>
                    <a:pt x="0" y="15"/>
                  </a:cubicBezTo>
                  <a:cubicBezTo>
                    <a:pt x="0" y="12"/>
                    <a:pt x="2" y="9"/>
                    <a:pt x="4" y="6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20" y="0"/>
                    <a:pt x="24" y="2"/>
                    <a:pt x="27" y="6"/>
                  </a:cubicBezTo>
                  <a:cubicBezTo>
                    <a:pt x="29" y="8"/>
                    <a:pt x="30" y="12"/>
                    <a:pt x="3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9"/>
                    <a:pt x="5" y="22"/>
                    <a:pt x="7" y="24"/>
                  </a:cubicBezTo>
                  <a:cubicBezTo>
                    <a:pt x="9" y="26"/>
                    <a:pt x="12" y="27"/>
                    <a:pt x="15" y="27"/>
                  </a:cubicBezTo>
                  <a:cubicBezTo>
                    <a:pt x="16" y="27"/>
                    <a:pt x="18" y="27"/>
                    <a:pt x="19" y="26"/>
                  </a:cubicBezTo>
                  <a:cubicBezTo>
                    <a:pt x="21" y="26"/>
                    <a:pt x="22" y="25"/>
                    <a:pt x="23" y="24"/>
                  </a:cubicBezTo>
                  <a:cubicBezTo>
                    <a:pt x="24" y="23"/>
                    <a:pt x="25" y="22"/>
                    <a:pt x="26" y="20"/>
                  </a:cubicBezTo>
                  <a:close/>
                  <a:moveTo>
                    <a:pt x="26" y="12"/>
                  </a:moveTo>
                  <a:cubicBezTo>
                    <a:pt x="25" y="10"/>
                    <a:pt x="25" y="9"/>
                    <a:pt x="24" y="8"/>
                  </a:cubicBezTo>
                  <a:cubicBezTo>
                    <a:pt x="23" y="7"/>
                    <a:pt x="21" y="6"/>
                    <a:pt x="20" y="5"/>
                  </a:cubicBezTo>
                  <a:cubicBezTo>
                    <a:pt x="18" y="4"/>
                    <a:pt x="17" y="4"/>
                    <a:pt x="15" y="4"/>
                  </a:cubicBezTo>
                  <a:cubicBezTo>
                    <a:pt x="12" y="4"/>
                    <a:pt x="10" y="5"/>
                    <a:pt x="8" y="7"/>
                  </a:cubicBezTo>
                  <a:cubicBezTo>
                    <a:pt x="6" y="8"/>
                    <a:pt x="5" y="10"/>
                    <a:pt x="5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73">
              <a:extLst>
                <a:ext uri="{FF2B5EF4-FFF2-40B4-BE49-F238E27FC236}">
                  <a16:creationId xmlns:a16="http://schemas.microsoft.com/office/drawing/2014/main" id="{CA2BF93B-FBE1-4DC4-B567-57737B532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478" y="866291"/>
              <a:ext cx="52626" cy="95683"/>
            </a:xfrm>
            <a:custGeom>
              <a:avLst/>
              <a:gdLst>
                <a:gd name="T0" fmla="*/ 0 w 22"/>
                <a:gd name="T1" fmla="*/ 32 h 40"/>
                <a:gd name="T2" fmla="*/ 3 w 22"/>
                <a:gd name="T3" fmla="*/ 30 h 40"/>
                <a:gd name="T4" fmla="*/ 11 w 22"/>
                <a:gd name="T5" fmla="*/ 37 h 40"/>
                <a:gd name="T6" fmla="*/ 14 w 22"/>
                <a:gd name="T7" fmla="*/ 36 h 40"/>
                <a:gd name="T8" fmla="*/ 17 w 22"/>
                <a:gd name="T9" fmla="*/ 33 h 40"/>
                <a:gd name="T10" fmla="*/ 18 w 22"/>
                <a:gd name="T11" fmla="*/ 30 h 40"/>
                <a:gd name="T12" fmla="*/ 17 w 22"/>
                <a:gd name="T13" fmla="*/ 26 h 40"/>
                <a:gd name="T14" fmla="*/ 10 w 22"/>
                <a:gd name="T15" fmla="*/ 20 h 40"/>
                <a:gd name="T16" fmla="*/ 4 w 22"/>
                <a:gd name="T17" fmla="*/ 15 h 40"/>
                <a:gd name="T18" fmla="*/ 2 w 22"/>
                <a:gd name="T19" fmla="*/ 9 h 40"/>
                <a:gd name="T20" fmla="*/ 3 w 22"/>
                <a:gd name="T21" fmla="*/ 5 h 40"/>
                <a:gd name="T22" fmla="*/ 7 w 22"/>
                <a:gd name="T23" fmla="*/ 1 h 40"/>
                <a:gd name="T24" fmla="*/ 11 w 22"/>
                <a:gd name="T25" fmla="*/ 0 h 40"/>
                <a:gd name="T26" fmla="*/ 16 w 22"/>
                <a:gd name="T27" fmla="*/ 1 h 40"/>
                <a:gd name="T28" fmla="*/ 21 w 22"/>
                <a:gd name="T29" fmla="*/ 6 h 40"/>
                <a:gd name="T30" fmla="*/ 18 w 22"/>
                <a:gd name="T31" fmla="*/ 9 h 40"/>
                <a:gd name="T32" fmla="*/ 15 w 22"/>
                <a:gd name="T33" fmla="*/ 5 h 40"/>
                <a:gd name="T34" fmla="*/ 11 w 22"/>
                <a:gd name="T35" fmla="*/ 4 h 40"/>
                <a:gd name="T36" fmla="*/ 7 w 22"/>
                <a:gd name="T37" fmla="*/ 6 h 40"/>
                <a:gd name="T38" fmla="*/ 6 w 22"/>
                <a:gd name="T39" fmla="*/ 9 h 40"/>
                <a:gd name="T40" fmla="*/ 7 w 22"/>
                <a:gd name="T41" fmla="*/ 11 h 40"/>
                <a:gd name="T42" fmla="*/ 8 w 22"/>
                <a:gd name="T43" fmla="*/ 14 h 40"/>
                <a:gd name="T44" fmla="*/ 13 w 22"/>
                <a:gd name="T45" fmla="*/ 18 h 40"/>
                <a:gd name="T46" fmla="*/ 20 w 22"/>
                <a:gd name="T47" fmla="*/ 24 h 40"/>
                <a:gd name="T48" fmla="*/ 22 w 22"/>
                <a:gd name="T49" fmla="*/ 30 h 40"/>
                <a:gd name="T50" fmla="*/ 19 w 22"/>
                <a:gd name="T51" fmla="*/ 37 h 40"/>
                <a:gd name="T52" fmla="*/ 11 w 22"/>
                <a:gd name="T53" fmla="*/ 40 h 40"/>
                <a:gd name="T54" fmla="*/ 5 w 22"/>
                <a:gd name="T55" fmla="*/ 39 h 40"/>
                <a:gd name="T56" fmla="*/ 0 w 22"/>
                <a:gd name="T5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40">
                  <a:moveTo>
                    <a:pt x="0" y="32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5"/>
                    <a:pt x="8" y="37"/>
                    <a:pt x="11" y="37"/>
                  </a:cubicBezTo>
                  <a:cubicBezTo>
                    <a:pt x="12" y="37"/>
                    <a:pt x="13" y="36"/>
                    <a:pt x="14" y="36"/>
                  </a:cubicBezTo>
                  <a:cubicBezTo>
                    <a:pt x="16" y="35"/>
                    <a:pt x="16" y="34"/>
                    <a:pt x="17" y="33"/>
                  </a:cubicBezTo>
                  <a:cubicBezTo>
                    <a:pt x="18" y="32"/>
                    <a:pt x="18" y="31"/>
                    <a:pt x="18" y="30"/>
                  </a:cubicBezTo>
                  <a:cubicBezTo>
                    <a:pt x="18" y="29"/>
                    <a:pt x="17" y="28"/>
                    <a:pt x="17" y="26"/>
                  </a:cubicBezTo>
                  <a:cubicBezTo>
                    <a:pt x="15" y="25"/>
                    <a:pt x="13" y="23"/>
                    <a:pt x="10" y="20"/>
                  </a:cubicBezTo>
                  <a:cubicBezTo>
                    <a:pt x="7" y="18"/>
                    <a:pt x="5" y="16"/>
                    <a:pt x="4" y="15"/>
                  </a:cubicBezTo>
                  <a:cubicBezTo>
                    <a:pt x="3" y="13"/>
                    <a:pt x="2" y="11"/>
                    <a:pt x="2" y="9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8" y="1"/>
                    <a:pt x="10" y="0"/>
                    <a:pt x="11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8" y="2"/>
                    <a:pt x="20" y="4"/>
                    <a:pt x="21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7"/>
                    <a:pt x="16" y="6"/>
                    <a:pt x="15" y="5"/>
                  </a:cubicBezTo>
                  <a:cubicBezTo>
                    <a:pt x="14" y="4"/>
                    <a:pt x="12" y="4"/>
                    <a:pt x="11" y="4"/>
                  </a:cubicBezTo>
                  <a:cubicBezTo>
                    <a:pt x="10" y="4"/>
                    <a:pt x="8" y="5"/>
                    <a:pt x="7" y="6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0"/>
                    <a:pt x="6" y="11"/>
                    <a:pt x="7" y="11"/>
                  </a:cubicBezTo>
                  <a:cubicBezTo>
                    <a:pt x="7" y="12"/>
                    <a:pt x="8" y="13"/>
                    <a:pt x="8" y="14"/>
                  </a:cubicBezTo>
                  <a:cubicBezTo>
                    <a:pt x="9" y="14"/>
                    <a:pt x="11" y="16"/>
                    <a:pt x="13" y="18"/>
                  </a:cubicBezTo>
                  <a:cubicBezTo>
                    <a:pt x="17" y="20"/>
                    <a:pt x="19" y="22"/>
                    <a:pt x="20" y="24"/>
                  </a:cubicBezTo>
                  <a:cubicBezTo>
                    <a:pt x="21" y="26"/>
                    <a:pt x="22" y="28"/>
                    <a:pt x="22" y="30"/>
                  </a:cubicBezTo>
                  <a:cubicBezTo>
                    <a:pt x="22" y="33"/>
                    <a:pt x="21" y="35"/>
                    <a:pt x="19" y="37"/>
                  </a:cubicBezTo>
                  <a:cubicBezTo>
                    <a:pt x="17" y="39"/>
                    <a:pt x="14" y="40"/>
                    <a:pt x="11" y="40"/>
                  </a:cubicBezTo>
                  <a:cubicBezTo>
                    <a:pt x="9" y="40"/>
                    <a:pt x="7" y="40"/>
                    <a:pt x="5" y="39"/>
                  </a:cubicBezTo>
                  <a:cubicBezTo>
                    <a:pt x="3" y="37"/>
                    <a:pt x="1" y="35"/>
                    <a:pt x="0" y="32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4">
              <a:extLst>
                <a:ext uri="{FF2B5EF4-FFF2-40B4-BE49-F238E27FC236}">
                  <a16:creationId xmlns:a16="http://schemas.microsoft.com/office/drawing/2014/main" id="{DA8FDA4F-8E9B-4C2D-AEAE-DEC89818E4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4430" y="867886"/>
              <a:ext cx="36679" cy="94089"/>
            </a:xfrm>
            <a:custGeom>
              <a:avLst/>
              <a:gdLst>
                <a:gd name="T0" fmla="*/ 8 w 23"/>
                <a:gd name="T1" fmla="*/ 0 h 59"/>
                <a:gd name="T2" fmla="*/ 14 w 23"/>
                <a:gd name="T3" fmla="*/ 0 h 59"/>
                <a:gd name="T4" fmla="*/ 14 w 23"/>
                <a:gd name="T5" fmla="*/ 15 h 59"/>
                <a:gd name="T6" fmla="*/ 23 w 23"/>
                <a:gd name="T7" fmla="*/ 15 h 59"/>
                <a:gd name="T8" fmla="*/ 23 w 23"/>
                <a:gd name="T9" fmla="*/ 20 h 59"/>
                <a:gd name="T10" fmla="*/ 14 w 23"/>
                <a:gd name="T11" fmla="*/ 20 h 59"/>
                <a:gd name="T12" fmla="*/ 14 w 23"/>
                <a:gd name="T13" fmla="*/ 59 h 59"/>
                <a:gd name="T14" fmla="*/ 8 w 23"/>
                <a:gd name="T15" fmla="*/ 59 h 59"/>
                <a:gd name="T16" fmla="*/ 8 w 23"/>
                <a:gd name="T17" fmla="*/ 20 h 59"/>
                <a:gd name="T18" fmla="*/ 0 w 23"/>
                <a:gd name="T19" fmla="*/ 20 h 59"/>
                <a:gd name="T20" fmla="*/ 0 w 23"/>
                <a:gd name="T21" fmla="*/ 15 h 59"/>
                <a:gd name="T22" fmla="*/ 8 w 23"/>
                <a:gd name="T23" fmla="*/ 15 h 59"/>
                <a:gd name="T24" fmla="*/ 8 w 23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59">
                  <a:moveTo>
                    <a:pt x="8" y="0"/>
                  </a:moveTo>
                  <a:lnTo>
                    <a:pt x="14" y="0"/>
                  </a:lnTo>
                  <a:lnTo>
                    <a:pt x="14" y="15"/>
                  </a:lnTo>
                  <a:lnTo>
                    <a:pt x="23" y="15"/>
                  </a:lnTo>
                  <a:lnTo>
                    <a:pt x="23" y="20"/>
                  </a:lnTo>
                  <a:lnTo>
                    <a:pt x="14" y="20"/>
                  </a:lnTo>
                  <a:lnTo>
                    <a:pt x="14" y="59"/>
                  </a:lnTo>
                  <a:lnTo>
                    <a:pt x="8" y="59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5">
              <a:extLst>
                <a:ext uri="{FF2B5EF4-FFF2-40B4-BE49-F238E27FC236}">
                  <a16:creationId xmlns:a16="http://schemas.microsoft.com/office/drawing/2014/main" id="{DC6B021C-CA4C-4B10-9C41-6C231690A7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0245" y="890212"/>
              <a:ext cx="71763" cy="71763"/>
            </a:xfrm>
            <a:custGeom>
              <a:avLst/>
              <a:gdLst>
                <a:gd name="T0" fmla="*/ 30 w 30"/>
                <a:gd name="T1" fmla="*/ 1 h 30"/>
                <a:gd name="T2" fmla="*/ 30 w 30"/>
                <a:gd name="T3" fmla="*/ 30 h 30"/>
                <a:gd name="T4" fmla="*/ 26 w 30"/>
                <a:gd name="T5" fmla="*/ 30 h 30"/>
                <a:gd name="T6" fmla="*/ 26 w 30"/>
                <a:gd name="T7" fmla="*/ 25 h 30"/>
                <a:gd name="T8" fmla="*/ 21 w 30"/>
                <a:gd name="T9" fmla="*/ 29 h 30"/>
                <a:gd name="T10" fmla="*/ 15 w 30"/>
                <a:gd name="T11" fmla="*/ 30 h 30"/>
                <a:gd name="T12" fmla="*/ 4 w 30"/>
                <a:gd name="T13" fmla="*/ 26 h 30"/>
                <a:gd name="T14" fmla="*/ 0 w 30"/>
                <a:gd name="T15" fmla="*/ 15 h 30"/>
                <a:gd name="T16" fmla="*/ 4 w 30"/>
                <a:gd name="T17" fmla="*/ 5 h 30"/>
                <a:gd name="T18" fmla="*/ 15 w 30"/>
                <a:gd name="T19" fmla="*/ 0 h 30"/>
                <a:gd name="T20" fmla="*/ 21 w 30"/>
                <a:gd name="T21" fmla="*/ 2 h 30"/>
                <a:gd name="T22" fmla="*/ 26 w 30"/>
                <a:gd name="T23" fmla="*/ 6 h 30"/>
                <a:gd name="T24" fmla="*/ 26 w 30"/>
                <a:gd name="T25" fmla="*/ 1 h 30"/>
                <a:gd name="T26" fmla="*/ 30 w 30"/>
                <a:gd name="T27" fmla="*/ 1 h 30"/>
                <a:gd name="T28" fmla="*/ 15 w 30"/>
                <a:gd name="T29" fmla="*/ 4 h 30"/>
                <a:gd name="T30" fmla="*/ 9 w 30"/>
                <a:gd name="T31" fmla="*/ 5 h 30"/>
                <a:gd name="T32" fmla="*/ 5 w 30"/>
                <a:gd name="T33" fmla="*/ 10 h 30"/>
                <a:gd name="T34" fmla="*/ 4 w 30"/>
                <a:gd name="T35" fmla="*/ 15 h 30"/>
                <a:gd name="T36" fmla="*/ 5 w 30"/>
                <a:gd name="T37" fmla="*/ 21 h 30"/>
                <a:gd name="T38" fmla="*/ 9 w 30"/>
                <a:gd name="T39" fmla="*/ 25 h 30"/>
                <a:gd name="T40" fmla="*/ 15 w 30"/>
                <a:gd name="T41" fmla="*/ 27 h 30"/>
                <a:gd name="T42" fmla="*/ 21 w 30"/>
                <a:gd name="T43" fmla="*/ 25 h 30"/>
                <a:gd name="T44" fmla="*/ 25 w 30"/>
                <a:gd name="T45" fmla="*/ 21 h 30"/>
                <a:gd name="T46" fmla="*/ 26 w 30"/>
                <a:gd name="T47" fmla="*/ 15 h 30"/>
                <a:gd name="T48" fmla="*/ 23 w 30"/>
                <a:gd name="T49" fmla="*/ 7 h 30"/>
                <a:gd name="T50" fmla="*/ 15 w 30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7"/>
                    <a:pt x="23" y="28"/>
                    <a:pt x="21" y="29"/>
                  </a:cubicBezTo>
                  <a:cubicBezTo>
                    <a:pt x="19" y="30"/>
                    <a:pt x="17" y="30"/>
                    <a:pt x="15" y="30"/>
                  </a:cubicBezTo>
                  <a:cubicBezTo>
                    <a:pt x="11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3" y="3"/>
                    <a:pt x="25" y="4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lnTo>
                    <a:pt x="30" y="1"/>
                  </a:lnTo>
                  <a:close/>
                  <a:moveTo>
                    <a:pt x="15" y="4"/>
                  </a:moveTo>
                  <a:cubicBezTo>
                    <a:pt x="13" y="4"/>
                    <a:pt x="11" y="4"/>
                    <a:pt x="9" y="5"/>
                  </a:cubicBezTo>
                  <a:cubicBezTo>
                    <a:pt x="8" y="6"/>
                    <a:pt x="6" y="8"/>
                    <a:pt x="5" y="10"/>
                  </a:cubicBezTo>
                  <a:cubicBezTo>
                    <a:pt x="4" y="11"/>
                    <a:pt x="4" y="13"/>
                    <a:pt x="4" y="15"/>
                  </a:cubicBezTo>
                  <a:cubicBezTo>
                    <a:pt x="4" y="17"/>
                    <a:pt x="4" y="19"/>
                    <a:pt x="5" y="21"/>
                  </a:cubicBezTo>
                  <a:cubicBezTo>
                    <a:pt x="6" y="23"/>
                    <a:pt x="8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9" y="26"/>
                    <a:pt x="21" y="25"/>
                  </a:cubicBezTo>
                  <a:cubicBezTo>
                    <a:pt x="22" y="24"/>
                    <a:pt x="24" y="23"/>
                    <a:pt x="25" y="21"/>
                  </a:cubicBezTo>
                  <a:cubicBezTo>
                    <a:pt x="26" y="20"/>
                    <a:pt x="26" y="18"/>
                    <a:pt x="26" y="15"/>
                  </a:cubicBezTo>
                  <a:cubicBezTo>
                    <a:pt x="26" y="12"/>
                    <a:pt x="25" y="9"/>
                    <a:pt x="23" y="7"/>
                  </a:cubicBezTo>
                  <a:cubicBezTo>
                    <a:pt x="21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76">
              <a:extLst>
                <a:ext uri="{FF2B5EF4-FFF2-40B4-BE49-F238E27FC236}">
                  <a16:creationId xmlns:a16="http://schemas.microsoft.com/office/drawing/2014/main" id="{36BFEA37-F6A9-4038-8F4B-739057225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0712" y="890212"/>
              <a:ext cx="59005" cy="71763"/>
            </a:xfrm>
            <a:custGeom>
              <a:avLst/>
              <a:gdLst>
                <a:gd name="T0" fmla="*/ 0 w 25"/>
                <a:gd name="T1" fmla="*/ 1 h 30"/>
                <a:gd name="T2" fmla="*/ 4 w 25"/>
                <a:gd name="T3" fmla="*/ 1 h 30"/>
                <a:gd name="T4" fmla="*/ 4 w 25"/>
                <a:gd name="T5" fmla="*/ 6 h 30"/>
                <a:gd name="T6" fmla="*/ 9 w 25"/>
                <a:gd name="T7" fmla="*/ 2 h 30"/>
                <a:gd name="T8" fmla="*/ 14 w 25"/>
                <a:gd name="T9" fmla="*/ 0 h 30"/>
                <a:gd name="T10" fmla="*/ 20 w 25"/>
                <a:gd name="T11" fmla="*/ 2 h 30"/>
                <a:gd name="T12" fmla="*/ 24 w 25"/>
                <a:gd name="T13" fmla="*/ 6 h 30"/>
                <a:gd name="T14" fmla="*/ 25 w 25"/>
                <a:gd name="T15" fmla="*/ 15 h 30"/>
                <a:gd name="T16" fmla="*/ 25 w 25"/>
                <a:gd name="T17" fmla="*/ 30 h 30"/>
                <a:gd name="T18" fmla="*/ 21 w 25"/>
                <a:gd name="T19" fmla="*/ 30 h 30"/>
                <a:gd name="T20" fmla="*/ 21 w 25"/>
                <a:gd name="T21" fmla="*/ 16 h 30"/>
                <a:gd name="T22" fmla="*/ 21 w 25"/>
                <a:gd name="T23" fmla="*/ 9 h 30"/>
                <a:gd name="T24" fmla="*/ 18 w 25"/>
                <a:gd name="T25" fmla="*/ 5 h 30"/>
                <a:gd name="T26" fmla="*/ 14 w 25"/>
                <a:gd name="T27" fmla="*/ 4 h 30"/>
                <a:gd name="T28" fmla="*/ 8 w 25"/>
                <a:gd name="T29" fmla="*/ 6 h 30"/>
                <a:gd name="T30" fmla="*/ 4 w 25"/>
                <a:gd name="T31" fmla="*/ 11 h 30"/>
                <a:gd name="T32" fmla="*/ 4 w 25"/>
                <a:gd name="T33" fmla="*/ 19 h 30"/>
                <a:gd name="T34" fmla="*/ 4 w 25"/>
                <a:gd name="T35" fmla="*/ 30 h 30"/>
                <a:gd name="T36" fmla="*/ 0 w 25"/>
                <a:gd name="T37" fmla="*/ 30 h 30"/>
                <a:gd name="T38" fmla="*/ 0 w 25"/>
                <a:gd name="T3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7" y="0"/>
                    <a:pt x="18" y="1"/>
                    <a:pt x="20" y="2"/>
                  </a:cubicBezTo>
                  <a:cubicBezTo>
                    <a:pt x="22" y="3"/>
                    <a:pt x="23" y="5"/>
                    <a:pt x="24" y="6"/>
                  </a:cubicBezTo>
                  <a:cubicBezTo>
                    <a:pt x="25" y="8"/>
                    <a:pt x="25" y="11"/>
                    <a:pt x="25" y="15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3"/>
                    <a:pt x="21" y="11"/>
                    <a:pt x="21" y="9"/>
                  </a:cubicBezTo>
                  <a:cubicBezTo>
                    <a:pt x="20" y="8"/>
                    <a:pt x="20" y="6"/>
                    <a:pt x="18" y="5"/>
                  </a:cubicBezTo>
                  <a:cubicBezTo>
                    <a:pt x="17" y="4"/>
                    <a:pt x="16" y="4"/>
                    <a:pt x="14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7"/>
                    <a:pt x="5" y="9"/>
                    <a:pt x="4" y="11"/>
                  </a:cubicBezTo>
                  <a:cubicBezTo>
                    <a:pt x="4" y="13"/>
                    <a:pt x="4" y="15"/>
                    <a:pt x="4" y="1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77">
              <a:extLst>
                <a:ext uri="{FF2B5EF4-FFF2-40B4-BE49-F238E27FC236}">
                  <a16:creationId xmlns:a16="http://schemas.microsoft.com/office/drawing/2014/main" id="{C58FE0F3-4001-4DBF-9F95-616FCC73C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15232" y="866291"/>
              <a:ext cx="70168" cy="95683"/>
            </a:xfrm>
            <a:custGeom>
              <a:avLst/>
              <a:gdLst>
                <a:gd name="T0" fmla="*/ 29 w 29"/>
                <a:gd name="T1" fmla="*/ 0 h 40"/>
                <a:gd name="T2" fmla="*/ 29 w 29"/>
                <a:gd name="T3" fmla="*/ 40 h 40"/>
                <a:gd name="T4" fmla="*/ 26 w 29"/>
                <a:gd name="T5" fmla="*/ 40 h 40"/>
                <a:gd name="T6" fmla="*/ 26 w 29"/>
                <a:gd name="T7" fmla="*/ 35 h 40"/>
                <a:gd name="T8" fmla="*/ 21 w 29"/>
                <a:gd name="T9" fmla="*/ 39 h 40"/>
                <a:gd name="T10" fmla="*/ 14 w 29"/>
                <a:gd name="T11" fmla="*/ 40 h 40"/>
                <a:gd name="T12" fmla="*/ 4 w 29"/>
                <a:gd name="T13" fmla="*/ 36 h 40"/>
                <a:gd name="T14" fmla="*/ 0 w 29"/>
                <a:gd name="T15" fmla="*/ 25 h 40"/>
                <a:gd name="T16" fmla="*/ 4 w 29"/>
                <a:gd name="T17" fmla="*/ 15 h 40"/>
                <a:gd name="T18" fmla="*/ 14 w 29"/>
                <a:gd name="T19" fmla="*/ 10 h 40"/>
                <a:gd name="T20" fmla="*/ 21 w 29"/>
                <a:gd name="T21" fmla="*/ 12 h 40"/>
                <a:gd name="T22" fmla="*/ 26 w 29"/>
                <a:gd name="T23" fmla="*/ 16 h 40"/>
                <a:gd name="T24" fmla="*/ 26 w 29"/>
                <a:gd name="T25" fmla="*/ 0 h 40"/>
                <a:gd name="T26" fmla="*/ 29 w 29"/>
                <a:gd name="T27" fmla="*/ 0 h 40"/>
                <a:gd name="T28" fmla="*/ 15 w 29"/>
                <a:gd name="T29" fmla="*/ 14 h 40"/>
                <a:gd name="T30" fmla="*/ 9 w 29"/>
                <a:gd name="T31" fmla="*/ 15 h 40"/>
                <a:gd name="T32" fmla="*/ 5 w 29"/>
                <a:gd name="T33" fmla="*/ 20 h 40"/>
                <a:gd name="T34" fmla="*/ 3 w 29"/>
                <a:gd name="T35" fmla="*/ 25 h 40"/>
                <a:gd name="T36" fmla="*/ 5 w 29"/>
                <a:gd name="T37" fmla="*/ 31 h 40"/>
                <a:gd name="T38" fmla="*/ 9 w 29"/>
                <a:gd name="T39" fmla="*/ 35 h 40"/>
                <a:gd name="T40" fmla="*/ 15 w 29"/>
                <a:gd name="T41" fmla="*/ 37 h 40"/>
                <a:gd name="T42" fmla="*/ 20 w 29"/>
                <a:gd name="T43" fmla="*/ 35 h 40"/>
                <a:gd name="T44" fmla="*/ 25 w 29"/>
                <a:gd name="T45" fmla="*/ 31 h 40"/>
                <a:gd name="T46" fmla="*/ 26 w 29"/>
                <a:gd name="T47" fmla="*/ 25 h 40"/>
                <a:gd name="T48" fmla="*/ 23 w 29"/>
                <a:gd name="T49" fmla="*/ 17 h 40"/>
                <a:gd name="T50" fmla="*/ 15 w 29"/>
                <a:gd name="T51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9" y="0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7"/>
                    <a:pt x="23" y="38"/>
                    <a:pt x="21" y="39"/>
                  </a:cubicBezTo>
                  <a:cubicBezTo>
                    <a:pt x="19" y="40"/>
                    <a:pt x="17" y="40"/>
                    <a:pt x="14" y="40"/>
                  </a:cubicBezTo>
                  <a:cubicBezTo>
                    <a:pt x="10" y="40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21"/>
                    <a:pt x="1" y="18"/>
                    <a:pt x="4" y="15"/>
                  </a:cubicBezTo>
                  <a:cubicBezTo>
                    <a:pt x="7" y="12"/>
                    <a:pt x="10" y="10"/>
                    <a:pt x="14" y="10"/>
                  </a:cubicBezTo>
                  <a:cubicBezTo>
                    <a:pt x="17" y="10"/>
                    <a:pt x="19" y="11"/>
                    <a:pt x="21" y="12"/>
                  </a:cubicBezTo>
                  <a:cubicBezTo>
                    <a:pt x="23" y="13"/>
                    <a:pt x="24" y="14"/>
                    <a:pt x="26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9" y="0"/>
                  </a:lnTo>
                  <a:close/>
                  <a:moveTo>
                    <a:pt x="15" y="14"/>
                  </a:moveTo>
                  <a:cubicBezTo>
                    <a:pt x="13" y="14"/>
                    <a:pt x="11" y="14"/>
                    <a:pt x="9" y="15"/>
                  </a:cubicBezTo>
                  <a:cubicBezTo>
                    <a:pt x="7" y="16"/>
                    <a:pt x="6" y="18"/>
                    <a:pt x="5" y="20"/>
                  </a:cubicBezTo>
                  <a:cubicBezTo>
                    <a:pt x="4" y="21"/>
                    <a:pt x="3" y="23"/>
                    <a:pt x="3" y="25"/>
                  </a:cubicBezTo>
                  <a:cubicBezTo>
                    <a:pt x="3" y="27"/>
                    <a:pt x="4" y="29"/>
                    <a:pt x="5" y="31"/>
                  </a:cubicBezTo>
                  <a:cubicBezTo>
                    <a:pt x="6" y="33"/>
                    <a:pt x="7" y="34"/>
                    <a:pt x="9" y="35"/>
                  </a:cubicBezTo>
                  <a:cubicBezTo>
                    <a:pt x="11" y="36"/>
                    <a:pt x="13" y="37"/>
                    <a:pt x="15" y="37"/>
                  </a:cubicBezTo>
                  <a:cubicBezTo>
                    <a:pt x="17" y="37"/>
                    <a:pt x="19" y="36"/>
                    <a:pt x="20" y="35"/>
                  </a:cubicBezTo>
                  <a:cubicBezTo>
                    <a:pt x="22" y="34"/>
                    <a:pt x="24" y="33"/>
                    <a:pt x="25" y="31"/>
                  </a:cubicBezTo>
                  <a:cubicBezTo>
                    <a:pt x="26" y="30"/>
                    <a:pt x="26" y="28"/>
                    <a:pt x="26" y="25"/>
                  </a:cubicBezTo>
                  <a:cubicBezTo>
                    <a:pt x="26" y="22"/>
                    <a:pt x="25" y="19"/>
                    <a:pt x="23" y="17"/>
                  </a:cubicBezTo>
                  <a:cubicBezTo>
                    <a:pt x="21" y="15"/>
                    <a:pt x="18" y="14"/>
                    <a:pt x="15" y="1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78">
              <a:extLst>
                <a:ext uri="{FF2B5EF4-FFF2-40B4-BE49-F238E27FC236}">
                  <a16:creationId xmlns:a16="http://schemas.microsoft.com/office/drawing/2014/main" id="{B4DAFB6D-94D8-4DAE-9983-B329AE8D75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14104" y="890212"/>
              <a:ext cx="68573" cy="71763"/>
            </a:xfrm>
            <a:custGeom>
              <a:avLst/>
              <a:gdLst>
                <a:gd name="T0" fmla="*/ 29 w 29"/>
                <a:gd name="T1" fmla="*/ 1 h 30"/>
                <a:gd name="T2" fmla="*/ 29 w 29"/>
                <a:gd name="T3" fmla="*/ 30 h 30"/>
                <a:gd name="T4" fmla="*/ 26 w 29"/>
                <a:gd name="T5" fmla="*/ 30 h 30"/>
                <a:gd name="T6" fmla="*/ 26 w 29"/>
                <a:gd name="T7" fmla="*/ 25 h 30"/>
                <a:gd name="T8" fmla="*/ 20 w 29"/>
                <a:gd name="T9" fmla="*/ 29 h 30"/>
                <a:gd name="T10" fmla="*/ 14 w 29"/>
                <a:gd name="T11" fmla="*/ 30 h 30"/>
                <a:gd name="T12" fmla="*/ 4 w 29"/>
                <a:gd name="T13" fmla="*/ 26 h 30"/>
                <a:gd name="T14" fmla="*/ 0 w 29"/>
                <a:gd name="T15" fmla="*/ 15 h 30"/>
                <a:gd name="T16" fmla="*/ 4 w 29"/>
                <a:gd name="T17" fmla="*/ 5 h 30"/>
                <a:gd name="T18" fmla="*/ 14 w 29"/>
                <a:gd name="T19" fmla="*/ 0 h 30"/>
                <a:gd name="T20" fmla="*/ 21 w 29"/>
                <a:gd name="T21" fmla="*/ 2 h 30"/>
                <a:gd name="T22" fmla="*/ 26 w 29"/>
                <a:gd name="T23" fmla="*/ 6 h 30"/>
                <a:gd name="T24" fmla="*/ 26 w 29"/>
                <a:gd name="T25" fmla="*/ 1 h 30"/>
                <a:gd name="T26" fmla="*/ 29 w 29"/>
                <a:gd name="T27" fmla="*/ 1 h 30"/>
                <a:gd name="T28" fmla="*/ 15 w 29"/>
                <a:gd name="T29" fmla="*/ 4 h 30"/>
                <a:gd name="T30" fmla="*/ 9 w 29"/>
                <a:gd name="T31" fmla="*/ 5 h 30"/>
                <a:gd name="T32" fmla="*/ 5 w 29"/>
                <a:gd name="T33" fmla="*/ 10 h 30"/>
                <a:gd name="T34" fmla="*/ 3 w 29"/>
                <a:gd name="T35" fmla="*/ 15 h 30"/>
                <a:gd name="T36" fmla="*/ 5 w 29"/>
                <a:gd name="T37" fmla="*/ 21 h 30"/>
                <a:gd name="T38" fmla="*/ 9 w 29"/>
                <a:gd name="T39" fmla="*/ 25 h 30"/>
                <a:gd name="T40" fmla="*/ 15 w 29"/>
                <a:gd name="T41" fmla="*/ 27 h 30"/>
                <a:gd name="T42" fmla="*/ 20 w 29"/>
                <a:gd name="T43" fmla="*/ 25 h 30"/>
                <a:gd name="T44" fmla="*/ 24 w 29"/>
                <a:gd name="T45" fmla="*/ 21 h 30"/>
                <a:gd name="T46" fmla="*/ 26 w 29"/>
                <a:gd name="T47" fmla="*/ 15 h 30"/>
                <a:gd name="T48" fmla="*/ 23 w 29"/>
                <a:gd name="T49" fmla="*/ 7 h 30"/>
                <a:gd name="T50" fmla="*/ 15 w 29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0">
                  <a:moveTo>
                    <a:pt x="29" y="1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7"/>
                    <a:pt x="22" y="28"/>
                    <a:pt x="20" y="29"/>
                  </a:cubicBezTo>
                  <a:cubicBezTo>
                    <a:pt x="19" y="30"/>
                    <a:pt x="16" y="30"/>
                    <a:pt x="14" y="30"/>
                  </a:cubicBezTo>
                  <a:cubicBezTo>
                    <a:pt x="10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3" y="3"/>
                    <a:pt x="24" y="4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lnTo>
                    <a:pt x="29" y="1"/>
                  </a:lnTo>
                  <a:close/>
                  <a:moveTo>
                    <a:pt x="15" y="4"/>
                  </a:moveTo>
                  <a:cubicBezTo>
                    <a:pt x="13" y="4"/>
                    <a:pt x="11" y="4"/>
                    <a:pt x="9" y="5"/>
                  </a:cubicBezTo>
                  <a:cubicBezTo>
                    <a:pt x="7" y="6"/>
                    <a:pt x="6" y="8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7"/>
                    <a:pt x="4" y="19"/>
                    <a:pt x="5" y="21"/>
                  </a:cubicBezTo>
                  <a:cubicBezTo>
                    <a:pt x="6" y="23"/>
                    <a:pt x="7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8" y="26"/>
                    <a:pt x="20" y="25"/>
                  </a:cubicBezTo>
                  <a:cubicBezTo>
                    <a:pt x="22" y="24"/>
                    <a:pt x="23" y="23"/>
                    <a:pt x="24" y="21"/>
                  </a:cubicBezTo>
                  <a:cubicBezTo>
                    <a:pt x="25" y="20"/>
                    <a:pt x="26" y="18"/>
                    <a:pt x="26" y="15"/>
                  </a:cubicBezTo>
                  <a:cubicBezTo>
                    <a:pt x="26" y="12"/>
                    <a:pt x="25" y="9"/>
                    <a:pt x="23" y="7"/>
                  </a:cubicBezTo>
                  <a:cubicBezTo>
                    <a:pt x="20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79">
              <a:extLst>
                <a:ext uri="{FF2B5EF4-FFF2-40B4-BE49-F238E27FC236}">
                  <a16:creationId xmlns:a16="http://schemas.microsoft.com/office/drawing/2014/main" id="{295764C6-F4C3-4341-9CF1-83F4F7E7B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08193" y="890212"/>
              <a:ext cx="36679" cy="71763"/>
            </a:xfrm>
            <a:custGeom>
              <a:avLst/>
              <a:gdLst>
                <a:gd name="T0" fmla="*/ 0 w 15"/>
                <a:gd name="T1" fmla="*/ 1 h 30"/>
                <a:gd name="T2" fmla="*/ 4 w 15"/>
                <a:gd name="T3" fmla="*/ 1 h 30"/>
                <a:gd name="T4" fmla="*/ 4 w 15"/>
                <a:gd name="T5" fmla="*/ 5 h 30"/>
                <a:gd name="T6" fmla="*/ 8 w 15"/>
                <a:gd name="T7" fmla="*/ 2 h 30"/>
                <a:gd name="T8" fmla="*/ 11 w 15"/>
                <a:gd name="T9" fmla="*/ 0 h 30"/>
                <a:gd name="T10" fmla="*/ 15 w 15"/>
                <a:gd name="T11" fmla="*/ 1 h 30"/>
                <a:gd name="T12" fmla="*/ 13 w 15"/>
                <a:gd name="T13" fmla="*/ 4 h 30"/>
                <a:gd name="T14" fmla="*/ 11 w 15"/>
                <a:gd name="T15" fmla="*/ 4 h 30"/>
                <a:gd name="T16" fmla="*/ 7 w 15"/>
                <a:gd name="T17" fmla="*/ 5 h 30"/>
                <a:gd name="T18" fmla="*/ 5 w 15"/>
                <a:gd name="T19" fmla="*/ 10 h 30"/>
                <a:gd name="T20" fmla="*/ 4 w 15"/>
                <a:gd name="T21" fmla="*/ 20 h 30"/>
                <a:gd name="T22" fmla="*/ 4 w 15"/>
                <a:gd name="T23" fmla="*/ 30 h 30"/>
                <a:gd name="T24" fmla="*/ 0 w 15"/>
                <a:gd name="T25" fmla="*/ 30 h 30"/>
                <a:gd name="T26" fmla="*/ 0 w 15"/>
                <a:gd name="T2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3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6" y="2"/>
                    <a:pt x="8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4" y="15"/>
                    <a:pt x="4" y="2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0">
              <a:extLst>
                <a:ext uri="{FF2B5EF4-FFF2-40B4-BE49-F238E27FC236}">
                  <a16:creationId xmlns:a16="http://schemas.microsoft.com/office/drawing/2014/main" id="{750013AC-B5DC-48AF-A686-4A28C1B12D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59224" y="866291"/>
              <a:ext cx="68573" cy="95683"/>
            </a:xfrm>
            <a:custGeom>
              <a:avLst/>
              <a:gdLst>
                <a:gd name="T0" fmla="*/ 29 w 29"/>
                <a:gd name="T1" fmla="*/ 0 h 40"/>
                <a:gd name="T2" fmla="*/ 29 w 29"/>
                <a:gd name="T3" fmla="*/ 40 h 40"/>
                <a:gd name="T4" fmla="*/ 26 w 29"/>
                <a:gd name="T5" fmla="*/ 40 h 40"/>
                <a:gd name="T6" fmla="*/ 26 w 29"/>
                <a:gd name="T7" fmla="*/ 35 h 40"/>
                <a:gd name="T8" fmla="*/ 21 w 29"/>
                <a:gd name="T9" fmla="*/ 39 h 40"/>
                <a:gd name="T10" fmla="*/ 14 w 29"/>
                <a:gd name="T11" fmla="*/ 40 h 40"/>
                <a:gd name="T12" fmla="*/ 4 w 29"/>
                <a:gd name="T13" fmla="*/ 36 h 40"/>
                <a:gd name="T14" fmla="*/ 0 w 29"/>
                <a:gd name="T15" fmla="*/ 25 h 40"/>
                <a:gd name="T16" fmla="*/ 4 w 29"/>
                <a:gd name="T17" fmla="*/ 15 h 40"/>
                <a:gd name="T18" fmla="*/ 15 w 29"/>
                <a:gd name="T19" fmla="*/ 10 h 40"/>
                <a:gd name="T20" fmla="*/ 21 w 29"/>
                <a:gd name="T21" fmla="*/ 12 h 40"/>
                <a:gd name="T22" fmla="*/ 26 w 29"/>
                <a:gd name="T23" fmla="*/ 16 h 40"/>
                <a:gd name="T24" fmla="*/ 26 w 29"/>
                <a:gd name="T25" fmla="*/ 0 h 40"/>
                <a:gd name="T26" fmla="*/ 29 w 29"/>
                <a:gd name="T27" fmla="*/ 0 h 40"/>
                <a:gd name="T28" fmla="*/ 15 w 29"/>
                <a:gd name="T29" fmla="*/ 14 h 40"/>
                <a:gd name="T30" fmla="*/ 9 w 29"/>
                <a:gd name="T31" fmla="*/ 15 h 40"/>
                <a:gd name="T32" fmla="*/ 5 w 29"/>
                <a:gd name="T33" fmla="*/ 20 h 40"/>
                <a:gd name="T34" fmla="*/ 4 w 29"/>
                <a:gd name="T35" fmla="*/ 25 h 40"/>
                <a:gd name="T36" fmla="*/ 5 w 29"/>
                <a:gd name="T37" fmla="*/ 31 h 40"/>
                <a:gd name="T38" fmla="*/ 9 w 29"/>
                <a:gd name="T39" fmla="*/ 35 h 40"/>
                <a:gd name="T40" fmla="*/ 15 w 29"/>
                <a:gd name="T41" fmla="*/ 37 h 40"/>
                <a:gd name="T42" fmla="*/ 21 w 29"/>
                <a:gd name="T43" fmla="*/ 35 h 40"/>
                <a:gd name="T44" fmla="*/ 25 w 29"/>
                <a:gd name="T45" fmla="*/ 31 h 40"/>
                <a:gd name="T46" fmla="*/ 26 w 29"/>
                <a:gd name="T47" fmla="*/ 25 h 40"/>
                <a:gd name="T48" fmla="*/ 23 w 29"/>
                <a:gd name="T49" fmla="*/ 17 h 40"/>
                <a:gd name="T50" fmla="*/ 15 w 29"/>
                <a:gd name="T51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9" y="0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7"/>
                    <a:pt x="23" y="38"/>
                    <a:pt x="21" y="39"/>
                  </a:cubicBezTo>
                  <a:cubicBezTo>
                    <a:pt x="19" y="40"/>
                    <a:pt x="17" y="40"/>
                    <a:pt x="14" y="40"/>
                  </a:cubicBezTo>
                  <a:cubicBezTo>
                    <a:pt x="10" y="40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21"/>
                    <a:pt x="1" y="18"/>
                    <a:pt x="4" y="15"/>
                  </a:cubicBezTo>
                  <a:cubicBezTo>
                    <a:pt x="7" y="12"/>
                    <a:pt x="11" y="10"/>
                    <a:pt x="15" y="10"/>
                  </a:cubicBezTo>
                  <a:cubicBezTo>
                    <a:pt x="17" y="10"/>
                    <a:pt x="19" y="11"/>
                    <a:pt x="21" y="12"/>
                  </a:cubicBezTo>
                  <a:cubicBezTo>
                    <a:pt x="23" y="13"/>
                    <a:pt x="24" y="14"/>
                    <a:pt x="26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9" y="0"/>
                  </a:lnTo>
                  <a:close/>
                  <a:moveTo>
                    <a:pt x="15" y="14"/>
                  </a:moveTo>
                  <a:cubicBezTo>
                    <a:pt x="13" y="14"/>
                    <a:pt x="11" y="14"/>
                    <a:pt x="9" y="15"/>
                  </a:cubicBezTo>
                  <a:cubicBezTo>
                    <a:pt x="8" y="16"/>
                    <a:pt x="6" y="18"/>
                    <a:pt x="5" y="20"/>
                  </a:cubicBezTo>
                  <a:cubicBezTo>
                    <a:pt x="4" y="21"/>
                    <a:pt x="4" y="23"/>
                    <a:pt x="4" y="25"/>
                  </a:cubicBezTo>
                  <a:cubicBezTo>
                    <a:pt x="4" y="27"/>
                    <a:pt x="4" y="29"/>
                    <a:pt x="5" y="31"/>
                  </a:cubicBezTo>
                  <a:cubicBezTo>
                    <a:pt x="6" y="33"/>
                    <a:pt x="8" y="34"/>
                    <a:pt x="9" y="35"/>
                  </a:cubicBezTo>
                  <a:cubicBezTo>
                    <a:pt x="11" y="36"/>
                    <a:pt x="13" y="37"/>
                    <a:pt x="15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2" y="34"/>
                    <a:pt x="24" y="33"/>
                    <a:pt x="25" y="31"/>
                  </a:cubicBezTo>
                  <a:cubicBezTo>
                    <a:pt x="26" y="30"/>
                    <a:pt x="26" y="28"/>
                    <a:pt x="26" y="25"/>
                  </a:cubicBezTo>
                  <a:cubicBezTo>
                    <a:pt x="26" y="22"/>
                    <a:pt x="25" y="19"/>
                    <a:pt x="23" y="17"/>
                  </a:cubicBezTo>
                  <a:cubicBezTo>
                    <a:pt x="21" y="15"/>
                    <a:pt x="18" y="14"/>
                    <a:pt x="15" y="1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81">
              <a:extLst>
                <a:ext uri="{FF2B5EF4-FFF2-40B4-BE49-F238E27FC236}">
                  <a16:creationId xmlns:a16="http://schemas.microsoft.com/office/drawing/2014/main" id="{6FE6799D-4F40-41DC-A67F-2784AB6E8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51717" y="890212"/>
              <a:ext cx="39868" cy="71763"/>
            </a:xfrm>
            <a:custGeom>
              <a:avLst/>
              <a:gdLst>
                <a:gd name="T0" fmla="*/ 17 w 17"/>
                <a:gd name="T1" fmla="*/ 4 h 30"/>
                <a:gd name="T2" fmla="*/ 15 w 17"/>
                <a:gd name="T3" fmla="*/ 7 h 30"/>
                <a:gd name="T4" fmla="*/ 9 w 17"/>
                <a:gd name="T5" fmla="*/ 4 h 30"/>
                <a:gd name="T6" fmla="*/ 6 w 17"/>
                <a:gd name="T7" fmla="*/ 5 h 30"/>
                <a:gd name="T8" fmla="*/ 5 w 17"/>
                <a:gd name="T9" fmla="*/ 8 h 30"/>
                <a:gd name="T10" fmla="*/ 6 w 17"/>
                <a:gd name="T11" fmla="*/ 10 h 30"/>
                <a:gd name="T12" fmla="*/ 10 w 17"/>
                <a:gd name="T13" fmla="*/ 13 h 30"/>
                <a:gd name="T14" fmla="*/ 16 w 17"/>
                <a:gd name="T15" fmla="*/ 17 h 30"/>
                <a:gd name="T16" fmla="*/ 17 w 17"/>
                <a:gd name="T17" fmla="*/ 22 h 30"/>
                <a:gd name="T18" fmla="*/ 15 w 17"/>
                <a:gd name="T19" fmla="*/ 28 h 30"/>
                <a:gd name="T20" fmla="*/ 9 w 17"/>
                <a:gd name="T21" fmla="*/ 30 h 30"/>
                <a:gd name="T22" fmla="*/ 4 w 17"/>
                <a:gd name="T23" fmla="*/ 29 h 30"/>
                <a:gd name="T24" fmla="*/ 0 w 17"/>
                <a:gd name="T25" fmla="*/ 26 h 30"/>
                <a:gd name="T26" fmla="*/ 3 w 17"/>
                <a:gd name="T27" fmla="*/ 24 h 30"/>
                <a:gd name="T28" fmla="*/ 9 w 17"/>
                <a:gd name="T29" fmla="*/ 27 h 30"/>
                <a:gd name="T30" fmla="*/ 12 w 17"/>
                <a:gd name="T31" fmla="*/ 25 h 30"/>
                <a:gd name="T32" fmla="*/ 14 w 17"/>
                <a:gd name="T33" fmla="*/ 22 h 30"/>
                <a:gd name="T34" fmla="*/ 13 w 17"/>
                <a:gd name="T35" fmla="*/ 19 h 30"/>
                <a:gd name="T36" fmla="*/ 8 w 17"/>
                <a:gd name="T37" fmla="*/ 16 h 30"/>
                <a:gd name="T38" fmla="*/ 3 w 17"/>
                <a:gd name="T39" fmla="*/ 12 h 30"/>
                <a:gd name="T40" fmla="*/ 2 w 17"/>
                <a:gd name="T41" fmla="*/ 8 h 30"/>
                <a:gd name="T42" fmla="*/ 4 w 17"/>
                <a:gd name="T43" fmla="*/ 3 h 30"/>
                <a:gd name="T44" fmla="*/ 9 w 17"/>
                <a:gd name="T45" fmla="*/ 0 h 30"/>
                <a:gd name="T46" fmla="*/ 17 w 17"/>
                <a:gd name="T4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30">
                  <a:moveTo>
                    <a:pt x="17" y="4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9"/>
                    <a:pt x="5" y="10"/>
                    <a:pt x="6" y="10"/>
                  </a:cubicBezTo>
                  <a:cubicBezTo>
                    <a:pt x="7" y="11"/>
                    <a:pt x="8" y="12"/>
                    <a:pt x="10" y="13"/>
                  </a:cubicBezTo>
                  <a:cubicBezTo>
                    <a:pt x="13" y="15"/>
                    <a:pt x="15" y="16"/>
                    <a:pt x="16" y="17"/>
                  </a:cubicBezTo>
                  <a:cubicBezTo>
                    <a:pt x="17" y="19"/>
                    <a:pt x="17" y="20"/>
                    <a:pt x="17" y="22"/>
                  </a:cubicBezTo>
                  <a:cubicBezTo>
                    <a:pt x="17" y="24"/>
                    <a:pt x="17" y="26"/>
                    <a:pt x="15" y="28"/>
                  </a:cubicBezTo>
                  <a:cubicBezTo>
                    <a:pt x="13" y="29"/>
                    <a:pt x="11" y="30"/>
                    <a:pt x="9" y="30"/>
                  </a:cubicBezTo>
                  <a:cubicBezTo>
                    <a:pt x="7" y="30"/>
                    <a:pt x="6" y="30"/>
                    <a:pt x="4" y="29"/>
                  </a:cubicBezTo>
                  <a:cubicBezTo>
                    <a:pt x="3" y="28"/>
                    <a:pt x="1" y="27"/>
                    <a:pt x="0" y="26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6"/>
                    <a:pt x="6" y="27"/>
                    <a:pt x="9" y="27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0"/>
                    <a:pt x="13" y="19"/>
                  </a:cubicBezTo>
                  <a:cubicBezTo>
                    <a:pt x="12" y="18"/>
                    <a:pt x="11" y="17"/>
                    <a:pt x="8" y="16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2" y="4"/>
                    <a:pt x="4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5" y="2"/>
                    <a:pt x="17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82">
              <a:extLst>
                <a:ext uri="{FF2B5EF4-FFF2-40B4-BE49-F238E27FC236}">
                  <a16:creationId xmlns:a16="http://schemas.microsoft.com/office/drawing/2014/main" id="{FF6CB771-D4A0-46E1-9088-7AD54191E6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6537" y="867886"/>
              <a:ext cx="55816" cy="94089"/>
            </a:xfrm>
            <a:custGeom>
              <a:avLst/>
              <a:gdLst>
                <a:gd name="T0" fmla="*/ 0 w 24"/>
                <a:gd name="T1" fmla="*/ 0 h 39"/>
                <a:gd name="T2" fmla="*/ 7 w 24"/>
                <a:gd name="T3" fmla="*/ 0 h 39"/>
                <a:gd name="T4" fmla="*/ 16 w 24"/>
                <a:gd name="T5" fmla="*/ 1 h 39"/>
                <a:gd name="T6" fmla="*/ 22 w 24"/>
                <a:gd name="T7" fmla="*/ 4 h 39"/>
                <a:gd name="T8" fmla="*/ 24 w 24"/>
                <a:gd name="T9" fmla="*/ 10 h 39"/>
                <a:gd name="T10" fmla="*/ 22 w 24"/>
                <a:gd name="T11" fmla="*/ 17 h 39"/>
                <a:gd name="T12" fmla="*/ 16 w 24"/>
                <a:gd name="T13" fmla="*/ 20 h 39"/>
                <a:gd name="T14" fmla="*/ 6 w 24"/>
                <a:gd name="T15" fmla="*/ 21 h 39"/>
                <a:gd name="T16" fmla="*/ 4 w 24"/>
                <a:gd name="T17" fmla="*/ 21 h 39"/>
                <a:gd name="T18" fmla="*/ 4 w 24"/>
                <a:gd name="T19" fmla="*/ 39 h 39"/>
                <a:gd name="T20" fmla="*/ 0 w 24"/>
                <a:gd name="T21" fmla="*/ 39 h 39"/>
                <a:gd name="T22" fmla="*/ 0 w 24"/>
                <a:gd name="T23" fmla="*/ 0 h 39"/>
                <a:gd name="T24" fmla="*/ 4 w 24"/>
                <a:gd name="T25" fmla="*/ 4 h 39"/>
                <a:gd name="T26" fmla="*/ 4 w 24"/>
                <a:gd name="T27" fmla="*/ 17 h 39"/>
                <a:gd name="T28" fmla="*/ 10 w 24"/>
                <a:gd name="T29" fmla="*/ 17 h 39"/>
                <a:gd name="T30" fmla="*/ 16 w 24"/>
                <a:gd name="T31" fmla="*/ 16 h 39"/>
                <a:gd name="T32" fmla="*/ 19 w 24"/>
                <a:gd name="T33" fmla="*/ 14 h 39"/>
                <a:gd name="T34" fmla="*/ 20 w 24"/>
                <a:gd name="T35" fmla="*/ 10 h 39"/>
                <a:gd name="T36" fmla="*/ 19 w 24"/>
                <a:gd name="T37" fmla="*/ 7 h 39"/>
                <a:gd name="T38" fmla="*/ 16 w 24"/>
                <a:gd name="T39" fmla="*/ 5 h 39"/>
                <a:gd name="T40" fmla="*/ 10 w 24"/>
                <a:gd name="T41" fmla="*/ 4 h 39"/>
                <a:gd name="T42" fmla="*/ 4 w 24"/>
                <a:gd name="T4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1"/>
                    <a:pt x="20" y="2"/>
                    <a:pt x="22" y="4"/>
                  </a:cubicBezTo>
                  <a:cubicBezTo>
                    <a:pt x="23" y="6"/>
                    <a:pt x="24" y="8"/>
                    <a:pt x="24" y="10"/>
                  </a:cubicBezTo>
                  <a:cubicBezTo>
                    <a:pt x="24" y="13"/>
                    <a:pt x="23" y="15"/>
                    <a:pt x="22" y="17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4" y="20"/>
                    <a:pt x="11" y="21"/>
                    <a:pt x="6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0"/>
                  </a:lnTo>
                  <a:close/>
                  <a:moveTo>
                    <a:pt x="4" y="4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7"/>
                    <a:pt x="15" y="17"/>
                    <a:pt x="16" y="16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19" y="13"/>
                    <a:pt x="20" y="12"/>
                    <a:pt x="20" y="10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6"/>
                    <a:pt x="17" y="5"/>
                    <a:pt x="16" y="5"/>
                  </a:cubicBezTo>
                  <a:cubicBezTo>
                    <a:pt x="15" y="4"/>
                    <a:pt x="13" y="4"/>
                    <a:pt x="10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903CF516-0ED6-4F28-8AAF-B9118757F9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41488" y="890212"/>
              <a:ext cx="70168" cy="71763"/>
            </a:xfrm>
            <a:custGeom>
              <a:avLst/>
              <a:gdLst>
                <a:gd name="T0" fmla="*/ 25 w 29"/>
                <a:gd name="T1" fmla="*/ 20 h 30"/>
                <a:gd name="T2" fmla="*/ 28 w 29"/>
                <a:gd name="T3" fmla="*/ 22 h 30"/>
                <a:gd name="T4" fmla="*/ 24 w 29"/>
                <a:gd name="T5" fmla="*/ 27 h 30"/>
                <a:gd name="T6" fmla="*/ 20 w 29"/>
                <a:gd name="T7" fmla="*/ 29 h 30"/>
                <a:gd name="T8" fmla="*/ 14 w 29"/>
                <a:gd name="T9" fmla="*/ 30 h 30"/>
                <a:gd name="T10" fmla="*/ 3 w 29"/>
                <a:gd name="T11" fmla="*/ 26 h 30"/>
                <a:gd name="T12" fmla="*/ 0 w 29"/>
                <a:gd name="T13" fmla="*/ 15 h 30"/>
                <a:gd name="T14" fmla="*/ 3 w 29"/>
                <a:gd name="T15" fmla="*/ 6 h 30"/>
                <a:gd name="T16" fmla="*/ 14 w 29"/>
                <a:gd name="T17" fmla="*/ 0 h 30"/>
                <a:gd name="T18" fmla="*/ 26 w 29"/>
                <a:gd name="T19" fmla="*/ 6 h 30"/>
                <a:gd name="T20" fmla="*/ 29 w 29"/>
                <a:gd name="T21" fmla="*/ 16 h 30"/>
                <a:gd name="T22" fmla="*/ 3 w 29"/>
                <a:gd name="T23" fmla="*/ 16 h 30"/>
                <a:gd name="T24" fmla="*/ 7 w 29"/>
                <a:gd name="T25" fmla="*/ 24 h 30"/>
                <a:gd name="T26" fmla="*/ 14 w 29"/>
                <a:gd name="T27" fmla="*/ 27 h 30"/>
                <a:gd name="T28" fmla="*/ 18 w 29"/>
                <a:gd name="T29" fmla="*/ 26 h 30"/>
                <a:gd name="T30" fmla="*/ 22 w 29"/>
                <a:gd name="T31" fmla="*/ 24 h 30"/>
                <a:gd name="T32" fmla="*/ 25 w 29"/>
                <a:gd name="T33" fmla="*/ 20 h 30"/>
                <a:gd name="T34" fmla="*/ 25 w 29"/>
                <a:gd name="T35" fmla="*/ 12 h 30"/>
                <a:gd name="T36" fmla="*/ 23 w 29"/>
                <a:gd name="T37" fmla="*/ 8 h 30"/>
                <a:gd name="T38" fmla="*/ 19 w 29"/>
                <a:gd name="T39" fmla="*/ 5 h 30"/>
                <a:gd name="T40" fmla="*/ 14 w 29"/>
                <a:gd name="T41" fmla="*/ 4 h 30"/>
                <a:gd name="T42" fmla="*/ 7 w 29"/>
                <a:gd name="T43" fmla="*/ 7 h 30"/>
                <a:gd name="T44" fmla="*/ 4 w 29"/>
                <a:gd name="T45" fmla="*/ 12 h 30"/>
                <a:gd name="T46" fmla="*/ 25 w 29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0">
                  <a:moveTo>
                    <a:pt x="25" y="20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4"/>
                    <a:pt x="26" y="25"/>
                    <a:pt x="24" y="27"/>
                  </a:cubicBezTo>
                  <a:cubicBezTo>
                    <a:pt x="23" y="28"/>
                    <a:pt x="22" y="29"/>
                    <a:pt x="20" y="29"/>
                  </a:cubicBezTo>
                  <a:cubicBezTo>
                    <a:pt x="18" y="30"/>
                    <a:pt x="16" y="30"/>
                    <a:pt x="14" y="30"/>
                  </a:cubicBezTo>
                  <a:cubicBezTo>
                    <a:pt x="10" y="30"/>
                    <a:pt x="6" y="29"/>
                    <a:pt x="3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2"/>
                    <a:pt x="1" y="9"/>
                    <a:pt x="3" y="6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8" y="8"/>
                    <a:pt x="29" y="12"/>
                    <a:pt x="2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9"/>
                    <a:pt x="4" y="22"/>
                    <a:pt x="7" y="24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16" y="27"/>
                    <a:pt x="17" y="27"/>
                    <a:pt x="18" y="26"/>
                  </a:cubicBezTo>
                  <a:cubicBezTo>
                    <a:pt x="20" y="26"/>
                    <a:pt x="21" y="25"/>
                    <a:pt x="22" y="24"/>
                  </a:cubicBezTo>
                  <a:cubicBezTo>
                    <a:pt x="23" y="23"/>
                    <a:pt x="24" y="22"/>
                    <a:pt x="25" y="20"/>
                  </a:cubicBezTo>
                  <a:close/>
                  <a:moveTo>
                    <a:pt x="25" y="12"/>
                  </a:moveTo>
                  <a:cubicBezTo>
                    <a:pt x="24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8"/>
                    <a:pt x="4" y="10"/>
                    <a:pt x="4" y="12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84">
              <a:extLst>
                <a:ext uri="{FF2B5EF4-FFF2-40B4-BE49-F238E27FC236}">
                  <a16:creationId xmlns:a16="http://schemas.microsoft.com/office/drawing/2014/main" id="{62BF4C1D-91A4-4FC4-BEA9-9F525F1E7E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35577" y="890212"/>
              <a:ext cx="68573" cy="71763"/>
            </a:xfrm>
            <a:custGeom>
              <a:avLst/>
              <a:gdLst>
                <a:gd name="T0" fmla="*/ 14 w 29"/>
                <a:gd name="T1" fmla="*/ 0 h 30"/>
                <a:gd name="T2" fmla="*/ 25 w 29"/>
                <a:gd name="T3" fmla="*/ 5 h 30"/>
                <a:gd name="T4" fmla="*/ 29 w 29"/>
                <a:gd name="T5" fmla="*/ 15 h 30"/>
                <a:gd name="T6" fmla="*/ 25 w 29"/>
                <a:gd name="T7" fmla="*/ 26 h 30"/>
                <a:gd name="T8" fmla="*/ 14 w 29"/>
                <a:gd name="T9" fmla="*/ 30 h 30"/>
                <a:gd name="T10" fmla="*/ 4 w 29"/>
                <a:gd name="T11" fmla="*/ 26 h 30"/>
                <a:gd name="T12" fmla="*/ 0 w 29"/>
                <a:gd name="T13" fmla="*/ 15 h 30"/>
                <a:gd name="T14" fmla="*/ 4 w 29"/>
                <a:gd name="T15" fmla="*/ 5 h 30"/>
                <a:gd name="T16" fmla="*/ 14 w 29"/>
                <a:gd name="T17" fmla="*/ 0 h 30"/>
                <a:gd name="T18" fmla="*/ 14 w 29"/>
                <a:gd name="T19" fmla="*/ 4 h 30"/>
                <a:gd name="T20" fmla="*/ 7 w 29"/>
                <a:gd name="T21" fmla="*/ 7 h 30"/>
                <a:gd name="T22" fmla="*/ 3 w 29"/>
                <a:gd name="T23" fmla="*/ 15 h 30"/>
                <a:gd name="T24" fmla="*/ 5 w 29"/>
                <a:gd name="T25" fmla="*/ 21 h 30"/>
                <a:gd name="T26" fmla="*/ 9 w 29"/>
                <a:gd name="T27" fmla="*/ 25 h 30"/>
                <a:gd name="T28" fmla="*/ 14 w 29"/>
                <a:gd name="T29" fmla="*/ 27 h 30"/>
                <a:gd name="T30" fmla="*/ 20 w 29"/>
                <a:gd name="T31" fmla="*/ 25 h 30"/>
                <a:gd name="T32" fmla="*/ 24 w 29"/>
                <a:gd name="T33" fmla="*/ 21 h 30"/>
                <a:gd name="T34" fmla="*/ 26 w 29"/>
                <a:gd name="T35" fmla="*/ 15 h 30"/>
                <a:gd name="T36" fmla="*/ 22 w 29"/>
                <a:gd name="T37" fmla="*/ 7 h 30"/>
                <a:gd name="T38" fmla="*/ 14 w 29"/>
                <a:gd name="T3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1"/>
                    <a:pt x="29" y="15"/>
                  </a:cubicBezTo>
                  <a:cubicBezTo>
                    <a:pt x="29" y="19"/>
                    <a:pt x="28" y="23"/>
                    <a:pt x="25" y="26"/>
                  </a:cubicBezTo>
                  <a:cubicBezTo>
                    <a:pt x="22" y="29"/>
                    <a:pt x="19" y="30"/>
                    <a:pt x="14" y="30"/>
                  </a:cubicBezTo>
                  <a:cubicBezTo>
                    <a:pt x="10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lose/>
                  <a:moveTo>
                    <a:pt x="14" y="4"/>
                  </a:moveTo>
                  <a:cubicBezTo>
                    <a:pt x="11" y="4"/>
                    <a:pt x="9" y="5"/>
                    <a:pt x="7" y="7"/>
                  </a:cubicBezTo>
                  <a:cubicBezTo>
                    <a:pt x="4" y="10"/>
                    <a:pt x="3" y="12"/>
                    <a:pt x="3" y="15"/>
                  </a:cubicBezTo>
                  <a:cubicBezTo>
                    <a:pt x="3" y="18"/>
                    <a:pt x="4" y="19"/>
                    <a:pt x="5" y="21"/>
                  </a:cubicBezTo>
                  <a:cubicBezTo>
                    <a:pt x="6" y="23"/>
                    <a:pt x="7" y="24"/>
                    <a:pt x="9" y="25"/>
                  </a:cubicBezTo>
                  <a:cubicBezTo>
                    <a:pt x="11" y="26"/>
                    <a:pt x="12" y="27"/>
                    <a:pt x="14" y="27"/>
                  </a:cubicBezTo>
                  <a:cubicBezTo>
                    <a:pt x="16" y="27"/>
                    <a:pt x="18" y="26"/>
                    <a:pt x="20" y="25"/>
                  </a:cubicBezTo>
                  <a:cubicBezTo>
                    <a:pt x="22" y="24"/>
                    <a:pt x="23" y="23"/>
                    <a:pt x="24" y="21"/>
                  </a:cubicBezTo>
                  <a:cubicBezTo>
                    <a:pt x="25" y="19"/>
                    <a:pt x="26" y="18"/>
                    <a:pt x="26" y="15"/>
                  </a:cubicBezTo>
                  <a:cubicBezTo>
                    <a:pt x="26" y="12"/>
                    <a:pt x="24" y="10"/>
                    <a:pt x="22" y="7"/>
                  </a:cubicBezTo>
                  <a:cubicBezTo>
                    <a:pt x="20" y="5"/>
                    <a:pt x="17" y="4"/>
                    <a:pt x="14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85">
              <a:extLst>
                <a:ext uri="{FF2B5EF4-FFF2-40B4-BE49-F238E27FC236}">
                  <a16:creationId xmlns:a16="http://schemas.microsoft.com/office/drawing/2014/main" id="{816BD2A4-1C0B-4343-8CC8-E6D6B9E2FF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29665" y="890212"/>
              <a:ext cx="71763" cy="95683"/>
            </a:xfrm>
            <a:custGeom>
              <a:avLst/>
              <a:gdLst>
                <a:gd name="T0" fmla="*/ 0 w 30"/>
                <a:gd name="T1" fmla="*/ 1 h 40"/>
                <a:gd name="T2" fmla="*/ 4 w 30"/>
                <a:gd name="T3" fmla="*/ 1 h 40"/>
                <a:gd name="T4" fmla="*/ 4 w 30"/>
                <a:gd name="T5" fmla="*/ 6 h 40"/>
                <a:gd name="T6" fmla="*/ 9 w 30"/>
                <a:gd name="T7" fmla="*/ 2 h 40"/>
                <a:gd name="T8" fmla="*/ 15 w 30"/>
                <a:gd name="T9" fmla="*/ 0 h 40"/>
                <a:gd name="T10" fmla="*/ 26 w 30"/>
                <a:gd name="T11" fmla="*/ 5 h 40"/>
                <a:gd name="T12" fmla="*/ 30 w 30"/>
                <a:gd name="T13" fmla="*/ 15 h 40"/>
                <a:gd name="T14" fmla="*/ 26 w 30"/>
                <a:gd name="T15" fmla="*/ 26 h 40"/>
                <a:gd name="T16" fmla="*/ 15 w 30"/>
                <a:gd name="T17" fmla="*/ 30 h 40"/>
                <a:gd name="T18" fmla="*/ 9 w 30"/>
                <a:gd name="T19" fmla="*/ 29 h 40"/>
                <a:gd name="T20" fmla="*/ 4 w 30"/>
                <a:gd name="T21" fmla="*/ 25 h 40"/>
                <a:gd name="T22" fmla="*/ 4 w 30"/>
                <a:gd name="T23" fmla="*/ 40 h 40"/>
                <a:gd name="T24" fmla="*/ 0 w 30"/>
                <a:gd name="T25" fmla="*/ 40 h 40"/>
                <a:gd name="T26" fmla="*/ 0 w 30"/>
                <a:gd name="T27" fmla="*/ 1 h 40"/>
                <a:gd name="T28" fmla="*/ 15 w 30"/>
                <a:gd name="T29" fmla="*/ 4 h 40"/>
                <a:gd name="T30" fmla="*/ 7 w 30"/>
                <a:gd name="T31" fmla="*/ 7 h 40"/>
                <a:gd name="T32" fmla="*/ 4 w 30"/>
                <a:gd name="T33" fmla="*/ 15 h 40"/>
                <a:gd name="T34" fmla="*/ 5 w 30"/>
                <a:gd name="T35" fmla="*/ 21 h 40"/>
                <a:gd name="T36" fmla="*/ 9 w 30"/>
                <a:gd name="T37" fmla="*/ 25 h 40"/>
                <a:gd name="T38" fmla="*/ 15 w 30"/>
                <a:gd name="T39" fmla="*/ 27 h 40"/>
                <a:gd name="T40" fmla="*/ 21 w 30"/>
                <a:gd name="T41" fmla="*/ 25 h 40"/>
                <a:gd name="T42" fmla="*/ 25 w 30"/>
                <a:gd name="T43" fmla="*/ 21 h 40"/>
                <a:gd name="T44" fmla="*/ 26 w 30"/>
                <a:gd name="T45" fmla="*/ 15 h 40"/>
                <a:gd name="T46" fmla="*/ 25 w 30"/>
                <a:gd name="T47" fmla="*/ 10 h 40"/>
                <a:gd name="T48" fmla="*/ 21 w 30"/>
                <a:gd name="T49" fmla="*/ 5 h 40"/>
                <a:gd name="T50" fmla="*/ 15 w 30"/>
                <a:gd name="T5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4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9" y="0"/>
                    <a:pt x="23" y="2"/>
                    <a:pt x="26" y="5"/>
                  </a:cubicBezTo>
                  <a:cubicBezTo>
                    <a:pt x="29" y="8"/>
                    <a:pt x="30" y="11"/>
                    <a:pt x="30" y="15"/>
                  </a:cubicBezTo>
                  <a:cubicBezTo>
                    <a:pt x="30" y="19"/>
                    <a:pt x="29" y="23"/>
                    <a:pt x="26" y="26"/>
                  </a:cubicBezTo>
                  <a:cubicBezTo>
                    <a:pt x="23" y="29"/>
                    <a:pt x="19" y="30"/>
                    <a:pt x="15" y="30"/>
                  </a:cubicBezTo>
                  <a:cubicBezTo>
                    <a:pt x="13" y="30"/>
                    <a:pt x="11" y="30"/>
                    <a:pt x="9" y="29"/>
                  </a:cubicBezTo>
                  <a:cubicBezTo>
                    <a:pt x="7" y="28"/>
                    <a:pt x="6" y="27"/>
                    <a:pt x="4" y="2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1"/>
                  </a:lnTo>
                  <a:close/>
                  <a:moveTo>
                    <a:pt x="15" y="4"/>
                  </a:moveTo>
                  <a:cubicBezTo>
                    <a:pt x="12" y="4"/>
                    <a:pt x="9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4" y="20"/>
                    <a:pt x="5" y="21"/>
                  </a:cubicBezTo>
                  <a:cubicBezTo>
                    <a:pt x="6" y="23"/>
                    <a:pt x="8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9" y="26"/>
                    <a:pt x="21" y="25"/>
                  </a:cubicBezTo>
                  <a:cubicBezTo>
                    <a:pt x="22" y="24"/>
                    <a:pt x="24" y="23"/>
                    <a:pt x="25" y="21"/>
                  </a:cubicBezTo>
                  <a:cubicBezTo>
                    <a:pt x="26" y="19"/>
                    <a:pt x="26" y="17"/>
                    <a:pt x="26" y="15"/>
                  </a:cubicBezTo>
                  <a:cubicBezTo>
                    <a:pt x="26" y="13"/>
                    <a:pt x="26" y="11"/>
                    <a:pt x="25" y="10"/>
                  </a:cubicBezTo>
                  <a:cubicBezTo>
                    <a:pt x="24" y="8"/>
                    <a:pt x="22" y="6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86">
              <a:extLst>
                <a:ext uri="{FF2B5EF4-FFF2-40B4-BE49-F238E27FC236}">
                  <a16:creationId xmlns:a16="http://schemas.microsoft.com/office/drawing/2014/main" id="{9B63D5C7-13FB-4090-ABFE-A71B7E581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8537" y="866291"/>
              <a:ext cx="6379" cy="95683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87">
              <a:extLst>
                <a:ext uri="{FF2B5EF4-FFF2-40B4-BE49-F238E27FC236}">
                  <a16:creationId xmlns:a16="http://schemas.microsoft.com/office/drawing/2014/main" id="{96D58EF5-0F2C-4F7C-A2DB-722FED0397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60431" y="890212"/>
              <a:ext cx="70168" cy="71763"/>
            </a:xfrm>
            <a:custGeom>
              <a:avLst/>
              <a:gdLst>
                <a:gd name="T0" fmla="*/ 25 w 29"/>
                <a:gd name="T1" fmla="*/ 20 h 30"/>
                <a:gd name="T2" fmla="*/ 28 w 29"/>
                <a:gd name="T3" fmla="*/ 22 h 30"/>
                <a:gd name="T4" fmla="*/ 25 w 29"/>
                <a:gd name="T5" fmla="*/ 27 h 30"/>
                <a:gd name="T6" fmla="*/ 20 w 29"/>
                <a:gd name="T7" fmla="*/ 29 h 30"/>
                <a:gd name="T8" fmla="*/ 14 w 29"/>
                <a:gd name="T9" fmla="*/ 30 h 30"/>
                <a:gd name="T10" fmla="*/ 4 w 29"/>
                <a:gd name="T11" fmla="*/ 26 h 30"/>
                <a:gd name="T12" fmla="*/ 0 w 29"/>
                <a:gd name="T13" fmla="*/ 15 h 30"/>
                <a:gd name="T14" fmla="*/ 3 w 29"/>
                <a:gd name="T15" fmla="*/ 6 h 30"/>
                <a:gd name="T16" fmla="*/ 14 w 29"/>
                <a:gd name="T17" fmla="*/ 0 h 30"/>
                <a:gd name="T18" fmla="*/ 26 w 29"/>
                <a:gd name="T19" fmla="*/ 6 h 30"/>
                <a:gd name="T20" fmla="*/ 29 w 29"/>
                <a:gd name="T21" fmla="*/ 16 h 30"/>
                <a:gd name="T22" fmla="*/ 3 w 29"/>
                <a:gd name="T23" fmla="*/ 16 h 30"/>
                <a:gd name="T24" fmla="*/ 7 w 29"/>
                <a:gd name="T25" fmla="*/ 24 h 30"/>
                <a:gd name="T26" fmla="*/ 14 w 29"/>
                <a:gd name="T27" fmla="*/ 27 h 30"/>
                <a:gd name="T28" fmla="*/ 18 w 29"/>
                <a:gd name="T29" fmla="*/ 26 h 30"/>
                <a:gd name="T30" fmla="*/ 22 w 29"/>
                <a:gd name="T31" fmla="*/ 24 h 30"/>
                <a:gd name="T32" fmla="*/ 25 w 29"/>
                <a:gd name="T33" fmla="*/ 20 h 30"/>
                <a:gd name="T34" fmla="*/ 25 w 29"/>
                <a:gd name="T35" fmla="*/ 12 h 30"/>
                <a:gd name="T36" fmla="*/ 23 w 29"/>
                <a:gd name="T37" fmla="*/ 8 h 30"/>
                <a:gd name="T38" fmla="*/ 19 w 29"/>
                <a:gd name="T39" fmla="*/ 5 h 30"/>
                <a:gd name="T40" fmla="*/ 14 w 29"/>
                <a:gd name="T41" fmla="*/ 4 h 30"/>
                <a:gd name="T42" fmla="*/ 7 w 29"/>
                <a:gd name="T43" fmla="*/ 7 h 30"/>
                <a:gd name="T44" fmla="*/ 4 w 29"/>
                <a:gd name="T45" fmla="*/ 12 h 30"/>
                <a:gd name="T46" fmla="*/ 25 w 29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0">
                  <a:moveTo>
                    <a:pt x="25" y="20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4"/>
                    <a:pt x="26" y="25"/>
                    <a:pt x="25" y="27"/>
                  </a:cubicBezTo>
                  <a:cubicBezTo>
                    <a:pt x="23" y="28"/>
                    <a:pt x="22" y="29"/>
                    <a:pt x="20" y="29"/>
                  </a:cubicBezTo>
                  <a:cubicBezTo>
                    <a:pt x="18" y="30"/>
                    <a:pt x="17" y="30"/>
                    <a:pt x="14" y="30"/>
                  </a:cubicBezTo>
                  <a:cubicBezTo>
                    <a:pt x="10" y="30"/>
                    <a:pt x="6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2"/>
                    <a:pt x="1" y="9"/>
                    <a:pt x="3" y="6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8" y="8"/>
                    <a:pt x="29" y="12"/>
                    <a:pt x="2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9"/>
                    <a:pt x="5" y="22"/>
                    <a:pt x="7" y="24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16" y="27"/>
                    <a:pt x="17" y="27"/>
                    <a:pt x="18" y="26"/>
                  </a:cubicBezTo>
                  <a:cubicBezTo>
                    <a:pt x="20" y="26"/>
                    <a:pt x="21" y="25"/>
                    <a:pt x="22" y="24"/>
                  </a:cubicBezTo>
                  <a:cubicBezTo>
                    <a:pt x="23" y="23"/>
                    <a:pt x="24" y="22"/>
                    <a:pt x="25" y="20"/>
                  </a:cubicBezTo>
                  <a:close/>
                  <a:moveTo>
                    <a:pt x="25" y="12"/>
                  </a:moveTo>
                  <a:cubicBezTo>
                    <a:pt x="24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6" y="8"/>
                    <a:pt x="5" y="10"/>
                    <a:pt x="4" y="12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theme" Target="../theme/them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0CA89A9A-A5F7-417D-8281-0F0AD414C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16408" y="0"/>
            <a:ext cx="2696906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Tahoma" panose="020B0604030504040204" pitchFamily="34" charset="0"/>
              </a:rPr>
              <a:t>Headline</a:t>
            </a:r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A42CB4B-57D2-407D-B106-3003DD1CC0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646816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DF556B1-47E5-4841-AF78-A552147C4512}" type="datetimeFigureOut">
              <a:rPr lang="en-US" smtClean="0">
                <a:cs typeface="Tahoma" panose="020B0604030504040204" pitchFamily="34" charset="0"/>
              </a:rPr>
              <a:pPr/>
              <a:t>10/27/2021</a:t>
            </a:fld>
            <a:endParaRPr lang="en-US">
              <a:cs typeface="Tahoma" panose="020B0604030504040204" pitchFamily="34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C6A86D3-EC4B-4CF0-BE59-F74CA7A04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646816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31C06EA9-5B09-4754-A303-3A3F0FC820EB}" type="slidenum">
              <a:rPr lang="en-US" smtClean="0">
                <a:cs typeface="Tahoma" panose="020B0604030504040204" pitchFamily="34" charset="0"/>
              </a:rPr>
              <a:pPr/>
              <a:t>‹Nr.›</a:t>
            </a:fld>
            <a:endParaRPr lang="en-US">
              <a:cs typeface="Tahoma" panose="020B0604030504040204" pitchFamily="34" charset="0"/>
            </a:endParaRPr>
          </a:p>
        </p:txBody>
      </p: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0002F051-D97F-4490-8155-EFDC83EB22D4}"/>
              </a:ext>
            </a:extLst>
          </p:cNvPr>
          <p:cNvGrpSpPr/>
          <p:nvPr/>
        </p:nvGrpSpPr>
        <p:grpSpPr>
          <a:xfrm>
            <a:off x="487353" y="8442026"/>
            <a:ext cx="1168026" cy="486374"/>
            <a:chOff x="10299671" y="346413"/>
            <a:chExt cx="1535713" cy="639482"/>
          </a:xfrm>
        </p:grpSpPr>
        <p:pic>
          <p:nvPicPr>
            <p:cNvPr id="55" name="Picture 557">
              <a:extLst>
                <a:ext uri="{FF2B5EF4-FFF2-40B4-BE49-F238E27FC236}">
                  <a16:creationId xmlns:a16="http://schemas.microsoft.com/office/drawing/2014/main" id="{298B8FEE-FBC0-4001-9448-C1B0BE0ACC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8853" y="346413"/>
              <a:ext cx="328512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558">
              <a:extLst>
                <a:ext uri="{FF2B5EF4-FFF2-40B4-BE49-F238E27FC236}">
                  <a16:creationId xmlns:a16="http://schemas.microsoft.com/office/drawing/2014/main" id="{8BE8B8BA-AEE3-4AD1-B554-69BB44C7F96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6660" y="354387"/>
              <a:ext cx="314160" cy="47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59">
              <a:extLst>
                <a:ext uri="{FF2B5EF4-FFF2-40B4-BE49-F238E27FC236}">
                  <a16:creationId xmlns:a16="http://schemas.microsoft.com/office/drawing/2014/main" id="{FB06006E-E417-4CA3-9F4A-0274FFA33D6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2871" y="346413"/>
              <a:ext cx="328512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560">
              <a:extLst>
                <a:ext uri="{FF2B5EF4-FFF2-40B4-BE49-F238E27FC236}">
                  <a16:creationId xmlns:a16="http://schemas.microsoft.com/office/drawing/2014/main" id="{2160B201-484A-43AC-A607-C8CCEBB7BC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9671" y="590405"/>
              <a:ext cx="755895" cy="23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61">
              <a:extLst>
                <a:ext uri="{FF2B5EF4-FFF2-40B4-BE49-F238E27FC236}">
                  <a16:creationId xmlns:a16="http://schemas.microsoft.com/office/drawing/2014/main" id="{ED40B19C-9058-4568-AAEB-B4F56B202C7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7832" y="346413"/>
              <a:ext cx="320538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62">
              <a:extLst>
                <a:ext uri="{FF2B5EF4-FFF2-40B4-BE49-F238E27FC236}">
                  <a16:creationId xmlns:a16="http://schemas.microsoft.com/office/drawing/2014/main" id="{DDE74F5F-3501-4F33-8084-309F13A48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6404" y="346413"/>
              <a:ext cx="307781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563">
              <a:extLst>
                <a:ext uri="{FF2B5EF4-FFF2-40B4-BE49-F238E27FC236}">
                  <a16:creationId xmlns:a16="http://schemas.microsoft.com/office/drawing/2014/main" id="{CAAFAADF-5A06-4CC4-B1AD-4264ED4B168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5841" y="346413"/>
              <a:ext cx="322133" cy="4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564">
              <a:extLst>
                <a:ext uri="{FF2B5EF4-FFF2-40B4-BE49-F238E27FC236}">
                  <a16:creationId xmlns:a16="http://schemas.microsoft.com/office/drawing/2014/main" id="{911EC386-5B81-40D8-9BD9-F055D565E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72642" y="360766"/>
              <a:ext cx="621939" cy="457684"/>
            </a:xfrm>
            <a:custGeom>
              <a:avLst/>
              <a:gdLst>
                <a:gd name="T0" fmla="*/ 245 w 261"/>
                <a:gd name="T1" fmla="*/ 100 h 192"/>
                <a:gd name="T2" fmla="*/ 139 w 261"/>
                <a:gd name="T3" fmla="*/ 192 h 192"/>
                <a:gd name="T4" fmla="*/ 261 w 261"/>
                <a:gd name="T5" fmla="*/ 88 h 192"/>
                <a:gd name="T6" fmla="*/ 17 w 261"/>
                <a:gd name="T7" fmla="*/ 88 h 192"/>
                <a:gd name="T8" fmla="*/ 124 w 261"/>
                <a:gd name="T9" fmla="*/ 0 h 192"/>
                <a:gd name="T10" fmla="*/ 0 w 261"/>
                <a:gd name="T11" fmla="*/ 100 h 192"/>
                <a:gd name="T12" fmla="*/ 245 w 261"/>
                <a:gd name="T13" fmla="*/ 10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192">
                  <a:moveTo>
                    <a:pt x="245" y="100"/>
                  </a:moveTo>
                  <a:cubicBezTo>
                    <a:pt x="245" y="167"/>
                    <a:pt x="142" y="192"/>
                    <a:pt x="139" y="192"/>
                  </a:cubicBezTo>
                  <a:cubicBezTo>
                    <a:pt x="150" y="192"/>
                    <a:pt x="261" y="172"/>
                    <a:pt x="261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22"/>
                    <a:pt x="121" y="0"/>
                    <a:pt x="124" y="0"/>
                  </a:cubicBezTo>
                  <a:cubicBezTo>
                    <a:pt x="113" y="0"/>
                    <a:pt x="0" y="18"/>
                    <a:pt x="0" y="100"/>
                  </a:cubicBezTo>
                  <a:lnTo>
                    <a:pt x="245" y="10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565">
              <a:extLst>
                <a:ext uri="{FF2B5EF4-FFF2-40B4-BE49-F238E27FC236}">
                  <a16:creationId xmlns:a16="http://schemas.microsoft.com/office/drawing/2014/main" id="{8D1489E3-CB74-4F33-AA28-04DE4992A5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872" y="351198"/>
              <a:ext cx="328512" cy="236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566">
              <a:extLst>
                <a:ext uri="{FF2B5EF4-FFF2-40B4-BE49-F238E27FC236}">
                  <a16:creationId xmlns:a16="http://schemas.microsoft.com/office/drawing/2014/main" id="{D784CD7D-F0D6-4C69-B3AD-5BD6FB6A04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6050" y="429338"/>
              <a:ext cx="157877" cy="151499"/>
            </a:xfrm>
            <a:custGeom>
              <a:avLst/>
              <a:gdLst>
                <a:gd name="T0" fmla="*/ 0 w 99"/>
                <a:gd name="T1" fmla="*/ 95 h 95"/>
                <a:gd name="T2" fmla="*/ 24 w 99"/>
                <a:gd name="T3" fmla="*/ 0 h 95"/>
                <a:gd name="T4" fmla="*/ 99 w 99"/>
                <a:gd name="T5" fmla="*/ 0 h 95"/>
                <a:gd name="T6" fmla="*/ 93 w 99"/>
                <a:gd name="T7" fmla="*/ 23 h 95"/>
                <a:gd name="T8" fmla="*/ 48 w 99"/>
                <a:gd name="T9" fmla="*/ 23 h 95"/>
                <a:gd name="T10" fmla="*/ 45 w 99"/>
                <a:gd name="T11" fmla="*/ 36 h 95"/>
                <a:gd name="T12" fmla="*/ 82 w 99"/>
                <a:gd name="T13" fmla="*/ 36 h 95"/>
                <a:gd name="T14" fmla="*/ 76 w 99"/>
                <a:gd name="T15" fmla="*/ 57 h 95"/>
                <a:gd name="T16" fmla="*/ 39 w 99"/>
                <a:gd name="T17" fmla="*/ 57 h 95"/>
                <a:gd name="T18" fmla="*/ 36 w 99"/>
                <a:gd name="T19" fmla="*/ 72 h 95"/>
                <a:gd name="T20" fmla="*/ 82 w 99"/>
                <a:gd name="T21" fmla="*/ 72 h 95"/>
                <a:gd name="T22" fmla="*/ 76 w 99"/>
                <a:gd name="T23" fmla="*/ 95 h 95"/>
                <a:gd name="T24" fmla="*/ 0 w 99"/>
                <a:gd name="T2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95">
                  <a:moveTo>
                    <a:pt x="0" y="95"/>
                  </a:moveTo>
                  <a:lnTo>
                    <a:pt x="24" y="0"/>
                  </a:lnTo>
                  <a:lnTo>
                    <a:pt x="99" y="0"/>
                  </a:lnTo>
                  <a:lnTo>
                    <a:pt x="93" y="23"/>
                  </a:lnTo>
                  <a:lnTo>
                    <a:pt x="48" y="23"/>
                  </a:lnTo>
                  <a:lnTo>
                    <a:pt x="45" y="36"/>
                  </a:lnTo>
                  <a:lnTo>
                    <a:pt x="82" y="36"/>
                  </a:lnTo>
                  <a:lnTo>
                    <a:pt x="76" y="57"/>
                  </a:lnTo>
                  <a:lnTo>
                    <a:pt x="39" y="57"/>
                  </a:lnTo>
                  <a:lnTo>
                    <a:pt x="36" y="72"/>
                  </a:lnTo>
                  <a:lnTo>
                    <a:pt x="82" y="72"/>
                  </a:lnTo>
                  <a:lnTo>
                    <a:pt x="76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7">
              <a:extLst>
                <a:ext uri="{FF2B5EF4-FFF2-40B4-BE49-F238E27FC236}">
                  <a16:creationId xmlns:a16="http://schemas.microsoft.com/office/drawing/2014/main" id="{3CABE504-8F60-4614-98F0-A38E19982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60738" y="429338"/>
              <a:ext cx="143524" cy="151499"/>
            </a:xfrm>
            <a:custGeom>
              <a:avLst/>
              <a:gdLst>
                <a:gd name="T0" fmla="*/ 6 w 90"/>
                <a:gd name="T1" fmla="*/ 0 h 95"/>
                <a:gd name="T2" fmla="*/ 90 w 90"/>
                <a:gd name="T3" fmla="*/ 0 h 95"/>
                <a:gd name="T4" fmla="*/ 84 w 90"/>
                <a:gd name="T5" fmla="*/ 26 h 95"/>
                <a:gd name="T6" fmla="*/ 57 w 90"/>
                <a:gd name="T7" fmla="*/ 26 h 95"/>
                <a:gd name="T8" fmla="*/ 39 w 90"/>
                <a:gd name="T9" fmla="*/ 95 h 95"/>
                <a:gd name="T10" fmla="*/ 9 w 90"/>
                <a:gd name="T11" fmla="*/ 95 h 95"/>
                <a:gd name="T12" fmla="*/ 27 w 90"/>
                <a:gd name="T13" fmla="*/ 26 h 95"/>
                <a:gd name="T14" fmla="*/ 0 w 90"/>
                <a:gd name="T15" fmla="*/ 26 h 95"/>
                <a:gd name="T16" fmla="*/ 6 w 9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5">
                  <a:moveTo>
                    <a:pt x="6" y="0"/>
                  </a:moveTo>
                  <a:lnTo>
                    <a:pt x="90" y="0"/>
                  </a:lnTo>
                  <a:lnTo>
                    <a:pt x="84" y="26"/>
                  </a:lnTo>
                  <a:lnTo>
                    <a:pt x="57" y="26"/>
                  </a:lnTo>
                  <a:lnTo>
                    <a:pt x="39" y="95"/>
                  </a:lnTo>
                  <a:lnTo>
                    <a:pt x="9" y="95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68">
              <a:extLst>
                <a:ext uri="{FF2B5EF4-FFF2-40B4-BE49-F238E27FC236}">
                  <a16:creationId xmlns:a16="http://schemas.microsoft.com/office/drawing/2014/main" id="{E67C61BA-93EE-4772-9E27-FD907BC8C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75558" y="427744"/>
              <a:ext cx="151499" cy="154688"/>
            </a:xfrm>
            <a:custGeom>
              <a:avLst/>
              <a:gdLst>
                <a:gd name="T0" fmla="*/ 43 w 64"/>
                <a:gd name="T1" fmla="*/ 19 h 65"/>
                <a:gd name="T2" fmla="*/ 42 w 64"/>
                <a:gd name="T3" fmla="*/ 15 h 65"/>
                <a:gd name="T4" fmla="*/ 37 w 64"/>
                <a:gd name="T5" fmla="*/ 14 h 65"/>
                <a:gd name="T6" fmla="*/ 30 w 64"/>
                <a:gd name="T7" fmla="*/ 18 h 65"/>
                <a:gd name="T8" fmla="*/ 58 w 64"/>
                <a:gd name="T9" fmla="*/ 44 h 65"/>
                <a:gd name="T10" fmla="*/ 24 w 64"/>
                <a:gd name="T11" fmla="*/ 65 h 65"/>
                <a:gd name="T12" fmla="*/ 2 w 64"/>
                <a:gd name="T13" fmla="*/ 44 h 65"/>
                <a:gd name="T14" fmla="*/ 21 w 64"/>
                <a:gd name="T15" fmla="*/ 44 h 65"/>
                <a:gd name="T16" fmla="*/ 23 w 64"/>
                <a:gd name="T17" fmla="*/ 49 h 65"/>
                <a:gd name="T18" fmla="*/ 29 w 64"/>
                <a:gd name="T19" fmla="*/ 51 h 65"/>
                <a:gd name="T20" fmla="*/ 38 w 64"/>
                <a:gd name="T21" fmla="*/ 46 h 65"/>
                <a:gd name="T22" fmla="*/ 10 w 64"/>
                <a:gd name="T23" fmla="*/ 20 h 65"/>
                <a:gd name="T24" fmla="*/ 41 w 64"/>
                <a:gd name="T25" fmla="*/ 0 h 65"/>
                <a:gd name="T26" fmla="*/ 62 w 64"/>
                <a:gd name="T27" fmla="*/ 19 h 65"/>
                <a:gd name="T28" fmla="*/ 43 w 64"/>
                <a:gd name="T2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5">
                  <a:moveTo>
                    <a:pt x="43" y="19"/>
                  </a:moveTo>
                  <a:cubicBezTo>
                    <a:pt x="44" y="17"/>
                    <a:pt x="43" y="16"/>
                    <a:pt x="42" y="15"/>
                  </a:cubicBezTo>
                  <a:cubicBezTo>
                    <a:pt x="40" y="14"/>
                    <a:pt x="39" y="14"/>
                    <a:pt x="37" y="14"/>
                  </a:cubicBezTo>
                  <a:cubicBezTo>
                    <a:pt x="32" y="14"/>
                    <a:pt x="30" y="15"/>
                    <a:pt x="30" y="18"/>
                  </a:cubicBezTo>
                  <a:cubicBezTo>
                    <a:pt x="27" y="27"/>
                    <a:pt x="64" y="21"/>
                    <a:pt x="58" y="44"/>
                  </a:cubicBezTo>
                  <a:cubicBezTo>
                    <a:pt x="54" y="58"/>
                    <a:pt x="41" y="65"/>
                    <a:pt x="24" y="65"/>
                  </a:cubicBezTo>
                  <a:cubicBezTo>
                    <a:pt x="8" y="65"/>
                    <a:pt x="0" y="56"/>
                    <a:pt x="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7"/>
                    <a:pt x="22" y="48"/>
                    <a:pt x="23" y="49"/>
                  </a:cubicBezTo>
                  <a:cubicBezTo>
                    <a:pt x="25" y="50"/>
                    <a:pt x="27" y="51"/>
                    <a:pt x="29" y="51"/>
                  </a:cubicBezTo>
                  <a:cubicBezTo>
                    <a:pt x="34" y="51"/>
                    <a:pt x="37" y="49"/>
                    <a:pt x="38" y="46"/>
                  </a:cubicBezTo>
                  <a:cubicBezTo>
                    <a:pt x="40" y="37"/>
                    <a:pt x="4" y="43"/>
                    <a:pt x="10" y="20"/>
                  </a:cubicBezTo>
                  <a:cubicBezTo>
                    <a:pt x="13" y="6"/>
                    <a:pt x="26" y="0"/>
                    <a:pt x="41" y="0"/>
                  </a:cubicBezTo>
                  <a:cubicBezTo>
                    <a:pt x="58" y="0"/>
                    <a:pt x="64" y="8"/>
                    <a:pt x="62" y="19"/>
                  </a:cubicBezTo>
                  <a:lnTo>
                    <a:pt x="43" y="19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69">
              <a:extLst>
                <a:ext uri="{FF2B5EF4-FFF2-40B4-BE49-F238E27FC236}">
                  <a16:creationId xmlns:a16="http://schemas.microsoft.com/office/drawing/2014/main" id="{ED5B4DE0-6944-49C0-8A8A-6E5B96641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2703" y="429338"/>
              <a:ext cx="86115" cy="151499"/>
            </a:xfrm>
            <a:custGeom>
              <a:avLst/>
              <a:gdLst>
                <a:gd name="T0" fmla="*/ 0 w 54"/>
                <a:gd name="T1" fmla="*/ 95 h 95"/>
                <a:gd name="T2" fmla="*/ 24 w 54"/>
                <a:gd name="T3" fmla="*/ 0 h 95"/>
                <a:gd name="T4" fmla="*/ 54 w 54"/>
                <a:gd name="T5" fmla="*/ 0 h 95"/>
                <a:gd name="T6" fmla="*/ 30 w 54"/>
                <a:gd name="T7" fmla="*/ 95 h 95"/>
                <a:gd name="T8" fmla="*/ 0 w 5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5">
                  <a:moveTo>
                    <a:pt x="0" y="95"/>
                  </a:moveTo>
                  <a:lnTo>
                    <a:pt x="24" y="0"/>
                  </a:lnTo>
                  <a:lnTo>
                    <a:pt x="54" y="0"/>
                  </a:lnTo>
                  <a:lnTo>
                    <a:pt x="3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70">
              <a:extLst>
                <a:ext uri="{FF2B5EF4-FFF2-40B4-BE49-F238E27FC236}">
                  <a16:creationId xmlns:a16="http://schemas.microsoft.com/office/drawing/2014/main" id="{FF663DC5-2B55-4D1E-AA79-A388292F38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240" y="867886"/>
              <a:ext cx="49437" cy="94089"/>
            </a:xfrm>
            <a:custGeom>
              <a:avLst/>
              <a:gdLst>
                <a:gd name="T0" fmla="*/ 0 w 31"/>
                <a:gd name="T1" fmla="*/ 6 h 59"/>
                <a:gd name="T2" fmla="*/ 0 w 31"/>
                <a:gd name="T3" fmla="*/ 0 h 59"/>
                <a:gd name="T4" fmla="*/ 31 w 31"/>
                <a:gd name="T5" fmla="*/ 0 h 59"/>
                <a:gd name="T6" fmla="*/ 31 w 31"/>
                <a:gd name="T7" fmla="*/ 6 h 59"/>
                <a:gd name="T8" fmla="*/ 17 w 31"/>
                <a:gd name="T9" fmla="*/ 6 h 59"/>
                <a:gd name="T10" fmla="*/ 17 w 31"/>
                <a:gd name="T11" fmla="*/ 59 h 59"/>
                <a:gd name="T12" fmla="*/ 11 w 31"/>
                <a:gd name="T13" fmla="*/ 59 h 59"/>
                <a:gd name="T14" fmla="*/ 11 w 31"/>
                <a:gd name="T15" fmla="*/ 6 h 59"/>
                <a:gd name="T16" fmla="*/ 0 w 31"/>
                <a:gd name="T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59">
                  <a:moveTo>
                    <a:pt x="0" y="6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17" y="6"/>
                  </a:lnTo>
                  <a:lnTo>
                    <a:pt x="17" y="59"/>
                  </a:lnTo>
                  <a:lnTo>
                    <a:pt x="11" y="59"/>
                  </a:lnTo>
                  <a:lnTo>
                    <a:pt x="11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71">
              <a:extLst>
                <a:ext uri="{FF2B5EF4-FFF2-40B4-BE49-F238E27FC236}">
                  <a16:creationId xmlns:a16="http://schemas.microsoft.com/office/drawing/2014/main" id="{11C782A3-E7FE-476E-8C2D-38171D3B2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79407" y="866291"/>
              <a:ext cx="60599" cy="95683"/>
            </a:xfrm>
            <a:custGeom>
              <a:avLst/>
              <a:gdLst>
                <a:gd name="T0" fmla="*/ 0 w 25"/>
                <a:gd name="T1" fmla="*/ 0 h 40"/>
                <a:gd name="T2" fmla="*/ 4 w 25"/>
                <a:gd name="T3" fmla="*/ 0 h 40"/>
                <a:gd name="T4" fmla="*/ 4 w 25"/>
                <a:gd name="T5" fmla="*/ 16 h 40"/>
                <a:gd name="T6" fmla="*/ 8 w 25"/>
                <a:gd name="T7" fmla="*/ 12 h 40"/>
                <a:gd name="T8" fmla="*/ 14 w 25"/>
                <a:gd name="T9" fmla="*/ 10 h 40"/>
                <a:gd name="T10" fmla="*/ 20 w 25"/>
                <a:gd name="T11" fmla="*/ 12 h 40"/>
                <a:gd name="T12" fmla="*/ 24 w 25"/>
                <a:gd name="T13" fmla="*/ 16 h 40"/>
                <a:gd name="T14" fmla="*/ 25 w 25"/>
                <a:gd name="T15" fmla="*/ 25 h 40"/>
                <a:gd name="T16" fmla="*/ 25 w 25"/>
                <a:gd name="T17" fmla="*/ 40 h 40"/>
                <a:gd name="T18" fmla="*/ 21 w 25"/>
                <a:gd name="T19" fmla="*/ 40 h 40"/>
                <a:gd name="T20" fmla="*/ 21 w 25"/>
                <a:gd name="T21" fmla="*/ 26 h 40"/>
                <a:gd name="T22" fmla="*/ 21 w 25"/>
                <a:gd name="T23" fmla="*/ 19 h 40"/>
                <a:gd name="T24" fmla="*/ 18 w 25"/>
                <a:gd name="T25" fmla="*/ 15 h 40"/>
                <a:gd name="T26" fmla="*/ 14 w 25"/>
                <a:gd name="T27" fmla="*/ 14 h 40"/>
                <a:gd name="T28" fmla="*/ 8 w 25"/>
                <a:gd name="T29" fmla="*/ 16 h 40"/>
                <a:gd name="T30" fmla="*/ 4 w 25"/>
                <a:gd name="T31" fmla="*/ 21 h 40"/>
                <a:gd name="T32" fmla="*/ 4 w 25"/>
                <a:gd name="T33" fmla="*/ 29 h 40"/>
                <a:gd name="T34" fmla="*/ 4 w 25"/>
                <a:gd name="T35" fmla="*/ 40 h 40"/>
                <a:gd name="T36" fmla="*/ 0 w 25"/>
                <a:gd name="T37" fmla="*/ 40 h 40"/>
                <a:gd name="T38" fmla="*/ 0 w 25"/>
                <a:gd name="T3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4"/>
                    <a:pt x="7" y="13"/>
                    <a:pt x="8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16" y="10"/>
                    <a:pt x="18" y="11"/>
                    <a:pt x="20" y="12"/>
                  </a:cubicBezTo>
                  <a:cubicBezTo>
                    <a:pt x="22" y="13"/>
                    <a:pt x="23" y="15"/>
                    <a:pt x="24" y="16"/>
                  </a:cubicBezTo>
                  <a:cubicBezTo>
                    <a:pt x="24" y="18"/>
                    <a:pt x="25" y="21"/>
                    <a:pt x="25" y="2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3"/>
                    <a:pt x="21" y="21"/>
                    <a:pt x="21" y="19"/>
                  </a:cubicBezTo>
                  <a:cubicBezTo>
                    <a:pt x="20" y="18"/>
                    <a:pt x="19" y="16"/>
                    <a:pt x="18" y="15"/>
                  </a:cubicBezTo>
                  <a:cubicBezTo>
                    <a:pt x="17" y="14"/>
                    <a:pt x="15" y="14"/>
                    <a:pt x="14" y="14"/>
                  </a:cubicBezTo>
                  <a:cubicBezTo>
                    <a:pt x="11" y="14"/>
                    <a:pt x="9" y="14"/>
                    <a:pt x="8" y="16"/>
                  </a:cubicBezTo>
                  <a:cubicBezTo>
                    <a:pt x="6" y="17"/>
                    <a:pt x="5" y="19"/>
                    <a:pt x="4" y="21"/>
                  </a:cubicBezTo>
                  <a:cubicBezTo>
                    <a:pt x="4" y="23"/>
                    <a:pt x="4" y="25"/>
                    <a:pt x="4" y="2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72">
              <a:extLst>
                <a:ext uri="{FF2B5EF4-FFF2-40B4-BE49-F238E27FC236}">
                  <a16:creationId xmlns:a16="http://schemas.microsoft.com/office/drawing/2014/main" id="{35EED4D9-667C-4474-8188-B3F4105CCD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63928" y="890212"/>
              <a:ext cx="70168" cy="71763"/>
            </a:xfrm>
            <a:custGeom>
              <a:avLst/>
              <a:gdLst>
                <a:gd name="T0" fmla="*/ 26 w 30"/>
                <a:gd name="T1" fmla="*/ 20 h 30"/>
                <a:gd name="T2" fmla="*/ 29 w 30"/>
                <a:gd name="T3" fmla="*/ 22 h 30"/>
                <a:gd name="T4" fmla="*/ 25 w 30"/>
                <a:gd name="T5" fmla="*/ 27 h 30"/>
                <a:gd name="T6" fmla="*/ 21 w 30"/>
                <a:gd name="T7" fmla="*/ 29 h 30"/>
                <a:gd name="T8" fmla="*/ 15 w 30"/>
                <a:gd name="T9" fmla="*/ 30 h 30"/>
                <a:gd name="T10" fmla="*/ 4 w 30"/>
                <a:gd name="T11" fmla="*/ 26 h 30"/>
                <a:gd name="T12" fmla="*/ 0 w 30"/>
                <a:gd name="T13" fmla="*/ 15 h 30"/>
                <a:gd name="T14" fmla="*/ 4 w 30"/>
                <a:gd name="T15" fmla="*/ 6 h 30"/>
                <a:gd name="T16" fmla="*/ 15 w 30"/>
                <a:gd name="T17" fmla="*/ 0 h 30"/>
                <a:gd name="T18" fmla="*/ 27 w 30"/>
                <a:gd name="T19" fmla="*/ 6 h 30"/>
                <a:gd name="T20" fmla="*/ 30 w 30"/>
                <a:gd name="T21" fmla="*/ 16 h 30"/>
                <a:gd name="T22" fmla="*/ 4 w 30"/>
                <a:gd name="T23" fmla="*/ 16 h 30"/>
                <a:gd name="T24" fmla="*/ 7 w 30"/>
                <a:gd name="T25" fmla="*/ 24 h 30"/>
                <a:gd name="T26" fmla="*/ 15 w 30"/>
                <a:gd name="T27" fmla="*/ 27 h 30"/>
                <a:gd name="T28" fmla="*/ 19 w 30"/>
                <a:gd name="T29" fmla="*/ 26 h 30"/>
                <a:gd name="T30" fmla="*/ 23 w 30"/>
                <a:gd name="T31" fmla="*/ 24 h 30"/>
                <a:gd name="T32" fmla="*/ 26 w 30"/>
                <a:gd name="T33" fmla="*/ 20 h 30"/>
                <a:gd name="T34" fmla="*/ 26 w 30"/>
                <a:gd name="T35" fmla="*/ 12 h 30"/>
                <a:gd name="T36" fmla="*/ 24 w 30"/>
                <a:gd name="T37" fmla="*/ 8 h 30"/>
                <a:gd name="T38" fmla="*/ 20 w 30"/>
                <a:gd name="T39" fmla="*/ 5 h 30"/>
                <a:gd name="T40" fmla="*/ 15 w 30"/>
                <a:gd name="T41" fmla="*/ 4 h 30"/>
                <a:gd name="T42" fmla="*/ 8 w 30"/>
                <a:gd name="T43" fmla="*/ 7 h 30"/>
                <a:gd name="T44" fmla="*/ 5 w 30"/>
                <a:gd name="T45" fmla="*/ 12 h 30"/>
                <a:gd name="T46" fmla="*/ 26 w 30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26" y="20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7" y="25"/>
                    <a:pt x="25" y="27"/>
                  </a:cubicBezTo>
                  <a:cubicBezTo>
                    <a:pt x="24" y="28"/>
                    <a:pt x="23" y="29"/>
                    <a:pt x="21" y="29"/>
                  </a:cubicBezTo>
                  <a:cubicBezTo>
                    <a:pt x="19" y="30"/>
                    <a:pt x="17" y="30"/>
                    <a:pt x="15" y="30"/>
                  </a:cubicBezTo>
                  <a:cubicBezTo>
                    <a:pt x="11" y="30"/>
                    <a:pt x="7" y="29"/>
                    <a:pt x="4" y="26"/>
                  </a:cubicBezTo>
                  <a:cubicBezTo>
                    <a:pt x="2" y="23"/>
                    <a:pt x="0" y="19"/>
                    <a:pt x="0" y="15"/>
                  </a:cubicBezTo>
                  <a:cubicBezTo>
                    <a:pt x="0" y="12"/>
                    <a:pt x="2" y="9"/>
                    <a:pt x="4" y="6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20" y="0"/>
                    <a:pt x="24" y="2"/>
                    <a:pt x="27" y="6"/>
                  </a:cubicBezTo>
                  <a:cubicBezTo>
                    <a:pt x="29" y="8"/>
                    <a:pt x="30" y="12"/>
                    <a:pt x="3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9"/>
                    <a:pt x="5" y="22"/>
                    <a:pt x="7" y="24"/>
                  </a:cubicBezTo>
                  <a:cubicBezTo>
                    <a:pt x="9" y="26"/>
                    <a:pt x="12" y="27"/>
                    <a:pt x="15" y="27"/>
                  </a:cubicBezTo>
                  <a:cubicBezTo>
                    <a:pt x="16" y="27"/>
                    <a:pt x="18" y="27"/>
                    <a:pt x="19" y="26"/>
                  </a:cubicBezTo>
                  <a:cubicBezTo>
                    <a:pt x="21" y="26"/>
                    <a:pt x="22" y="25"/>
                    <a:pt x="23" y="24"/>
                  </a:cubicBezTo>
                  <a:cubicBezTo>
                    <a:pt x="24" y="23"/>
                    <a:pt x="25" y="22"/>
                    <a:pt x="26" y="20"/>
                  </a:cubicBezTo>
                  <a:close/>
                  <a:moveTo>
                    <a:pt x="26" y="12"/>
                  </a:moveTo>
                  <a:cubicBezTo>
                    <a:pt x="25" y="10"/>
                    <a:pt x="25" y="9"/>
                    <a:pt x="24" y="8"/>
                  </a:cubicBezTo>
                  <a:cubicBezTo>
                    <a:pt x="23" y="7"/>
                    <a:pt x="21" y="6"/>
                    <a:pt x="20" y="5"/>
                  </a:cubicBezTo>
                  <a:cubicBezTo>
                    <a:pt x="18" y="4"/>
                    <a:pt x="17" y="4"/>
                    <a:pt x="15" y="4"/>
                  </a:cubicBezTo>
                  <a:cubicBezTo>
                    <a:pt x="12" y="4"/>
                    <a:pt x="10" y="5"/>
                    <a:pt x="8" y="7"/>
                  </a:cubicBezTo>
                  <a:cubicBezTo>
                    <a:pt x="6" y="8"/>
                    <a:pt x="5" y="10"/>
                    <a:pt x="5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3">
              <a:extLst>
                <a:ext uri="{FF2B5EF4-FFF2-40B4-BE49-F238E27FC236}">
                  <a16:creationId xmlns:a16="http://schemas.microsoft.com/office/drawing/2014/main" id="{8362B5CB-6262-411F-8D62-3ADAB3D27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9478" y="866291"/>
              <a:ext cx="52626" cy="95683"/>
            </a:xfrm>
            <a:custGeom>
              <a:avLst/>
              <a:gdLst>
                <a:gd name="T0" fmla="*/ 0 w 22"/>
                <a:gd name="T1" fmla="*/ 32 h 40"/>
                <a:gd name="T2" fmla="*/ 3 w 22"/>
                <a:gd name="T3" fmla="*/ 30 h 40"/>
                <a:gd name="T4" fmla="*/ 11 w 22"/>
                <a:gd name="T5" fmla="*/ 37 h 40"/>
                <a:gd name="T6" fmla="*/ 14 w 22"/>
                <a:gd name="T7" fmla="*/ 36 h 40"/>
                <a:gd name="T8" fmla="*/ 17 w 22"/>
                <a:gd name="T9" fmla="*/ 33 h 40"/>
                <a:gd name="T10" fmla="*/ 18 w 22"/>
                <a:gd name="T11" fmla="*/ 30 h 40"/>
                <a:gd name="T12" fmla="*/ 17 w 22"/>
                <a:gd name="T13" fmla="*/ 26 h 40"/>
                <a:gd name="T14" fmla="*/ 10 w 22"/>
                <a:gd name="T15" fmla="*/ 20 h 40"/>
                <a:gd name="T16" fmla="*/ 4 w 22"/>
                <a:gd name="T17" fmla="*/ 15 h 40"/>
                <a:gd name="T18" fmla="*/ 2 w 22"/>
                <a:gd name="T19" fmla="*/ 9 h 40"/>
                <a:gd name="T20" fmla="*/ 3 w 22"/>
                <a:gd name="T21" fmla="*/ 5 h 40"/>
                <a:gd name="T22" fmla="*/ 7 w 22"/>
                <a:gd name="T23" fmla="*/ 1 h 40"/>
                <a:gd name="T24" fmla="*/ 11 w 22"/>
                <a:gd name="T25" fmla="*/ 0 h 40"/>
                <a:gd name="T26" fmla="*/ 16 w 22"/>
                <a:gd name="T27" fmla="*/ 1 h 40"/>
                <a:gd name="T28" fmla="*/ 21 w 22"/>
                <a:gd name="T29" fmla="*/ 6 h 40"/>
                <a:gd name="T30" fmla="*/ 18 w 22"/>
                <a:gd name="T31" fmla="*/ 9 h 40"/>
                <a:gd name="T32" fmla="*/ 15 w 22"/>
                <a:gd name="T33" fmla="*/ 5 h 40"/>
                <a:gd name="T34" fmla="*/ 11 w 22"/>
                <a:gd name="T35" fmla="*/ 4 h 40"/>
                <a:gd name="T36" fmla="*/ 7 w 22"/>
                <a:gd name="T37" fmla="*/ 6 h 40"/>
                <a:gd name="T38" fmla="*/ 6 w 22"/>
                <a:gd name="T39" fmla="*/ 9 h 40"/>
                <a:gd name="T40" fmla="*/ 7 w 22"/>
                <a:gd name="T41" fmla="*/ 11 h 40"/>
                <a:gd name="T42" fmla="*/ 8 w 22"/>
                <a:gd name="T43" fmla="*/ 14 h 40"/>
                <a:gd name="T44" fmla="*/ 13 w 22"/>
                <a:gd name="T45" fmla="*/ 18 h 40"/>
                <a:gd name="T46" fmla="*/ 20 w 22"/>
                <a:gd name="T47" fmla="*/ 24 h 40"/>
                <a:gd name="T48" fmla="*/ 22 w 22"/>
                <a:gd name="T49" fmla="*/ 30 h 40"/>
                <a:gd name="T50" fmla="*/ 19 w 22"/>
                <a:gd name="T51" fmla="*/ 37 h 40"/>
                <a:gd name="T52" fmla="*/ 11 w 22"/>
                <a:gd name="T53" fmla="*/ 40 h 40"/>
                <a:gd name="T54" fmla="*/ 5 w 22"/>
                <a:gd name="T55" fmla="*/ 39 h 40"/>
                <a:gd name="T56" fmla="*/ 0 w 22"/>
                <a:gd name="T5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40">
                  <a:moveTo>
                    <a:pt x="0" y="32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5"/>
                    <a:pt x="8" y="37"/>
                    <a:pt x="11" y="37"/>
                  </a:cubicBezTo>
                  <a:cubicBezTo>
                    <a:pt x="12" y="37"/>
                    <a:pt x="13" y="36"/>
                    <a:pt x="14" y="36"/>
                  </a:cubicBezTo>
                  <a:cubicBezTo>
                    <a:pt x="16" y="35"/>
                    <a:pt x="16" y="34"/>
                    <a:pt x="17" y="33"/>
                  </a:cubicBezTo>
                  <a:cubicBezTo>
                    <a:pt x="18" y="32"/>
                    <a:pt x="18" y="31"/>
                    <a:pt x="18" y="30"/>
                  </a:cubicBezTo>
                  <a:cubicBezTo>
                    <a:pt x="18" y="29"/>
                    <a:pt x="17" y="28"/>
                    <a:pt x="17" y="26"/>
                  </a:cubicBezTo>
                  <a:cubicBezTo>
                    <a:pt x="15" y="25"/>
                    <a:pt x="13" y="23"/>
                    <a:pt x="10" y="20"/>
                  </a:cubicBezTo>
                  <a:cubicBezTo>
                    <a:pt x="7" y="18"/>
                    <a:pt x="5" y="16"/>
                    <a:pt x="4" y="15"/>
                  </a:cubicBezTo>
                  <a:cubicBezTo>
                    <a:pt x="3" y="13"/>
                    <a:pt x="2" y="11"/>
                    <a:pt x="2" y="9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8" y="1"/>
                    <a:pt x="10" y="0"/>
                    <a:pt x="11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8" y="2"/>
                    <a:pt x="20" y="4"/>
                    <a:pt x="21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7"/>
                    <a:pt x="16" y="6"/>
                    <a:pt x="15" y="5"/>
                  </a:cubicBezTo>
                  <a:cubicBezTo>
                    <a:pt x="14" y="4"/>
                    <a:pt x="12" y="4"/>
                    <a:pt x="11" y="4"/>
                  </a:cubicBezTo>
                  <a:cubicBezTo>
                    <a:pt x="10" y="4"/>
                    <a:pt x="8" y="5"/>
                    <a:pt x="7" y="6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0"/>
                    <a:pt x="6" y="11"/>
                    <a:pt x="7" y="11"/>
                  </a:cubicBezTo>
                  <a:cubicBezTo>
                    <a:pt x="7" y="12"/>
                    <a:pt x="8" y="13"/>
                    <a:pt x="8" y="14"/>
                  </a:cubicBezTo>
                  <a:cubicBezTo>
                    <a:pt x="9" y="14"/>
                    <a:pt x="11" y="16"/>
                    <a:pt x="13" y="18"/>
                  </a:cubicBezTo>
                  <a:cubicBezTo>
                    <a:pt x="17" y="20"/>
                    <a:pt x="19" y="22"/>
                    <a:pt x="20" y="24"/>
                  </a:cubicBezTo>
                  <a:cubicBezTo>
                    <a:pt x="21" y="26"/>
                    <a:pt x="22" y="28"/>
                    <a:pt x="22" y="30"/>
                  </a:cubicBezTo>
                  <a:cubicBezTo>
                    <a:pt x="22" y="33"/>
                    <a:pt x="21" y="35"/>
                    <a:pt x="19" y="37"/>
                  </a:cubicBezTo>
                  <a:cubicBezTo>
                    <a:pt x="17" y="39"/>
                    <a:pt x="14" y="40"/>
                    <a:pt x="11" y="40"/>
                  </a:cubicBezTo>
                  <a:cubicBezTo>
                    <a:pt x="9" y="40"/>
                    <a:pt x="7" y="40"/>
                    <a:pt x="5" y="39"/>
                  </a:cubicBezTo>
                  <a:cubicBezTo>
                    <a:pt x="3" y="37"/>
                    <a:pt x="1" y="35"/>
                    <a:pt x="0" y="32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74">
              <a:extLst>
                <a:ext uri="{FF2B5EF4-FFF2-40B4-BE49-F238E27FC236}">
                  <a16:creationId xmlns:a16="http://schemas.microsoft.com/office/drawing/2014/main" id="{2E76B8BC-7D28-4F5A-8B80-F5A2484818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4430" y="867886"/>
              <a:ext cx="36679" cy="94089"/>
            </a:xfrm>
            <a:custGeom>
              <a:avLst/>
              <a:gdLst>
                <a:gd name="T0" fmla="*/ 8 w 23"/>
                <a:gd name="T1" fmla="*/ 0 h 59"/>
                <a:gd name="T2" fmla="*/ 14 w 23"/>
                <a:gd name="T3" fmla="*/ 0 h 59"/>
                <a:gd name="T4" fmla="*/ 14 w 23"/>
                <a:gd name="T5" fmla="*/ 15 h 59"/>
                <a:gd name="T6" fmla="*/ 23 w 23"/>
                <a:gd name="T7" fmla="*/ 15 h 59"/>
                <a:gd name="T8" fmla="*/ 23 w 23"/>
                <a:gd name="T9" fmla="*/ 20 h 59"/>
                <a:gd name="T10" fmla="*/ 14 w 23"/>
                <a:gd name="T11" fmla="*/ 20 h 59"/>
                <a:gd name="T12" fmla="*/ 14 w 23"/>
                <a:gd name="T13" fmla="*/ 59 h 59"/>
                <a:gd name="T14" fmla="*/ 8 w 23"/>
                <a:gd name="T15" fmla="*/ 59 h 59"/>
                <a:gd name="T16" fmla="*/ 8 w 23"/>
                <a:gd name="T17" fmla="*/ 20 h 59"/>
                <a:gd name="T18" fmla="*/ 0 w 23"/>
                <a:gd name="T19" fmla="*/ 20 h 59"/>
                <a:gd name="T20" fmla="*/ 0 w 23"/>
                <a:gd name="T21" fmla="*/ 15 h 59"/>
                <a:gd name="T22" fmla="*/ 8 w 23"/>
                <a:gd name="T23" fmla="*/ 15 h 59"/>
                <a:gd name="T24" fmla="*/ 8 w 23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59">
                  <a:moveTo>
                    <a:pt x="8" y="0"/>
                  </a:moveTo>
                  <a:lnTo>
                    <a:pt x="14" y="0"/>
                  </a:lnTo>
                  <a:lnTo>
                    <a:pt x="14" y="15"/>
                  </a:lnTo>
                  <a:lnTo>
                    <a:pt x="23" y="15"/>
                  </a:lnTo>
                  <a:lnTo>
                    <a:pt x="23" y="20"/>
                  </a:lnTo>
                  <a:lnTo>
                    <a:pt x="14" y="20"/>
                  </a:lnTo>
                  <a:lnTo>
                    <a:pt x="14" y="59"/>
                  </a:lnTo>
                  <a:lnTo>
                    <a:pt x="8" y="59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75">
              <a:extLst>
                <a:ext uri="{FF2B5EF4-FFF2-40B4-BE49-F238E27FC236}">
                  <a16:creationId xmlns:a16="http://schemas.microsoft.com/office/drawing/2014/main" id="{9AC98230-5B0B-499D-A926-4DA501AA1A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30245" y="890212"/>
              <a:ext cx="71763" cy="71763"/>
            </a:xfrm>
            <a:custGeom>
              <a:avLst/>
              <a:gdLst>
                <a:gd name="T0" fmla="*/ 30 w 30"/>
                <a:gd name="T1" fmla="*/ 1 h 30"/>
                <a:gd name="T2" fmla="*/ 30 w 30"/>
                <a:gd name="T3" fmla="*/ 30 h 30"/>
                <a:gd name="T4" fmla="*/ 26 w 30"/>
                <a:gd name="T5" fmla="*/ 30 h 30"/>
                <a:gd name="T6" fmla="*/ 26 w 30"/>
                <a:gd name="T7" fmla="*/ 25 h 30"/>
                <a:gd name="T8" fmla="*/ 21 w 30"/>
                <a:gd name="T9" fmla="*/ 29 h 30"/>
                <a:gd name="T10" fmla="*/ 15 w 30"/>
                <a:gd name="T11" fmla="*/ 30 h 30"/>
                <a:gd name="T12" fmla="*/ 4 w 30"/>
                <a:gd name="T13" fmla="*/ 26 h 30"/>
                <a:gd name="T14" fmla="*/ 0 w 30"/>
                <a:gd name="T15" fmla="*/ 15 h 30"/>
                <a:gd name="T16" fmla="*/ 4 w 30"/>
                <a:gd name="T17" fmla="*/ 5 h 30"/>
                <a:gd name="T18" fmla="*/ 15 w 30"/>
                <a:gd name="T19" fmla="*/ 0 h 30"/>
                <a:gd name="T20" fmla="*/ 21 w 30"/>
                <a:gd name="T21" fmla="*/ 2 h 30"/>
                <a:gd name="T22" fmla="*/ 26 w 30"/>
                <a:gd name="T23" fmla="*/ 6 h 30"/>
                <a:gd name="T24" fmla="*/ 26 w 30"/>
                <a:gd name="T25" fmla="*/ 1 h 30"/>
                <a:gd name="T26" fmla="*/ 30 w 30"/>
                <a:gd name="T27" fmla="*/ 1 h 30"/>
                <a:gd name="T28" fmla="*/ 15 w 30"/>
                <a:gd name="T29" fmla="*/ 4 h 30"/>
                <a:gd name="T30" fmla="*/ 9 w 30"/>
                <a:gd name="T31" fmla="*/ 5 h 30"/>
                <a:gd name="T32" fmla="*/ 5 w 30"/>
                <a:gd name="T33" fmla="*/ 10 h 30"/>
                <a:gd name="T34" fmla="*/ 4 w 30"/>
                <a:gd name="T35" fmla="*/ 15 h 30"/>
                <a:gd name="T36" fmla="*/ 5 w 30"/>
                <a:gd name="T37" fmla="*/ 21 h 30"/>
                <a:gd name="T38" fmla="*/ 9 w 30"/>
                <a:gd name="T39" fmla="*/ 25 h 30"/>
                <a:gd name="T40" fmla="*/ 15 w 30"/>
                <a:gd name="T41" fmla="*/ 27 h 30"/>
                <a:gd name="T42" fmla="*/ 21 w 30"/>
                <a:gd name="T43" fmla="*/ 25 h 30"/>
                <a:gd name="T44" fmla="*/ 25 w 30"/>
                <a:gd name="T45" fmla="*/ 21 h 30"/>
                <a:gd name="T46" fmla="*/ 26 w 30"/>
                <a:gd name="T47" fmla="*/ 15 h 30"/>
                <a:gd name="T48" fmla="*/ 23 w 30"/>
                <a:gd name="T49" fmla="*/ 7 h 30"/>
                <a:gd name="T50" fmla="*/ 15 w 30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7"/>
                    <a:pt x="23" y="28"/>
                    <a:pt x="21" y="29"/>
                  </a:cubicBezTo>
                  <a:cubicBezTo>
                    <a:pt x="19" y="30"/>
                    <a:pt x="17" y="30"/>
                    <a:pt x="15" y="30"/>
                  </a:cubicBezTo>
                  <a:cubicBezTo>
                    <a:pt x="11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3" y="3"/>
                    <a:pt x="25" y="4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lnTo>
                    <a:pt x="30" y="1"/>
                  </a:lnTo>
                  <a:close/>
                  <a:moveTo>
                    <a:pt x="15" y="4"/>
                  </a:moveTo>
                  <a:cubicBezTo>
                    <a:pt x="13" y="4"/>
                    <a:pt x="11" y="4"/>
                    <a:pt x="9" y="5"/>
                  </a:cubicBezTo>
                  <a:cubicBezTo>
                    <a:pt x="8" y="6"/>
                    <a:pt x="6" y="8"/>
                    <a:pt x="5" y="10"/>
                  </a:cubicBezTo>
                  <a:cubicBezTo>
                    <a:pt x="4" y="11"/>
                    <a:pt x="4" y="13"/>
                    <a:pt x="4" y="15"/>
                  </a:cubicBezTo>
                  <a:cubicBezTo>
                    <a:pt x="4" y="17"/>
                    <a:pt x="4" y="19"/>
                    <a:pt x="5" y="21"/>
                  </a:cubicBezTo>
                  <a:cubicBezTo>
                    <a:pt x="6" y="23"/>
                    <a:pt x="8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9" y="26"/>
                    <a:pt x="21" y="25"/>
                  </a:cubicBezTo>
                  <a:cubicBezTo>
                    <a:pt x="22" y="24"/>
                    <a:pt x="24" y="23"/>
                    <a:pt x="25" y="21"/>
                  </a:cubicBezTo>
                  <a:cubicBezTo>
                    <a:pt x="26" y="20"/>
                    <a:pt x="26" y="18"/>
                    <a:pt x="26" y="15"/>
                  </a:cubicBezTo>
                  <a:cubicBezTo>
                    <a:pt x="26" y="12"/>
                    <a:pt x="25" y="9"/>
                    <a:pt x="23" y="7"/>
                  </a:cubicBezTo>
                  <a:cubicBezTo>
                    <a:pt x="21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76">
              <a:extLst>
                <a:ext uri="{FF2B5EF4-FFF2-40B4-BE49-F238E27FC236}">
                  <a16:creationId xmlns:a16="http://schemas.microsoft.com/office/drawing/2014/main" id="{6B62D9A9-D65C-409E-9D98-5C7C07EDB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0712" y="890212"/>
              <a:ext cx="59005" cy="71763"/>
            </a:xfrm>
            <a:custGeom>
              <a:avLst/>
              <a:gdLst>
                <a:gd name="T0" fmla="*/ 0 w 25"/>
                <a:gd name="T1" fmla="*/ 1 h 30"/>
                <a:gd name="T2" fmla="*/ 4 w 25"/>
                <a:gd name="T3" fmla="*/ 1 h 30"/>
                <a:gd name="T4" fmla="*/ 4 w 25"/>
                <a:gd name="T5" fmla="*/ 6 h 30"/>
                <a:gd name="T6" fmla="*/ 9 w 25"/>
                <a:gd name="T7" fmla="*/ 2 h 30"/>
                <a:gd name="T8" fmla="*/ 14 w 25"/>
                <a:gd name="T9" fmla="*/ 0 h 30"/>
                <a:gd name="T10" fmla="*/ 20 w 25"/>
                <a:gd name="T11" fmla="*/ 2 h 30"/>
                <a:gd name="T12" fmla="*/ 24 w 25"/>
                <a:gd name="T13" fmla="*/ 6 h 30"/>
                <a:gd name="T14" fmla="*/ 25 w 25"/>
                <a:gd name="T15" fmla="*/ 15 h 30"/>
                <a:gd name="T16" fmla="*/ 25 w 25"/>
                <a:gd name="T17" fmla="*/ 30 h 30"/>
                <a:gd name="T18" fmla="*/ 21 w 25"/>
                <a:gd name="T19" fmla="*/ 30 h 30"/>
                <a:gd name="T20" fmla="*/ 21 w 25"/>
                <a:gd name="T21" fmla="*/ 16 h 30"/>
                <a:gd name="T22" fmla="*/ 21 w 25"/>
                <a:gd name="T23" fmla="*/ 9 h 30"/>
                <a:gd name="T24" fmla="*/ 18 w 25"/>
                <a:gd name="T25" fmla="*/ 5 h 30"/>
                <a:gd name="T26" fmla="*/ 14 w 25"/>
                <a:gd name="T27" fmla="*/ 4 h 30"/>
                <a:gd name="T28" fmla="*/ 8 w 25"/>
                <a:gd name="T29" fmla="*/ 6 h 30"/>
                <a:gd name="T30" fmla="*/ 4 w 25"/>
                <a:gd name="T31" fmla="*/ 11 h 30"/>
                <a:gd name="T32" fmla="*/ 4 w 25"/>
                <a:gd name="T33" fmla="*/ 19 h 30"/>
                <a:gd name="T34" fmla="*/ 4 w 25"/>
                <a:gd name="T35" fmla="*/ 30 h 30"/>
                <a:gd name="T36" fmla="*/ 0 w 25"/>
                <a:gd name="T37" fmla="*/ 30 h 30"/>
                <a:gd name="T38" fmla="*/ 0 w 25"/>
                <a:gd name="T3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7" y="0"/>
                    <a:pt x="18" y="1"/>
                    <a:pt x="20" y="2"/>
                  </a:cubicBezTo>
                  <a:cubicBezTo>
                    <a:pt x="22" y="3"/>
                    <a:pt x="23" y="5"/>
                    <a:pt x="24" y="6"/>
                  </a:cubicBezTo>
                  <a:cubicBezTo>
                    <a:pt x="25" y="8"/>
                    <a:pt x="25" y="11"/>
                    <a:pt x="25" y="15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3"/>
                    <a:pt x="21" y="11"/>
                    <a:pt x="21" y="9"/>
                  </a:cubicBezTo>
                  <a:cubicBezTo>
                    <a:pt x="20" y="8"/>
                    <a:pt x="20" y="6"/>
                    <a:pt x="18" y="5"/>
                  </a:cubicBezTo>
                  <a:cubicBezTo>
                    <a:pt x="17" y="4"/>
                    <a:pt x="16" y="4"/>
                    <a:pt x="14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7"/>
                    <a:pt x="5" y="9"/>
                    <a:pt x="4" y="11"/>
                  </a:cubicBezTo>
                  <a:cubicBezTo>
                    <a:pt x="4" y="13"/>
                    <a:pt x="4" y="15"/>
                    <a:pt x="4" y="1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7">
              <a:extLst>
                <a:ext uri="{FF2B5EF4-FFF2-40B4-BE49-F238E27FC236}">
                  <a16:creationId xmlns:a16="http://schemas.microsoft.com/office/drawing/2014/main" id="{5D8ECD4C-8C7C-40BD-87EF-34D8DD3B52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15232" y="866291"/>
              <a:ext cx="70168" cy="95683"/>
            </a:xfrm>
            <a:custGeom>
              <a:avLst/>
              <a:gdLst>
                <a:gd name="T0" fmla="*/ 29 w 29"/>
                <a:gd name="T1" fmla="*/ 0 h 40"/>
                <a:gd name="T2" fmla="*/ 29 w 29"/>
                <a:gd name="T3" fmla="*/ 40 h 40"/>
                <a:gd name="T4" fmla="*/ 26 w 29"/>
                <a:gd name="T5" fmla="*/ 40 h 40"/>
                <a:gd name="T6" fmla="*/ 26 w 29"/>
                <a:gd name="T7" fmla="*/ 35 h 40"/>
                <a:gd name="T8" fmla="*/ 21 w 29"/>
                <a:gd name="T9" fmla="*/ 39 h 40"/>
                <a:gd name="T10" fmla="*/ 14 w 29"/>
                <a:gd name="T11" fmla="*/ 40 h 40"/>
                <a:gd name="T12" fmla="*/ 4 w 29"/>
                <a:gd name="T13" fmla="*/ 36 h 40"/>
                <a:gd name="T14" fmla="*/ 0 w 29"/>
                <a:gd name="T15" fmla="*/ 25 h 40"/>
                <a:gd name="T16" fmla="*/ 4 w 29"/>
                <a:gd name="T17" fmla="*/ 15 h 40"/>
                <a:gd name="T18" fmla="*/ 14 w 29"/>
                <a:gd name="T19" fmla="*/ 10 h 40"/>
                <a:gd name="T20" fmla="*/ 21 w 29"/>
                <a:gd name="T21" fmla="*/ 12 h 40"/>
                <a:gd name="T22" fmla="*/ 26 w 29"/>
                <a:gd name="T23" fmla="*/ 16 h 40"/>
                <a:gd name="T24" fmla="*/ 26 w 29"/>
                <a:gd name="T25" fmla="*/ 0 h 40"/>
                <a:gd name="T26" fmla="*/ 29 w 29"/>
                <a:gd name="T27" fmla="*/ 0 h 40"/>
                <a:gd name="T28" fmla="*/ 15 w 29"/>
                <a:gd name="T29" fmla="*/ 14 h 40"/>
                <a:gd name="T30" fmla="*/ 9 w 29"/>
                <a:gd name="T31" fmla="*/ 15 h 40"/>
                <a:gd name="T32" fmla="*/ 5 w 29"/>
                <a:gd name="T33" fmla="*/ 20 h 40"/>
                <a:gd name="T34" fmla="*/ 3 w 29"/>
                <a:gd name="T35" fmla="*/ 25 h 40"/>
                <a:gd name="T36" fmla="*/ 5 w 29"/>
                <a:gd name="T37" fmla="*/ 31 h 40"/>
                <a:gd name="T38" fmla="*/ 9 w 29"/>
                <a:gd name="T39" fmla="*/ 35 h 40"/>
                <a:gd name="T40" fmla="*/ 15 w 29"/>
                <a:gd name="T41" fmla="*/ 37 h 40"/>
                <a:gd name="T42" fmla="*/ 20 w 29"/>
                <a:gd name="T43" fmla="*/ 35 h 40"/>
                <a:gd name="T44" fmla="*/ 25 w 29"/>
                <a:gd name="T45" fmla="*/ 31 h 40"/>
                <a:gd name="T46" fmla="*/ 26 w 29"/>
                <a:gd name="T47" fmla="*/ 25 h 40"/>
                <a:gd name="T48" fmla="*/ 23 w 29"/>
                <a:gd name="T49" fmla="*/ 17 h 40"/>
                <a:gd name="T50" fmla="*/ 15 w 29"/>
                <a:gd name="T51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9" y="0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7"/>
                    <a:pt x="23" y="38"/>
                    <a:pt x="21" y="39"/>
                  </a:cubicBezTo>
                  <a:cubicBezTo>
                    <a:pt x="19" y="40"/>
                    <a:pt x="17" y="40"/>
                    <a:pt x="14" y="40"/>
                  </a:cubicBezTo>
                  <a:cubicBezTo>
                    <a:pt x="10" y="40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21"/>
                    <a:pt x="1" y="18"/>
                    <a:pt x="4" y="15"/>
                  </a:cubicBezTo>
                  <a:cubicBezTo>
                    <a:pt x="7" y="12"/>
                    <a:pt x="10" y="10"/>
                    <a:pt x="14" y="10"/>
                  </a:cubicBezTo>
                  <a:cubicBezTo>
                    <a:pt x="17" y="10"/>
                    <a:pt x="19" y="11"/>
                    <a:pt x="21" y="12"/>
                  </a:cubicBezTo>
                  <a:cubicBezTo>
                    <a:pt x="23" y="13"/>
                    <a:pt x="24" y="14"/>
                    <a:pt x="26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9" y="0"/>
                  </a:lnTo>
                  <a:close/>
                  <a:moveTo>
                    <a:pt x="15" y="14"/>
                  </a:moveTo>
                  <a:cubicBezTo>
                    <a:pt x="13" y="14"/>
                    <a:pt x="11" y="14"/>
                    <a:pt x="9" y="15"/>
                  </a:cubicBezTo>
                  <a:cubicBezTo>
                    <a:pt x="7" y="16"/>
                    <a:pt x="6" y="18"/>
                    <a:pt x="5" y="20"/>
                  </a:cubicBezTo>
                  <a:cubicBezTo>
                    <a:pt x="4" y="21"/>
                    <a:pt x="3" y="23"/>
                    <a:pt x="3" y="25"/>
                  </a:cubicBezTo>
                  <a:cubicBezTo>
                    <a:pt x="3" y="27"/>
                    <a:pt x="4" y="29"/>
                    <a:pt x="5" y="31"/>
                  </a:cubicBezTo>
                  <a:cubicBezTo>
                    <a:pt x="6" y="33"/>
                    <a:pt x="7" y="34"/>
                    <a:pt x="9" y="35"/>
                  </a:cubicBezTo>
                  <a:cubicBezTo>
                    <a:pt x="11" y="36"/>
                    <a:pt x="13" y="37"/>
                    <a:pt x="15" y="37"/>
                  </a:cubicBezTo>
                  <a:cubicBezTo>
                    <a:pt x="17" y="37"/>
                    <a:pt x="19" y="36"/>
                    <a:pt x="20" y="35"/>
                  </a:cubicBezTo>
                  <a:cubicBezTo>
                    <a:pt x="22" y="34"/>
                    <a:pt x="24" y="33"/>
                    <a:pt x="25" y="31"/>
                  </a:cubicBezTo>
                  <a:cubicBezTo>
                    <a:pt x="26" y="30"/>
                    <a:pt x="26" y="28"/>
                    <a:pt x="26" y="25"/>
                  </a:cubicBezTo>
                  <a:cubicBezTo>
                    <a:pt x="26" y="22"/>
                    <a:pt x="25" y="19"/>
                    <a:pt x="23" y="17"/>
                  </a:cubicBezTo>
                  <a:cubicBezTo>
                    <a:pt x="21" y="15"/>
                    <a:pt x="18" y="14"/>
                    <a:pt x="15" y="1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78">
              <a:extLst>
                <a:ext uri="{FF2B5EF4-FFF2-40B4-BE49-F238E27FC236}">
                  <a16:creationId xmlns:a16="http://schemas.microsoft.com/office/drawing/2014/main" id="{FAF4847C-4836-4770-BCB8-AF17E01C8F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14104" y="890212"/>
              <a:ext cx="68573" cy="71763"/>
            </a:xfrm>
            <a:custGeom>
              <a:avLst/>
              <a:gdLst>
                <a:gd name="T0" fmla="*/ 29 w 29"/>
                <a:gd name="T1" fmla="*/ 1 h 30"/>
                <a:gd name="T2" fmla="*/ 29 w 29"/>
                <a:gd name="T3" fmla="*/ 30 h 30"/>
                <a:gd name="T4" fmla="*/ 26 w 29"/>
                <a:gd name="T5" fmla="*/ 30 h 30"/>
                <a:gd name="T6" fmla="*/ 26 w 29"/>
                <a:gd name="T7" fmla="*/ 25 h 30"/>
                <a:gd name="T8" fmla="*/ 20 w 29"/>
                <a:gd name="T9" fmla="*/ 29 h 30"/>
                <a:gd name="T10" fmla="*/ 14 w 29"/>
                <a:gd name="T11" fmla="*/ 30 h 30"/>
                <a:gd name="T12" fmla="*/ 4 w 29"/>
                <a:gd name="T13" fmla="*/ 26 h 30"/>
                <a:gd name="T14" fmla="*/ 0 w 29"/>
                <a:gd name="T15" fmla="*/ 15 h 30"/>
                <a:gd name="T16" fmla="*/ 4 w 29"/>
                <a:gd name="T17" fmla="*/ 5 h 30"/>
                <a:gd name="T18" fmla="*/ 14 w 29"/>
                <a:gd name="T19" fmla="*/ 0 h 30"/>
                <a:gd name="T20" fmla="*/ 21 w 29"/>
                <a:gd name="T21" fmla="*/ 2 h 30"/>
                <a:gd name="T22" fmla="*/ 26 w 29"/>
                <a:gd name="T23" fmla="*/ 6 h 30"/>
                <a:gd name="T24" fmla="*/ 26 w 29"/>
                <a:gd name="T25" fmla="*/ 1 h 30"/>
                <a:gd name="T26" fmla="*/ 29 w 29"/>
                <a:gd name="T27" fmla="*/ 1 h 30"/>
                <a:gd name="T28" fmla="*/ 15 w 29"/>
                <a:gd name="T29" fmla="*/ 4 h 30"/>
                <a:gd name="T30" fmla="*/ 9 w 29"/>
                <a:gd name="T31" fmla="*/ 5 h 30"/>
                <a:gd name="T32" fmla="*/ 5 w 29"/>
                <a:gd name="T33" fmla="*/ 10 h 30"/>
                <a:gd name="T34" fmla="*/ 3 w 29"/>
                <a:gd name="T35" fmla="*/ 15 h 30"/>
                <a:gd name="T36" fmla="*/ 5 w 29"/>
                <a:gd name="T37" fmla="*/ 21 h 30"/>
                <a:gd name="T38" fmla="*/ 9 w 29"/>
                <a:gd name="T39" fmla="*/ 25 h 30"/>
                <a:gd name="T40" fmla="*/ 15 w 29"/>
                <a:gd name="T41" fmla="*/ 27 h 30"/>
                <a:gd name="T42" fmla="*/ 20 w 29"/>
                <a:gd name="T43" fmla="*/ 25 h 30"/>
                <a:gd name="T44" fmla="*/ 24 w 29"/>
                <a:gd name="T45" fmla="*/ 21 h 30"/>
                <a:gd name="T46" fmla="*/ 26 w 29"/>
                <a:gd name="T47" fmla="*/ 15 h 30"/>
                <a:gd name="T48" fmla="*/ 23 w 29"/>
                <a:gd name="T49" fmla="*/ 7 h 30"/>
                <a:gd name="T50" fmla="*/ 15 w 29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0">
                  <a:moveTo>
                    <a:pt x="29" y="1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7"/>
                    <a:pt x="22" y="28"/>
                    <a:pt x="20" y="29"/>
                  </a:cubicBezTo>
                  <a:cubicBezTo>
                    <a:pt x="19" y="30"/>
                    <a:pt x="16" y="30"/>
                    <a:pt x="14" y="30"/>
                  </a:cubicBezTo>
                  <a:cubicBezTo>
                    <a:pt x="10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3" y="3"/>
                    <a:pt x="24" y="4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lnTo>
                    <a:pt x="29" y="1"/>
                  </a:lnTo>
                  <a:close/>
                  <a:moveTo>
                    <a:pt x="15" y="4"/>
                  </a:moveTo>
                  <a:cubicBezTo>
                    <a:pt x="13" y="4"/>
                    <a:pt x="11" y="4"/>
                    <a:pt x="9" y="5"/>
                  </a:cubicBezTo>
                  <a:cubicBezTo>
                    <a:pt x="7" y="6"/>
                    <a:pt x="6" y="8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7"/>
                    <a:pt x="4" y="19"/>
                    <a:pt x="5" y="21"/>
                  </a:cubicBezTo>
                  <a:cubicBezTo>
                    <a:pt x="6" y="23"/>
                    <a:pt x="7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8" y="26"/>
                    <a:pt x="20" y="25"/>
                  </a:cubicBezTo>
                  <a:cubicBezTo>
                    <a:pt x="22" y="24"/>
                    <a:pt x="23" y="23"/>
                    <a:pt x="24" y="21"/>
                  </a:cubicBezTo>
                  <a:cubicBezTo>
                    <a:pt x="25" y="20"/>
                    <a:pt x="26" y="18"/>
                    <a:pt x="26" y="15"/>
                  </a:cubicBezTo>
                  <a:cubicBezTo>
                    <a:pt x="26" y="12"/>
                    <a:pt x="25" y="9"/>
                    <a:pt x="23" y="7"/>
                  </a:cubicBezTo>
                  <a:cubicBezTo>
                    <a:pt x="20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9">
              <a:extLst>
                <a:ext uri="{FF2B5EF4-FFF2-40B4-BE49-F238E27FC236}">
                  <a16:creationId xmlns:a16="http://schemas.microsoft.com/office/drawing/2014/main" id="{C792681A-A195-4054-98CF-1BE8118D3A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08193" y="890212"/>
              <a:ext cx="36679" cy="71763"/>
            </a:xfrm>
            <a:custGeom>
              <a:avLst/>
              <a:gdLst>
                <a:gd name="T0" fmla="*/ 0 w 15"/>
                <a:gd name="T1" fmla="*/ 1 h 30"/>
                <a:gd name="T2" fmla="*/ 4 w 15"/>
                <a:gd name="T3" fmla="*/ 1 h 30"/>
                <a:gd name="T4" fmla="*/ 4 w 15"/>
                <a:gd name="T5" fmla="*/ 5 h 30"/>
                <a:gd name="T6" fmla="*/ 8 w 15"/>
                <a:gd name="T7" fmla="*/ 2 h 30"/>
                <a:gd name="T8" fmla="*/ 11 w 15"/>
                <a:gd name="T9" fmla="*/ 0 h 30"/>
                <a:gd name="T10" fmla="*/ 15 w 15"/>
                <a:gd name="T11" fmla="*/ 1 h 30"/>
                <a:gd name="T12" fmla="*/ 13 w 15"/>
                <a:gd name="T13" fmla="*/ 4 h 30"/>
                <a:gd name="T14" fmla="*/ 11 w 15"/>
                <a:gd name="T15" fmla="*/ 4 h 30"/>
                <a:gd name="T16" fmla="*/ 7 w 15"/>
                <a:gd name="T17" fmla="*/ 5 h 30"/>
                <a:gd name="T18" fmla="*/ 5 w 15"/>
                <a:gd name="T19" fmla="*/ 10 h 30"/>
                <a:gd name="T20" fmla="*/ 4 w 15"/>
                <a:gd name="T21" fmla="*/ 20 h 30"/>
                <a:gd name="T22" fmla="*/ 4 w 15"/>
                <a:gd name="T23" fmla="*/ 30 h 30"/>
                <a:gd name="T24" fmla="*/ 0 w 15"/>
                <a:gd name="T25" fmla="*/ 30 h 30"/>
                <a:gd name="T26" fmla="*/ 0 w 15"/>
                <a:gd name="T2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3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6" y="2"/>
                    <a:pt x="8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4" y="15"/>
                    <a:pt x="4" y="2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80">
              <a:extLst>
                <a:ext uri="{FF2B5EF4-FFF2-40B4-BE49-F238E27FC236}">
                  <a16:creationId xmlns:a16="http://schemas.microsoft.com/office/drawing/2014/main" id="{F860F466-4E9E-4FAB-9191-889E48281B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59224" y="866291"/>
              <a:ext cx="68573" cy="95683"/>
            </a:xfrm>
            <a:custGeom>
              <a:avLst/>
              <a:gdLst>
                <a:gd name="T0" fmla="*/ 29 w 29"/>
                <a:gd name="T1" fmla="*/ 0 h 40"/>
                <a:gd name="T2" fmla="*/ 29 w 29"/>
                <a:gd name="T3" fmla="*/ 40 h 40"/>
                <a:gd name="T4" fmla="*/ 26 w 29"/>
                <a:gd name="T5" fmla="*/ 40 h 40"/>
                <a:gd name="T6" fmla="*/ 26 w 29"/>
                <a:gd name="T7" fmla="*/ 35 h 40"/>
                <a:gd name="T8" fmla="*/ 21 w 29"/>
                <a:gd name="T9" fmla="*/ 39 h 40"/>
                <a:gd name="T10" fmla="*/ 14 w 29"/>
                <a:gd name="T11" fmla="*/ 40 h 40"/>
                <a:gd name="T12" fmla="*/ 4 w 29"/>
                <a:gd name="T13" fmla="*/ 36 h 40"/>
                <a:gd name="T14" fmla="*/ 0 w 29"/>
                <a:gd name="T15" fmla="*/ 25 h 40"/>
                <a:gd name="T16" fmla="*/ 4 w 29"/>
                <a:gd name="T17" fmla="*/ 15 h 40"/>
                <a:gd name="T18" fmla="*/ 15 w 29"/>
                <a:gd name="T19" fmla="*/ 10 h 40"/>
                <a:gd name="T20" fmla="*/ 21 w 29"/>
                <a:gd name="T21" fmla="*/ 12 h 40"/>
                <a:gd name="T22" fmla="*/ 26 w 29"/>
                <a:gd name="T23" fmla="*/ 16 h 40"/>
                <a:gd name="T24" fmla="*/ 26 w 29"/>
                <a:gd name="T25" fmla="*/ 0 h 40"/>
                <a:gd name="T26" fmla="*/ 29 w 29"/>
                <a:gd name="T27" fmla="*/ 0 h 40"/>
                <a:gd name="T28" fmla="*/ 15 w 29"/>
                <a:gd name="T29" fmla="*/ 14 h 40"/>
                <a:gd name="T30" fmla="*/ 9 w 29"/>
                <a:gd name="T31" fmla="*/ 15 h 40"/>
                <a:gd name="T32" fmla="*/ 5 w 29"/>
                <a:gd name="T33" fmla="*/ 20 h 40"/>
                <a:gd name="T34" fmla="*/ 4 w 29"/>
                <a:gd name="T35" fmla="*/ 25 h 40"/>
                <a:gd name="T36" fmla="*/ 5 w 29"/>
                <a:gd name="T37" fmla="*/ 31 h 40"/>
                <a:gd name="T38" fmla="*/ 9 w 29"/>
                <a:gd name="T39" fmla="*/ 35 h 40"/>
                <a:gd name="T40" fmla="*/ 15 w 29"/>
                <a:gd name="T41" fmla="*/ 37 h 40"/>
                <a:gd name="T42" fmla="*/ 21 w 29"/>
                <a:gd name="T43" fmla="*/ 35 h 40"/>
                <a:gd name="T44" fmla="*/ 25 w 29"/>
                <a:gd name="T45" fmla="*/ 31 h 40"/>
                <a:gd name="T46" fmla="*/ 26 w 29"/>
                <a:gd name="T47" fmla="*/ 25 h 40"/>
                <a:gd name="T48" fmla="*/ 23 w 29"/>
                <a:gd name="T49" fmla="*/ 17 h 40"/>
                <a:gd name="T50" fmla="*/ 15 w 29"/>
                <a:gd name="T51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9" y="0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7"/>
                    <a:pt x="23" y="38"/>
                    <a:pt x="21" y="39"/>
                  </a:cubicBezTo>
                  <a:cubicBezTo>
                    <a:pt x="19" y="40"/>
                    <a:pt x="17" y="40"/>
                    <a:pt x="14" y="40"/>
                  </a:cubicBezTo>
                  <a:cubicBezTo>
                    <a:pt x="10" y="40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21"/>
                    <a:pt x="1" y="18"/>
                    <a:pt x="4" y="15"/>
                  </a:cubicBezTo>
                  <a:cubicBezTo>
                    <a:pt x="7" y="12"/>
                    <a:pt x="11" y="10"/>
                    <a:pt x="15" y="10"/>
                  </a:cubicBezTo>
                  <a:cubicBezTo>
                    <a:pt x="17" y="10"/>
                    <a:pt x="19" y="11"/>
                    <a:pt x="21" y="12"/>
                  </a:cubicBezTo>
                  <a:cubicBezTo>
                    <a:pt x="23" y="13"/>
                    <a:pt x="24" y="14"/>
                    <a:pt x="26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9" y="0"/>
                  </a:lnTo>
                  <a:close/>
                  <a:moveTo>
                    <a:pt x="15" y="14"/>
                  </a:moveTo>
                  <a:cubicBezTo>
                    <a:pt x="13" y="14"/>
                    <a:pt x="11" y="14"/>
                    <a:pt x="9" y="15"/>
                  </a:cubicBezTo>
                  <a:cubicBezTo>
                    <a:pt x="8" y="16"/>
                    <a:pt x="6" y="18"/>
                    <a:pt x="5" y="20"/>
                  </a:cubicBezTo>
                  <a:cubicBezTo>
                    <a:pt x="4" y="21"/>
                    <a:pt x="4" y="23"/>
                    <a:pt x="4" y="25"/>
                  </a:cubicBezTo>
                  <a:cubicBezTo>
                    <a:pt x="4" y="27"/>
                    <a:pt x="4" y="29"/>
                    <a:pt x="5" y="31"/>
                  </a:cubicBezTo>
                  <a:cubicBezTo>
                    <a:pt x="6" y="33"/>
                    <a:pt x="8" y="34"/>
                    <a:pt x="9" y="35"/>
                  </a:cubicBezTo>
                  <a:cubicBezTo>
                    <a:pt x="11" y="36"/>
                    <a:pt x="13" y="37"/>
                    <a:pt x="15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2" y="34"/>
                    <a:pt x="24" y="33"/>
                    <a:pt x="25" y="31"/>
                  </a:cubicBezTo>
                  <a:cubicBezTo>
                    <a:pt x="26" y="30"/>
                    <a:pt x="26" y="28"/>
                    <a:pt x="26" y="25"/>
                  </a:cubicBezTo>
                  <a:cubicBezTo>
                    <a:pt x="26" y="22"/>
                    <a:pt x="25" y="19"/>
                    <a:pt x="23" y="17"/>
                  </a:cubicBezTo>
                  <a:cubicBezTo>
                    <a:pt x="21" y="15"/>
                    <a:pt x="18" y="14"/>
                    <a:pt x="15" y="1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81">
              <a:extLst>
                <a:ext uri="{FF2B5EF4-FFF2-40B4-BE49-F238E27FC236}">
                  <a16:creationId xmlns:a16="http://schemas.microsoft.com/office/drawing/2014/main" id="{1C2FD782-88A5-4E4E-89F9-910CA5334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51717" y="890212"/>
              <a:ext cx="39868" cy="71763"/>
            </a:xfrm>
            <a:custGeom>
              <a:avLst/>
              <a:gdLst>
                <a:gd name="T0" fmla="*/ 17 w 17"/>
                <a:gd name="T1" fmla="*/ 4 h 30"/>
                <a:gd name="T2" fmla="*/ 15 w 17"/>
                <a:gd name="T3" fmla="*/ 7 h 30"/>
                <a:gd name="T4" fmla="*/ 9 w 17"/>
                <a:gd name="T5" fmla="*/ 4 h 30"/>
                <a:gd name="T6" fmla="*/ 6 w 17"/>
                <a:gd name="T7" fmla="*/ 5 h 30"/>
                <a:gd name="T8" fmla="*/ 5 w 17"/>
                <a:gd name="T9" fmla="*/ 8 h 30"/>
                <a:gd name="T10" fmla="*/ 6 w 17"/>
                <a:gd name="T11" fmla="*/ 10 h 30"/>
                <a:gd name="T12" fmla="*/ 10 w 17"/>
                <a:gd name="T13" fmla="*/ 13 h 30"/>
                <a:gd name="T14" fmla="*/ 16 w 17"/>
                <a:gd name="T15" fmla="*/ 17 h 30"/>
                <a:gd name="T16" fmla="*/ 17 w 17"/>
                <a:gd name="T17" fmla="*/ 22 h 30"/>
                <a:gd name="T18" fmla="*/ 15 w 17"/>
                <a:gd name="T19" fmla="*/ 28 h 30"/>
                <a:gd name="T20" fmla="*/ 9 w 17"/>
                <a:gd name="T21" fmla="*/ 30 h 30"/>
                <a:gd name="T22" fmla="*/ 4 w 17"/>
                <a:gd name="T23" fmla="*/ 29 h 30"/>
                <a:gd name="T24" fmla="*/ 0 w 17"/>
                <a:gd name="T25" fmla="*/ 26 h 30"/>
                <a:gd name="T26" fmla="*/ 3 w 17"/>
                <a:gd name="T27" fmla="*/ 24 h 30"/>
                <a:gd name="T28" fmla="*/ 9 w 17"/>
                <a:gd name="T29" fmla="*/ 27 h 30"/>
                <a:gd name="T30" fmla="*/ 12 w 17"/>
                <a:gd name="T31" fmla="*/ 25 h 30"/>
                <a:gd name="T32" fmla="*/ 14 w 17"/>
                <a:gd name="T33" fmla="*/ 22 h 30"/>
                <a:gd name="T34" fmla="*/ 13 w 17"/>
                <a:gd name="T35" fmla="*/ 19 h 30"/>
                <a:gd name="T36" fmla="*/ 8 w 17"/>
                <a:gd name="T37" fmla="*/ 16 h 30"/>
                <a:gd name="T38" fmla="*/ 3 w 17"/>
                <a:gd name="T39" fmla="*/ 12 h 30"/>
                <a:gd name="T40" fmla="*/ 2 w 17"/>
                <a:gd name="T41" fmla="*/ 8 h 30"/>
                <a:gd name="T42" fmla="*/ 4 w 17"/>
                <a:gd name="T43" fmla="*/ 3 h 30"/>
                <a:gd name="T44" fmla="*/ 9 w 17"/>
                <a:gd name="T45" fmla="*/ 0 h 30"/>
                <a:gd name="T46" fmla="*/ 17 w 17"/>
                <a:gd name="T4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30">
                  <a:moveTo>
                    <a:pt x="17" y="4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9"/>
                    <a:pt x="5" y="10"/>
                    <a:pt x="6" y="10"/>
                  </a:cubicBezTo>
                  <a:cubicBezTo>
                    <a:pt x="7" y="11"/>
                    <a:pt x="8" y="12"/>
                    <a:pt x="10" y="13"/>
                  </a:cubicBezTo>
                  <a:cubicBezTo>
                    <a:pt x="13" y="15"/>
                    <a:pt x="15" y="16"/>
                    <a:pt x="16" y="17"/>
                  </a:cubicBezTo>
                  <a:cubicBezTo>
                    <a:pt x="17" y="19"/>
                    <a:pt x="17" y="20"/>
                    <a:pt x="17" y="22"/>
                  </a:cubicBezTo>
                  <a:cubicBezTo>
                    <a:pt x="17" y="24"/>
                    <a:pt x="17" y="26"/>
                    <a:pt x="15" y="28"/>
                  </a:cubicBezTo>
                  <a:cubicBezTo>
                    <a:pt x="13" y="29"/>
                    <a:pt x="11" y="30"/>
                    <a:pt x="9" y="30"/>
                  </a:cubicBezTo>
                  <a:cubicBezTo>
                    <a:pt x="7" y="30"/>
                    <a:pt x="6" y="30"/>
                    <a:pt x="4" y="29"/>
                  </a:cubicBezTo>
                  <a:cubicBezTo>
                    <a:pt x="3" y="28"/>
                    <a:pt x="1" y="27"/>
                    <a:pt x="0" y="26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6"/>
                    <a:pt x="6" y="27"/>
                    <a:pt x="9" y="27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0"/>
                    <a:pt x="13" y="19"/>
                  </a:cubicBezTo>
                  <a:cubicBezTo>
                    <a:pt x="12" y="18"/>
                    <a:pt x="11" y="17"/>
                    <a:pt x="8" y="16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2" y="4"/>
                    <a:pt x="4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5" y="2"/>
                    <a:pt x="17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2">
              <a:extLst>
                <a:ext uri="{FF2B5EF4-FFF2-40B4-BE49-F238E27FC236}">
                  <a16:creationId xmlns:a16="http://schemas.microsoft.com/office/drawing/2014/main" id="{AA0304B4-16F1-4CD8-BB14-707B7F8043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6537" y="867886"/>
              <a:ext cx="55816" cy="94089"/>
            </a:xfrm>
            <a:custGeom>
              <a:avLst/>
              <a:gdLst>
                <a:gd name="T0" fmla="*/ 0 w 24"/>
                <a:gd name="T1" fmla="*/ 0 h 39"/>
                <a:gd name="T2" fmla="*/ 7 w 24"/>
                <a:gd name="T3" fmla="*/ 0 h 39"/>
                <a:gd name="T4" fmla="*/ 16 w 24"/>
                <a:gd name="T5" fmla="*/ 1 h 39"/>
                <a:gd name="T6" fmla="*/ 22 w 24"/>
                <a:gd name="T7" fmla="*/ 4 h 39"/>
                <a:gd name="T8" fmla="*/ 24 w 24"/>
                <a:gd name="T9" fmla="*/ 10 h 39"/>
                <a:gd name="T10" fmla="*/ 22 w 24"/>
                <a:gd name="T11" fmla="*/ 17 h 39"/>
                <a:gd name="T12" fmla="*/ 16 w 24"/>
                <a:gd name="T13" fmla="*/ 20 h 39"/>
                <a:gd name="T14" fmla="*/ 6 w 24"/>
                <a:gd name="T15" fmla="*/ 21 h 39"/>
                <a:gd name="T16" fmla="*/ 4 w 24"/>
                <a:gd name="T17" fmla="*/ 21 h 39"/>
                <a:gd name="T18" fmla="*/ 4 w 24"/>
                <a:gd name="T19" fmla="*/ 39 h 39"/>
                <a:gd name="T20" fmla="*/ 0 w 24"/>
                <a:gd name="T21" fmla="*/ 39 h 39"/>
                <a:gd name="T22" fmla="*/ 0 w 24"/>
                <a:gd name="T23" fmla="*/ 0 h 39"/>
                <a:gd name="T24" fmla="*/ 4 w 24"/>
                <a:gd name="T25" fmla="*/ 4 h 39"/>
                <a:gd name="T26" fmla="*/ 4 w 24"/>
                <a:gd name="T27" fmla="*/ 17 h 39"/>
                <a:gd name="T28" fmla="*/ 10 w 24"/>
                <a:gd name="T29" fmla="*/ 17 h 39"/>
                <a:gd name="T30" fmla="*/ 16 w 24"/>
                <a:gd name="T31" fmla="*/ 16 h 39"/>
                <a:gd name="T32" fmla="*/ 19 w 24"/>
                <a:gd name="T33" fmla="*/ 14 h 39"/>
                <a:gd name="T34" fmla="*/ 20 w 24"/>
                <a:gd name="T35" fmla="*/ 10 h 39"/>
                <a:gd name="T36" fmla="*/ 19 w 24"/>
                <a:gd name="T37" fmla="*/ 7 h 39"/>
                <a:gd name="T38" fmla="*/ 16 w 24"/>
                <a:gd name="T39" fmla="*/ 5 h 39"/>
                <a:gd name="T40" fmla="*/ 10 w 24"/>
                <a:gd name="T41" fmla="*/ 4 h 39"/>
                <a:gd name="T42" fmla="*/ 4 w 24"/>
                <a:gd name="T4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1"/>
                    <a:pt x="20" y="2"/>
                    <a:pt x="22" y="4"/>
                  </a:cubicBezTo>
                  <a:cubicBezTo>
                    <a:pt x="23" y="6"/>
                    <a:pt x="24" y="8"/>
                    <a:pt x="24" y="10"/>
                  </a:cubicBezTo>
                  <a:cubicBezTo>
                    <a:pt x="24" y="13"/>
                    <a:pt x="23" y="15"/>
                    <a:pt x="22" y="17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4" y="20"/>
                    <a:pt x="11" y="21"/>
                    <a:pt x="6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0"/>
                  </a:lnTo>
                  <a:close/>
                  <a:moveTo>
                    <a:pt x="4" y="4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7"/>
                    <a:pt x="15" y="17"/>
                    <a:pt x="16" y="16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19" y="13"/>
                    <a:pt x="20" y="12"/>
                    <a:pt x="20" y="10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6"/>
                    <a:pt x="17" y="5"/>
                    <a:pt x="16" y="5"/>
                  </a:cubicBezTo>
                  <a:cubicBezTo>
                    <a:pt x="15" y="4"/>
                    <a:pt x="13" y="4"/>
                    <a:pt x="10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83">
              <a:extLst>
                <a:ext uri="{FF2B5EF4-FFF2-40B4-BE49-F238E27FC236}">
                  <a16:creationId xmlns:a16="http://schemas.microsoft.com/office/drawing/2014/main" id="{2DF743D5-A415-4BF6-B0A3-8AC5B67319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41488" y="890212"/>
              <a:ext cx="70168" cy="71763"/>
            </a:xfrm>
            <a:custGeom>
              <a:avLst/>
              <a:gdLst>
                <a:gd name="T0" fmla="*/ 25 w 29"/>
                <a:gd name="T1" fmla="*/ 20 h 30"/>
                <a:gd name="T2" fmla="*/ 28 w 29"/>
                <a:gd name="T3" fmla="*/ 22 h 30"/>
                <a:gd name="T4" fmla="*/ 24 w 29"/>
                <a:gd name="T5" fmla="*/ 27 h 30"/>
                <a:gd name="T6" fmla="*/ 20 w 29"/>
                <a:gd name="T7" fmla="*/ 29 h 30"/>
                <a:gd name="T8" fmla="*/ 14 w 29"/>
                <a:gd name="T9" fmla="*/ 30 h 30"/>
                <a:gd name="T10" fmla="*/ 3 w 29"/>
                <a:gd name="T11" fmla="*/ 26 h 30"/>
                <a:gd name="T12" fmla="*/ 0 w 29"/>
                <a:gd name="T13" fmla="*/ 15 h 30"/>
                <a:gd name="T14" fmla="*/ 3 w 29"/>
                <a:gd name="T15" fmla="*/ 6 h 30"/>
                <a:gd name="T16" fmla="*/ 14 w 29"/>
                <a:gd name="T17" fmla="*/ 0 h 30"/>
                <a:gd name="T18" fmla="*/ 26 w 29"/>
                <a:gd name="T19" fmla="*/ 6 h 30"/>
                <a:gd name="T20" fmla="*/ 29 w 29"/>
                <a:gd name="T21" fmla="*/ 16 h 30"/>
                <a:gd name="T22" fmla="*/ 3 w 29"/>
                <a:gd name="T23" fmla="*/ 16 h 30"/>
                <a:gd name="T24" fmla="*/ 7 w 29"/>
                <a:gd name="T25" fmla="*/ 24 h 30"/>
                <a:gd name="T26" fmla="*/ 14 w 29"/>
                <a:gd name="T27" fmla="*/ 27 h 30"/>
                <a:gd name="T28" fmla="*/ 18 w 29"/>
                <a:gd name="T29" fmla="*/ 26 h 30"/>
                <a:gd name="T30" fmla="*/ 22 w 29"/>
                <a:gd name="T31" fmla="*/ 24 h 30"/>
                <a:gd name="T32" fmla="*/ 25 w 29"/>
                <a:gd name="T33" fmla="*/ 20 h 30"/>
                <a:gd name="T34" fmla="*/ 25 w 29"/>
                <a:gd name="T35" fmla="*/ 12 h 30"/>
                <a:gd name="T36" fmla="*/ 23 w 29"/>
                <a:gd name="T37" fmla="*/ 8 h 30"/>
                <a:gd name="T38" fmla="*/ 19 w 29"/>
                <a:gd name="T39" fmla="*/ 5 h 30"/>
                <a:gd name="T40" fmla="*/ 14 w 29"/>
                <a:gd name="T41" fmla="*/ 4 h 30"/>
                <a:gd name="T42" fmla="*/ 7 w 29"/>
                <a:gd name="T43" fmla="*/ 7 h 30"/>
                <a:gd name="T44" fmla="*/ 4 w 29"/>
                <a:gd name="T45" fmla="*/ 12 h 30"/>
                <a:gd name="T46" fmla="*/ 25 w 29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0">
                  <a:moveTo>
                    <a:pt x="25" y="20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4"/>
                    <a:pt x="26" y="25"/>
                    <a:pt x="24" y="27"/>
                  </a:cubicBezTo>
                  <a:cubicBezTo>
                    <a:pt x="23" y="28"/>
                    <a:pt x="22" y="29"/>
                    <a:pt x="20" y="29"/>
                  </a:cubicBezTo>
                  <a:cubicBezTo>
                    <a:pt x="18" y="30"/>
                    <a:pt x="16" y="30"/>
                    <a:pt x="14" y="30"/>
                  </a:cubicBezTo>
                  <a:cubicBezTo>
                    <a:pt x="10" y="30"/>
                    <a:pt x="6" y="29"/>
                    <a:pt x="3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2"/>
                    <a:pt x="1" y="9"/>
                    <a:pt x="3" y="6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8" y="8"/>
                    <a:pt x="29" y="12"/>
                    <a:pt x="2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9"/>
                    <a:pt x="4" y="22"/>
                    <a:pt x="7" y="24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16" y="27"/>
                    <a:pt x="17" y="27"/>
                    <a:pt x="18" y="26"/>
                  </a:cubicBezTo>
                  <a:cubicBezTo>
                    <a:pt x="20" y="26"/>
                    <a:pt x="21" y="25"/>
                    <a:pt x="22" y="24"/>
                  </a:cubicBezTo>
                  <a:cubicBezTo>
                    <a:pt x="23" y="23"/>
                    <a:pt x="24" y="22"/>
                    <a:pt x="25" y="20"/>
                  </a:cubicBezTo>
                  <a:close/>
                  <a:moveTo>
                    <a:pt x="25" y="12"/>
                  </a:moveTo>
                  <a:cubicBezTo>
                    <a:pt x="24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8"/>
                    <a:pt x="4" y="10"/>
                    <a:pt x="4" y="12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84">
              <a:extLst>
                <a:ext uri="{FF2B5EF4-FFF2-40B4-BE49-F238E27FC236}">
                  <a16:creationId xmlns:a16="http://schemas.microsoft.com/office/drawing/2014/main" id="{3C727FF0-B644-4A2B-960F-B25EA00AE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35577" y="890212"/>
              <a:ext cx="68573" cy="71763"/>
            </a:xfrm>
            <a:custGeom>
              <a:avLst/>
              <a:gdLst>
                <a:gd name="T0" fmla="*/ 14 w 29"/>
                <a:gd name="T1" fmla="*/ 0 h 30"/>
                <a:gd name="T2" fmla="*/ 25 w 29"/>
                <a:gd name="T3" fmla="*/ 5 h 30"/>
                <a:gd name="T4" fmla="*/ 29 w 29"/>
                <a:gd name="T5" fmla="*/ 15 h 30"/>
                <a:gd name="T6" fmla="*/ 25 w 29"/>
                <a:gd name="T7" fmla="*/ 26 h 30"/>
                <a:gd name="T8" fmla="*/ 14 w 29"/>
                <a:gd name="T9" fmla="*/ 30 h 30"/>
                <a:gd name="T10" fmla="*/ 4 w 29"/>
                <a:gd name="T11" fmla="*/ 26 h 30"/>
                <a:gd name="T12" fmla="*/ 0 w 29"/>
                <a:gd name="T13" fmla="*/ 15 h 30"/>
                <a:gd name="T14" fmla="*/ 4 w 29"/>
                <a:gd name="T15" fmla="*/ 5 h 30"/>
                <a:gd name="T16" fmla="*/ 14 w 29"/>
                <a:gd name="T17" fmla="*/ 0 h 30"/>
                <a:gd name="T18" fmla="*/ 14 w 29"/>
                <a:gd name="T19" fmla="*/ 4 h 30"/>
                <a:gd name="T20" fmla="*/ 7 w 29"/>
                <a:gd name="T21" fmla="*/ 7 h 30"/>
                <a:gd name="T22" fmla="*/ 3 w 29"/>
                <a:gd name="T23" fmla="*/ 15 h 30"/>
                <a:gd name="T24" fmla="*/ 5 w 29"/>
                <a:gd name="T25" fmla="*/ 21 h 30"/>
                <a:gd name="T26" fmla="*/ 9 w 29"/>
                <a:gd name="T27" fmla="*/ 25 h 30"/>
                <a:gd name="T28" fmla="*/ 14 w 29"/>
                <a:gd name="T29" fmla="*/ 27 h 30"/>
                <a:gd name="T30" fmla="*/ 20 w 29"/>
                <a:gd name="T31" fmla="*/ 25 h 30"/>
                <a:gd name="T32" fmla="*/ 24 w 29"/>
                <a:gd name="T33" fmla="*/ 21 h 30"/>
                <a:gd name="T34" fmla="*/ 26 w 29"/>
                <a:gd name="T35" fmla="*/ 15 h 30"/>
                <a:gd name="T36" fmla="*/ 22 w 29"/>
                <a:gd name="T37" fmla="*/ 7 h 30"/>
                <a:gd name="T38" fmla="*/ 14 w 29"/>
                <a:gd name="T3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1"/>
                    <a:pt x="29" y="15"/>
                  </a:cubicBezTo>
                  <a:cubicBezTo>
                    <a:pt x="29" y="19"/>
                    <a:pt x="28" y="23"/>
                    <a:pt x="25" y="26"/>
                  </a:cubicBezTo>
                  <a:cubicBezTo>
                    <a:pt x="22" y="29"/>
                    <a:pt x="19" y="30"/>
                    <a:pt x="14" y="30"/>
                  </a:cubicBezTo>
                  <a:cubicBezTo>
                    <a:pt x="10" y="30"/>
                    <a:pt x="7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lose/>
                  <a:moveTo>
                    <a:pt x="14" y="4"/>
                  </a:moveTo>
                  <a:cubicBezTo>
                    <a:pt x="11" y="4"/>
                    <a:pt x="9" y="5"/>
                    <a:pt x="7" y="7"/>
                  </a:cubicBezTo>
                  <a:cubicBezTo>
                    <a:pt x="4" y="10"/>
                    <a:pt x="3" y="12"/>
                    <a:pt x="3" y="15"/>
                  </a:cubicBezTo>
                  <a:cubicBezTo>
                    <a:pt x="3" y="18"/>
                    <a:pt x="4" y="19"/>
                    <a:pt x="5" y="21"/>
                  </a:cubicBezTo>
                  <a:cubicBezTo>
                    <a:pt x="6" y="23"/>
                    <a:pt x="7" y="24"/>
                    <a:pt x="9" y="25"/>
                  </a:cubicBezTo>
                  <a:cubicBezTo>
                    <a:pt x="11" y="26"/>
                    <a:pt x="12" y="27"/>
                    <a:pt x="14" y="27"/>
                  </a:cubicBezTo>
                  <a:cubicBezTo>
                    <a:pt x="16" y="27"/>
                    <a:pt x="18" y="26"/>
                    <a:pt x="20" y="25"/>
                  </a:cubicBezTo>
                  <a:cubicBezTo>
                    <a:pt x="22" y="24"/>
                    <a:pt x="23" y="23"/>
                    <a:pt x="24" y="21"/>
                  </a:cubicBezTo>
                  <a:cubicBezTo>
                    <a:pt x="25" y="19"/>
                    <a:pt x="26" y="18"/>
                    <a:pt x="26" y="15"/>
                  </a:cubicBezTo>
                  <a:cubicBezTo>
                    <a:pt x="26" y="12"/>
                    <a:pt x="24" y="10"/>
                    <a:pt x="22" y="7"/>
                  </a:cubicBezTo>
                  <a:cubicBezTo>
                    <a:pt x="20" y="5"/>
                    <a:pt x="17" y="4"/>
                    <a:pt x="14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85">
              <a:extLst>
                <a:ext uri="{FF2B5EF4-FFF2-40B4-BE49-F238E27FC236}">
                  <a16:creationId xmlns:a16="http://schemas.microsoft.com/office/drawing/2014/main" id="{4A808CD2-18F3-449F-A991-CF96363A45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29665" y="890212"/>
              <a:ext cx="71763" cy="95683"/>
            </a:xfrm>
            <a:custGeom>
              <a:avLst/>
              <a:gdLst>
                <a:gd name="T0" fmla="*/ 0 w 30"/>
                <a:gd name="T1" fmla="*/ 1 h 40"/>
                <a:gd name="T2" fmla="*/ 4 w 30"/>
                <a:gd name="T3" fmla="*/ 1 h 40"/>
                <a:gd name="T4" fmla="*/ 4 w 30"/>
                <a:gd name="T5" fmla="*/ 6 h 40"/>
                <a:gd name="T6" fmla="*/ 9 w 30"/>
                <a:gd name="T7" fmla="*/ 2 h 40"/>
                <a:gd name="T8" fmla="*/ 15 w 30"/>
                <a:gd name="T9" fmla="*/ 0 h 40"/>
                <a:gd name="T10" fmla="*/ 26 w 30"/>
                <a:gd name="T11" fmla="*/ 5 h 40"/>
                <a:gd name="T12" fmla="*/ 30 w 30"/>
                <a:gd name="T13" fmla="*/ 15 h 40"/>
                <a:gd name="T14" fmla="*/ 26 w 30"/>
                <a:gd name="T15" fmla="*/ 26 h 40"/>
                <a:gd name="T16" fmla="*/ 15 w 30"/>
                <a:gd name="T17" fmla="*/ 30 h 40"/>
                <a:gd name="T18" fmla="*/ 9 w 30"/>
                <a:gd name="T19" fmla="*/ 29 h 40"/>
                <a:gd name="T20" fmla="*/ 4 w 30"/>
                <a:gd name="T21" fmla="*/ 25 h 40"/>
                <a:gd name="T22" fmla="*/ 4 w 30"/>
                <a:gd name="T23" fmla="*/ 40 h 40"/>
                <a:gd name="T24" fmla="*/ 0 w 30"/>
                <a:gd name="T25" fmla="*/ 40 h 40"/>
                <a:gd name="T26" fmla="*/ 0 w 30"/>
                <a:gd name="T27" fmla="*/ 1 h 40"/>
                <a:gd name="T28" fmla="*/ 15 w 30"/>
                <a:gd name="T29" fmla="*/ 4 h 40"/>
                <a:gd name="T30" fmla="*/ 7 w 30"/>
                <a:gd name="T31" fmla="*/ 7 h 40"/>
                <a:gd name="T32" fmla="*/ 4 w 30"/>
                <a:gd name="T33" fmla="*/ 15 h 40"/>
                <a:gd name="T34" fmla="*/ 5 w 30"/>
                <a:gd name="T35" fmla="*/ 21 h 40"/>
                <a:gd name="T36" fmla="*/ 9 w 30"/>
                <a:gd name="T37" fmla="*/ 25 h 40"/>
                <a:gd name="T38" fmla="*/ 15 w 30"/>
                <a:gd name="T39" fmla="*/ 27 h 40"/>
                <a:gd name="T40" fmla="*/ 21 w 30"/>
                <a:gd name="T41" fmla="*/ 25 h 40"/>
                <a:gd name="T42" fmla="*/ 25 w 30"/>
                <a:gd name="T43" fmla="*/ 21 h 40"/>
                <a:gd name="T44" fmla="*/ 26 w 30"/>
                <a:gd name="T45" fmla="*/ 15 h 40"/>
                <a:gd name="T46" fmla="*/ 25 w 30"/>
                <a:gd name="T47" fmla="*/ 10 h 40"/>
                <a:gd name="T48" fmla="*/ 21 w 30"/>
                <a:gd name="T49" fmla="*/ 5 h 40"/>
                <a:gd name="T50" fmla="*/ 15 w 30"/>
                <a:gd name="T5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40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9" y="0"/>
                    <a:pt x="23" y="2"/>
                    <a:pt x="26" y="5"/>
                  </a:cubicBezTo>
                  <a:cubicBezTo>
                    <a:pt x="29" y="8"/>
                    <a:pt x="30" y="11"/>
                    <a:pt x="30" y="15"/>
                  </a:cubicBezTo>
                  <a:cubicBezTo>
                    <a:pt x="30" y="19"/>
                    <a:pt x="29" y="23"/>
                    <a:pt x="26" y="26"/>
                  </a:cubicBezTo>
                  <a:cubicBezTo>
                    <a:pt x="23" y="29"/>
                    <a:pt x="19" y="30"/>
                    <a:pt x="15" y="30"/>
                  </a:cubicBezTo>
                  <a:cubicBezTo>
                    <a:pt x="13" y="30"/>
                    <a:pt x="11" y="30"/>
                    <a:pt x="9" y="29"/>
                  </a:cubicBezTo>
                  <a:cubicBezTo>
                    <a:pt x="7" y="28"/>
                    <a:pt x="6" y="27"/>
                    <a:pt x="4" y="2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1"/>
                  </a:lnTo>
                  <a:close/>
                  <a:moveTo>
                    <a:pt x="15" y="4"/>
                  </a:moveTo>
                  <a:cubicBezTo>
                    <a:pt x="12" y="4"/>
                    <a:pt x="9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4" y="20"/>
                    <a:pt x="5" y="21"/>
                  </a:cubicBezTo>
                  <a:cubicBezTo>
                    <a:pt x="6" y="23"/>
                    <a:pt x="8" y="24"/>
                    <a:pt x="9" y="25"/>
                  </a:cubicBezTo>
                  <a:cubicBezTo>
                    <a:pt x="11" y="26"/>
                    <a:pt x="13" y="27"/>
                    <a:pt x="15" y="27"/>
                  </a:cubicBezTo>
                  <a:cubicBezTo>
                    <a:pt x="17" y="27"/>
                    <a:pt x="19" y="26"/>
                    <a:pt x="21" y="25"/>
                  </a:cubicBezTo>
                  <a:cubicBezTo>
                    <a:pt x="22" y="24"/>
                    <a:pt x="24" y="23"/>
                    <a:pt x="25" y="21"/>
                  </a:cubicBezTo>
                  <a:cubicBezTo>
                    <a:pt x="26" y="19"/>
                    <a:pt x="26" y="17"/>
                    <a:pt x="26" y="15"/>
                  </a:cubicBezTo>
                  <a:cubicBezTo>
                    <a:pt x="26" y="13"/>
                    <a:pt x="26" y="11"/>
                    <a:pt x="25" y="10"/>
                  </a:cubicBezTo>
                  <a:cubicBezTo>
                    <a:pt x="24" y="8"/>
                    <a:pt x="22" y="6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6">
              <a:extLst>
                <a:ext uri="{FF2B5EF4-FFF2-40B4-BE49-F238E27FC236}">
                  <a16:creationId xmlns:a16="http://schemas.microsoft.com/office/drawing/2014/main" id="{3EC021A0-1E7F-47D7-914D-758B06AB45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8537" y="866291"/>
              <a:ext cx="6379" cy="95683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87">
              <a:extLst>
                <a:ext uri="{FF2B5EF4-FFF2-40B4-BE49-F238E27FC236}">
                  <a16:creationId xmlns:a16="http://schemas.microsoft.com/office/drawing/2014/main" id="{167C89AE-02E0-4FE1-A187-477C3D2DE4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60431" y="890212"/>
              <a:ext cx="70168" cy="71763"/>
            </a:xfrm>
            <a:custGeom>
              <a:avLst/>
              <a:gdLst>
                <a:gd name="T0" fmla="*/ 25 w 29"/>
                <a:gd name="T1" fmla="*/ 20 h 30"/>
                <a:gd name="T2" fmla="*/ 28 w 29"/>
                <a:gd name="T3" fmla="*/ 22 h 30"/>
                <a:gd name="T4" fmla="*/ 25 w 29"/>
                <a:gd name="T5" fmla="*/ 27 h 30"/>
                <a:gd name="T6" fmla="*/ 20 w 29"/>
                <a:gd name="T7" fmla="*/ 29 h 30"/>
                <a:gd name="T8" fmla="*/ 14 w 29"/>
                <a:gd name="T9" fmla="*/ 30 h 30"/>
                <a:gd name="T10" fmla="*/ 4 w 29"/>
                <a:gd name="T11" fmla="*/ 26 h 30"/>
                <a:gd name="T12" fmla="*/ 0 w 29"/>
                <a:gd name="T13" fmla="*/ 15 h 30"/>
                <a:gd name="T14" fmla="*/ 3 w 29"/>
                <a:gd name="T15" fmla="*/ 6 h 30"/>
                <a:gd name="T16" fmla="*/ 14 w 29"/>
                <a:gd name="T17" fmla="*/ 0 h 30"/>
                <a:gd name="T18" fmla="*/ 26 w 29"/>
                <a:gd name="T19" fmla="*/ 6 h 30"/>
                <a:gd name="T20" fmla="*/ 29 w 29"/>
                <a:gd name="T21" fmla="*/ 16 h 30"/>
                <a:gd name="T22" fmla="*/ 3 w 29"/>
                <a:gd name="T23" fmla="*/ 16 h 30"/>
                <a:gd name="T24" fmla="*/ 7 w 29"/>
                <a:gd name="T25" fmla="*/ 24 h 30"/>
                <a:gd name="T26" fmla="*/ 14 w 29"/>
                <a:gd name="T27" fmla="*/ 27 h 30"/>
                <a:gd name="T28" fmla="*/ 18 w 29"/>
                <a:gd name="T29" fmla="*/ 26 h 30"/>
                <a:gd name="T30" fmla="*/ 22 w 29"/>
                <a:gd name="T31" fmla="*/ 24 h 30"/>
                <a:gd name="T32" fmla="*/ 25 w 29"/>
                <a:gd name="T33" fmla="*/ 20 h 30"/>
                <a:gd name="T34" fmla="*/ 25 w 29"/>
                <a:gd name="T35" fmla="*/ 12 h 30"/>
                <a:gd name="T36" fmla="*/ 23 w 29"/>
                <a:gd name="T37" fmla="*/ 8 h 30"/>
                <a:gd name="T38" fmla="*/ 19 w 29"/>
                <a:gd name="T39" fmla="*/ 5 h 30"/>
                <a:gd name="T40" fmla="*/ 14 w 29"/>
                <a:gd name="T41" fmla="*/ 4 h 30"/>
                <a:gd name="T42" fmla="*/ 7 w 29"/>
                <a:gd name="T43" fmla="*/ 7 h 30"/>
                <a:gd name="T44" fmla="*/ 4 w 29"/>
                <a:gd name="T45" fmla="*/ 12 h 30"/>
                <a:gd name="T46" fmla="*/ 25 w 29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0">
                  <a:moveTo>
                    <a:pt x="25" y="20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4"/>
                    <a:pt x="26" y="25"/>
                    <a:pt x="25" y="27"/>
                  </a:cubicBezTo>
                  <a:cubicBezTo>
                    <a:pt x="23" y="28"/>
                    <a:pt x="22" y="29"/>
                    <a:pt x="20" y="29"/>
                  </a:cubicBezTo>
                  <a:cubicBezTo>
                    <a:pt x="18" y="30"/>
                    <a:pt x="17" y="30"/>
                    <a:pt x="14" y="30"/>
                  </a:cubicBezTo>
                  <a:cubicBezTo>
                    <a:pt x="10" y="30"/>
                    <a:pt x="6" y="29"/>
                    <a:pt x="4" y="26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2"/>
                    <a:pt x="1" y="9"/>
                    <a:pt x="3" y="6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8" y="8"/>
                    <a:pt x="29" y="12"/>
                    <a:pt x="2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9"/>
                    <a:pt x="5" y="22"/>
                    <a:pt x="7" y="24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16" y="27"/>
                    <a:pt x="17" y="27"/>
                    <a:pt x="18" y="26"/>
                  </a:cubicBezTo>
                  <a:cubicBezTo>
                    <a:pt x="20" y="26"/>
                    <a:pt x="21" y="25"/>
                    <a:pt x="22" y="24"/>
                  </a:cubicBezTo>
                  <a:cubicBezTo>
                    <a:pt x="23" y="23"/>
                    <a:pt x="24" y="22"/>
                    <a:pt x="25" y="20"/>
                  </a:cubicBezTo>
                  <a:close/>
                  <a:moveTo>
                    <a:pt x="25" y="12"/>
                  </a:moveTo>
                  <a:cubicBezTo>
                    <a:pt x="24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6" y="8"/>
                    <a:pt x="5" y="10"/>
                    <a:pt x="4" y="12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004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C1C47E-6672-43B0-85F1-0A6B8BD570A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1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301848-E609-4853-AD57-D30D47EBAA30}" type="slidenum">
              <a:rPr lang="en-GB" altLang="en-US" smtClean="0">
                <a:latin typeface="Times New Roman" panose="02020603050405020304" pitchFamily="18" charset="0"/>
              </a:rPr>
              <a:pPr/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מציין מיקום טקסט 46">
            <a:extLst>
              <a:ext uri="{FF2B5EF4-FFF2-40B4-BE49-F238E27FC236}">
                <a16:creationId xmlns:a16="http://schemas.microsoft.com/office/drawing/2014/main" id="{5FD01500-B874-4ED1-BA77-137138AC71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7315" y="5945551"/>
            <a:ext cx="2037913" cy="360000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9" name="כותרת 1">
            <a:extLst>
              <a:ext uri="{FF2B5EF4-FFF2-40B4-BE49-F238E27FC236}">
                <a16:creationId xmlns:a16="http://schemas.microsoft.com/office/drawing/2014/main" id="{E40A6F19-AB55-4BB2-90A9-1D0AFF238E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6884" y="2947395"/>
            <a:ext cx="10998774" cy="1330920"/>
          </a:xfrm>
        </p:spPr>
        <p:txBody>
          <a:bodyPr>
            <a:noAutofit/>
          </a:bodyPr>
          <a:lstStyle>
            <a:lvl1pPr algn="ctr">
              <a:lnSpc>
                <a:spcPts val="4400"/>
              </a:lnSpc>
              <a:defRPr sz="4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מציין מיקום טקסט 46">
            <a:extLst>
              <a:ext uri="{FF2B5EF4-FFF2-40B4-BE49-F238E27FC236}">
                <a16:creationId xmlns:a16="http://schemas.microsoft.com/office/drawing/2014/main" id="{0414D16D-A991-4A59-B46B-10A4B8FF1B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0167" y="5022688"/>
            <a:ext cx="2880000" cy="325683"/>
          </a:xfrm>
        </p:spPr>
        <p:txBody>
          <a:bodyPr vert="horz" lIns="108878" tIns="54439" rIns="108878" bIns="54439" rtlCol="0">
            <a:noAutofit/>
          </a:bodyPr>
          <a:lstStyle>
            <a:lvl1pPr rtl="0">
              <a:defRPr lang="en-US" sz="2000" b="1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638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630DADC7-25AE-4B73-A1DD-1C0132BB56CA}"/>
              </a:ext>
            </a:extLst>
          </p:cNvPr>
          <p:cNvGrpSpPr/>
          <p:nvPr userDrawn="1"/>
        </p:nvGrpSpPr>
        <p:grpSpPr>
          <a:xfrm>
            <a:off x="1953901" y="0"/>
            <a:ext cx="7667717" cy="6858001"/>
            <a:chOff x="2731193" y="0"/>
            <a:chExt cx="7667717" cy="6858001"/>
          </a:xfrm>
        </p:grpSpPr>
        <p:sp>
          <p:nvSpPr>
            <p:cNvPr id="20" name="צורה חופשית: צורה 19">
              <a:extLst>
                <a:ext uri="{FF2B5EF4-FFF2-40B4-BE49-F238E27FC236}">
                  <a16:creationId xmlns:a16="http://schemas.microsoft.com/office/drawing/2014/main" id="{17DF4961-DCED-4D2E-A58B-A63307BFE713}"/>
                </a:ext>
              </a:extLst>
            </p:cNvPr>
            <p:cNvSpPr/>
            <p:nvPr userDrawn="1"/>
          </p:nvSpPr>
          <p:spPr>
            <a:xfrm>
              <a:off x="4777558" y="0"/>
              <a:ext cx="4389250" cy="6858000"/>
            </a:xfrm>
            <a:custGeom>
              <a:avLst/>
              <a:gdLst>
                <a:gd name="connsiteX0" fmla="*/ 2039448 w 4389250"/>
                <a:gd name="connsiteY0" fmla="*/ 0 h 6858000"/>
                <a:gd name="connsiteX1" fmla="*/ 2783030 w 4389250"/>
                <a:gd name="connsiteY1" fmla="*/ 0 h 6858000"/>
                <a:gd name="connsiteX2" fmla="*/ 2854818 w 4389250"/>
                <a:gd name="connsiteY2" fmla="*/ 53222 h 6858000"/>
                <a:gd name="connsiteX3" fmla="*/ 4388762 w 4389250"/>
                <a:gd name="connsiteY3" fmla="*/ 2923229 h 6858000"/>
                <a:gd name="connsiteX4" fmla="*/ 692952 w 4389250"/>
                <a:gd name="connsiteY4" fmla="*/ 6796091 h 6858000"/>
                <a:gd name="connsiteX5" fmla="*/ 498457 w 4389250"/>
                <a:gd name="connsiteY5" fmla="*/ 6858000 h 6858000"/>
                <a:gd name="connsiteX6" fmla="*/ 0 w 4389250"/>
                <a:gd name="connsiteY6" fmla="*/ 6858000 h 6858000"/>
                <a:gd name="connsiteX7" fmla="*/ 163544 w 4389250"/>
                <a:gd name="connsiteY7" fmla="*/ 6793240 h 6858000"/>
                <a:gd name="connsiteX8" fmla="*/ 3648163 w 4389250"/>
                <a:gd name="connsiteY8" fmla="*/ 2892256 h 6858000"/>
                <a:gd name="connsiteX9" fmla="*/ 2055949 w 4389250"/>
                <a:gd name="connsiteY9" fmla="*/ 12634 h 6858000"/>
                <a:gd name="connsiteX10" fmla="*/ 2039448 w 4389250"/>
                <a:gd name="connsiteY1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9250" h="6858000">
                  <a:moveTo>
                    <a:pt x="2039448" y="0"/>
                  </a:moveTo>
                  <a:lnTo>
                    <a:pt x="2783030" y="0"/>
                  </a:lnTo>
                  <a:lnTo>
                    <a:pt x="2854818" y="53222"/>
                  </a:lnTo>
                  <a:cubicBezTo>
                    <a:pt x="3715038" y="727088"/>
                    <a:pt x="4367479" y="1656240"/>
                    <a:pt x="4388762" y="2923229"/>
                  </a:cubicBezTo>
                  <a:cubicBezTo>
                    <a:pt x="4425645" y="5114604"/>
                    <a:pt x="2365114" y="6242376"/>
                    <a:pt x="692952" y="6796091"/>
                  </a:cubicBezTo>
                  <a:lnTo>
                    <a:pt x="498457" y="6858000"/>
                  </a:lnTo>
                  <a:lnTo>
                    <a:pt x="0" y="6858000"/>
                  </a:lnTo>
                  <a:lnTo>
                    <a:pt x="163544" y="6793240"/>
                  </a:lnTo>
                  <a:cubicBezTo>
                    <a:pt x="1669864" y="6179291"/>
                    <a:pt x="3711092" y="4949986"/>
                    <a:pt x="3648163" y="2892256"/>
                  </a:cubicBezTo>
                  <a:cubicBezTo>
                    <a:pt x="3610657" y="1644998"/>
                    <a:pt x="2917462" y="702965"/>
                    <a:pt x="2055949" y="12634"/>
                  </a:cubicBezTo>
                  <a:lnTo>
                    <a:pt x="2039448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1" name="צורה חופשית: צורה 20">
              <a:extLst>
                <a:ext uri="{FF2B5EF4-FFF2-40B4-BE49-F238E27FC236}">
                  <a16:creationId xmlns:a16="http://schemas.microsoft.com/office/drawing/2014/main" id="{9F261F25-391E-4495-9F8C-317D9B8B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31193" y="2"/>
              <a:ext cx="4206981" cy="6857999"/>
            </a:xfrm>
            <a:custGeom>
              <a:avLst/>
              <a:gdLst>
                <a:gd name="connsiteX0" fmla="*/ 2134482 w 4206981"/>
                <a:gd name="connsiteY0" fmla="*/ 0 h 6857999"/>
                <a:gd name="connsiteX1" fmla="*/ 2565507 w 4206981"/>
                <a:gd name="connsiteY1" fmla="*/ 0 h 6857999"/>
                <a:gd name="connsiteX2" fmla="*/ 2607190 w 4206981"/>
                <a:gd name="connsiteY2" fmla="*/ 29852 h 6857999"/>
                <a:gd name="connsiteX3" fmla="*/ 4206859 w 4206981"/>
                <a:gd name="connsiteY3" fmla="*/ 2889873 h 6857999"/>
                <a:gd name="connsiteX4" fmla="*/ 364395 w 4206981"/>
                <a:gd name="connsiteY4" fmla="*/ 6830388 h 6857999"/>
                <a:gd name="connsiteX5" fmla="*/ 280110 w 4206981"/>
                <a:gd name="connsiteY5" fmla="*/ 6857999 h 6857999"/>
                <a:gd name="connsiteX6" fmla="*/ 0 w 4206981"/>
                <a:gd name="connsiteY6" fmla="*/ 6857999 h 6857999"/>
                <a:gd name="connsiteX7" fmla="*/ 67164 w 4206981"/>
                <a:gd name="connsiteY7" fmla="*/ 6831728 h 6857999"/>
                <a:gd name="connsiteX8" fmla="*/ 3516140 w 4206981"/>
                <a:gd name="connsiteY8" fmla="*/ 2908934 h 6857999"/>
                <a:gd name="connsiteX9" fmla="*/ 2319762 w 4206981"/>
                <a:gd name="connsiteY9" fmla="*/ 163793 h 6857999"/>
                <a:gd name="connsiteX10" fmla="*/ 2134482 w 4206981"/>
                <a:gd name="connsiteY10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6981" h="6857999">
                  <a:moveTo>
                    <a:pt x="2134482" y="0"/>
                  </a:moveTo>
                  <a:lnTo>
                    <a:pt x="2565507" y="0"/>
                  </a:lnTo>
                  <a:lnTo>
                    <a:pt x="2607190" y="29852"/>
                  </a:lnTo>
                  <a:cubicBezTo>
                    <a:pt x="3525928" y="721020"/>
                    <a:pt x="4217577" y="1658697"/>
                    <a:pt x="4206859" y="2889873"/>
                  </a:cubicBezTo>
                  <a:cubicBezTo>
                    <a:pt x="4186902" y="5047419"/>
                    <a:pt x="2074272" y="6248861"/>
                    <a:pt x="364395" y="6830388"/>
                  </a:cubicBezTo>
                  <a:lnTo>
                    <a:pt x="280110" y="6857999"/>
                  </a:lnTo>
                  <a:lnTo>
                    <a:pt x="0" y="6857999"/>
                  </a:lnTo>
                  <a:lnTo>
                    <a:pt x="67164" y="6831728"/>
                  </a:lnTo>
                  <a:cubicBezTo>
                    <a:pt x="1611971" y="6205232"/>
                    <a:pt x="3504906" y="4917315"/>
                    <a:pt x="3516140" y="2908934"/>
                  </a:cubicBezTo>
                  <a:cubicBezTo>
                    <a:pt x="3522095" y="1708731"/>
                    <a:pt x="3017034" y="819374"/>
                    <a:pt x="2319762" y="163793"/>
                  </a:cubicBezTo>
                  <a:lnTo>
                    <a:pt x="2134482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2" name="צורה חופשית: צורה 21">
              <a:extLst>
                <a:ext uri="{FF2B5EF4-FFF2-40B4-BE49-F238E27FC236}">
                  <a16:creationId xmlns:a16="http://schemas.microsoft.com/office/drawing/2014/main" id="{703373F4-4545-463C-90D2-59838D912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5728" y="1"/>
              <a:ext cx="4093156" cy="6857999"/>
            </a:xfrm>
            <a:custGeom>
              <a:avLst/>
              <a:gdLst>
                <a:gd name="connsiteX0" fmla="*/ 1916065 w 4093156"/>
                <a:gd name="connsiteY0" fmla="*/ 0 h 6857999"/>
                <a:gd name="connsiteX1" fmla="*/ 2481932 w 4093156"/>
                <a:gd name="connsiteY1" fmla="*/ 0 h 6857999"/>
                <a:gd name="connsiteX2" fmla="*/ 2637513 w 4093156"/>
                <a:gd name="connsiteY2" fmla="*/ 119981 h 6857999"/>
                <a:gd name="connsiteX3" fmla="*/ 4093021 w 4093156"/>
                <a:gd name="connsiteY3" fmla="*/ 2889873 h 6857999"/>
                <a:gd name="connsiteX4" fmla="*/ 424957 w 4093156"/>
                <a:gd name="connsiteY4" fmla="*/ 6820408 h 6857999"/>
                <a:gd name="connsiteX5" fmla="*/ 312696 w 4093156"/>
                <a:gd name="connsiteY5" fmla="*/ 6857999 h 6857999"/>
                <a:gd name="connsiteX6" fmla="*/ 0 w 4093156"/>
                <a:gd name="connsiteY6" fmla="*/ 6857999 h 6857999"/>
                <a:gd name="connsiteX7" fmla="*/ 37473 w 4093156"/>
                <a:gd name="connsiteY7" fmla="*/ 6843451 h 6857999"/>
                <a:gd name="connsiteX8" fmla="*/ 3414182 w 4093156"/>
                <a:gd name="connsiteY8" fmla="*/ 2923229 h 6857999"/>
                <a:gd name="connsiteX9" fmla="*/ 1931972 w 4093156"/>
                <a:gd name="connsiteY9" fmla="*/ 12867 h 6857999"/>
                <a:gd name="connsiteX10" fmla="*/ 1916065 w 4093156"/>
                <a:gd name="connsiteY10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93156" h="6857999">
                  <a:moveTo>
                    <a:pt x="1916065" y="0"/>
                  </a:moveTo>
                  <a:lnTo>
                    <a:pt x="2481932" y="0"/>
                  </a:lnTo>
                  <a:lnTo>
                    <a:pt x="2637513" y="119981"/>
                  </a:lnTo>
                  <a:cubicBezTo>
                    <a:pt x="3461823" y="790118"/>
                    <a:pt x="4082377" y="1693319"/>
                    <a:pt x="4093021" y="2889873"/>
                  </a:cubicBezTo>
                  <a:cubicBezTo>
                    <a:pt x="4112374" y="5087764"/>
                    <a:pt x="2050364" y="6254462"/>
                    <a:pt x="424957" y="6820408"/>
                  </a:cubicBezTo>
                  <a:lnTo>
                    <a:pt x="312696" y="6857999"/>
                  </a:lnTo>
                  <a:lnTo>
                    <a:pt x="0" y="6857999"/>
                  </a:lnTo>
                  <a:lnTo>
                    <a:pt x="37473" y="6843451"/>
                  </a:lnTo>
                  <a:cubicBezTo>
                    <a:pt x="1492772" y="6258553"/>
                    <a:pt x="3443881" y="5043389"/>
                    <a:pt x="3414182" y="2923229"/>
                  </a:cubicBezTo>
                  <a:cubicBezTo>
                    <a:pt x="3397211" y="1658102"/>
                    <a:pt x="2750863" y="707246"/>
                    <a:pt x="1931972" y="12867"/>
                  </a:cubicBezTo>
                  <a:lnTo>
                    <a:pt x="1916065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3" name="צורה חופשית: צורה 22">
              <a:extLst>
                <a:ext uri="{FF2B5EF4-FFF2-40B4-BE49-F238E27FC236}">
                  <a16:creationId xmlns:a16="http://schemas.microsoft.com/office/drawing/2014/main" id="{590407C2-26F7-45D5-BE31-B110BBC520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3203" y="1"/>
              <a:ext cx="2425707" cy="2659585"/>
            </a:xfrm>
            <a:custGeom>
              <a:avLst/>
              <a:gdLst>
                <a:gd name="connsiteX0" fmla="*/ 0 w 2425707"/>
                <a:gd name="connsiteY0" fmla="*/ 0 h 2659585"/>
                <a:gd name="connsiteX1" fmla="*/ 544789 w 2425707"/>
                <a:gd name="connsiteY1" fmla="*/ 0 h 2659585"/>
                <a:gd name="connsiteX2" fmla="*/ 617562 w 2425707"/>
                <a:gd name="connsiteY2" fmla="*/ 48632 h 2659585"/>
                <a:gd name="connsiteX3" fmla="*/ 2425707 w 2425707"/>
                <a:gd name="connsiteY3" fmla="*/ 2659585 h 2659585"/>
                <a:gd name="connsiteX4" fmla="*/ 1558654 w 2425707"/>
                <a:gd name="connsiteY4" fmla="*/ 2659585 h 2659585"/>
                <a:gd name="connsiteX5" fmla="*/ 140026 w 2425707"/>
                <a:gd name="connsiteY5" fmla="*/ 105783 h 2659585"/>
                <a:gd name="connsiteX6" fmla="*/ 0 w 2425707"/>
                <a:gd name="connsiteY6" fmla="*/ 0 h 265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5707" h="2659585">
                  <a:moveTo>
                    <a:pt x="0" y="0"/>
                  </a:moveTo>
                  <a:lnTo>
                    <a:pt x="544789" y="0"/>
                  </a:lnTo>
                  <a:lnTo>
                    <a:pt x="617562" y="48632"/>
                  </a:lnTo>
                  <a:cubicBezTo>
                    <a:pt x="1525571" y="684578"/>
                    <a:pt x="2263581" y="1537343"/>
                    <a:pt x="2425707" y="2659585"/>
                  </a:cubicBezTo>
                  <a:lnTo>
                    <a:pt x="1558654" y="2659585"/>
                  </a:lnTo>
                  <a:cubicBezTo>
                    <a:pt x="1555379" y="1581578"/>
                    <a:pt x="942724" y="742636"/>
                    <a:pt x="140026" y="1057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</p:grpSp>
      <p:sp>
        <p:nvSpPr>
          <p:cNvPr id="26" name="מציין מיקום טקסט 46">
            <a:extLst>
              <a:ext uri="{FF2B5EF4-FFF2-40B4-BE49-F238E27FC236}">
                <a16:creationId xmlns:a16="http://schemas.microsoft.com/office/drawing/2014/main" id="{E8764290-FB38-42DB-A451-B6028A7F4A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7315" y="5945551"/>
            <a:ext cx="2037913" cy="360000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0" name="כותרת 1">
            <a:extLst>
              <a:ext uri="{FF2B5EF4-FFF2-40B4-BE49-F238E27FC236}">
                <a16:creationId xmlns:a16="http://schemas.microsoft.com/office/drawing/2014/main" id="{9ABE937E-880A-485B-B24C-45CBD5961E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6884" y="2947395"/>
            <a:ext cx="10998774" cy="1330920"/>
          </a:xfrm>
        </p:spPr>
        <p:txBody>
          <a:bodyPr>
            <a:noAutofit/>
          </a:bodyPr>
          <a:lstStyle>
            <a:lvl1pPr algn="ctr">
              <a:lnSpc>
                <a:spcPts val="4400"/>
              </a:lnSpc>
              <a:defRPr sz="4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1" name="מציין מיקום טקסט 46">
            <a:extLst>
              <a:ext uri="{FF2B5EF4-FFF2-40B4-BE49-F238E27FC236}">
                <a16:creationId xmlns:a16="http://schemas.microsoft.com/office/drawing/2014/main" id="{DBBED7A2-FE66-4BAE-B1DF-AE0297E5D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8591" y="5071255"/>
            <a:ext cx="2880000" cy="325683"/>
          </a:xfrm>
        </p:spPr>
        <p:txBody>
          <a:bodyPr vert="horz" lIns="108878" tIns="54439" rIns="108878" bIns="54439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32" name="מציין מיקום טקסט 46">
            <a:extLst>
              <a:ext uri="{FF2B5EF4-FFF2-40B4-BE49-F238E27FC236}">
                <a16:creationId xmlns:a16="http://schemas.microsoft.com/office/drawing/2014/main" id="{04D61B56-6656-4B35-905A-D7A6DE36E9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2942" y="5071255"/>
            <a:ext cx="2880000" cy="325683"/>
          </a:xfrm>
        </p:spPr>
        <p:txBody>
          <a:bodyPr vert="horz" lIns="108878" tIns="54439" rIns="108878" bIns="54439" rtlCol="0">
            <a:noAutofit/>
          </a:bodyPr>
          <a:lstStyle>
            <a:lvl1pPr rtl="0">
              <a:defRPr lang="en-US" sz="2000" b="1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CA7211-2781-4CC7-A862-D01C14DA3256}"/>
              </a:ext>
            </a:extLst>
          </p:cNvPr>
          <p:cNvSpPr txBox="1"/>
          <p:nvPr userDrawn="1"/>
        </p:nvSpPr>
        <p:spPr>
          <a:xfrm>
            <a:off x="2041970" y="5082995"/>
            <a:ext cx="16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baseline="0" dirty="0">
                <a:solidFill>
                  <a:schemeClr val="accent1"/>
                </a:solidFill>
                <a:latin typeface="+mn-lt"/>
                <a:ea typeface="+mn-ea"/>
                <a:cs typeface="Tahoma" panose="020B0604030504040204" pitchFamily="34" charset="0"/>
              </a:rPr>
              <a:t>Presented by: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9F56A-2FC9-4842-8E82-805A8A15B5D4}"/>
              </a:ext>
            </a:extLst>
          </p:cNvPr>
          <p:cNvSpPr txBox="1"/>
          <p:nvPr userDrawn="1"/>
        </p:nvSpPr>
        <p:spPr>
          <a:xfrm>
            <a:off x="6591952" y="5082995"/>
            <a:ext cx="681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baseline="0" dirty="0">
                <a:solidFill>
                  <a:schemeClr val="accent1"/>
                </a:solidFill>
                <a:latin typeface="+mn-lt"/>
                <a:ea typeface="+mn-ea"/>
                <a:cs typeface="Tahoma" panose="020B0604030504040204" pitchFamily="34" charset="0"/>
              </a:rPr>
              <a:t>For: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5BB3E-08E5-45D6-B257-2910811173C9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© ETSI 2020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2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1ED0645-EEA7-4500-A273-D7D147FF9B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23632"/>
            <a:ext cx="12192000" cy="1856941"/>
          </a:xfrm>
          <a:prstGeom prst="rect">
            <a:avLst/>
          </a:prstGeom>
        </p:spPr>
      </p:pic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8904188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0"/>
            <a:ext cx="8904190" cy="40406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sp>
        <p:nvSpPr>
          <p:cNvPr id="7" name="מציין מיקום טקסט 2">
            <a:extLst>
              <a:ext uri="{FF2B5EF4-FFF2-40B4-BE49-F238E27FC236}">
                <a16:creationId xmlns:a16="http://schemas.microsoft.com/office/drawing/2014/main" id="{DCF9B4A7-FEA6-445B-B847-6133CF0FC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6390520"/>
            <a:ext cx="4114800" cy="363600"/>
          </a:xfrm>
        </p:spPr>
        <p:txBody>
          <a:bodyPr anchor="ctr"/>
          <a:lstStyle>
            <a:lvl1pPr algn="ctr">
              <a:spcBef>
                <a:spcPts val="0"/>
              </a:spcBef>
              <a:defRPr sz="14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SECTION NAME</a:t>
            </a:r>
            <a:endParaRPr lang="he-IL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6445544-3A41-40EE-90C9-7278D1A41F38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‹Nr.›</a:t>
            </a:fld>
            <a:endParaRPr lang="en-US" sz="140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2461A2C-52BF-4F6E-AC6D-0086E64568D6}"/>
              </a:ext>
            </a:extLst>
          </p:cNvPr>
          <p:cNvCxnSpPr/>
          <p:nvPr userDrawn="1"/>
        </p:nvCxnSpPr>
        <p:spPr>
          <a:xfrm>
            <a:off x="609758" y="1140812"/>
            <a:ext cx="115822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11225625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1A3739D2-6D9F-4809-AFA7-1B12ACC345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6390520"/>
            <a:ext cx="4114800" cy="363600"/>
          </a:xfrm>
        </p:spPr>
        <p:txBody>
          <a:bodyPr anchor="ctr"/>
          <a:lstStyle>
            <a:lvl1pPr algn="ctr">
              <a:spcBef>
                <a:spcPts val="0"/>
              </a:spcBef>
              <a:defRPr sz="14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SECTION NAME</a:t>
            </a:r>
            <a:endParaRPr lang="he-IL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198F5C-2171-4B1F-A434-2CDEB837F2F1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‹Nr.›</a:t>
            </a:fld>
            <a:endParaRPr lang="en-US" sz="140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General Divider 2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6D31CB01-F4A3-47B4-9C21-E340F9C27871}"/>
              </a:ext>
            </a:extLst>
          </p:cNvPr>
          <p:cNvCxnSpPr>
            <a:cxnSpLocks/>
          </p:cNvCxnSpPr>
          <p:nvPr userDrawn="1"/>
        </p:nvCxnSpPr>
        <p:spPr>
          <a:xfrm>
            <a:off x="609758" y="1140812"/>
            <a:ext cx="90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9760" y="274702"/>
            <a:ext cx="9000000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 userDrawn="1">
            <p:ph sz="quarter" idx="10" hasCustomPrompt="1"/>
          </p:nvPr>
        </p:nvSpPr>
        <p:spPr>
          <a:xfrm>
            <a:off x="609758" y="1600571"/>
            <a:ext cx="9000000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sp>
        <p:nvSpPr>
          <p:cNvPr id="10" name="מציין מיקום טקסט 2">
            <a:extLst>
              <a:ext uri="{FF2B5EF4-FFF2-40B4-BE49-F238E27FC236}">
                <a16:creationId xmlns:a16="http://schemas.microsoft.com/office/drawing/2014/main" id="{0516D495-5439-42CE-A8A4-F42D5CB5B6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6390520"/>
            <a:ext cx="4114800" cy="363600"/>
          </a:xfrm>
        </p:spPr>
        <p:txBody>
          <a:bodyPr anchor="ctr"/>
          <a:lstStyle>
            <a:lvl1pPr algn="ctr">
              <a:spcBef>
                <a:spcPts val="0"/>
              </a:spcBef>
              <a:defRPr sz="14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SECTION NAME</a:t>
            </a:r>
            <a:endParaRPr lang="he-IL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4E42D40-548C-4F03-B969-9E06A979BE34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‹Nr.›</a:t>
            </a:fld>
            <a:endParaRPr lang="en-US" sz="14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ecurity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1">
            <a:extLst>
              <a:ext uri="{FF2B5EF4-FFF2-40B4-BE49-F238E27FC236}">
                <a16:creationId xmlns:a16="http://schemas.microsoft.com/office/drawing/2014/main" id="{5301E480-981E-49AF-B552-C702B15BA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7890" y="3429000"/>
            <a:ext cx="3600000" cy="2678030"/>
          </a:xfrm>
        </p:spPr>
        <p:txBody>
          <a:bodyPr anchor="t">
            <a:noAutofit/>
          </a:bodyPr>
          <a:lstStyle>
            <a:lvl1pPr algn="ctr">
              <a:lnSpc>
                <a:spcPts val="4800"/>
              </a:lnSpc>
              <a:defRPr sz="4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headline</a:t>
            </a:r>
          </a:p>
        </p:txBody>
      </p:sp>
    </p:spTree>
    <p:extLst>
      <p:ext uri="{BB962C8B-B14F-4D97-AF65-F5344CB8AC3E}">
        <p14:creationId xmlns:p14="http://schemas.microsoft.com/office/powerpoint/2010/main" val="42834351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Secur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6D31CB01-F4A3-47B4-9C21-E340F9C27871}"/>
              </a:ext>
            </a:extLst>
          </p:cNvPr>
          <p:cNvCxnSpPr>
            <a:cxnSpLocks/>
          </p:cNvCxnSpPr>
          <p:nvPr userDrawn="1"/>
        </p:nvCxnSpPr>
        <p:spPr>
          <a:xfrm>
            <a:off x="609758" y="1140812"/>
            <a:ext cx="90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60" y="274702"/>
            <a:ext cx="9000000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9000000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1374FC3-FDE5-46BE-9615-D545EFC9B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  <p:sp>
        <p:nvSpPr>
          <p:cNvPr id="22" name="מציין מיקום טקסט 2">
            <a:extLst>
              <a:ext uri="{FF2B5EF4-FFF2-40B4-BE49-F238E27FC236}">
                <a16:creationId xmlns:a16="http://schemas.microsoft.com/office/drawing/2014/main" id="{64E833D8-9D22-4905-AA6E-CE14AAD616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6390520"/>
            <a:ext cx="4114800" cy="363600"/>
          </a:xfrm>
        </p:spPr>
        <p:txBody>
          <a:bodyPr anchor="ctr"/>
          <a:lstStyle>
            <a:lvl1pPr algn="ctr">
              <a:spcBef>
                <a:spcPts val="0"/>
              </a:spcBef>
              <a:defRPr sz="14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SECTION NAME</a:t>
            </a:r>
            <a:endParaRPr lang="he-IL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50B28D8-9AF2-47E9-A96A-1E52D940EB6C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‹Nr.›</a:t>
            </a:fld>
            <a:endParaRPr lang="en-US" sz="14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0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2461A2C-52BF-4F6E-AC6D-0086E64568D6}"/>
              </a:ext>
            </a:extLst>
          </p:cNvPr>
          <p:cNvCxnSpPr/>
          <p:nvPr userDrawn="1"/>
        </p:nvCxnSpPr>
        <p:spPr>
          <a:xfrm>
            <a:off x="609758" y="1140812"/>
            <a:ext cx="115822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11225625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198F5C-2171-4B1F-A434-2CDEB837F2F1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‹Nr.›</a:t>
            </a:fld>
            <a:endParaRPr lang="en-US" sz="14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מציין מיקום של כותרת תחתונה 4">
            <a:extLst>
              <a:ext uri="{FF2B5EF4-FFF2-40B4-BE49-F238E27FC236}">
                <a16:creationId xmlns:a16="http://schemas.microsoft.com/office/drawing/2014/main" id="{DC49BE82-A312-486A-93E3-F95DCDD2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995"/>
            <a:ext cx="4114800" cy="365125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>
              <a:defRPr lang="en-US" sz="14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1">
            <a:extLst>
              <a:ext uri="{FF2B5EF4-FFF2-40B4-BE49-F238E27FC236}">
                <a16:creationId xmlns:a16="http://schemas.microsoft.com/office/drawing/2014/main" id="{2CFED113-5DDD-4FFD-8CCB-BC6D24C5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/>
          <a:p>
            <a:r>
              <a:rPr lang="en-US" dirty="0"/>
              <a:t>Click to edit headline style</a:t>
            </a:r>
          </a:p>
        </p:txBody>
      </p:sp>
      <p:sp>
        <p:nvSpPr>
          <p:cNvPr id="24" name="מציין מיקום טקסט 2">
            <a:extLst>
              <a:ext uri="{FF2B5EF4-FFF2-40B4-BE49-F238E27FC236}">
                <a16:creationId xmlns:a16="http://schemas.microsoft.com/office/drawing/2014/main" id="{C17FB1B4-EC1B-4F1E-A23B-7FB39219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759" y="1600571"/>
            <a:ext cx="11225625" cy="4527011"/>
          </a:xfrm>
          <a:prstGeom prst="rect">
            <a:avLst/>
          </a:prstGeom>
        </p:spPr>
        <p:txBody>
          <a:bodyPr vert="horz" lIns="108878" tIns="54439" rIns="108878" bIns="54439" rtlCol="0">
            <a:noAutofit/>
          </a:bodyPr>
          <a:lstStyle/>
          <a:p>
            <a:pPr lvl="0"/>
            <a:r>
              <a:rPr lang="en-US" dirty="0"/>
              <a:t>First Level Text</a:t>
            </a:r>
            <a:endParaRPr lang="he-IL" dirty="0"/>
          </a:p>
          <a:p>
            <a:pPr lvl="1"/>
            <a:r>
              <a:rPr lang="en-US" dirty="0"/>
              <a:t>First Level Bullet</a:t>
            </a:r>
            <a:endParaRPr lang="he-IL" dirty="0"/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Number</a:t>
            </a:r>
            <a:endParaRPr lang="he-IL" dirty="0"/>
          </a:p>
          <a:p>
            <a:pPr lvl="4"/>
            <a:r>
              <a:rPr lang="en-US" dirty="0"/>
              <a:t>First Level Number</a:t>
            </a:r>
          </a:p>
          <a:p>
            <a:pPr lvl="5"/>
            <a:r>
              <a:rPr lang="en-US" dirty="0"/>
              <a:t>Second Level Number</a:t>
            </a:r>
          </a:p>
          <a:p>
            <a:pPr lvl="6"/>
            <a:r>
              <a:rPr lang="en-US" dirty="0"/>
              <a:t>Third Level Number</a:t>
            </a:r>
          </a:p>
          <a:p>
            <a:pPr lvl="7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0" r:id="rId2"/>
    <p:sldLayoutId id="2147483801" r:id="rId3"/>
    <p:sldLayoutId id="2147483660" r:id="rId4"/>
    <p:sldLayoutId id="2147483835" r:id="rId5"/>
    <p:sldLayoutId id="2147483804" r:id="rId6"/>
    <p:sldLayoutId id="2147483805" r:id="rId7"/>
    <p:sldLayoutId id="2147483863" r:id="rId8"/>
  </p:sldLayoutIdLst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3000" b="0" kern="1200" baseline="0">
          <a:solidFill>
            <a:schemeClr val="accent1"/>
          </a:solidFill>
          <a:latin typeface="+mn-lt"/>
          <a:ea typeface="+mj-ea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None/>
        <a:defRPr sz="2400" kern="120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3"/>
        </a:buClr>
        <a:buSzPct val="93000"/>
        <a:buFontTx/>
        <a:buBlip>
          <a:blip r:embed="rId10"/>
        </a:buBlip>
        <a:defRPr sz="24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SzPct val="93000"/>
        <a:buFontTx/>
        <a:buBlip>
          <a:blip r:embed="rId10"/>
        </a:buBlip>
        <a:defRPr sz="20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1008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3000"/>
        <a:buFontTx/>
        <a:buBlip>
          <a:blip r:embed="rId10"/>
        </a:buBlip>
        <a:defRPr sz="18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4pPr>
      <a:lvl5pPr marL="360000" indent="-360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+mj-lt"/>
        <a:buAutoNum type="arabicPeriod"/>
        <a:defRPr sz="24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5pPr>
      <a:lvl6pPr marL="720000" indent="-36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+mj-lt"/>
        <a:buAutoNum type="arabicParenR"/>
        <a:defRPr sz="20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6pPr>
      <a:lvl7pPr marL="1008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+mj-lt"/>
        <a:buAutoNum type="alphaLcParenR"/>
        <a:defRPr sz="18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ortal.etsi.org/TBSiteMap/ESI/ESIActivities.aspx" TargetMode="External"/><Relationship Id="rId7" Type="http://schemas.openxmlformats.org/officeDocument/2006/relationships/hyperlink" Target="mailto:nick.pope@secstanasso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rno.fiedler@nimbus.berlin" TargetMode="External"/><Relationship Id="rId5" Type="http://schemas.openxmlformats.org/officeDocument/2006/relationships/hyperlink" Target="https://list.etsi.org/scripts/wa.exe?SUBED1=e-signatures_news&amp;A=1" TargetMode="External"/><Relationship Id="rId4" Type="http://schemas.openxmlformats.org/officeDocument/2006/relationships/hyperlink" Target="http://www.etsi.org/standards-search" TargetMode="External"/><Relationship Id="rId9" Type="http://schemas.openxmlformats.org/officeDocument/2006/relationships/hyperlink" Target="http://openclipart.org/detail/159643/thank-you-pinn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standards-search#search=EN319411-1" TargetMode="External"/><Relationship Id="rId2" Type="http://schemas.openxmlformats.org/officeDocument/2006/relationships/hyperlink" Target="https://www.etsi.org/standards-search#search=EN31940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etsi.org/standards-search#search=EN319411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0EFC105-4126-4095-9808-AAFCC9AA83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109" y="6048839"/>
            <a:ext cx="4004321" cy="360000"/>
          </a:xfrm>
        </p:spPr>
        <p:txBody>
          <a:bodyPr/>
          <a:lstStyle/>
          <a:p>
            <a:r>
              <a:rPr lang="en-US" sz="1800"/>
              <a:t> 27. October </a:t>
            </a:r>
            <a:r>
              <a:rPr lang="en-US" sz="1800" dirty="0"/>
              <a:t>2021</a:t>
            </a: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59707F-057E-4A2B-8139-5C96DDFC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51" y="2947394"/>
            <a:ext cx="10998774" cy="1330920"/>
          </a:xfrm>
        </p:spPr>
        <p:txBody>
          <a:bodyPr/>
          <a:lstStyle/>
          <a:p>
            <a:r>
              <a:rPr lang="en-GB" dirty="0"/>
              <a:t>Update on ETSI ESI standardisation related to Publicly Trusted Certificates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9EB5DC-A176-49B1-BEC0-CB6608DCFB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33392" y="4372560"/>
            <a:ext cx="3619891" cy="917745"/>
          </a:xfrm>
        </p:spPr>
        <p:txBody>
          <a:bodyPr/>
          <a:lstStyle/>
          <a:p>
            <a:pPr algn="ctr"/>
            <a:r>
              <a:rPr lang="en-GB" dirty="0"/>
              <a:t>Arno Fiedler / Nick Pope</a:t>
            </a:r>
            <a:br>
              <a:rPr lang="en-GB" dirty="0"/>
            </a:br>
            <a:r>
              <a:rPr lang="en-GB" dirty="0"/>
              <a:t>ETSI ESI Vice Chairs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2D2BD-1743-4FC6-B977-3767FE9580C3}"/>
              </a:ext>
            </a:extLst>
          </p:cNvPr>
          <p:cNvSpPr txBox="1"/>
          <p:nvPr/>
        </p:nvSpPr>
        <p:spPr>
          <a:xfrm>
            <a:off x="3756433" y="5384551"/>
            <a:ext cx="477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highlight>
                  <a:srgbClr val="FFFF00"/>
                </a:highlight>
              </a:rPr>
              <a:t>Changes since last report highlighted</a:t>
            </a:r>
          </a:p>
        </p:txBody>
      </p:sp>
    </p:spTree>
    <p:extLst>
      <p:ext uri="{BB962C8B-B14F-4D97-AF65-F5344CB8AC3E}">
        <p14:creationId xmlns:p14="http://schemas.microsoft.com/office/powerpoint/2010/main" val="290958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A09C-C0DF-4EAB-8D2D-DC92C08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eIDAS 2 – Framework European Digital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9792-C2F9-409D-A796-23D28E66A9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8" y="1600571"/>
            <a:ext cx="6811768" cy="4680000"/>
          </a:xfrm>
        </p:spPr>
        <p:txBody>
          <a:bodyPr/>
          <a:lstStyle/>
          <a:p>
            <a:r>
              <a:rPr lang="en-GB" sz="4000" dirty="0"/>
              <a:t>European Digital Identity Wallet:</a:t>
            </a:r>
          </a:p>
          <a:p>
            <a:pPr lvl="2"/>
            <a:r>
              <a:rPr lang="en-GB" sz="3600" dirty="0"/>
              <a:t>Electronic signatures</a:t>
            </a:r>
          </a:p>
          <a:p>
            <a:pPr lvl="2"/>
            <a:r>
              <a:rPr lang="en-GB" sz="3600" dirty="0"/>
              <a:t>National </a:t>
            </a:r>
            <a:r>
              <a:rPr lang="en-GB" sz="3600" dirty="0" err="1"/>
              <a:t>eID</a:t>
            </a:r>
            <a:endParaRPr lang="en-GB" sz="3600" dirty="0"/>
          </a:p>
          <a:p>
            <a:pPr lvl="2"/>
            <a:r>
              <a:rPr lang="en-GB" sz="3600" dirty="0"/>
              <a:t>Attributes</a:t>
            </a:r>
          </a:p>
          <a:p>
            <a:pPr lvl="2"/>
            <a:r>
              <a:rPr lang="en-GB" sz="3600" dirty="0"/>
              <a:t>Other credentials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F384E-F58D-4764-88B4-DDA43A8D3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DB11C-B793-4A55-851F-5B902C42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61" y="1584885"/>
            <a:ext cx="3022053" cy="51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5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0EE7-D64C-4A52-96C2-F9B207F7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ETSI Possible Standards for eIDAS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D93F-DD44-4C75-8A0D-B3A1DE4641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</a:rPr>
              <a:t>40 requirements which can be met by existing ETSI standards</a:t>
            </a:r>
          </a:p>
          <a:p>
            <a:pPr marL="342900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</a:rPr>
              <a:t>10 ETSI standards which require updating to align with new regulation</a:t>
            </a:r>
          </a:p>
          <a:p>
            <a:pPr marL="342900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</a:rPr>
              <a:t>Started work on 3 high priority standards:</a:t>
            </a:r>
          </a:p>
          <a:p>
            <a:pPr marL="702900" lvl="1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  <a:latin typeface="+mn-lt"/>
              </a:rPr>
              <a:t>Profiles for Attribute Attestation</a:t>
            </a:r>
          </a:p>
          <a:p>
            <a:pPr marL="702900" lvl="1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  <a:latin typeface="+mn-lt"/>
              </a:rPr>
              <a:t>Policy and security requirements for Attribute Attestation Services</a:t>
            </a:r>
          </a:p>
          <a:p>
            <a:pPr marL="702900" lvl="1" indent="-342900">
              <a:buFontTx/>
              <a:buChar char="-"/>
            </a:pPr>
            <a:r>
              <a:rPr lang="en-GB" dirty="0">
                <a:highlight>
                  <a:srgbClr val="FFFF00"/>
                </a:highlight>
                <a:latin typeface="+mn-lt"/>
              </a:rPr>
              <a:t>EU Digital ID Wallet interfaces for trust services and signing</a:t>
            </a:r>
          </a:p>
          <a:p>
            <a:pPr lvl="1" indent="0">
              <a:buNone/>
            </a:pPr>
            <a:endParaRPr lang="en-GB" dirty="0">
              <a:latin typeface="+mn-lt"/>
            </a:endParaRPr>
          </a:p>
          <a:p>
            <a:r>
              <a:rPr lang="en-GB" dirty="0"/>
              <a:t>See: Draft SR 091 003:  https://docbox.etsi.org/esi/Open/Latest_Drafts/</a:t>
            </a:r>
            <a:br>
              <a:rPr lang="en-GB" dirty="0"/>
            </a:br>
            <a:r>
              <a:rPr lang="en-GB" sz="2000" dirty="0"/>
              <a:t>ESI-0019003v002%20Public%20review%20draft_SR_019_003_Possible_Standards_for_eIDAS_2_0.pdf</a:t>
            </a:r>
            <a:endParaRPr lang="en-GB" sz="2000" dirty="0">
              <a:latin typeface="+mn-lt"/>
            </a:endParaRPr>
          </a:p>
          <a:p>
            <a:pPr marL="702900" lvl="1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99FBD-1FC6-465F-841A-9B8176E78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3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Further information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9758" y="1600571"/>
            <a:ext cx="9000000" cy="3651913"/>
          </a:xfrm>
        </p:spPr>
        <p:txBody>
          <a:bodyPr/>
          <a:lstStyle/>
          <a:p>
            <a:r>
              <a:rPr lang="en-GB" altLang="en-US" dirty="0"/>
              <a:t>Information on available standards and current activities</a:t>
            </a:r>
            <a:r>
              <a:rPr lang="fr-FR" altLang="en-US" dirty="0"/>
              <a:t>: </a:t>
            </a:r>
            <a:r>
              <a:rPr lang="fr-FR" altLang="en-US" dirty="0">
                <a:hlinkClick r:id="rId3"/>
              </a:rPr>
              <a:t>https://portal.etsi.org/TBSiteMap/ESI/ESIActivities.aspx</a:t>
            </a:r>
            <a:endParaRPr lang="fr-FR" altLang="en-US" dirty="0"/>
          </a:p>
          <a:p>
            <a:r>
              <a:rPr lang="en-GB" altLang="en-US" dirty="0"/>
              <a:t>ETSI standards: available for free download </a:t>
            </a:r>
            <a:r>
              <a:rPr lang="en-GB" altLang="en-US" dirty="0">
                <a:hlinkClick r:id="rId4"/>
              </a:rPr>
              <a:t>http://www.etsi.org/standards-search</a:t>
            </a:r>
            <a:endParaRPr lang="en-GB" altLang="en-US" dirty="0"/>
          </a:p>
          <a:p>
            <a:r>
              <a:rPr lang="en-GB" altLang="en-US" dirty="0"/>
              <a:t>CEN standards: available through National Standards Organisations</a:t>
            </a:r>
          </a:p>
          <a:p>
            <a:r>
              <a:rPr lang="en-GB" altLang="en-US" dirty="0"/>
              <a:t>Updates on standardisation: </a:t>
            </a:r>
            <a:r>
              <a:rPr lang="en-GB" altLang="en-US" dirty="0">
                <a:hlinkClick r:id="rId5"/>
              </a:rPr>
              <a:t>https://list.etsi.org/scripts/wa.exe?SUBED1=e-signatures_news&amp;A=1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			</a:t>
            </a:r>
            <a:r>
              <a:rPr lang="en-GB" altLang="en-US" dirty="0" err="1">
                <a:hlinkClick r:id="rId6"/>
              </a:rPr>
              <a:t>arno.fiedler@nimbus.berlin</a:t>
            </a:r>
            <a:endParaRPr lang="en-GB" altLang="en-US" dirty="0"/>
          </a:p>
          <a:p>
            <a:r>
              <a:rPr lang="en-GB" altLang="en-US" dirty="0"/>
              <a:t>			</a:t>
            </a:r>
            <a:r>
              <a:rPr lang="en-GB" altLang="en-US" dirty="0">
                <a:hlinkClick r:id="rId7"/>
              </a:rPr>
              <a:t>nick.pope@secstanassoc.com</a:t>
            </a:r>
            <a:endParaRPr lang="en-GB" altLang="en-US" dirty="0"/>
          </a:p>
          <a:p>
            <a:endParaRPr lang="en-GB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9BA8A3E-BE8E-41B4-9A38-9E87BDD5F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21499" y="4871137"/>
            <a:ext cx="190500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1395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ETSI &amp; CEN Standards supporting eIDAS – the overall picture</a:t>
            </a:r>
            <a:endParaRPr lang="fr-BE" altLang="en-US" dirty="0"/>
          </a:p>
        </p:txBody>
      </p:sp>
      <p:grpSp>
        <p:nvGrpSpPr>
          <p:cNvPr id="22532" name="Group 31"/>
          <p:cNvGrpSpPr>
            <a:grpSpLocks/>
          </p:cNvGrpSpPr>
          <p:nvPr/>
        </p:nvGrpSpPr>
        <p:grpSpPr bwMode="auto">
          <a:xfrm>
            <a:off x="390816" y="1134543"/>
            <a:ext cx="11309926" cy="5497513"/>
            <a:chOff x="-850618" y="1527041"/>
            <a:chExt cx="11309393" cy="5497450"/>
          </a:xfrm>
        </p:grpSpPr>
        <p:grpSp>
          <p:nvGrpSpPr>
            <p:cNvPr id="22546" name="Group 46"/>
            <p:cNvGrpSpPr>
              <a:grpSpLocks/>
            </p:cNvGrpSpPr>
            <p:nvPr/>
          </p:nvGrpSpPr>
          <p:grpSpPr bwMode="auto">
            <a:xfrm>
              <a:off x="4825163" y="2354810"/>
              <a:ext cx="2344737" cy="843754"/>
              <a:chOff x="4513530" y="2436009"/>
              <a:chExt cx="2345430" cy="84375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513732" y="2595654"/>
                <a:ext cx="2170651" cy="6842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98" name="TextBox 9"/>
              <p:cNvSpPr txBox="1">
                <a:spLocks noChangeArrowheads="1"/>
              </p:cNvSpPr>
              <p:nvPr/>
            </p:nvSpPr>
            <p:spPr bwMode="auto">
              <a:xfrm>
                <a:off x="4730854" y="2579674"/>
                <a:ext cx="2128106" cy="584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Trust application</a:t>
                </a:r>
              </a:p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service providers</a:t>
                </a:r>
              </a:p>
            </p:txBody>
          </p:sp>
          <p:sp>
            <p:nvSpPr>
              <p:cNvPr id="21" name="Oval 37"/>
              <p:cNvSpPr>
                <a:spLocks noChangeArrowheads="1"/>
              </p:cNvSpPr>
              <p:nvPr/>
            </p:nvSpPr>
            <p:spPr bwMode="auto">
              <a:xfrm>
                <a:off x="4872596" y="2435319"/>
                <a:ext cx="1430692" cy="239709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>
                    <a:solidFill>
                      <a:srgbClr val="C00000"/>
                    </a:solidFill>
                    <a:cs typeface="Arial" charset="0"/>
                  </a:rPr>
                  <a:t>x19 5xx</a:t>
                </a:r>
                <a:endParaRPr lang="en-US" altLang="es-ES_tradnl" sz="160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47" name="Group 45"/>
            <p:cNvGrpSpPr>
              <a:grpSpLocks/>
            </p:cNvGrpSpPr>
            <p:nvPr/>
          </p:nvGrpSpPr>
          <p:grpSpPr bwMode="auto">
            <a:xfrm>
              <a:off x="2612188" y="2321800"/>
              <a:ext cx="2141537" cy="876771"/>
              <a:chOff x="2301593" y="2402994"/>
              <a:chExt cx="2141334" cy="8767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303486" y="2595648"/>
                <a:ext cx="2139646" cy="6842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95" name="TextBox 8"/>
              <p:cNvSpPr txBox="1">
                <a:spLocks noChangeArrowheads="1"/>
              </p:cNvSpPr>
              <p:nvPr/>
            </p:nvSpPr>
            <p:spPr bwMode="auto">
              <a:xfrm>
                <a:off x="2301593" y="2579674"/>
                <a:ext cx="1945842" cy="584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TSPs supporting digital signatures</a:t>
                </a:r>
              </a:p>
            </p:txBody>
          </p:sp>
          <p:sp>
            <p:nvSpPr>
              <p:cNvPr id="25" name="Oval 38"/>
              <p:cNvSpPr>
                <a:spLocks noChangeArrowheads="1"/>
              </p:cNvSpPr>
              <p:nvPr/>
            </p:nvSpPr>
            <p:spPr bwMode="auto">
              <a:xfrm>
                <a:off x="2613005" y="2403564"/>
                <a:ext cx="1533307" cy="301620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>
                    <a:solidFill>
                      <a:srgbClr val="C00000"/>
                    </a:solidFill>
                    <a:cs typeface="Arial" charset="0"/>
                  </a:rPr>
                  <a:t>x19 4xx</a:t>
                </a:r>
                <a:endParaRPr lang="en-US" altLang="es-ES_tradnl" sz="160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48" name="Group 44"/>
            <p:cNvGrpSpPr>
              <a:grpSpLocks/>
            </p:cNvGrpSpPr>
            <p:nvPr/>
          </p:nvGrpSpPr>
          <p:grpSpPr bwMode="auto">
            <a:xfrm>
              <a:off x="2401050" y="1527041"/>
              <a:ext cx="4746625" cy="707912"/>
              <a:chOff x="2089129" y="1439929"/>
              <a:chExt cx="4746625" cy="70831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02160" y="1667069"/>
                <a:ext cx="4381293" cy="4812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92" name="TextBox 10"/>
              <p:cNvSpPr txBox="1">
                <a:spLocks noChangeArrowheads="1"/>
              </p:cNvSpPr>
              <p:nvPr/>
            </p:nvSpPr>
            <p:spPr bwMode="auto">
              <a:xfrm>
                <a:off x="2089129" y="1716198"/>
                <a:ext cx="4746625" cy="338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Trust service status lists</a:t>
                </a:r>
              </a:p>
            </p:txBody>
          </p:sp>
          <p:sp>
            <p:nvSpPr>
              <p:cNvPr id="29" name="Oval 39"/>
              <p:cNvSpPr>
                <a:spLocks noChangeArrowheads="1"/>
              </p:cNvSpPr>
              <p:nvPr/>
            </p:nvSpPr>
            <p:spPr bwMode="auto">
              <a:xfrm>
                <a:off x="3691157" y="1439929"/>
                <a:ext cx="1700132" cy="389156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>
                    <a:solidFill>
                      <a:srgbClr val="C00000"/>
                    </a:solidFill>
                    <a:cs typeface="Arial" charset="0"/>
                  </a:rPr>
                  <a:t>119 6xx</a:t>
                </a:r>
                <a:endParaRPr lang="en-US" altLang="es-ES_tradnl" sz="160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49" name="Group 44"/>
            <p:cNvGrpSpPr>
              <a:grpSpLocks/>
            </p:cNvGrpSpPr>
            <p:nvPr/>
          </p:nvGrpSpPr>
          <p:grpSpPr bwMode="auto">
            <a:xfrm>
              <a:off x="2377238" y="6129093"/>
              <a:ext cx="4746625" cy="481014"/>
              <a:chOff x="2089129" y="1666958"/>
              <a:chExt cx="4746625" cy="48128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327560" y="1667016"/>
                <a:ext cx="4381293" cy="481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90" name="TextBox 10"/>
              <p:cNvSpPr txBox="1">
                <a:spLocks noChangeArrowheads="1"/>
              </p:cNvSpPr>
              <p:nvPr/>
            </p:nvSpPr>
            <p:spPr bwMode="auto">
              <a:xfrm>
                <a:off x="2089129" y="1716198"/>
                <a:ext cx="4746625" cy="369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800" b="1">
                    <a:solidFill>
                      <a:srgbClr val="000000"/>
                    </a:solidFill>
                  </a:rPr>
                  <a:t>General Framework</a:t>
                </a:r>
              </a:p>
            </p:txBody>
          </p:sp>
        </p:grpSp>
        <p:pic>
          <p:nvPicPr>
            <p:cNvPr id="22550" name="Picture 8" descr="cen_log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260" y="5593229"/>
              <a:ext cx="323850" cy="260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51" name="Group 15"/>
            <p:cNvGrpSpPr>
              <a:grpSpLocks/>
            </p:cNvGrpSpPr>
            <p:nvPr/>
          </p:nvGrpSpPr>
          <p:grpSpPr bwMode="auto">
            <a:xfrm>
              <a:off x="-628073" y="2172620"/>
              <a:ext cx="3173895" cy="1373172"/>
              <a:chOff x="-768522" y="1085435"/>
              <a:chExt cx="3173895" cy="1029879"/>
            </a:xfrm>
          </p:grpSpPr>
          <p:sp>
            <p:nvSpPr>
              <p:cNvPr id="40" name="Content Placeholder 2"/>
              <p:cNvSpPr txBox="1">
                <a:spLocks/>
              </p:cNvSpPr>
              <p:nvPr/>
            </p:nvSpPr>
            <p:spPr bwMode="auto">
              <a:xfrm>
                <a:off x="-768522" y="1085435"/>
                <a:ext cx="2289067" cy="102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SzPct val="90000"/>
                  <a:buFontTx/>
                  <a:buBlip>
                    <a:blip r:embed="rId3"/>
                  </a:buBlip>
                  <a:defRPr/>
                </a:pPr>
                <a:endParaRPr lang="en-US" altLang="en-US" sz="1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spcBef>
                    <a:spcPct val="20000"/>
                  </a:spcBef>
                  <a:buSzPct val="90000"/>
                  <a:buFontTx/>
                  <a:buBlip>
                    <a:blip r:embed="rId3"/>
                  </a:buBlip>
                  <a:defRPr/>
                </a:pPr>
                <a:endParaRPr lang="en-US" altLang="en-US" sz="1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90000"/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Trust services for: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Issuing certificates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Time Stamping 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Signature creation services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302E45"/>
                    </a:solidFill>
                    <a:latin typeface="Calibri" pitchFamily="34" charset="0"/>
                  </a:rPr>
                  <a:t>Signature 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validation services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Identity proofing </a:t>
                </a:r>
                <a:r>
                  <a:rPr lang="en-US" sz="1200" b="1" dirty="0">
                    <a:solidFill>
                      <a:srgbClr val="00B0F0"/>
                    </a:solidFill>
                    <a:latin typeface="Calibri" pitchFamily="34" charset="0"/>
                    <a:cs typeface="Arial" charset="0"/>
                  </a:rPr>
                  <a:t>(new)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Open Banking  </a:t>
                </a:r>
                <a:endParaRPr lang="en-US" altLang="en-US" sz="9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2224407" y="1096545"/>
                <a:ext cx="180966" cy="913199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2552" name="Group 27"/>
            <p:cNvGrpSpPr>
              <a:grpSpLocks/>
            </p:cNvGrpSpPr>
            <p:nvPr/>
          </p:nvGrpSpPr>
          <p:grpSpPr bwMode="auto">
            <a:xfrm>
              <a:off x="7055697" y="2497121"/>
              <a:ext cx="2830779" cy="780913"/>
              <a:chOff x="6813651" y="1328814"/>
              <a:chExt cx="2830779" cy="585685"/>
            </a:xfrm>
          </p:grpSpPr>
          <p:sp>
            <p:nvSpPr>
              <p:cNvPr id="37" name="Content Placeholder 2"/>
              <p:cNvSpPr txBox="1">
                <a:spLocks/>
              </p:cNvSpPr>
              <p:nvPr/>
            </p:nvSpPr>
            <p:spPr bwMode="auto">
              <a:xfrm>
                <a:off x="6983505" y="1328814"/>
                <a:ext cx="2660925" cy="489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SzPct val="90000"/>
                  <a:buFontTx/>
                  <a:buBlip>
                    <a:blip r:embed="rId3"/>
                  </a:buBlip>
                  <a:defRPr/>
                </a:pPr>
                <a:endParaRPr lang="en-US" altLang="en-US" sz="1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90000"/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Trust services for: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Registered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eDelivery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 /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eMail</a:t>
                </a:r>
                <a:endParaRPr lang="en-US" altLang="en-US" sz="12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Long term preservation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6813651" y="1401345"/>
                <a:ext cx="114295" cy="513154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2553" name="Group 42"/>
            <p:cNvGrpSpPr>
              <a:grpSpLocks/>
            </p:cNvGrpSpPr>
            <p:nvPr/>
          </p:nvGrpSpPr>
          <p:grpSpPr bwMode="auto">
            <a:xfrm>
              <a:off x="2609651" y="4852874"/>
              <a:ext cx="2160755" cy="1003157"/>
              <a:chOff x="2299146" y="4812372"/>
              <a:chExt cx="2159001" cy="100287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301987" y="5024977"/>
                <a:ext cx="2138112" cy="7903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83" name="TextBox 11"/>
              <p:cNvSpPr txBox="1">
                <a:spLocks noChangeArrowheads="1"/>
              </p:cNvSpPr>
              <p:nvPr/>
            </p:nvSpPr>
            <p:spPr bwMode="auto">
              <a:xfrm>
                <a:off x="2299146" y="5236742"/>
                <a:ext cx="2159001" cy="307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400" b="1">
                    <a:solidFill>
                      <a:srgbClr val="000000"/>
                    </a:solidFill>
                  </a:rPr>
                  <a:t>Signing Devices</a:t>
                </a:r>
              </a:p>
            </p:txBody>
          </p:sp>
          <p:sp>
            <p:nvSpPr>
              <p:cNvPr id="13" name="Oval 35"/>
              <p:cNvSpPr>
                <a:spLocks noChangeArrowheads="1"/>
              </p:cNvSpPr>
              <p:nvPr/>
            </p:nvSpPr>
            <p:spPr bwMode="auto">
              <a:xfrm>
                <a:off x="2809550" y="4812314"/>
                <a:ext cx="1357733" cy="391998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>
                    <a:solidFill>
                      <a:srgbClr val="C00000"/>
                    </a:solidFill>
                    <a:cs typeface="Arial" charset="0"/>
                  </a:rPr>
                  <a:t>419 2xx</a:t>
                </a:r>
                <a:endParaRPr lang="en-US" altLang="es-ES_tradnl" sz="160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54" name="Group 19"/>
            <p:cNvGrpSpPr>
              <a:grpSpLocks/>
            </p:cNvGrpSpPr>
            <p:nvPr/>
          </p:nvGrpSpPr>
          <p:grpSpPr bwMode="auto">
            <a:xfrm>
              <a:off x="-500267" y="4982655"/>
              <a:ext cx="3022277" cy="1373171"/>
              <a:chOff x="-669744" y="3192963"/>
              <a:chExt cx="3022277" cy="1029878"/>
            </a:xfrm>
          </p:grpSpPr>
          <p:sp>
            <p:nvSpPr>
              <p:cNvPr id="22580" name="Content Placeholder 2"/>
              <p:cNvSpPr txBox="1">
                <a:spLocks/>
              </p:cNvSpPr>
              <p:nvPr/>
            </p:nvSpPr>
            <p:spPr bwMode="auto">
              <a:xfrm>
                <a:off x="-669744" y="3192963"/>
                <a:ext cx="2289174" cy="1029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85738" indent="-185738"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b="1" dirty="0">
                    <a:solidFill>
                      <a:srgbClr val="000000"/>
                    </a:solidFill>
                  </a:rPr>
                  <a:t>CC </a:t>
                </a:r>
                <a:r>
                  <a:rPr lang="en-US" altLang="en-US" sz="1200" b="1" dirty="0">
                    <a:solidFill>
                      <a:srgbClr val="000000"/>
                    </a:solidFill>
                  </a:rPr>
                  <a:t>Protection Profiles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QSCD - Smart Cards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HSM used as QSCD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HSM used by TSPs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Remote QSCD</a:t>
                </a:r>
              </a:p>
            </p:txBody>
          </p:sp>
          <p:sp>
            <p:nvSpPr>
              <p:cNvPr id="50" name="Right Brace 49"/>
              <p:cNvSpPr/>
              <p:nvPr/>
            </p:nvSpPr>
            <p:spPr>
              <a:xfrm>
                <a:off x="2149343" y="3217026"/>
                <a:ext cx="203190" cy="710794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2555" name="Group 41"/>
            <p:cNvGrpSpPr>
              <a:grpSpLocks/>
            </p:cNvGrpSpPr>
            <p:nvPr/>
          </p:nvGrpSpPr>
          <p:grpSpPr bwMode="auto">
            <a:xfrm>
              <a:off x="2615363" y="3357833"/>
              <a:ext cx="4364037" cy="1375843"/>
              <a:chOff x="2303436" y="3300898"/>
              <a:chExt cx="4365331" cy="137603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03742" y="3452893"/>
                <a:ext cx="4365125" cy="1224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20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78" name="TextBox 7"/>
              <p:cNvSpPr txBox="1">
                <a:spLocks noChangeArrowheads="1"/>
              </p:cNvSpPr>
              <p:nvPr/>
            </p:nvSpPr>
            <p:spPr bwMode="auto">
              <a:xfrm>
                <a:off x="2732145" y="3886588"/>
                <a:ext cx="3571796" cy="584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Signature Creation </a:t>
                </a:r>
              </a:p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600" b="1">
                    <a:solidFill>
                      <a:srgbClr val="000000"/>
                    </a:solidFill>
                  </a:rPr>
                  <a:t>&amp; Validation</a:t>
                </a:r>
              </a:p>
            </p:txBody>
          </p:sp>
          <p:sp>
            <p:nvSpPr>
              <p:cNvPr id="9" name="Oval 34"/>
              <p:cNvSpPr>
                <a:spLocks noChangeArrowheads="1"/>
              </p:cNvSpPr>
              <p:nvPr/>
            </p:nvSpPr>
            <p:spPr bwMode="auto">
              <a:xfrm>
                <a:off x="3783661" y="3300473"/>
                <a:ext cx="1405287" cy="279436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 dirty="0">
                    <a:solidFill>
                      <a:srgbClr val="C00000"/>
                    </a:solidFill>
                    <a:cs typeface="Arial" charset="0"/>
                  </a:rPr>
                  <a:t>x19 1xx</a:t>
                </a:r>
                <a:endParaRPr lang="en-US" altLang="es-ES_tradnl" sz="1600" dirty="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56" name="Group 45"/>
            <p:cNvGrpSpPr>
              <a:grpSpLocks/>
            </p:cNvGrpSpPr>
            <p:nvPr/>
          </p:nvGrpSpPr>
          <p:grpSpPr bwMode="auto">
            <a:xfrm>
              <a:off x="-850618" y="3490987"/>
              <a:ext cx="9819028" cy="1691038"/>
              <a:chOff x="-1078150" y="2074223"/>
              <a:chExt cx="9819028" cy="1268283"/>
            </a:xfrm>
          </p:grpSpPr>
          <p:grpSp>
            <p:nvGrpSpPr>
              <p:cNvPr id="22571" name="Group 17"/>
              <p:cNvGrpSpPr>
                <a:grpSpLocks/>
              </p:cNvGrpSpPr>
              <p:nvPr/>
            </p:nvGrpSpPr>
            <p:grpSpPr bwMode="auto">
              <a:xfrm>
                <a:off x="-1078150" y="2190727"/>
                <a:ext cx="3396440" cy="1151779"/>
                <a:chOff x="-1078150" y="2190727"/>
                <a:chExt cx="3396440" cy="1151779"/>
              </a:xfrm>
            </p:grpSpPr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 bwMode="auto">
                <a:xfrm>
                  <a:off x="-1078150" y="2312625"/>
                  <a:ext cx="2936672" cy="1029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>
                    <a:spcBef>
                      <a:spcPct val="20000"/>
                    </a:spcBef>
                    <a:buSzPct val="90000"/>
                    <a:buFontTx/>
                    <a:buBlip>
                      <a:blip r:embed="rId3"/>
                    </a:buBlip>
                    <a:defRPr/>
                  </a:pPr>
                  <a:endParaRPr lang="en-US" altLang="en-US" sz="100" b="1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  <a:p>
                  <a:pPr marL="185738" indent="-185738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altLang="en-US" sz="1200" b="1" dirty="0" err="1">
                      <a:solidFill>
                        <a:srgbClr val="000000"/>
                      </a:solidFill>
                      <a:latin typeface="Calibri" pitchFamily="34" charset="0"/>
                    </a:rPr>
                    <a:t>AdES</a:t>
                  </a:r>
                  <a:r>
                    <a:rPr lang="en-US" alt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 creation &amp; validation</a:t>
                  </a:r>
                </a:p>
                <a:p>
                  <a:pPr marL="585788" lvl="1" indent="-185738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alt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Part 1: procedures</a:t>
                  </a:r>
                </a:p>
                <a:p>
                  <a:pPr marL="585788" lvl="1" indent="-185738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alt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Part 2: signature validation report</a:t>
                  </a:r>
                </a:p>
                <a:p>
                  <a:pPr marL="585788" lvl="1" indent="-185738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alt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Part 3: extended  signature validation </a:t>
                  </a:r>
                  <a:r>
                    <a:rPr lang="en-US" altLang="en-US" sz="1200" b="1" dirty="0">
                      <a:solidFill>
                        <a:srgbClr val="00B0F0"/>
                      </a:solidFill>
                      <a:latin typeface="Calibri" pitchFamily="34" charset="0"/>
                    </a:rPr>
                    <a:t>(new)</a:t>
                  </a:r>
                </a:p>
              </p:txBody>
            </p:sp>
            <p:sp>
              <p:nvSpPr>
                <p:cNvPr id="51" name="Right Brace 50"/>
                <p:cNvSpPr/>
                <p:nvPr/>
              </p:nvSpPr>
              <p:spPr>
                <a:xfrm>
                  <a:off x="2124624" y="2190727"/>
                  <a:ext cx="193666" cy="766756"/>
                </a:xfrm>
                <a:prstGeom prst="rightBrac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SzPct val="90000"/>
                    <a:buBlip>
                      <a:blip r:embed="rId3"/>
                    </a:buBlip>
                    <a:defRPr sz="2400">
                      <a:solidFill>
                        <a:srgbClr val="404040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2000">
                      <a:solidFill>
                        <a:srgbClr val="404040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  <a:defRPr/>
                  </a:pPr>
                  <a:endParaRPr lang="es-ES_tradnl" altLang="es-ES_tradnl" sz="1800">
                    <a:solidFill>
                      <a:srgbClr val="333366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2572" name="Group 25"/>
              <p:cNvGrpSpPr>
                <a:grpSpLocks/>
              </p:cNvGrpSpPr>
              <p:nvPr/>
            </p:nvGrpSpPr>
            <p:grpSpPr bwMode="auto">
              <a:xfrm>
                <a:off x="6827908" y="2074223"/>
                <a:ext cx="1912970" cy="1062409"/>
                <a:chOff x="6827908" y="2074223"/>
                <a:chExt cx="1912970" cy="1062409"/>
              </a:xfrm>
            </p:grpSpPr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 bwMode="auto">
                <a:xfrm>
                  <a:off x="7037704" y="2106193"/>
                  <a:ext cx="1703308" cy="10298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SzPct val="90000"/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Formats:</a:t>
                  </a:r>
                </a:p>
                <a:p>
                  <a:pPr marL="176213" indent="-176213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XAdES (XML)</a:t>
                  </a:r>
                </a:p>
                <a:p>
                  <a:pPr marL="176213" indent="-176213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CAdES (CMS)</a:t>
                  </a:r>
                </a:p>
                <a:p>
                  <a:pPr marL="176213" indent="-176213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PAdES (PDF)</a:t>
                  </a:r>
                </a:p>
                <a:p>
                  <a:pPr marL="176213" indent="-176213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ASiC (containers)</a:t>
                  </a:r>
                </a:p>
                <a:p>
                  <a:pPr marL="176213" indent="-176213">
                    <a:buSzPct val="90000"/>
                    <a:buBlip>
                      <a:blip r:embed="rId3"/>
                    </a:buBlip>
                    <a:defRPr/>
                  </a:pPr>
                  <a:r>
                    <a:rPr lang="en-US" sz="1200" b="1" dirty="0">
                      <a:solidFill>
                        <a:prstClr val="black"/>
                      </a:solidFill>
                      <a:latin typeface="Calibri" pitchFamily="34" charset="0"/>
                      <a:cs typeface="Arial" charset="0"/>
                    </a:rPr>
                    <a:t>JAdES </a:t>
                  </a:r>
                  <a:r>
                    <a:rPr lang="en-US" sz="1200" b="1" dirty="0">
                      <a:solidFill>
                        <a:srgbClr val="00B0F0"/>
                      </a:solidFill>
                      <a:latin typeface="Calibri" pitchFamily="34" charset="0"/>
                      <a:cs typeface="Arial" charset="0"/>
                    </a:rPr>
                    <a:t>(new)</a:t>
                  </a:r>
                </a:p>
              </p:txBody>
            </p:sp>
            <p:sp>
              <p:nvSpPr>
                <p:cNvPr id="52" name="Left Brace 51"/>
                <p:cNvSpPr/>
                <p:nvPr/>
              </p:nvSpPr>
              <p:spPr>
                <a:xfrm>
                  <a:off x="6828164" y="2074047"/>
                  <a:ext cx="146043" cy="883436"/>
                </a:xfrm>
                <a:prstGeom prst="leftBrac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SzPct val="90000"/>
                    <a:buBlip>
                      <a:blip r:embed="rId3"/>
                    </a:buBlip>
                    <a:defRPr sz="2400">
                      <a:solidFill>
                        <a:srgbClr val="404040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2000">
                      <a:solidFill>
                        <a:srgbClr val="404040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" charset="0"/>
                    <a:buChar char="•"/>
                    <a:defRPr sz="1600">
                      <a:solidFill>
                        <a:srgbClr val="404040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  <a:defRPr/>
                  </a:pPr>
                  <a:endParaRPr lang="es-ES_tradnl" altLang="es-ES_tradnl" sz="1800">
                    <a:solidFill>
                      <a:srgbClr val="333366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2557" name="Group 43"/>
            <p:cNvGrpSpPr>
              <a:grpSpLocks/>
            </p:cNvGrpSpPr>
            <p:nvPr/>
          </p:nvGrpSpPr>
          <p:grpSpPr bwMode="auto">
            <a:xfrm>
              <a:off x="4808393" y="4883038"/>
              <a:ext cx="2154237" cy="974555"/>
              <a:chOff x="4561485" y="4861628"/>
              <a:chExt cx="2154404" cy="9757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560995" y="5045949"/>
                <a:ext cx="2154303" cy="7915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n-US" altLang="es-ES_tradnl" sz="16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569" name="TextBox 12"/>
              <p:cNvSpPr txBox="1">
                <a:spLocks noChangeArrowheads="1"/>
              </p:cNvSpPr>
              <p:nvPr/>
            </p:nvSpPr>
            <p:spPr bwMode="auto">
              <a:xfrm>
                <a:off x="4677044" y="5276996"/>
                <a:ext cx="1990713" cy="27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 sz="1200" b="1">
                    <a:solidFill>
                      <a:srgbClr val="000000"/>
                    </a:solidFill>
                  </a:rPr>
                  <a:t>Cryptographic  suites</a:t>
                </a:r>
              </a:p>
            </p:txBody>
          </p:sp>
          <p:sp>
            <p:nvSpPr>
              <p:cNvPr id="17" name="Oval 36"/>
              <p:cNvSpPr>
                <a:spLocks noChangeArrowheads="1"/>
              </p:cNvSpPr>
              <p:nvPr/>
            </p:nvSpPr>
            <p:spPr bwMode="auto">
              <a:xfrm>
                <a:off x="4959470" y="4861568"/>
                <a:ext cx="1223999" cy="332204"/>
              </a:xfrm>
              <a:prstGeom prst="ellipse">
                <a:avLst/>
              </a:prstGeom>
              <a:solidFill>
                <a:srgbClr val="F2F2F2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  <a:effectLst>
                <a:outerShdw blurRad="63500" sx="102000" sy="102000" algn="ctr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r>
                  <a:rPr lang="fr-BE" altLang="es-ES_tradnl" sz="1600">
                    <a:solidFill>
                      <a:srgbClr val="C00000"/>
                    </a:solidFill>
                    <a:cs typeface="Arial" charset="0"/>
                  </a:rPr>
                  <a:t>119 3xx</a:t>
                </a:r>
                <a:endParaRPr lang="en-US" altLang="es-ES_tradnl" sz="1600">
                  <a:solidFill>
                    <a:srgbClr val="C00000"/>
                  </a:solidFill>
                  <a:cs typeface="Arial" charset="0"/>
                </a:endParaRPr>
              </a:p>
            </p:txBody>
          </p:sp>
        </p:grpSp>
        <p:grpSp>
          <p:nvGrpSpPr>
            <p:cNvPr id="22558" name="Group 23"/>
            <p:cNvGrpSpPr>
              <a:grpSpLocks/>
            </p:cNvGrpSpPr>
            <p:nvPr/>
          </p:nvGrpSpPr>
          <p:grpSpPr bwMode="auto">
            <a:xfrm>
              <a:off x="7119194" y="4769182"/>
              <a:ext cx="3035431" cy="1266285"/>
              <a:chOff x="6877147" y="3032859"/>
              <a:chExt cx="3035431" cy="949714"/>
            </a:xfrm>
          </p:grpSpPr>
          <p:sp>
            <p:nvSpPr>
              <p:cNvPr id="42" name="Content Placeholder 2"/>
              <p:cNvSpPr txBox="1">
                <a:spLocks/>
              </p:cNvSpPr>
              <p:nvPr/>
            </p:nvSpPr>
            <p:spPr bwMode="auto">
              <a:xfrm>
                <a:off x="7035423" y="3032859"/>
                <a:ext cx="2877155" cy="949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>
                  <a:defRPr/>
                </a:pPr>
                <a:endParaRPr lang="en-US" altLang="fr-FR" sz="100" b="1" dirty="0">
                  <a:solidFill>
                    <a:srgbClr val="000000"/>
                  </a:solidFill>
                  <a:cs typeface="Arial" charset="0"/>
                </a:endParaRPr>
              </a:p>
              <a:p>
                <a:pPr marL="185738" indent="-185738">
                  <a:spcBef>
                    <a:spcPct val="0"/>
                  </a:spcBef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Signature suites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     - Hash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     - Asymmetric crypto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     - Key generation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     - Lifetime</a:t>
                </a:r>
              </a:p>
              <a:p>
                <a:pPr marL="185738" indent="-185738"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Schema for algorithm catalogues </a:t>
                </a:r>
                <a:r>
                  <a:rPr lang="en-US" sz="1200" b="1" dirty="0">
                    <a:solidFill>
                      <a:srgbClr val="00B0F0"/>
                    </a:solidFill>
                    <a:latin typeface="Calibri" pitchFamily="34" charset="0"/>
                    <a:cs typeface="Arial" charset="0"/>
                  </a:rPr>
                  <a:t>(new)</a:t>
                </a:r>
              </a:p>
              <a:p>
                <a:pPr marL="185738" indent="-185738">
                  <a:defRPr/>
                </a:pPr>
                <a:endParaRPr lang="en-US" altLang="fr-FR" sz="1200" b="1" dirty="0">
                  <a:solidFill>
                    <a:srgbClr val="000000"/>
                  </a:solidFill>
                  <a:cs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en-US" altLang="fr-FR" sz="1200" b="1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53" name="Left Brace 52"/>
              <p:cNvSpPr/>
              <p:nvPr/>
            </p:nvSpPr>
            <p:spPr>
              <a:xfrm>
                <a:off x="6877147" y="3095586"/>
                <a:ext cx="106357" cy="752467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2559" name="Group 21"/>
            <p:cNvGrpSpPr>
              <a:grpSpLocks/>
            </p:cNvGrpSpPr>
            <p:nvPr/>
          </p:nvGrpSpPr>
          <p:grpSpPr bwMode="auto">
            <a:xfrm>
              <a:off x="7119096" y="5986278"/>
              <a:ext cx="2089149" cy="1038213"/>
              <a:chOff x="6877050" y="3945682"/>
              <a:chExt cx="2089149" cy="778660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 bwMode="auto">
              <a:xfrm>
                <a:off x="7050178" y="3945682"/>
                <a:ext cx="1916021" cy="77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>
                  <a:defRPr/>
                </a:pPr>
                <a:endParaRPr lang="en-US" altLang="fr-FR" sz="100" b="1" dirty="0">
                  <a:solidFill>
                    <a:srgbClr val="000000"/>
                  </a:solidFill>
                  <a:cs typeface="Arial" charset="0"/>
                </a:endParaRPr>
              </a:p>
              <a:p>
                <a:pPr marL="185738" indent="-185738"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Standards framework</a:t>
                </a:r>
              </a:p>
              <a:p>
                <a:pPr marL="185738" indent="-185738"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Common definitions</a:t>
                </a:r>
              </a:p>
              <a:p>
                <a:pPr marL="185738" indent="-185738">
                  <a:defRPr/>
                </a:pPr>
                <a:r>
                  <a:rPr lang="en-US" altLang="fr-FR" sz="1200" b="1" dirty="0">
                    <a:solidFill>
                      <a:srgbClr val="000000"/>
                    </a:solidFill>
                    <a:cs typeface="Arial" charset="0"/>
                  </a:rPr>
                  <a:t>Guides</a:t>
                </a:r>
              </a:p>
            </p:txBody>
          </p:sp>
          <p:sp>
            <p:nvSpPr>
              <p:cNvPr id="55" name="Left Brace 54"/>
              <p:cNvSpPr/>
              <p:nvPr/>
            </p:nvSpPr>
            <p:spPr>
              <a:xfrm>
                <a:off x="6877148" y="4080221"/>
                <a:ext cx="146043" cy="44886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2560" name="Group 29"/>
            <p:cNvGrpSpPr>
              <a:grpSpLocks/>
            </p:cNvGrpSpPr>
            <p:nvPr/>
          </p:nvGrpSpPr>
          <p:grpSpPr bwMode="auto">
            <a:xfrm>
              <a:off x="7050935" y="1582902"/>
              <a:ext cx="3407840" cy="809623"/>
              <a:chOff x="6808888" y="643150"/>
              <a:chExt cx="3407840" cy="607219"/>
            </a:xfrm>
          </p:grpSpPr>
          <p:sp>
            <p:nvSpPr>
              <p:cNvPr id="22562" name="Content Placeholder 2"/>
              <p:cNvSpPr txBox="1">
                <a:spLocks/>
              </p:cNvSpPr>
              <p:nvPr/>
            </p:nvSpPr>
            <p:spPr bwMode="auto">
              <a:xfrm>
                <a:off x="7075067" y="643150"/>
                <a:ext cx="3141661" cy="60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600">
                    <a:solidFill>
                      <a:srgbClr val="40404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 sz="100" b="1" dirty="0">
                  <a:solidFill>
                    <a:srgbClr val="000000"/>
                  </a:solidFill>
                </a:endParaRPr>
              </a:p>
              <a:p>
                <a:pPr>
                  <a:buFontTx/>
                  <a:buNone/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Trusted list</a:t>
                </a:r>
              </a:p>
              <a:p>
                <a:pPr>
                  <a:buFontTx/>
                  <a:buNone/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Using &amp; interpreting trusted list </a:t>
                </a:r>
                <a:r>
                  <a:rPr lang="en-US" sz="1200" b="1" dirty="0">
                    <a:solidFill>
                      <a:srgbClr val="00B0F0"/>
                    </a:solidFill>
                    <a:latin typeface="Calibri" pitchFamily="34" charset="0"/>
                    <a:cs typeface="Arial" charset="0"/>
                  </a:rPr>
                  <a:t>(new)</a:t>
                </a:r>
              </a:p>
              <a:p>
                <a:pPr>
                  <a:buFontTx/>
                  <a:buNone/>
                </a:pPr>
                <a:r>
                  <a:rPr lang="en-US" altLang="en-US" sz="1200" b="1" dirty="0">
                    <a:solidFill>
                      <a:srgbClr val="000000"/>
                    </a:solidFill>
                  </a:rPr>
                  <a:t>Validation policy using trusted list </a:t>
                </a:r>
                <a:r>
                  <a:rPr lang="en-US" sz="1400" b="1" dirty="0">
                    <a:solidFill>
                      <a:srgbClr val="00B0F0"/>
                    </a:solidFill>
                    <a:latin typeface="Calibri" pitchFamily="34" charset="0"/>
                    <a:cs typeface="Arial" charset="0"/>
                  </a:rPr>
                  <a:t>(new)</a:t>
                </a:r>
                <a:endParaRPr lang="en-US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Left Brace 55"/>
              <p:cNvSpPr/>
              <p:nvPr/>
            </p:nvSpPr>
            <p:spPr>
              <a:xfrm>
                <a:off x="6808888" y="719125"/>
                <a:ext cx="136519" cy="46434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122135" y="5979928"/>
              <a:ext cx="1406459" cy="279397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>
                  <a:solidFill>
                    <a:srgbClr val="C00000"/>
                  </a:solidFill>
                  <a:cs typeface="Arial" charset="0"/>
                </a:rPr>
                <a:t>119 0xx</a:t>
              </a:r>
              <a:endParaRPr lang="en-US" altLang="es-ES_tradnl" sz="1600">
                <a:solidFill>
                  <a:srgbClr val="C00000"/>
                </a:solidFill>
                <a:cs typeface="Arial" charset="0"/>
              </a:endParaRPr>
            </a:p>
          </p:txBody>
        </p:sp>
      </p:grpSp>
      <p:pic>
        <p:nvPicPr>
          <p:cNvPr id="22533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04" y="196848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79" y="2166922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88" y="121735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20" y="362404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611" y="331815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11" y="349595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74" y="369280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579" y="3875426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65" y="440846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10" y="4785812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724" y="560415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74" y="5847037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70" y="609468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49" y="5164316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26" y="257982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37" y="3840866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73" y="4995282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0">
            <a:extLst>
              <a:ext uri="{FF2B5EF4-FFF2-40B4-BE49-F238E27FC236}">
                <a16:creationId xmlns:a16="http://schemas.microsoft.com/office/drawing/2014/main" id="{1A7A7EA9-8E50-4065-B9FE-EB5C74BD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75" y="235800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0">
            <a:extLst>
              <a:ext uri="{FF2B5EF4-FFF2-40B4-BE49-F238E27FC236}">
                <a16:creationId xmlns:a16="http://schemas.microsoft.com/office/drawing/2014/main" id="{63B9DACC-BD42-4907-9170-CBC0842C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882" y="235117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B4FBFC9-AFF8-473F-AD1B-2BDEA055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9" y="535105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60">
            <a:extLst>
              <a:ext uri="{FF2B5EF4-FFF2-40B4-BE49-F238E27FC236}">
                <a16:creationId xmlns:a16="http://schemas.microsoft.com/office/drawing/2014/main" id="{EBC96FBA-523F-45AF-8504-32FC67CB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069" y="2533235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95703-5BBC-433B-A472-9CDB2ABA892F}"/>
              </a:ext>
            </a:extLst>
          </p:cNvPr>
          <p:cNvSpPr txBox="1"/>
          <p:nvPr/>
        </p:nvSpPr>
        <p:spPr>
          <a:xfrm>
            <a:off x="2732565" y="230014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BC2F7A-EF5F-4E48-9E59-1E71DA01F7BE}"/>
              </a:ext>
            </a:extLst>
          </p:cNvPr>
          <p:cNvSpPr txBox="1"/>
          <p:nvPr/>
        </p:nvSpPr>
        <p:spPr>
          <a:xfrm>
            <a:off x="2290520" y="1908451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097A6A-FC2B-4F4D-AACB-31C5C4A26323}"/>
              </a:ext>
            </a:extLst>
          </p:cNvPr>
          <p:cNvSpPr txBox="1"/>
          <p:nvPr/>
        </p:nvSpPr>
        <p:spPr>
          <a:xfrm>
            <a:off x="9665869" y="3422345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20D063-1A31-41C1-886B-7322626E3C8B}"/>
              </a:ext>
            </a:extLst>
          </p:cNvPr>
          <p:cNvSpPr txBox="1"/>
          <p:nvPr/>
        </p:nvSpPr>
        <p:spPr>
          <a:xfrm>
            <a:off x="9714859" y="3239719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412BC-A48E-4300-B86F-0416647059E2}"/>
              </a:ext>
            </a:extLst>
          </p:cNvPr>
          <p:cNvGrpSpPr/>
          <p:nvPr/>
        </p:nvGrpSpPr>
        <p:grpSpPr>
          <a:xfrm>
            <a:off x="527451" y="5764012"/>
            <a:ext cx="2783460" cy="1015663"/>
            <a:chOff x="1415724" y="5764012"/>
            <a:chExt cx="278346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5918E9-BC61-489C-BCA8-2FF311A54088}"/>
                </a:ext>
              </a:extLst>
            </p:cNvPr>
            <p:cNvSpPr txBox="1"/>
            <p:nvPr/>
          </p:nvSpPr>
          <p:spPr>
            <a:xfrm>
              <a:off x="2045838" y="5764012"/>
              <a:ext cx="21533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Completed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Update in progress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New</a:t>
              </a:r>
            </a:p>
          </p:txBody>
        </p:sp>
        <p:pic>
          <p:nvPicPr>
            <p:cNvPr id="82" name="Picture 60">
              <a:extLst>
                <a:ext uri="{FF2B5EF4-FFF2-40B4-BE49-F238E27FC236}">
                  <a16:creationId xmlns:a16="http://schemas.microsoft.com/office/drawing/2014/main" id="{4844E916-3F21-4DAF-AB07-266C7B20C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881" y="5879582"/>
              <a:ext cx="2000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F05271-4B81-4D50-A285-46BBB981CEFD}"/>
                </a:ext>
              </a:extLst>
            </p:cNvPr>
            <p:cNvSpPr txBox="1"/>
            <p:nvPr/>
          </p:nvSpPr>
          <p:spPr>
            <a:xfrm>
              <a:off x="1465137" y="61105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4F8DC-DE56-4278-9C30-A5976353E8A0}"/>
                </a:ext>
              </a:extLst>
            </p:cNvPr>
            <p:cNvSpPr txBox="1"/>
            <p:nvPr/>
          </p:nvSpPr>
          <p:spPr>
            <a:xfrm>
              <a:off x="1415724" y="6402951"/>
              <a:ext cx="677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Calibri" pitchFamily="34" charset="0"/>
                  <a:cs typeface="Arial" charset="0"/>
                </a:rPr>
                <a:t>(new)</a:t>
              </a:r>
              <a:endParaRPr lang="en-GB" sz="1600" dirty="0" err="1">
                <a:solidFill>
                  <a:schemeClr val="tx2"/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6CC54A9-3B3D-41EC-AE53-C454828F7CDC}"/>
              </a:ext>
            </a:extLst>
          </p:cNvPr>
          <p:cNvSpPr txBox="1"/>
          <p:nvPr/>
        </p:nvSpPr>
        <p:spPr>
          <a:xfrm>
            <a:off x="3305666" y="377892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48F566-F933-443B-B667-AF53D0052C35}"/>
              </a:ext>
            </a:extLst>
          </p:cNvPr>
          <p:cNvSpPr txBox="1"/>
          <p:nvPr/>
        </p:nvSpPr>
        <p:spPr>
          <a:xfrm>
            <a:off x="2844529" y="2503772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59D33C-8E13-41FD-9570-CAF778BBF9B4}"/>
              </a:ext>
            </a:extLst>
          </p:cNvPr>
          <p:cNvSpPr txBox="1"/>
          <p:nvPr/>
        </p:nvSpPr>
        <p:spPr>
          <a:xfrm>
            <a:off x="2328186" y="35912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F696E7-5883-437D-8720-15675CD84C72}"/>
              </a:ext>
            </a:extLst>
          </p:cNvPr>
          <p:cNvSpPr txBox="1"/>
          <p:nvPr/>
        </p:nvSpPr>
        <p:spPr>
          <a:xfrm>
            <a:off x="1990806" y="2871195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5F8703-0DC2-416B-BEBE-DCDA77C4B097}"/>
              </a:ext>
            </a:extLst>
          </p:cNvPr>
          <p:cNvSpPr txBox="1"/>
          <p:nvPr/>
        </p:nvSpPr>
        <p:spPr>
          <a:xfrm>
            <a:off x="10614107" y="2342502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  <p:pic>
        <p:nvPicPr>
          <p:cNvPr id="97" name="Picture 60">
            <a:extLst>
              <a:ext uri="{FF2B5EF4-FFF2-40B4-BE49-F238E27FC236}">
                <a16:creationId xmlns:a16="http://schemas.microsoft.com/office/drawing/2014/main" id="{E45EE3E1-550C-4CB1-826C-0948881E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68" y="295884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42161FB-9CF0-47BC-BAD5-C3E45CCE8AF9}"/>
              </a:ext>
            </a:extLst>
          </p:cNvPr>
          <p:cNvSpPr txBox="1"/>
          <p:nvPr/>
        </p:nvSpPr>
        <p:spPr>
          <a:xfrm>
            <a:off x="10233549" y="5591556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392723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4952-2A2A-4C93-8D19-A3B709A5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Proofing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CE3C-BA16-43AE-B9A7-D23F99AB79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359405"/>
            <a:ext cx="11225625" cy="4680000"/>
          </a:xfrm>
        </p:spPr>
        <p:txBody>
          <a:bodyPr/>
          <a:lstStyle/>
          <a:p>
            <a:r>
              <a:rPr lang="en-GB" dirty="0"/>
              <a:t>TR 119 460: Survey of technologies and regulatory requirements for identity proofing for trust service subjects.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GB" dirty="0"/>
              <a:t>   https://www.etsi.org/standards-search#search=TR119460</a:t>
            </a:r>
          </a:p>
          <a:p>
            <a:r>
              <a:rPr lang="en-GB" dirty="0"/>
              <a:t>Draft TS 119 461: Policy and security requirements for trust service components providing identity proofing of trust service subjects</a:t>
            </a:r>
          </a:p>
          <a:p>
            <a:pPr lvl="1"/>
            <a:r>
              <a:rPr lang="en-GB" dirty="0"/>
              <a:t>Applicable to </a:t>
            </a:r>
          </a:p>
          <a:p>
            <a:pPr lvl="2"/>
            <a:r>
              <a:rPr lang="en-GB" dirty="0"/>
              <a:t>natural and legal persons (i.e. physical people and organisations)</a:t>
            </a:r>
          </a:p>
          <a:p>
            <a:pPr lvl="2"/>
            <a:r>
              <a:rPr lang="en-GB" dirty="0"/>
              <a:t>local and remote registration</a:t>
            </a:r>
          </a:p>
          <a:p>
            <a:pPr lvl="2"/>
            <a:r>
              <a:rPr lang="en-GB" dirty="0"/>
              <a:t>range of EU trust services: certificate authorities, registered email ….</a:t>
            </a:r>
            <a:br>
              <a:rPr lang="en-GB" dirty="0"/>
            </a:br>
            <a:r>
              <a:rPr lang="en-GB" dirty="0"/>
              <a:t>also potentially: electronic IDs, “know your customer”</a:t>
            </a:r>
          </a:p>
          <a:p>
            <a:pPr marL="0" lvl="1" indent="0">
              <a:buNone/>
            </a:pPr>
            <a:r>
              <a:rPr lang="en-GB" dirty="0"/>
              <a:t>Public review completed: 22 organisations responded</a:t>
            </a:r>
          </a:p>
          <a:p>
            <a:pPr marL="0" lvl="1" indent="0">
              <a:buNone/>
            </a:pPr>
            <a:r>
              <a:rPr lang="en-GB" dirty="0">
                <a:highlight>
                  <a:srgbClr val="FFFF00"/>
                </a:highlight>
              </a:rPr>
              <a:t>Published : July 2021: https://www.etsi.org/standards-search#search=TS119461</a:t>
            </a:r>
          </a:p>
        </p:txBody>
      </p:sp>
    </p:spTree>
    <p:extLst>
      <p:ext uri="{BB962C8B-B14F-4D97-AF65-F5344CB8AC3E}">
        <p14:creationId xmlns:p14="http://schemas.microsoft.com/office/powerpoint/2010/main" val="35716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752A-A679-4D91-9431-AD49E7A0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 319 401 / 411-1 / 411-2 Policy Requirements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8C9406-DB65-4B9C-91CE-0A735E9F29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140812"/>
            <a:ext cx="11225625" cy="4680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Multiple detailed changes to clarify requirements including: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Trust service components (subcontracted components e.g. RA, server signing ….)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Alignment with Short term certificates,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Opening RFC 5280 size limits (64 Character) in EN 319 412-x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Re-wording existing requirements, clarifying terminology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Alignment of  411-1 requirements with 411-2,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    some general requirements moved from 411-2 to 411-1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Use of EU Trusted List by relying parties for qualified certificates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1E4766"/>
                </a:solidFill>
                <a:effectLst/>
                <a:uLnTx/>
                <a:uFillTx/>
                <a:latin typeface="Calibri" panose="020F0502020204030204"/>
                <a:ea typeface="+mn-ea"/>
                <a:cs typeface="Tahoma" panose="020B0604030504040204" pitchFamily="34" charset="0"/>
              </a:rPr>
              <a:t>EN 319 401: 14 Changes, EN 319 411-1:  25 Changes, EN 319 411-2: 4 Changes</a:t>
            </a:r>
          </a:p>
          <a:p>
            <a:r>
              <a:rPr lang="en-GB" dirty="0">
                <a:highlight>
                  <a:srgbClr val="FFFF00"/>
                </a:highlight>
              </a:rPr>
              <a:t>ENs Approved:</a:t>
            </a:r>
          </a:p>
          <a:p>
            <a:pPr lvl="1"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hlinkClick r:id="rId2"/>
              </a:rPr>
              <a:t>https://www.etsi.org/standards-search#search=EN319401</a:t>
            </a:r>
            <a:endParaRPr lang="en-GB" sz="2000" dirty="0">
              <a:highlight>
                <a:srgbClr val="FFFF00"/>
              </a:highlight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hlinkClick r:id="rId3"/>
              </a:rPr>
              <a:t>https://www.etsi.org/standards-search#search=EN319411-1</a:t>
            </a:r>
            <a:endParaRPr lang="en-GB" sz="2000" dirty="0">
              <a:highlight>
                <a:srgbClr val="FFFF00"/>
              </a:highlight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highlight>
                  <a:srgbClr val="FFFF00"/>
                </a:highlight>
                <a:hlinkClick r:id="rId4"/>
              </a:rPr>
              <a:t>https://www.etsi.org/standards-search#search=EN319411-2</a:t>
            </a:r>
            <a:endParaRPr lang="en-GB" sz="2000" dirty="0">
              <a:highlight>
                <a:srgbClr val="FFFF00"/>
              </a:highlight>
            </a:endParaRP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166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EF3B-585B-44A9-B3DD-B0CF6001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option for alignment with CAB Forum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3C39-2F1C-4897-B9C6-1F73A1AEB7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424903"/>
            <a:ext cx="11225625" cy="4680000"/>
          </a:xfrm>
        </p:spPr>
        <p:txBody>
          <a:bodyPr/>
          <a:lstStyle/>
          <a:p>
            <a:r>
              <a:rPr lang="en-GB" dirty="0"/>
              <a:t>Alternative policy for qualified website authentication certificates in EN 319 411-2 :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GB" dirty="0"/>
              <a:t>EN 319 411-1 PTC requirements based on CAB Forum Baseline +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GB" dirty="0"/>
              <a:t>EN 319 411-1 NCP general requirements including requirements for validation of identity +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GB" dirty="0"/>
              <a:t>EN 319 411-2 requirements for qualified certificates</a:t>
            </a:r>
          </a:p>
          <a:p>
            <a:r>
              <a:rPr lang="en-GB" dirty="0"/>
              <a:t>Alternative certificate profile for website certificates  in EN 319 412-4: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GB" dirty="0"/>
              <a:t>Certificate profile requirements specified in the CAB Forum Baseline section 7.1 +</a:t>
            </a:r>
          </a:p>
          <a:p>
            <a:pPr marL="702900" lvl="1" indent="-342900">
              <a:buFont typeface="Wingdings" panose="05000000000000000000" pitchFamily="2" charset="2"/>
              <a:buChar char="§"/>
            </a:pPr>
            <a:r>
              <a:rPr lang="en-GB" dirty="0"/>
              <a:t>Certificate profile requirements specified in:</a:t>
            </a:r>
          </a:p>
          <a:p>
            <a:pPr marL="1062900" lvl="2" indent="-342900">
              <a:buFont typeface="Wingdings" panose="05000000000000000000" pitchFamily="2" charset="2"/>
              <a:buChar char="§"/>
            </a:pPr>
            <a:r>
              <a:rPr lang="en-GB" dirty="0"/>
              <a:t>EN 319 412-2: for natural persons</a:t>
            </a:r>
          </a:p>
          <a:p>
            <a:pPr marL="1062900" lvl="2" indent="-342900">
              <a:buFont typeface="Wingdings" panose="05000000000000000000" pitchFamily="2" charset="2"/>
              <a:buChar char="§"/>
            </a:pPr>
            <a:r>
              <a:rPr lang="en-GB" dirty="0"/>
              <a:t>EN 319 412-3: for legal persons</a:t>
            </a:r>
          </a:p>
          <a:p>
            <a:r>
              <a:rPr lang="en-GB" dirty="0"/>
              <a:t>Existing EV based policy and profile still supported</a:t>
            </a:r>
          </a:p>
          <a:p>
            <a:pPr marL="1062900" lvl="2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702900" lvl="1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23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867B-0213-4A81-B13C-46A38AA4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Further updates EN 319 401/ 411-1 / 412-x / 421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C734-8E59-4F61-A1CB-4FA40B5B07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Clarification on Identifiers for natural persons </a:t>
            </a:r>
          </a:p>
          <a:p>
            <a:pPr marL="342900" indent="-342900">
              <a:buFontTx/>
              <a:buChar char="-"/>
            </a:pPr>
            <a:r>
              <a:rPr lang="en-GB" u="sng" dirty="0"/>
              <a:t>Identifier for governmental organisations (CABF suggestions welcome)</a:t>
            </a:r>
          </a:p>
          <a:p>
            <a:pPr marL="342900" indent="-342900">
              <a:buFontTx/>
              <a:buChar char="-"/>
            </a:pPr>
            <a:r>
              <a:rPr lang="en-GB" dirty="0"/>
              <a:t>EN 411-1 alignment with TS 119 461 and other detailed changes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Alignment with new version of ISO 27002 (Information Security Controls)</a:t>
            </a:r>
          </a:p>
          <a:p>
            <a:pPr marL="342900" indent="-342900">
              <a:buFontTx/>
              <a:buChar char="-"/>
            </a:pPr>
            <a:r>
              <a:rPr lang="en-GB" dirty="0"/>
              <a:t>Detailed clarifications on Time-stamping policy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40AB8-6615-4F4B-8C56-548E6C175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EN 319 403-</a:t>
            </a:r>
            <a:r>
              <a:rPr lang="en-GB" altLang="en-US" b="1" dirty="0"/>
              <a:t>1</a:t>
            </a:r>
            <a:r>
              <a:rPr lang="en-GB" altLang="en-US" dirty="0"/>
              <a:t> (previously EN 319 403) Audit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0"/>
          </p:nvPr>
        </p:nvSpPr>
        <p:spPr>
          <a:xfrm>
            <a:off x="609758" y="1600571"/>
            <a:ext cx="11225625" cy="3922405"/>
          </a:xfrm>
        </p:spPr>
        <p:txBody>
          <a:bodyPr/>
          <a:lstStyle/>
          <a:p>
            <a:r>
              <a:rPr lang="en-GB" altLang="en-US" dirty="0"/>
              <a:t>Main new features EN 319 403 -1 (2020-06):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Audit of component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Clarification regarding handling of TSP requiring corrective actions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Audit report issued identifying corrective actions required.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Minor non-conformities to be corrected in 3 to 6 months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New Annex on determining audit time (specifics removed)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ja-JP" dirty="0"/>
              <a:t>Other minor changes</a:t>
            </a:r>
          </a:p>
        </p:txBody>
      </p:sp>
    </p:spTree>
    <p:extLst>
      <p:ext uri="{BB962C8B-B14F-4D97-AF65-F5344CB8AC3E}">
        <p14:creationId xmlns:p14="http://schemas.microsoft.com/office/powerpoint/2010/main" val="189609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Supplements to EN 319 403 TSP Audit </a:t>
            </a:r>
            <a:br>
              <a:rPr lang="en-GB" altLang="en-US" dirty="0"/>
            </a:br>
            <a:r>
              <a:rPr lang="en-GB" altLang="en-US" dirty="0"/>
              <a:t>Requirements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altLang="en-US" sz="2800" dirty="0"/>
              <a:t>TS 119 403-</a:t>
            </a:r>
            <a:r>
              <a:rPr lang="en-GB" altLang="en-US" sz="2800" b="1" dirty="0"/>
              <a:t>2</a:t>
            </a:r>
            <a:r>
              <a:rPr lang="en-GB" altLang="en-US" sz="2800" dirty="0"/>
              <a:t> V1.2.4 (2020-11): </a:t>
            </a:r>
            <a:r>
              <a:rPr lang="en-US" altLang="en-US" sz="2800" dirty="0"/>
              <a:t>Part 2: Additional requirements for Conformity Assessment Bodies auditing Trust Service Providers that issue Publicly-Trusted Certificates  </a:t>
            </a:r>
            <a:r>
              <a:rPr lang="en-GB" altLang="ja-JP" sz="2800" dirty="0"/>
              <a:t>(as in CA/Browser  Forum) </a:t>
            </a:r>
          </a:p>
          <a:p>
            <a:pPr lvl="2"/>
            <a:r>
              <a:rPr lang="en-GB" altLang="en-US" dirty="0"/>
              <a:t>Minor updates agreed as presented in Autumn Last year. </a:t>
            </a:r>
          </a:p>
          <a:p>
            <a:pPr lvl="1"/>
            <a:r>
              <a:rPr lang="en-GB" altLang="en-US" sz="2800" dirty="0"/>
              <a:t>TS 119 403-</a:t>
            </a:r>
            <a:r>
              <a:rPr lang="en-GB" altLang="en-US" sz="2800" b="1" dirty="0"/>
              <a:t>3</a:t>
            </a:r>
            <a:r>
              <a:rPr lang="en-GB" altLang="en-US" sz="2800" dirty="0"/>
              <a:t> (2019-03): </a:t>
            </a:r>
            <a:r>
              <a:rPr lang="en-US" altLang="en-US" sz="2800" dirty="0"/>
              <a:t>Electronic Signatures and Infrastructures (ESI); Trust Service Provider Conformity Assessment; Part 3: Additional requirements for conformity assessment bodies assessing EU qualified trust service providers</a:t>
            </a:r>
            <a:endParaRPr lang="en-GB" altLang="en-US" sz="2800" dirty="0"/>
          </a:p>
          <a:p>
            <a:pPr marL="0" lvl="1" indent="0">
              <a:buNone/>
            </a:pPr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45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B9-C1C9-4CAE-AAC1-BF7DAF9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 alignment of ETSI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811-7CB5-45C0-8F8D-9081114FD7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187" y="1059695"/>
            <a:ext cx="11225625" cy="490234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ETSI standards adopt standards that have been internationally supported wherever possible, this includes alignment of ETSI standards for website authentication certificates with CAB Forum guidelines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2019 Study into PKI based trust services around the world and how to best achieve mutual recognition: TR 103 684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Establish collaboration with:</a:t>
            </a:r>
          </a:p>
          <a:p>
            <a:pPr marL="7029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/>
              <a:t>Safe Identity, </a:t>
            </a:r>
          </a:p>
          <a:p>
            <a:pPr marL="7029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/>
              <a:t>Asia PKI, </a:t>
            </a:r>
          </a:p>
          <a:p>
            <a:pPr marL="7029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/>
              <a:t>Japan Network Security Association,</a:t>
            </a:r>
          </a:p>
          <a:p>
            <a:pPr marL="7029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 dirty="0"/>
              <a:t>Arab ICT Organisation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Contributed to ISO DIS 27099 on PKI Practices and policy framework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Monitoring UNCITRAL “Draft Provisions on the Use and Cross-border Recognition of Identity Management and Trust Services” </a:t>
            </a:r>
            <a:r>
              <a:rPr lang="en-GB" dirty="0">
                <a:highlight>
                  <a:srgbClr val="FFFF00"/>
                </a:highlight>
              </a:rPr>
              <a:t>finalized in November 2021?</a:t>
            </a:r>
          </a:p>
        </p:txBody>
      </p:sp>
    </p:spTree>
    <p:extLst>
      <p:ext uri="{BB962C8B-B14F-4D97-AF65-F5344CB8AC3E}">
        <p14:creationId xmlns:p14="http://schemas.microsoft.com/office/powerpoint/2010/main" val="2225501336"/>
      </p:ext>
    </p:extLst>
  </p:cSld>
  <p:clrMapOvr>
    <a:masterClrMapping/>
  </p:clrMapOvr>
</p:sld>
</file>

<file path=ppt/theme/theme1.xml><?xml version="1.0" encoding="utf-8"?>
<a:theme xmlns:a="http://schemas.openxmlformats.org/drawingml/2006/main" name="ETSI Corporate 2018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TSI Corporate Presentation Template V9 - Full Template.potx" id="{42855A37-32DD-4945-9F97-7FA350214550}" vid="{D10ECC08-61AA-4036-8998-2834E18A65AC}"/>
    </a:ext>
  </a:extLst>
</a:theme>
</file>

<file path=ppt/theme/theme2.xml><?xml version="1.0" encoding="utf-8"?>
<a:theme xmlns:a="http://schemas.openxmlformats.org/drawingml/2006/main" name="Office Theme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3E612840BD924296FB804A9C92D5B8" ma:contentTypeVersion="2" ma:contentTypeDescription="Create a new document." ma:contentTypeScope="" ma:versionID="751c7fa81e89e71dc24271082e3df3c9">
  <xsd:schema xmlns:xsd="http://www.w3.org/2001/XMLSchema" xmlns:xs="http://www.w3.org/2001/XMLSchema" xmlns:p="http://schemas.microsoft.com/office/2006/metadata/properties" xmlns:ns2="5e315013-c7c5-490c-b4a2-3081cb9cb053" targetNamespace="http://schemas.microsoft.com/office/2006/metadata/properties" ma:root="true" ma:fieldsID="781cef4e871314d6e6fc4ea4d67c25fa" ns2:_="">
    <xsd:import namespace="5e315013-c7c5-490c-b4a2-3081cb9cb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15013-c7c5-490c-b4a2-3081cb9cb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955DB4-07F1-468C-BD78-BFE9EC00BE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9E0174-F26F-4C16-A6D0-20E74BC73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315013-c7c5-490c-b4a2-3081cb9cb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13632B-A622-4C84-868D-EAD89D018D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ETSI Corporate Presentation Template V9 - Full Template</Template>
  <TotalTime>0</TotalTime>
  <Words>1144</Words>
  <Application>Microsoft Office PowerPoint</Application>
  <PresentationFormat>Breitbild</PresentationFormat>
  <Paragraphs>170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ETSI Corporate 2018</vt:lpstr>
      <vt:lpstr>Update on ETSI ESI standardisation related to Publicly Trusted Certificates</vt:lpstr>
      <vt:lpstr>ETSI &amp; CEN Standards supporting eIDAS – the overall picture</vt:lpstr>
      <vt:lpstr>Identity Proofing</vt:lpstr>
      <vt:lpstr>EN 319 401 / 411-1 / 411-2 Policy Requirements updates</vt:lpstr>
      <vt:lpstr>Alternative option for alignment with CAB Forum Baseline</vt:lpstr>
      <vt:lpstr>Further updates EN 319 401/ 411-1 / 412-x / 421</vt:lpstr>
      <vt:lpstr>EN 319 403-1 (previously EN 319 403) Audit</vt:lpstr>
      <vt:lpstr>Supplements to EN 319 403 TSP Audit  Requirements</vt:lpstr>
      <vt:lpstr>International alignment of ETSI standards</vt:lpstr>
      <vt:lpstr>eIDAS 2 – Framework European Digital Identity</vt:lpstr>
      <vt:lpstr>ETSI Possible Standards for eIDAS 2.0</vt:lpstr>
      <vt:lpstr>Further information</vt:lpstr>
    </vt:vector>
  </TitlesOfParts>
  <Company>ETSI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guide to using the ETSI PowerPoint Template</dc:title>
  <dc:subject>&lt;Speech title here&gt;</dc:subject>
  <dc:creator>Arno Fiedler</dc:creator>
  <cp:keywords>eIDAS, qualified, PTC</cp:keywords>
  <cp:lastModifiedBy>Arno Fiedler</cp:lastModifiedBy>
  <cp:revision>140</cp:revision>
  <dcterms:created xsi:type="dcterms:W3CDTF">2018-05-25T12:48:31Z</dcterms:created>
  <dcterms:modified xsi:type="dcterms:W3CDTF">2021-10-27T09:32:40Z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  <property fmtid="{D5CDD505-2E9C-101B-9397-08002B2CF9AE}" pid="4" name="ContentTypeId">
    <vt:lpwstr>0x010100433E612840BD924296FB804A9C92D5B8</vt:lpwstr>
  </property>
</Properties>
</file>