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B47C-9A18-5BDA-5FBC-6BC9B8E4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66C98-6688-09FA-E3DD-83E2FF3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355DA-723A-5D73-728D-ED531568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7EFCA-91A6-E55B-9F60-7997199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AFD4D-F905-1D28-4B81-ED89E79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6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ACECE-C23C-F973-5885-BB70FD4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7089A-6D8C-4C59-0FB0-52415214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30BED-37D7-27DC-C8CB-2A3D219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56F9B-EC0C-B531-3C82-0899AEE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B8D1A-E66C-8DED-E66E-C3F3BCB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66771-3AC7-9BED-2172-C9107D62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5F117-625D-685E-8F08-92A5FE2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349B3-B34E-0A0B-2E13-246DCD27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5DCF4-6B3D-D4E0-0675-E55AC53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0F49B-C470-720E-F9E6-8ACCA01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3D98-50B4-3209-AE05-5E7F77F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6C11C-163C-56E7-948A-D5CEE2BA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119CE-B0A0-A7F8-A66C-EAD1DB4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8FBB1-7280-B5A3-3617-FA8D15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1EB77-42E5-BF43-159B-45445B9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85A1-DE4B-D53F-D227-12F63219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5BCC0-41E2-9DC1-7F90-25942873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8D453-A6E2-902A-BD12-DFEC8531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316D4-9CC0-72BF-A9CD-DAF2F87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B6F0-231F-79EC-BA5F-DEB4A32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B6F9-F8EF-B188-E820-BA80039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C208C-FA83-26EC-DBCD-DEFE4073D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5E2E4-9DFA-1420-7378-9725E316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CBA0D-1A81-5CEE-4F98-BFA3409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78D6D-648E-EAE6-296A-3916D0A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07F07-7EE8-EAA4-E3B0-7619B75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3791-8F5F-B765-9471-45A21CA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9F256-6BA1-CF30-1B5C-45B60BD8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58EC1-0228-AAD1-4385-6A9624D7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13AFB2-C74F-F3CD-D3FD-3A77CB91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11063F-78C9-ECE2-7863-34E1FE7B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5CD185-194B-DC88-C42D-7493B09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4C9B2E-D29D-681C-A733-C16E95A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8A963-41B3-60F9-FA35-F682B725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BCBB-48FD-2336-2250-3DD2D8F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DE074-604B-A01D-CAC7-79A50FA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1C40B8-0B06-8A05-2224-C9319CD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CCE633-5BF7-26A7-794D-79B8E7EA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0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FEEE1-84F2-9134-5DCA-395C4EE5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C4EEED-4E77-2B18-4485-26B0E4FC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1123F-E8DB-E9D3-2C04-865CBAF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A705-8D04-5B2D-3845-0D31D98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755D6-1FB3-412F-92D7-611AD793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DAB944-3524-DF64-DCA3-E0333C36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83FC1-7977-292A-6F35-0EC68BF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F386-0E6D-ADBF-BFAA-A5D83050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6E397-1E3B-60F9-D7E1-A85DD78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8329-9186-819F-ADD6-138077FA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8A4F88-4892-B98D-6C09-C10F29EC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5DB37-ABD8-469D-238B-3527680F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3CA8B-B4AE-B9B4-7792-CCCD209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8A57F-4CC3-A507-8553-610330A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5FA9D-5309-453B-F090-7E512962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3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A9E13-4BAC-DD1A-7C8F-FEF882E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71D54-0334-6F68-FFDD-CF7E213D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8D25D-499A-0E29-C034-8187C496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848F-FE57-4E7F-ADAE-0D87BBCC41A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E02AF-891B-E4DA-C30B-18871A3CB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B1A2-4697-1AAF-BBA6-77C25742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4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50A4C-B139-8F4B-A580-910413F4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4000">
                <a:solidFill>
                  <a:schemeClr val="tx2"/>
                </a:solidFill>
              </a:rPr>
              <a:t>CABF SCWG summary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705F8-29EE-60AD-C3ED-16ADC513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F2F Meeting 60 – Portsmouth, NH, USA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AB Forum">
            <a:extLst>
              <a:ext uri="{FF2B5EF4-FFF2-40B4-BE49-F238E27FC236}">
                <a16:creationId xmlns:a16="http://schemas.microsoft.com/office/drawing/2014/main" id="{D5DADF7A-9D67-8DCA-4326-D246660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80410"/>
            <a:ext cx="11525864" cy="25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03CBCC-C54A-75D9-5F8B-98AE9FFC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Balloting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AC88C-0F47-DEE8-8879-BF5E41C8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Ballots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Passed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SC63: 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Make OCSP optional, require CRLs 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SC64: </a:t>
            </a:r>
            <a:r>
              <a:rPr lang="es-ES" sz="1800" dirty="0" err="1">
                <a:solidFill>
                  <a:schemeClr val="tx2"/>
                </a:solidFill>
              </a:rPr>
              <a:t>Moratorium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certificate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consumers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membership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Failed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SC59: 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Weak Key guidance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</a:t>
            </a:r>
            <a:endParaRPr lang="en-GB" sz="18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SC66: </a:t>
            </a:r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</a:rPr>
              <a:t>Fall 2023 Cleanup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consideration</a:t>
            </a:r>
            <a:endParaRPr lang="es-ES" sz="1800" dirty="0">
              <a:solidFill>
                <a:schemeClr val="tx2"/>
              </a:solidFill>
            </a:endParaRP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n-GB" sz="18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SLO/Response for CRL &amp; OCSP Responses – On hold</a:t>
            </a:r>
          </a:p>
          <a:p>
            <a:pPr lvl="2"/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</a:rPr>
              <a:t>SCXX:  Profiles clean-up</a:t>
            </a:r>
          </a:p>
          <a:p>
            <a:pPr lvl="2"/>
            <a:r>
              <a:rPr lang="en-GB" sz="1800" dirty="0">
                <a:solidFill>
                  <a:schemeClr val="tx2"/>
                </a:solidFill>
                <a:latin typeface="Calibri" panose="020F0502020204030204" pitchFamily="34" charset="0"/>
              </a:rPr>
              <a:t>SC65: EVGs into RFC3647 format </a:t>
            </a:r>
          </a:p>
          <a:p>
            <a:pPr lvl="2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s-ES" sz="1800" dirty="0" err="1">
                <a:solidFill>
                  <a:schemeClr val="tx2"/>
                </a:solidFill>
              </a:rPr>
              <a:t>Subscriber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agreement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terms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use</a:t>
            </a:r>
          </a:p>
          <a:p>
            <a:pPr lvl="2"/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59CC59-A07D-F10E-1131-75286097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Updates done since last F2F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45983-1512-D85F-083D-E305D828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New </a:t>
            </a:r>
            <a:r>
              <a:rPr lang="es-ES" sz="1800" dirty="0" err="1">
                <a:solidFill>
                  <a:schemeClr val="tx2"/>
                </a:solidFill>
              </a:rPr>
              <a:t>BRs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version</a:t>
            </a:r>
            <a:r>
              <a:rPr lang="es-ES" sz="1800" dirty="0">
                <a:solidFill>
                  <a:schemeClr val="tx2"/>
                </a:solidFill>
              </a:rPr>
              <a:t>, 2.0.1, </a:t>
            </a:r>
            <a:r>
              <a:rPr lang="es-ES" sz="1800" dirty="0" err="1">
                <a:solidFill>
                  <a:schemeClr val="tx2"/>
                </a:solidFill>
              </a:rPr>
              <a:t>due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application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SC63 </a:t>
            </a:r>
            <a:r>
              <a:rPr lang="es-ES" sz="1800" dirty="0" err="1">
                <a:solidFill>
                  <a:schemeClr val="tx2"/>
                </a:solidFill>
              </a:rPr>
              <a:t>regarding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OCSP </a:t>
            </a:r>
            <a:r>
              <a:rPr lang="es-ES" sz="1800" dirty="0" err="1">
                <a:solidFill>
                  <a:schemeClr val="tx2"/>
                </a:solidFill>
              </a:rPr>
              <a:t>optional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due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privacy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concerns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requirement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CRLs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SC64 </a:t>
            </a:r>
            <a:r>
              <a:rPr lang="es-ES" sz="1800" dirty="0" err="1">
                <a:solidFill>
                  <a:schemeClr val="tx2"/>
                </a:solidFill>
              </a:rPr>
              <a:t>proposed</a:t>
            </a:r>
            <a:r>
              <a:rPr lang="es-ES" sz="1800" dirty="0">
                <a:solidFill>
                  <a:schemeClr val="tx2"/>
                </a:solidFill>
              </a:rPr>
              <a:t> a </a:t>
            </a:r>
            <a:r>
              <a:rPr lang="es-ES" sz="1800" dirty="0" err="1">
                <a:solidFill>
                  <a:schemeClr val="tx2"/>
                </a:solidFill>
              </a:rPr>
              <a:t>moratorium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for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certificate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consumers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until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december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meanwhile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will</a:t>
            </a:r>
            <a:r>
              <a:rPr lang="es-ES" sz="1800" dirty="0">
                <a:solidFill>
                  <a:schemeClr val="tx2"/>
                </a:solidFill>
              </a:rPr>
              <a:t> continue </a:t>
            </a:r>
            <a:r>
              <a:rPr lang="es-ES" sz="1800" dirty="0" err="1">
                <a:solidFill>
                  <a:schemeClr val="tx2"/>
                </a:solidFill>
              </a:rPr>
              <a:t>with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update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SCWG </a:t>
            </a:r>
            <a:r>
              <a:rPr lang="es-ES" sz="1800" dirty="0" err="1">
                <a:solidFill>
                  <a:schemeClr val="tx2"/>
                </a:solidFill>
              </a:rPr>
              <a:t>charter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Finally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SC59 </a:t>
            </a:r>
            <a:r>
              <a:rPr lang="es-ES" sz="1800" dirty="0" err="1">
                <a:solidFill>
                  <a:schemeClr val="tx2"/>
                </a:solidFill>
              </a:rPr>
              <a:t>about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weak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keys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guidance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failed</a:t>
            </a:r>
            <a:r>
              <a:rPr lang="es-ES" sz="1800" dirty="0">
                <a:solidFill>
                  <a:schemeClr val="tx2"/>
                </a:solidFill>
              </a:rPr>
              <a:t>. 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SC66 </a:t>
            </a:r>
            <a:r>
              <a:rPr lang="es-ES" sz="1800" dirty="0" err="1">
                <a:solidFill>
                  <a:schemeClr val="tx2"/>
                </a:solidFill>
              </a:rPr>
              <a:t>cleans</a:t>
            </a:r>
            <a:r>
              <a:rPr lang="es-ES" sz="1800" dirty="0">
                <a:solidFill>
                  <a:schemeClr val="tx2"/>
                </a:solidFill>
              </a:rPr>
              <a:t> up </a:t>
            </a:r>
            <a:r>
              <a:rPr lang="es-ES" sz="1800" dirty="0" err="1">
                <a:solidFill>
                  <a:schemeClr val="tx2"/>
                </a:solidFill>
              </a:rPr>
              <a:t>some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typos</a:t>
            </a:r>
            <a:r>
              <a:rPr lang="es-ES" sz="1800" dirty="0">
                <a:solidFill>
                  <a:schemeClr val="tx2"/>
                </a:solidFill>
              </a:rPr>
              <a:t>, </a:t>
            </a:r>
            <a:r>
              <a:rPr lang="es-ES" sz="1800" dirty="0" err="1">
                <a:solidFill>
                  <a:schemeClr val="tx2"/>
                </a:solidFill>
              </a:rPr>
              <a:t>errors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misunderstandings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BRs</a:t>
            </a:r>
            <a:r>
              <a:rPr lang="es-ES" sz="1800" dirty="0">
                <a:solidFill>
                  <a:schemeClr val="tx2"/>
                </a:solidFill>
              </a:rPr>
              <a:t>.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Ballot</a:t>
            </a:r>
            <a:r>
              <a:rPr lang="es-ES" sz="1800" dirty="0">
                <a:solidFill>
                  <a:schemeClr val="tx2"/>
                </a:solidFill>
              </a:rPr>
              <a:t> SC65 </a:t>
            </a:r>
            <a:r>
              <a:rPr lang="es-ES" sz="1800" dirty="0" err="1">
                <a:solidFill>
                  <a:schemeClr val="tx2"/>
                </a:solidFill>
              </a:rPr>
              <a:t>makes</a:t>
            </a:r>
            <a:r>
              <a:rPr lang="es-ES" sz="1800" dirty="0">
                <a:solidFill>
                  <a:schemeClr val="tx2"/>
                </a:solidFill>
              </a:rPr>
              <a:t> a complete </a:t>
            </a:r>
            <a:r>
              <a:rPr lang="es-ES" sz="1800" dirty="0" err="1">
                <a:solidFill>
                  <a:schemeClr val="tx2"/>
                </a:solidFill>
              </a:rPr>
              <a:t>change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current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EVGs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format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because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now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follows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RFC 3647.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Number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open </a:t>
            </a:r>
            <a:r>
              <a:rPr lang="es-ES" sz="1800" dirty="0" err="1">
                <a:solidFill>
                  <a:schemeClr val="tx2"/>
                </a:solidFill>
              </a:rPr>
              <a:t>issues</a:t>
            </a:r>
            <a:r>
              <a:rPr lang="es-ES" sz="1800" dirty="0">
                <a:solidFill>
                  <a:schemeClr val="tx2"/>
                </a:solidFill>
              </a:rPr>
              <a:t> in GitHub </a:t>
            </a:r>
            <a:r>
              <a:rPr lang="es-ES" sz="1800" dirty="0" err="1">
                <a:solidFill>
                  <a:schemeClr val="tx2"/>
                </a:solidFill>
              </a:rPr>
              <a:t>were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reduced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but</a:t>
            </a:r>
            <a:r>
              <a:rPr lang="es-ES" sz="1800" dirty="0">
                <a:solidFill>
                  <a:schemeClr val="tx2"/>
                </a:solidFill>
              </a:rPr>
              <a:t> new </a:t>
            </a:r>
            <a:r>
              <a:rPr lang="es-ES" sz="1800" dirty="0" err="1">
                <a:solidFill>
                  <a:schemeClr val="tx2"/>
                </a:solidFill>
              </a:rPr>
              <a:t>recent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have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made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them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grow</a:t>
            </a:r>
            <a:r>
              <a:rPr lang="es-ES" sz="1800" dirty="0">
                <a:solidFill>
                  <a:schemeClr val="tx2"/>
                </a:solidFill>
              </a:rPr>
              <a:t>. </a:t>
            </a: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DB1764-E1A0-8B0F-9EE5-F706B10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Validation SC summary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0B046-07D0-6C08-BE70-90AC4E7A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Multi-perspective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domain</a:t>
            </a:r>
            <a:r>
              <a:rPr lang="es-ES" sz="1800" dirty="0">
                <a:solidFill>
                  <a:schemeClr val="tx2"/>
                </a:solidFill>
              </a:rPr>
              <a:t> Validation (</a:t>
            </a:r>
            <a:r>
              <a:rPr lang="es-ES" sz="1800" dirty="0" err="1">
                <a:solidFill>
                  <a:schemeClr val="tx2"/>
                </a:solidFill>
              </a:rPr>
              <a:t>some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IPRs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still</a:t>
            </a:r>
            <a:r>
              <a:rPr lang="es-ES" sz="1800" dirty="0">
                <a:solidFill>
                  <a:schemeClr val="tx2"/>
                </a:solidFill>
              </a:rPr>
              <a:t> standing </a:t>
            </a:r>
            <a:r>
              <a:rPr lang="es-ES" sz="1800" dirty="0" err="1">
                <a:solidFill>
                  <a:schemeClr val="tx2"/>
                </a:solidFill>
              </a:rPr>
              <a:t>with</a:t>
            </a:r>
            <a:r>
              <a:rPr lang="es-ES" sz="1800" dirty="0">
                <a:solidFill>
                  <a:schemeClr val="tx2"/>
                </a:solidFill>
              </a:rPr>
              <a:t> Princeton)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Delegation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domain</a:t>
            </a:r>
            <a:r>
              <a:rPr lang="es-ES" sz="1800" dirty="0">
                <a:solidFill>
                  <a:schemeClr val="tx2"/>
                </a:solidFill>
              </a:rPr>
              <a:t> Validation</a:t>
            </a:r>
          </a:p>
          <a:p>
            <a:r>
              <a:rPr lang="es-ES" sz="1800" dirty="0">
                <a:solidFill>
                  <a:schemeClr val="tx2"/>
                </a:solidFill>
              </a:rPr>
              <a:t>ACME </a:t>
            </a:r>
            <a:r>
              <a:rPr lang="es-ES" sz="1800" dirty="0" err="1">
                <a:solidFill>
                  <a:schemeClr val="tx2"/>
                </a:solidFill>
              </a:rPr>
              <a:t>for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Onion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Subscriber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language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improvements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Applicant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applicant</a:t>
            </a:r>
            <a:r>
              <a:rPr lang="es-ES" sz="1800" dirty="0">
                <a:solidFill>
                  <a:schemeClr val="tx2"/>
                </a:solidFill>
              </a:rPr>
              <a:t> representative (</a:t>
            </a:r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if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moving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directly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to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the</a:t>
            </a:r>
            <a:r>
              <a:rPr lang="es-ES" sz="1800" dirty="0">
                <a:solidFill>
                  <a:schemeClr val="tx2"/>
                </a:solidFill>
              </a:rPr>
              <a:t> SCWG)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Profiles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clean</a:t>
            </a:r>
            <a:r>
              <a:rPr lang="es-ES" sz="1800" dirty="0">
                <a:solidFill>
                  <a:schemeClr val="tx2"/>
                </a:solidFill>
              </a:rPr>
              <a:t> up </a:t>
            </a: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7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3DB1764-E1A0-8B0F-9EE5-F706B10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To</a:t>
            </a:r>
            <a:r>
              <a:rPr lang="es-ES" sz="3600" dirty="0">
                <a:solidFill>
                  <a:schemeClr val="tx2"/>
                </a:solidFill>
              </a:rPr>
              <a:t> be </a:t>
            </a:r>
            <a:r>
              <a:rPr lang="es-ES" sz="3600" dirty="0" err="1">
                <a:solidFill>
                  <a:schemeClr val="tx2"/>
                </a:solidFill>
              </a:rPr>
              <a:t>discussed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0B046-07D0-6C08-BE70-90AC4E7A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SCWG </a:t>
            </a:r>
            <a:r>
              <a:rPr lang="es-ES" sz="1800" dirty="0" err="1">
                <a:solidFill>
                  <a:schemeClr val="tx2"/>
                </a:solidFill>
              </a:rPr>
              <a:t>calls</a:t>
            </a:r>
            <a:endParaRPr lang="es-ES" sz="14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Ongoing</a:t>
            </a:r>
            <a:r>
              <a:rPr lang="es-ES" sz="1400" dirty="0">
                <a:solidFill>
                  <a:schemeClr val="tx2"/>
                </a:solidFill>
              </a:rPr>
              <a:t>. </a:t>
            </a:r>
            <a:r>
              <a:rPr lang="es-ES" sz="1400" dirty="0" err="1">
                <a:solidFill>
                  <a:schemeClr val="tx2"/>
                </a:solidFill>
              </a:rPr>
              <a:t>Addressed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by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the</a:t>
            </a:r>
            <a:r>
              <a:rPr lang="es-ES" sz="1400" dirty="0">
                <a:solidFill>
                  <a:schemeClr val="tx2"/>
                </a:solidFill>
              </a:rPr>
              <a:t> Forum </a:t>
            </a:r>
            <a:r>
              <a:rPr lang="es-ES" sz="1400" dirty="0" err="1">
                <a:solidFill>
                  <a:schemeClr val="tx2"/>
                </a:solidFill>
              </a:rPr>
              <a:t>group</a:t>
            </a:r>
            <a:endParaRPr lang="es-ES" sz="1400" dirty="0">
              <a:solidFill>
                <a:schemeClr val="tx2"/>
              </a:solidFill>
            </a:endParaRPr>
          </a:p>
          <a:p>
            <a:r>
              <a:rPr lang="es-ES" sz="1800" dirty="0">
                <a:solidFill>
                  <a:schemeClr val="tx2"/>
                </a:solidFill>
              </a:rPr>
              <a:t>Continue </a:t>
            </a:r>
            <a:r>
              <a:rPr lang="es-ES" sz="1800" dirty="0" err="1">
                <a:solidFill>
                  <a:schemeClr val="tx2"/>
                </a:solidFill>
              </a:rPr>
              <a:t>reducing</a:t>
            </a:r>
            <a:r>
              <a:rPr lang="es-ES" sz="1800" dirty="0">
                <a:solidFill>
                  <a:schemeClr val="tx2"/>
                </a:solidFill>
              </a:rPr>
              <a:t> GitHub open </a:t>
            </a:r>
            <a:r>
              <a:rPr lang="es-ES" sz="1800" dirty="0" err="1">
                <a:solidFill>
                  <a:schemeClr val="tx2"/>
                </a:solidFill>
              </a:rPr>
              <a:t>issues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 err="1">
                <a:solidFill>
                  <a:schemeClr val="tx2"/>
                </a:solidFill>
              </a:rPr>
              <a:t>Logging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requirements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400" dirty="0" err="1">
                <a:solidFill>
                  <a:schemeClr val="tx2"/>
                </a:solidFill>
              </a:rPr>
              <a:t>Avoid</a:t>
            </a:r>
            <a:r>
              <a:rPr lang="es-ES" sz="1400" dirty="0">
                <a:solidFill>
                  <a:schemeClr val="tx2"/>
                </a:solidFill>
              </a:rPr>
              <a:t> </a:t>
            </a:r>
            <a:r>
              <a:rPr lang="es-ES" sz="1400" dirty="0" err="1">
                <a:solidFill>
                  <a:schemeClr val="tx2"/>
                </a:solidFill>
              </a:rPr>
              <a:t>inconsistencies</a:t>
            </a:r>
            <a:endParaRPr lang="es-ES" sz="1400" dirty="0">
              <a:solidFill>
                <a:schemeClr val="tx2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s-ES" sz="1800" dirty="0" err="1">
                <a:solidFill>
                  <a:schemeClr val="tx2"/>
                </a:solidFill>
              </a:rPr>
              <a:t>Revocation</a:t>
            </a:r>
            <a:r>
              <a:rPr lang="es-ES" sz="1800" dirty="0">
                <a:solidFill>
                  <a:schemeClr val="tx2"/>
                </a:solidFill>
              </a:rPr>
              <a:t> new timeline</a:t>
            </a:r>
          </a:p>
          <a:p>
            <a:pPr marL="228600" lvl="1">
              <a:spcBef>
                <a:spcPts val="1000"/>
              </a:spcBef>
            </a:pPr>
            <a:r>
              <a:rPr lang="es-ES" sz="1800" dirty="0">
                <a:solidFill>
                  <a:schemeClr val="tx2"/>
                </a:solidFill>
              </a:rPr>
              <a:t>SCWG </a:t>
            </a:r>
            <a:r>
              <a:rPr lang="es-ES" sz="1800" dirty="0" err="1">
                <a:solidFill>
                  <a:schemeClr val="tx2"/>
                </a:solidFill>
              </a:rPr>
              <a:t>charter</a:t>
            </a:r>
            <a:endParaRPr lang="es-ES" sz="1800" dirty="0">
              <a:solidFill>
                <a:schemeClr val="tx2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s-ES" sz="1400" dirty="0" err="1">
                <a:solidFill>
                  <a:schemeClr val="tx2"/>
                </a:solidFill>
              </a:rPr>
              <a:t>Ongoing</a:t>
            </a:r>
            <a:endParaRPr lang="es-E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0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CE473-9679-7273-9F38-ED82B323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18" descr="That's All Folks">
            <a:extLst>
              <a:ext uri="{FF2B5EF4-FFF2-40B4-BE49-F238E27FC236}">
                <a16:creationId xmlns:a16="http://schemas.microsoft.com/office/drawing/2014/main" id="{1D9BC670-B6C6-C908-B59F-FAAFCBB0C7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97" y="1825625"/>
            <a:ext cx="577100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05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255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CABF SCWG summary</vt:lpstr>
      <vt:lpstr>Balloting</vt:lpstr>
      <vt:lpstr>Updates done since last F2F</vt:lpstr>
      <vt:lpstr>Validation SC summary</vt:lpstr>
      <vt:lpstr>To be discussed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CABF SCWG summary</dc:title>
  <dc:creator>Inigo Barreira</dc:creator>
  <cp:lastModifiedBy>Inigo Barreira</cp:lastModifiedBy>
  <cp:revision>15</cp:revision>
  <dcterms:created xsi:type="dcterms:W3CDTF">2023-02-13T10:39:18Z</dcterms:created>
  <dcterms:modified xsi:type="dcterms:W3CDTF">2023-09-26T10:40:43Z</dcterms:modified>
</cp:coreProperties>
</file>