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510" r:id="rId2"/>
    <p:sldId id="514" r:id="rId3"/>
    <p:sldId id="517" r:id="rId4"/>
    <p:sldId id="501" r:id="rId5"/>
    <p:sldId id="512" r:id="rId6"/>
    <p:sldId id="515" r:id="rId7"/>
    <p:sldId id="513" r:id="rId8"/>
    <p:sldId id="516" r:id="rId9"/>
    <p:sldId id="5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82F"/>
    <a:srgbClr val="005FB3"/>
    <a:srgbClr val="0071CE"/>
    <a:srgbClr val="686869"/>
    <a:srgbClr val="FFB546"/>
    <a:srgbClr val="6EB85F"/>
    <a:srgbClr val="6DAAE3"/>
    <a:srgbClr val="B7B9B8"/>
    <a:srgbClr val="A5B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2186" autoAdjust="0"/>
  </p:normalViewPr>
  <p:slideViewPr>
    <p:cSldViewPr snapToGrid="0" showGuides="1">
      <p:cViewPr varScale="1">
        <p:scale>
          <a:sx n="78" d="100"/>
          <a:sy n="78" d="100"/>
        </p:scale>
        <p:origin x="415" y="36"/>
      </p:cViewPr>
      <p:guideLst>
        <p:guide orient="horz" pos="2160"/>
        <p:guide pos="4152"/>
      </p:guideLst>
    </p:cSldViewPr>
  </p:slideViewPr>
  <p:outlineViewPr>
    <p:cViewPr>
      <p:scale>
        <a:sx n="33" d="100"/>
        <a:sy n="33" d="100"/>
      </p:scale>
      <p:origin x="0" y="-18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 showGuides="1">
      <p:cViewPr varScale="1">
        <p:scale>
          <a:sx n="154" d="100"/>
          <a:sy n="154" d="100"/>
        </p:scale>
        <p:origin x="44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1D7B7-3823-4408-819B-98C192901C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DA47F-A29A-4C56-BC98-16793684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87377" y="2671229"/>
            <a:ext cx="4617655" cy="472272"/>
          </a:xfrm>
        </p:spPr>
        <p:txBody>
          <a:bodyPr lIns="0" rIns="0" bIns="0" anchor="b">
            <a:noAutofit/>
          </a:bodyPr>
          <a:lstStyle>
            <a:lvl1pPr algn="ctr">
              <a:defRPr sz="3000" b="0" i="0" baseline="0">
                <a:solidFill>
                  <a:srgbClr val="0071C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7377" y="3193741"/>
            <a:ext cx="4617655" cy="256529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000" b="0" i="0">
                <a:solidFill>
                  <a:srgbClr val="68686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78186" y="255181"/>
            <a:ext cx="2759115" cy="574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1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1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rgbClr val="0071CE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408431" y="3406389"/>
            <a:ext cx="4730623" cy="201766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08432" y="2883877"/>
            <a:ext cx="4730622" cy="472272"/>
          </a:xfrm>
        </p:spPr>
        <p:txBody>
          <a:bodyPr lIns="0" rIns="0" bIns="0" anchor="b">
            <a:no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657601" cy="68580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166" y="3026845"/>
            <a:ext cx="2345267" cy="5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bg>
      <p:bgPr>
        <a:solidFill>
          <a:srgbClr val="0071CE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2987" y="2460096"/>
            <a:ext cx="2486026" cy="53828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35246" y="3371075"/>
            <a:ext cx="3759607" cy="490538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for to edit text</a:t>
            </a: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4852987" y="6266017"/>
            <a:ext cx="2486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Museo Sans 500" charset="0"/>
                <a:ea typeface="Museo Sans 500" charset="0"/>
                <a:cs typeface="Museo Sans 50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Arial" charset="0"/>
                <a:ea typeface="Arial" charset="0"/>
                <a:cs typeface="Arial" charset="0"/>
              </a:rPr>
              <a:t>© 2017 </a:t>
            </a:r>
            <a:r>
              <a:rPr lang="en-US" b="0" i="0" dirty="0" err="1">
                <a:latin typeface="Arial" charset="0"/>
                <a:ea typeface="Arial" charset="0"/>
                <a:cs typeface="Arial" charset="0"/>
              </a:rPr>
              <a:t>DigiCert</a:t>
            </a:r>
            <a:r>
              <a:rPr lang="en-US" b="0" i="0" dirty="0">
                <a:latin typeface="Arial" charset="0"/>
                <a:ea typeface="Arial" charset="0"/>
                <a:cs typeface="Arial" charset="0"/>
              </a:rPr>
              <a:t>–All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22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87172" y="2692497"/>
            <a:ext cx="4617655" cy="472272"/>
          </a:xfrm>
        </p:spPr>
        <p:txBody>
          <a:bodyPr lIns="0" rIns="0" bIns="0" anchor="b">
            <a:noAutofit/>
          </a:bodyPr>
          <a:lstStyle>
            <a:lvl1pPr algn="ctr">
              <a:defRPr sz="3000" b="0" i="0" baseline="0">
                <a:solidFill>
                  <a:srgbClr val="0071C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78186" y="255181"/>
            <a:ext cx="2759115" cy="574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71CE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57601" cy="68580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166" y="3026845"/>
            <a:ext cx="2345267" cy="507807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314913" y="3406389"/>
            <a:ext cx="5343688" cy="40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14914" y="2883877"/>
            <a:ext cx="5343686" cy="472272"/>
          </a:xfrm>
        </p:spPr>
        <p:txBody>
          <a:bodyPr lIns="0" rIns="0" bIns="0" anchor="b">
            <a:no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241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rgbClr val="0071CE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980027" y="3406389"/>
            <a:ext cx="5483118" cy="41746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980027" y="2883877"/>
            <a:ext cx="5483118" cy="472272"/>
          </a:xfrm>
        </p:spPr>
        <p:txBody>
          <a:bodyPr lIns="0" rIns="0" bIns="0" anchor="b">
            <a:no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</p:spTree>
    <p:extLst>
      <p:ext uri="{BB962C8B-B14F-4D97-AF65-F5344CB8AC3E}">
        <p14:creationId xmlns:p14="http://schemas.microsoft.com/office/powerpoint/2010/main" val="73391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73" y="1346826"/>
            <a:ext cx="10929221" cy="4682185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6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373" y="1345980"/>
            <a:ext cx="5181600" cy="4351338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6994" y="1345980"/>
            <a:ext cx="5181600" cy="4351338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1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01153" y="1669776"/>
            <a:ext cx="5569855" cy="3954847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9" name="Rectangle 8"/>
          <p:cNvSpPr/>
          <p:nvPr userDrawn="1"/>
        </p:nvSpPr>
        <p:spPr>
          <a:xfrm>
            <a:off x="6194158" y="1669775"/>
            <a:ext cx="5607641" cy="3954848"/>
          </a:xfrm>
          <a:prstGeom prst="rect">
            <a:avLst/>
          </a:prstGeom>
          <a:solidFill>
            <a:srgbClr val="005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29373" y="2085093"/>
            <a:ext cx="5122841" cy="3156758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435753" y="2085093"/>
            <a:ext cx="5122841" cy="3156758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697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479" y="1345980"/>
            <a:ext cx="6547115" cy="4515070"/>
          </a:xfrm>
        </p:spPr>
        <p:txBody>
          <a:bodyPr/>
          <a:lstStyle>
            <a:lvl1pPr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>
              <a:defRPr sz="18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6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373" y="1345980"/>
            <a:ext cx="3932237" cy="4523008"/>
          </a:xfrm>
        </p:spPr>
        <p:txBody>
          <a:bodyPr/>
          <a:lstStyle>
            <a:lvl1pPr marL="0" indent="0">
              <a:buNone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64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9373" y="1345980"/>
            <a:ext cx="10929221" cy="451507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11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9833" y="988828"/>
            <a:ext cx="7152167" cy="5348178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373" y="1345980"/>
            <a:ext cx="3932237" cy="4523008"/>
          </a:xfrm>
        </p:spPr>
        <p:txBody>
          <a:bodyPr/>
          <a:lstStyle>
            <a:lvl1pPr marL="0" indent="0">
              <a:buNone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48413"/>
            <a:ext cx="12192000" cy="509587"/>
          </a:xfrm>
          <a:prstGeom prst="rect">
            <a:avLst/>
          </a:prstGeom>
          <a:solidFill>
            <a:srgbClr val="0071C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373" y="422031"/>
            <a:ext cx="8248813" cy="40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518" y="1346826"/>
            <a:ext cx="10922076" cy="4682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81967"/>
            <a:ext cx="12192000" cy="0"/>
          </a:xfrm>
          <a:prstGeom prst="line">
            <a:avLst/>
          </a:prstGeom>
          <a:ln w="9525">
            <a:solidFill>
              <a:srgbClr val="007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  <p:sldLayoutId id="2147483660" r:id="rId4"/>
    <p:sldLayoutId id="2147483652" r:id="rId5"/>
    <p:sldLayoutId id="2147483669" r:id="rId6"/>
    <p:sldLayoutId id="2147483656" r:id="rId7"/>
    <p:sldLayoutId id="2147483670" r:id="rId8"/>
    <p:sldLayoutId id="2147483657" r:id="rId9"/>
    <p:sldLayoutId id="2147483654" r:id="rId10"/>
    <p:sldLayoutId id="2147483655" r:id="rId11"/>
    <p:sldLayoutId id="2147483672" r:id="rId12"/>
    <p:sldLayoutId id="2147483664" r:id="rId13"/>
    <p:sldLayoutId id="214748367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0" i="0" kern="1200">
          <a:solidFill>
            <a:srgbClr val="0071CE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686869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686869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686869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686869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686869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NuqJuIcZ/validation-working-grou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aJiOzYVTpoAPVWDucnp20cTO2PR_cRsHncvkhlrcR10/edit?pli=1#heading=h.rvt81ejrzk0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/>
              <a:t>Brief overview of recent history of validation WG</a:t>
            </a:r>
          </a:p>
          <a:p>
            <a:pPr>
              <a:buSzPct val="75000"/>
            </a:pPr>
            <a:r>
              <a:rPr lang="en-US" dirty="0"/>
              <a:t>Odds and Ends</a:t>
            </a:r>
          </a:p>
          <a:p>
            <a:pPr lvl="1">
              <a:buSzPct val="75000"/>
            </a:pPr>
            <a:r>
              <a:rPr lang="en-US" dirty="0"/>
              <a:t>Update on CAA method registration with IANA</a:t>
            </a:r>
          </a:p>
          <a:p>
            <a:pPr lvl="1">
              <a:buSzPct val="75000"/>
            </a:pPr>
            <a:r>
              <a:rPr lang="en-US" dirty="0"/>
              <a:t>Redirects</a:t>
            </a:r>
          </a:p>
          <a:p>
            <a:r>
              <a:rPr lang="en-US" dirty="0"/>
              <a:t>Validation Summit overview and progress</a:t>
            </a:r>
          </a:p>
          <a:p>
            <a:r>
              <a:rPr lang="en-US" dirty="0"/>
              <a:t>Any other business?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Reminder: What we are working on can always be found on our Trello board:</a:t>
            </a:r>
          </a:p>
          <a:p>
            <a:pPr lvl="0"/>
            <a:r>
              <a:rPr lang="en-US" dirty="0">
                <a:hlinkClick r:id="rId2"/>
              </a:rPr>
              <a:t>https://trello.com/b/NuqJuIcZ/validation-working-group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>
              <a:buSzPct val="75000"/>
            </a:pPr>
            <a:endParaRPr lang="en-US" dirty="0"/>
          </a:p>
          <a:p>
            <a:pPr>
              <a:buSzPct val="75000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26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D37A5-6855-4456-A24C-CC48236E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Expert has been appointed, IANA registration of CAA tags now takes a few days</a:t>
            </a:r>
          </a:p>
          <a:p>
            <a:endParaRPr lang="en-US" dirty="0"/>
          </a:p>
          <a:p>
            <a:r>
              <a:rPr lang="en-US" dirty="0"/>
              <a:t>Re-directs seem to have a consensus, and keeps coming up.  Ballot needed.</a:t>
            </a:r>
          </a:p>
          <a:p>
            <a:r>
              <a:rPr lang="en-US" dirty="0"/>
              <a:t>Proposal:</a:t>
            </a:r>
          </a:p>
          <a:p>
            <a:pPr lvl="1"/>
            <a:r>
              <a:rPr lang="en-US" dirty="0"/>
              <a:t>One redirect allowed</a:t>
            </a:r>
          </a:p>
          <a:p>
            <a:pPr lvl="1"/>
            <a:r>
              <a:rPr lang="en-US" dirty="0"/>
              <a:t>Must be a “normal” re-direct (HTTP headers only, no parsing of HTML for Meta-refresh, no parsing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C5EF5-A2F5-48C1-8AD3-4814786E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Ends: IANA registration and Re-directs</a:t>
            </a:r>
          </a:p>
        </p:txBody>
      </p:sp>
    </p:spTree>
    <p:extLst>
      <p:ext uri="{BB962C8B-B14F-4D97-AF65-F5344CB8AC3E}">
        <p14:creationId xmlns:p14="http://schemas.microsoft.com/office/powerpoint/2010/main" val="1734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</a:pPr>
            <a:r>
              <a:rPr lang="en-US" dirty="0"/>
              <a:t>August 2016: Ballot 169 – Get rid of “any other method”</a:t>
            </a:r>
          </a:p>
          <a:p>
            <a:pPr>
              <a:buSzPct val="75000"/>
            </a:pPr>
            <a:r>
              <a:rPr lang="en-US" dirty="0"/>
              <a:t>March 2017: Ballot 187 – Mandatory CAA Checking</a:t>
            </a:r>
          </a:p>
          <a:p>
            <a:pPr>
              <a:buSzPct val="75000"/>
            </a:pPr>
            <a:r>
              <a:rPr lang="en-US" dirty="0"/>
              <a:t>September 2017: Ballot 190 – Restricted port list, fixes for ballot 169</a:t>
            </a:r>
          </a:p>
          <a:p>
            <a:pPr>
              <a:buSzPct val="75000"/>
            </a:pPr>
            <a:r>
              <a:rPr lang="en-US" dirty="0"/>
              <a:t>February 2018: Ballot 218 – Remove Validation Methods 1 and 5</a:t>
            </a:r>
          </a:p>
          <a:p>
            <a:pPr>
              <a:buSzPct val="75000"/>
            </a:pPr>
            <a:r>
              <a:rPr lang="en-US" dirty="0"/>
              <a:t>March 2018: Validation Summit</a:t>
            </a:r>
          </a:p>
          <a:p>
            <a:pPr>
              <a:buSzPct val="75000"/>
            </a:pPr>
            <a:r>
              <a:rPr lang="en-US" dirty="0"/>
              <a:t>February 2019: Ballot SC13 – CAA CONTACT-EMAIL and e-mail validation</a:t>
            </a:r>
          </a:p>
          <a:p>
            <a:pPr>
              <a:buSzPct val="75000"/>
            </a:pPr>
            <a:r>
              <a:rPr lang="en-US" dirty="0"/>
              <a:t>February 2019: Ballot SC7 – “any other method” for IP addresses</a:t>
            </a:r>
          </a:p>
          <a:p>
            <a:pPr>
              <a:buSzPct val="75000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History of Validation</a:t>
            </a:r>
          </a:p>
        </p:txBody>
      </p:sp>
    </p:spTree>
    <p:extLst>
      <p:ext uri="{BB962C8B-B14F-4D97-AF65-F5344CB8AC3E}">
        <p14:creationId xmlns:p14="http://schemas.microsoft.com/office/powerpoint/2010/main" val="44560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</a:pPr>
            <a:r>
              <a:rPr lang="en-US" dirty="0"/>
              <a:t>Held in Herndon, Virginia during the March 2018 Face-to-face meeting</a:t>
            </a:r>
          </a:p>
          <a:p>
            <a:pPr>
              <a:buSzPct val="75000"/>
            </a:pPr>
            <a:r>
              <a:rPr lang="en-US" dirty="0"/>
              <a:t>Discussed all the validation methods that existed at the time</a:t>
            </a:r>
          </a:p>
          <a:p>
            <a:pPr>
              <a:buSzPct val="75000"/>
            </a:pPr>
            <a:endParaRPr lang="en-US" dirty="0"/>
          </a:p>
          <a:p>
            <a:pPr>
              <a:buSzPct val="75000"/>
            </a:pPr>
            <a:r>
              <a:rPr lang="en-US" dirty="0"/>
              <a:t>Validation Summit findings and working document:</a:t>
            </a:r>
          </a:p>
          <a:p>
            <a:pPr>
              <a:buSzPct val="75000"/>
            </a:pPr>
            <a:r>
              <a:rPr lang="en-US" dirty="0">
                <a:hlinkClick r:id="rId2"/>
              </a:rPr>
              <a:t>https://docs.google.com/document/d/1aJiOzYVTpoAPVWDucnp20cTO2PR_cRsHncvkhlrcR10/edit?pli=1#heading=h.rvt81ejrzk00</a:t>
            </a:r>
            <a:endParaRPr lang="en-US" dirty="0"/>
          </a:p>
          <a:p>
            <a:pPr marL="0" indent="0">
              <a:buSzPct val="75000"/>
              <a:buNone/>
            </a:pPr>
            <a:endParaRPr lang="en-US" dirty="0"/>
          </a:p>
          <a:p>
            <a:pPr>
              <a:buSzPct val="75000"/>
            </a:pPr>
            <a:r>
              <a:rPr lang="en-US" dirty="0"/>
              <a:t>Method 1: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</a:p>
          <a:p>
            <a:pPr>
              <a:buSzPct val="75000"/>
            </a:pPr>
            <a:r>
              <a:rPr lang="en-US" dirty="0"/>
              <a:t>Method 2: E-mail, FAX, SMS, Postal Mail, or Carrier Pidgeon</a:t>
            </a:r>
          </a:p>
          <a:p>
            <a:pPr>
              <a:buSzPct val="75000"/>
            </a:pPr>
            <a:r>
              <a:rPr lang="en-US" dirty="0"/>
              <a:t>Method 3: Phone Contact</a:t>
            </a:r>
          </a:p>
          <a:p>
            <a:pPr>
              <a:buSzPct val="75000"/>
            </a:pPr>
            <a:r>
              <a:rPr lang="en-US" dirty="0"/>
              <a:t>Method 4: Constructed E-mail</a:t>
            </a:r>
          </a:p>
          <a:p>
            <a:pPr>
              <a:buSzPct val="75000"/>
            </a:pPr>
            <a:r>
              <a:rPr lang="en-US" dirty="0"/>
              <a:t>Method 5: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</a:p>
          <a:p>
            <a:pPr marL="0" indent="0">
              <a:buSzPct val="75000"/>
              <a:buNone/>
            </a:pPr>
            <a:endParaRPr lang="en-US" dirty="0"/>
          </a:p>
          <a:p>
            <a:pPr>
              <a:buSzPct val="75000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4FCCF6-CCC9-4C86-84FC-5C2BBEC17471}"/>
              </a:ext>
            </a:extLst>
          </p:cNvPr>
          <p:cNvSpPr/>
          <p:nvPr/>
        </p:nvSpPr>
        <p:spPr>
          <a:xfrm>
            <a:off x="9466726" y="5488188"/>
            <a:ext cx="1408274" cy="362173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4A36B-0D10-4138-9E55-7984E3718F29}"/>
              </a:ext>
            </a:extLst>
          </p:cNvPr>
          <p:cNvSpPr/>
          <p:nvPr/>
        </p:nvSpPr>
        <p:spPr>
          <a:xfrm>
            <a:off x="9466726" y="5178336"/>
            <a:ext cx="1408274" cy="4792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Summit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FAA69D-CB14-4089-B25B-39F10719AB06}"/>
              </a:ext>
            </a:extLst>
          </p:cNvPr>
          <p:cNvSpPr/>
          <p:nvPr/>
        </p:nvSpPr>
        <p:spPr>
          <a:xfrm>
            <a:off x="9466726" y="4987632"/>
            <a:ext cx="1408274" cy="362173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70791-8105-4D92-92B6-13EF8EAF66AF}"/>
              </a:ext>
            </a:extLst>
          </p:cNvPr>
          <p:cNvSpPr/>
          <p:nvPr/>
        </p:nvSpPr>
        <p:spPr>
          <a:xfrm>
            <a:off x="10085290" y="4562216"/>
            <a:ext cx="171145" cy="5867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99EBC-01CF-4E4A-9AA4-68BEE4C18EF5}"/>
              </a:ext>
            </a:extLst>
          </p:cNvPr>
          <p:cNvSpPr/>
          <p:nvPr/>
        </p:nvSpPr>
        <p:spPr>
          <a:xfrm>
            <a:off x="10082846" y="5095206"/>
            <a:ext cx="173589" cy="117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2F7A45-F66D-4506-A346-93CF7F160E2C}"/>
              </a:ext>
            </a:extLst>
          </p:cNvPr>
          <p:cNvSpPr/>
          <p:nvPr/>
        </p:nvSpPr>
        <p:spPr>
          <a:xfrm>
            <a:off x="10082845" y="4498975"/>
            <a:ext cx="171145" cy="126808"/>
          </a:xfrm>
          <a:prstGeom prst="ellipse">
            <a:avLst/>
          </a:prstGeom>
          <a:solidFill>
            <a:srgbClr val="FF0000"/>
          </a:solidFill>
          <a:ln>
            <a:solidFill>
              <a:srgbClr val="D94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8ED8E0-A398-47BE-830B-BD5EA1EF973D}"/>
              </a:ext>
            </a:extLst>
          </p:cNvPr>
          <p:cNvSpPr/>
          <p:nvPr/>
        </p:nvSpPr>
        <p:spPr>
          <a:xfrm>
            <a:off x="10141523" y="4312834"/>
            <a:ext cx="45719" cy="2493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/>
              <a:t>Held in Herndon, Virginia during the March 2018 Face-to-face meeting</a:t>
            </a:r>
          </a:p>
          <a:p>
            <a:pPr>
              <a:buSzPct val="75000"/>
            </a:pPr>
            <a:r>
              <a:rPr lang="en-US" dirty="0"/>
              <a:t>Discussed all the validation methods that existed at the time</a:t>
            </a:r>
          </a:p>
          <a:p>
            <a:pPr>
              <a:buSzPct val="75000"/>
            </a:pPr>
            <a:endParaRPr lang="en-US" dirty="0"/>
          </a:p>
          <a:p>
            <a:pPr>
              <a:buSzPct val="75000"/>
            </a:pPr>
            <a:r>
              <a:rPr lang="en-US" dirty="0"/>
              <a:t>Method 6: Agreed-upon change to a website</a:t>
            </a:r>
          </a:p>
          <a:p>
            <a:pPr>
              <a:buSzPct val="75000"/>
            </a:pPr>
            <a:r>
              <a:rPr lang="en-US" dirty="0"/>
              <a:t>Method 7: DNS change</a:t>
            </a:r>
          </a:p>
          <a:p>
            <a:pPr>
              <a:buSzPct val="75000"/>
            </a:pPr>
            <a:r>
              <a:rPr lang="en-US" dirty="0"/>
              <a:t>Method 8: IP Address</a:t>
            </a:r>
          </a:p>
          <a:p>
            <a:pPr>
              <a:buSzPct val="75000"/>
            </a:pPr>
            <a:r>
              <a:rPr lang="en-US" dirty="0"/>
              <a:t>Method 9: </a:t>
            </a:r>
            <a:r>
              <a:rPr lang="en-US" dirty="0">
                <a:solidFill>
                  <a:srgbClr val="FFC000"/>
                </a:solidFill>
              </a:rPr>
              <a:t>Test Certificate</a:t>
            </a:r>
          </a:p>
          <a:p>
            <a:pPr>
              <a:buSzPct val="75000"/>
            </a:pPr>
            <a:r>
              <a:rPr lang="en-US" dirty="0"/>
              <a:t>Method 10: TLS with a Random Number</a:t>
            </a:r>
          </a:p>
          <a:p>
            <a:pPr>
              <a:buSzPct val="75000"/>
            </a:pPr>
            <a:r>
              <a:rPr lang="en-US" dirty="0"/>
              <a:t>Method 11: </a:t>
            </a:r>
            <a:r>
              <a:rPr lang="en-US" dirty="0">
                <a:solidFill>
                  <a:srgbClr val="FF0000"/>
                </a:solidFill>
              </a:rPr>
              <a:t>Removed: “any other method”</a:t>
            </a:r>
          </a:p>
          <a:p>
            <a:pPr>
              <a:buSzPct val="75000"/>
            </a:pPr>
            <a:r>
              <a:rPr lang="en-US" dirty="0"/>
              <a:t>Method 12: Validating application as domain contact</a:t>
            </a:r>
          </a:p>
          <a:p>
            <a:pPr marL="0" indent="0">
              <a:buSzPct val="75000"/>
              <a:buNone/>
            </a:pPr>
            <a:endParaRPr lang="en-US" dirty="0"/>
          </a:p>
          <a:p>
            <a:pPr>
              <a:buSzPct val="75000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Summit</a:t>
            </a:r>
          </a:p>
        </p:txBody>
      </p:sp>
    </p:spTree>
    <p:extLst>
      <p:ext uri="{BB962C8B-B14F-4D97-AF65-F5344CB8AC3E}">
        <p14:creationId xmlns:p14="http://schemas.microsoft.com/office/powerpoint/2010/main" val="18970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/>
              <a:t>New methods since the Validation Summit:</a:t>
            </a:r>
          </a:p>
          <a:p>
            <a:pPr>
              <a:buSzPct val="75000"/>
            </a:pPr>
            <a:endParaRPr lang="en-US" dirty="0"/>
          </a:p>
          <a:p>
            <a:pPr>
              <a:buSzPct val="75000"/>
            </a:pPr>
            <a:r>
              <a:rPr lang="en-US" dirty="0"/>
              <a:t>Method 13: E-mail to DNS CAA Contact</a:t>
            </a:r>
          </a:p>
          <a:p>
            <a:pPr>
              <a:buSzPct val="75000"/>
            </a:pPr>
            <a:r>
              <a:rPr lang="en-US" dirty="0"/>
              <a:t>Method 14: E-mail to DNS TXT Contact</a:t>
            </a:r>
          </a:p>
          <a:p>
            <a:pPr>
              <a:buSzPct val="75000"/>
            </a:pPr>
            <a:r>
              <a:rPr lang="en-US" dirty="0"/>
              <a:t>Method 15 (proposed): Phone call to DNS CAA Contact</a:t>
            </a:r>
          </a:p>
          <a:p>
            <a:pPr>
              <a:buSzPct val="75000"/>
            </a:pPr>
            <a:r>
              <a:rPr lang="en-US" dirty="0"/>
              <a:t>Method 16 (proposed): Phone call to DNS TXT Contact</a:t>
            </a:r>
          </a:p>
          <a:p>
            <a:pPr marL="0" indent="0">
              <a:buSzPct val="75000"/>
              <a:buNone/>
            </a:pPr>
            <a:endParaRPr lang="en-US" dirty="0"/>
          </a:p>
          <a:p>
            <a:pPr marL="0" indent="0">
              <a:buSzPct val="75000"/>
              <a:buNone/>
            </a:pPr>
            <a:r>
              <a:rPr lang="en-US" b="1" dirty="0"/>
              <a:t>Up Next:</a:t>
            </a:r>
          </a:p>
          <a:p>
            <a:pPr>
              <a:buSzPct val="75000"/>
            </a:pPr>
            <a:r>
              <a:rPr lang="en-US" dirty="0"/>
              <a:t>Improvements to “Method 6: Agreed upon change to a website”</a:t>
            </a:r>
          </a:p>
          <a:p>
            <a:pPr>
              <a:buSzPct val="75000"/>
            </a:pPr>
            <a:r>
              <a:rPr lang="en-US" dirty="0"/>
              <a:t>A proposed list of changes exists in the Validation Summit document</a:t>
            </a:r>
          </a:p>
          <a:p>
            <a:pPr>
              <a:buSzPct val="75000"/>
            </a:pPr>
            <a:r>
              <a:rPr lang="en-US" dirty="0"/>
              <a:t>Three items need more research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Summit</a:t>
            </a:r>
          </a:p>
        </p:txBody>
      </p:sp>
    </p:spTree>
    <p:extLst>
      <p:ext uri="{BB962C8B-B14F-4D97-AF65-F5344CB8AC3E}">
        <p14:creationId xmlns:p14="http://schemas.microsoft.com/office/powerpoint/2010/main" val="194153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3AF34D-64B0-4FFB-87BF-F47CC4D6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 Email – </a:t>
            </a:r>
            <a:r>
              <a:rPr lang="en-US" dirty="0">
                <a:solidFill>
                  <a:srgbClr val="00B050"/>
                </a:solidFill>
              </a:rPr>
              <a:t>improvements made</a:t>
            </a:r>
          </a:p>
          <a:p>
            <a:r>
              <a:rPr lang="en-US" dirty="0"/>
              <a:t>3: Phone – </a:t>
            </a:r>
            <a:r>
              <a:rPr lang="en-US" dirty="0">
                <a:solidFill>
                  <a:srgbClr val="00B050"/>
                </a:solidFill>
              </a:rPr>
              <a:t>improvements in progress</a:t>
            </a:r>
          </a:p>
          <a:p>
            <a:r>
              <a:rPr lang="en-US" dirty="0"/>
              <a:t>4: Constructed E-mail</a:t>
            </a:r>
          </a:p>
          <a:p>
            <a:r>
              <a:rPr lang="en-US" dirty="0"/>
              <a:t>6: Agreed-upon change to a website – work in progress</a:t>
            </a:r>
          </a:p>
          <a:p>
            <a:r>
              <a:rPr lang="en-US" dirty="0"/>
              <a:t>7: DNS Change - </a:t>
            </a:r>
            <a:r>
              <a:rPr lang="en-US" dirty="0">
                <a:solidFill>
                  <a:srgbClr val="FF0000"/>
                </a:solidFill>
              </a:rPr>
              <a:t>TODO</a:t>
            </a:r>
          </a:p>
          <a:p>
            <a:r>
              <a:rPr lang="en-US" dirty="0"/>
              <a:t>8: IP Address – </a:t>
            </a:r>
            <a:r>
              <a:rPr lang="en-US" dirty="0">
                <a:solidFill>
                  <a:srgbClr val="00B050"/>
                </a:solidFill>
              </a:rPr>
              <a:t>improvements made</a:t>
            </a:r>
          </a:p>
          <a:p>
            <a:r>
              <a:rPr lang="en-US" dirty="0"/>
              <a:t>10: Replace with TLS ALPN method – work in progress</a:t>
            </a:r>
          </a:p>
          <a:p>
            <a:r>
              <a:rPr lang="en-US" dirty="0"/>
              <a:t>12: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(From method #1: applicant as domain registrant)</a:t>
            </a:r>
          </a:p>
          <a:p>
            <a:r>
              <a:rPr lang="en-US" dirty="0"/>
              <a:t>13,14: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(email and phone)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EC2DE-CAA9-4C98-988B-7FEF1572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Active Methods</a:t>
            </a:r>
          </a:p>
        </p:txBody>
      </p:sp>
    </p:spTree>
    <p:extLst>
      <p:ext uri="{BB962C8B-B14F-4D97-AF65-F5344CB8AC3E}">
        <p14:creationId xmlns:p14="http://schemas.microsoft.com/office/powerpoint/2010/main" val="136271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Cert Theme">
      <a:dk1>
        <a:srgbClr val="000000"/>
      </a:dk1>
      <a:lt1>
        <a:srgbClr val="FFFFFF"/>
      </a:lt1>
      <a:dk2>
        <a:srgbClr val="0174C3"/>
      </a:dk2>
      <a:lt2>
        <a:srgbClr val="686869"/>
      </a:lt2>
      <a:accent1>
        <a:srgbClr val="6EB85F"/>
      </a:accent1>
      <a:accent2>
        <a:srgbClr val="FFB546"/>
      </a:accent2>
      <a:accent3>
        <a:srgbClr val="D9482F"/>
      </a:accent3>
      <a:accent4>
        <a:srgbClr val="5B4873"/>
      </a:accent4>
      <a:accent5>
        <a:srgbClr val="07A4C6"/>
      </a:accent5>
      <a:accent6>
        <a:srgbClr val="005FC6"/>
      </a:accent6>
      <a:hlink>
        <a:srgbClr val="07A4C6"/>
      </a:hlink>
      <a:folHlink>
        <a:srgbClr val="5B48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ravent Powerpoint v2.potx" id="{E378A248-B1A1-4614-9075-170B0EE041E5}" vid="{3FD5D0EC-AAE4-45FD-8353-77A0A44C3A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11426</TotalTime>
  <Words>526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Agenda</vt:lpstr>
      <vt:lpstr>Odds and Ends: IANA registration and Re-directs</vt:lpstr>
      <vt:lpstr>Brief History of Validation</vt:lpstr>
      <vt:lpstr>Validation Summit</vt:lpstr>
      <vt:lpstr>Validation Summit</vt:lpstr>
      <vt:lpstr>Validation Summit</vt:lpstr>
      <vt:lpstr>Active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ADOBE</dc:title>
  <dc:creator>Microsoft Office User</dc:creator>
  <cp:lastModifiedBy>Tim Hollebeek</cp:lastModifiedBy>
  <cp:revision>167</cp:revision>
  <cp:lastPrinted>2016-08-15T22:00:16Z</cp:lastPrinted>
  <dcterms:created xsi:type="dcterms:W3CDTF">2015-11-17T16:59:00Z</dcterms:created>
  <dcterms:modified xsi:type="dcterms:W3CDTF">2019-03-12T18:24:06Z</dcterms:modified>
</cp:coreProperties>
</file>