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Encode Sans Condensed Thin" panose="020B0604020202020204" charset="0"/>
      <p:bold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6" d="100"/>
          <a:sy n="166" d="100"/>
        </p:scale>
        <p:origin x="-72" y="-2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100d1d65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b100d1d65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709740"/>
            <a:ext cx="78867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marL="914378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700"/>
              <a:buNone/>
              <a:defRPr sz="1700">
                <a:solidFill>
                  <a:srgbClr val="8D88A2"/>
                </a:solidFill>
              </a:defRPr>
            </a:lvl2pPr>
            <a:lvl3pPr marL="1371566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500"/>
              <a:buNone/>
              <a:defRPr sz="1500">
                <a:solidFill>
                  <a:srgbClr val="8D88A2"/>
                </a:solidFill>
              </a:defRPr>
            </a:lvl3pPr>
            <a:lvl4pPr marL="1828754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400"/>
              <a:buNone/>
              <a:defRPr sz="1400">
                <a:solidFill>
                  <a:srgbClr val="8D88A2"/>
                </a:solidFill>
              </a:defRPr>
            </a:lvl4pPr>
            <a:lvl5pPr marL="2285943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400"/>
              <a:buNone/>
              <a:defRPr sz="1400">
                <a:solidFill>
                  <a:srgbClr val="8D88A2"/>
                </a:solidFill>
              </a:defRPr>
            </a:lvl5pPr>
            <a:lvl6pPr marL="2743132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400"/>
              <a:buNone/>
              <a:defRPr sz="1400">
                <a:solidFill>
                  <a:srgbClr val="8D88A2"/>
                </a:solidFill>
              </a:defRPr>
            </a:lvl6pPr>
            <a:lvl7pPr marL="320032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400"/>
              <a:buNone/>
              <a:defRPr sz="1400">
                <a:solidFill>
                  <a:srgbClr val="8D88A2"/>
                </a:solidFill>
              </a:defRPr>
            </a:lvl7pPr>
            <a:lvl8pPr marL="3657509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400"/>
              <a:buNone/>
              <a:defRPr sz="1400">
                <a:solidFill>
                  <a:srgbClr val="8D88A2"/>
                </a:solidFill>
              </a:defRPr>
            </a:lvl8pPr>
            <a:lvl9pPr marL="4114697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400"/>
              <a:buNone/>
              <a:defRPr sz="1400">
                <a:solidFill>
                  <a:srgbClr val="8D88A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5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b" anchorCtr="0">
            <a:no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378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566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754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5943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132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32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509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697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500" cy="3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4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b" anchorCtr="0">
            <a:no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378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566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754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5943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132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32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509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697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400" cy="3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0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3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40004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378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566" lvl="2" indent="-36194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754" lvl="3" indent="-3365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5943" lvl="4" indent="-3365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132" lvl="5" indent="-3365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320" lvl="6" indent="-3365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509" lvl="7" indent="-3365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697" lvl="8" indent="-3365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378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566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754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43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32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2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09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97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0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3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378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566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754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43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32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2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09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97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96200" y="58075"/>
            <a:ext cx="43516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623751" y="2285125"/>
            <a:ext cx="58116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623175" y="370525"/>
            <a:ext cx="58116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1143002" y="18805"/>
            <a:ext cx="6705329" cy="114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20" tIns="12125" rIns="24250" bIns="12125" anchor="ctr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" sz="1800" b="1" dirty="0">
                <a:solidFill>
                  <a:srgbClr val="002060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Estimating Difficulty in osu! </a:t>
            </a:r>
            <a:r>
              <a:rPr lang="en-US" sz="1800" b="1" dirty="0">
                <a:solidFill>
                  <a:srgbClr val="002060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w</a:t>
            </a:r>
            <a:r>
              <a:rPr lang="en" sz="1800" b="1" dirty="0">
                <a:solidFill>
                  <a:srgbClr val="002060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ith Sequential Models</a:t>
            </a:r>
            <a:endParaRPr sz="1800" b="1" dirty="0">
              <a:solidFill>
                <a:srgbClr val="002060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cxnSp>
        <p:nvCxnSpPr>
          <p:cNvPr id="147" name="Google Shape;147;p25" descr="Gold rule line divider"/>
          <p:cNvCxnSpPr>
            <a:cxnSpLocks/>
            <a:endCxn id="169" idx="3"/>
          </p:cNvCxnSpPr>
          <p:nvPr/>
        </p:nvCxnSpPr>
        <p:spPr>
          <a:xfrm flipH="1">
            <a:off x="2931126" y="1317109"/>
            <a:ext cx="53856" cy="411596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" name="Google Shape;148;p25" descr="Gold rule line divider"/>
          <p:cNvCxnSpPr/>
          <p:nvPr/>
        </p:nvCxnSpPr>
        <p:spPr>
          <a:xfrm>
            <a:off x="5952800" y="1346225"/>
            <a:ext cx="0" cy="3596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8" name="Google Shape;158;p25"/>
          <p:cNvGrpSpPr/>
          <p:nvPr/>
        </p:nvGrpSpPr>
        <p:grpSpPr>
          <a:xfrm>
            <a:off x="3085475" y="1313285"/>
            <a:ext cx="2746998" cy="2035376"/>
            <a:chOff x="426685" y="2133484"/>
            <a:chExt cx="2797921" cy="3859997"/>
          </a:xfrm>
        </p:grpSpPr>
        <p:grpSp>
          <p:nvGrpSpPr>
            <p:cNvPr id="159" name="Google Shape;159;p25"/>
            <p:cNvGrpSpPr/>
            <p:nvPr/>
          </p:nvGrpSpPr>
          <p:grpSpPr>
            <a:xfrm>
              <a:off x="426685" y="2133484"/>
              <a:ext cx="2754900" cy="401896"/>
              <a:chOff x="3523972" y="4475959"/>
              <a:chExt cx="2754900" cy="401896"/>
            </a:xfrm>
          </p:grpSpPr>
          <p:sp>
            <p:nvSpPr>
              <p:cNvPr id="160" name="Google Shape;160;p25" descr="Section Header and gold boundless bar"/>
              <p:cNvSpPr txBox="1"/>
              <p:nvPr/>
            </p:nvSpPr>
            <p:spPr>
              <a:xfrm>
                <a:off x="3523972" y="4475959"/>
                <a:ext cx="2754900" cy="3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250" tIns="12125" rIns="24250" bIns="12125" anchor="t" anchorCtr="0">
                <a:noAutofit/>
              </a:bodyPr>
              <a:lstStyle/>
              <a:p>
                <a:r>
                  <a:rPr lang="en" sz="1000" b="1" dirty="0">
                    <a:solidFill>
                      <a:srgbClr val="002060"/>
                    </a:solidFill>
                    <a:latin typeface="Encode Sans Condensed Thin"/>
                    <a:ea typeface="Encode Sans Condensed Thin"/>
                    <a:cs typeface="Encode Sans Condensed Thin"/>
                    <a:sym typeface="Encode Sans Condensed Thin"/>
                  </a:rPr>
                  <a:t>Methodology (cont.)</a:t>
                </a:r>
                <a:endParaRPr sz="1000" b="1" dirty="0">
                  <a:solidFill>
                    <a:srgbClr val="002060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endParaRPr>
              </a:p>
            </p:txBody>
          </p:sp>
          <p:pic>
            <p:nvPicPr>
              <p:cNvPr id="161" name="Google Shape;161;p25" descr="Gold boundless bar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0854" y="4827738"/>
                <a:ext cx="552758" cy="50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2" name="Google Shape;162;p25"/>
            <p:cNvSpPr txBox="1"/>
            <p:nvPr/>
          </p:nvSpPr>
          <p:spPr>
            <a:xfrm>
              <a:off x="470006" y="4333289"/>
              <a:ext cx="2754600" cy="1660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Finally, I estimated the difficulty of a song by computing the joint probability of clicking all of its notes, according to the model’s classification probabilities. In the naïve case, in which each note outcome </a:t>
              </a:r>
              <a:r>
                <a:rPr lang="en-US" sz="700" b="1" i="1" dirty="0">
                  <a:latin typeface="Open Sans"/>
                  <a:ea typeface="Open Sans"/>
                  <a:cs typeface="Open Sans"/>
                  <a:sym typeface="Open Sans"/>
                </a:rPr>
                <a:t>X</a:t>
              </a:r>
              <a:r>
                <a:rPr lang="en-US" sz="700" b="1" i="1" baseline="-25000" dirty="0">
                  <a:latin typeface="Open Sans"/>
                  <a:ea typeface="Open Sans"/>
                  <a:cs typeface="Open Sans"/>
                  <a:sym typeface="Open Sans"/>
                </a:rPr>
                <a:t>i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is independent, this is given by</a:t>
              </a:r>
            </a:p>
            <a:p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sz="700" dirty="0"/>
            </a:p>
            <a:p>
              <a:endParaRPr sz="7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239275A7-5BE4-E163-9F1E-64B2665A34EF}"/>
              </a:ext>
            </a:extLst>
          </p:cNvPr>
          <p:cNvSpPr txBox="1"/>
          <p:nvPr/>
        </p:nvSpPr>
        <p:spPr>
          <a:xfrm>
            <a:off x="1295670" y="837098"/>
            <a:ext cx="6502610" cy="17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Ben Wonderlin, advised by James Glenn, Yale University   </a:t>
            </a:r>
            <a:endParaRPr sz="1200" b="1" dirty="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" name="Google Shape;16;p1" descr="https://seas.yale.edu/sites/default/files/imce/other/shield.jpg">
            <a:extLst>
              <a:ext uri="{FF2B5EF4-FFF2-40B4-BE49-F238E27FC236}">
                <a16:creationId xmlns:a16="http://schemas.microsoft.com/office/drawing/2014/main" id="{AE8BBF81-FA77-86ED-BD78-A7B04FD1A5E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1465" y="109734"/>
            <a:ext cx="720305" cy="874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94;p13">
            <a:extLst>
              <a:ext uri="{FF2B5EF4-FFF2-40B4-BE49-F238E27FC236}">
                <a16:creationId xmlns:a16="http://schemas.microsoft.com/office/drawing/2014/main" id="{AEF0BDC6-5318-0D5B-4E42-032E6AF262F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511" y="113765"/>
            <a:ext cx="1005490" cy="9919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132;p25">
            <a:extLst>
              <a:ext uri="{FF2B5EF4-FFF2-40B4-BE49-F238E27FC236}">
                <a16:creationId xmlns:a16="http://schemas.microsoft.com/office/drawing/2014/main" id="{3A20B025-D604-3989-24FA-8D4FBEDADFF9}"/>
              </a:ext>
            </a:extLst>
          </p:cNvPr>
          <p:cNvGrpSpPr/>
          <p:nvPr/>
        </p:nvGrpSpPr>
        <p:grpSpPr>
          <a:xfrm>
            <a:off x="189781" y="1307969"/>
            <a:ext cx="2775365" cy="1334475"/>
            <a:chOff x="426685" y="2362084"/>
            <a:chExt cx="2797915" cy="2393876"/>
          </a:xfrm>
        </p:grpSpPr>
        <p:grpSp>
          <p:nvGrpSpPr>
            <p:cNvPr id="32" name="Google Shape;133;p25">
              <a:extLst>
                <a:ext uri="{FF2B5EF4-FFF2-40B4-BE49-F238E27FC236}">
                  <a16:creationId xmlns:a16="http://schemas.microsoft.com/office/drawing/2014/main" id="{2DB88A2B-CE57-32D9-02FA-EA8008CD7158}"/>
                </a:ext>
              </a:extLst>
            </p:cNvPr>
            <p:cNvGrpSpPr/>
            <p:nvPr/>
          </p:nvGrpSpPr>
          <p:grpSpPr>
            <a:xfrm>
              <a:off x="426685" y="2362084"/>
              <a:ext cx="2754900" cy="401896"/>
              <a:chOff x="3523972" y="4704559"/>
              <a:chExt cx="2754900" cy="401896"/>
            </a:xfrm>
          </p:grpSpPr>
          <p:sp>
            <p:nvSpPr>
              <p:cNvPr id="34" name="Google Shape;134;p25" descr="Section Header and gold boundless bar">
                <a:extLst>
                  <a:ext uri="{FF2B5EF4-FFF2-40B4-BE49-F238E27FC236}">
                    <a16:creationId xmlns:a16="http://schemas.microsoft.com/office/drawing/2014/main" id="{F16619EB-612D-9A97-E621-C4D0912F6CE6}"/>
                  </a:ext>
                </a:extLst>
              </p:cNvPr>
              <p:cNvSpPr txBox="1"/>
              <p:nvPr/>
            </p:nvSpPr>
            <p:spPr>
              <a:xfrm>
                <a:off x="3523972" y="4704559"/>
                <a:ext cx="2754900" cy="3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250" tIns="12125" rIns="24250" bIns="12125" anchor="t" anchorCtr="0">
                <a:noAutofit/>
              </a:bodyPr>
              <a:lstStyle/>
              <a:p>
                <a:r>
                  <a:rPr lang="en" sz="1000" b="1" dirty="0">
                    <a:solidFill>
                      <a:srgbClr val="002060"/>
                    </a:solidFill>
                    <a:latin typeface="Encode Sans Condensed Thin"/>
                    <a:ea typeface="Encode Sans Condensed Thin"/>
                    <a:cs typeface="Encode Sans Condensed Thin"/>
                    <a:sym typeface="Encode Sans Condensed Thin"/>
                  </a:rPr>
                  <a:t>Overview</a:t>
                </a:r>
                <a:endParaRPr sz="1000" b="1" dirty="0">
                  <a:solidFill>
                    <a:srgbClr val="002060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endParaRPr>
              </a:p>
            </p:txBody>
          </p:sp>
          <p:pic>
            <p:nvPicPr>
              <p:cNvPr id="35" name="Google Shape;135;p25" descr="Gold boundless bar">
                <a:extLst>
                  <a:ext uri="{FF2B5EF4-FFF2-40B4-BE49-F238E27FC236}">
                    <a16:creationId xmlns:a16="http://schemas.microsoft.com/office/drawing/2014/main" id="{BC5B360C-8D32-2FE6-9A1F-F8F0C4DB14E6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0854" y="5056338"/>
                <a:ext cx="552758" cy="50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" name="Google Shape;136;p25">
              <a:extLst>
                <a:ext uri="{FF2B5EF4-FFF2-40B4-BE49-F238E27FC236}">
                  <a16:creationId xmlns:a16="http://schemas.microsoft.com/office/drawing/2014/main" id="{5E3C4799-4F95-0952-9251-1477646A397A}"/>
                </a:ext>
              </a:extLst>
            </p:cNvPr>
            <p:cNvSpPr txBox="1"/>
            <p:nvPr/>
          </p:nvSpPr>
          <p:spPr>
            <a:xfrm>
              <a:off x="470000" y="2909875"/>
              <a:ext cx="2754600" cy="18460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Osu! (stylized “</a:t>
              </a:r>
              <a:r>
                <a:rPr lang="en-US" sz="700" dirty="0" err="1">
                  <a:latin typeface="Open Sans"/>
                  <a:ea typeface="Open Sans"/>
                  <a:cs typeface="Open Sans"/>
                  <a:sym typeface="Open Sans"/>
                </a:rPr>
                <a:t>osu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!”) is a competitive, single-player rhythm game for PC.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Despite its popularity, the algorithm that </a:t>
              </a:r>
              <a:r>
                <a:rPr lang="en-US" sz="700" dirty="0" err="1">
                  <a:latin typeface="Open Sans"/>
                  <a:ea typeface="Open Sans"/>
                  <a:cs typeface="Open Sans"/>
                  <a:sym typeface="Open Sans"/>
                </a:rPr>
                <a:t>osu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! uses to estimate difficulty – and in turn, compute its leaderboards – is somewhat naive.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This project aims to address the current algorithm’s weaknesses by training a sequential machine-learning model on a large amount of replay data.</a:t>
              </a:r>
              <a:endParaRPr lang="en-US" sz="900" b="1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" name="Google Shape;158;p25">
            <a:extLst>
              <a:ext uri="{FF2B5EF4-FFF2-40B4-BE49-F238E27FC236}">
                <a16:creationId xmlns:a16="http://schemas.microsoft.com/office/drawing/2014/main" id="{1BB6F8A7-04C4-9740-DB9D-0D093B5F2E78}"/>
              </a:ext>
            </a:extLst>
          </p:cNvPr>
          <p:cNvGrpSpPr/>
          <p:nvPr/>
        </p:nvGrpSpPr>
        <p:grpSpPr>
          <a:xfrm>
            <a:off x="199336" y="2561336"/>
            <a:ext cx="2746998" cy="1379907"/>
            <a:chOff x="426685" y="2133483"/>
            <a:chExt cx="2797921" cy="2616928"/>
          </a:xfrm>
        </p:grpSpPr>
        <p:grpSp>
          <p:nvGrpSpPr>
            <p:cNvPr id="37" name="Google Shape;159;p25">
              <a:extLst>
                <a:ext uri="{FF2B5EF4-FFF2-40B4-BE49-F238E27FC236}">
                  <a16:creationId xmlns:a16="http://schemas.microsoft.com/office/drawing/2014/main" id="{02FDC835-4988-5762-B6F1-4C6515A661D0}"/>
                </a:ext>
              </a:extLst>
            </p:cNvPr>
            <p:cNvGrpSpPr/>
            <p:nvPr/>
          </p:nvGrpSpPr>
          <p:grpSpPr>
            <a:xfrm>
              <a:off x="426685" y="2133483"/>
              <a:ext cx="2754900" cy="401898"/>
              <a:chOff x="3523972" y="4475958"/>
              <a:chExt cx="2754900" cy="401898"/>
            </a:xfrm>
          </p:grpSpPr>
          <p:sp>
            <p:nvSpPr>
              <p:cNvPr id="39" name="Google Shape;160;p25" descr="Section Header and gold boundless bar">
                <a:extLst>
                  <a:ext uri="{FF2B5EF4-FFF2-40B4-BE49-F238E27FC236}">
                    <a16:creationId xmlns:a16="http://schemas.microsoft.com/office/drawing/2014/main" id="{B25082A8-5C99-3B81-5028-446CFAAB30A8}"/>
                  </a:ext>
                </a:extLst>
              </p:cNvPr>
              <p:cNvSpPr txBox="1"/>
              <p:nvPr/>
            </p:nvSpPr>
            <p:spPr>
              <a:xfrm>
                <a:off x="3523972" y="4475958"/>
                <a:ext cx="2754900" cy="3146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250" tIns="12125" rIns="24250" bIns="12125" anchor="t" anchorCtr="0">
                <a:noAutofit/>
              </a:bodyPr>
              <a:lstStyle/>
              <a:p>
                <a:r>
                  <a:rPr lang="en" sz="1000" b="1" dirty="0">
                    <a:solidFill>
                      <a:srgbClr val="002060"/>
                    </a:solidFill>
                    <a:latin typeface="Encode Sans Condensed Thin"/>
                    <a:ea typeface="Encode Sans Condensed Thin"/>
                    <a:cs typeface="Encode Sans Condensed Thin"/>
                    <a:sym typeface="Encode Sans Condensed Thin"/>
                  </a:rPr>
                  <a:t>Background</a:t>
                </a:r>
                <a:endParaRPr sz="1000" b="1" dirty="0">
                  <a:solidFill>
                    <a:srgbClr val="002060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endParaRPr>
              </a:p>
            </p:txBody>
          </p:sp>
          <p:pic>
            <p:nvPicPr>
              <p:cNvPr id="40" name="Google Shape;161;p25" descr="Gold boundless bar">
                <a:extLst>
                  <a:ext uri="{FF2B5EF4-FFF2-40B4-BE49-F238E27FC236}">
                    <a16:creationId xmlns:a16="http://schemas.microsoft.com/office/drawing/2014/main" id="{D25C9B2B-2429-CF47-0ADE-6208CF3C8F8F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0854" y="4827738"/>
                <a:ext cx="552758" cy="50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" name="Google Shape;162;p25">
              <a:extLst>
                <a:ext uri="{FF2B5EF4-FFF2-40B4-BE49-F238E27FC236}">
                  <a16:creationId xmlns:a16="http://schemas.microsoft.com/office/drawing/2014/main" id="{AE75EE2F-5680-5802-351B-25CB856EBAEC}"/>
                </a:ext>
              </a:extLst>
            </p:cNvPr>
            <p:cNvSpPr txBox="1"/>
            <p:nvPr/>
          </p:nvSpPr>
          <p:spPr>
            <a:xfrm>
              <a:off x="463567" y="2639449"/>
              <a:ext cx="2761039" cy="2110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700" dirty="0" err="1">
                  <a:latin typeface="Open Sans"/>
                  <a:ea typeface="Open Sans"/>
                  <a:cs typeface="Open Sans"/>
                  <a:sym typeface="Open Sans"/>
                </a:rPr>
                <a:t>osu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! is played by clicking circles in time to the beat of a song. The goal is to click the circles with a high degree of rhythmic accuracy.  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There are four possible outcomes for each note. They range from a “300” (for a perfectly timed click) to a “miss” (for no click at all).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700" dirty="0" err="1">
                  <a:latin typeface="Open Sans"/>
                  <a:ea typeface="Open Sans"/>
                  <a:cs typeface="Open Sans"/>
                  <a:sym typeface="Open Sans"/>
                </a:rPr>
                <a:t>osu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!’s current difficulty estimation algorithm is a hand-built heuristic that considers basic note attributes, such as the time and distance between notes. As such, it fails to accurately estimate the difficulty of unusual note patterns.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" name="Google Shape;159;p25">
            <a:extLst>
              <a:ext uri="{FF2B5EF4-FFF2-40B4-BE49-F238E27FC236}">
                <a16:creationId xmlns:a16="http://schemas.microsoft.com/office/drawing/2014/main" id="{F03E00DA-1CF6-3A3E-CAD1-C23DED9108D7}"/>
              </a:ext>
            </a:extLst>
          </p:cNvPr>
          <p:cNvGrpSpPr/>
          <p:nvPr/>
        </p:nvGrpSpPr>
        <p:grpSpPr>
          <a:xfrm>
            <a:off x="3090790" y="3402330"/>
            <a:ext cx="2704760" cy="199414"/>
            <a:chOff x="3523972" y="4475959"/>
            <a:chExt cx="2754900" cy="401897"/>
          </a:xfrm>
        </p:grpSpPr>
        <p:sp>
          <p:nvSpPr>
            <p:cNvPr id="44" name="Google Shape;160;p25" descr="Section Header and gold boundless bar">
              <a:extLst>
                <a:ext uri="{FF2B5EF4-FFF2-40B4-BE49-F238E27FC236}">
                  <a16:creationId xmlns:a16="http://schemas.microsoft.com/office/drawing/2014/main" id="{CE1E9ED3-5D65-60B0-1D6F-5DC15455C551}"/>
                </a:ext>
              </a:extLst>
            </p:cNvPr>
            <p:cNvSpPr txBox="1"/>
            <p:nvPr/>
          </p:nvSpPr>
          <p:spPr>
            <a:xfrm>
              <a:off x="3523972" y="4475959"/>
              <a:ext cx="2754900" cy="314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r>
                <a:rPr lang="en" sz="1000" b="1" dirty="0">
                  <a:solidFill>
                    <a:srgbClr val="002060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rPr>
                <a:t>Results</a:t>
              </a:r>
              <a:endParaRPr sz="1000" b="1" dirty="0">
                <a:solidFill>
                  <a:srgbClr val="002060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endParaRPr>
            </a:p>
          </p:txBody>
        </p:sp>
        <p:pic>
          <p:nvPicPr>
            <p:cNvPr id="45" name="Google Shape;161;p25" descr="Gold boundless bar">
              <a:extLst>
                <a:ext uri="{FF2B5EF4-FFF2-40B4-BE49-F238E27FC236}">
                  <a16:creationId xmlns:a16="http://schemas.microsoft.com/office/drawing/2014/main" id="{99BC21FF-9744-75A5-E73E-6A9B5AD7CEA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60854" y="4827738"/>
              <a:ext cx="552758" cy="501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" name="Google Shape;159;p25">
            <a:extLst>
              <a:ext uri="{FF2B5EF4-FFF2-40B4-BE49-F238E27FC236}">
                <a16:creationId xmlns:a16="http://schemas.microsoft.com/office/drawing/2014/main" id="{D1E2C7EF-CC2F-9B44-B261-7AE3D16D6CFA}"/>
              </a:ext>
            </a:extLst>
          </p:cNvPr>
          <p:cNvGrpSpPr/>
          <p:nvPr/>
        </p:nvGrpSpPr>
        <p:grpSpPr>
          <a:xfrm>
            <a:off x="6058565" y="1307969"/>
            <a:ext cx="2704760" cy="235797"/>
            <a:chOff x="3523972" y="4475959"/>
            <a:chExt cx="2754900" cy="401896"/>
          </a:xfrm>
        </p:grpSpPr>
        <p:sp>
          <p:nvSpPr>
            <p:cNvPr id="49" name="Google Shape;160;p25" descr="Section Header and gold boundless bar">
              <a:extLst>
                <a:ext uri="{FF2B5EF4-FFF2-40B4-BE49-F238E27FC236}">
                  <a16:creationId xmlns:a16="http://schemas.microsoft.com/office/drawing/2014/main" id="{26C8A602-4655-11E9-6FC9-994DCF89CB01}"/>
                </a:ext>
              </a:extLst>
            </p:cNvPr>
            <p:cNvSpPr txBox="1"/>
            <p:nvPr/>
          </p:nvSpPr>
          <p:spPr>
            <a:xfrm>
              <a:off x="3523972" y="4475959"/>
              <a:ext cx="2754900" cy="3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r>
                <a:rPr lang="en" sz="1000" b="1" dirty="0">
                  <a:solidFill>
                    <a:srgbClr val="002060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rPr>
                <a:t>Results (cont.)</a:t>
              </a:r>
              <a:endParaRPr sz="1000" b="1" dirty="0">
                <a:solidFill>
                  <a:srgbClr val="002060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endParaRPr>
            </a:p>
          </p:txBody>
        </p:sp>
        <p:pic>
          <p:nvPicPr>
            <p:cNvPr id="50" name="Google Shape;161;p25" descr="Gold boundless bar">
              <a:extLst>
                <a:ext uri="{FF2B5EF4-FFF2-40B4-BE49-F238E27FC236}">
                  <a16:creationId xmlns:a16="http://schemas.microsoft.com/office/drawing/2014/main" id="{F2EB1E53-B3A9-2552-52D6-47E79087B29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60854" y="4827738"/>
              <a:ext cx="552758" cy="501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AE01C8-2440-1BA9-530E-DE9C9CF98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42" y="4018173"/>
            <a:ext cx="1901889" cy="107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oogle Shape;158;p25">
            <a:extLst>
              <a:ext uri="{FF2B5EF4-FFF2-40B4-BE49-F238E27FC236}">
                <a16:creationId xmlns:a16="http://schemas.microsoft.com/office/drawing/2014/main" id="{1A6BBEA9-60CC-F89F-419F-C5A784D7832A}"/>
              </a:ext>
            </a:extLst>
          </p:cNvPr>
          <p:cNvGrpSpPr/>
          <p:nvPr/>
        </p:nvGrpSpPr>
        <p:grpSpPr>
          <a:xfrm>
            <a:off x="6187746" y="5980849"/>
            <a:ext cx="2746998" cy="682907"/>
            <a:chOff x="426685" y="2133484"/>
            <a:chExt cx="2797921" cy="1393011"/>
          </a:xfrm>
        </p:grpSpPr>
        <p:grpSp>
          <p:nvGrpSpPr>
            <p:cNvPr id="58" name="Google Shape;159;p25">
              <a:extLst>
                <a:ext uri="{FF2B5EF4-FFF2-40B4-BE49-F238E27FC236}">
                  <a16:creationId xmlns:a16="http://schemas.microsoft.com/office/drawing/2014/main" id="{AFA66CA5-6618-C5CE-36C5-18D895099A15}"/>
                </a:ext>
              </a:extLst>
            </p:cNvPr>
            <p:cNvGrpSpPr/>
            <p:nvPr/>
          </p:nvGrpSpPr>
          <p:grpSpPr>
            <a:xfrm>
              <a:off x="426685" y="2133484"/>
              <a:ext cx="2754900" cy="401897"/>
              <a:chOff x="3523972" y="4475959"/>
              <a:chExt cx="2754900" cy="401897"/>
            </a:xfrm>
          </p:grpSpPr>
          <p:sp>
            <p:nvSpPr>
              <p:cNvPr id="60" name="Google Shape;160;p25" descr="Section Header and gold boundless bar">
                <a:extLst>
                  <a:ext uri="{FF2B5EF4-FFF2-40B4-BE49-F238E27FC236}">
                    <a16:creationId xmlns:a16="http://schemas.microsoft.com/office/drawing/2014/main" id="{381F31D2-F894-064B-B0B8-3E1B9B4E3C8E}"/>
                  </a:ext>
                </a:extLst>
              </p:cNvPr>
              <p:cNvSpPr txBox="1"/>
              <p:nvPr/>
            </p:nvSpPr>
            <p:spPr>
              <a:xfrm>
                <a:off x="3523972" y="4475959"/>
                <a:ext cx="2754900" cy="3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250" tIns="12125" rIns="24250" bIns="12125" anchor="t" anchorCtr="0">
                <a:noAutofit/>
              </a:bodyPr>
              <a:lstStyle/>
              <a:p>
                <a:r>
                  <a:rPr lang="en" sz="1000" b="1" dirty="0">
                    <a:solidFill>
                      <a:srgbClr val="002060"/>
                    </a:solidFill>
                    <a:latin typeface="Encode Sans Condensed Thin"/>
                    <a:ea typeface="Encode Sans Condensed Thin"/>
                    <a:cs typeface="Encode Sans Condensed Thin"/>
                    <a:sym typeface="Encode Sans Condensed Thin"/>
                  </a:rPr>
                  <a:t>References</a:t>
                </a:r>
                <a:endParaRPr sz="1000" b="1" dirty="0">
                  <a:solidFill>
                    <a:srgbClr val="002060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endParaRPr>
              </a:p>
            </p:txBody>
          </p:sp>
          <p:pic>
            <p:nvPicPr>
              <p:cNvPr id="61" name="Google Shape;161;p25" descr="Gold boundless bar">
                <a:extLst>
                  <a:ext uri="{FF2B5EF4-FFF2-40B4-BE49-F238E27FC236}">
                    <a16:creationId xmlns:a16="http://schemas.microsoft.com/office/drawing/2014/main" id="{9FEACA6A-4422-5279-EE70-8223917CC9AE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0854" y="4827738"/>
                <a:ext cx="552758" cy="50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9" name="Google Shape;162;p25">
              <a:extLst>
                <a:ext uri="{FF2B5EF4-FFF2-40B4-BE49-F238E27FC236}">
                  <a16:creationId xmlns:a16="http://schemas.microsoft.com/office/drawing/2014/main" id="{120D4BF8-82A7-0764-B740-7DC6EC9B7333}"/>
                </a:ext>
              </a:extLst>
            </p:cNvPr>
            <p:cNvSpPr txBox="1"/>
            <p:nvPr/>
          </p:nvSpPr>
          <p:spPr>
            <a:xfrm>
              <a:off x="470006" y="2681281"/>
              <a:ext cx="2754600" cy="8452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r>
                <a:rPr lang="en" sz="600" dirty="0">
                  <a:latin typeface="Open Sans"/>
                  <a:ea typeface="Open Sans"/>
                  <a:cs typeface="Open Sans"/>
                  <a:sym typeface="Open Sans"/>
                </a:rPr>
                <a:t>I </a:t>
              </a:r>
              <a:r>
                <a:rPr lang="en-US" sz="600" dirty="0">
                  <a:latin typeface="Open Sans"/>
                  <a:ea typeface="Open Sans"/>
                  <a:cs typeface="Open Sans"/>
                  <a:sym typeface="Open Sans"/>
                </a:rPr>
                <a:t>Gold, K., &amp; Olivier, A. (2010). Using Machine Translation to Convert Between Difficulties in Rhythm Games. Proceedings of the AAAI Conference on Artificial Intelligence and Interactive Digital Entertainment, 6(1), 27-32. </a:t>
              </a:r>
              <a:r>
                <a:rPr lang="en-US" sz="600" u="sng" dirty="0">
                  <a:latin typeface="Open Sans"/>
                  <a:ea typeface="Open Sans"/>
                  <a:cs typeface="Open Sans"/>
                  <a:sym typeface="Open Sans"/>
                </a:rPr>
                <a:t>https://doi.org/10.1609/aiide.v6i1.12396</a:t>
              </a:r>
              <a:endParaRPr lang="en-US" sz="600" u="sng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endParaRPr sz="7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08C8BDF3-C8F1-27DC-5379-093F4186E1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797" t="3863" r="6451"/>
          <a:stretch/>
        </p:blipFill>
        <p:spPr>
          <a:xfrm>
            <a:off x="3263995" y="5193022"/>
            <a:ext cx="2471322" cy="1338470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1348CBC2-1EC8-B0E8-6A0D-35D46F18EB2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98" r="6221"/>
          <a:stretch/>
        </p:blipFill>
        <p:spPr>
          <a:xfrm>
            <a:off x="3171931" y="3611391"/>
            <a:ext cx="2531847" cy="1371814"/>
          </a:xfrm>
          <a:prstGeom prst="rect">
            <a:avLst/>
          </a:prstGeom>
        </p:spPr>
      </p:pic>
      <p:grpSp>
        <p:nvGrpSpPr>
          <p:cNvPr id="166" name="Google Shape;158;p25">
            <a:extLst>
              <a:ext uri="{FF2B5EF4-FFF2-40B4-BE49-F238E27FC236}">
                <a16:creationId xmlns:a16="http://schemas.microsoft.com/office/drawing/2014/main" id="{080621D9-8D72-3BBC-60E7-A7F3833947F2}"/>
              </a:ext>
            </a:extLst>
          </p:cNvPr>
          <p:cNvGrpSpPr/>
          <p:nvPr/>
        </p:nvGrpSpPr>
        <p:grpSpPr>
          <a:xfrm>
            <a:off x="226366" y="5350101"/>
            <a:ext cx="2746998" cy="1270364"/>
            <a:chOff x="426685" y="2133484"/>
            <a:chExt cx="2797921" cy="2409184"/>
          </a:xfrm>
        </p:grpSpPr>
        <p:grpSp>
          <p:nvGrpSpPr>
            <p:cNvPr id="167" name="Google Shape;159;p25">
              <a:extLst>
                <a:ext uri="{FF2B5EF4-FFF2-40B4-BE49-F238E27FC236}">
                  <a16:creationId xmlns:a16="http://schemas.microsoft.com/office/drawing/2014/main" id="{33FCB896-C2BD-EFC7-8850-2CFA60D6A3B6}"/>
                </a:ext>
              </a:extLst>
            </p:cNvPr>
            <p:cNvGrpSpPr/>
            <p:nvPr/>
          </p:nvGrpSpPr>
          <p:grpSpPr>
            <a:xfrm>
              <a:off x="426685" y="2133484"/>
              <a:ext cx="2754900" cy="401897"/>
              <a:chOff x="3523972" y="4475959"/>
              <a:chExt cx="2754900" cy="401897"/>
            </a:xfrm>
          </p:grpSpPr>
          <p:sp>
            <p:nvSpPr>
              <p:cNvPr id="169" name="Google Shape;160;p25" descr="Section Header and gold boundless bar">
                <a:extLst>
                  <a:ext uri="{FF2B5EF4-FFF2-40B4-BE49-F238E27FC236}">
                    <a16:creationId xmlns:a16="http://schemas.microsoft.com/office/drawing/2014/main" id="{FFC5DD69-0016-7415-9759-84D9DEFC66C3}"/>
                  </a:ext>
                </a:extLst>
              </p:cNvPr>
              <p:cNvSpPr txBox="1"/>
              <p:nvPr/>
            </p:nvSpPr>
            <p:spPr>
              <a:xfrm>
                <a:off x="3523972" y="4475959"/>
                <a:ext cx="2754900" cy="314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250" tIns="12125" rIns="24250" bIns="12125" anchor="t" anchorCtr="0">
                <a:noAutofit/>
              </a:bodyPr>
              <a:lstStyle/>
              <a:p>
                <a:r>
                  <a:rPr lang="en" sz="1000" b="1" dirty="0">
                    <a:solidFill>
                      <a:srgbClr val="002060"/>
                    </a:solidFill>
                    <a:latin typeface="Encode Sans Condensed Thin"/>
                    <a:ea typeface="Encode Sans Condensed Thin"/>
                    <a:cs typeface="Encode Sans Condensed Thin"/>
                    <a:sym typeface="Encode Sans Condensed Thin"/>
                  </a:rPr>
                  <a:t>Methodology</a:t>
                </a:r>
                <a:endParaRPr sz="1000" b="1" dirty="0">
                  <a:solidFill>
                    <a:srgbClr val="002060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endParaRPr>
              </a:p>
            </p:txBody>
          </p:sp>
          <p:pic>
            <p:nvPicPr>
              <p:cNvPr id="170" name="Google Shape;161;p25" descr="Gold boundless bar">
                <a:extLst>
                  <a:ext uri="{FF2B5EF4-FFF2-40B4-BE49-F238E27FC236}">
                    <a16:creationId xmlns:a16="http://schemas.microsoft.com/office/drawing/2014/main" id="{F3D80F8C-BB28-5F94-F2A8-6542775BE902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0854" y="4827738"/>
                <a:ext cx="552758" cy="50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8" name="Google Shape;162;p25">
              <a:extLst>
                <a:ext uri="{FF2B5EF4-FFF2-40B4-BE49-F238E27FC236}">
                  <a16:creationId xmlns:a16="http://schemas.microsoft.com/office/drawing/2014/main" id="{91ED3EB9-6CA0-7ED8-F7DA-0EDB258A8BBA}"/>
                </a:ext>
              </a:extLst>
            </p:cNvPr>
            <p:cNvSpPr txBox="1"/>
            <p:nvPr/>
          </p:nvSpPr>
          <p:spPr>
            <a:xfrm>
              <a:off x="470006" y="2681276"/>
              <a:ext cx="2754600" cy="1861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I obtained a dataset of 381,000 replays from a third-party website that renders replays to video. I then parsed the replays into sequences of (note, outcome) pairs.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I used the sequences to support a multi-class classification task. I considered three architectures: a naive, feed-forward network, an LSTM sequence classifier, and an LSTM sequence-to-sequence translator. 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For each model, the objective was to predict a note’s outcome given its attributes and predecessors.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sz="700" dirty="0"/>
            </a:p>
            <a:p>
              <a:endParaRPr sz="7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72" name="Picture 171">
            <a:extLst>
              <a:ext uri="{FF2B5EF4-FFF2-40B4-BE49-F238E27FC236}">
                <a16:creationId xmlns:a16="http://schemas.microsoft.com/office/drawing/2014/main" id="{2D5AD30A-4B48-2032-D050-B16D464C7F8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64105"/>
          <a:stretch/>
        </p:blipFill>
        <p:spPr>
          <a:xfrm>
            <a:off x="6214092" y="1570289"/>
            <a:ext cx="2568850" cy="1383139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D0006A17-B0F9-32E8-4C77-F68FEDB5F728}"/>
              </a:ext>
            </a:extLst>
          </p:cNvPr>
          <p:cNvSpPr txBox="1"/>
          <p:nvPr/>
        </p:nvSpPr>
        <p:spPr>
          <a:xfrm>
            <a:off x="6366125" y="2935820"/>
            <a:ext cx="2344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 5: Comparison between my song-level difficulty estimations and those of the current algorithm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9CF2207-B83F-9DDF-22AF-7278463DC036}"/>
              </a:ext>
            </a:extLst>
          </p:cNvPr>
          <p:cNvSpPr txBox="1"/>
          <p:nvPr/>
        </p:nvSpPr>
        <p:spPr>
          <a:xfrm>
            <a:off x="3532589" y="4931817"/>
            <a:ext cx="1978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 3: Classification performance by model and dataset (note-level)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7141F9A-1EE6-22C1-D9C3-46E116D30F42}"/>
              </a:ext>
            </a:extLst>
          </p:cNvPr>
          <p:cNvSpPr txBox="1"/>
          <p:nvPr/>
        </p:nvSpPr>
        <p:spPr>
          <a:xfrm>
            <a:off x="3591429" y="6496502"/>
            <a:ext cx="1978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 4: Predicted outcome probabilities over the course of a song with a challenging ending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789D797-7689-A6A7-C17F-704558D394C4}"/>
              </a:ext>
            </a:extLst>
          </p:cNvPr>
          <p:cNvSpPr txBox="1"/>
          <p:nvPr/>
        </p:nvSpPr>
        <p:spPr>
          <a:xfrm>
            <a:off x="706070" y="5111618"/>
            <a:ext cx="18593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 1: </a:t>
            </a:r>
            <a:r>
              <a:rPr lang="en-US" sz="600" b="1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osu</a:t>
            </a:r>
            <a:r>
              <a:rPr lang="en-US" sz="6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 gameplay (cursor in upper right)</a:t>
            </a: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94A0531F-588D-4727-0055-9F3A7910A30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669" r="2627" b="7112"/>
          <a:stretch/>
        </p:blipFill>
        <p:spPr>
          <a:xfrm>
            <a:off x="3142232" y="1604883"/>
            <a:ext cx="2704464" cy="723358"/>
          </a:xfrm>
          <a:prstGeom prst="rect">
            <a:avLst/>
          </a:prstGeom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72BEB936-CEFB-C305-48AD-8B08C7627586}"/>
              </a:ext>
            </a:extLst>
          </p:cNvPr>
          <p:cNvSpPr txBox="1"/>
          <p:nvPr/>
        </p:nvSpPr>
        <p:spPr>
          <a:xfrm>
            <a:off x="3322428" y="2327240"/>
            <a:ext cx="2344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 2: Model diagram of the LSTM sequence classifier</a:t>
            </a:r>
          </a:p>
        </p:txBody>
      </p:sp>
      <p:sp>
        <p:nvSpPr>
          <p:cNvPr id="1031" name="Rectangle: Rounded Corners 1030">
            <a:extLst>
              <a:ext uri="{FF2B5EF4-FFF2-40B4-BE49-F238E27FC236}">
                <a16:creationId xmlns:a16="http://schemas.microsoft.com/office/drawing/2014/main" id="{CD1A69C0-1744-C6BC-6BEA-7F9116AAD410}"/>
              </a:ext>
            </a:extLst>
          </p:cNvPr>
          <p:cNvSpPr/>
          <p:nvPr/>
        </p:nvSpPr>
        <p:spPr>
          <a:xfrm>
            <a:off x="6214092" y="3292087"/>
            <a:ext cx="2598468" cy="1691118"/>
          </a:xfrm>
          <a:prstGeom prst="roundRect">
            <a:avLst/>
          </a:prstGeom>
          <a:solidFill>
            <a:srgbClr val="004C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Google Shape;151;p25"/>
          <p:cNvSpPr txBox="1"/>
          <p:nvPr/>
        </p:nvSpPr>
        <p:spPr>
          <a:xfrm>
            <a:off x="6375556" y="3415533"/>
            <a:ext cx="2275540" cy="148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/>
          <a:p>
            <a:r>
              <a:rPr lang="en-US" sz="1000" b="1" dirty="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Main Findings</a:t>
            </a:r>
          </a:p>
          <a:p>
            <a:pPr marL="171450" indent="-171450">
              <a:spcBef>
                <a:spcPts val="3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7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Machine-learning models accurately predict note outcomes. Sequence-to-sequence models are particularly accurate (though further sensitivity analysis is warranted).</a:t>
            </a:r>
          </a:p>
          <a:p>
            <a:pPr marL="171450" indent="-171450">
              <a:spcBef>
                <a:spcPts val="3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7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Estimating the difficulty of a song via the joint probability of clicking all of its notes results in an algorithm that closely tracks the current algorithm.</a:t>
            </a:r>
          </a:p>
          <a:p>
            <a:pPr marL="171450" indent="-171450">
              <a:spcBef>
                <a:spcPts val="3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7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 representative dataset is necessary for developing a viable data-driven algorithm. The current dataset does not contain enough poor replays, resulting in condensed difficulty estimations.</a:t>
            </a:r>
          </a:p>
          <a:p>
            <a:pPr marL="171450" indent="-171450">
              <a:spcBef>
                <a:spcPts val="3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700" b="1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  <a:p>
            <a:pPr marL="171450" indent="-171450">
              <a:spcBef>
                <a:spcPts val="3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700" b="1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1034" name="Picture 1033">
            <a:extLst>
              <a:ext uri="{FF2B5EF4-FFF2-40B4-BE49-F238E27FC236}">
                <a16:creationId xmlns:a16="http://schemas.microsoft.com/office/drawing/2014/main" id="{F3A418DF-2308-7658-6520-A3476C92B3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1411" y="3036046"/>
            <a:ext cx="2431128" cy="341000"/>
          </a:xfrm>
          <a:prstGeom prst="rect">
            <a:avLst/>
          </a:prstGeom>
        </p:spPr>
      </p:pic>
      <p:grpSp>
        <p:nvGrpSpPr>
          <p:cNvPr id="1035" name="Google Shape;158;p25">
            <a:extLst>
              <a:ext uri="{FF2B5EF4-FFF2-40B4-BE49-F238E27FC236}">
                <a16:creationId xmlns:a16="http://schemas.microsoft.com/office/drawing/2014/main" id="{24A6D3B4-BD60-6B74-F014-79667FDA3754}"/>
              </a:ext>
            </a:extLst>
          </p:cNvPr>
          <p:cNvGrpSpPr/>
          <p:nvPr/>
        </p:nvGrpSpPr>
        <p:grpSpPr>
          <a:xfrm>
            <a:off x="6187746" y="5081818"/>
            <a:ext cx="2746998" cy="879931"/>
            <a:chOff x="426685" y="2133484"/>
            <a:chExt cx="2797921" cy="1794906"/>
          </a:xfrm>
        </p:grpSpPr>
        <p:grpSp>
          <p:nvGrpSpPr>
            <p:cNvPr id="1036" name="Google Shape;159;p25">
              <a:extLst>
                <a:ext uri="{FF2B5EF4-FFF2-40B4-BE49-F238E27FC236}">
                  <a16:creationId xmlns:a16="http://schemas.microsoft.com/office/drawing/2014/main" id="{ADD1092E-6221-3D30-C65E-A4AB0130EA9C}"/>
                </a:ext>
              </a:extLst>
            </p:cNvPr>
            <p:cNvGrpSpPr/>
            <p:nvPr/>
          </p:nvGrpSpPr>
          <p:grpSpPr>
            <a:xfrm>
              <a:off x="426685" y="2133484"/>
              <a:ext cx="2754900" cy="401897"/>
              <a:chOff x="3523972" y="4475959"/>
              <a:chExt cx="2754900" cy="401897"/>
            </a:xfrm>
          </p:grpSpPr>
          <p:sp>
            <p:nvSpPr>
              <p:cNvPr id="1038" name="Google Shape;160;p25" descr="Section Header and gold boundless bar">
                <a:extLst>
                  <a:ext uri="{FF2B5EF4-FFF2-40B4-BE49-F238E27FC236}">
                    <a16:creationId xmlns:a16="http://schemas.microsoft.com/office/drawing/2014/main" id="{E43B294C-9D8B-873F-4558-2FB1F493597F}"/>
                  </a:ext>
                </a:extLst>
              </p:cNvPr>
              <p:cNvSpPr txBox="1"/>
              <p:nvPr/>
            </p:nvSpPr>
            <p:spPr>
              <a:xfrm>
                <a:off x="3523972" y="4475959"/>
                <a:ext cx="2754900" cy="3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250" tIns="12125" rIns="24250" bIns="12125" anchor="t" anchorCtr="0">
                <a:noAutofit/>
              </a:bodyPr>
              <a:lstStyle/>
              <a:p>
                <a:r>
                  <a:rPr lang="en" sz="1000" b="1" dirty="0">
                    <a:solidFill>
                      <a:srgbClr val="002060"/>
                    </a:solidFill>
                    <a:latin typeface="Encode Sans Condensed Thin"/>
                    <a:ea typeface="Encode Sans Condensed Thin"/>
                    <a:cs typeface="Encode Sans Condensed Thin"/>
                    <a:sym typeface="Encode Sans Condensed Thin"/>
                  </a:rPr>
                  <a:t>Acknowledgments</a:t>
                </a:r>
                <a:endParaRPr sz="1000" b="1" dirty="0">
                  <a:solidFill>
                    <a:srgbClr val="002060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endParaRPr>
              </a:p>
            </p:txBody>
          </p:sp>
          <p:pic>
            <p:nvPicPr>
              <p:cNvPr id="1039" name="Google Shape;161;p25" descr="Gold boundless bar">
                <a:extLst>
                  <a:ext uri="{FF2B5EF4-FFF2-40B4-BE49-F238E27FC236}">
                    <a16:creationId xmlns:a16="http://schemas.microsoft.com/office/drawing/2014/main" id="{024A9254-171B-3781-8A77-870C12A25A0F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0854" y="4827738"/>
                <a:ext cx="552758" cy="50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37" name="Google Shape;162;p25">
              <a:extLst>
                <a:ext uri="{FF2B5EF4-FFF2-40B4-BE49-F238E27FC236}">
                  <a16:creationId xmlns:a16="http://schemas.microsoft.com/office/drawing/2014/main" id="{7EBD746E-D476-DD2D-E96A-B8EC04C956AA}"/>
                </a:ext>
              </a:extLst>
            </p:cNvPr>
            <p:cNvSpPr txBox="1"/>
            <p:nvPr/>
          </p:nvSpPr>
          <p:spPr>
            <a:xfrm>
              <a:off x="470006" y="2681279"/>
              <a:ext cx="2754600" cy="1247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r>
                <a:rPr lang="en" sz="700" dirty="0">
                  <a:latin typeface="Open Sans"/>
                  <a:ea typeface="Open Sans"/>
                  <a:cs typeface="Open Sans"/>
                  <a:sym typeface="Open Sans"/>
                </a:rPr>
                <a:t>I would like to thank James Glenn for supporting this project. I would also like to thank Liam Devoe, a graduate student at Northeastern, for 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supporting my efforts to parse 29 GB of replay files. I would not have accomplished much if I had to write my own parser from scratch.</a:t>
              </a:r>
              <a:endParaRPr sz="7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1">
      <a:dk1>
        <a:srgbClr val="990000"/>
      </a:dk1>
      <a:lt1>
        <a:srgbClr val="FFFFFF"/>
      </a:lt1>
      <a:dk2>
        <a:srgbClr val="828282"/>
      </a:dk2>
      <a:lt2>
        <a:srgbClr val="FFFFFF"/>
      </a:lt2>
      <a:accent1>
        <a:srgbClr val="990000"/>
      </a:accent1>
      <a:accent2>
        <a:srgbClr val="FFFFFF"/>
      </a:accent2>
      <a:accent3>
        <a:srgbClr val="828282"/>
      </a:accent3>
      <a:accent4>
        <a:srgbClr val="FFFFFF"/>
      </a:accent4>
      <a:accent5>
        <a:srgbClr val="4B4B4B"/>
      </a:accent5>
      <a:accent6>
        <a:srgbClr val="828282"/>
      </a:accent6>
      <a:hlink>
        <a:srgbClr val="BEBEBE"/>
      </a:hlink>
      <a:folHlink>
        <a:srgbClr val="D5D5D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585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Encode Sans Condensed Thin</vt:lpstr>
      <vt:lpstr>Calibri</vt:lpstr>
      <vt:lpstr>Arial</vt:lpstr>
      <vt:lpstr>Open Sans</vt:lpstr>
      <vt:lpstr>Wingdings</vt:lpstr>
      <vt:lpstr>Simple Light</vt:lpstr>
      <vt:lpstr>Office Theme</vt:lpstr>
      <vt:lpstr>Estimating Difficulty in osu! with Sequential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CPSC 490 Senior Project Final Presentation</dc:title>
  <cp:lastModifiedBy>Ben Wonderlin</cp:lastModifiedBy>
  <cp:revision>28</cp:revision>
  <dcterms:modified xsi:type="dcterms:W3CDTF">2023-12-05T01:19:48Z</dcterms:modified>
</cp:coreProperties>
</file>