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62222" autoAdjust="0"/>
  </p:normalViewPr>
  <p:slideViewPr>
    <p:cSldViewPr snapToGrid="0">
      <p:cViewPr varScale="1">
        <p:scale>
          <a:sx n="71" d="100"/>
          <a:sy n="71" d="100"/>
        </p:scale>
        <p:origin x="2166"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using ora2pg and data with Azure Database Migration Service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 Hyperscale (Citus)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Hyperscale (Citus)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most of the Oracle schema to a PostgreSQL-compatible one, assess the source database to identify the difficulty of the migration task, and copy data.  Complex stored procedures and functions still require developer custom upgrades.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However, ora2pg struggles with online migrations (initial migration + incremental). Therefore, we are using Azure Database Migration Service (DMS) Premium tier to migrate data. Note that DMS can only migrate table schemas, not other objects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With DMS, you first create a new project. Then you connect to the Oracle source database. Then connect to the PostgreSQL destination database. </a:t>
            </a:r>
            <a:r>
              <a:rPr lang="en-US" sz="1200" b="0" kern="1200" dirty="0">
                <a:solidFill>
                  <a:schemeClr val="tx1"/>
                </a:solidFill>
                <a:effectLst/>
                <a:latin typeface="+mn-lt"/>
                <a:ea typeface="+mn-ea"/>
                <a:cs typeface="+mn-cs"/>
              </a:rPr>
              <a:t>If you choose to create the target tables before using DMS, you will map source tables to target tables. Otherwise, you will simply map the source and target databases.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Run the migration. </a:t>
            </a:r>
            <a:r>
              <a:rPr lang="en-US" sz="1200" b="0" i="0" u="none" strike="noStrike" kern="1200" baseline="0" dirty="0">
                <a:solidFill>
                  <a:schemeClr val="tx1"/>
                </a:solidFill>
                <a:effectLst/>
                <a:latin typeface="+mn-lt"/>
                <a:ea typeface="+mn-ea"/>
                <a:cs typeface="+mn-cs"/>
              </a:rPr>
              <a:t>C</a:t>
            </a:r>
            <a:r>
              <a:rPr lang="en-US" sz="1200" b="0" kern="1200" dirty="0">
                <a:solidFill>
                  <a:schemeClr val="tx1"/>
                </a:solidFill>
                <a:effectLst/>
                <a:latin typeface="+mn-lt"/>
                <a:ea typeface="+mn-ea"/>
                <a:cs typeface="+mn-cs"/>
              </a:rPr>
              <a:t>hanges made to the source database during the migration will be applied automatically (incremental data sync)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JSONB field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visualized, and used in more ways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 provides several options for creating high availability for a server or database.</a:t>
            </a:r>
            <a:r>
              <a:rPr lang="en-US" sz="1200" b="0" i="0" kern="1200" dirty="0">
                <a:solidFill>
                  <a:schemeClr val="tx1"/>
                </a:solidFill>
                <a:effectLst/>
                <a:latin typeface="+mn-lt"/>
                <a:ea typeface="+mn-ea"/>
                <a:cs typeface="+mn-cs"/>
              </a:rPr>
              <a:t> </a:t>
            </a:r>
            <a:r>
              <a:rPr lang="en-US" sz="1200" b="0" i="0" dirty="0"/>
              <a:t>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clusters two instances to serve as a single node with automatic failover (no data loss)</a:t>
            </a:r>
            <a:endParaRPr lang="en-US"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shards databases, and each shard is stored in multiple locations throughout the cluster</a:t>
            </a:r>
            <a:endParaRPr lang="en-US" sz="1200" b="0" i="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 options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the high availability and performance features of a Hyperscale (Citus) cluster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bad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through DirectQuery, but when reports are deployed to Power BI Service (for web-based reporting), data must be imported into the model</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8/1/2020 8:36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proofs-of-concept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3600" b="0" dirty="0">
                <a:solidFill>
                  <a:srgbClr val="D4D4D4"/>
                </a:solidFill>
                <a:effectLst/>
                <a:latin typeface="Consolas" panose="020B0609020204030204" pitchFamily="49" charset="0"/>
              </a:rPr>
              <a:t>Migrating Oracle to PostgreSQL</a:t>
            </a:r>
            <a:endParaRPr lang="en-US" sz="3600"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network diagram displays the applications and the connections to the Azure Cloud servicecs.">
            <a:extLst>
              <a:ext uri="{FF2B5EF4-FFF2-40B4-BE49-F238E27FC236}">
                <a16:creationId xmlns:a16="http://schemas.microsoft.com/office/drawing/2014/main" id="{E36BF91D-FD1D-42D4-8903-E02650654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74" y="1189176"/>
            <a:ext cx="10271051" cy="536324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Shows the migration path from Oracle to Azure Database for PostgreSQL">
            <a:extLst>
              <a:ext uri="{FF2B5EF4-FFF2-40B4-BE49-F238E27FC236}">
                <a16:creationId xmlns:a16="http://schemas.microsoft.com/office/drawing/2014/main" id="{01069F01-853A-4149-9985-62644DCA3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7" y="2434390"/>
            <a:ext cx="11162366" cy="3234433"/>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come up with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5" name="Picture 4" descr="The picture shows the log data moving from PostgreSQL to Azure Monitor.">
            <a:extLst>
              <a:ext uri="{FF2B5EF4-FFF2-40B4-BE49-F238E27FC236}">
                <a16:creationId xmlns:a16="http://schemas.microsoft.com/office/drawing/2014/main" id="{3D15D6FB-A2F1-4859-8BA6-3980BD7FBD58}"/>
              </a:ext>
            </a:extLst>
          </p:cNvPr>
          <p:cNvPicPr>
            <a:picLocks noChangeAspect="1"/>
          </p:cNvPicPr>
          <p:nvPr/>
        </p:nvPicPr>
        <p:blipFill>
          <a:blip r:embed="rId3"/>
          <a:stretch>
            <a:fillRect/>
          </a:stretch>
        </p:blipFill>
        <p:spPr>
          <a:xfrm>
            <a:off x="773190" y="2088842"/>
            <a:ext cx="10645620" cy="3659048"/>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a:t>
            </a:r>
            <a:r>
              <a:rPr lang="en-US" sz="3600">
                <a:solidFill>
                  <a:schemeClr val="tx1"/>
                </a:solidFill>
                <a:latin typeface="+mj-lt"/>
              </a:rPr>
              <a:t>for PostgreSQL POC</a:t>
            </a:r>
            <a:endParaRPr lang="en-US" sz="3600" dirty="0">
              <a:solidFill>
                <a:schemeClr val="tx1"/>
              </a:solidFill>
              <a:latin typeface="+mj-lt"/>
            </a:endParaRP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a:t>
            </a:r>
            <a:r>
              <a:rPr lang="en-US" sz="3600" i="1" dirty="0">
                <a:solidFill>
                  <a:schemeClr val="tx1"/>
                </a:solidFill>
              </a:rPr>
              <a:t>We are excited that an Azure Database for PostgreSQL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4532</Words>
  <Application>Microsoft Office PowerPoint</Application>
  <PresentationFormat>Widescreen</PresentationFormat>
  <Paragraphs>390</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2020-08-01T15:42:13Z</dcterms:modified>
</cp:coreProperties>
</file>