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0"/>
  </p:notesMasterIdLst>
  <p:sldIdLst>
    <p:sldId id="300" r:id="rId3"/>
    <p:sldId id="323" r:id="rId4"/>
    <p:sldId id="302" r:id="rId5"/>
    <p:sldId id="259" r:id="rId6"/>
    <p:sldId id="359" r:id="rId7"/>
    <p:sldId id="303" r:id="rId8"/>
    <p:sldId id="353" r:id="rId9"/>
    <p:sldId id="304" r:id="rId10"/>
    <p:sldId id="360" r:id="rId11"/>
    <p:sldId id="361" r:id="rId12"/>
    <p:sldId id="305" r:id="rId13"/>
    <p:sldId id="320" r:id="rId14"/>
    <p:sldId id="322" r:id="rId15"/>
    <p:sldId id="321" r:id="rId16"/>
    <p:sldId id="317" r:id="rId17"/>
    <p:sldId id="316" r:id="rId18"/>
    <p:sldId id="319" r:id="rId19"/>
    <p:sldId id="365" r:id="rId20"/>
    <p:sldId id="331" r:id="rId21"/>
    <p:sldId id="333" r:id="rId22"/>
    <p:sldId id="334" r:id="rId23"/>
    <p:sldId id="336" r:id="rId24"/>
    <p:sldId id="362" r:id="rId25"/>
    <p:sldId id="363" r:id="rId26"/>
    <p:sldId id="364"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79216" autoAdjust="0"/>
  </p:normalViewPr>
  <p:slideViewPr>
    <p:cSldViewPr snapToGrid="0">
      <p:cViewPr varScale="1">
        <p:scale>
          <a:sx n="90" d="100"/>
          <a:sy n="90" d="100"/>
        </p:scale>
        <p:origin x="1446" y="9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66" d="100"/>
          <a:sy n="66" d="100"/>
        </p:scale>
        <p:origin x="2510" y="-34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kern="1200" dirty="0">
                <a:solidFill>
                  <a:schemeClr val="tx1"/>
                </a:solidFill>
                <a:effectLst/>
                <a:latin typeface="Segoe UI" panose="020B0502040204020203" pitchFamily="34" charset="0"/>
                <a:ea typeface="+mn-ea"/>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endParaRPr lang="en-US" sz="950" kern="1200" dirty="0">
              <a:solidFill>
                <a:schemeClr val="tx1"/>
              </a:solidFill>
              <a:effectLst/>
              <a:latin typeface="Segoe UI" panose="020B0502040204020203" pitchFamily="34" charset="0"/>
              <a:ea typeface="+mn-ea"/>
              <a:cs typeface="Segoe UI" panose="020B0502040204020203" pitchFamily="34" charset="0"/>
            </a:endParaRPr>
          </a:p>
          <a:p>
            <a:r>
              <a:rPr lang="en-US" sz="950" kern="1200" dirty="0">
                <a:solidFill>
                  <a:schemeClr val="tx1"/>
                </a:solidFill>
                <a:effectLst/>
                <a:latin typeface="Segoe UI" panose="020B0502040204020203" pitchFamily="34" charset="0"/>
                <a:ea typeface="+mn-ea"/>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950" kern="1200" dirty="0">
                <a:solidFill>
                  <a:schemeClr val="tx1"/>
                </a:solidFill>
                <a:effectLst/>
                <a:latin typeface="Segoe UI" panose="020B0502040204020203" pitchFamily="34" charset="0"/>
                <a:ea typeface="+mn-ea"/>
                <a:cs typeface="Segoe UI" panose="020B0502040204020203" pitchFamily="34" charset="0"/>
              </a:rPr>
              <a:t>© 2018 Microsoft Corporation. All rights reserved. Microsoft and the trademarks listed at </a:t>
            </a:r>
            <a:r>
              <a:rPr lang="en-US" sz="950" kern="1200" dirty="0">
                <a:solidFill>
                  <a:schemeClr val="tx1"/>
                </a:solidFill>
                <a:effectLst/>
                <a:latin typeface="Segoe UI" panose="020B0502040204020203" pitchFamily="34" charset="0"/>
                <a:ea typeface="+mn-ea"/>
                <a:cs typeface="Segoe UI" panose="020B0502040204020203" pitchFamily="34" charset="0"/>
                <a:hlinkClick r:id="rId3"/>
              </a:rPr>
              <a:t>https://www.microsoft.com/en-us/legal/intellectualproperty/Trademarks/Usage/General.aspx</a:t>
            </a:r>
            <a:r>
              <a:rPr lang="en-US" sz="950" kern="1200" dirty="0">
                <a:solidFill>
                  <a:schemeClr val="tx1"/>
                </a:solidFill>
                <a:effectLst/>
                <a:latin typeface="Segoe UI" panose="020B0502040204020203" pitchFamily="34" charset="0"/>
                <a:ea typeface="+mn-ea"/>
                <a:cs typeface="Segoe UI" panose="020B0502040204020203" pitchFamily="34" charset="0"/>
              </a:rPr>
              <a:t> are trademarks of the Microsoft group of companies. All other trademarks are property of their respective owners.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tell all of our vendors that we’re changing databases so their integrations work?</a:t>
            </a:r>
          </a:p>
          <a:p>
            <a:pPr marL="171450" indent="-171450">
              <a:buFont typeface="Arial" panose="020B0604020202020204" pitchFamily="34" charset="0"/>
              <a:buChar char="•"/>
            </a:pPr>
            <a:r>
              <a:rPr lang="en-US" dirty="0"/>
              <a:t>What will stop us from upgrading our data warehouse to SQL Server 2017 Enterprise?</a:t>
            </a:r>
          </a:p>
          <a:p>
            <a:pPr marL="171450" indent="-171450">
              <a:buFont typeface="Arial" panose="020B0604020202020204" pitchFamily="34" charset="0"/>
              <a:buChar char="•"/>
            </a:pPr>
            <a:r>
              <a:rPr lang="en-US" dirty="0"/>
              <a:t>When we upgrade the data warehouse, how will we keep all our connected dependencies updated?</a:t>
            </a:r>
          </a:p>
          <a:p>
            <a:pPr marL="171450" indent="-171450">
              <a:buFont typeface="Arial" panose="020B0604020202020204" pitchFamily="34" charset="0"/>
              <a:buChar char="•"/>
            </a:pPr>
            <a:r>
              <a:rPr lang="en-US" dirty="0"/>
              <a:t>What will happen with SSIS, SSRS, and SQL Server Analysis Services (SSAS)?</a:t>
            </a:r>
          </a:p>
          <a:p>
            <a:pPr marL="171450" indent="-171450">
              <a:buFont typeface="Arial" panose="020B0604020202020204" pitchFamily="34" charset="0"/>
              <a:buChar char="•"/>
            </a:pPr>
            <a:r>
              <a:rPr lang="en-US" dirty="0"/>
              <a:t>How will security and SQL Agent Jobs migrate over?</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80031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common architecture for this type of scenario, from which you can draw inspiration. You will find this diagram within the Whiteboard Design Session Student Guide.</a:t>
            </a:r>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Kathleen Sloan, CIO of Wide World Importers (WWI)</a:t>
            </a:r>
          </a:p>
          <a:p>
            <a:pPr marL="171450" indent="-171450">
              <a:buFont typeface="Arial" panose="020B0604020202020204" pitchFamily="34" charset="0"/>
              <a:buChar char="•"/>
            </a:pPr>
            <a:r>
              <a:rPr lang="en-US" dirty="0"/>
              <a:t>The primary audience is business decision makers and technology decision makers</a:t>
            </a:r>
          </a:p>
          <a:p>
            <a:pPr marL="171450" indent="-171450">
              <a:buFont typeface="Arial" panose="020B0604020202020204" pitchFamily="34" charset="0"/>
              <a:buChar char="•"/>
            </a:pPr>
            <a:r>
              <a:rPr lang="en-US" dirty="0"/>
              <a:t>Usually we talk to the Infrastructure Managers who report to the CIO, or to application sponsors (like a VP LOB, CMO) or to those that represent the Business Unit IT or developers that report to application sponsors. </a:t>
            </a:r>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baseline="0" dirty="0">
                <a:solidFill>
                  <a:schemeClr val="tx1"/>
                </a:solidFill>
                <a:latin typeface="+mn-lt"/>
                <a:ea typeface="+mn-ea"/>
                <a:cs typeface="+mn-cs"/>
              </a:rPr>
              <a:t>This preferred solution is just one of many viable options</a:t>
            </a:r>
          </a:p>
          <a:p>
            <a:pPr rtl="0"/>
            <a:endParaRPr lang="en-US" sz="1200" b="0" i="0" u="none" strike="noStrike" kern="1200" baseline="0" dirty="0">
              <a:solidFill>
                <a:schemeClr val="tx1"/>
              </a:solidFill>
              <a:latin typeface="+mn-lt"/>
              <a:ea typeface="+mn-ea"/>
              <a:cs typeface="+mn-cs"/>
            </a:endParaRPr>
          </a:p>
          <a:p>
            <a:pPr rtl="0"/>
            <a:r>
              <a:rPr lang="en-US" sz="1200" b="0" i="0" u="none" strike="noStrike" kern="1200" baseline="0" dirty="0">
                <a:solidFill>
                  <a:schemeClr val="tx1"/>
                </a:solidFill>
                <a:latin typeface="+mn-lt"/>
                <a:ea typeface="+mn-ea"/>
                <a:cs typeface="+mn-cs"/>
              </a:rPr>
              <a:t>From a high-level: </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WWI decided that SQL Server would in fact be the right choice for their platform</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Decided to load data and schema using the SQL Server Migration Assistant</a:t>
            </a: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their Oracle Forms application to Microsoft ASP.NET Core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very concerned about how to do this and what method to use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are leaning towards a total rewrite to ASP.NET Core. They would like the POC to include this.</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 POC should demonstrate that AlwaysOn Availability Groups will give them the reliability and performance they expected Oracle to deliver for them</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would like to migrate their data warehouse to SQL Server 2017 Enterprise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They have decided to host SQL Server 2017 on-premises for the Oracle OLTP replacement, with a possible move to Azure in the future</a:t>
            </a:r>
          </a:p>
          <a:p>
            <a:pPr marL="171450" lvl="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POC should included:</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MVC app which changes the connectionString from Oracle to SQL Server in Entity Framework (EF)</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 basic form which mirrors the Oracle Forms app</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Current Oracle database migrated to SQL Server 2017 in a test environment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SSIS, SSAS, and SSRS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Test reporting on some Excel worksheets</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JSON data store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Stretch Database</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AlwaysOn Availability groups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An upgraded data warehouse, using Data Migration Assistant</a:t>
            </a:r>
          </a:p>
          <a:p>
            <a:pPr marL="1085850" lvl="2"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Include Table Compression, Transparent Data Encryption, and Clustered ColumnStore indexing</a:t>
            </a:r>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warehouse (SQL Server 2008 R2) data and schema into Azure SQL Database?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Azure Database Migration Service (DMS) was created and supported by Microsoft to help customers migration their on-premises SQL databases into the cloud, targeting either Azure SQL Database or Managed Instance.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To migrate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target database</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an assessment with Data Migration Assistant (DMA) on the source database to identity any potential issues that need to be address prior to a cloud migration</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Create a new migration project</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schema using DMA</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Migrate the data using DMS</a:t>
            </a:r>
          </a:p>
          <a:p>
            <a:pPr marL="628650" lvl="1"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Perform a manual switchover of your production environment to the new cloud database</a:t>
            </a:r>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i="1" u="none" strike="noStrike" kern="1200" baseline="0" dirty="0">
                <a:solidFill>
                  <a:schemeClr val="tx1"/>
                </a:solidFill>
                <a:latin typeface="+mn-lt"/>
                <a:ea typeface="+mn-ea"/>
                <a:cs typeface="+mn-cs"/>
              </a:rPr>
              <a:t>How would you recommend that WWI move their data and schema into SQL Server? What services would you suggest and what are the specific steps they would need to take to prepare the data, to transfer the data, and where would the loaded data land?</a:t>
            </a:r>
          </a:p>
          <a:p>
            <a:pPr rtl="0"/>
            <a:endParaRPr lang="en-US" sz="1200" b="1" i="1"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SQL Server Migration Assistant (SSMA) was specifically created and supported by Microsoft to help Oracle customers move their schema and data over to Microsoft SQL Server</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First you create a new project. Then you connect to the Oracle source database. Then connect to the SQL Server destination database. Map Oracle schemas to SQL Server schemas. Then you can load the Oracle schemas into the SQL Server schemas. Prior to synchronizing the objects into the SQL Server database, the SSMA for Oracle assemblies must be marked as trusted assemblies, so the synchronization can complete successfully. Once that is completed, synchronize all the objects. Lastly, you can move all the data into SQL Server.</a:t>
            </a:r>
          </a:p>
          <a:p>
            <a:pPr rtl="0"/>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create scripts that you can modify by hand, if you’re more comfortable looking at the objects one at a time</a:t>
            </a:r>
          </a:p>
          <a:p>
            <a:pPr marL="0" indent="0" rtl="0">
              <a:buFont typeface="Arial" panose="020B0604020202020204" pitchFamily="34" charset="0"/>
              <a:buNone/>
            </a:pPr>
            <a:endParaRPr lang="en-US" sz="1200" b="0" i="0" u="none" strike="noStrike" kern="1200" baseline="0" dirty="0">
              <a:solidFill>
                <a:schemeClr val="tx1"/>
              </a:solidFill>
              <a:latin typeface="+mn-lt"/>
              <a:ea typeface="+mn-ea"/>
              <a:cs typeface="+mn-cs"/>
            </a:endParaRPr>
          </a:p>
          <a:p>
            <a:pPr marL="171450" indent="-171450" rtl="0">
              <a:buFont typeface="Arial" panose="020B0604020202020204" pitchFamily="34" charset="0"/>
              <a:buChar char="•"/>
            </a:pPr>
            <a:r>
              <a:rPr lang="en-US" sz="1200" b="0" i="0" u="none" strike="noStrike" kern="1200" baseline="0" dirty="0">
                <a:solidFill>
                  <a:schemeClr val="tx1"/>
                </a:solidFill>
                <a:latin typeface="+mn-lt"/>
                <a:ea typeface="+mn-ea"/>
                <a:cs typeface="+mn-cs"/>
              </a:rPr>
              <a:t>You can also use SSMA to only migrate the schema and then use another tool to load the data, like SSIS. This might be a better option if you are planning to run both databases in tandem with each other.</a:t>
            </a:r>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5011015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What product would you recommend WWI to migrate their store front MVC application to the new SQL Server database?</a:t>
            </a:r>
            <a:endParaRPr lang="en-US" b="1" i="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 specific product might not be needed, but you might evaluate whether they are using an ORM or not. If they are using Entity Framework, Dapper, or nHibernate, then the application should migrate much more easily.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they didn’t use an ORM, then much of the data-layer code will need to be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this code is consolidated, and only plain old CLR objects (POCOs) are being handed back using the repository pattern, then we might be able to replace the entire tier with Entity Framework or another object-relational mapping (ORM) tool</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there has been bleeding between the layers, then this process might be significantly more difficult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The entire store front application would need to be refactored and tested eventually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For the POC, they are looking to switch the connection string, test several pages related to an order, and get a good idea on the work that would be necessary to get that to work.</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How would you migrate the Oracle Forms applications? How would you define success? Are there any technologies the customer needs to know about?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Oracle Forms application will need to be completely rewritten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is guidance from Microsoft on how to do that to Visual Basic.NET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There are third party tools that will attempt to automatically rebuild an Oracle Forms application to Windows Presentation Foundation (WPF) and Model-View-ViewModel (MVVM)</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You can also rewrite this by hand into any technology the client would like</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Oracle Forms applications cannot be easily cloud hosted. This application would eventually need to be rewritten if they’d like new experiences like a mobile experience, a tablet application, or hosted in Microsoft Azure.</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What will you do about the vendor touch points? How will you recommend they store the JSON data? The REST services need to be approached the same way the MVC store front application is approached. If they’ve used an ORM, then we can just repoint the connectionStrings and redeployed.</a:t>
            </a:r>
            <a:endParaRPr lang="en-US" b="1" dirty="0">
              <a:effectLst/>
            </a:endParaRPr>
          </a:p>
          <a:p>
            <a:r>
              <a:rPr lang="en-US" sz="1200"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JSON data can be stored in a varchar field in SQL Server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Managed through the JSON functions of SQL Server 2017</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be queried and indexed through the JSON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 REST services need to be approached the same way the MVC store front application is approached. If they’ve used an ORM, then it is likely we can repoint the connectionStrings and redeploy.</a:t>
            </a:r>
          </a:p>
          <a:p>
            <a:pPr marL="171450" indent="-171450">
              <a:buFont typeface="Arial" panose="020B0604020202020204" pitchFamily="34" charset="0"/>
              <a:buChar char="•"/>
            </a:pPr>
            <a:endParaRPr lang="en-US" dirty="0">
              <a:effectLst/>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48273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Segoe UI" panose="020B0502040204020203" pitchFamily="34" charset="0"/>
              </a:rPr>
              <a:t>This is an introduction to the Cloud Workshop at a high level. Later we’ll get into customer objections, requirements, etc., but we want to ground the participants on the business outcomes we’re going after for the day.</a:t>
            </a:r>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How can they discover what reports and Excel spreadsheets that hit the Oracle database need to be upgraded? What’s a proper upgrade path?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There’s an Oracle Profiler API that can be used to store trace information into tables. These tables can be queried to see if we’ve identified all reports and artifacts that we need to upgrade.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can put individual queries into stored procedures and upgrade them using SSMA. We can also use SSMA to upgrade individual queries to T-SQL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must change about the way WWI loads their data warehouse?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need to identify all the </a:t>
            </a:r>
            <a:r>
              <a:rPr lang="en-US" sz="1200" kern="1200" dirty="0">
                <a:solidFill>
                  <a:schemeClr val="tx1"/>
                </a:solidFill>
                <a:effectLst/>
                <a:latin typeface="+mn-lt"/>
                <a:ea typeface="+mn-ea"/>
                <a:cs typeface="+mn-cs"/>
              </a:rPr>
              <a:t>extract, transform, and load (</a:t>
            </a:r>
            <a:r>
              <a:rPr lang="en-US" sz="1200" b="0" i="0" dirty="0"/>
              <a:t>ETL) packages that load data from Oracle to SQL Server. We will upgrade all the connection strings to load the data warehouse from the new SQL Server OLTP database to the SQL Server data warehouse. We will have to change all the data source connections to SQL Server. If collation is different, we will need to address that with data conversion tasks in the data 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components do we need to use to upgrade the SQL Server Data warehouse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We will have to account for SQL Server security, SQL Server agent jobs, and external applications that might be hitting the engine and SSAS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SSRS, SSAS, and SSIS will need to be upgraded and redeployed. All developers who are using BI tools will need to upgrade to the latest versions of SSMS and SQL Server Data Tools (SSDT).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Identify the major milestones of delivery an upgrading to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t>A proper upgrade plan might look something like this: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Assess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Identify and Understand required changes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Understand how to leverage new features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Plan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can I perform the migration?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How will I apply required fixes?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Migrate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Perform schema and data movement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Execute post migration fixes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Are there any tools or processes that would make this easier?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Azure Database Migration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Microsoft’s Data Migration Assistant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be used to upgrade the SQL Server Data Warehouse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upgrade the data and schema in the database, as well as the SSIS database (if there is one), SQL Logins, SQL Agent Jobs, and SSIS packages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When doing the assessment, WWI can choose which Compatibility Level they want to target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Don’t need to jump all the way forward to the very latest level right away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Can help reduce the number of blocking issues they need to address manually before starting the migration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dirty="0"/>
              <a:t>What are the post upgrade steps we should consider in the POC? How would this address their concerns?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Data Migration Assistant report, which is exported to a CSV file, should be reviewed for post-migration tasks identified by Data Migration Assistant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After the upgrade, they need to quickly implement Transparent Data Encryption. This might complicate their populating test servers because a certificate and password are necessary to move the database to a new server.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can immediately implement table compression in test. Compression might put a load on their processor, but they should notice a big performance increase related to disk I/O. Compressing the large fact tables and large dimension tables should improve performance.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Once installed, they can begin to experiment with SSRS mobile reporting and Power BI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They should test if they get a performance increase by creating clustered ColumnStore indexes. Particularly, they should test their ETL processes.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 customer cited concerns with a slow data warehouse. Implementing compression and ColumnStore clustered indexes will likely alleviate the performance issues. Transparent Data Encryption will help them pass their audits.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Also, consider using the Database Experimentation Assistant to prove that these changes have improved query performance of the SQL Server Data warehouse.</a:t>
            </a:r>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376178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If our solution was SQL Server, what could WWI have done with the audit table when it filled up?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Implement SQL Server Stretch Database to grow the audit table while we worked on a long-term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There are other possible answers below:</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views to extend the table to another drive. Create a view with the original table name. Have two tables behind it, one on each different drive. Use instead of triggers to intercept the inserts and in the trigger, choose the active table.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Use table partitions and move a newer partition to a new drive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Archive older records temporarily while we implement a longer-term solution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1" dirty="0"/>
              <a:t>What are the SQL Server options for high availability?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SQL Server provides several options for creating high availability for a server or database. High-availability options include the following: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Failover clustering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Database mirroring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Log shipping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Replication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t>Scalable shared databases</a:t>
            </a:r>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729988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i="1" kern="1200" dirty="0">
                <a:solidFill>
                  <a:schemeClr val="tx1"/>
                </a:solidFill>
                <a:effectLst/>
                <a:latin typeface="+mn-lt"/>
                <a:ea typeface="+mn-ea"/>
                <a:cs typeface="+mn-cs"/>
              </a:rPr>
              <a:t>Should they move to on-premises first?</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This is a perfectly acceptable option</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If we do, we might consider using AlwaysOn, and creating a copy of the data in Azure as an AlwaysOn Secondary</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would keep an active, current copy of the data in the cloud that we could use for Power BI, other Azure-based applications, or as part of a future Azure migration</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Other on-premises applications might keep them on-premises until they can figure out how to move those applications to the cloud </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It depends on the integration touchpoints, network latency needs, and reliable internet connectivity for all offices</a:t>
            </a:r>
            <a:endParaRPr lang="en-US" dirty="0">
              <a:effectLst/>
            </a:endParaRPr>
          </a:p>
          <a:p>
            <a:r>
              <a:rPr lang="en-US" sz="1200" kern="1200" dirty="0">
                <a:solidFill>
                  <a:schemeClr val="tx1"/>
                </a:solidFill>
                <a:effectLst/>
                <a:latin typeface="+mn-lt"/>
                <a:ea typeface="+mn-ea"/>
                <a:cs typeface="+mn-cs"/>
              </a:rPr>
              <a:t> </a:t>
            </a:r>
            <a:endParaRPr lang="en-US" dirty="0">
              <a:effectLst/>
            </a:endParaRPr>
          </a:p>
          <a:p>
            <a:pPr lvl="0"/>
            <a:r>
              <a:rPr lang="en-US" sz="1200" b="1" i="1" kern="1200" dirty="0">
                <a:solidFill>
                  <a:schemeClr val="tx1"/>
                </a:solidFill>
                <a:effectLst/>
                <a:latin typeface="+mn-lt"/>
                <a:ea typeface="+mn-ea"/>
                <a:cs typeface="+mn-cs"/>
              </a:rPr>
              <a:t>Is there any benefit to going straight to Microsoft Azure? Does Azure SQL Database take care of all of their requirements?</a:t>
            </a:r>
            <a:endParaRPr lang="en-US" b="1" dirty="0">
              <a:effectLst/>
            </a:endParaRPr>
          </a:p>
          <a:p>
            <a:r>
              <a:rPr lang="en-US" sz="1200" i="1" kern="1200" dirty="0">
                <a:solidFill>
                  <a:schemeClr val="tx1"/>
                </a:solidFill>
                <a:effectLst/>
                <a:latin typeface="+mn-lt"/>
                <a:ea typeface="+mn-ea"/>
                <a:cs typeface="+mn-cs"/>
              </a:rPr>
              <a:t> </a:t>
            </a:r>
            <a:endParaRPr lang="en-US" dirty="0">
              <a:effectLst/>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the organization has chosen to go to the cloud, this might be a long-term cost savings of skipping purchasing the on-premises hardware</a:t>
            </a:r>
          </a:p>
          <a:p>
            <a:pPr marL="171450" indent="-171450">
              <a:buFont typeface="Arial" panose="020B0604020202020204" pitchFamily="34" charset="0"/>
              <a:buChar char="•"/>
            </a:pPr>
            <a:r>
              <a:rPr lang="en-US" dirty="0">
                <a:effectLst/>
              </a:rPr>
              <a:t>If the applications are already cloud born, or they have many external applications needing access, then this would not affect latency while removing the burden from WWI of maintaining the connectivity with all their integration partners</a:t>
            </a:r>
          </a:p>
          <a:p>
            <a:pPr marL="171450" indent="-171450">
              <a:buFont typeface="Arial" panose="020B0604020202020204" pitchFamily="34" charset="0"/>
              <a:buChar char="•"/>
            </a:pPr>
            <a:r>
              <a:rPr lang="en-US" dirty="0">
                <a:effectLst/>
              </a:rPr>
              <a:t>In addition, they would gain the benefit of simplifying future software upgrades so the current investment in new hardware was necessary. Some of their products would upgrade and offer new features with minimal effort on their part.</a:t>
            </a:r>
          </a:p>
          <a:p>
            <a:r>
              <a:rPr lang="en-US" sz="1200" kern="1200" dirty="0">
                <a:solidFill>
                  <a:schemeClr val="tx1"/>
                </a:solidFill>
                <a:effectLst/>
                <a:latin typeface="+mn-lt"/>
                <a:ea typeface="+mn-ea"/>
                <a:cs typeface="+mn-cs"/>
              </a:rPr>
              <a:t> </a:t>
            </a:r>
            <a:endParaRPr lang="en-US" dirty="0">
              <a:effectLst/>
            </a:endParaRPr>
          </a:p>
          <a:p>
            <a:pPr lvl="0"/>
            <a:r>
              <a:rPr lang="en-US" sz="1200" b="1" i="0" kern="1200" dirty="0">
                <a:solidFill>
                  <a:schemeClr val="tx1"/>
                </a:solidFill>
                <a:effectLst/>
                <a:latin typeface="+mn-lt"/>
                <a:ea typeface="+mn-ea"/>
                <a:cs typeface="+mn-cs"/>
              </a:rPr>
              <a:t>Are there any questions we need answered before we can begin a POC directly to Microsoft Azure?</a:t>
            </a:r>
            <a:endParaRPr lang="en-US" b="1" i="0" dirty="0">
              <a:effectLst/>
            </a:endParaRPr>
          </a:p>
          <a:p>
            <a:r>
              <a:rPr lang="en-US" sz="1200" i="1" kern="1200" dirty="0">
                <a:solidFill>
                  <a:schemeClr val="tx1"/>
                </a:solidFill>
                <a:effectLst/>
                <a:latin typeface="+mn-lt"/>
                <a:ea typeface="+mn-ea"/>
                <a:cs typeface="+mn-cs"/>
              </a:rPr>
              <a:t> </a:t>
            </a:r>
            <a:endParaRPr lang="en-US" dirty="0">
              <a:effectLst/>
            </a:endParaRP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is network connectivity like between on-premises and the cloud?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What are our long-term cloud plans? Is there a mandate to go there any way?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Where is the rest of the data integration points stored? Are they on-premises? Is anything in Microsoft Azure already?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Are there any cloud products that are already on the roadmap for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7067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upgrade to on-premises SQL Server first or go straight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This is joint business decision and technical decision. Azure SQL Database or Azure SQL in a VM will offer all the features they’ve stated that they need. There’s a migration path to both.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If they have a long-term strategy to move to the cloud, have already moved some resources there, have a plan to co-locate with a partner data center, or have identified cloud services they’d like to take advantage of, then moving straight to the cloud might be preferred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rPr>
              <a:t>It might be easier to be on-premises if they don’t have Express Route for their Excel spreadsheets and other on-premises resources that can’t migrate to Azure quite yet.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Can we have two proof of concepts that demonstrate both migrations?</a:t>
            </a:r>
          </a:p>
          <a:p>
            <a:pPr marL="171450" indent="-171450">
              <a:buFont typeface="Arial" panose="020B0604020202020204" pitchFamily="34" charset="0"/>
              <a:buChar char="•"/>
            </a:pPr>
            <a:r>
              <a:rPr lang="en-US" b="0" i="0" dirty="0"/>
              <a:t>Two proof of concepts are possible and easy to do. </a:t>
            </a:r>
          </a:p>
          <a:p>
            <a:pPr marL="171450" indent="-171450">
              <a:buFont typeface="Arial" panose="020B0604020202020204" pitchFamily="34" charset="0"/>
              <a:buChar char="•"/>
            </a:pPr>
            <a:r>
              <a:rPr lang="en-US" b="0" i="0" dirty="0"/>
              <a:t>The application architecture might be quite a bit different if we choose to use Platform as a Service (PaaS)</a:t>
            </a:r>
          </a:p>
          <a:p>
            <a:pPr marL="171450" indent="-171450">
              <a:buFont typeface="Arial" panose="020B0604020202020204" pitchFamily="34" charset="0"/>
              <a:buChar char="•"/>
            </a:pPr>
            <a:r>
              <a:rPr lang="en-US" b="0" i="0" dirty="0"/>
              <a:t>The online sales application and the web services would migrate to Azure Websites </a:t>
            </a:r>
          </a:p>
          <a:p>
            <a:pPr marL="171450" indent="-171450">
              <a:buFont typeface="Arial" panose="020B0604020202020204" pitchFamily="34" charset="0"/>
              <a:buChar char="•"/>
            </a:pPr>
            <a:r>
              <a:rPr lang="en-US" b="0" i="0" dirty="0"/>
              <a:t>SSRS would have to migrate to a Virtual Machine (unless we use the SSRS Azure alpha release)</a:t>
            </a:r>
          </a:p>
          <a:p>
            <a:pPr marL="171450" indent="-171450">
              <a:buFont typeface="Arial" panose="020B0604020202020204" pitchFamily="34" charset="0"/>
              <a:buChar char="•"/>
            </a:pPr>
            <a:r>
              <a:rPr lang="en-US" b="0" i="0" dirty="0"/>
              <a:t>The data warehouse likely can’t move to the cloud without a significant investment</a:t>
            </a:r>
          </a:p>
          <a:p>
            <a:pPr marL="171450" indent="-171450">
              <a:buFont typeface="Arial" panose="020B0604020202020204" pitchFamily="34" charset="0"/>
              <a:buChar char="•"/>
            </a:pPr>
            <a:r>
              <a:rPr lang="en-US" b="0" i="0" dirty="0"/>
              <a:t>If it stays on-premises, then data movement from the new Azure OLTP database to the on-premises SQL Server 2017 Enterprise data warehouse would need to be addressed. Again, ExpressRoute might be needed.</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applications for SQL Server?</a:t>
            </a:r>
          </a:p>
          <a:p>
            <a:pPr marL="0" indent="0">
              <a:buFont typeface="Arial" panose="020B0604020202020204" pitchFamily="34" charset="0"/>
              <a:buNone/>
            </a:pPr>
            <a:endParaRPr lang="en-US" b="1" i="1" dirty="0"/>
          </a:p>
          <a:p>
            <a:pPr marL="171450" indent="-171450">
              <a:buFont typeface="Arial" panose="020B0604020202020204" pitchFamily="34" charset="0"/>
              <a:buChar char="•"/>
            </a:pPr>
            <a:r>
              <a:rPr lang="en-US" b="0" i="0" dirty="0"/>
              <a:t>The Oracle Forms application would have to be rewritten to ASP.NET Core or ASP.NET MVC</a:t>
            </a:r>
          </a:p>
          <a:p>
            <a:pPr marL="628650" lvl="1" indent="-171450">
              <a:buFont typeface="Arial" panose="020B0604020202020204" pitchFamily="34" charset="0"/>
              <a:buChar char="•"/>
            </a:pPr>
            <a:r>
              <a:rPr lang="en-US" b="0" i="0" dirty="0"/>
              <a:t>Migration tools available to help from third-parties if they choose to migrate to ASP.NET MVC</a:t>
            </a:r>
          </a:p>
          <a:p>
            <a:pPr marL="628650" lvl="1" indent="-171450">
              <a:buFont typeface="Arial" panose="020B0604020202020204" pitchFamily="34" charset="0"/>
              <a:buChar char="•"/>
            </a:pPr>
            <a:r>
              <a:rPr lang="en-US" b="0" i="0" dirty="0"/>
              <a:t>The rewrite effort will need to be planned and implemented.</a:t>
            </a:r>
          </a:p>
          <a:p>
            <a:pPr marL="628650" lvl="1" indent="-171450">
              <a:buFont typeface="Arial" panose="020B0604020202020204" pitchFamily="34" charset="0"/>
              <a:buChar char="•"/>
            </a:pPr>
            <a:r>
              <a:rPr lang="en-US" b="0" i="0" dirty="0"/>
              <a:t>For the POC, show a basic CRUD (create, read, update, delete) data entry form to show how the project would be structured</a:t>
            </a:r>
          </a:p>
          <a:p>
            <a:pPr marL="628650" lvl="1" indent="-171450">
              <a:buFont typeface="Arial" panose="020B0604020202020204" pitchFamily="34" charset="0"/>
              <a:buChar char="•"/>
            </a:pPr>
            <a:r>
              <a:rPr lang="en-US" b="0" i="0" dirty="0"/>
              <a:t>Use Entity Framework if appropriate to make the CRUD migration easier</a:t>
            </a:r>
          </a:p>
          <a:p>
            <a:pPr marL="171450" indent="-171450">
              <a:buFont typeface="Arial" panose="020B0604020202020204" pitchFamily="34" charset="0"/>
              <a:buChar char="•"/>
            </a:pPr>
            <a:r>
              <a:rPr lang="en-US" b="0" i="0" dirty="0"/>
              <a:t>Use of Entity Framework, or another ORM, in the existing applications and services will make migration easier</a:t>
            </a:r>
          </a:p>
          <a:p>
            <a:pPr marL="628650" lvl="1" indent="-171450">
              <a:buFont typeface="Arial" panose="020B0604020202020204" pitchFamily="34" charset="0"/>
              <a:buChar char="•"/>
            </a:pPr>
            <a:r>
              <a:rPr lang="en-US" b="0" i="0" dirty="0"/>
              <a:t>It’s possible that we could repoint the connectionString, re-run the unit tests, and the application will just work</a:t>
            </a:r>
          </a:p>
          <a:p>
            <a:pPr marL="628650" lvl="1" indent="-171450">
              <a:buFont typeface="Arial" panose="020B0604020202020204" pitchFamily="34" charset="0"/>
              <a:buChar char="•"/>
            </a:pPr>
            <a:r>
              <a:rPr lang="en-US" b="0" i="0" dirty="0"/>
              <a:t>Blockers might be if Entity Framework is using Stored Procedures in Oracle. Those will need to be tested after we run the SQL Server Migration Assistant.</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Do we need to rewrite all of our reports for SQL Server? </a:t>
            </a:r>
          </a:p>
          <a:p>
            <a:pPr marL="0" indent="0">
              <a:buFont typeface="Arial" panose="020B0604020202020204" pitchFamily="34" charset="0"/>
              <a:buNone/>
            </a:pPr>
            <a:endParaRPr lang="en-US" b="0" i="0" dirty="0"/>
          </a:p>
          <a:p>
            <a:pPr marL="171450" indent="-171450">
              <a:buFont typeface="Arial" panose="020B0604020202020204" pitchFamily="34" charset="0"/>
              <a:buChar char="•"/>
            </a:pPr>
            <a:r>
              <a:rPr lang="en-US" b="0" i="0" dirty="0"/>
              <a:t>SSRS reports should migrate over with just a change to the connectionString</a:t>
            </a:r>
          </a:p>
          <a:p>
            <a:pPr marL="628650" lvl="1" indent="-171450">
              <a:buFont typeface="Arial" panose="020B0604020202020204" pitchFamily="34" charset="0"/>
              <a:buChar char="•"/>
            </a:pPr>
            <a:r>
              <a:rPr lang="en-US" b="0" i="0" dirty="0"/>
              <a:t>The data sets might need SQL refreshed for T-SQL instead of PL/SQL</a:t>
            </a:r>
          </a:p>
          <a:p>
            <a:pPr marL="171450" indent="-171450">
              <a:buFont typeface="Arial" panose="020B0604020202020204" pitchFamily="34" charset="0"/>
              <a:buChar char="•"/>
            </a:pPr>
            <a:r>
              <a:rPr lang="en-US" b="0" i="0" dirty="0"/>
              <a:t>If Excel reports use simple queries to views or stored procedures, then changing the connectionString might work with them, also. If not, then the queries that drive the spreadsheets will need to be rewritten</a:t>
            </a:r>
          </a:p>
          <a:p>
            <a:pPr marL="171450" indent="-171450">
              <a:buFont typeface="Arial" panose="020B0604020202020204" pitchFamily="34" charset="0"/>
              <a:buChar char="•"/>
            </a:pPr>
            <a:r>
              <a:rPr lang="en-US" b="0" i="0" dirty="0"/>
              <a:t>The SQL Server Migration Tool can also convert specific, individual queries from PL/SQL to T-SQL</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Will our security migrate over from Oracle to SQL Server?  How do we handle security in the new database?</a:t>
            </a:r>
          </a:p>
          <a:p>
            <a:pPr marL="0" indent="0">
              <a:buFont typeface="Arial" panose="020B0604020202020204" pitchFamily="34" charset="0"/>
              <a:buNone/>
            </a:pP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Security roles, users, and permissions will need to be recreated. Schema can be mapped and migrated over to the new server.</a:t>
            </a:r>
            <a:endParaRPr lang="en-US" b="1" i="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1496578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invest in a JSON storage system for the JSON data we’re storing from our vendor’s web service?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JSON data can be stored in SQL Server as a varchar field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indexed using JSON keywords in T-SQL.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It can be queried and flattened to be used in an SSRS report of bad data that didn’t parse when we processed it with the web service (a customer concern they mentioned having previously)</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we do if our audit logs fill up again?  Will SQL Server crash the same way Oracle did?</a:t>
            </a:r>
            <a:endParaRPr lang="en-US" b="0" i="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use SQL Server Stretch Database to extend the audit table to Azure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We can also partition big tables and put the new partition on a different drive that doesn’t have space problems</a:t>
            </a:r>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If we take advantage of new features, will our license costs keep ratcheting up and up?  Will we have a dependable way of budgeting for this project?</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Microsoft offers license assistance programs for current Oracle users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This program can offer free licenses to current Oracle customers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They can also subsidize the cost of the migration process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SQL Server licensing also includes all available features in the Enterprise Edition with no additional cost for each feature implemented</a:t>
            </a:r>
            <a:endParaRPr lang="en-US" b="0" i="0" dirty="0"/>
          </a:p>
          <a:p>
            <a:pPr marL="0" indent="0">
              <a:buFont typeface="Arial" panose="020B0604020202020204" pitchFamily="34" charset="0"/>
              <a:buNone/>
            </a:pPr>
            <a:endParaRPr lang="en-US" b="1" i="1" dirty="0"/>
          </a:p>
          <a:p>
            <a:pPr marL="0" indent="0">
              <a:buFont typeface="Arial" panose="020B0604020202020204" pitchFamily="34" charset="0"/>
              <a:buNone/>
            </a:pPr>
            <a:r>
              <a:rPr lang="en-US" b="1" i="1" dirty="0"/>
              <a:t>Are there any Oracle features required by WWI for which SQL Server has no equivalent?</a:t>
            </a:r>
            <a:endParaRPr lang="en-US" b="0" i="0" dirty="0"/>
          </a:p>
          <a:p>
            <a:pPr marL="171450" indent="-171450">
              <a:buFont typeface="Arial" panose="020B0604020202020204" pitchFamily="34" charset="0"/>
              <a:buChar char="•"/>
            </a:pPr>
            <a:r>
              <a:rPr lang="en-US" b="0" i="0" dirty="0"/>
              <a:t>Nothing in the customer requirements is exclusive to an Oracle ecosystem</a:t>
            </a:r>
          </a:p>
          <a:p>
            <a:pPr marL="628650" lvl="1" indent="-171450">
              <a:buFont typeface="Arial" panose="020B0604020202020204" pitchFamily="34" charset="0"/>
              <a:buChar char="•"/>
            </a:pPr>
            <a:r>
              <a:rPr lang="en-US" b="0" i="0" dirty="0"/>
              <a:t>Oracle Forms is unique to Oracle, but Microsoft offers several replacement technologies, including LightSwitch, SharePoint Forms, Power Apps, ASP.NET MVC, WPF Forms, and ASP.NET Core applications</a:t>
            </a:r>
          </a:p>
          <a:p>
            <a:pPr marL="171450" indent="-171450">
              <a:buFont typeface="Arial" panose="020B0604020202020204" pitchFamily="34" charset="0"/>
              <a:buChar char="•"/>
            </a:pPr>
            <a:r>
              <a:rPr lang="en-US" b="0" i="0" dirty="0"/>
              <a:t>The customer might implement Oracle RAC, but AlwaysOn Availability Groups are easier to implement, cheaper, and have lower hardware requirements</a:t>
            </a:r>
            <a:endParaRPr lang="en-US" b="1" i="1"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5046122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i="1" dirty="0"/>
              <a:t>Do we need to tell all of our vendors that we’re changing databases so their integrations work?</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As long as we test and refactor the web services they use, they shouldn’t know that you switched your back-end data store</a:t>
            </a:r>
            <a:endParaRPr lang="en-US" b="0" i="0" dirty="0"/>
          </a:p>
          <a:p>
            <a:pPr marL="0" indent="0">
              <a:buFont typeface="Arial" panose="020B0604020202020204" pitchFamily="34" charset="0"/>
              <a:buNone/>
            </a:pPr>
            <a:endParaRPr lang="en-US" b="0" i="0" dirty="0"/>
          </a:p>
          <a:p>
            <a:pPr marL="0" indent="0">
              <a:buFont typeface="Arial" panose="020B0604020202020204" pitchFamily="34" charset="0"/>
              <a:buNone/>
            </a:pPr>
            <a:r>
              <a:rPr lang="en-US" b="1" i="1" dirty="0"/>
              <a:t>What will stop us from upgrading our data warehouse to SQL Server 2017 Enterprise?</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Thought needs to be given to upgrading the database storage engine, SQL Server Analysis Services, SQL Server Reporting Services, and SQL Server Integration Services. SSRS and SSIS have been completely redone since SQL Server 2008, with new interfaces and new engines. SSAS multidimensional also has a new engine with the tabular engine. Thought needs to be given if it will be implemented.</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When we upgrade the data warehouse, how will we keep all our connected dependencies updated?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If we don’t change the server name, our job is much easier. We might not even need to modify the connectionStrings. We can keep the server name the same by either doing an in-place upgrade or by migrating to a new server and then changing the name of the new server to a new name. If we migrate to a new server, we will need to migrate security logins and permissions, along with the database. We’ll also need to script the SQL Server Agent jobs over to the new server.</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What will happen with SSIS, SSRS, and SSAS?</a:t>
            </a:r>
          </a:p>
          <a:p>
            <a:pPr marL="171450" indent="-171450">
              <a:buFont typeface="Arial" panose="020B0604020202020204" pitchFamily="34" charset="0"/>
              <a:buChar char="•"/>
            </a:pPr>
            <a:r>
              <a:rPr lang="en-US" b="0" i="0" dirty="0"/>
              <a:t>Once the server is upgraded, we should redeploy the SSIS, SSAS, and SSRS projects after changing the connectionStrings. If we used project connectionStrings, this will be much easier. All external connections should be tested thoroughly.</a:t>
            </a:r>
          </a:p>
          <a:p>
            <a:pPr marL="171450" indent="-171450">
              <a:buFont typeface="Arial" panose="020B0604020202020204" pitchFamily="34" charset="0"/>
              <a:buChar char="•"/>
            </a:pPr>
            <a:r>
              <a:rPr lang="en-US" b="0" i="0" dirty="0"/>
              <a:t>If we use Database Migration Assistant, SSIS packages will upgrade during the process and will migrate over to the new server. </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1" i="1" dirty="0"/>
              <a:t>How will security and SQL Agent Jobs migrate over?</a:t>
            </a:r>
            <a:endParaRPr lang="en-US" b="0" i="0" dirty="0"/>
          </a:p>
          <a:p>
            <a:pPr marL="171450" indent="-171450">
              <a:buFont typeface="Arial" panose="020B0604020202020204" pitchFamily="34" charset="0"/>
              <a:buChar char="•"/>
            </a:pPr>
            <a:r>
              <a:rPr lang="en-US" sz="1200" kern="1200" dirty="0">
                <a:solidFill>
                  <a:schemeClr val="tx1"/>
                </a:solidFill>
                <a:effectLst/>
                <a:latin typeface="+mn-lt"/>
                <a:ea typeface="+mn-ea"/>
                <a:cs typeface="+mn-cs"/>
              </a:rPr>
              <a:t>If we use Database Migration Assistant, security and the SQL Server Agent Jobs will migrate over to the new server.</a:t>
            </a:r>
            <a:endParaRPr lang="en-US" b="1" i="1"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53691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8/1/2020 8:34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Wide World Importers (WWI) has had huge growth over the last few years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Resulted in a tremendous influx in new data they need to maintain their business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This data has become increasingly expensive to store in an Oracle Relational Database Management System (RDBMS)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replacing Oracle with SQL Server</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has been slowing down as their growth has doubled</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Oracle upgrades are long and expensive projects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Business stake holders have tired of the process and have requested a proof of concept on replacing Oracle with Microsoft SQL Server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Investigating ways they can increase speed on their transactional databases without expensive new license fees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 an investment in new hardware is required, and are looking at this as more of a migration to a new system</a:t>
            </a:r>
          </a:p>
          <a:p>
            <a:pPr marL="628650" marR="0" lvl="1" indent="-171450" algn="l" defTabSz="914400" rtl="0" eaLnBrk="1" fontAlgn="auto" latinLnBrk="0" hangingPunct="1">
              <a:lnSpc>
                <a:spcPct val="100000"/>
              </a:lnSpc>
              <a:spcBef>
                <a:spcPts val="0"/>
              </a:spcBef>
              <a:spcAft>
                <a:spcPts val="882"/>
              </a:spcAft>
              <a:buClrTx/>
              <a:buSzTx/>
              <a:buFont typeface="Arial" panose="020B0604020202020204" pitchFamily="34" charset="0"/>
              <a:buChar char="•"/>
              <a:tabLst/>
              <a:defRPr/>
            </a:pPr>
            <a:r>
              <a:rPr lang="en-US" sz="1200" dirty="0">
                <a:solidFill>
                  <a:schemeClr val="bg1"/>
                </a:solidFill>
                <a:latin typeface="+mn-lt"/>
                <a:cs typeface="Segoe UI" panose="020B0502040204020203" pitchFamily="34" charset="0"/>
              </a:rPr>
              <a:t>They had a significant outage last year because one of their audit tables ran out of space. They’d like a full briefing on how to monitor that situation, so it doesn’t happen again, possible remedies would like high availability to be built into the project.</a:t>
            </a:r>
          </a:p>
          <a:p>
            <a:pPr marL="628650" lvl="1" indent="-171450">
              <a:spcAft>
                <a:spcPts val="882"/>
              </a:spcAft>
              <a:buFont typeface="Arial" panose="020B0604020202020204" pitchFamily="34" charset="0"/>
              <a:buChar char="•"/>
            </a:pPr>
            <a:endParaRPr lang="en-US" sz="1200" dirty="0">
              <a:solidFill>
                <a:schemeClr val="bg1"/>
              </a:solidFill>
              <a:latin typeface="+mn-lt"/>
            </a:endParaRPr>
          </a:p>
          <a:p>
            <a:pPr marL="0" indent="0">
              <a:buFont typeface="Arial" panose="020B0604020202020204" pitchFamily="34" charset="0"/>
              <a:buNone/>
            </a:pPr>
            <a:endParaRPr lang="en-US" b="1" dirty="0">
              <a:solidFill>
                <a:schemeClr val="bg1"/>
              </a:solidFill>
              <a:latin typeface="+mn-lt"/>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has several external and internal applications that need migrate with the database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database is used by an online store application, written in ASP.NET MVC</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Also have internal applications that manage their product catalog, written in Oracle Forms</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They have many reports to aid in forecasting, sales reporting, and inventory maintenance</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Reports are a mixture of SQL Server Reporting Services (SSRS), Excel, and Oracle Forms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Hit the Oracle OLTP database directly</a:t>
            </a:r>
          </a:p>
          <a:p>
            <a:pPr marL="628650" lvl="1" indent="-171450">
              <a:spcAft>
                <a:spcPts val="882"/>
              </a:spcAft>
              <a:buFont typeface="Arial" panose="020B0604020202020204" pitchFamily="34" charset="0"/>
              <a:buChar char="•"/>
            </a:pPr>
            <a:endParaRPr lang="en-US" sz="1200" dirty="0">
              <a:solidFill>
                <a:schemeClr val="bg1"/>
              </a:solidFill>
              <a:latin typeface="+mn-lt"/>
              <a:cs typeface="Segoe UI" panose="020B0502040204020203" pitchFamily="34" charset="0"/>
            </a:endParaRPr>
          </a:p>
          <a:p>
            <a:pPr marL="171450" lvl="0"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Web / Representational State Transfer (REST) services</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uses this database to interact with vendors, exposing to vendors via a REST service </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Maintained by WWI</a:t>
            </a:r>
          </a:p>
          <a:p>
            <a:pPr marL="628650" lvl="1"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Existing web service that interacts with a vendor to get the latest certifications of that vendors’ products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The JavaScript Object Notation (JSON) parser sometimes fails and they can’t figure out why</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store the original, unparsed JSON in a table for troubleshooting purposes</a:t>
            </a:r>
          </a:p>
          <a:p>
            <a:pPr marL="1085850" lvl="2" indent="-1714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Want to query the JSON data by date or by other identifying pieces of the JSON that might be available for troubleshooting</a:t>
            </a:r>
          </a:p>
          <a:p>
            <a:pPr marL="0" lvl="0" indent="0">
              <a:spcAft>
                <a:spcPts val="882"/>
              </a:spcAft>
              <a:buFont typeface="Arial" panose="020B0604020202020204" pitchFamily="34" charset="0"/>
              <a:buNone/>
            </a:pPr>
            <a:endParaRPr lang="en-US" sz="1200" dirty="0">
              <a:solidFill>
                <a:schemeClr val="bg1"/>
              </a:solidFill>
              <a:latin typeface="+mn-lt"/>
              <a:cs typeface="Segoe UI" panose="020B0502040204020203" pitchFamily="34" charset="0"/>
            </a:endParaRPr>
          </a:p>
          <a:p>
            <a:pPr marL="285750"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WWI also loads data from the Oracle database into a Microsoft SQL Server 2008 R2 Standard Edition data warehouse</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Head of IT constantly fails an audit where he is asked if their data warehouse encrypts data at rest</a:t>
            </a:r>
          </a:p>
          <a:p>
            <a:pPr marL="742950" lvl="1" indent="-285750">
              <a:spcAft>
                <a:spcPts val="882"/>
              </a:spcAft>
              <a:buFont typeface="Arial" panose="020B0604020202020204" pitchFamily="34" charset="0"/>
              <a:buChar char="•"/>
            </a:pPr>
            <a:r>
              <a:rPr lang="en-US" sz="1200" dirty="0">
                <a:solidFill>
                  <a:schemeClr val="bg1"/>
                </a:solidFill>
                <a:latin typeface="+mn-lt"/>
                <a:cs typeface="Segoe UI" panose="020B0502040204020203" pitchFamily="34" charset="0"/>
              </a:rPr>
              <a:t>Realizes he needs to upgrade to Enterprise Edition and would like to include an upgrade in this POC</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2245198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Migrate an existing Oracle database to SQL Server 2017 on-premises, SQL Server 2017 in an Azure VM, or Azure SQL Database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Impact on apps and services</a:t>
            </a:r>
          </a:p>
          <a:p>
            <a:pPr marL="628650" lvl="1" indent="-171450">
              <a:buFont typeface="Arial" panose="020B0604020202020204" pitchFamily="34" charset="0"/>
              <a:buChar char="•"/>
            </a:pPr>
            <a:r>
              <a:rPr lang="en-US" dirty="0"/>
              <a:t>Needs to understand what is involved in migrating the external sales application to SQL Server</a:t>
            </a:r>
          </a:p>
          <a:p>
            <a:pPr marL="628650" lvl="1" indent="-171450">
              <a:buFont typeface="Arial" panose="020B0604020202020204" pitchFamily="34" charset="0"/>
              <a:buChar char="•"/>
            </a:pPr>
            <a:r>
              <a:rPr lang="en-US" dirty="0"/>
              <a:t>Wants better understanding of what to do with the internal Oracle Forms application</a:t>
            </a:r>
          </a:p>
          <a:p>
            <a:pPr marL="628650" lvl="1" indent="-171450">
              <a:buFont typeface="Arial" panose="020B0604020202020204" pitchFamily="34" charset="0"/>
              <a:buChar char="•"/>
            </a:pPr>
            <a:r>
              <a:rPr lang="en-US" dirty="0"/>
              <a:t>Has multiple touch points with external vendors and needs to know what needs to change with those web services</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dirty="0"/>
              <a:t>Upgrade existing data warehouse from SQL Server 2008 Standard Edition to SQL Server 2017 Enterprise Edition to take advantage of some new features:</a:t>
            </a:r>
          </a:p>
          <a:p>
            <a:pPr marL="628650" lvl="1" indent="-171450">
              <a:buFont typeface="Arial" panose="020B0604020202020204" pitchFamily="34" charset="0"/>
              <a:buChar char="•"/>
            </a:pPr>
            <a:r>
              <a:rPr lang="en-US" dirty="0"/>
              <a:t>They want Transparent Data Encryption, so they pass audit’s when asked if they encrypt data at rest</a:t>
            </a:r>
          </a:p>
          <a:p>
            <a:pPr marL="628650" lvl="1" indent="-171450">
              <a:buFont typeface="Arial" panose="020B0604020202020204" pitchFamily="34" charset="0"/>
              <a:buChar char="•"/>
            </a:pPr>
            <a:r>
              <a:rPr lang="en-US" dirty="0"/>
              <a:t>They want compression for some of their large fact tables</a:t>
            </a:r>
          </a:p>
          <a:p>
            <a:pPr marL="628650" lvl="1" indent="-171450">
              <a:buFont typeface="Arial" panose="020B0604020202020204" pitchFamily="34" charset="0"/>
              <a:buChar char="•"/>
            </a:pPr>
            <a:r>
              <a:rPr lang="en-US" dirty="0"/>
              <a:t>They want to implement SSRS mobile reporting</a:t>
            </a:r>
          </a:p>
          <a:p>
            <a:pPr marL="628650" lvl="1" indent="-171450">
              <a:buFont typeface="Arial" panose="020B0604020202020204" pitchFamily="34" charset="0"/>
              <a:buChar char="•"/>
            </a:pPr>
            <a:r>
              <a:rPr lang="en-US" dirty="0"/>
              <a:t>They hear about in-memory structures and are wondering if they can benefit from those.  They aren’t entirely sure how it is different from what they are using now.</a:t>
            </a:r>
          </a:p>
          <a:p>
            <a:pPr marL="628650" lvl="1" indent="-171450">
              <a:buFont typeface="Arial" panose="020B0604020202020204" pitchFamily="34" charset="0"/>
              <a:buChar char="•"/>
            </a:pPr>
            <a:r>
              <a:rPr lang="en-US" dirty="0"/>
              <a:t>They have a lot of SQL Server Integration Services (SSIS) packages that are executed through SQL Server Agent jobs.  They’d like to know the upgrade path for those.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web-based visualizations on sales and forecasting </a:t>
            </a:r>
          </a:p>
          <a:p>
            <a:pPr marL="171450" indent="-171450">
              <a:buFont typeface="Arial" panose="020B0604020202020204" pitchFamily="34" charset="0"/>
              <a:buChar char="•"/>
            </a:pPr>
            <a:r>
              <a:rPr lang="en-US" dirty="0"/>
              <a:t>Needs a plan on how to upgrade their existing reporting infrastructure</a:t>
            </a:r>
          </a:p>
          <a:p>
            <a:pPr marL="171450" indent="-171450">
              <a:buFont typeface="Arial" panose="020B0604020202020204" pitchFamily="34" charset="0"/>
              <a:buChar char="•"/>
            </a:pPr>
            <a:r>
              <a:rPr lang="en-US" dirty="0"/>
              <a:t>Has a new requirement on what to do with JSON data</a:t>
            </a:r>
          </a:p>
          <a:p>
            <a:pPr marL="171450" indent="-171450">
              <a:buFont typeface="Arial" panose="020B0604020202020204" pitchFamily="34" charset="0"/>
              <a:buChar char="•"/>
            </a:pPr>
            <a:r>
              <a:rPr lang="en-US" dirty="0"/>
              <a:t>Had an outage last year and is hyper concerned with not repeating that experience</a:t>
            </a:r>
          </a:p>
          <a:p>
            <a:pPr marL="628650" lvl="1" indent="-171450">
              <a:buFont typeface="Arial" panose="020B0604020202020204" pitchFamily="34" charset="0"/>
              <a:buChar char="•"/>
            </a:pPr>
            <a:r>
              <a:rPr lang="en-US" dirty="0"/>
              <a:t>Their audit table filled up and they ran out of disk space</a:t>
            </a:r>
          </a:p>
          <a:p>
            <a:pPr marL="628650" lvl="1" indent="-171450">
              <a:buFont typeface="Arial" panose="020B0604020202020204" pitchFamily="34" charset="0"/>
              <a:buChar char="•"/>
            </a:pPr>
            <a:r>
              <a:rPr lang="en-US" dirty="0"/>
              <a:t>Want to know what would have happened if SQL Server experienced the same issue, and what you’re your solution would be</a:t>
            </a:r>
          </a:p>
          <a:p>
            <a:pPr marL="171450" indent="-171450">
              <a:buFont typeface="Arial" panose="020B0604020202020204" pitchFamily="34" charset="0"/>
              <a:buChar char="•"/>
            </a:pPr>
            <a:r>
              <a:rPr lang="en-US" dirty="0"/>
              <a:t>As a follow up, they’d also like to know how to answer the Oracle DBA’s allegation that SQL Server doesn’t have an answer for Oracle Real Application Clusters (RAC)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76473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upgrade to on-premises SQL Server first or go straight to Azure?  </a:t>
            </a:r>
          </a:p>
          <a:p>
            <a:pPr marL="171450" indent="-171450">
              <a:buFont typeface="Arial" panose="020B0604020202020204" pitchFamily="34" charset="0"/>
              <a:buChar char="•"/>
            </a:pPr>
            <a:r>
              <a:rPr lang="en-US" dirty="0"/>
              <a:t>Can we have two proof of concepts that demonstrate both migrations?</a:t>
            </a:r>
          </a:p>
          <a:p>
            <a:pPr marL="171450" indent="-171450">
              <a:buFont typeface="Arial" panose="020B0604020202020204" pitchFamily="34" charset="0"/>
              <a:buChar char="•"/>
            </a:pPr>
            <a:r>
              <a:rPr lang="en-US" dirty="0"/>
              <a:t>Do we need to rewrite all of our applications for SQL Server?</a:t>
            </a:r>
          </a:p>
          <a:p>
            <a:pPr marL="171450" indent="-171450">
              <a:buFont typeface="Arial" panose="020B0604020202020204" pitchFamily="34" charset="0"/>
              <a:buChar char="•"/>
            </a:pPr>
            <a:r>
              <a:rPr lang="en-US" dirty="0"/>
              <a:t>Do we need to rewrite all of our reports for SQL Server? </a:t>
            </a:r>
          </a:p>
          <a:p>
            <a:pPr marL="171450" indent="-171450">
              <a:buFont typeface="Arial" panose="020B0604020202020204" pitchFamily="34" charset="0"/>
              <a:buChar char="•"/>
            </a:pPr>
            <a:r>
              <a:rPr lang="en-US" dirty="0"/>
              <a:t>Will our security migrate over from Oracle to SQL Server?  How do we handle security in the new database?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we need to invest in a JSON storage system for the JSON data we’re storing from our vendor’s web service?</a:t>
            </a:r>
          </a:p>
          <a:p>
            <a:pPr marL="171450" indent="-171450">
              <a:buFont typeface="Arial" panose="020B0604020202020204" pitchFamily="34" charset="0"/>
              <a:buChar char="•"/>
            </a:pPr>
            <a:r>
              <a:rPr lang="en-US" dirty="0"/>
              <a:t>What will we do if our audit logs fill up again?  Will SQL Server crash the same way Oracle did?</a:t>
            </a:r>
          </a:p>
          <a:p>
            <a:pPr marL="171450" indent="-171450">
              <a:buFont typeface="Arial" panose="020B0604020202020204" pitchFamily="34" charset="0"/>
              <a:buChar char="•"/>
            </a:pPr>
            <a:r>
              <a:rPr lang="en-US" dirty="0"/>
              <a:t>If we take advantage of new features, will our license costs keep ratcheting up and up?  Will we have a dependable way of budgeting for this project?</a:t>
            </a:r>
          </a:p>
          <a:p>
            <a:pPr marL="171450" indent="-171450">
              <a:buFont typeface="Arial" panose="020B0604020202020204" pitchFamily="34" charset="0"/>
              <a:buChar char="•"/>
            </a:pPr>
            <a:r>
              <a:rPr lang="en-US" dirty="0"/>
              <a:t>Are there any Oracle features required by WWI for which SQL Server has no equivalent?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42556498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5.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8112698" cy="1667198"/>
          </a:xfrm>
        </p:spPr>
        <p:txBody>
          <a:bodyPr/>
          <a:lstStyle/>
          <a:p>
            <a:r>
              <a:rPr lang="en-US" sz="4000" b="0" dirty="0">
                <a:solidFill>
                  <a:srgbClr val="D4D4D4"/>
                </a:solidFill>
                <a:effectLst/>
                <a:latin typeface="Consolas" panose="020B0609020204030204" pitchFamily="49" charset="0"/>
              </a:rPr>
              <a:t>Migrating Oracle to Azure SQL</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2BFDAD1-ACF7-40AE-B13A-6D5C9D019BF9}"/>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fontScale="85000" lnSpcReduction="1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SQL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Web Services icon" title="Web Services icon">
            <a:extLst>
              <a:ext uri="{FF2B5EF4-FFF2-40B4-BE49-F238E27FC236}">
                <a16:creationId xmlns:a16="http://schemas.microsoft.com/office/drawing/2014/main" id="{1AA67FB0-44B3-4BFE-831A-2CF9B8E1D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1109F16E-B749-49B6-9572-99A347581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3926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3" name="Picture 2" descr="This common scenario diagram includes the following elements: API App for vendor connections; Web App for Internet Sales Transactions; Oracle Forms App for inventory management;Oracle DB OLTP RAC Server; SSRS 2008 for Reporting of OLTP, Data Warehouse, and Cubes; SSIS 2008 for a Data Warehouse Load; Excel for reporting; SQL Server 2008 R2 Standard for a Data Warehouse; and SSAS2008 for a Data Warehouse." title="Common Scenario diagram">
            <a:extLst>
              <a:ext uri="{FF2B5EF4-FFF2-40B4-BE49-F238E27FC236}">
                <a16:creationId xmlns:a16="http://schemas.microsoft.com/office/drawing/2014/main" id="{353AFB05-A1B5-4A91-AAF5-BE8F643D743E}"/>
              </a:ext>
            </a:extLst>
          </p:cNvPr>
          <p:cNvPicPr>
            <a:picLocks noChangeAspect="1"/>
          </p:cNvPicPr>
          <p:nvPr/>
        </p:nvPicPr>
        <p:blipFill>
          <a:blip r:embed="rId3"/>
          <a:stretch>
            <a:fillRect/>
          </a:stretch>
        </p:blipFill>
        <p:spPr>
          <a:xfrm>
            <a:off x="583082" y="996687"/>
            <a:ext cx="11025834" cy="5784407"/>
          </a:xfrm>
          <a:prstGeom prst="rect">
            <a:avLst/>
          </a:prstGeom>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490609769"/>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the preferred solution for the case study.</a:t>
            </a:r>
          </a:p>
          <a:p>
            <a:pPr marL="342900" indent="-342900">
              <a:lnSpc>
                <a:spcPct val="90000"/>
              </a:lnSpc>
              <a:spcAft>
                <a:spcPts val="600"/>
              </a:spcAft>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8851315" cy="5440223"/>
          </a:xfrm>
        </p:spPr>
        <p:txBody>
          <a:bodyPr>
            <a:normAutofit fontScale="92500"/>
          </a:bodyPr>
          <a:lstStyle/>
          <a:p>
            <a:r>
              <a:rPr lang="en-US" sz="3600" dirty="0"/>
              <a:t>Kathleen Sloan, CIO of Wide World Importers</a:t>
            </a:r>
          </a:p>
          <a:p>
            <a:endParaRPr lang="en-US" sz="3600" dirty="0"/>
          </a:p>
          <a:p>
            <a:r>
              <a:rPr lang="en-US" sz="3600" dirty="0"/>
              <a:t>Primary audience is business and technology decision makers.</a:t>
            </a:r>
          </a:p>
          <a:p>
            <a:endParaRPr lang="en-US" sz="3600" dirty="0"/>
          </a:p>
          <a:p>
            <a:r>
              <a:rPr lang="en-US" sz="3600" dirty="0"/>
              <a:t>Usually talk to Infrastructure Managers who report to the CIO, or to application sponsors (like a VP LOB, CMO) or to those that represent the Business Unit IT or developers that report to application sponsors.</a:t>
            </a:r>
          </a:p>
        </p:txBody>
      </p:sp>
      <p:pic>
        <p:nvPicPr>
          <p:cNvPr id="4" name="Audience" descr="Audience icon" title="Audience icon">
            <a:extLst>
              <a:ext uri="{FF2B5EF4-FFF2-40B4-BE49-F238E27FC236}">
                <a16:creationId xmlns:a16="http://schemas.microsoft.com/office/drawing/2014/main" id="{85758ABC-02F4-47F7-87C9-16D841341BF6}"/>
              </a:ext>
            </a:extLst>
          </p:cNvPr>
          <p:cNvPicPr>
            <a:picLocks noChangeAspect="1"/>
          </p:cNvPicPr>
          <p:nvPr/>
        </p:nvPicPr>
        <p:blipFill>
          <a:blip r:embed="rId3"/>
          <a:stretch>
            <a:fillRect/>
          </a:stretch>
        </p:blipFill>
        <p:spPr>
          <a:xfrm>
            <a:off x="9509760" y="1189176"/>
            <a:ext cx="2412698" cy="2425397"/>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This solution diagram is divided in to Microsoft Azure, and On Premises. Microsoft Azure includes SQL Server 2017 in a VM as an Always On Secondary, and Azure SQL Data Warehouse for a stretch table. On Premise includes the following elements: API App for vendor connections; Web App for Internet Sales Transactions; ASP.NET Core App for inventory management; SQL Server 2017 OLTP for Always On and JSON store; SSRS 2017 for Reporting of OLTP, Data Warehouse, and Cubes; SSIS 2017 for a Data Warehouse Load; Excel for reporting; SQL Server 2017 Enterprise for a Data Warehouse; and SSAS 2017 for a Data Warehouse. " title="Preferred solution diagram">
            <a:extLst>
              <a:ext uri="{FF2B5EF4-FFF2-40B4-BE49-F238E27FC236}">
                <a16:creationId xmlns:a16="http://schemas.microsoft.com/office/drawing/2014/main" id="{AA575635-8D6F-4258-BD7A-0E428B2D346D}"/>
              </a:ext>
            </a:extLst>
          </p:cNvPr>
          <p:cNvPicPr>
            <a:picLocks noChangeAspect="1"/>
          </p:cNvPicPr>
          <p:nvPr/>
        </p:nvPicPr>
        <p:blipFill>
          <a:blip r:embed="rId3"/>
          <a:stretch>
            <a:fillRect/>
          </a:stretch>
        </p:blipFill>
        <p:spPr>
          <a:xfrm>
            <a:off x="1372882" y="1189176"/>
            <a:ext cx="9446236" cy="5511030"/>
          </a:xfrm>
          <a:prstGeom prst="rect">
            <a:avLst/>
          </a:prstGeom>
        </p:spPr>
      </p:pic>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C2D2F0-8DBB-4BFB-9356-6C09B3DE4D8E}"/>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9938867" cy="945832"/>
          </a:xfrm>
        </p:spPr>
        <p:txBody>
          <a:bodyPr>
            <a:noAutofit/>
          </a:bodyPr>
          <a:lstStyle/>
          <a:p>
            <a:pPr marL="0" indent="0">
              <a:buNone/>
            </a:pPr>
            <a:r>
              <a:rPr lang="en-US" sz="3600" dirty="0">
                <a:solidFill>
                  <a:schemeClr val="tx1"/>
                </a:solidFill>
                <a:latin typeface="+mj-lt"/>
              </a:rPr>
              <a:t>Data warehouse schema and data movement</a:t>
            </a:r>
          </a:p>
          <a:p>
            <a:pPr marL="0" indent="0">
              <a:buNone/>
            </a:pPr>
            <a:r>
              <a:rPr lang="en-US" sz="3600" dirty="0">
                <a:solidFill>
                  <a:schemeClr val="tx1"/>
                </a:solidFill>
              </a:rPr>
              <a:t>(Cloud migration)</a:t>
            </a:r>
            <a:endParaRPr lang="en-US" sz="3600" dirty="0">
              <a:solidFill>
                <a:schemeClr val="tx1"/>
              </a:solidFill>
              <a:latin typeface="+mj-lt"/>
            </a:endParaRPr>
          </a:p>
        </p:txBody>
      </p:sp>
      <p:pic>
        <p:nvPicPr>
          <p:cNvPr id="23" name="Picture 22" descr="Diagram of the migration of the SQL Server 2008 R2 Standard data warehouse to Azure SQL Database premium tier using Azure Database Migration Service." title="Data warehouse migration">
            <a:extLst>
              <a:ext uri="{FF2B5EF4-FFF2-40B4-BE49-F238E27FC236}">
                <a16:creationId xmlns:a16="http://schemas.microsoft.com/office/drawing/2014/main" id="{0FBA62B1-BC46-40BC-94AE-BA1A592285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321" y="2992294"/>
            <a:ext cx="9559357" cy="3194581"/>
          </a:xfrm>
          <a:prstGeom prst="rect">
            <a:avLst/>
          </a:prstGeom>
        </p:spPr>
      </p:pic>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871E8C-BBBA-4BE7-A7DF-71F964F1D243}"/>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40" y="1189177"/>
            <a:ext cx="8524803" cy="945832"/>
          </a:xfrm>
        </p:spPr>
        <p:txBody>
          <a:bodyPr>
            <a:noAutofit/>
          </a:bodyPr>
          <a:lstStyle/>
          <a:p>
            <a:pPr marL="0" indent="0">
              <a:buNone/>
            </a:pPr>
            <a:r>
              <a:rPr lang="en-US" sz="3600" dirty="0">
                <a:solidFill>
                  <a:schemeClr val="tx1"/>
                </a:solidFill>
                <a:latin typeface="+mj-lt"/>
              </a:rPr>
              <a:t>Oracle schema and data movement</a:t>
            </a:r>
          </a:p>
          <a:p>
            <a:pPr marL="0" indent="0">
              <a:buNone/>
            </a:pPr>
            <a:r>
              <a:rPr lang="en-US" sz="3600" dirty="0">
                <a:solidFill>
                  <a:schemeClr val="tx1"/>
                </a:solidFill>
                <a:latin typeface="+mj-lt"/>
              </a:rPr>
              <a:t>(on-premises)</a:t>
            </a:r>
          </a:p>
        </p:txBody>
      </p:sp>
      <p:pic>
        <p:nvPicPr>
          <p:cNvPr id="4" name="Picture 3" descr="Database migration&#10;&#10;An arrow labeled SSMA for Oracle points from an Oracle database icon to a SQL Server 2017 Enterprise icon.">
            <a:extLst>
              <a:ext uri="{FF2B5EF4-FFF2-40B4-BE49-F238E27FC236}">
                <a16:creationId xmlns:a16="http://schemas.microsoft.com/office/drawing/2014/main" id="{0F371F2A-F8BF-4D85-978B-DDA622BCF6EC}"/>
              </a:ext>
            </a:extLst>
          </p:cNvPr>
          <p:cNvPicPr>
            <a:picLocks noChangeAspect="1"/>
          </p:cNvPicPr>
          <p:nvPr/>
        </p:nvPicPr>
        <p:blipFill>
          <a:blip r:embed="rId3"/>
          <a:stretch>
            <a:fillRect/>
          </a:stretch>
        </p:blipFill>
        <p:spPr>
          <a:xfrm>
            <a:off x="1071846" y="2842914"/>
            <a:ext cx="10048306" cy="3803470"/>
          </a:xfrm>
          <a:prstGeom prst="rect">
            <a:avLst/>
          </a:prstGeom>
        </p:spPr>
      </p:pic>
    </p:spTree>
    <p:extLst>
      <p:ext uri="{BB962C8B-B14F-4D97-AF65-F5344CB8AC3E}">
        <p14:creationId xmlns:p14="http://schemas.microsoft.com/office/powerpoint/2010/main" val="77675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65636D-7D6C-4DAB-A8C0-1D977EAFDDB8}"/>
              </a:ext>
            </a:extLst>
          </p:cNvPr>
          <p:cNvSpPr>
            <a:spLocks noGrp="1"/>
          </p:cNvSpPr>
          <p:nvPr>
            <p:ph type="title"/>
          </p:nvPr>
        </p:nvSpPr>
        <p:spPr/>
        <p:txBody>
          <a:bodyPr/>
          <a:lstStyle/>
          <a:p>
            <a:r>
              <a:rPr lang="en-US" dirty="0"/>
              <a:t>Preferred solution</a:t>
            </a:r>
          </a:p>
        </p:txBody>
      </p:sp>
      <p:sp>
        <p:nvSpPr>
          <p:cNvPr id="3" name="Content Placeholder 2"/>
          <p:cNvSpPr>
            <a:spLocks noGrp="1"/>
          </p:cNvSpPr>
          <p:nvPr>
            <p:ph type="body" sz="quarter" idx="10"/>
          </p:nvPr>
        </p:nvSpPr>
        <p:spPr>
          <a:xfrm>
            <a:off x="269239" y="1189176"/>
            <a:ext cx="10105683" cy="5379313"/>
          </a:xfrm>
        </p:spPr>
        <p:txBody>
          <a:bodyPr>
            <a:normAutofit/>
          </a:bodyPr>
          <a:lstStyle/>
          <a:p>
            <a:pPr marL="0" indent="0">
              <a:buNone/>
            </a:pPr>
            <a:r>
              <a:rPr lang="en-US" sz="3600" dirty="0">
                <a:solidFill>
                  <a:schemeClr val="tx1"/>
                </a:solidFill>
                <a:latin typeface="+mj-lt"/>
              </a:rPr>
              <a:t>Application changes</a:t>
            </a:r>
          </a:p>
          <a:p>
            <a:endParaRPr lang="en-US" sz="2800" dirty="0">
              <a:solidFill>
                <a:schemeClr val="tx1"/>
              </a:solidFill>
            </a:endParaRPr>
          </a:p>
          <a:p>
            <a:r>
              <a:rPr lang="en-US" sz="3300" dirty="0">
                <a:solidFill>
                  <a:schemeClr val="tx1"/>
                </a:solidFill>
              </a:rPr>
              <a:t>Are they using an ORM for apps and services</a:t>
            </a:r>
          </a:p>
          <a:p>
            <a:endParaRPr lang="en-US" sz="3300" dirty="0">
              <a:solidFill>
                <a:schemeClr val="tx1"/>
              </a:solidFill>
            </a:endParaRPr>
          </a:p>
          <a:p>
            <a:r>
              <a:rPr lang="en-US" sz="3300" dirty="0">
                <a:solidFill>
                  <a:schemeClr val="tx1"/>
                </a:solidFill>
              </a:rPr>
              <a:t>Oracle Forms app needs to be rewritten</a:t>
            </a:r>
          </a:p>
          <a:p>
            <a:endParaRPr lang="en-US" sz="3300" dirty="0">
              <a:solidFill>
                <a:schemeClr val="tx1"/>
              </a:solidFill>
            </a:endParaRPr>
          </a:p>
          <a:p>
            <a:r>
              <a:rPr lang="en-US" sz="3300" dirty="0">
                <a:solidFill>
                  <a:schemeClr val="tx1"/>
                </a:solidFill>
              </a:rPr>
              <a:t>Store, manage, and query JSON with SQL Server 2017</a:t>
            </a:r>
          </a:p>
        </p:txBody>
      </p:sp>
      <p:pic>
        <p:nvPicPr>
          <p:cNvPr id="7" name="Picture 6" descr="Web App icon" title="Web App icon">
            <a:extLst>
              <a:ext uri="{FF2B5EF4-FFF2-40B4-BE49-F238E27FC236}">
                <a16:creationId xmlns:a16="http://schemas.microsoft.com/office/drawing/2014/main" id="{D6A637A3-A70C-48F7-9AA2-E3225195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380" y="1417677"/>
            <a:ext cx="2286198" cy="2286198"/>
          </a:xfrm>
          <a:prstGeom prst="rect">
            <a:avLst/>
          </a:prstGeom>
        </p:spPr>
      </p:pic>
    </p:spTree>
    <p:extLst>
      <p:ext uri="{BB962C8B-B14F-4D97-AF65-F5344CB8AC3E}">
        <p14:creationId xmlns:p14="http://schemas.microsoft.com/office/powerpoint/2010/main" val="207344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354387"/>
            <a:ext cx="11584795" cy="5503613"/>
          </a:xfrm>
          <a:prstGeom prst="rect">
            <a:avLst/>
          </a:prstGeom>
          <a:noFill/>
        </p:spPr>
        <p:txBody>
          <a:bodyPr wrap="square" lIns="182880" tIns="146304" rIns="182880" bIns="146304" rtlCol="0">
            <a:normAutofit/>
          </a:bodyPr>
          <a:lstStyle/>
          <a:p>
            <a:pPr>
              <a:lnSpc>
                <a:spcPct val="90000"/>
              </a:lnSpc>
              <a:spcAft>
                <a:spcPts val="600"/>
              </a:spcAft>
            </a:pPr>
            <a:r>
              <a:rPr lang="en-US" sz="3600" dirty="0">
                <a:latin typeface="+mj-lt"/>
              </a:rPr>
              <a:t>Abstract</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In this whiteboard design session, you work with a group to design a proof of concept (POC) for conducting a site analysis for a customer to compare cost, performance, and level of effort required to migrate from Oracle to SQL Server. You evaluate the dependent applications and reports that need to be updated and come up with a migration plan. Also, you review ways to help the customer take advantage of new SQL Server features to improve performance and resiliency, as well as explore ways to migrate from an old version of SQL Server to the latest version and consider the impact of migrating from on-premises to the cloud.</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At the end of this whiteboard design session, you will be better able to design a database migration plan and implementation.</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9417200" cy="914399"/>
          </a:xfrm>
        </p:spPr>
        <p:txBody>
          <a:bodyPr>
            <a:normAutofit/>
          </a:bodyPr>
          <a:lstStyle/>
          <a:p>
            <a:pPr marL="0" indent="0">
              <a:buNone/>
            </a:pPr>
            <a:r>
              <a:rPr lang="en-US" sz="3600" dirty="0">
                <a:solidFill>
                  <a:schemeClr val="tx1"/>
                </a:solidFill>
                <a:latin typeface="+mj-lt"/>
              </a:rPr>
              <a:t>Data warehouse and reporting</a:t>
            </a:r>
          </a:p>
        </p:txBody>
      </p:sp>
      <p:pic>
        <p:nvPicPr>
          <p:cNvPr id="19" name="Picture 18" descr="Reports Icon">
            <a:extLst>
              <a:ext uri="{FF2B5EF4-FFF2-40B4-BE49-F238E27FC236}">
                <a16:creationId xmlns:a16="http://schemas.microsoft.com/office/drawing/2014/main" id="{3386CA8E-1068-4507-B344-C10117D8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70" y="2010987"/>
            <a:ext cx="2743438" cy="2743438"/>
          </a:xfrm>
          <a:prstGeom prst="rect">
            <a:avLst/>
          </a:prstGeom>
        </p:spPr>
      </p:pic>
      <p:sp>
        <p:nvSpPr>
          <p:cNvPr id="12" name="TextBox 11">
            <a:extLst>
              <a:ext uri="{FF2B5EF4-FFF2-40B4-BE49-F238E27FC236}">
                <a16:creationId xmlns:a16="http://schemas.microsoft.com/office/drawing/2014/main" id="{3AFF97A9-0AF3-4824-957B-3ACAD7EE8722}"/>
              </a:ext>
            </a:extLst>
          </p:cNvPr>
          <p:cNvSpPr txBox="1"/>
          <p:nvPr/>
        </p:nvSpPr>
        <p:spPr>
          <a:xfrm>
            <a:off x="1232791" y="4702300"/>
            <a:ext cx="1791196" cy="1446550"/>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Reports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Identify</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Upgrade</a:t>
            </a:r>
          </a:p>
        </p:txBody>
      </p:sp>
      <p:pic>
        <p:nvPicPr>
          <p:cNvPr id="17" name="Picture 16" descr="SQL Data Warehouse icon">
            <a:extLst>
              <a:ext uri="{FF2B5EF4-FFF2-40B4-BE49-F238E27FC236}">
                <a16:creationId xmlns:a16="http://schemas.microsoft.com/office/drawing/2014/main" id="{90062F34-1328-4FBC-83F7-C2757E5892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3729" y="1985344"/>
            <a:ext cx="2743438" cy="2743438"/>
          </a:xfrm>
          <a:prstGeom prst="rect">
            <a:avLst/>
          </a:prstGeom>
        </p:spPr>
      </p:pic>
      <p:sp>
        <p:nvSpPr>
          <p:cNvPr id="14" name="TextBox 13">
            <a:extLst>
              <a:ext uri="{FF2B5EF4-FFF2-40B4-BE49-F238E27FC236}">
                <a16:creationId xmlns:a16="http://schemas.microsoft.com/office/drawing/2014/main" id="{D2BCA0CA-8B9C-43C6-9E74-3EFAB9DDC970}"/>
              </a:ext>
            </a:extLst>
          </p:cNvPr>
          <p:cNvSpPr txBox="1"/>
          <p:nvPr/>
        </p:nvSpPr>
        <p:spPr>
          <a:xfrm>
            <a:off x="4455711" y="4702300"/>
            <a:ext cx="3280578" cy="1800493"/>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Warehouse</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Plan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Migrate</a:t>
            </a:r>
          </a:p>
        </p:txBody>
      </p:sp>
      <p:pic>
        <p:nvPicPr>
          <p:cNvPr id="15" name="Picture 14" descr="Data Migration Assistant icon">
            <a:extLst>
              <a:ext uri="{FF2B5EF4-FFF2-40B4-BE49-F238E27FC236}">
                <a16:creationId xmlns:a16="http://schemas.microsoft.com/office/drawing/2014/main" id="{4E8A22CE-3B64-41F7-9EE3-EE76265A45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23576" y="1985581"/>
            <a:ext cx="2743438" cy="2743438"/>
          </a:xfrm>
          <a:prstGeom prst="rect">
            <a:avLst/>
          </a:prstGeom>
        </p:spPr>
      </p:pic>
      <p:sp>
        <p:nvSpPr>
          <p:cNvPr id="13" name="TextBox 12">
            <a:extLst>
              <a:ext uri="{FF2B5EF4-FFF2-40B4-BE49-F238E27FC236}">
                <a16:creationId xmlns:a16="http://schemas.microsoft.com/office/drawing/2014/main" id="{0742C611-9397-4536-8354-EC9D2FD0C4D3}"/>
              </a:ext>
            </a:extLst>
          </p:cNvPr>
          <p:cNvSpPr txBox="1"/>
          <p:nvPr/>
        </p:nvSpPr>
        <p:spPr>
          <a:xfrm>
            <a:off x="8599573" y="4702300"/>
            <a:ext cx="2991682" cy="2542234"/>
          </a:xfrm>
          <a:prstGeom prst="rect">
            <a:avLst/>
          </a:prstGeom>
          <a:noFill/>
        </p:spPr>
        <p:txBody>
          <a:bodyPr wrap="squar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Data Migration Assistant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Assessment</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Migration</a:t>
            </a:r>
          </a:p>
          <a:p>
            <a:pPr marL="457200" indent="-4572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Report</a:t>
            </a:r>
          </a:p>
          <a:p>
            <a:pPr marL="457200" indent="-45720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914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287518"/>
            <a:ext cx="11655840" cy="899665"/>
          </a:xfrm>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1" y="1189177"/>
            <a:ext cx="7107676" cy="899665"/>
          </a:xfrm>
        </p:spPr>
        <p:txBody>
          <a:bodyPr>
            <a:normAutofit/>
          </a:bodyPr>
          <a:lstStyle/>
          <a:p>
            <a:pPr marL="0" indent="0">
              <a:buNone/>
            </a:pPr>
            <a:r>
              <a:rPr lang="en-US" sz="3600" dirty="0">
                <a:solidFill>
                  <a:schemeClr val="tx1"/>
                </a:solidFill>
                <a:latin typeface="+mj-lt"/>
              </a:rPr>
              <a:t>High-availability and audit table</a:t>
            </a:r>
          </a:p>
        </p:txBody>
      </p:sp>
      <p:pic>
        <p:nvPicPr>
          <p:cNvPr id="7" name="Picture 6" descr="An arrow labeled Eligible data points from an On-premises SQL Server 2017 Enterprise icon to an Azure SQL Stretch Database icon." title="Preferred solution - High availability">
            <a:extLst>
              <a:ext uri="{FF2B5EF4-FFF2-40B4-BE49-F238E27FC236}">
                <a16:creationId xmlns:a16="http://schemas.microsoft.com/office/drawing/2014/main" id="{2693E73B-49AF-482E-8E32-96884525A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0" y="1675129"/>
            <a:ext cx="10467739" cy="4352921"/>
          </a:xfrm>
          <a:prstGeom prst="rect">
            <a:avLst/>
          </a:prstGeom>
        </p:spPr>
      </p:pic>
    </p:spTree>
    <p:extLst>
      <p:ext uri="{BB962C8B-B14F-4D97-AF65-F5344CB8AC3E}">
        <p14:creationId xmlns:p14="http://schemas.microsoft.com/office/powerpoint/2010/main" val="134549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189177"/>
            <a:ext cx="8874759" cy="5379312"/>
          </a:xfrm>
        </p:spPr>
        <p:txBody>
          <a:bodyPr>
            <a:normAutofit/>
          </a:bodyPr>
          <a:lstStyle/>
          <a:p>
            <a:pPr marL="0" indent="0">
              <a:buNone/>
            </a:pPr>
            <a:r>
              <a:rPr lang="en-US" sz="3600" dirty="0">
                <a:solidFill>
                  <a:schemeClr val="tx1"/>
                </a:solidFill>
                <a:latin typeface="+mj-lt"/>
              </a:rPr>
              <a:t>Azure SQL Database POC</a:t>
            </a:r>
          </a:p>
          <a:p>
            <a:endParaRPr lang="en-US" sz="3600" dirty="0">
              <a:solidFill>
                <a:schemeClr val="tx1"/>
              </a:solidFill>
            </a:endParaRPr>
          </a:p>
          <a:p>
            <a:r>
              <a:rPr lang="en-US" sz="3300" dirty="0">
                <a:solidFill>
                  <a:schemeClr val="tx1"/>
                </a:solidFill>
                <a:latin typeface="+mj-lt"/>
              </a:rPr>
              <a:t>On-premises upgrade acceptable option</a:t>
            </a:r>
          </a:p>
          <a:p>
            <a:endParaRPr lang="en-US" sz="3300" dirty="0">
              <a:solidFill>
                <a:schemeClr val="tx1"/>
              </a:solidFill>
            </a:endParaRPr>
          </a:p>
          <a:p>
            <a:r>
              <a:rPr lang="en-US" sz="3300" dirty="0">
                <a:solidFill>
                  <a:schemeClr val="tx1"/>
                </a:solidFill>
                <a:latin typeface="+mj-lt"/>
              </a:rPr>
              <a:t>Consider migration into Azure for long-term cost savings and simplifying future upgrades</a:t>
            </a:r>
          </a:p>
          <a:p>
            <a:endParaRPr lang="en-US" sz="3300" dirty="0">
              <a:solidFill>
                <a:schemeClr val="tx1"/>
              </a:solidFill>
            </a:endParaRPr>
          </a:p>
          <a:p>
            <a:r>
              <a:rPr lang="en-US" sz="3300" dirty="0">
                <a:solidFill>
                  <a:schemeClr val="tx1"/>
                </a:solidFill>
                <a:latin typeface="+mj-lt"/>
              </a:rPr>
              <a:t>Answer questions before beginning POC</a:t>
            </a:r>
          </a:p>
        </p:txBody>
      </p:sp>
      <p:pic>
        <p:nvPicPr>
          <p:cNvPr id="7" name="Picture 6" descr="Preferred solution icon" title="Preferred solution icon">
            <a:extLst>
              <a:ext uri="{FF2B5EF4-FFF2-40B4-BE49-F238E27FC236}">
                <a16:creationId xmlns:a16="http://schemas.microsoft.com/office/drawing/2014/main" id="{26F3F5C5-3FC5-4F05-93D8-A0E07EBD5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880" y="1189057"/>
            <a:ext cx="2743438" cy="2743438"/>
          </a:xfrm>
          <a:prstGeom prst="rect">
            <a:avLst/>
          </a:prstGeom>
        </p:spPr>
      </p:pic>
    </p:spTree>
    <p:extLst>
      <p:ext uri="{BB962C8B-B14F-4D97-AF65-F5344CB8AC3E}">
        <p14:creationId xmlns:p14="http://schemas.microsoft.com/office/powerpoint/2010/main" val="309692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lnSpcReduction="10000"/>
          </a:bodyPr>
          <a:lstStyle/>
          <a:p>
            <a:r>
              <a:rPr lang="en-US" sz="3300" dirty="0">
                <a:solidFill>
                  <a:schemeClr val="tx1"/>
                </a:solidFill>
              </a:rPr>
              <a:t>Does upgrade need to be on-premises first?</a:t>
            </a:r>
          </a:p>
          <a:p>
            <a:endParaRPr lang="en-US" sz="3300" dirty="0">
              <a:solidFill>
                <a:schemeClr val="tx1"/>
              </a:solidFill>
            </a:endParaRPr>
          </a:p>
          <a:p>
            <a:r>
              <a:rPr lang="en-US" sz="3300" dirty="0">
                <a:solidFill>
                  <a:schemeClr val="tx1"/>
                </a:solidFill>
              </a:rPr>
              <a:t>Can we see POCs for both on-premises and Azure SQL migrations?</a:t>
            </a:r>
          </a:p>
          <a:p>
            <a:endParaRPr lang="en-US" sz="3300" dirty="0">
              <a:solidFill>
                <a:schemeClr val="tx1"/>
              </a:solidFill>
            </a:endParaRPr>
          </a:p>
          <a:p>
            <a:r>
              <a:rPr lang="en-US" sz="3200" dirty="0">
                <a:solidFill>
                  <a:schemeClr val="tx1"/>
                </a:solidFill>
              </a:rPr>
              <a:t>Do apps need to be rewritten?</a:t>
            </a:r>
          </a:p>
          <a:p>
            <a:endParaRPr lang="en-US" sz="3200" dirty="0">
              <a:solidFill>
                <a:schemeClr val="tx1"/>
              </a:solidFill>
            </a:endParaRPr>
          </a:p>
          <a:p>
            <a:r>
              <a:rPr lang="en-US" sz="3200" dirty="0">
                <a:solidFill>
                  <a:schemeClr val="tx1"/>
                </a:solidFill>
              </a:rPr>
              <a:t>Do reports need to be rewritten?</a:t>
            </a:r>
          </a:p>
          <a:p>
            <a:pPr marL="0" indent="0">
              <a:buNone/>
            </a:pPr>
            <a:endParaRPr lang="en-US" sz="3300" dirty="0">
              <a:solidFill>
                <a:schemeClr val="tx1"/>
              </a:solidFill>
            </a:endParaRPr>
          </a:p>
          <a:p>
            <a:r>
              <a:rPr lang="en-US" sz="3300" dirty="0">
                <a:solidFill>
                  <a:schemeClr val="tx1"/>
                </a:solidFill>
              </a:rPr>
              <a:t>Will security migrate over?</a:t>
            </a:r>
          </a:p>
        </p:txBody>
      </p:sp>
      <p:pic>
        <p:nvPicPr>
          <p:cNvPr id="19" name="Question" descr="Question mark icon" title="Question mark icon">
            <a:extLst>
              <a:ext uri="{FF2B5EF4-FFF2-40B4-BE49-F238E27FC236}">
                <a16:creationId xmlns:a16="http://schemas.microsoft.com/office/drawing/2014/main" id="{D6D1734F-F62A-4B36-9F9E-CF9D88FE91B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6" name="Picture 15" descr="App Services icon" title="App Services icon">
            <a:extLst>
              <a:ext uri="{FF2B5EF4-FFF2-40B4-BE49-F238E27FC236}">
                <a16:creationId xmlns:a16="http://schemas.microsoft.com/office/drawing/2014/main" id="{E0C5A497-A236-4E3C-865C-FDD17F273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17" name="Picture 16" descr="Security icon" title="Security icon">
            <a:extLst>
              <a:ext uri="{FF2B5EF4-FFF2-40B4-BE49-F238E27FC236}">
                <a16:creationId xmlns:a16="http://schemas.microsoft.com/office/drawing/2014/main" id="{BA3DC3FE-EE90-45DD-8491-26BB1C6E06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372275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318129"/>
            <a:ext cx="9484413" cy="5351323"/>
          </a:xfrm>
        </p:spPr>
        <p:txBody>
          <a:bodyPr>
            <a:normAutofit/>
          </a:bodyPr>
          <a:lstStyle/>
          <a:p>
            <a:r>
              <a:rPr lang="en-US" sz="3300" dirty="0">
                <a:solidFill>
                  <a:schemeClr val="tx1"/>
                </a:solidFill>
              </a:rPr>
              <a:t>How do we store JSON data?</a:t>
            </a:r>
          </a:p>
          <a:p>
            <a:endParaRPr lang="en-US" sz="3300" dirty="0">
              <a:solidFill>
                <a:schemeClr val="tx1"/>
              </a:solidFill>
            </a:endParaRPr>
          </a:p>
          <a:p>
            <a:r>
              <a:rPr lang="en-US" sz="3300" dirty="0">
                <a:solidFill>
                  <a:schemeClr val="tx1"/>
                </a:solidFill>
              </a:rPr>
              <a:t>Will SQL Server crash if audit logs fill up?</a:t>
            </a:r>
          </a:p>
          <a:p>
            <a:endParaRPr lang="en-US" sz="3300" dirty="0">
              <a:solidFill>
                <a:schemeClr val="tx1"/>
              </a:solidFill>
            </a:endParaRPr>
          </a:p>
          <a:p>
            <a:r>
              <a:rPr lang="en-US" sz="3300" dirty="0">
                <a:solidFill>
                  <a:schemeClr val="tx1"/>
                </a:solidFill>
              </a:rPr>
              <a:t>How can we control costs using SQL Server?</a:t>
            </a:r>
          </a:p>
          <a:p>
            <a:endParaRPr lang="en-US" sz="3300" dirty="0">
              <a:solidFill>
                <a:schemeClr val="tx1"/>
              </a:solidFill>
            </a:endParaRPr>
          </a:p>
          <a:p>
            <a:r>
              <a:rPr lang="en-US" sz="33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01625C5-2326-41CE-B1A0-84DA12C5432D}"/>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Graph icon" title="Graph icon">
            <a:extLst>
              <a:ext uri="{FF2B5EF4-FFF2-40B4-BE49-F238E27FC236}">
                <a16:creationId xmlns:a16="http://schemas.microsoft.com/office/drawing/2014/main" id="{D8CA9F58-CD2B-4780-9195-36B840F82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955052DB-6CD2-45F0-86ED-5D77157017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30574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20000"/>
          </a:bodyPr>
          <a:lstStyle/>
          <a:p>
            <a:r>
              <a:rPr lang="en-US" sz="3600" dirty="0">
                <a:solidFill>
                  <a:schemeClr val="tx1"/>
                </a:solidFill>
              </a:rPr>
              <a:t>Do we need to inform vendors of database changes?</a:t>
            </a:r>
          </a:p>
          <a:p>
            <a:endParaRPr lang="en-US" sz="3600" dirty="0">
              <a:solidFill>
                <a:schemeClr val="tx1"/>
              </a:solidFill>
            </a:endParaRPr>
          </a:p>
          <a:p>
            <a:r>
              <a:rPr lang="en-US" sz="3600" dirty="0">
                <a:solidFill>
                  <a:schemeClr val="tx1"/>
                </a:solidFill>
              </a:rPr>
              <a:t>Is there anything that could prevent upgrading data warehouse?</a:t>
            </a:r>
          </a:p>
          <a:p>
            <a:endParaRPr lang="en-US" sz="3600" dirty="0">
              <a:solidFill>
                <a:schemeClr val="tx1"/>
              </a:solidFill>
            </a:endParaRPr>
          </a:p>
          <a:p>
            <a:r>
              <a:rPr lang="en-US" sz="3600" dirty="0">
                <a:solidFill>
                  <a:schemeClr val="tx1"/>
                </a:solidFill>
              </a:rPr>
              <a:t>How will we keep connected dependencies updated to data warehouse?</a:t>
            </a:r>
          </a:p>
          <a:p>
            <a:endParaRPr lang="en-US" sz="3600" dirty="0">
              <a:solidFill>
                <a:schemeClr val="tx1"/>
              </a:solidFill>
            </a:endParaRPr>
          </a:p>
          <a:p>
            <a:r>
              <a:rPr lang="en-US" sz="3600" dirty="0">
                <a:solidFill>
                  <a:schemeClr val="tx1"/>
                </a:solidFill>
              </a:rPr>
              <a:t>How will SSIS, SSRS, and SSAS be migrated?</a:t>
            </a:r>
          </a:p>
          <a:p>
            <a:endParaRPr lang="en-US" sz="3600" dirty="0">
              <a:solidFill>
                <a:schemeClr val="tx1"/>
              </a:solidFill>
            </a:endParaRPr>
          </a:p>
          <a:p>
            <a:r>
              <a:rPr lang="en-US" sz="3600" dirty="0">
                <a:solidFill>
                  <a:schemeClr val="tx1"/>
                </a:solidFill>
              </a:rPr>
              <a:t>How will Agent Jobs and security be migrated?</a:t>
            </a:r>
          </a:p>
          <a:p>
            <a:endParaRPr lang="en-US" sz="3600" dirty="0">
              <a:solidFill>
                <a:schemeClr val="tx1"/>
              </a:solidFill>
            </a:endParaRPr>
          </a:p>
          <a:p>
            <a:endParaRPr lang="en-US" sz="3600" dirty="0">
              <a:solidFill>
                <a:schemeClr val="tx1"/>
              </a:solidFill>
            </a:endParaRPr>
          </a:p>
          <a:p>
            <a:pPr marL="0" indent="0">
              <a:buNone/>
            </a:pPr>
            <a:endParaRPr lang="en-US" sz="3600" dirty="0">
              <a:solidFill>
                <a:schemeClr val="tx1"/>
              </a:solidFill>
            </a:endParaRPr>
          </a:p>
        </p:txBody>
      </p:sp>
      <p:pic>
        <p:nvPicPr>
          <p:cNvPr id="16" name="Question" descr="Question mark icon" title="Question mark icon">
            <a:extLst>
              <a:ext uri="{FF2B5EF4-FFF2-40B4-BE49-F238E27FC236}">
                <a16:creationId xmlns:a16="http://schemas.microsoft.com/office/drawing/2014/main" id="{EA863451-2170-442A-84B9-41FA5F2689C4}"/>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5" name="Picture 14" descr="Web Services icon" title="Web Services icon">
            <a:extLst>
              <a:ext uri="{FF2B5EF4-FFF2-40B4-BE49-F238E27FC236}">
                <a16:creationId xmlns:a16="http://schemas.microsoft.com/office/drawing/2014/main" id="{7855D172-A387-4F13-8D77-DE78D4045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8875" y="2674807"/>
            <a:ext cx="2840982" cy="2194750"/>
          </a:xfrm>
          <a:prstGeom prst="rect">
            <a:avLst/>
          </a:prstGeom>
        </p:spPr>
      </p:pic>
      <p:pic>
        <p:nvPicPr>
          <p:cNvPr id="13" name="Picture 12" descr="SQL Data Warehouse icon" title="SQL Data Warehouse icon">
            <a:extLst>
              <a:ext uri="{FF2B5EF4-FFF2-40B4-BE49-F238E27FC236}">
                <a16:creationId xmlns:a16="http://schemas.microsoft.com/office/drawing/2014/main" id="{949BD2A1-CE43-4CC9-B20C-AA2EB0DB0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610" y="4830540"/>
            <a:ext cx="1737511" cy="1737511"/>
          </a:xfrm>
          <a:prstGeom prst="rect">
            <a:avLst/>
          </a:prstGeom>
        </p:spPr>
      </p:pic>
    </p:spTree>
    <p:extLst>
      <p:ext uri="{BB962C8B-B14F-4D97-AF65-F5344CB8AC3E}">
        <p14:creationId xmlns:p14="http://schemas.microsoft.com/office/powerpoint/2010/main" val="2994723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722577"/>
            <a:ext cx="11653523" cy="2052030"/>
          </a:xfrm>
        </p:spPr>
        <p:txBody>
          <a:bodyPr>
            <a:normAutofit fontScale="92500" lnSpcReduction="10000"/>
          </a:bodyPr>
          <a:lstStyle/>
          <a:p>
            <a:pPr marL="0" indent="0">
              <a:buNone/>
            </a:pPr>
            <a:r>
              <a:rPr lang="en-US" sz="3600" dirty="0">
                <a:solidFill>
                  <a:schemeClr val="tx1"/>
                </a:solidFill>
              </a:rPr>
              <a:t>“</a:t>
            </a:r>
            <a:r>
              <a:rPr lang="en-US" sz="3600" i="1" dirty="0">
                <a:solidFill>
                  <a:schemeClr val="tx1"/>
                </a:solidFill>
              </a:rPr>
              <a:t>We are excited that a SQL Server environment will help our organization grow and prosper for many years into the future.</a:t>
            </a:r>
            <a:r>
              <a:rPr lang="en-US" sz="3600" dirty="0">
                <a:solidFill>
                  <a:schemeClr val="tx1"/>
                </a:solidFill>
              </a:rPr>
              <a:t>”</a:t>
            </a:r>
          </a:p>
          <a:p>
            <a:pPr marL="0" indent="0">
              <a:buNone/>
            </a:pPr>
            <a:endParaRPr lang="en-US" sz="3600" dirty="0">
              <a:solidFill>
                <a:schemeClr val="tx1"/>
              </a:solidFill>
            </a:endParaRPr>
          </a:p>
          <a:p>
            <a:pPr marL="0" indent="0" algn="r">
              <a:buNone/>
            </a:pPr>
            <a:r>
              <a:rPr lang="en-US" sz="3600" dirty="0">
                <a:solidFill>
                  <a:schemeClr val="tx1"/>
                </a:solidFill>
              </a:rPr>
              <a:t>- Kathleen Sloan, CIO of Wide World Importers</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376744"/>
            <a:ext cx="8912640" cy="5193151"/>
          </a:xfrm>
        </p:spPr>
        <p:txBody>
          <a:bodyPr>
            <a:normAutofit fontScale="92500" lnSpcReduction="20000"/>
          </a:bodyPr>
          <a:lstStyle/>
          <a:p>
            <a:r>
              <a:rPr lang="en-US" sz="3900" dirty="0">
                <a:solidFill>
                  <a:schemeClr val="tx1"/>
                </a:solidFill>
              </a:rPr>
              <a:t>Wide World Importers experience huge growth</a:t>
            </a:r>
          </a:p>
          <a:p>
            <a:endParaRPr lang="en-US" sz="3900" dirty="0">
              <a:solidFill>
                <a:schemeClr val="tx1"/>
              </a:solidFill>
            </a:endParaRPr>
          </a:p>
          <a:p>
            <a:r>
              <a:rPr lang="en-US" sz="3900" dirty="0"/>
              <a:t>Tremendous influx of new data</a:t>
            </a:r>
          </a:p>
          <a:p>
            <a:endParaRPr lang="en-US" sz="3900" dirty="0"/>
          </a:p>
          <a:p>
            <a:r>
              <a:rPr lang="en-US" sz="3900" dirty="0"/>
              <a:t>Outage caused by audit table space shortfall</a:t>
            </a:r>
          </a:p>
          <a:p>
            <a:endParaRPr lang="en-US" sz="3900" dirty="0"/>
          </a:p>
          <a:p>
            <a:r>
              <a:rPr lang="en-US" sz="3900" dirty="0"/>
              <a:t>Requested POC to replace Oracle with SQL Server</a:t>
            </a:r>
          </a:p>
          <a:p>
            <a:pPr marL="0" indent="0">
              <a:buNone/>
            </a:pPr>
            <a:endParaRPr lang="en-US" sz="3600" dirty="0">
              <a:solidFill>
                <a:schemeClr val="tx1"/>
              </a:solidFill>
            </a:endParaRPr>
          </a:p>
        </p:txBody>
      </p:sp>
      <p:pic>
        <p:nvPicPr>
          <p:cNvPr id="9" name="Picture 8" descr="Migration of Oracle database to Azure SQL Database" title="Database migration">
            <a:extLst>
              <a:ext uri="{FF2B5EF4-FFF2-40B4-BE49-F238E27FC236}">
                <a16:creationId xmlns:a16="http://schemas.microsoft.com/office/drawing/2014/main" id="{C3EE7035-2240-4640-BEB4-1E5EC9B05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9322" y="1189176"/>
            <a:ext cx="2743438" cy="498696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84F63B8-A8EC-4231-80B7-CD7A8618A17F}"/>
              </a:ext>
            </a:extLst>
          </p:cNvPr>
          <p:cNvSpPr>
            <a:spLocks noGrp="1"/>
          </p:cNvSpPr>
          <p:nvPr>
            <p:ph type="title"/>
          </p:nvPr>
        </p:nvSpPr>
        <p:spPr/>
        <p:txBody>
          <a:bodyPr/>
          <a:lstStyle/>
          <a:p>
            <a:r>
              <a:rPr lang="en-US" dirty="0"/>
              <a:t>Customer Situation</a:t>
            </a:r>
          </a:p>
        </p:txBody>
      </p:sp>
      <p:sp>
        <p:nvSpPr>
          <p:cNvPr id="24" name="TextBox 23">
            <a:extLst>
              <a:ext uri="{FF2B5EF4-FFF2-40B4-BE49-F238E27FC236}">
                <a16:creationId xmlns:a16="http://schemas.microsoft.com/office/drawing/2014/main" id="{6371A820-7639-4318-9C22-FC13DBEB81E1}"/>
              </a:ext>
            </a:extLst>
          </p:cNvPr>
          <p:cNvSpPr txBox="1"/>
          <p:nvPr/>
        </p:nvSpPr>
        <p:spPr>
          <a:xfrm>
            <a:off x="897995" y="4558552"/>
            <a:ext cx="1379224"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Apps</a:t>
            </a:r>
          </a:p>
        </p:txBody>
      </p:sp>
      <p:pic>
        <p:nvPicPr>
          <p:cNvPr id="29" name="Picture 28" descr="Apps icon" title="Apps icon">
            <a:extLst>
              <a:ext uri="{FF2B5EF4-FFF2-40B4-BE49-F238E27FC236}">
                <a16:creationId xmlns:a16="http://schemas.microsoft.com/office/drawing/2014/main" id="{266002A3-E631-4BC1-9773-14FBA3F0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1" y="2285801"/>
            <a:ext cx="2286198" cy="2286198"/>
          </a:xfrm>
          <a:prstGeom prst="rect">
            <a:avLst/>
          </a:prstGeom>
        </p:spPr>
      </p:pic>
      <p:sp>
        <p:nvSpPr>
          <p:cNvPr id="25" name="TextBox 24">
            <a:extLst>
              <a:ext uri="{FF2B5EF4-FFF2-40B4-BE49-F238E27FC236}">
                <a16:creationId xmlns:a16="http://schemas.microsoft.com/office/drawing/2014/main" id="{440625FA-4BE9-4F32-B97F-F13F8E15C333}"/>
              </a:ext>
            </a:extLst>
          </p:cNvPr>
          <p:cNvSpPr txBox="1"/>
          <p:nvPr/>
        </p:nvSpPr>
        <p:spPr>
          <a:xfrm>
            <a:off x="3629937" y="4571999"/>
            <a:ext cx="1894237" cy="794064"/>
          </a:xfrm>
          <a:prstGeom prst="rect">
            <a:avLst/>
          </a:prstGeom>
          <a:noFill/>
        </p:spPr>
        <p:txBody>
          <a:bodyPr wrap="none" lIns="182880" tIns="146304" rIns="182880" bIns="146304" rtlCol="0">
            <a:spAutoFit/>
          </a:bodyPr>
          <a:lstStyle/>
          <a:p>
            <a:pPr>
              <a:lnSpc>
                <a:spcPct val="90000"/>
              </a:lnSpc>
              <a:spcAft>
                <a:spcPts val="600"/>
              </a:spcAft>
            </a:pPr>
            <a:r>
              <a:rPr lang="en-US" sz="3600" dirty="0">
                <a:gradFill>
                  <a:gsLst>
                    <a:gs pos="2917">
                      <a:schemeClr val="tx1"/>
                    </a:gs>
                    <a:gs pos="30000">
                      <a:schemeClr val="tx1"/>
                    </a:gs>
                  </a:gsLst>
                  <a:lin ang="5400000" scaled="0"/>
                </a:gradFill>
              </a:rPr>
              <a:t>Reports</a:t>
            </a:r>
          </a:p>
        </p:txBody>
      </p:sp>
      <p:pic>
        <p:nvPicPr>
          <p:cNvPr id="20" name="Picture 19" descr="Reports icon" title="Reports icon">
            <a:extLst>
              <a:ext uri="{FF2B5EF4-FFF2-40B4-BE49-F238E27FC236}">
                <a16:creationId xmlns:a16="http://schemas.microsoft.com/office/drawing/2014/main" id="{6FAC94CA-844C-4C30-9547-B1B24CFF8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844" y="2307942"/>
            <a:ext cx="2286198" cy="2286198"/>
          </a:xfrm>
          <a:prstGeom prst="rect">
            <a:avLst/>
          </a:prstGeom>
        </p:spPr>
      </p:pic>
      <p:sp>
        <p:nvSpPr>
          <p:cNvPr id="26" name="TextBox 25">
            <a:extLst>
              <a:ext uri="{FF2B5EF4-FFF2-40B4-BE49-F238E27FC236}">
                <a16:creationId xmlns:a16="http://schemas.microsoft.com/office/drawing/2014/main" id="{B1B05D1E-1BF6-4F88-9542-BB9B65605C91}"/>
              </a:ext>
            </a:extLst>
          </p:cNvPr>
          <p:cNvSpPr txBox="1"/>
          <p:nvPr/>
        </p:nvSpPr>
        <p:spPr>
          <a:xfrm>
            <a:off x="6351013" y="4571999"/>
            <a:ext cx="2430985"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Web/REST</a:t>
            </a:r>
          </a:p>
          <a:p>
            <a:pPr algn="ctr">
              <a:lnSpc>
                <a:spcPct val="90000"/>
              </a:lnSpc>
              <a:spcAft>
                <a:spcPts val="600"/>
              </a:spcAft>
            </a:pPr>
            <a:r>
              <a:rPr lang="en-US" sz="3600" dirty="0">
                <a:gradFill>
                  <a:gsLst>
                    <a:gs pos="2917">
                      <a:schemeClr val="tx1"/>
                    </a:gs>
                    <a:gs pos="30000">
                      <a:schemeClr val="tx1"/>
                    </a:gs>
                  </a:gsLst>
                  <a:lin ang="5400000" scaled="0"/>
                </a:gradFill>
              </a:rPr>
              <a:t>Services</a:t>
            </a:r>
          </a:p>
        </p:txBody>
      </p:sp>
      <p:pic>
        <p:nvPicPr>
          <p:cNvPr id="12" name="Picture 11" descr="REST Services icon" title="REST Services icon">
            <a:extLst>
              <a:ext uri="{FF2B5EF4-FFF2-40B4-BE49-F238E27FC236}">
                <a16:creationId xmlns:a16="http://schemas.microsoft.com/office/drawing/2014/main" id="{2E4F9103-C377-46EF-AFF8-54FEAE9764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052" y="2285801"/>
            <a:ext cx="2286198" cy="2286198"/>
          </a:xfrm>
          <a:prstGeom prst="rect">
            <a:avLst/>
          </a:prstGeom>
        </p:spPr>
      </p:pic>
      <p:sp>
        <p:nvSpPr>
          <p:cNvPr id="27" name="TextBox 26">
            <a:extLst>
              <a:ext uri="{FF2B5EF4-FFF2-40B4-BE49-F238E27FC236}">
                <a16:creationId xmlns:a16="http://schemas.microsoft.com/office/drawing/2014/main" id="{614FDAAF-60E4-434C-9966-9CDCB93DB151}"/>
              </a:ext>
            </a:extLst>
          </p:cNvPr>
          <p:cNvSpPr txBox="1"/>
          <p:nvPr/>
        </p:nvSpPr>
        <p:spPr>
          <a:xfrm>
            <a:off x="9257266" y="4571999"/>
            <a:ext cx="2590324" cy="1369606"/>
          </a:xfrm>
          <a:prstGeom prst="rect">
            <a:avLst/>
          </a:prstGeom>
          <a:noFill/>
        </p:spPr>
        <p:txBody>
          <a:bodyPr wrap="none" lIns="182880" tIns="146304" rIns="182880" bIns="146304" rtlCol="0">
            <a:spAutoFit/>
          </a:bodyPr>
          <a:lstStyle/>
          <a:p>
            <a:pPr algn="ctr">
              <a:lnSpc>
                <a:spcPct val="90000"/>
              </a:lnSpc>
              <a:spcAft>
                <a:spcPts val="600"/>
              </a:spcAft>
            </a:pPr>
            <a:r>
              <a:rPr lang="en-US" sz="3600" dirty="0">
                <a:gradFill>
                  <a:gsLst>
                    <a:gs pos="2917">
                      <a:schemeClr val="tx1"/>
                    </a:gs>
                    <a:gs pos="30000">
                      <a:schemeClr val="tx1"/>
                    </a:gs>
                  </a:gsLst>
                  <a:lin ang="5400000" scaled="0"/>
                </a:gradFill>
              </a:rPr>
              <a:t>Data</a:t>
            </a:r>
          </a:p>
          <a:p>
            <a:pPr algn="ctr">
              <a:lnSpc>
                <a:spcPct val="90000"/>
              </a:lnSpc>
              <a:spcAft>
                <a:spcPts val="600"/>
              </a:spcAft>
            </a:pPr>
            <a:r>
              <a:rPr lang="en-US" sz="3600" dirty="0">
                <a:gradFill>
                  <a:gsLst>
                    <a:gs pos="2917">
                      <a:schemeClr val="tx1"/>
                    </a:gs>
                    <a:gs pos="30000">
                      <a:schemeClr val="tx1"/>
                    </a:gs>
                  </a:gsLst>
                  <a:lin ang="5400000" scaled="0"/>
                </a:gradFill>
              </a:rPr>
              <a:t>Warehouse</a:t>
            </a:r>
          </a:p>
        </p:txBody>
      </p:sp>
      <p:pic>
        <p:nvPicPr>
          <p:cNvPr id="17" name="Picture 16" descr="SQL Data Warehouse icon" title="SQL Data Warehouse icon">
            <a:extLst>
              <a:ext uri="{FF2B5EF4-FFF2-40B4-BE49-F238E27FC236}">
                <a16:creationId xmlns:a16="http://schemas.microsoft.com/office/drawing/2014/main" id="{9B969A5E-4B54-4469-BD0B-CE73DD909F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30260" y="2285801"/>
            <a:ext cx="2286198" cy="2286198"/>
          </a:xfrm>
          <a:prstGeom prst="rect">
            <a:avLst/>
          </a:prstGeom>
        </p:spPr>
      </p:pic>
    </p:spTree>
    <p:extLst>
      <p:ext uri="{BB962C8B-B14F-4D97-AF65-F5344CB8AC3E}">
        <p14:creationId xmlns:p14="http://schemas.microsoft.com/office/powerpoint/2010/main" val="182880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282960"/>
            <a:ext cx="8912641" cy="5376723"/>
          </a:xfrm>
        </p:spPr>
        <p:txBody>
          <a:bodyPr>
            <a:normAutofit/>
          </a:bodyPr>
          <a:lstStyle/>
          <a:p>
            <a:r>
              <a:rPr lang="en-US" sz="3600" dirty="0"/>
              <a:t>Migrate from Oracle to SQL Server 2017</a:t>
            </a:r>
          </a:p>
          <a:p>
            <a:endParaRPr lang="en-US" sz="3600" dirty="0"/>
          </a:p>
          <a:p>
            <a:r>
              <a:rPr lang="en-US" sz="3600" dirty="0"/>
              <a:t>Understand SQL Server migration impact on existing apps and services</a:t>
            </a:r>
          </a:p>
          <a:p>
            <a:endParaRPr lang="en-US" sz="3600" dirty="0"/>
          </a:p>
          <a:p>
            <a:r>
              <a:rPr lang="en-US" sz="3600" dirty="0"/>
              <a:t>Upgrade data warehouse to SQL Server 2017 Enterprise Edition</a:t>
            </a:r>
          </a:p>
          <a:p>
            <a:endParaRPr lang="en-US" sz="3600" dirty="0"/>
          </a:p>
        </p:txBody>
      </p:sp>
      <p:pic>
        <p:nvPicPr>
          <p:cNvPr id="8" name="Picture 7" descr="Customer needs icon" title="Customer needs icon">
            <a:extLst>
              <a:ext uri="{FF2B5EF4-FFF2-40B4-BE49-F238E27FC236}">
                <a16:creationId xmlns:a16="http://schemas.microsoft.com/office/drawing/2014/main" id="{1DA8AC1F-3666-4515-A7D4-72D9C6A0B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4D1F5C-4D3B-408E-A7CA-EDF4ED9916CD}"/>
              </a:ext>
            </a:extLst>
          </p:cNvPr>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6"/>
            <a:ext cx="8912641" cy="5376723"/>
          </a:xfrm>
        </p:spPr>
        <p:txBody>
          <a:bodyPr>
            <a:normAutofit/>
          </a:bodyPr>
          <a:lstStyle/>
          <a:p>
            <a:r>
              <a:rPr lang="en-US" sz="3600" dirty="0"/>
              <a:t>Web-based visualizations and reporting</a:t>
            </a:r>
          </a:p>
          <a:p>
            <a:endParaRPr lang="en-US" sz="3600" dirty="0"/>
          </a:p>
          <a:p>
            <a:r>
              <a:rPr lang="en-US" sz="3600" dirty="0"/>
              <a:t>Store raw JSON data</a:t>
            </a:r>
          </a:p>
          <a:p>
            <a:endParaRPr lang="en-US" sz="3600" dirty="0"/>
          </a:p>
          <a:p>
            <a:r>
              <a:rPr lang="en-US" sz="3600" dirty="0"/>
              <a:t>Wants to avoid outages caused by disk space</a:t>
            </a:r>
          </a:p>
          <a:p>
            <a:endParaRPr lang="en-US" sz="3600" dirty="0"/>
          </a:p>
          <a:p>
            <a:r>
              <a:rPr lang="en-US" sz="3600" dirty="0"/>
              <a:t>Does SQL Server have an answer to Oracle RAC</a:t>
            </a:r>
          </a:p>
          <a:p>
            <a:endParaRPr lang="en-US" sz="3600" dirty="0"/>
          </a:p>
          <a:p>
            <a:endParaRPr lang="en-US" sz="3600" dirty="0"/>
          </a:p>
        </p:txBody>
      </p:sp>
      <p:pic>
        <p:nvPicPr>
          <p:cNvPr id="7" name="Picture 6" descr="Customer needs icon" title="Customer needs icon">
            <a:extLst>
              <a:ext uri="{FF2B5EF4-FFF2-40B4-BE49-F238E27FC236}">
                <a16:creationId xmlns:a16="http://schemas.microsoft.com/office/drawing/2014/main" id="{A7F88E7E-D2D0-47C2-BB8C-E5A01D75D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761" y="1188938"/>
            <a:ext cx="2743438" cy="2743438"/>
          </a:xfrm>
          <a:prstGeom prst="rect">
            <a:avLst/>
          </a:prstGeom>
        </p:spPr>
      </p:pic>
    </p:spTree>
    <p:extLst>
      <p:ext uri="{BB962C8B-B14F-4D97-AF65-F5344CB8AC3E}">
        <p14:creationId xmlns:p14="http://schemas.microsoft.com/office/powerpoint/2010/main" val="160165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484413" cy="5351323"/>
          </a:xfrm>
        </p:spPr>
        <p:txBody>
          <a:bodyPr>
            <a:normAutofit fontScale="92500" lnSpcReduction="10000"/>
          </a:bodyPr>
          <a:lstStyle/>
          <a:p>
            <a:r>
              <a:rPr lang="en-US" sz="3600" dirty="0">
                <a:solidFill>
                  <a:schemeClr val="tx1"/>
                </a:solidFill>
              </a:rPr>
              <a:t>Does upgrade need to be on-premises first?</a:t>
            </a:r>
          </a:p>
          <a:p>
            <a:endParaRPr lang="en-US" sz="3600" dirty="0">
              <a:solidFill>
                <a:schemeClr val="tx1"/>
              </a:solidFill>
            </a:endParaRPr>
          </a:p>
          <a:p>
            <a:r>
              <a:rPr lang="en-US" sz="3600" dirty="0">
                <a:solidFill>
                  <a:schemeClr val="tx1"/>
                </a:solidFill>
              </a:rPr>
              <a:t>Can we see POCs for both on-premises and Azure SQL migrations?</a:t>
            </a:r>
          </a:p>
          <a:p>
            <a:endParaRPr lang="en-US" sz="3600" dirty="0">
              <a:solidFill>
                <a:schemeClr val="tx1"/>
              </a:solidFill>
            </a:endParaRPr>
          </a:p>
          <a:p>
            <a:r>
              <a:rPr lang="en-US" sz="3600" dirty="0">
                <a:solidFill>
                  <a:schemeClr val="tx1"/>
                </a:solidFill>
              </a:rPr>
              <a:t>Do apps need to be rewritten?</a:t>
            </a:r>
          </a:p>
          <a:p>
            <a:endParaRPr lang="en-US" sz="3600" dirty="0">
              <a:solidFill>
                <a:schemeClr val="tx1"/>
              </a:solidFill>
            </a:endParaRPr>
          </a:p>
          <a:p>
            <a:r>
              <a:rPr lang="en-US" sz="3600" dirty="0">
                <a:solidFill>
                  <a:schemeClr val="tx1"/>
                </a:solidFill>
              </a:rPr>
              <a:t>Do reports need to be rewritten?</a:t>
            </a:r>
          </a:p>
          <a:p>
            <a:pPr marL="0" indent="0">
              <a:buNone/>
            </a:pPr>
            <a:endParaRPr lang="en-US" sz="3600" dirty="0">
              <a:solidFill>
                <a:schemeClr val="tx1"/>
              </a:solidFill>
            </a:endParaRPr>
          </a:p>
          <a:p>
            <a:r>
              <a:rPr lang="en-US" sz="3600" dirty="0">
                <a:solidFill>
                  <a:schemeClr val="tx1"/>
                </a:solidFill>
              </a:rPr>
              <a:t>Will security migrate over?</a:t>
            </a: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10" name="Picture 9" descr="App Services icon" title="App Services icon">
            <a:extLst>
              <a:ext uri="{FF2B5EF4-FFF2-40B4-BE49-F238E27FC236}">
                <a16:creationId xmlns:a16="http://schemas.microsoft.com/office/drawing/2014/main" id="{79717ECE-CF0E-4B13-9C7C-42BCB4538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532" y="2217607"/>
            <a:ext cx="4011516" cy="3109229"/>
          </a:xfrm>
          <a:prstGeom prst="rect">
            <a:avLst/>
          </a:prstGeom>
        </p:spPr>
      </p:pic>
      <p:pic>
        <p:nvPicPr>
          <p:cNvPr id="8" name="Picture 7" descr="Security icon" title="Security icon">
            <a:extLst>
              <a:ext uri="{FF2B5EF4-FFF2-40B4-BE49-F238E27FC236}">
                <a16:creationId xmlns:a16="http://schemas.microsoft.com/office/drawing/2014/main" id="{B5704399-D7DE-4243-B57A-FE911D8FC5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0535" y="4802988"/>
            <a:ext cx="1737511" cy="173751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0ED9A0-1D01-4EAA-93C9-799E192D1F08}"/>
              </a:ext>
            </a:extLst>
          </p:cNvPr>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6"/>
            <a:ext cx="9484413" cy="5351323"/>
          </a:xfrm>
        </p:spPr>
        <p:txBody>
          <a:bodyPr>
            <a:normAutofit/>
          </a:bodyPr>
          <a:lstStyle/>
          <a:p>
            <a:r>
              <a:rPr lang="en-US" sz="3600" dirty="0">
                <a:solidFill>
                  <a:schemeClr val="tx1"/>
                </a:solidFill>
              </a:rPr>
              <a:t>How do we store JSON data?</a:t>
            </a:r>
          </a:p>
          <a:p>
            <a:endParaRPr lang="en-US" sz="3600" dirty="0">
              <a:solidFill>
                <a:schemeClr val="tx1"/>
              </a:solidFill>
            </a:endParaRPr>
          </a:p>
          <a:p>
            <a:r>
              <a:rPr lang="en-US" sz="3600" dirty="0">
                <a:solidFill>
                  <a:schemeClr val="tx1"/>
                </a:solidFill>
              </a:rPr>
              <a:t>Will SQL Server crash if audit logs fill up?</a:t>
            </a:r>
          </a:p>
          <a:p>
            <a:endParaRPr lang="en-US" sz="3600" dirty="0">
              <a:solidFill>
                <a:schemeClr val="tx1"/>
              </a:solidFill>
            </a:endParaRPr>
          </a:p>
          <a:p>
            <a:r>
              <a:rPr lang="en-US" sz="3600" dirty="0">
                <a:solidFill>
                  <a:schemeClr val="tx1"/>
                </a:solidFill>
              </a:rPr>
              <a:t>How can we control costs using SQL Server?</a:t>
            </a:r>
          </a:p>
          <a:p>
            <a:endParaRPr lang="en-US" sz="3600" dirty="0">
              <a:solidFill>
                <a:schemeClr val="tx1"/>
              </a:solidFill>
            </a:endParaRPr>
          </a:p>
          <a:p>
            <a:r>
              <a:rPr lang="en-US" sz="3600" dirty="0">
                <a:solidFill>
                  <a:schemeClr val="tx1"/>
                </a:solidFill>
              </a:rPr>
              <a:t>Are there any features of Oracle that SQL Server does not have?</a:t>
            </a:r>
          </a:p>
          <a:p>
            <a:endParaRPr lang="en-US" sz="3600" dirty="0">
              <a:solidFill>
                <a:schemeClr val="tx1"/>
              </a:solidFill>
            </a:endParaRPr>
          </a:p>
          <a:p>
            <a:pPr marL="0" indent="0">
              <a:buNone/>
            </a:pPr>
            <a:endParaRPr lang="en-US" sz="3600" dirty="0">
              <a:solidFill>
                <a:schemeClr val="tx1"/>
              </a:solidFill>
            </a:endParaRPr>
          </a:p>
        </p:txBody>
      </p:sp>
      <p:pic>
        <p:nvPicPr>
          <p:cNvPr id="11" name="Question" descr="Question mark icon" title="Question mark icon">
            <a:extLst>
              <a:ext uri="{FF2B5EF4-FFF2-40B4-BE49-F238E27FC236}">
                <a16:creationId xmlns:a16="http://schemas.microsoft.com/office/drawing/2014/main" id="{43752440-B4BA-488D-BC2F-64A9BAB696FE}"/>
              </a:ext>
            </a:extLst>
          </p:cNvPr>
          <p:cNvPicPr>
            <a:picLocks noChangeAspect="1"/>
          </p:cNvPicPr>
          <p:nvPr/>
        </p:nvPicPr>
        <p:blipFill>
          <a:blip r:embed="rId3"/>
          <a:stretch>
            <a:fillRect/>
          </a:stretch>
        </p:blipFill>
        <p:spPr>
          <a:xfrm>
            <a:off x="9753652" y="791480"/>
            <a:ext cx="2171428" cy="2171428"/>
          </a:xfrm>
          <a:prstGeom prst="rect">
            <a:avLst/>
          </a:prstGeom>
        </p:spPr>
      </p:pic>
      <p:pic>
        <p:nvPicPr>
          <p:cNvPr id="9" name="Picture 8" descr="Graph icon" title="Graph icon">
            <a:extLst>
              <a:ext uri="{FF2B5EF4-FFF2-40B4-BE49-F238E27FC236}">
                <a16:creationId xmlns:a16="http://schemas.microsoft.com/office/drawing/2014/main" id="{44FDC53B-D1EB-4E16-9701-A6EC642667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0535" y="2903255"/>
            <a:ext cx="1737511" cy="1737511"/>
          </a:xfrm>
          <a:prstGeom prst="rect">
            <a:avLst/>
          </a:prstGeom>
        </p:spPr>
      </p:pic>
      <p:pic>
        <p:nvPicPr>
          <p:cNvPr id="13" name="Picture 12" descr="SQL Server icon" title="SQL Server icon">
            <a:extLst>
              <a:ext uri="{FF2B5EF4-FFF2-40B4-BE49-F238E27FC236}">
                <a16:creationId xmlns:a16="http://schemas.microsoft.com/office/drawing/2014/main" id="{10C0478B-8E3E-43B1-8BBF-C552D62567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657" y="4114344"/>
            <a:ext cx="4005419" cy="3109229"/>
          </a:xfrm>
          <a:prstGeom prst="rect">
            <a:avLst/>
          </a:prstGeom>
        </p:spPr>
      </p:pic>
    </p:spTree>
    <p:extLst>
      <p:ext uri="{BB962C8B-B14F-4D97-AF65-F5344CB8AC3E}">
        <p14:creationId xmlns:p14="http://schemas.microsoft.com/office/powerpoint/2010/main" val="2208240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6001</Words>
  <Application>Microsoft Office PowerPoint</Application>
  <PresentationFormat>Widescreen</PresentationFormat>
  <Paragraphs>505</Paragraphs>
  <Slides>27</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Consolas</vt:lpstr>
      <vt:lpstr>Segoe UI</vt:lpstr>
      <vt:lpstr>Segoe UI Light</vt:lpstr>
      <vt:lpstr>Segoe UI Semilight</vt:lpstr>
      <vt:lpstr>Wingdings</vt:lpstr>
      <vt:lpstr>2_Server and Cloud 2013</vt:lpstr>
      <vt:lpstr>C+E Readiness Template</vt:lpstr>
      <vt:lpstr>Migrating Oracle to Azure SQL</vt:lpstr>
      <vt:lpstr>Abstract and learning objectives</vt:lpstr>
      <vt:lpstr>Step 1: Review the customer case study</vt:lpstr>
      <vt:lpstr>Customer situation </vt:lpstr>
      <vt:lpstr>Customer Situation</vt:lpstr>
      <vt:lpstr>Customer needs </vt:lpstr>
      <vt:lpstr>Customer needs</vt:lpstr>
      <vt:lpstr>Customer objections </vt:lpstr>
      <vt:lpstr>Customer objections</vt:lpstr>
      <vt:lpstr>Customer objections</vt:lpstr>
      <vt:lpstr>Common scenarios </vt:lpstr>
      <vt:lpstr>Step 2: Design the solution</vt:lpstr>
      <vt:lpstr>Step 3: Present the solution</vt:lpstr>
      <vt:lpstr>Wrap-up</vt:lpstr>
      <vt:lpstr>Preferred target audience </vt:lpstr>
      <vt:lpstr>Preferred solution </vt:lpstr>
      <vt:lpstr>Preferred solution</vt:lpstr>
      <vt:lpstr>Preferred solution</vt:lpstr>
      <vt:lpstr>Preferred solution</vt:lpstr>
      <vt:lpstr>Preferred solution </vt:lpstr>
      <vt:lpstr>Preferred solution </vt:lpstr>
      <vt:lpstr>Preferred solution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2018-06-21T15:01:31Z</dcterms:created>
  <dcterms:modified xsi:type="dcterms:W3CDTF">2020-08-01T15:34:32Z</dcterms:modified>
</cp:coreProperties>
</file>