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9"/>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19" r:id="rId19"/>
    <p:sldId id="331" r:id="rId20"/>
    <p:sldId id="333" r:id="rId21"/>
    <p:sldId id="334" r:id="rId22"/>
    <p:sldId id="336" r:id="rId23"/>
    <p:sldId id="362" r:id="rId24"/>
    <p:sldId id="363" r:id="rId25"/>
    <p:sldId id="364"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autoAdjust="0"/>
    <p:restoredTop sz="78827" autoAdjust="0"/>
  </p:normalViewPr>
  <p:slideViewPr>
    <p:cSldViewPr snapToGrid="0">
      <p:cViewPr varScale="1">
        <p:scale>
          <a:sx n="59" d="100"/>
          <a:sy n="59" d="100"/>
        </p:scale>
        <p:origin x="78" y="33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5/16/2018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2018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tell all of our vendors that we’re changing databases so their integrations work?</a:t>
            </a:r>
          </a:p>
          <a:p>
            <a:pPr marL="171450" indent="-171450">
              <a:buFont typeface="Arial" panose="020B0604020202020204" pitchFamily="34" charset="0"/>
              <a:buChar char="•"/>
            </a:pPr>
            <a:r>
              <a:rPr lang="en-US" dirty="0"/>
              <a:t>What will stop us from upgrading our data warehouse to SQL Server 2017 Enterprise?</a:t>
            </a:r>
          </a:p>
          <a:p>
            <a:pPr marL="171450" indent="-171450">
              <a:buFont typeface="Arial" panose="020B0604020202020204" pitchFamily="34" charset="0"/>
              <a:buChar char="•"/>
            </a:pPr>
            <a:r>
              <a:rPr lang="en-US" dirty="0"/>
              <a:t>When we upgrade the data warehouse, how will we keep all our connected dependencies updated?</a:t>
            </a:r>
          </a:p>
          <a:p>
            <a:pPr marL="171450" indent="-171450">
              <a:buFont typeface="Arial" panose="020B0604020202020204" pitchFamily="34" charset="0"/>
              <a:buChar char="•"/>
            </a:pPr>
            <a:r>
              <a:rPr lang="en-US" dirty="0"/>
              <a:t>What will happen with SSIS, SSRS, and SQL Server Analysis Services (SSAS)?</a:t>
            </a:r>
          </a:p>
          <a:p>
            <a:pPr marL="171450" indent="-171450">
              <a:buFont typeface="Arial" panose="020B0604020202020204" pitchFamily="34" charset="0"/>
              <a:buChar char="•"/>
            </a:pPr>
            <a:r>
              <a:rPr lang="en-US" dirty="0"/>
              <a:t>How will security and SQL Agent Jobs migrate over?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World Wide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SQL Server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data and schema using the SQL Server Migration Assistant</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 POC should demonstrate that AlwaysOn Availability Groups 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would like to migrate their data warehouse to SQL Server 2017 Enterprise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have decided to host SQL Server 2017 on-premises for the Oracle OLTP replacement, with a possible move to Azure in the future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included:</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SQL Server in Entity Framework (EF)</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SQL Server 2017 in a test environment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SSIS, SSAS, and SSRS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Test reporting on some Excel worksheets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Stretch Database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AlwaysOn Availability groups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upgraded data warehouse, using Data Migration Assistant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Table Compression, Transparent Data Encryption, and Clustered ColumnStore indexing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and schema into SQL Server?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Migration Assistant (SSMA) was specifically created and supported by Microsoft to help Oracle customers move their schema and data over to Microsoft SQL Server</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First you create a new project. Then you connect to the Oracle source database. Then connect to the SQL Server destination database. Map Oracle schemas to SQL Server schemas. Then you can load the Oracle schemas into the SQL Server schemas. Prior to synchronizing the objects into the SQL Server database, the SSMA for Oracle assemblies must be marked as trusted assemblies, so the synchronization can complete successfully. Once that is completed, synchronize all the objects. Lastly, you can move all the data into SQL Server.</a:t>
            </a:r>
          </a:p>
          <a:p>
            <a:pPr rtl="0"/>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create scripts that you can modify by hand, if you’re more comfortable looking at the objects one at a time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only migrate the schema and then use another tool to load the data, like SSIS. This might be a better option if you are planning to run both databases in tandem with each other.</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What product would you recommend WWI to migrate their store front MVC application to the new SQL Server database?</a:t>
            </a:r>
            <a:endParaRPr lang="en-US" b="1" i="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The REST services need to be approached the same way the MVC store front application is approached. If they’ve used an ORM, then we can just repoint the connectionStrings and redeployed.</a:t>
            </a:r>
            <a:endParaRPr lang="en-US" b="1" dirty="0">
              <a:effectLst/>
            </a:endParaRPr>
          </a:p>
          <a:p>
            <a:r>
              <a:rPr lang="en-US" sz="1200"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varchar field in SQL Server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Managed through the JSON functions of SQL Server 2017</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the JSON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 REST services need to be approached the same way the MVC store front application is approached. If they’ve used an ORM, then it is likely we can repoint the connectionStrings and redeploy.</a:t>
            </a:r>
          </a:p>
          <a:p>
            <a:pPr marL="171450"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SSMA. We can also use SSMA to upgrade individual queries to T-SQL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must change about the way WWI loads their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need to identify all the </a:t>
            </a:r>
            <a:r>
              <a:rPr lang="en-US" sz="1200" kern="1200" dirty="0">
                <a:solidFill>
                  <a:schemeClr val="tx1"/>
                </a:solidFill>
                <a:effectLst/>
                <a:latin typeface="+mn-lt"/>
                <a:ea typeface="+mn-ea"/>
                <a:cs typeface="+mn-cs"/>
              </a:rPr>
              <a:t>extract, transform, and load (</a:t>
            </a:r>
            <a:r>
              <a:rPr lang="en-US" sz="1200" b="0" i="0" dirty="0"/>
              <a:t>ETL) packages that load data from Oracle to SQL Server. We will upgrade all the connection strings to load the data warehouse from the new SQL Server OLTP database to the SQL Server data warehouse. We will have to change all the data source connections to SQL Server. If collation is different, we will need to address that with data conversion tasks in the data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components do we need to use to upgrade the SQL Server Data warehouse to SQL Server 2017 Enterprise?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will have to account for SQL Server security, SQL Server agent jobs, and external applications that might be hitting the engine and SSAS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SSRS, SSAS, and SSIS will need to be upgraded and redeployed. All developers who are using BI tools will need to upgrade to the latest versions of SSMS and SQL Server Data Tools (SSDT).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Identify the major milestones of delivery an upgraded SQL Server 2017 Enterprise upgrade.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A proper upgrade plan might look something like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Assess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Identify and Understand required changes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Understand how to leverage new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can I perform the migration?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How will I apply required fixes?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Migrate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Perform schema and data movement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Execute post migration fixes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Are there any tools or processes that would make this easier?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Microsoft’s Data Migration Assistant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be used to upgrade the SQL Server Data Warehouse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upgrade the data and schema in the database, as well as the SSIS database (if there is one), SQL Logins, SQL Agent Jobs, and SSIS packages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doing the assessment, WWI can choose which Compatibility Level they want to target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Don’t need to jump all the way forward to the very latest level right away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help reduce the number of blocking issues they need to address manually before starting the migration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are the post upgrade steps we should consider in the POC? How would this address their concerns?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Data Migration Assistant report, which is exported to a CSV file, should be reviewed for post-migration tasks identified by Data Migration Assistant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After the upgrade, they need to quickly implement Transparent Data Encryption. This might complicate their populating test servers because a certificate and password are necessary to move the database to a new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can immediately implement table compression in test. Compression might put a load on their processor, but they should notice a big performance increase related to disk I/O. Compressing the large fact tables and large dimension tables should improve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Once installed, they can begin to experiment with SSRS mobile reporting and Power BI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should test if they get a performance increase by creating clustered ColumnStore indexes. Particularly, they should test their ETL processes.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customer cited concerns with a slow data warehouse. Implementing compression and ColumnStore clustered indexes will likely alleviate the performance issues. Transparent Data Encryption will help them pass their audits.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Also, consider using the Database Experimentation Assistant to prove that these changes have improved query performance of the SQL Server Data warehouse.</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SQL Server,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Implement SQL Server Stretch Database to grow the audit table while we worked on a long-term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 are other possible answers below: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views to extend the table to another drive. Create a view with the original table name. Have two tables behind it, one on each different drive. Use instead of triggers to intercept the inserts and in the trigger, choose the active 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table partitions and move a newer partition to a new drive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Archive older records temporarily while we implement a longer-term solution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SQL Server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SQL Server provides several options for creating high availability for a server or database. 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Failover clustering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Database mirroring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Scalable shared databases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AlwaysOn, and creating a copy of the data in Azure as an AlwaysOn Secondary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would keep an active, current copy of the data in the cloud that we could use for Power BI, other Azure-based applications, or as part of a future Azure migration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SQL Database take care of all of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 born,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 the current investment in new hardware was necessary.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SQL Server first or go straight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SQL Database or Azure 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 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Websites </a:t>
            </a:r>
          </a:p>
          <a:p>
            <a:pPr marL="171450" indent="-171450">
              <a:buFont typeface="Arial" panose="020B0604020202020204" pitchFamily="34" charset="0"/>
              <a:buChar char="•"/>
            </a:pPr>
            <a:r>
              <a:rPr lang="en-US" b="0" i="0" dirty="0"/>
              <a:t>SSRS would have to migrate to a Virtual Machine (unless we use the SSRS Azure alpha release)</a:t>
            </a:r>
          </a:p>
          <a:p>
            <a:pPr marL="171450" indent="-171450">
              <a:buFont typeface="Arial" panose="020B0604020202020204" pitchFamily="34" charset="0"/>
              <a:buChar char="•"/>
            </a:pPr>
            <a:r>
              <a:rPr lang="en-US" b="0" i="0" dirty="0"/>
              <a:t>The data warehouse likely can’t move to the cloud without a significant investment</a:t>
            </a:r>
          </a:p>
          <a:p>
            <a:pPr marL="171450" indent="-171450">
              <a:buFont typeface="Arial" panose="020B0604020202020204" pitchFamily="34" charset="0"/>
              <a:buChar char="•"/>
            </a:pPr>
            <a:r>
              <a:rPr lang="en-US" b="0" i="0" dirty="0"/>
              <a:t>If it stays on-premises, then data movement from the new Azure OLTP database to the on-premises SQL Server 2017 Enterprise data warehouse would need to be addressed. Again, ExpressRoute might be needed.</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applications for SQL Server?</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the SQL Server Migration Assistant.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reports for SQL Server?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SSRS reports should migrate over with just a change to the connectionString</a:t>
            </a:r>
          </a:p>
          <a:p>
            <a:pPr marL="628650" lvl="1" indent="-171450">
              <a:buFont typeface="Arial" panose="020B0604020202020204" pitchFamily="34" charset="0"/>
              <a:buChar char="•"/>
            </a:pPr>
            <a:r>
              <a:rPr lang="en-US" b="0" i="0" dirty="0"/>
              <a:t>The data sets might need SQL refreshed for T-SQL instead of PL/SQL</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The SQL Server Migration Tool can also convert specific, individual queries from PL/SQL to T-SQL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SQL Server?  How do we handle security in the new database?</a:t>
            </a:r>
          </a:p>
          <a:p>
            <a:pPr marL="0" indent="0">
              <a:buFont typeface="Arial" panose="020B0604020202020204" pitchFamily="34" charset="0"/>
              <a:buNone/>
            </a:pP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Security roles, users, and permissions will need to be recreated. Schema can be mapped and migrated over to the new server.</a:t>
            </a:r>
            <a:endParaRPr lang="en-US" b="1" i="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SQL Server as a varchar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keywords in T-SQL.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flattened to be used in an SSRS report of bad data that didn’t parse when we processed it with the web service (a customer concern they mentioned having previously)</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we do if our audit logs fill up again?  Will SQL Server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SQL Server Stretch Database to extend the audit table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also partition big tables and put the new partition on a different drive that doesn’t have space problems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Microsoft offers license assistance programs for current Oracle users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program can offer free licenses to current Oracle customers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also subsidize the cost of the migration process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SQL Server licensing also includes all available features in the Enterprise Edition with no additional cost for each feature implemented</a:t>
            </a:r>
            <a:endParaRPr lang="en-US" b="0" i="0" dirty="0"/>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Are there any Oracle features required by WWI for which SQL Server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indent="-171450">
              <a:buFont typeface="Arial" panose="020B0604020202020204" pitchFamily="34" charset="0"/>
              <a:buChar char="•"/>
            </a:pPr>
            <a:r>
              <a:rPr lang="en-US" b="0" i="0" dirty="0"/>
              <a:t>The customer might implement Oracle RAC, but AlwaysOn Availability Groups are easier to implement, cheaper, and have lower hardware requirements</a:t>
            </a:r>
            <a:endParaRPr lang="en-US" b="1" i="1"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stop us from upgrading our data warehouse to SQL Server 2017 Enterprise?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Thought needs to be given to upgrading the database storage engine, SQL Server Analysis Services, SQL Server Reporting Services, and SQL Server Integration Services. SSRS and SSIS have been completely redone since SQL Server 2008, with new interfaces and new engines. SSAS multidimensional also has a new engine with the tabular engine. Thought needs to be given if it will be implemented.</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When we upgrade the data warehouse, how will we keep all our connected dependencies updated?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If we don’t change the server name, our job is much easier. We might not even need to modify the connectionStrings. We can keep the server name the same by either doing an in-place upgrade or by migrating to a new server and then changing the name of the new server to a new name. If we migrate to a new server, we will need to migrate security logins and permissions, along with the database. We’ll also need to script the SQL Server Agent jobs over to the new server.</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What will happen with SSIS, SSRS, and SSAS?</a:t>
            </a:r>
          </a:p>
          <a:p>
            <a:pPr marL="171450" indent="-171450">
              <a:buFont typeface="Arial" panose="020B0604020202020204" pitchFamily="34" charset="0"/>
              <a:buChar char="•"/>
            </a:pPr>
            <a:r>
              <a:rPr lang="en-US" b="0" i="0" dirty="0"/>
              <a:t>Once the server is upgraded, we should redeploy the SSIS, SSAS, and SSRS projects after changing the connectionStrings. If we used project connectionStrings, this will be much easier. All external connections should be tested thoroughly.</a:t>
            </a:r>
          </a:p>
          <a:p>
            <a:pPr marL="171450" indent="-171450">
              <a:buFont typeface="Arial" panose="020B0604020202020204" pitchFamily="34" charset="0"/>
              <a:buChar char="•"/>
            </a:pPr>
            <a:r>
              <a:rPr lang="en-US" b="0" i="0" dirty="0"/>
              <a:t>If we use Database Migration Assistant, SSIS packages will upgrade during the process and will migrate over to the new server. </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How will security and SQL Agent Jobs migrate over?</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we use Database Migration Assistant, security and the SQL Server Agent Jobs will migrate over to the new server.</a:t>
            </a:r>
            <a:endParaRPr lang="en-US" b="1" i="1"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5/16/2018 12:19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World Wide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SQL Server</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Microsoft SQL Server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a:p>
            <a:pPr marL="628650" lvl="1" indent="-171450">
              <a:spcAft>
                <a:spcPts val="882"/>
              </a:spcAft>
              <a:buFont typeface="Arial" panose="020B0604020202020204" pitchFamily="34" charset="0"/>
              <a:buChar char="•"/>
            </a:pPr>
            <a:endParaRPr lang="en-US" sz="1200" dirty="0">
              <a:solidFill>
                <a:schemeClr val="bg1"/>
              </a:solidFill>
              <a:latin typeface="+mn-lt"/>
            </a:endParaRPr>
          </a:p>
          <a:p>
            <a:pPr marL="0" indent="0">
              <a:buFont typeface="Arial" panose="020B0604020202020204" pitchFamily="34" charset="0"/>
              <a:buNone/>
            </a:pPr>
            <a:endParaRPr lang="en-US" b="1"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Reports are a mixture of SQL Server Reporting Services (SSRS), Excel, and Oracle Forms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a:p>
            <a:pPr marL="285750"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loads data from the Oracle database into a Microsoft SQL Server 2008 R2 Standard Edition data warehouse</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Head of IT constantly fails an audit where he is asked if their data warehouse encrypts data at rest</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Realizes he needs to upgrade to Enterprise Edition and would like to include an upgrade in this POC</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SQL Server 2017 on-premises, SQL Server 2017 in an Azure VM, or Azure SQL Database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SQL Server</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a:p>
            <a:pPr marL="457200" lvl="1" indent="0">
              <a:buFont typeface="Arial" panose="020B0604020202020204" pitchFamily="34" charset="0"/>
              <a:buNone/>
            </a:pPr>
            <a:endParaRPr lang="en-US" dirty="0"/>
          </a:p>
          <a:p>
            <a:pPr marL="171450" indent="-171450">
              <a:buFont typeface="Arial" panose="020B0604020202020204" pitchFamily="34" charset="0"/>
              <a:buChar char="•"/>
            </a:pPr>
            <a:r>
              <a:rPr lang="en-US" dirty="0"/>
              <a:t>Upgrade existing data warehouse from SQL Server 2008 Standard Edition to SQL Server 2017 Enterprise Edition to take advantage of some new features:</a:t>
            </a:r>
          </a:p>
          <a:p>
            <a:pPr marL="628650" lvl="1" indent="-171450">
              <a:buFont typeface="Arial" panose="020B0604020202020204" pitchFamily="34" charset="0"/>
              <a:buChar char="•"/>
            </a:pPr>
            <a:r>
              <a:rPr lang="en-US" dirty="0"/>
              <a:t>They want Transparent Data Encryption so they pass audit’s when asked if they encrypt data at rest</a:t>
            </a:r>
          </a:p>
          <a:p>
            <a:pPr marL="628650" lvl="1" indent="-171450">
              <a:buFont typeface="Arial" panose="020B0604020202020204" pitchFamily="34" charset="0"/>
              <a:buChar char="•"/>
            </a:pPr>
            <a:r>
              <a:rPr lang="en-US" dirty="0"/>
              <a:t>They want compression for some of their large fact tables</a:t>
            </a:r>
          </a:p>
          <a:p>
            <a:pPr marL="628650" lvl="1" indent="-171450">
              <a:buFont typeface="Arial" panose="020B0604020202020204" pitchFamily="34" charset="0"/>
              <a:buChar char="•"/>
            </a:pPr>
            <a:r>
              <a:rPr lang="en-US" dirty="0"/>
              <a:t>They want to implement SSRS mobile reporting</a:t>
            </a:r>
          </a:p>
          <a:p>
            <a:pPr marL="628650" lvl="1" indent="-171450">
              <a:buFont typeface="Arial" panose="020B0604020202020204" pitchFamily="34" charset="0"/>
              <a:buChar char="•"/>
            </a:pPr>
            <a:r>
              <a:rPr lang="en-US" dirty="0"/>
              <a:t>They hear about in-memory structures and are wondering if they can benefit from those.  They aren’t entirely sure how it is different from what they are using now.</a:t>
            </a:r>
          </a:p>
          <a:p>
            <a:pPr marL="628650" lvl="1" indent="-171450">
              <a:buFont typeface="Arial" panose="020B0604020202020204" pitchFamily="34" charset="0"/>
              <a:buChar char="•"/>
            </a:pPr>
            <a:r>
              <a:rPr lang="en-US" dirty="0"/>
              <a:t>They have a lot of SQL Server Integration Services (SSIS) packages that are executed through SQL Server Agent jobs.  They’d like to know the upgrade path for those.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SQL Server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SQL Server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upgrade to on-premises SQL Server first or go straight to Azure?  </a:t>
            </a:r>
          </a:p>
          <a:p>
            <a:pPr marL="171450" indent="-171450">
              <a:buFont typeface="Arial" panose="020B0604020202020204" pitchFamily="34" charset="0"/>
              <a:buChar char="•"/>
            </a:pPr>
            <a:r>
              <a:rPr lang="en-US" dirty="0"/>
              <a:t>Can we have two proof of concepts that demonstrate both migrations?</a:t>
            </a:r>
          </a:p>
          <a:p>
            <a:pPr marL="171450" indent="-171450">
              <a:buFont typeface="Arial" panose="020B0604020202020204" pitchFamily="34" charset="0"/>
              <a:buChar char="•"/>
            </a:pPr>
            <a:r>
              <a:rPr lang="en-US" dirty="0"/>
              <a:t>Do we need to rewrite all of our applications for SQL Server?</a:t>
            </a:r>
          </a:p>
          <a:p>
            <a:pPr marL="171450" indent="-171450">
              <a:buFont typeface="Arial" panose="020B0604020202020204" pitchFamily="34" charset="0"/>
              <a:buChar char="•"/>
            </a:pPr>
            <a:r>
              <a:rPr lang="en-US" dirty="0"/>
              <a:t>Do we need to rewrite all of our reports for SQL Server? </a:t>
            </a:r>
          </a:p>
          <a:p>
            <a:pPr marL="171450" indent="-171450">
              <a:buFont typeface="Arial" panose="020B0604020202020204" pitchFamily="34" charset="0"/>
              <a:buChar char="•"/>
            </a:pPr>
            <a:r>
              <a:rPr lang="en-US" dirty="0"/>
              <a:t>Will our security migrate over from Oracle to SQL Server?  How do we handle security in the new database?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invest in a JSON storage system for the JSON data we’re storing from our vendor’s web service?</a:t>
            </a:r>
          </a:p>
          <a:p>
            <a:pPr marL="171450" indent="-171450">
              <a:buFont typeface="Arial" panose="020B0604020202020204" pitchFamily="34" charset="0"/>
              <a:buChar char="•"/>
            </a:pPr>
            <a:r>
              <a:rPr lang="en-US" dirty="0"/>
              <a:t>What will we do if our audit logs fill up again?  Will SQL Server crash the same way Oracle did?</a:t>
            </a:r>
          </a:p>
          <a:p>
            <a:pPr marL="171450" indent="-171450">
              <a:buFont typeface="Arial" panose="020B0604020202020204" pitchFamily="34" charset="0"/>
              <a:buChar char="•"/>
            </a:pPr>
            <a:r>
              <a:rPr lang="en-US"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dirty="0"/>
              <a:t>Are there any Oracle features required by WWI for which SQL Server has no equivalent?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dirty="0"/>
              <a:t>Data platform upgrade and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SSAS, SQL Agent Jobs, and security be migrated?</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1109F16E-B749-49B6-9572-99A347581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common scenario diagram includes the following elements: API App for vendor connections; Web App for Internet Sales Transactions; Oracle Forms App for inventory management;Oracle DB OLTP RAC Server; SSRS 2008 for Reporting of OLTP, Data Warehouse, and Cubes; SSIS 2008 for a Data Warehouse Load; Excel for reporting; SQL Server 2008 R2 Standard for a Data Warehouse; and SSAS2008 for a Data Warehouse." title="Common Scenario diagram">
            <a:extLst>
              <a:ext uri="{FF2B5EF4-FFF2-40B4-BE49-F238E27FC236}">
                <a16:creationId xmlns:a16="http://schemas.microsoft.com/office/drawing/2014/main" id="{353AFB05-A1B5-4A91-AAF5-BE8F643D743E}"/>
              </a:ext>
            </a:extLst>
          </p:cNvPr>
          <p:cNvPicPr>
            <a:picLocks noChangeAspect="1"/>
          </p:cNvPicPr>
          <p:nvPr/>
        </p:nvPicPr>
        <p:blipFill>
          <a:blip r:embed="rId3"/>
          <a:stretch>
            <a:fillRect/>
          </a:stretch>
        </p:blipFill>
        <p:spPr>
          <a:xfrm>
            <a:off x="583082" y="996687"/>
            <a:ext cx="11025834" cy="578440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World Wide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solution diagram is divided in to Microsoft Azure, and On Premises. Microsoft Azure includes SQL Server 2017 in a VM as an Always On Secondary, and Azure SQL Data Warehouse for a stretch table. On Premise includes the following elements: API App for vendor connections; Web App for Internet Sales Transactions; ASP.NET Core App for inventory management; SQL Server 2017 OLTP for Always On and JSON store; SSRS 2017 for Reporting of OLTP, Data Warehouse, and Cubes; SSIS 2017 for a Data Warehouse Load; Excel for reporting; SQL Server 2017 Enterprise for a Data Warehouse; and SSAS 2017 for a Data Warehouse. " title="Preferred solution diagram">
            <a:extLst>
              <a:ext uri="{FF2B5EF4-FFF2-40B4-BE49-F238E27FC236}">
                <a16:creationId xmlns:a16="http://schemas.microsoft.com/office/drawing/2014/main" id="{297CE14B-CA24-46F7-8C5F-9866DD626926}"/>
              </a:ext>
            </a:extLst>
          </p:cNvPr>
          <p:cNvPicPr>
            <a:picLocks noChangeAspect="1"/>
          </p:cNvPicPr>
          <p:nvPr/>
        </p:nvPicPr>
        <p:blipFill>
          <a:blip r:embed="rId3"/>
          <a:stretch>
            <a:fillRect/>
          </a:stretch>
        </p:blipFill>
        <p:spPr>
          <a:xfrm>
            <a:off x="1574127" y="1053867"/>
            <a:ext cx="9043745" cy="5691181"/>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Schema and data movement</a:t>
            </a:r>
          </a:p>
        </p:txBody>
      </p:sp>
      <p:pic>
        <p:nvPicPr>
          <p:cNvPr id="6" name="Picture 5" descr="An arrow labeled SSMA 7.6 points from an Oracle database icon to a SQL Server 2017 Enterprise icon." title="Database migration">
            <a:extLst>
              <a:ext uri="{FF2B5EF4-FFF2-40B4-BE49-F238E27FC236}">
                <a16:creationId xmlns:a16="http://schemas.microsoft.com/office/drawing/2014/main" id="{AA43FC61-108E-4A06-989E-C92D062D1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91" y="2553497"/>
            <a:ext cx="8224217" cy="3115326"/>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SQL Server 2017</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latin typeface="+mj-lt"/>
              </a:rPr>
              <a:t>Data warehouse and reporting</a:t>
            </a:r>
          </a:p>
        </p:txBody>
      </p:sp>
      <p:sp>
        <p:nvSpPr>
          <p:cNvPr id="12" name="TextBox 11">
            <a:extLst>
              <a:ext uri="{FF2B5EF4-FFF2-40B4-BE49-F238E27FC236}">
                <a16:creationId xmlns:a16="http://schemas.microsoft.com/office/drawing/2014/main" id="{3AFF97A9-0AF3-4824-957B-3ACAD7EE8722}"/>
              </a:ext>
            </a:extLst>
          </p:cNvPr>
          <p:cNvSpPr txBox="1"/>
          <p:nvPr/>
        </p:nvSpPr>
        <p:spPr>
          <a:xfrm>
            <a:off x="1232791" y="4702300"/>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pic>
        <p:nvPicPr>
          <p:cNvPr id="19" name="Picture 18" descr="Reports icon" title="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70" y="2010987"/>
            <a:ext cx="2743438" cy="2743438"/>
          </a:xfrm>
          <a:prstGeom prst="rect">
            <a:avLst/>
          </a:prstGeom>
        </p:spPr>
      </p:pic>
      <p:sp>
        <p:nvSpPr>
          <p:cNvPr id="14" name="TextBox 13">
            <a:extLst>
              <a:ext uri="{FF2B5EF4-FFF2-40B4-BE49-F238E27FC236}">
                <a16:creationId xmlns:a16="http://schemas.microsoft.com/office/drawing/2014/main" id="{D2BCA0CA-8B9C-43C6-9E74-3EFAB9DDC970}"/>
              </a:ext>
            </a:extLst>
          </p:cNvPr>
          <p:cNvSpPr txBox="1"/>
          <p:nvPr/>
        </p:nvSpPr>
        <p:spPr>
          <a:xfrm>
            <a:off x="4455711" y="4702300"/>
            <a:ext cx="3280578" cy="1800493"/>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Warehouse</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Plan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Migrate</a:t>
            </a:r>
          </a:p>
        </p:txBody>
      </p:sp>
      <p:pic>
        <p:nvPicPr>
          <p:cNvPr id="17" name="Picture 16" descr="SQL Data Warehouse icon" title="SQL Data Warehouse icon">
            <a:extLst>
              <a:ext uri="{FF2B5EF4-FFF2-40B4-BE49-F238E27FC236}">
                <a16:creationId xmlns:a16="http://schemas.microsoft.com/office/drawing/2014/main" id="{90062F34-1328-4FBC-83F7-C2757E589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729" y="1985344"/>
            <a:ext cx="2743438" cy="2743438"/>
          </a:xfrm>
          <a:prstGeom prst="rect">
            <a:avLst/>
          </a:prstGeom>
        </p:spPr>
      </p:pic>
      <p:sp>
        <p:nvSpPr>
          <p:cNvPr id="13" name="TextBox 12">
            <a:extLst>
              <a:ext uri="{FF2B5EF4-FFF2-40B4-BE49-F238E27FC236}">
                <a16:creationId xmlns:a16="http://schemas.microsoft.com/office/drawing/2014/main" id="{0742C611-9397-4536-8354-EC9D2FD0C4D3}"/>
              </a:ext>
            </a:extLst>
          </p:cNvPr>
          <p:cNvSpPr txBox="1"/>
          <p:nvPr/>
        </p:nvSpPr>
        <p:spPr>
          <a:xfrm>
            <a:off x="8599573" y="4702300"/>
            <a:ext cx="2991682" cy="254223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Migration Assistant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Assessment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Migration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Report</a:t>
            </a:r>
          </a:p>
          <a:p>
            <a:pPr marL="457200" indent="-4572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pic>
        <p:nvPicPr>
          <p:cNvPr id="15" name="Picture 14" descr="Data Migration Assistant icon" title="Data Migration Assistant icon">
            <a:extLst>
              <a:ext uri="{FF2B5EF4-FFF2-40B4-BE49-F238E27FC236}">
                <a16:creationId xmlns:a16="http://schemas.microsoft.com/office/drawing/2014/main" id="{4E8A22CE-3B64-41F7-9EE3-EE76265A4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576" y="1985581"/>
            <a:ext cx="2743438" cy="2743438"/>
          </a:xfrm>
          <a:prstGeom prst="rect">
            <a:avLst/>
          </a:prstGeom>
        </p:spPr>
      </p:pic>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fontScale="92500" lnSpcReduction="20000"/>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This hands-on lab is designed to help attendees better understand how to build a Proof-of-Concept (POC) and conduct a site analysis for a customer to compare cost, performance, and level of effort required to migrate from Oracle to SQL Server. You will evaluate the dependent applications and reports that will need to be updated, and come up with a migration plan. In addition, attendees will help the customer take advantage of new SQL Server features to improve performance and resiliency, as well as explore ways to migrate from an old version of SQL Server to the newest version and consider the impact of migrating from on-premises to the cloud.</a:t>
            </a: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Migrate from Oracle to SQL Server using SQL Server Migration Assistant</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Migration between different SQL Server editions using Data Migration Assistant</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Use advanced SQL Server features, such as JavaScript Object Notation (JSON) data store, table compression, Transparent Data Encryption, and clustered ColumnStore indexing</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Consider steps required to update existing apps to use new platform</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Analyze and improve database performance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Implement high availability using Stretch Database and AlwaysOn Availability Groups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7" name="Picture 6" descr="An arrow labeled Eligible data points from an On-premises SQL Server 2017 Enterprise icon to an Azure SQL Stretch Database icon." title="Preferred solution - High availability">
            <a:extLst>
              <a:ext uri="{FF2B5EF4-FFF2-40B4-BE49-F238E27FC236}">
                <a16:creationId xmlns:a16="http://schemas.microsoft.com/office/drawing/2014/main" id="{2693E73B-49AF-482E-8E32-96884525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30" y="1675129"/>
            <a:ext cx="10467739" cy="4352921"/>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SQL Database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Does upgrade need to be on-premises first?</a:t>
            </a:r>
          </a:p>
          <a:p>
            <a:endParaRPr lang="en-US" sz="3300" dirty="0">
              <a:solidFill>
                <a:schemeClr val="tx1"/>
              </a:solidFill>
            </a:endParaRPr>
          </a:p>
          <a:p>
            <a:r>
              <a:rPr lang="en-US" sz="3300" dirty="0">
                <a:solidFill>
                  <a:schemeClr val="tx1"/>
                </a:solidFill>
              </a:rPr>
              <a:t>Can we see POCs for both on-premises and Azure SQL migrations?</a:t>
            </a:r>
          </a:p>
          <a:p>
            <a:endParaRPr lang="en-US" sz="3300" dirty="0">
              <a:solidFill>
                <a:schemeClr val="tx1"/>
              </a:solidFill>
            </a:endParaRPr>
          </a:p>
          <a:p>
            <a:r>
              <a:rPr lang="en-US" sz="3300" dirty="0">
                <a:solidFill>
                  <a:schemeClr val="tx1"/>
                </a:solidFill>
              </a:rPr>
              <a:t>Do apps and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SQL Server crash if audit logs fill up?</a:t>
            </a:r>
          </a:p>
          <a:p>
            <a:endParaRPr lang="en-US" sz="3300" dirty="0">
              <a:solidFill>
                <a:schemeClr val="tx1"/>
              </a:solidFill>
            </a:endParaRPr>
          </a:p>
          <a:p>
            <a:r>
              <a:rPr lang="en-US" sz="3300" dirty="0">
                <a:solidFill>
                  <a:schemeClr val="tx1"/>
                </a:solidFill>
              </a:rPr>
              <a:t>How can we control costs using SQL Server?</a:t>
            </a:r>
          </a:p>
          <a:p>
            <a:endParaRPr lang="en-US" sz="3300" dirty="0">
              <a:solidFill>
                <a:schemeClr val="tx1"/>
              </a:solidFill>
            </a:endParaRPr>
          </a:p>
          <a:p>
            <a:r>
              <a:rPr lang="en-US" sz="33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SSAS, SQL Agent Jobs, and security be migrated?</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949BD2A1-CE43-4CC9-B20C-AA2EB0DB0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92500" lnSpcReduction="10000"/>
          </a:bodyPr>
          <a:lstStyle/>
          <a:p>
            <a:pPr marL="0" indent="0">
              <a:buNone/>
            </a:pPr>
            <a:r>
              <a:rPr lang="en-US" sz="3600" dirty="0">
                <a:solidFill>
                  <a:schemeClr val="tx1"/>
                </a:solidFill>
              </a:rPr>
              <a:t>“</a:t>
            </a:r>
            <a:r>
              <a:rPr lang="en-US" sz="3600" i="1" dirty="0">
                <a:solidFill>
                  <a:schemeClr val="tx1"/>
                </a:solidFill>
              </a:rPr>
              <a:t>We are excited that a SQL Server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World Wide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World Wide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SQL Server</a:t>
            </a:r>
          </a:p>
          <a:p>
            <a:pPr marL="0" indent="0">
              <a:buNone/>
            </a:pPr>
            <a:endParaRPr lang="en-US" sz="3600" dirty="0">
              <a:solidFill>
                <a:schemeClr val="tx1"/>
              </a:solidFill>
            </a:endParaRPr>
          </a:p>
        </p:txBody>
      </p:sp>
      <p:pic>
        <p:nvPicPr>
          <p:cNvPr id="9" name="Picture 8" descr="Migration of Oracle database to Azure SQL Database" title="Database migration">
            <a:extLst>
              <a:ext uri="{FF2B5EF4-FFF2-40B4-BE49-F238E27FC236}">
                <a16:creationId xmlns:a16="http://schemas.microsoft.com/office/drawing/2014/main" id="{C3EE7035-2240-4640-BEB4-1E5EC9B05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22" y="1189176"/>
            <a:ext cx="2743438" cy="498696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76064"/>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24" name="TextBox 23">
            <a:extLst>
              <a:ext uri="{FF2B5EF4-FFF2-40B4-BE49-F238E27FC236}">
                <a16:creationId xmlns:a16="http://schemas.microsoft.com/office/drawing/2014/main" id="{6371A820-7639-4318-9C22-FC13DBEB81E1}"/>
              </a:ext>
            </a:extLst>
          </p:cNvPr>
          <p:cNvSpPr txBox="1"/>
          <p:nvPr/>
        </p:nvSpPr>
        <p:spPr>
          <a:xfrm>
            <a:off x="897995" y="4558552"/>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1" y="2285801"/>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3629937" y="4571999"/>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844" y="2307942"/>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6351013" y="4571999"/>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1052" y="2285801"/>
            <a:ext cx="2286198" cy="2286198"/>
          </a:xfrm>
          <a:prstGeom prst="rect">
            <a:avLst/>
          </a:prstGeom>
        </p:spPr>
      </p:pic>
      <p:sp>
        <p:nvSpPr>
          <p:cNvPr id="27" name="TextBox 26">
            <a:extLst>
              <a:ext uri="{FF2B5EF4-FFF2-40B4-BE49-F238E27FC236}">
                <a16:creationId xmlns:a16="http://schemas.microsoft.com/office/drawing/2014/main" id="{614FDAAF-60E4-434C-9966-9CDCB93DB151}"/>
              </a:ext>
            </a:extLst>
          </p:cNvPr>
          <p:cNvSpPr txBox="1"/>
          <p:nvPr/>
        </p:nvSpPr>
        <p:spPr>
          <a:xfrm>
            <a:off x="9257266" y="4571999"/>
            <a:ext cx="2590324"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Data</a:t>
            </a:r>
          </a:p>
          <a:p>
            <a:pPr algn="ctr">
              <a:lnSpc>
                <a:spcPct val="90000"/>
              </a:lnSpc>
              <a:spcAft>
                <a:spcPts val="600"/>
              </a:spcAft>
            </a:pPr>
            <a:r>
              <a:rPr lang="en-US" sz="3600" dirty="0">
                <a:gradFill>
                  <a:gsLst>
                    <a:gs pos="2917">
                      <a:schemeClr val="tx1"/>
                    </a:gs>
                    <a:gs pos="30000">
                      <a:schemeClr val="tx1"/>
                    </a:gs>
                  </a:gsLst>
                  <a:lin ang="5400000" scaled="0"/>
                </a:gradFill>
              </a:rPr>
              <a:t>Warehouse</a:t>
            </a:r>
          </a:p>
        </p:txBody>
      </p:sp>
      <p:pic>
        <p:nvPicPr>
          <p:cNvPr id="17" name="Picture 16" descr="SQL Data Warehouse icon" title="SQL Data Warehouse icon">
            <a:extLst>
              <a:ext uri="{FF2B5EF4-FFF2-40B4-BE49-F238E27FC236}">
                <a16:creationId xmlns:a16="http://schemas.microsoft.com/office/drawing/2014/main" id="{9B969A5E-4B54-4469-BD0B-CE73DD909F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0260" y="2285801"/>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SQL Server 2017</a:t>
            </a:r>
          </a:p>
          <a:p>
            <a:endParaRPr lang="en-US" sz="3600" dirty="0"/>
          </a:p>
          <a:p>
            <a:r>
              <a:rPr lang="en-US" sz="3600" dirty="0"/>
              <a:t>Understand SQL Server migration impact on existing apps and services</a:t>
            </a:r>
          </a:p>
          <a:p>
            <a:endParaRPr lang="en-US" sz="3600" dirty="0"/>
          </a:p>
          <a:p>
            <a:r>
              <a:rPr lang="en-US" sz="3600" dirty="0"/>
              <a:t>Upgrade data warehouse to SQL Server 2017 Enterprise Edition</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SQL Server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Azure SQL migrations?</a:t>
            </a:r>
          </a:p>
          <a:p>
            <a:endParaRPr lang="en-US" sz="3600" dirty="0">
              <a:solidFill>
                <a:schemeClr val="tx1"/>
              </a:solidFill>
            </a:endParaRPr>
          </a:p>
          <a:p>
            <a:r>
              <a:rPr lang="en-US" sz="3600" dirty="0">
                <a:solidFill>
                  <a:schemeClr val="tx1"/>
                </a:solidFill>
              </a:rPr>
              <a:t>Do apps and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SQL Server crash if audit logs fill up?</a:t>
            </a:r>
          </a:p>
          <a:p>
            <a:endParaRPr lang="en-US" sz="3600" dirty="0">
              <a:solidFill>
                <a:schemeClr val="tx1"/>
              </a:solidFill>
            </a:endParaRPr>
          </a:p>
          <a:p>
            <a:r>
              <a:rPr lang="en-US" sz="3600" dirty="0">
                <a:solidFill>
                  <a:schemeClr val="tx1"/>
                </a:solidFill>
              </a:rPr>
              <a:t>How can we control costs using SQL Server?</a:t>
            </a:r>
          </a:p>
          <a:p>
            <a:endParaRPr lang="en-US" sz="3600" dirty="0">
              <a:solidFill>
                <a:schemeClr val="tx1"/>
              </a:solidFill>
            </a:endParaRPr>
          </a:p>
          <a:p>
            <a:r>
              <a:rPr lang="en-US" sz="36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5090</Words>
  <Application>Microsoft Office PowerPoint</Application>
  <PresentationFormat>Widescreen</PresentationFormat>
  <Paragraphs>484</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Data platform upgrade and migration</vt:lpstr>
      <vt:lpstr>Abstract and learning objectives</vt:lpstr>
      <vt:lpstr>Step 1: Review the customer case study</vt:lpstr>
      <vt:lpstr>Customer situation </vt:lpstr>
      <vt:lpstr>Customer Situation </vt:lpstr>
      <vt:lpstr>Customer needs </vt:lpstr>
      <vt:lpstr>Customer needs </vt:lpstr>
      <vt:lpstr>Customer objections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2018-05-16T19:25:48Z</dcterms:created>
  <dcterms:modified xsi:type="dcterms:W3CDTF">2018-05-16T19:26:16Z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2018-05-16T19:26:12.5783493Z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