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9"/>
  </p:notesMasterIdLst>
  <p:sldIdLst>
    <p:sldId id="300" r:id="rId3"/>
    <p:sldId id="323" r:id="rId4"/>
    <p:sldId id="302" r:id="rId5"/>
    <p:sldId id="259" r:id="rId6"/>
    <p:sldId id="359" r:id="rId7"/>
    <p:sldId id="303" r:id="rId8"/>
    <p:sldId id="353" r:id="rId9"/>
    <p:sldId id="304" r:id="rId10"/>
    <p:sldId id="360" r:id="rId11"/>
    <p:sldId id="361" r:id="rId12"/>
    <p:sldId id="305" r:id="rId13"/>
    <p:sldId id="320" r:id="rId14"/>
    <p:sldId id="322" r:id="rId15"/>
    <p:sldId id="321" r:id="rId16"/>
    <p:sldId id="317" r:id="rId17"/>
    <p:sldId id="316" r:id="rId18"/>
    <p:sldId id="365" r:id="rId19"/>
    <p:sldId id="331" r:id="rId20"/>
    <p:sldId id="333" r:id="rId21"/>
    <p:sldId id="334" r:id="rId22"/>
    <p:sldId id="336" r:id="rId23"/>
    <p:sldId id="362" r:id="rId24"/>
    <p:sldId id="363" r:id="rId25"/>
    <p:sldId id="364" r:id="rId26"/>
    <p:sldId id="318" r:id="rId27"/>
    <p:sldId id="31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7" autoAdjust="0"/>
    <p:restoredTop sz="62222" autoAdjust="0"/>
  </p:normalViewPr>
  <p:slideViewPr>
    <p:cSldViewPr snapToGrid="0">
      <p:cViewPr varScale="1">
        <p:scale>
          <a:sx n="65" d="100"/>
          <a:sy n="65" d="100"/>
        </p:scale>
        <p:origin x="96" y="90"/>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66" d="100"/>
          <a:sy n="66" d="100"/>
        </p:scale>
        <p:origin x="2510" y="-34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8/6/2020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Segoe UI" panose="020B0502040204020203" pitchFamily="34" charset="0"/>
                <a:ea typeface="+mn-ea"/>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 </a:t>
            </a:r>
          </a:p>
          <a:p>
            <a:r>
              <a:rPr lang="en-US" sz="950" kern="1200" dirty="0">
                <a:solidFill>
                  <a:schemeClr val="tx1"/>
                </a:solidFill>
                <a:effectLst/>
                <a:latin typeface="Segoe UI" panose="020B0502040204020203" pitchFamily="34" charset="0"/>
                <a:ea typeface="+mn-ea"/>
                <a:cs typeface="Segoe UI" panose="020B0502040204020203" pitchFamily="34" charset="0"/>
              </a:rPr>
              <a:t>© 2020 Microsoft Corporation. All rights reserved. Microsoft and the trademarks listed at </a:t>
            </a:r>
            <a:r>
              <a:rPr lang="en-US" sz="950" kern="1200" dirty="0">
                <a:solidFill>
                  <a:schemeClr val="tx1"/>
                </a:solidFill>
                <a:effectLst/>
                <a:latin typeface="Segoe UI" panose="020B0502040204020203" pitchFamily="34" charset="0"/>
                <a:ea typeface="+mn-ea"/>
                <a:cs typeface="Segoe UI" panose="020B0502040204020203" pitchFamily="34" charset="0"/>
                <a:hlinkClick r:id="rId3"/>
              </a:rPr>
              <a:t>https://www.microsoft.com/en-us/legal/intellectualproperty/Trademarks/Usage/General.aspx</a:t>
            </a:r>
            <a:r>
              <a:rPr lang="en-US" sz="950" kern="1200" dirty="0">
                <a:solidFill>
                  <a:schemeClr val="tx1"/>
                </a:solidFill>
                <a:effectLst/>
                <a:latin typeface="Segoe UI" panose="020B0502040204020203" pitchFamily="34" charset="0"/>
                <a:ea typeface="+mn-ea"/>
                <a:cs typeface="Segoe UI" panose="020B0502040204020203" pitchFamily="34" charset="0"/>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796E6"/>
                </a:solidFill>
                <a:effectLst/>
                <a:latin typeface="Consolas" panose="020B0609020204030204" pitchFamily="49" charset="0"/>
              </a:rPr>
              <a:t>10.</a:t>
            </a:r>
            <a:r>
              <a:rPr lang="en-US" b="0" dirty="0">
                <a:solidFill>
                  <a:srgbClr val="D4D4D4"/>
                </a:solidFill>
                <a:effectLst/>
                <a:latin typeface="Consolas" panose="020B0609020204030204" pitchFamily="49" charset="0"/>
              </a:rPr>
              <a:t> Do we need to tell all our vendors that we're changing databases, so their integrations work?</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11.</a:t>
            </a:r>
            <a:r>
              <a:rPr lang="en-US" b="0" dirty="0">
                <a:solidFill>
                  <a:srgbClr val="D4D4D4"/>
                </a:solidFill>
                <a:effectLst/>
                <a:latin typeface="Consolas" panose="020B0609020204030204" pitchFamily="49" charset="0"/>
              </a:rPr>
              <a:t> What will happen with Power BI?</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800311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diagram of a common architecture for this type of scenario,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Kathleen Sloan, CIO of Wide World Importers (WWI)</a:t>
            </a:r>
          </a:p>
          <a:p>
            <a:pPr marL="171450" indent="-171450">
              <a:buFont typeface="Arial" panose="020B0604020202020204" pitchFamily="34" charset="0"/>
              <a:buChar char="•"/>
            </a:pPr>
            <a:r>
              <a:rPr lang="en-US" dirty="0"/>
              <a:t>The primary audience is business decision makers and technology decision makers</a:t>
            </a:r>
          </a:p>
          <a:p>
            <a:pPr marL="171450" indent="-171450">
              <a:buFont typeface="Arial" panose="020B0604020202020204" pitchFamily="34" charset="0"/>
              <a:buChar char="•"/>
            </a:pPr>
            <a:r>
              <a:rPr lang="en-US" dirty="0"/>
              <a:t>Usually we talk to the Infrastructure Managers who report to the CIO, or to application sponsors (like a VP LOB, CMO) or to those that represent the Business Unit IT or developers that report to application sponsors. </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baseline="0" dirty="0">
                <a:solidFill>
                  <a:schemeClr val="tx1"/>
                </a:solidFill>
                <a:latin typeface="+mn-lt"/>
                <a:ea typeface="+mn-ea"/>
                <a:cs typeface="+mn-cs"/>
              </a:rPr>
              <a:t>This preferred solution is just one of many viable options</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From a high-level: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WWI decided that Azure Database for PostgreSQL would in fact be the right choice for their platform</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Decided to load schema using ora2pg and data with Azure Database Migration Service</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their Oracle Forms application to Microsoft ASP.NET Core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very concerned about how to do this and what method to use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leaning towards a total rewrite to ASP.NET Core. They would like the POC to include this.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The POC should demonstrate that </a:t>
            </a:r>
            <a:r>
              <a:rPr lang="en-US" sz="1200" b="0" kern="1200" dirty="0">
                <a:solidFill>
                  <a:schemeClr val="tx1"/>
                </a:solidFill>
                <a:effectLst/>
                <a:latin typeface="+mn-lt"/>
                <a:ea typeface="+mn-ea"/>
                <a:cs typeface="+mn-cs"/>
              </a:rPr>
              <a:t>Azure Database for PostgreSQL - Hyperscale (Citus) </a:t>
            </a:r>
            <a:r>
              <a:rPr lang="en-US" sz="1200" b="0" i="0" u="none" strike="noStrike" kern="1200" baseline="0" dirty="0">
                <a:solidFill>
                  <a:schemeClr val="tx1"/>
                </a:solidFill>
                <a:latin typeface="+mn-lt"/>
                <a:ea typeface="+mn-ea"/>
                <a:cs typeface="+mn-cs"/>
              </a:rPr>
              <a:t>will give them the reliability and performance they expected Oracle to deliver for them</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POC should include: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MVC app which changes the connectionString from Oracle to PostgreSQL in Entity Framework (EF)</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 basic form which mirrors the Oracle Forms app</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Current Oracle database migrated to Azure Database for PostgreSQL in a test environment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Creating Power BI reports from datasets that point to Azure Database for PostgreSQL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Testing repointing some of the Excel worksheets to a new OLTP database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Implement new features in the OLTP PostgreSQL database including:</a:t>
            </a:r>
            <a:endParaRPr lang="en-US" sz="1200" b="0" i="0" u="none" strike="noStrike" kern="1200" baseline="0" dirty="0">
              <a:solidFill>
                <a:schemeClr val="tx1"/>
              </a:solidFill>
              <a:latin typeface="+mn-lt"/>
              <a:ea typeface="+mn-ea"/>
              <a:cs typeface="+mn-cs"/>
            </a:endParaRP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JSON data store</a:t>
            </a:r>
          </a:p>
          <a:p>
            <a:pPr marL="1085850" lvl="2" indent="-171450" rtl="0">
              <a:buFont typeface="Arial" panose="020B0604020202020204" pitchFamily="34" charset="0"/>
              <a:buChar char="•"/>
            </a:pPr>
            <a:r>
              <a:rPr lang="en-US" sz="1200" b="0" kern="1200" dirty="0">
                <a:solidFill>
                  <a:schemeClr val="tx1"/>
                </a:solidFill>
                <a:effectLst/>
                <a:latin typeface="+mn-lt"/>
                <a:ea typeface="+mn-ea"/>
                <a:cs typeface="+mn-cs"/>
              </a:rPr>
              <a:t>Audit Logs sent to Azure Monitor</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Hyperscale (Citus)</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How would you recommend that WWI move their data and schema into PostgreSQL? What services would you suggest and what are the specific steps they would need to take to prepare the data, to transfer the data, and where would the loaded data land?</a:t>
            </a:r>
          </a:p>
          <a:p>
            <a:pPr marL="0" indent="0" rtl="0">
              <a:buFont typeface="Arial" panose="020B0604020202020204" pitchFamily="34" charset="0"/>
              <a:buNone/>
            </a:pPr>
            <a:endParaRPr lang="en-US" sz="1200" b="1" i="1"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ora2pg is an open-source tool that can convert most of the Oracle schema to a PostgreSQL-compatible one, assess the source database to identify the difficulty of the migration task, and copy data.  Complex stored procedures and functions still require developer custom upgrades.</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However, ora2pg struggles with online migrations (initial migration + incremental). Therefore, we are using Azure Database Migration Service (DMS) Premium tier to migrate data. Note that DMS can only migrate table schemas, not other objects</a:t>
            </a:r>
          </a:p>
          <a:p>
            <a:pPr marL="457200" lvl="1"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With DMS, you first create a new project. Then you connect to the Oracle source database. Then connect to the PostgreSQL destination database. </a:t>
            </a:r>
            <a:r>
              <a:rPr lang="en-US" sz="1200" b="0" kern="1200" dirty="0">
                <a:solidFill>
                  <a:schemeClr val="tx1"/>
                </a:solidFill>
                <a:effectLst/>
                <a:latin typeface="+mn-lt"/>
                <a:ea typeface="+mn-ea"/>
                <a:cs typeface="+mn-cs"/>
              </a:rPr>
              <a:t>If you choose to create the target tables before using DMS, you will map source tables to target tables. Otherwise, you will simply map the source and target databases.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Run the migration. </a:t>
            </a:r>
            <a:r>
              <a:rPr lang="en-US" sz="1200" b="0" i="0" u="none" strike="noStrike" kern="1200" baseline="0" dirty="0">
                <a:solidFill>
                  <a:schemeClr val="tx1"/>
                </a:solidFill>
                <a:effectLst/>
                <a:latin typeface="+mn-lt"/>
                <a:ea typeface="+mn-ea"/>
                <a:cs typeface="+mn-cs"/>
              </a:rPr>
              <a:t>C</a:t>
            </a:r>
            <a:r>
              <a:rPr lang="en-US" sz="1200" b="0" kern="1200" dirty="0">
                <a:solidFill>
                  <a:schemeClr val="tx1"/>
                </a:solidFill>
                <a:effectLst/>
                <a:latin typeface="+mn-lt"/>
                <a:ea typeface="+mn-ea"/>
                <a:cs typeface="+mn-cs"/>
              </a:rPr>
              <a:t>hanges made to the source database during the migration will be applied automatically (incremental data sync)</a:t>
            </a: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25011015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What product would you recommend to WWI to migrate their storefront MVC application to the new PostgreSQL database?</a:t>
            </a: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 specific product might not be needed, but you might evaluate whether they are using an ORM or not. If they are using Entity Framework, Dapper, or nHibernate, then the application should migrate much more easily.</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they didn’t use an ORM, then much of the data-layer code will need to be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this code is consolidated, and only plain old CLR objects (POCOs) are being handed back using the repository pattern, then we might be able to replace the entire tier with Entity Framework or another object-relational mapping (ORM) tool</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there has been bleeding between the layers, then this process might be significantly more difficult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entire store front application would need to be refactored and tested eventually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For the POC, they are looking to switch the connection string, test several pages related to an order, and get a good idea on the work that would be necessary to get that to work.</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How would you migrate the Oracle Forms applications? How would you define success? Are there any technologies the customer needs to know about?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Oracle Forms application will need to be completely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is guidance from Microsoft on how to do that to Visual Basic.NET</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are third party tools that will attempt to automatically rebuild an Oracle Forms application to Windows Presentation Foundation (WPF) and Model-View-ViewModel (MVVM)</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You can also rewrite this by hand into any technology the client would like</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Oracle Forms applications cannot be easily cloud hosted. This application would eventually need to be rewritten if they’d like new experiences like a mobile experience, a tablet application, or hosted in Microsoft Azure.</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What will you do about the vendor touch points? How will you recommend they store the JSON data? </a:t>
            </a:r>
          </a:p>
          <a:p>
            <a:pPr lvl="0"/>
            <a:endParaRPr lang="en-US" sz="1200" b="1" i="1"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b="0" i="0" kern="1200" dirty="0">
                <a:solidFill>
                  <a:schemeClr val="tx1"/>
                </a:solidFill>
                <a:effectLst/>
                <a:latin typeface="+mn-lt"/>
                <a:ea typeface="+mn-ea"/>
                <a:cs typeface="+mn-cs"/>
              </a:rPr>
              <a:t>The REST services need to be approached the same way the MVC store front application is approached. If they’ve used an ORM, then we can just repoint the connectionStrings and redeploy. </a:t>
            </a:r>
            <a:endParaRPr lang="en-US" b="0" i="0"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JSON data can be stored in a JSONB field in PostgreSQL</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They can be queried and indexed through powerful JSON operators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Preferable to the JSON type (though it has faster inserts)</a:t>
            </a:r>
            <a:endParaRPr lang="en-US" dirty="0">
              <a:effectLst/>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482737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How can they discover what reports and Excel spreadsheets that hit the Oracle database need to be upgraded? What’s a proper upgrade path?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There’s an Oracle Profiler API that can be used to store trace information into tables. These tables can be queried to see if we’ve identified all reports and artifacts that we need to upgrade.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can put individual queries into stored procedures and upgrade them using ora2pg. We can also use ora2pg to upgrade individual queries to PL/pgSQL</a:t>
            </a: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761788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Segoe UI" panose="020B0502040204020203" pitchFamily="34" charset="0"/>
              </a:rPr>
              <a:t>This is an introduction to the Cloud Workshop at a high level. Later we’ll get into customer objections, requirements, etc., but we want to ground the participants on the business outcomes we’re going after for the day.</a:t>
            </a: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If our solution was PostgreSQL, what could WWI have done with the audit table when it filled up?</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PostgreSQL's logging tools and pgAudit export events in .log files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Azure Database for PostgreSQL can export these files as JSON for storage in Azure Monitor, where they can be analyzed, visualized, and used in more ways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Alternatively, if the limited log storage area of an Azure Database for PostgreSQL instance fills completely, the oldest log files will be deleted, even if their retention period hasn’t completed yet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What are the PostgreSQL options for high availability?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PostgreSQL provides several options for creating high availability for a server or database.</a:t>
            </a:r>
            <a:r>
              <a:rPr lang="en-US" sz="1200" b="0" i="0" kern="1200" dirty="0">
                <a:solidFill>
                  <a:schemeClr val="tx1"/>
                </a:solidFill>
                <a:effectLst/>
                <a:latin typeface="+mn-lt"/>
                <a:ea typeface="+mn-ea"/>
                <a:cs typeface="+mn-cs"/>
              </a:rPr>
              <a:t> </a:t>
            </a:r>
            <a:r>
              <a:rPr lang="en-US" sz="1200" b="0" i="0" dirty="0"/>
              <a:t>High-availability options include the following: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Hyperscale (Citus) clusters two instances to serve as a single node with automatic failover (no data loss)</a:t>
            </a:r>
            <a:endParaRPr lang="en-US" sz="1200" b="0" i="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Hyperscale (Citus) shards databases, and each shard is stored in multiple locations throughout the cluster</a:t>
            </a:r>
            <a:endParaRPr lang="en-US" sz="1200" b="0" i="0"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Replication options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Log shipping</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729988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1" kern="1200" dirty="0">
                <a:solidFill>
                  <a:schemeClr val="tx1"/>
                </a:solidFill>
                <a:effectLst/>
                <a:latin typeface="+mn-lt"/>
                <a:ea typeface="+mn-ea"/>
                <a:cs typeface="+mn-cs"/>
              </a:rPr>
              <a:t>Should they move to on-premises first?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This is a perfectly acceptable option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we do, we might consider using the high availability and performance features of a Hyperscale (Citus) cluster</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Other on-premises applications might keep them on-premises until they can figure out how to move those applications to the cloud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It depends on the integration touchpoints, network latency needs, and reliable internet connectivity for all offices</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Is there any benefit to going straight to Microsoft Azure? Does Azure Database for PostgreSQL take care of all their requirements?</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the organization has chosen to go to the cloud, this might be a long-term cost savings of skipping purchasing the on-premises hardware</a:t>
            </a:r>
          </a:p>
          <a:p>
            <a:pPr marL="171450" indent="-171450">
              <a:buFont typeface="Arial" panose="020B0604020202020204" pitchFamily="34" charset="0"/>
              <a:buChar char="•"/>
            </a:pPr>
            <a:r>
              <a:rPr lang="en-US" dirty="0">
                <a:effectLst/>
              </a:rPr>
              <a:t>If the applications are already cloud-based, or they have many external applications needing access, then this would not affect latency while removing the burden from WWI of maintaining the connectivity with all their integration partners</a:t>
            </a:r>
          </a:p>
          <a:p>
            <a:pPr marL="171450" indent="-171450">
              <a:buFont typeface="Arial" panose="020B0604020202020204" pitchFamily="34" charset="0"/>
              <a:buChar char="•"/>
            </a:pPr>
            <a:r>
              <a:rPr lang="en-US" dirty="0">
                <a:effectLst/>
              </a:rPr>
              <a:t>In addition, they would gain the benefit of simplifying future software upgrades so the current investment in new hardware was necessary. Some of their products would upgrade and offer new features with minimal effort on their part</a:t>
            </a:r>
          </a:p>
          <a:p>
            <a:r>
              <a:rPr lang="en-US" sz="1200" kern="1200" dirty="0">
                <a:solidFill>
                  <a:schemeClr val="tx1"/>
                </a:solidFill>
                <a:effectLst/>
                <a:latin typeface="+mn-lt"/>
                <a:ea typeface="+mn-ea"/>
                <a:cs typeface="+mn-cs"/>
              </a:rPr>
              <a:t> </a:t>
            </a:r>
            <a:endParaRPr lang="en-US" dirty="0">
              <a:effectLst/>
            </a:endParaRPr>
          </a:p>
          <a:p>
            <a:pPr lvl="0"/>
            <a:r>
              <a:rPr lang="en-US" sz="1200" b="1" i="0" kern="1200" dirty="0">
                <a:solidFill>
                  <a:schemeClr val="tx1"/>
                </a:solidFill>
                <a:effectLst/>
                <a:latin typeface="+mn-lt"/>
                <a:ea typeface="+mn-ea"/>
                <a:cs typeface="+mn-cs"/>
              </a:rPr>
              <a:t>Are there any questions we need answered before we can begin a POC directly to Microsoft Azure?</a:t>
            </a:r>
            <a:endParaRPr lang="en-US" b="1" i="0" dirty="0">
              <a:effectLst/>
            </a:endParaRPr>
          </a:p>
          <a:p>
            <a:r>
              <a:rPr lang="en-US" sz="1200" i="1" kern="1200" dirty="0">
                <a:solidFill>
                  <a:schemeClr val="tx1"/>
                </a:solidFill>
                <a:effectLst/>
                <a:latin typeface="+mn-lt"/>
                <a:ea typeface="+mn-ea"/>
                <a:cs typeface="+mn-cs"/>
              </a:rPr>
              <a:t> </a:t>
            </a:r>
            <a:endParaRPr lang="en-US" dirty="0">
              <a:effectLst/>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is network connectivity like between on-premises and the cloud?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are our long-term cloud plans? Is there a mandate to go there any way?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Where is the rest of the data integration points stored? Are they on-premises? Is anything in Microsoft Azure already?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Are there any cloud products that are already on the roadmap for the organization?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7067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upgrade to on-premises PostgreSQL first or go straight to Azure?</a:t>
            </a:r>
          </a:p>
          <a:p>
            <a:pPr marL="0" indent="0">
              <a:buFont typeface="Arial" panose="020B0604020202020204" pitchFamily="34" charset="0"/>
              <a:buNone/>
            </a:pPr>
            <a:endParaRPr lang="en-US" b="1" i="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This is joint business decision and technical decision. Azure Database for PostgreSQL (single server or Hyperscale) or PostgreSQL in a VM will offer all the features they’ve stated that they need. There’s a migration path to both.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If they have a long-term strategy to move to the cloud, have already moved some resources there, have a plan to co-locate with a partner data center, or have identified cloud services they’d like to take advantage of, then moving straight to the cloud might be preferred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It might be easier to be on-premises if they don’t have ExpressRoute for their Excel spreadsheets and other on-premises resources that can’t migrate to Azure quite yet</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Can we have two proofs of concept that demonstrate both migrations?</a:t>
            </a:r>
          </a:p>
          <a:p>
            <a:pPr marL="0" indent="0">
              <a:buFont typeface="Arial" panose="020B0604020202020204" pitchFamily="34" charset="0"/>
              <a:buNone/>
            </a:pPr>
            <a:endParaRPr lang="en-US" b="1" i="1" dirty="0"/>
          </a:p>
          <a:p>
            <a:pPr marL="171450" indent="-171450">
              <a:buFont typeface="Arial" panose="020B0604020202020204" pitchFamily="34" charset="0"/>
              <a:buChar char="•"/>
            </a:pPr>
            <a:r>
              <a:rPr lang="en-US" b="0" i="0" dirty="0"/>
              <a:t>Two proofs of concept are possible and easy to do. </a:t>
            </a:r>
          </a:p>
          <a:p>
            <a:pPr marL="171450" indent="-171450">
              <a:buFont typeface="Arial" panose="020B0604020202020204" pitchFamily="34" charset="0"/>
              <a:buChar char="•"/>
            </a:pPr>
            <a:r>
              <a:rPr lang="en-US" b="0" i="0" dirty="0"/>
              <a:t>The application architecture might be quite a bit different if we choose to use Platform as a Service (PaaS)</a:t>
            </a:r>
          </a:p>
          <a:p>
            <a:pPr marL="171450" indent="-171450">
              <a:buFont typeface="Arial" panose="020B0604020202020204" pitchFamily="34" charset="0"/>
              <a:buChar char="•"/>
            </a:pPr>
            <a:r>
              <a:rPr lang="en-US" b="0" i="0" dirty="0"/>
              <a:t>The online sales application and the web services would migrate to Azure Websites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The changes made to existing Excel and Power BI reports would be minor</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our applications for Azure Database for PostgreSQL?</a:t>
            </a:r>
          </a:p>
          <a:p>
            <a:pPr marL="0" indent="0">
              <a:buFont typeface="Arial" panose="020B0604020202020204" pitchFamily="34" charset="0"/>
              <a:buNone/>
            </a:pPr>
            <a:endParaRPr lang="en-US" b="1" i="1" dirty="0"/>
          </a:p>
          <a:p>
            <a:pPr marL="171450" indent="-171450">
              <a:buFont typeface="Arial" panose="020B0604020202020204" pitchFamily="34" charset="0"/>
              <a:buChar char="•"/>
            </a:pPr>
            <a:r>
              <a:rPr lang="en-US" b="0" i="0" dirty="0"/>
              <a:t>The Oracle Forms application would have to be rewritten to ASP.NET Core or ASP.NET MVC</a:t>
            </a:r>
          </a:p>
          <a:p>
            <a:pPr marL="628650" lvl="1" indent="-171450">
              <a:buFont typeface="Arial" panose="020B0604020202020204" pitchFamily="34" charset="0"/>
              <a:buChar char="•"/>
            </a:pPr>
            <a:r>
              <a:rPr lang="en-US" b="0" i="0" dirty="0"/>
              <a:t>Migration tools available to help from third-parties if they choose to migrate to ASP.NET MVC</a:t>
            </a:r>
          </a:p>
          <a:p>
            <a:pPr marL="628650" lvl="1" indent="-171450">
              <a:buFont typeface="Arial" panose="020B0604020202020204" pitchFamily="34" charset="0"/>
              <a:buChar char="•"/>
            </a:pPr>
            <a:r>
              <a:rPr lang="en-US" b="0" i="0" dirty="0"/>
              <a:t>The rewrite effort will need to be planned and implemented.</a:t>
            </a:r>
          </a:p>
          <a:p>
            <a:pPr marL="628650" lvl="1" indent="-171450">
              <a:buFont typeface="Arial" panose="020B0604020202020204" pitchFamily="34" charset="0"/>
              <a:buChar char="•"/>
            </a:pPr>
            <a:r>
              <a:rPr lang="en-US" b="0" i="0" dirty="0"/>
              <a:t>For the POC, show a basic CRUD (create, read, update, delete) data entry form to show how the project would be structured</a:t>
            </a:r>
          </a:p>
          <a:p>
            <a:pPr marL="628650" lvl="1" indent="-171450">
              <a:buFont typeface="Arial" panose="020B0604020202020204" pitchFamily="34" charset="0"/>
              <a:buChar char="•"/>
            </a:pPr>
            <a:r>
              <a:rPr lang="en-US" b="0" i="0" dirty="0"/>
              <a:t>Use Entity Framework if appropriate to make the CRUD migration easier</a:t>
            </a:r>
          </a:p>
          <a:p>
            <a:pPr marL="171450" indent="-171450">
              <a:buFont typeface="Arial" panose="020B0604020202020204" pitchFamily="34" charset="0"/>
              <a:buChar char="•"/>
            </a:pPr>
            <a:r>
              <a:rPr lang="en-US" b="0" i="0" dirty="0"/>
              <a:t>Use of Entity Framework, or another ORM, in the existing applications and services will make migration easier</a:t>
            </a:r>
          </a:p>
          <a:p>
            <a:pPr marL="628650" lvl="1" indent="-171450">
              <a:buFont typeface="Arial" panose="020B0604020202020204" pitchFamily="34" charset="0"/>
              <a:buChar char="•"/>
            </a:pPr>
            <a:r>
              <a:rPr lang="en-US" b="0" i="0" dirty="0"/>
              <a:t>It’s possible that we could repoint the connectionString, re-run the unit tests, and the application will just work</a:t>
            </a:r>
          </a:p>
          <a:p>
            <a:pPr marL="628650" lvl="1" indent="-171450">
              <a:buFont typeface="Arial" panose="020B0604020202020204" pitchFamily="34" charset="0"/>
              <a:buChar char="•"/>
            </a:pPr>
            <a:r>
              <a:rPr lang="en-US" b="0" i="0" dirty="0"/>
              <a:t>Blockers might be if Entity Framework is using Stored Procedures in Oracle. Those will need to be tested after we run ora2pg to migrate them</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our reports for Azure Database for PostgreSQL? </a:t>
            </a:r>
          </a:p>
          <a:p>
            <a:pPr marL="0" indent="0">
              <a:buFont typeface="Arial" panose="020B0604020202020204" pitchFamily="34" charset="0"/>
              <a:buNone/>
            </a:pPr>
            <a:endParaRPr lang="en-US" b="0" i="0" dirty="0"/>
          </a:p>
          <a:p>
            <a:pPr marL="171450" indent="-171450">
              <a:buFont typeface="Arial" panose="020B0604020202020204" pitchFamily="34" charset="0"/>
              <a:buChar char="•"/>
            </a:pPr>
            <a:r>
              <a:rPr lang="en-US" b="0" i="0" dirty="0"/>
              <a:t>Power BI reports should migrate over with just a change to the connectionString</a:t>
            </a:r>
          </a:p>
          <a:p>
            <a:pPr marL="628650" lvl="1" indent="-171450">
              <a:buFont typeface="Arial" panose="020B0604020202020204" pitchFamily="34" charset="0"/>
              <a:buChar char="•"/>
            </a:pPr>
            <a:r>
              <a:rPr lang="en-US" b="0" i="0" dirty="0"/>
              <a:t>Power Query code may need to be modified</a:t>
            </a:r>
          </a:p>
          <a:p>
            <a:pPr marL="171450" indent="-171450">
              <a:buFont typeface="Arial" panose="020B0604020202020204" pitchFamily="34" charset="0"/>
              <a:buChar char="•"/>
            </a:pPr>
            <a:r>
              <a:rPr lang="en-US" b="0" i="0" dirty="0"/>
              <a:t>If Excel reports use simple queries to views or stored procedures, then changing the connectionString might work with them, also. If not, then the queries that drive the spreadsheets will need to be rewritten</a:t>
            </a:r>
          </a:p>
          <a:p>
            <a:pPr marL="171450" indent="-171450">
              <a:buFont typeface="Arial" panose="020B0604020202020204" pitchFamily="34" charset="0"/>
              <a:buChar char="•"/>
            </a:pPr>
            <a:r>
              <a:rPr lang="en-US" b="0" i="0" dirty="0"/>
              <a:t>ora2pg can also convert specific, individual queries from PL/SQL to PL/pgSQL</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Will our security migrate over from Oracle to PostgreSQL?  How do we handle security in the new database?</a:t>
            </a:r>
          </a:p>
          <a:p>
            <a:pPr marL="0" indent="0">
              <a:buFont typeface="Arial" panose="020B0604020202020204" pitchFamily="34" charset="0"/>
              <a:buNone/>
            </a:pPr>
            <a:endParaRPr lang="en-US" b="0" i="0" dirty="0"/>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ora2pg does have the ability to migrate privileges granted to users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Security concepts in Oracle differ from PostgreSQL. For instance, roles in PostgreSQL are not database-scoped (a user can manipulate data in any database on the system, if they have the permissions to do so)</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4965787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invest in a JSON storage system for the JSON data we’re storing from our vendor’s web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JSON data can be stored in PostgreSQL as a JSONB field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It can be queried and indexed using JSON operators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Power BI is compatible with JSON data, allowing the creation of reports to view bad data that didn’t parse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p>
          <a:p>
            <a:pPr marL="0" indent="0">
              <a:buFont typeface="Arial" panose="020B0604020202020204" pitchFamily="34" charset="0"/>
              <a:buNone/>
            </a:pPr>
            <a:r>
              <a:rPr lang="en-US" b="1" i="1" dirty="0"/>
              <a:t>What will we do if our audit logs fill up again?  Will PostgreSQL crash the same way Oracle did?</a:t>
            </a: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We can use Azure Monitor to store and analyze audit logs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Each Azure Database for PostgreSQL instance has its own limited log storage area, and logs will be deleted if they require too much space. So, it is not possible for audit logs to cause crashes</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If we take advantage of new features, will our license costs keep ratcheting up and up?  Will we have a dependable way of budgeting for this project?</a:t>
            </a:r>
          </a:p>
          <a:p>
            <a:pPr marL="171450" indent="-171450">
              <a:buFont typeface="Arial" panose="020B0604020202020204" pitchFamily="34" charset="0"/>
              <a:buChar char="•"/>
            </a:pPr>
            <a:r>
              <a:rPr lang="en-US" b="0" i="0" dirty="0"/>
              <a:t>You can easily add functionality to Azure Database for PostgreSQL by leveraging the wide range of available free extensions (Oracle databases require that users pay for new features)</a:t>
            </a:r>
          </a:p>
          <a:p>
            <a:pPr marL="171450" indent="-171450">
              <a:buFont typeface="Arial" panose="020B0604020202020204" pitchFamily="34" charset="0"/>
              <a:buChar char="•"/>
            </a:pPr>
            <a:r>
              <a:rPr lang="en-US" b="0" i="0" dirty="0"/>
              <a:t>Microsoft has transparent billing methods, with features such as reserved pricing, which reduces the hourly amount paid for compute resources</a:t>
            </a:r>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Are there any Oracle features required by WWI for which Azure Database for PostgreSQL has no equivalent?</a:t>
            </a:r>
            <a:endParaRPr lang="en-US" b="0" i="0" dirty="0"/>
          </a:p>
          <a:p>
            <a:pPr marL="171450" indent="-171450">
              <a:buFont typeface="Arial" panose="020B0604020202020204" pitchFamily="34" charset="0"/>
              <a:buChar char="•"/>
            </a:pPr>
            <a:r>
              <a:rPr lang="en-US" b="0" i="0" dirty="0"/>
              <a:t>Nothing in the customer requirements is exclusive to an Oracle ecosystem</a:t>
            </a:r>
          </a:p>
          <a:p>
            <a:pPr marL="628650" lvl="1" indent="-171450">
              <a:buFont typeface="Arial" panose="020B0604020202020204" pitchFamily="34" charset="0"/>
              <a:buChar char="•"/>
            </a:pPr>
            <a:r>
              <a:rPr lang="en-US" b="0" i="0" dirty="0"/>
              <a:t>Oracle Forms is unique to Oracle, but Microsoft offers several replacement technologies, including LightSwitch, SharePoint Forms, Power Apps, ASP.NET MVC, WPF Forms, and ASP.NET Core applications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 customer might implement Oracle RAC, but managed A</a:t>
            </a:r>
            <a:r>
              <a:rPr lang="en-US" sz="1200" b="0" kern="1200" dirty="0">
                <a:solidFill>
                  <a:schemeClr val="tx1"/>
                </a:solidFill>
                <a:effectLst/>
                <a:latin typeface="+mn-lt"/>
                <a:ea typeface="+mn-ea"/>
                <a:cs typeface="+mn-cs"/>
              </a:rPr>
              <a:t>zure Database for PostgreSQL - Hyperscale (Citus) is simpler to provision and manage, and offers excellent performance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5046122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tell all of our vendors that we’re changing databases so their integrations work?</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As long as we test and refactor the web services they use, they shouldn’t know that you switched your back-end data store</a:t>
            </a:r>
            <a:endParaRPr lang="en-US" b="0" i="0" dirty="0"/>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What will happen with Power BI?</a:t>
            </a:r>
          </a:p>
          <a:p>
            <a:pPr marL="171450" indent="-171450">
              <a:buFont typeface="Arial" panose="020B0604020202020204" pitchFamily="34" charset="0"/>
              <a:buChar char="•"/>
            </a:pPr>
            <a:r>
              <a:rPr lang="en-US" b="0" i="0" dirty="0"/>
              <a:t>Developers can connect to Azure Database for PostgreSQL from Power BI desktop through DirectQuery, but when reports are deployed to Power BI Service (for web-based reporting), data must be imported into the model</a:t>
            </a: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35369125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8/6/2020 3:53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Wide World Importers (WWI) has had huge growth over the last few years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Resulted in a tremendous influx in new data they need to maintain their business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This data has become increasingly expensive to store in an Oracle Relational Database Management System (RDBMS)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replacing Oracle with Azure Database for PostgreSQL</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has been slowing down as their growth has doubled</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upgrades are long and expensive projects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Business stake holders have tired of the process and have requested a proof of concept on replacing Oracle with Azure Database for PostgreSQL</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ways they can increase speed on their transactional databases without expensive new license fees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Realize an investment in new hardware is required, and are looking at this as more of a migration to a new system</a:t>
            </a:r>
          </a:p>
          <a:p>
            <a:pPr marL="628650" marR="0" lvl="1" indent="-171450" algn="l" defTabSz="914400" rtl="0" eaLnBrk="1" fontAlgn="auto" latinLnBrk="0" hangingPunct="1">
              <a:lnSpc>
                <a:spcPct val="100000"/>
              </a:lnSpc>
              <a:spcBef>
                <a:spcPts val="0"/>
              </a:spcBef>
              <a:spcAft>
                <a:spcPts val="882"/>
              </a:spcAft>
              <a:buClrTx/>
              <a:buSzTx/>
              <a:buFont typeface="Arial" panose="020B0604020202020204" pitchFamily="34" charset="0"/>
              <a:buChar char="•"/>
              <a:tabLst/>
              <a:defRPr/>
            </a:pPr>
            <a:r>
              <a:rPr lang="en-US" sz="1200" dirty="0">
                <a:solidFill>
                  <a:schemeClr val="bg1"/>
                </a:solidFill>
                <a:latin typeface="+mn-lt"/>
                <a:cs typeface="Segoe UI" panose="020B0502040204020203" pitchFamily="34" charset="0"/>
              </a:rPr>
              <a:t>They had a significant outage last year because one of their audit tables ran out of space. They’d like a full briefing on how to monitor that situation, so it doesn’t happen again, possible remedies would like high availability to be built into the project</a:t>
            </a: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has several external and internal applications that need migrate with the database</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database is used by an online store application, written in ASP.NET MVC</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Also have internal applications that manage their product catalog, written in Oracle Forms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They have many reports to aid in forecasting, sales reporting, and inventory maintenance</a:t>
            </a:r>
          </a:p>
          <a:p>
            <a:pPr marL="628650" marR="0" lvl="1" indent="-171450" algn="l" defTabSz="914400" rtl="0" eaLnBrk="1" fontAlgn="auto" latinLnBrk="0" hangingPunct="1">
              <a:lnSpc>
                <a:spcPct val="100000"/>
              </a:lnSpc>
              <a:spcBef>
                <a:spcPts val="0"/>
              </a:spcBef>
              <a:spcAft>
                <a:spcPts val="882"/>
              </a:spcAft>
              <a:buClrTx/>
              <a:buSzTx/>
              <a:buFont typeface="Arial" panose="020B0604020202020204" pitchFamily="34" charset="0"/>
              <a:buChar char="•"/>
              <a:tabLst/>
              <a:defRPr/>
            </a:pPr>
            <a:r>
              <a:rPr lang="en-US" sz="1200" dirty="0">
                <a:solidFill>
                  <a:schemeClr val="bg1"/>
                </a:solidFill>
                <a:latin typeface="+mn-lt"/>
                <a:cs typeface="Segoe UI" panose="020B0502040204020203" pitchFamily="34" charset="0"/>
              </a:rPr>
              <a:t>Reports are a mixture of </a:t>
            </a:r>
            <a:r>
              <a:rPr lang="en-US" sz="1200" b="0" kern="1200" dirty="0">
                <a:solidFill>
                  <a:schemeClr val="tx1"/>
                </a:solidFill>
                <a:effectLst/>
                <a:latin typeface="+mn-lt"/>
                <a:ea typeface="+mn-ea"/>
                <a:cs typeface="+mn-cs"/>
              </a:rPr>
              <a:t>Power BI, Excel, and Oracle Forms</a:t>
            </a:r>
            <a:endParaRPr lang="en-US" sz="1200" dirty="0">
              <a:solidFill>
                <a:schemeClr val="bg1"/>
              </a:solidFill>
              <a:latin typeface="+mn-lt"/>
              <a:cs typeface="Segoe UI" panose="020B0502040204020203" pitchFamily="34" charset="0"/>
            </a:endParaRP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Hit the Oracle OLTP database directly</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Web / Representational State Transfer (REST) services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also uses this database to interact with vendors, exposing to vendors via a REST service </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Maintained by WWI</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Existing web service that interacts with a vendor to get the latest certifications of that vendors’ products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JavaScript Object Notation (JSON) parser sometimes fails and they can’t figure out why</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store the original, unparsed JSON in a table for troubleshooting purposes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query the JSON data by date or by other identifying pieces of the JSON that might be available for troubleshooting</a:t>
            </a:r>
          </a:p>
          <a:p>
            <a:pPr marL="0" lvl="0" indent="0">
              <a:spcAft>
                <a:spcPts val="882"/>
              </a:spcAft>
              <a:buFont typeface="Arial" panose="020B0604020202020204" pitchFamily="34" charset="0"/>
              <a:buNone/>
            </a:pPr>
            <a:endParaRPr lang="en-US" sz="1200"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245198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Migrate an existing Oracle database to PostgreSQL on-premises, PostgreSQL in an Azure VM, or Azure Database for PostgreSQL</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Impact on apps and services</a:t>
            </a:r>
          </a:p>
          <a:p>
            <a:pPr marL="628650" lvl="1" indent="-171450">
              <a:buFont typeface="Arial" panose="020B0604020202020204" pitchFamily="34" charset="0"/>
              <a:buChar char="•"/>
            </a:pPr>
            <a:r>
              <a:rPr lang="en-US" dirty="0"/>
              <a:t>Needs to understand what is involved in migrating the external sales application to PostgreSQL</a:t>
            </a:r>
          </a:p>
          <a:p>
            <a:pPr marL="628650" lvl="1" indent="-171450">
              <a:buFont typeface="Arial" panose="020B0604020202020204" pitchFamily="34" charset="0"/>
              <a:buChar char="•"/>
            </a:pPr>
            <a:r>
              <a:rPr lang="en-US" dirty="0"/>
              <a:t>Wants better understanding of what to do with the internal Oracle Forms application</a:t>
            </a:r>
          </a:p>
          <a:p>
            <a:pPr marL="628650" lvl="1" indent="-171450">
              <a:buFont typeface="Arial" panose="020B0604020202020204" pitchFamily="34" charset="0"/>
              <a:buChar char="•"/>
            </a:pPr>
            <a:r>
              <a:rPr lang="en-US" dirty="0"/>
              <a:t>Has multiple touch points with external vendors and needs to know what needs to change with those web services</a:t>
            </a: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Need web-based visualizations on sales and forecasting </a:t>
            </a:r>
          </a:p>
          <a:p>
            <a:pPr marL="171450" indent="-171450">
              <a:buFont typeface="Arial" panose="020B0604020202020204" pitchFamily="34" charset="0"/>
              <a:buChar char="•"/>
            </a:pPr>
            <a:r>
              <a:rPr lang="en-US" dirty="0"/>
              <a:t>Needs a plan on how to upgrade their existing reporting infrastructure</a:t>
            </a:r>
          </a:p>
          <a:p>
            <a:pPr marL="171450" indent="-171450">
              <a:buFont typeface="Arial" panose="020B0604020202020204" pitchFamily="34" charset="0"/>
              <a:buChar char="•"/>
            </a:pPr>
            <a:r>
              <a:rPr lang="en-US" dirty="0"/>
              <a:t>Has a new requirement on what to do with JSON data</a:t>
            </a:r>
          </a:p>
          <a:p>
            <a:pPr marL="171450" indent="-171450">
              <a:buFont typeface="Arial" panose="020B0604020202020204" pitchFamily="34" charset="0"/>
              <a:buChar char="•"/>
            </a:pPr>
            <a:r>
              <a:rPr lang="en-US" dirty="0"/>
              <a:t>Had an outage last year and is hyper concerned with not repeating that experience</a:t>
            </a:r>
          </a:p>
          <a:p>
            <a:pPr marL="628650" lvl="1" indent="-171450">
              <a:buFont typeface="Arial" panose="020B0604020202020204" pitchFamily="34" charset="0"/>
              <a:buChar char="•"/>
            </a:pPr>
            <a:r>
              <a:rPr lang="en-US" dirty="0"/>
              <a:t>Their audit table filled up and they ran out of disk space</a:t>
            </a:r>
          </a:p>
          <a:p>
            <a:pPr marL="628650" lvl="1" indent="-171450">
              <a:buFont typeface="Arial" panose="020B0604020202020204" pitchFamily="34" charset="0"/>
              <a:buChar char="•"/>
            </a:pPr>
            <a:r>
              <a:rPr lang="en-US" dirty="0"/>
              <a:t>Want to know what would have happened if PostgreSQL experienced the same issue, and what you’re your solution would be</a:t>
            </a:r>
          </a:p>
          <a:p>
            <a:pPr marL="171450" indent="-171450">
              <a:buFont typeface="Arial" panose="020B0604020202020204" pitchFamily="34" charset="0"/>
              <a:buChar char="•"/>
            </a:pPr>
            <a:r>
              <a:rPr lang="en-US" dirty="0"/>
              <a:t>As a follow up, they’d also like to know how to answer the Oracle DBA’s allegation that PostgreSQL doesn’t have an answer for Oracle Real Application Clusters (RAC)</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764730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796E6"/>
                </a:solidFill>
                <a:effectLst/>
                <a:latin typeface="Consolas" panose="020B0609020204030204" pitchFamily="49" charset="0"/>
              </a:rPr>
              <a:t>1.</a:t>
            </a:r>
            <a:r>
              <a:rPr lang="en-US" b="0" dirty="0">
                <a:solidFill>
                  <a:srgbClr val="D4D4D4"/>
                </a:solidFill>
                <a:effectLst/>
                <a:latin typeface="Consolas" panose="020B0609020204030204" pitchFamily="49" charset="0"/>
              </a:rPr>
              <a:t> Do we need to upgrade to on-premises PostgreSQL first or go can we go straight to Azure?</a:t>
            </a:r>
          </a:p>
          <a:p>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2. </a:t>
            </a:r>
            <a:r>
              <a:rPr lang="en-US" sz="1200" b="0" kern="1200" dirty="0">
                <a:solidFill>
                  <a:schemeClr val="tx1"/>
                </a:solidFill>
                <a:effectLst/>
                <a:latin typeface="+mn-lt"/>
                <a:ea typeface="+mn-ea"/>
                <a:cs typeface="+mn-cs"/>
              </a:rPr>
              <a:t>Can we have two proofs of concept that demonstrate both migrations?</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3.</a:t>
            </a:r>
            <a:r>
              <a:rPr lang="en-US" b="0" dirty="0">
                <a:solidFill>
                  <a:srgbClr val="D4D4D4"/>
                </a:solidFill>
                <a:effectLst/>
                <a:latin typeface="Consolas" panose="020B0609020204030204" pitchFamily="49" charset="0"/>
              </a:rPr>
              <a:t> Do we need to rewrite all our applications for Azure Database for PostgreSQL?</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4.</a:t>
            </a:r>
            <a:r>
              <a:rPr lang="en-US" b="0" dirty="0">
                <a:solidFill>
                  <a:srgbClr val="D4D4D4"/>
                </a:solidFill>
                <a:effectLst/>
                <a:latin typeface="Consolas" panose="020B0609020204030204" pitchFamily="49" charset="0"/>
              </a:rPr>
              <a:t> Do we need to rewrite all our reports for Azure Database for PostgreSQL?</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5.</a:t>
            </a:r>
            <a:r>
              <a:rPr lang="en-US" b="0" dirty="0">
                <a:solidFill>
                  <a:srgbClr val="D4D4D4"/>
                </a:solidFill>
                <a:effectLst/>
                <a:latin typeface="Consolas" panose="020B0609020204030204" pitchFamily="49" charset="0"/>
              </a:rPr>
              <a:t> Will our security migrate over from Oracle to Azure Database for PostgreSQL? How do we handle security in the new database?</a:t>
            </a:r>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796E6"/>
                </a:solidFill>
                <a:effectLst/>
                <a:latin typeface="Consolas" panose="020B0609020204030204" pitchFamily="49" charset="0"/>
              </a:rPr>
              <a:t>6.</a:t>
            </a:r>
            <a:r>
              <a:rPr lang="en-US" b="0" dirty="0">
                <a:solidFill>
                  <a:srgbClr val="D4D4D4"/>
                </a:solidFill>
                <a:effectLst/>
                <a:latin typeface="Consolas" panose="020B0609020204030204" pitchFamily="49" charset="0"/>
              </a:rPr>
              <a:t> Do we need to invest in a JSON storage system for the JSON data we're storing from our vendor's web service?</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7.</a:t>
            </a:r>
            <a:r>
              <a:rPr lang="en-US" b="0" dirty="0">
                <a:solidFill>
                  <a:srgbClr val="D4D4D4"/>
                </a:solidFill>
                <a:effectLst/>
                <a:latin typeface="Consolas" panose="020B0609020204030204" pitchFamily="49" charset="0"/>
              </a:rPr>
              <a:t> What will we do if our audit logs fill up again? Will Azure Database for PostgreSQL crash the same way Oracle did?</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8.</a:t>
            </a:r>
            <a:r>
              <a:rPr lang="en-US" b="0" dirty="0">
                <a:solidFill>
                  <a:srgbClr val="D4D4D4"/>
                </a:solidFill>
                <a:effectLst/>
                <a:latin typeface="Consolas" panose="020B0609020204030204" pitchFamily="49" charset="0"/>
              </a:rPr>
              <a:t> If we take advantage of new features, will our license costs keep ratcheting up and up? Will we have a dependable way of budgeting for this project?</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9.</a:t>
            </a:r>
            <a:r>
              <a:rPr lang="en-US" b="0" dirty="0">
                <a:solidFill>
                  <a:srgbClr val="D4D4D4"/>
                </a:solidFill>
                <a:effectLst/>
                <a:latin typeface="Consolas" panose="020B0609020204030204" pitchFamily="49" charset="0"/>
              </a:rPr>
              <a:t> Are there any Oracle features required by WWI for which Azure Database for PostgreSQL has no equivalent?</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42556498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5.xml"/><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8112698" cy="1667198"/>
          </a:xfrm>
        </p:spPr>
        <p:txBody>
          <a:bodyPr/>
          <a:lstStyle/>
          <a:p>
            <a:r>
              <a:rPr lang="en-US" sz="3600" b="0" dirty="0">
                <a:solidFill>
                  <a:srgbClr val="D4D4D4"/>
                </a:solidFill>
                <a:effectLst/>
              </a:rPr>
              <a:t>Migrating Oracle to PostgreSQL</a:t>
            </a:r>
            <a:endParaRPr lang="en-US" sz="3600" dirty="0"/>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4534188"/>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2BFDAD1-ACF7-40AE-B13A-6D5C9D019BF9}"/>
              </a:ext>
            </a:extLst>
          </p:cNvPr>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Do we need to inform vendors of database changes?</a:t>
            </a:r>
          </a:p>
          <a:p>
            <a:pPr marL="0" indent="0">
              <a:buNone/>
            </a:pPr>
            <a:endParaRPr lang="en-US" sz="3600" dirty="0">
              <a:solidFill>
                <a:schemeClr val="tx1"/>
              </a:solidFill>
            </a:endParaRPr>
          </a:p>
          <a:p>
            <a:endParaRPr lang="en-US" sz="3600" dirty="0">
              <a:solidFill>
                <a:schemeClr val="tx1"/>
              </a:solidFill>
            </a:endParaRPr>
          </a:p>
          <a:p>
            <a:r>
              <a:rPr lang="en-US" sz="3600" dirty="0">
                <a:solidFill>
                  <a:schemeClr val="tx1"/>
                </a:solidFill>
              </a:rPr>
              <a:t>How will Power BI be migrated?</a:t>
            </a: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Web Services icon" title="Web Services icon">
            <a:extLst>
              <a:ext uri="{FF2B5EF4-FFF2-40B4-BE49-F238E27FC236}">
                <a16:creationId xmlns:a16="http://schemas.microsoft.com/office/drawing/2014/main" id="{1AA67FB0-44B3-4BFE-831A-2CF9B8E1DF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8875" y="2962908"/>
            <a:ext cx="2840982" cy="2194750"/>
          </a:xfrm>
          <a:prstGeom prst="rect">
            <a:avLst/>
          </a:prstGeom>
        </p:spPr>
      </p:pic>
    </p:spTree>
    <p:extLst>
      <p:ext uri="{BB962C8B-B14F-4D97-AF65-F5344CB8AC3E}">
        <p14:creationId xmlns:p14="http://schemas.microsoft.com/office/powerpoint/2010/main" val="392635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descr="This picture shows the dataflow.">
            <a:extLst>
              <a:ext uri="{FF2B5EF4-FFF2-40B4-BE49-F238E27FC236}">
                <a16:creationId xmlns:a16="http://schemas.microsoft.com/office/drawing/2014/main" id="{5170E7AA-7FB4-49B0-8E9E-3B14D7F232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3306" y="1002379"/>
            <a:ext cx="8781316" cy="5641581"/>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490609769"/>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851315" cy="5440223"/>
          </a:xfrm>
        </p:spPr>
        <p:txBody>
          <a:bodyPr>
            <a:normAutofit fontScale="92500"/>
          </a:bodyPr>
          <a:lstStyle/>
          <a:p>
            <a:r>
              <a:rPr lang="en-US" sz="3600" dirty="0"/>
              <a:t>Kathleen Sloan, CIO of Wide World Importers</a:t>
            </a:r>
          </a:p>
          <a:p>
            <a:endParaRPr lang="en-US" sz="3600" dirty="0"/>
          </a:p>
          <a:p>
            <a:r>
              <a:rPr lang="en-US" sz="3600" dirty="0"/>
              <a:t>Primary audience is business and technology decision makers.</a:t>
            </a:r>
          </a:p>
          <a:p>
            <a:endParaRPr lang="en-US" sz="3600" dirty="0"/>
          </a:p>
          <a:p>
            <a:r>
              <a:rPr lang="en-US" sz="3600" dirty="0"/>
              <a:t>Usually talk to Infrastructure Managers who report to the CIO, or to application sponsors (like a VP LOB, CMO) or to those that represent the Business Unit IT or developers that report to application sponsors.</a:t>
            </a:r>
          </a:p>
        </p:txBody>
      </p:sp>
      <p:pic>
        <p:nvPicPr>
          <p:cNvPr id="4" name="Audience" descr="Audience icon" title="Audience icon">
            <a:extLst>
              <a:ext uri="{FF2B5EF4-FFF2-40B4-BE49-F238E27FC236}">
                <a16:creationId xmlns:a16="http://schemas.microsoft.com/office/drawing/2014/main" id="{85758ABC-02F4-47F7-87C9-16D841341BF6}"/>
              </a:ext>
            </a:extLst>
          </p:cNvPr>
          <p:cNvPicPr>
            <a:picLocks noChangeAspect="1"/>
          </p:cNvPicPr>
          <p:nvPr/>
        </p:nvPicPr>
        <p:blipFill>
          <a:blip r:embed="rId3"/>
          <a:stretch>
            <a:fillRect/>
          </a:stretch>
        </p:blipFill>
        <p:spPr>
          <a:xfrm>
            <a:off x="9509760" y="1189176"/>
            <a:ext cx="2412698" cy="2425397"/>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The network diagram displays the applications and the connections to the Azure Cloud servicecs.">
            <a:extLst>
              <a:ext uri="{FF2B5EF4-FFF2-40B4-BE49-F238E27FC236}">
                <a16:creationId xmlns:a16="http://schemas.microsoft.com/office/drawing/2014/main" id="{E36BF91D-FD1D-42D4-8903-E026506545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474" y="1189176"/>
            <a:ext cx="10271051" cy="5363248"/>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A871E8C-BBBA-4BE7-A7DF-71F964F1D243}"/>
              </a:ext>
            </a:extLst>
          </p:cNvPr>
          <p:cNvSpPr>
            <a:spLocks noGrp="1"/>
          </p:cNvSpPr>
          <p:nvPr>
            <p:ph type="title"/>
          </p:nvPr>
        </p:nvSpPr>
        <p:spPr/>
        <p:txBody>
          <a:bodyPr/>
          <a:lstStyle/>
          <a:p>
            <a:r>
              <a:rPr lang="en-US" dirty="0"/>
              <a:t>Preferred solution</a:t>
            </a:r>
          </a:p>
        </p:txBody>
      </p:sp>
      <p:sp>
        <p:nvSpPr>
          <p:cNvPr id="3" name="Content Placeholder 2"/>
          <p:cNvSpPr>
            <a:spLocks noGrp="1"/>
          </p:cNvSpPr>
          <p:nvPr>
            <p:ph type="body" sz="quarter" idx="10"/>
          </p:nvPr>
        </p:nvSpPr>
        <p:spPr>
          <a:xfrm>
            <a:off x="269240" y="1189177"/>
            <a:ext cx="8524803" cy="945832"/>
          </a:xfrm>
        </p:spPr>
        <p:txBody>
          <a:bodyPr>
            <a:noAutofit/>
          </a:bodyPr>
          <a:lstStyle/>
          <a:p>
            <a:pPr marL="0" indent="0">
              <a:buNone/>
            </a:pPr>
            <a:r>
              <a:rPr lang="en-US" sz="3600" dirty="0">
                <a:solidFill>
                  <a:schemeClr val="tx1"/>
                </a:solidFill>
                <a:latin typeface="+mj-lt"/>
              </a:rPr>
              <a:t>Oracle schema and data movement</a:t>
            </a:r>
          </a:p>
        </p:txBody>
      </p:sp>
      <p:pic>
        <p:nvPicPr>
          <p:cNvPr id="5" name="Picture 4" descr="Shows the migration path from Oracle to Azure Database for PostgreSQL">
            <a:extLst>
              <a:ext uri="{FF2B5EF4-FFF2-40B4-BE49-F238E27FC236}">
                <a16:creationId xmlns:a16="http://schemas.microsoft.com/office/drawing/2014/main" id="{01069F01-853A-4149-9985-62644DCA32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17" y="2434390"/>
            <a:ext cx="11162366" cy="3234433"/>
          </a:xfrm>
          <a:prstGeom prst="rect">
            <a:avLst/>
          </a:prstGeom>
        </p:spPr>
      </p:pic>
    </p:spTree>
    <p:extLst>
      <p:ext uri="{BB962C8B-B14F-4D97-AF65-F5344CB8AC3E}">
        <p14:creationId xmlns:p14="http://schemas.microsoft.com/office/powerpoint/2010/main" val="77675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65636D-7D6C-4DAB-A8C0-1D977EAFDDB8}"/>
              </a:ext>
            </a:extLst>
          </p:cNvPr>
          <p:cNvSpPr>
            <a:spLocks noGrp="1"/>
          </p:cNvSpPr>
          <p:nvPr>
            <p:ph type="title"/>
          </p:nvPr>
        </p:nvSpPr>
        <p:spPr/>
        <p:txBody>
          <a:bodyPr/>
          <a:lstStyle/>
          <a:p>
            <a:r>
              <a:rPr lang="en-US" dirty="0"/>
              <a:t>Preferred solution</a:t>
            </a:r>
          </a:p>
        </p:txBody>
      </p:sp>
      <p:sp>
        <p:nvSpPr>
          <p:cNvPr id="3" name="Content Placeholder 2"/>
          <p:cNvSpPr>
            <a:spLocks noGrp="1"/>
          </p:cNvSpPr>
          <p:nvPr>
            <p:ph type="body" sz="quarter" idx="10"/>
          </p:nvPr>
        </p:nvSpPr>
        <p:spPr>
          <a:xfrm>
            <a:off x="269239" y="1189176"/>
            <a:ext cx="10105683" cy="5379313"/>
          </a:xfrm>
        </p:spPr>
        <p:txBody>
          <a:bodyPr>
            <a:normAutofit/>
          </a:bodyPr>
          <a:lstStyle/>
          <a:p>
            <a:pPr marL="0" indent="0">
              <a:buNone/>
            </a:pPr>
            <a:r>
              <a:rPr lang="en-US" sz="3600" dirty="0">
                <a:solidFill>
                  <a:schemeClr val="tx1"/>
                </a:solidFill>
                <a:latin typeface="+mj-lt"/>
              </a:rPr>
              <a:t>Application changes</a:t>
            </a:r>
          </a:p>
          <a:p>
            <a:endParaRPr lang="en-US" sz="2800" dirty="0">
              <a:solidFill>
                <a:schemeClr val="tx1"/>
              </a:solidFill>
            </a:endParaRPr>
          </a:p>
          <a:p>
            <a:r>
              <a:rPr lang="en-US" sz="3300" dirty="0">
                <a:solidFill>
                  <a:schemeClr val="tx1"/>
                </a:solidFill>
              </a:rPr>
              <a:t>Are they using an ORM for apps and services</a:t>
            </a:r>
          </a:p>
          <a:p>
            <a:endParaRPr lang="en-US" sz="3300" dirty="0">
              <a:solidFill>
                <a:schemeClr val="tx1"/>
              </a:solidFill>
            </a:endParaRPr>
          </a:p>
          <a:p>
            <a:r>
              <a:rPr lang="en-US" sz="3300" dirty="0">
                <a:solidFill>
                  <a:schemeClr val="tx1"/>
                </a:solidFill>
              </a:rPr>
              <a:t>Oracle Forms app needs to be rewritten</a:t>
            </a:r>
          </a:p>
          <a:p>
            <a:endParaRPr lang="en-US" sz="3300" dirty="0">
              <a:solidFill>
                <a:schemeClr val="tx1"/>
              </a:solidFill>
            </a:endParaRPr>
          </a:p>
          <a:p>
            <a:r>
              <a:rPr lang="en-US" sz="3300" dirty="0">
                <a:solidFill>
                  <a:schemeClr val="tx1"/>
                </a:solidFill>
              </a:rPr>
              <a:t>Store, manage, and query JSON with PostgreSQL</a:t>
            </a:r>
          </a:p>
        </p:txBody>
      </p:sp>
      <p:pic>
        <p:nvPicPr>
          <p:cNvPr id="7" name="Picture 6" descr="Web App icon" title="Web App icon">
            <a:extLst>
              <a:ext uri="{FF2B5EF4-FFF2-40B4-BE49-F238E27FC236}">
                <a16:creationId xmlns:a16="http://schemas.microsoft.com/office/drawing/2014/main" id="{D6A637A3-A70C-48F7-9AA2-E32251957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0380" y="1417677"/>
            <a:ext cx="2286198" cy="2286198"/>
          </a:xfrm>
          <a:prstGeom prst="rect">
            <a:avLst/>
          </a:prstGeom>
        </p:spPr>
      </p:pic>
    </p:spTree>
    <p:extLst>
      <p:ext uri="{BB962C8B-B14F-4D97-AF65-F5344CB8AC3E}">
        <p14:creationId xmlns:p14="http://schemas.microsoft.com/office/powerpoint/2010/main" val="207344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417200" cy="914399"/>
          </a:xfrm>
        </p:spPr>
        <p:txBody>
          <a:bodyPr>
            <a:normAutofit/>
          </a:bodyPr>
          <a:lstStyle/>
          <a:p>
            <a:pPr marL="0" indent="0">
              <a:buNone/>
            </a:pPr>
            <a:r>
              <a:rPr lang="en-US" sz="3600" dirty="0">
                <a:solidFill>
                  <a:schemeClr val="tx1"/>
                </a:solidFill>
              </a:rPr>
              <a:t>R</a:t>
            </a:r>
            <a:r>
              <a:rPr lang="en-US" sz="3600" dirty="0">
                <a:solidFill>
                  <a:schemeClr val="tx1"/>
                </a:solidFill>
                <a:latin typeface="+mj-lt"/>
              </a:rPr>
              <a:t>eporting</a:t>
            </a:r>
          </a:p>
        </p:txBody>
      </p:sp>
      <p:pic>
        <p:nvPicPr>
          <p:cNvPr id="19" name="Picture 18" descr="Reports Icon">
            <a:extLst>
              <a:ext uri="{FF2B5EF4-FFF2-40B4-BE49-F238E27FC236}">
                <a16:creationId xmlns:a16="http://schemas.microsoft.com/office/drawing/2014/main" id="{3386CA8E-1068-4507-B344-C10117D8AF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281" y="2057281"/>
            <a:ext cx="2743438" cy="2743438"/>
          </a:xfrm>
          <a:prstGeom prst="rect">
            <a:avLst/>
          </a:prstGeom>
        </p:spPr>
      </p:pic>
      <p:sp>
        <p:nvSpPr>
          <p:cNvPr id="12" name="TextBox 11">
            <a:extLst>
              <a:ext uri="{FF2B5EF4-FFF2-40B4-BE49-F238E27FC236}">
                <a16:creationId xmlns:a16="http://schemas.microsoft.com/office/drawing/2014/main" id="{3AFF97A9-0AF3-4824-957B-3ACAD7EE8722}"/>
              </a:ext>
            </a:extLst>
          </p:cNvPr>
          <p:cNvSpPr txBox="1"/>
          <p:nvPr/>
        </p:nvSpPr>
        <p:spPr>
          <a:xfrm>
            <a:off x="5200402" y="4800719"/>
            <a:ext cx="1791196" cy="1446550"/>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Reports</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Identify</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Upgrade</a:t>
            </a:r>
          </a:p>
        </p:txBody>
      </p:sp>
    </p:spTree>
    <p:extLst>
      <p:ext uri="{BB962C8B-B14F-4D97-AF65-F5344CB8AC3E}">
        <p14:creationId xmlns:p14="http://schemas.microsoft.com/office/powerpoint/2010/main" val="44914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354387"/>
            <a:ext cx="11584795" cy="5503613"/>
          </a:xfrm>
          <a:prstGeom prst="rect">
            <a:avLst/>
          </a:prstGeom>
          <a:noFill/>
        </p:spPr>
        <p:txBody>
          <a:bodyPr wrap="square" lIns="182880" tIns="146304" rIns="182880" bIns="146304" rtlCol="0">
            <a:normAutofit/>
          </a:bodyPr>
          <a:lstStyle/>
          <a:p>
            <a:pPr>
              <a:lnSpc>
                <a:spcPct val="90000"/>
              </a:lnSpc>
              <a:spcAft>
                <a:spcPts val="600"/>
              </a:spcAft>
            </a:pPr>
            <a:r>
              <a:rPr lang="en-US" sz="3600" dirty="0">
                <a:latin typeface="+mj-lt"/>
              </a:rPr>
              <a:t>Abstract</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In this whiteboard design session, you work with a group to design a proof of concept (POC) for conducting a site analysis for a customer to compare cost, performance, and level of effort required to migrate from Oracle to Azure Database for PostgreSQL. You evaluate the dependent applications and reports that need to be updated and come up with a migration plan. Also, you review ways to help the customer take advantage of new PostgreSQL features to improve performance and resiliency and consider the impact of migrating from on-premises to the cloud.</a:t>
            </a: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At the end of this whiteboard design session, you will be better able to design a database migration plan and implementation.</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7518"/>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7107676" cy="899665"/>
          </a:xfrm>
        </p:spPr>
        <p:txBody>
          <a:bodyPr>
            <a:normAutofit/>
          </a:bodyPr>
          <a:lstStyle/>
          <a:p>
            <a:pPr marL="0" indent="0">
              <a:buNone/>
            </a:pPr>
            <a:r>
              <a:rPr lang="en-US" sz="3600" dirty="0">
                <a:solidFill>
                  <a:schemeClr val="tx1"/>
                </a:solidFill>
                <a:latin typeface="+mj-lt"/>
              </a:rPr>
              <a:t>High-availability and audit table</a:t>
            </a:r>
          </a:p>
        </p:txBody>
      </p:sp>
      <p:pic>
        <p:nvPicPr>
          <p:cNvPr id="5" name="Picture 4" descr="The picture shows the log data moving from PostgreSQL to Azure Monitor.">
            <a:extLst>
              <a:ext uri="{FF2B5EF4-FFF2-40B4-BE49-F238E27FC236}">
                <a16:creationId xmlns:a16="http://schemas.microsoft.com/office/drawing/2014/main" id="{3D15D6FB-A2F1-4859-8BA6-3980BD7FBD58}"/>
              </a:ext>
            </a:extLst>
          </p:cNvPr>
          <p:cNvPicPr>
            <a:picLocks noChangeAspect="1"/>
          </p:cNvPicPr>
          <p:nvPr/>
        </p:nvPicPr>
        <p:blipFill>
          <a:blip r:embed="rId3"/>
          <a:stretch>
            <a:fillRect/>
          </a:stretch>
        </p:blipFill>
        <p:spPr>
          <a:xfrm>
            <a:off x="773190" y="2088842"/>
            <a:ext cx="10645620" cy="3659048"/>
          </a:xfrm>
          <a:prstGeom prst="rect">
            <a:avLst/>
          </a:prstGeom>
        </p:spPr>
      </p:pic>
    </p:spTree>
    <p:extLst>
      <p:ext uri="{BB962C8B-B14F-4D97-AF65-F5344CB8AC3E}">
        <p14:creationId xmlns:p14="http://schemas.microsoft.com/office/powerpoint/2010/main" val="134549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8874759" cy="5379312"/>
          </a:xfrm>
        </p:spPr>
        <p:txBody>
          <a:bodyPr>
            <a:normAutofit/>
          </a:bodyPr>
          <a:lstStyle/>
          <a:p>
            <a:pPr marL="0" indent="0">
              <a:buNone/>
            </a:pPr>
            <a:r>
              <a:rPr lang="en-US" sz="3600" dirty="0">
                <a:solidFill>
                  <a:schemeClr val="tx1"/>
                </a:solidFill>
                <a:latin typeface="+mj-lt"/>
              </a:rPr>
              <a:t>Azure Database for PostgreSQL POC</a:t>
            </a:r>
          </a:p>
          <a:p>
            <a:endParaRPr lang="en-US" sz="3600" dirty="0">
              <a:solidFill>
                <a:schemeClr val="tx1"/>
              </a:solidFill>
            </a:endParaRPr>
          </a:p>
          <a:p>
            <a:r>
              <a:rPr lang="en-US" sz="3300" dirty="0">
                <a:solidFill>
                  <a:schemeClr val="tx1"/>
                </a:solidFill>
                <a:latin typeface="+mj-lt"/>
              </a:rPr>
              <a:t>On-premises upgrade acceptable option</a:t>
            </a:r>
          </a:p>
          <a:p>
            <a:endParaRPr lang="en-US" sz="3300" dirty="0">
              <a:solidFill>
                <a:schemeClr val="tx1"/>
              </a:solidFill>
            </a:endParaRPr>
          </a:p>
          <a:p>
            <a:r>
              <a:rPr lang="en-US" sz="3300" dirty="0">
                <a:solidFill>
                  <a:schemeClr val="tx1"/>
                </a:solidFill>
                <a:latin typeface="+mj-lt"/>
              </a:rPr>
              <a:t>Consider migration into Azure for long-term cost savings and simplifying future upgrades</a:t>
            </a:r>
          </a:p>
          <a:p>
            <a:endParaRPr lang="en-US" sz="3300" dirty="0">
              <a:solidFill>
                <a:schemeClr val="tx1"/>
              </a:solidFill>
            </a:endParaRPr>
          </a:p>
          <a:p>
            <a:r>
              <a:rPr lang="en-US" sz="3300" dirty="0">
                <a:solidFill>
                  <a:schemeClr val="tx1"/>
                </a:solidFill>
                <a:latin typeface="+mj-lt"/>
              </a:rPr>
              <a:t>Answer questions before beginning POC</a:t>
            </a:r>
          </a:p>
        </p:txBody>
      </p:sp>
      <p:pic>
        <p:nvPicPr>
          <p:cNvPr id="7" name="Picture 6" descr="Preferred solution icon" title="Preferred solution icon">
            <a:extLst>
              <a:ext uri="{FF2B5EF4-FFF2-40B4-BE49-F238E27FC236}">
                <a16:creationId xmlns:a16="http://schemas.microsoft.com/office/drawing/2014/main" id="{26F3F5C5-3FC5-4F05-93D8-A0E07EBD56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880" y="1189057"/>
            <a:ext cx="2743438" cy="2743438"/>
          </a:xfrm>
          <a:prstGeom prst="rect">
            <a:avLst/>
          </a:prstGeom>
        </p:spPr>
      </p:pic>
    </p:spTree>
    <p:extLst>
      <p:ext uri="{BB962C8B-B14F-4D97-AF65-F5344CB8AC3E}">
        <p14:creationId xmlns:p14="http://schemas.microsoft.com/office/powerpoint/2010/main" val="309692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lnSpcReduction="10000"/>
          </a:bodyPr>
          <a:lstStyle/>
          <a:p>
            <a:r>
              <a:rPr lang="en-US" sz="3300" dirty="0">
                <a:solidFill>
                  <a:schemeClr val="tx1"/>
                </a:solidFill>
              </a:rPr>
              <a:t>Does upgrade need to be on-premises first?</a:t>
            </a:r>
          </a:p>
          <a:p>
            <a:endParaRPr lang="en-US" sz="3300" dirty="0">
              <a:solidFill>
                <a:schemeClr val="tx1"/>
              </a:solidFill>
            </a:endParaRPr>
          </a:p>
          <a:p>
            <a:r>
              <a:rPr lang="en-US" sz="3200" dirty="0">
                <a:solidFill>
                  <a:schemeClr val="tx1"/>
                </a:solidFill>
              </a:rPr>
              <a:t>Can we see POCs for both on-premises and PostgreSQL migrations?</a:t>
            </a:r>
          </a:p>
          <a:p>
            <a:endParaRPr lang="en-US" sz="3300" dirty="0">
              <a:solidFill>
                <a:schemeClr val="tx1"/>
              </a:solidFill>
            </a:endParaRPr>
          </a:p>
          <a:p>
            <a:r>
              <a:rPr lang="en-US" sz="3200" dirty="0">
                <a:solidFill>
                  <a:schemeClr val="tx1"/>
                </a:solidFill>
              </a:rPr>
              <a:t>Do apps need to be rewritten?</a:t>
            </a:r>
          </a:p>
          <a:p>
            <a:endParaRPr lang="en-US" sz="3200" dirty="0">
              <a:solidFill>
                <a:schemeClr val="tx1"/>
              </a:solidFill>
            </a:endParaRPr>
          </a:p>
          <a:p>
            <a:r>
              <a:rPr lang="en-US" sz="3200" dirty="0">
                <a:solidFill>
                  <a:schemeClr val="tx1"/>
                </a:solidFill>
              </a:rPr>
              <a:t>Do reports need to be rewritten?</a:t>
            </a:r>
          </a:p>
          <a:p>
            <a:pPr marL="0" indent="0">
              <a:buNone/>
            </a:pPr>
            <a:endParaRPr lang="en-US" sz="3300" dirty="0">
              <a:solidFill>
                <a:schemeClr val="tx1"/>
              </a:solidFill>
            </a:endParaRPr>
          </a:p>
          <a:p>
            <a:r>
              <a:rPr lang="en-US" sz="3300" dirty="0">
                <a:solidFill>
                  <a:schemeClr val="tx1"/>
                </a:solidFill>
              </a:rPr>
              <a:t>Will security migrate over?</a:t>
            </a:r>
          </a:p>
        </p:txBody>
      </p:sp>
      <p:pic>
        <p:nvPicPr>
          <p:cNvPr id="19" name="Question" descr="Question mark icon" title="Question mark icon">
            <a:extLst>
              <a:ext uri="{FF2B5EF4-FFF2-40B4-BE49-F238E27FC236}">
                <a16:creationId xmlns:a16="http://schemas.microsoft.com/office/drawing/2014/main" id="{D6D1734F-F62A-4B36-9F9E-CF9D88FE91B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6" name="Picture 15" descr="App Services icon" title="App Services icon">
            <a:extLst>
              <a:ext uri="{FF2B5EF4-FFF2-40B4-BE49-F238E27FC236}">
                <a16:creationId xmlns:a16="http://schemas.microsoft.com/office/drawing/2014/main" id="{E0C5A497-A236-4E3C-865C-FDD17F2733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17" name="Picture 16" descr="Security icon" title="Security icon">
            <a:extLst>
              <a:ext uri="{FF2B5EF4-FFF2-40B4-BE49-F238E27FC236}">
                <a16:creationId xmlns:a16="http://schemas.microsoft.com/office/drawing/2014/main" id="{BA3DC3FE-EE90-45DD-8491-26BB1C6E06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372275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a:bodyPr>
          <a:lstStyle/>
          <a:p>
            <a:r>
              <a:rPr lang="en-US" sz="3300" dirty="0">
                <a:solidFill>
                  <a:schemeClr val="tx1"/>
                </a:solidFill>
              </a:rPr>
              <a:t>How do we store JSON data?</a:t>
            </a:r>
          </a:p>
          <a:p>
            <a:endParaRPr lang="en-US" sz="3300" dirty="0">
              <a:solidFill>
                <a:schemeClr val="tx1"/>
              </a:solidFill>
            </a:endParaRPr>
          </a:p>
          <a:p>
            <a:r>
              <a:rPr lang="en-US" sz="3300" dirty="0">
                <a:solidFill>
                  <a:schemeClr val="tx1"/>
                </a:solidFill>
              </a:rPr>
              <a:t>Will PostgreSQL crash if audit logs fill up?</a:t>
            </a:r>
          </a:p>
          <a:p>
            <a:endParaRPr lang="en-US" sz="3300" dirty="0">
              <a:solidFill>
                <a:schemeClr val="tx1"/>
              </a:solidFill>
            </a:endParaRPr>
          </a:p>
          <a:p>
            <a:r>
              <a:rPr lang="en-US" sz="3300" dirty="0">
                <a:solidFill>
                  <a:schemeClr val="tx1"/>
                </a:solidFill>
              </a:rPr>
              <a:t>How can we control costs using Azure Database for PostgreSQL?</a:t>
            </a:r>
          </a:p>
          <a:p>
            <a:endParaRPr lang="en-US" sz="3300" dirty="0">
              <a:solidFill>
                <a:schemeClr val="tx1"/>
              </a:solidFill>
            </a:endParaRPr>
          </a:p>
          <a:p>
            <a:r>
              <a:rPr lang="en-US" sz="3300" dirty="0">
                <a:solidFill>
                  <a:schemeClr val="tx1"/>
                </a:solidFill>
              </a:rPr>
              <a:t>Are there any features of Oracle that Azure Database for PostgreSQL does not have?</a:t>
            </a: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01625C5-2326-41CE-B1A0-84DA12C5432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Graph icon" title="Graph icon">
            <a:extLst>
              <a:ext uri="{FF2B5EF4-FFF2-40B4-BE49-F238E27FC236}">
                <a16:creationId xmlns:a16="http://schemas.microsoft.com/office/drawing/2014/main" id="{D8CA9F58-CD2B-4780-9195-36B840F826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955052DB-6CD2-45F0-86ED-5D77157017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3057488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Do we need to inform vendors of database changes?</a:t>
            </a:r>
          </a:p>
          <a:p>
            <a:endParaRPr lang="en-US" sz="3600" dirty="0">
              <a:solidFill>
                <a:schemeClr val="tx1"/>
              </a:solidFill>
            </a:endParaRPr>
          </a:p>
          <a:p>
            <a:endParaRPr lang="en-US" sz="3600" dirty="0">
              <a:solidFill>
                <a:schemeClr val="tx1"/>
              </a:solidFill>
            </a:endParaRPr>
          </a:p>
          <a:p>
            <a:r>
              <a:rPr lang="en-US" sz="3600" dirty="0">
                <a:solidFill>
                  <a:schemeClr val="tx1"/>
                </a:solidFill>
              </a:rPr>
              <a:t>How will Power BI be migrated?</a:t>
            </a: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A863451-2170-442A-84B9-41FA5F2689C4}"/>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Web Services icon" title="Web Services icon">
            <a:extLst>
              <a:ext uri="{FF2B5EF4-FFF2-40B4-BE49-F238E27FC236}">
                <a16:creationId xmlns:a16="http://schemas.microsoft.com/office/drawing/2014/main" id="{7855D172-A387-4F13-8D77-DE78D4045C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1018" y="2765198"/>
            <a:ext cx="2840982" cy="2194750"/>
          </a:xfrm>
          <a:prstGeom prst="rect">
            <a:avLst/>
          </a:prstGeom>
        </p:spPr>
      </p:pic>
    </p:spTree>
    <p:extLst>
      <p:ext uri="{BB962C8B-B14F-4D97-AF65-F5344CB8AC3E}">
        <p14:creationId xmlns:p14="http://schemas.microsoft.com/office/powerpoint/2010/main" val="299472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722577"/>
            <a:ext cx="11653523" cy="2052030"/>
          </a:xfrm>
        </p:spPr>
        <p:txBody>
          <a:bodyPr>
            <a:normAutofit fontScale="85000" lnSpcReduction="20000"/>
          </a:bodyPr>
          <a:lstStyle/>
          <a:p>
            <a:pPr marL="0" indent="0">
              <a:buNone/>
            </a:pPr>
            <a:r>
              <a:rPr lang="en-US" sz="3600" dirty="0">
                <a:solidFill>
                  <a:schemeClr val="tx1"/>
                </a:solidFill>
              </a:rPr>
              <a:t>“We are excited that an Azure Database for PostgreSQL environment will help our organization grow and prosper for many years into the future.”</a:t>
            </a:r>
          </a:p>
          <a:p>
            <a:pPr marL="0" indent="0">
              <a:buNone/>
            </a:pPr>
            <a:endParaRPr lang="en-US" sz="3600" dirty="0">
              <a:solidFill>
                <a:schemeClr val="tx1"/>
              </a:solidFill>
            </a:endParaRPr>
          </a:p>
          <a:p>
            <a:pPr marL="0" indent="0" algn="r">
              <a:buNone/>
            </a:pPr>
            <a:r>
              <a:rPr lang="en-US" sz="3600" dirty="0">
                <a:solidFill>
                  <a:schemeClr val="tx1"/>
                </a:solidFill>
              </a:rPr>
              <a:t>- Kathleen Sloan, CIO of Wide World Importers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376744"/>
            <a:ext cx="8912640" cy="5193151"/>
          </a:xfrm>
        </p:spPr>
        <p:txBody>
          <a:bodyPr>
            <a:normAutofit fontScale="92500" lnSpcReduction="20000"/>
          </a:bodyPr>
          <a:lstStyle/>
          <a:p>
            <a:r>
              <a:rPr lang="en-US" sz="3900" dirty="0">
                <a:solidFill>
                  <a:schemeClr val="tx1"/>
                </a:solidFill>
              </a:rPr>
              <a:t>Wide World Importers experience huge growth</a:t>
            </a:r>
          </a:p>
          <a:p>
            <a:endParaRPr lang="en-US" sz="3900" dirty="0">
              <a:solidFill>
                <a:schemeClr val="tx1"/>
              </a:solidFill>
            </a:endParaRPr>
          </a:p>
          <a:p>
            <a:r>
              <a:rPr lang="en-US" sz="3900" dirty="0"/>
              <a:t>Tremendous influx of new data</a:t>
            </a:r>
          </a:p>
          <a:p>
            <a:endParaRPr lang="en-US" sz="3900" dirty="0"/>
          </a:p>
          <a:p>
            <a:r>
              <a:rPr lang="en-US" sz="3900" dirty="0"/>
              <a:t>Outage caused by audit table space shortfall</a:t>
            </a:r>
          </a:p>
          <a:p>
            <a:endParaRPr lang="en-US" sz="3900" dirty="0"/>
          </a:p>
          <a:p>
            <a:r>
              <a:rPr lang="en-US" sz="3900" dirty="0"/>
              <a:t>Requested POC to replace Oracle with Azure Database for PostgreSQL </a:t>
            </a:r>
          </a:p>
          <a:p>
            <a:pPr marL="0" indent="0">
              <a:buNone/>
            </a:pPr>
            <a:endParaRPr lang="en-US" sz="3600" dirty="0">
              <a:solidFill>
                <a:schemeClr val="tx1"/>
              </a:solidFill>
            </a:endParaRPr>
          </a:p>
        </p:txBody>
      </p:sp>
      <p:pic>
        <p:nvPicPr>
          <p:cNvPr id="5" name="Picture 4" descr="The picture shows the migration direction from one database to Azure Database for PostgreSQL">
            <a:extLst>
              <a:ext uri="{FF2B5EF4-FFF2-40B4-BE49-F238E27FC236}">
                <a16:creationId xmlns:a16="http://schemas.microsoft.com/office/drawing/2014/main" id="{FCA0F8C4-3262-4990-A1C6-28D99301D6D9}"/>
              </a:ext>
            </a:extLst>
          </p:cNvPr>
          <p:cNvPicPr>
            <a:picLocks noChangeAspect="1"/>
          </p:cNvPicPr>
          <p:nvPr/>
        </p:nvPicPr>
        <p:blipFill rotWithShape="1">
          <a:blip r:embed="rId3"/>
          <a:srcRect b="13240"/>
          <a:stretch/>
        </p:blipFill>
        <p:spPr>
          <a:xfrm>
            <a:off x="9031068" y="1376744"/>
            <a:ext cx="2493823" cy="3854401"/>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84F63B8-A8EC-4231-80B7-CD7A8618A17F}"/>
              </a:ext>
            </a:extLst>
          </p:cNvPr>
          <p:cNvSpPr>
            <a:spLocks noGrp="1"/>
          </p:cNvSpPr>
          <p:nvPr>
            <p:ph type="title"/>
          </p:nvPr>
        </p:nvSpPr>
        <p:spPr/>
        <p:txBody>
          <a:bodyPr/>
          <a:lstStyle/>
          <a:p>
            <a:r>
              <a:rPr lang="en-US" dirty="0"/>
              <a:t>Customer Situation</a:t>
            </a:r>
          </a:p>
        </p:txBody>
      </p:sp>
      <p:sp>
        <p:nvSpPr>
          <p:cNvPr id="24" name="TextBox 23">
            <a:extLst>
              <a:ext uri="{FF2B5EF4-FFF2-40B4-BE49-F238E27FC236}">
                <a16:creationId xmlns:a16="http://schemas.microsoft.com/office/drawing/2014/main" id="{6371A820-7639-4318-9C22-FC13DBEB81E1}"/>
              </a:ext>
            </a:extLst>
          </p:cNvPr>
          <p:cNvSpPr txBox="1"/>
          <p:nvPr/>
        </p:nvSpPr>
        <p:spPr>
          <a:xfrm>
            <a:off x="2214961" y="4489541"/>
            <a:ext cx="1379224"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Apps</a:t>
            </a:r>
          </a:p>
        </p:txBody>
      </p:sp>
      <p:pic>
        <p:nvPicPr>
          <p:cNvPr id="29" name="Picture 28" descr="Apps icon" title="Apps icon">
            <a:extLst>
              <a:ext uri="{FF2B5EF4-FFF2-40B4-BE49-F238E27FC236}">
                <a16:creationId xmlns:a16="http://schemas.microsoft.com/office/drawing/2014/main" id="{266002A3-E631-4BC1-9773-14FBA3F08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6907" y="2216790"/>
            <a:ext cx="2286198" cy="2286198"/>
          </a:xfrm>
          <a:prstGeom prst="rect">
            <a:avLst/>
          </a:prstGeom>
        </p:spPr>
      </p:pic>
      <p:sp>
        <p:nvSpPr>
          <p:cNvPr id="25" name="TextBox 24">
            <a:extLst>
              <a:ext uri="{FF2B5EF4-FFF2-40B4-BE49-F238E27FC236}">
                <a16:creationId xmlns:a16="http://schemas.microsoft.com/office/drawing/2014/main" id="{440625FA-4BE9-4F32-B97F-F13F8E15C333}"/>
              </a:ext>
            </a:extLst>
          </p:cNvPr>
          <p:cNvSpPr txBox="1"/>
          <p:nvPr/>
        </p:nvSpPr>
        <p:spPr>
          <a:xfrm>
            <a:off x="4946903" y="4502988"/>
            <a:ext cx="1894237"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Reports</a:t>
            </a:r>
          </a:p>
        </p:txBody>
      </p:sp>
      <p:pic>
        <p:nvPicPr>
          <p:cNvPr id="20" name="Picture 19" descr="Reports icon" title="Reports icon">
            <a:extLst>
              <a:ext uri="{FF2B5EF4-FFF2-40B4-BE49-F238E27FC236}">
                <a16:creationId xmlns:a16="http://schemas.microsoft.com/office/drawing/2014/main" id="{6FAC94CA-844C-4C30-9547-B1B24CFF83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8810" y="2238931"/>
            <a:ext cx="2286198" cy="2286198"/>
          </a:xfrm>
          <a:prstGeom prst="rect">
            <a:avLst/>
          </a:prstGeom>
        </p:spPr>
      </p:pic>
      <p:sp>
        <p:nvSpPr>
          <p:cNvPr id="26" name="TextBox 25">
            <a:extLst>
              <a:ext uri="{FF2B5EF4-FFF2-40B4-BE49-F238E27FC236}">
                <a16:creationId xmlns:a16="http://schemas.microsoft.com/office/drawing/2014/main" id="{B1B05D1E-1BF6-4F88-9542-BB9B65605C91}"/>
              </a:ext>
            </a:extLst>
          </p:cNvPr>
          <p:cNvSpPr txBox="1"/>
          <p:nvPr/>
        </p:nvSpPr>
        <p:spPr>
          <a:xfrm>
            <a:off x="7667979" y="4502988"/>
            <a:ext cx="2430985" cy="1369606"/>
          </a:xfrm>
          <a:prstGeom prst="rect">
            <a:avLst/>
          </a:prstGeom>
          <a:noFill/>
        </p:spPr>
        <p:txBody>
          <a:bodyPr wrap="non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Web/REST</a:t>
            </a:r>
          </a:p>
          <a:p>
            <a:pPr algn="ctr">
              <a:lnSpc>
                <a:spcPct val="90000"/>
              </a:lnSpc>
              <a:spcAft>
                <a:spcPts val="600"/>
              </a:spcAft>
            </a:pPr>
            <a:r>
              <a:rPr lang="en-US" sz="3600" dirty="0">
                <a:gradFill>
                  <a:gsLst>
                    <a:gs pos="2917">
                      <a:schemeClr val="tx1"/>
                    </a:gs>
                    <a:gs pos="30000">
                      <a:schemeClr val="tx1"/>
                    </a:gs>
                  </a:gsLst>
                  <a:lin ang="5400000" scaled="0"/>
                </a:gradFill>
              </a:rPr>
              <a:t>Services</a:t>
            </a:r>
          </a:p>
        </p:txBody>
      </p:sp>
      <p:pic>
        <p:nvPicPr>
          <p:cNvPr id="12" name="Picture 11" descr="REST Services icon" title="REST Services icon">
            <a:extLst>
              <a:ext uri="{FF2B5EF4-FFF2-40B4-BE49-F238E27FC236}">
                <a16:creationId xmlns:a16="http://schemas.microsoft.com/office/drawing/2014/main" id="{2E4F9103-C377-46EF-AFF8-54FEAE9764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8018" y="2216790"/>
            <a:ext cx="2286198" cy="2286198"/>
          </a:xfrm>
          <a:prstGeom prst="rect">
            <a:avLst/>
          </a:prstGeom>
        </p:spPr>
      </p:pic>
    </p:spTree>
    <p:extLst>
      <p:ext uri="{BB962C8B-B14F-4D97-AF65-F5344CB8AC3E}">
        <p14:creationId xmlns:p14="http://schemas.microsoft.com/office/powerpoint/2010/main" val="1828807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282960"/>
            <a:ext cx="8912641" cy="5376723"/>
          </a:xfrm>
        </p:spPr>
        <p:txBody>
          <a:bodyPr>
            <a:normAutofit/>
          </a:bodyPr>
          <a:lstStyle/>
          <a:p>
            <a:r>
              <a:rPr lang="en-US" sz="3600" dirty="0"/>
              <a:t>Migrate from Oracle to PostgreSQL </a:t>
            </a:r>
          </a:p>
          <a:p>
            <a:r>
              <a:rPr lang="en-US" sz="3600" dirty="0"/>
              <a:t>Understand PostgreSQL migration impact on existing apps and services</a:t>
            </a:r>
          </a:p>
          <a:p>
            <a:endParaRPr lang="en-US" sz="3600" dirty="0"/>
          </a:p>
        </p:txBody>
      </p:sp>
      <p:pic>
        <p:nvPicPr>
          <p:cNvPr id="8" name="Picture 7" descr="Customer needs icon" title="Customer needs icon">
            <a:extLst>
              <a:ext uri="{FF2B5EF4-FFF2-40B4-BE49-F238E27FC236}">
                <a16:creationId xmlns:a16="http://schemas.microsoft.com/office/drawing/2014/main" id="{1DA8AC1F-3666-4515-A7D4-72D9C6A0B9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4D1F5C-4D3B-408E-A7CA-EDF4ED9916CD}"/>
              </a:ext>
            </a:extLst>
          </p:cNvPr>
          <p:cNvSpPr>
            <a:spLocks noGrp="1"/>
          </p:cNvSpPr>
          <p:nvPr>
            <p:ph type="title"/>
          </p:nvPr>
        </p:nvSpPr>
        <p:spPr/>
        <p:txBody>
          <a:bodyPr/>
          <a:lstStyle/>
          <a:p>
            <a:r>
              <a:rPr lang="en-US" dirty="0"/>
              <a:t>Customer needs</a:t>
            </a:r>
          </a:p>
        </p:txBody>
      </p:sp>
      <p:sp>
        <p:nvSpPr>
          <p:cNvPr id="3" name="Content Placeholder 2"/>
          <p:cNvSpPr>
            <a:spLocks noGrp="1"/>
          </p:cNvSpPr>
          <p:nvPr>
            <p:ph type="body" sz="quarter" idx="10"/>
          </p:nvPr>
        </p:nvSpPr>
        <p:spPr>
          <a:xfrm>
            <a:off x="269239" y="1189176"/>
            <a:ext cx="8912641" cy="5376723"/>
          </a:xfrm>
        </p:spPr>
        <p:txBody>
          <a:bodyPr>
            <a:normAutofit/>
          </a:bodyPr>
          <a:lstStyle/>
          <a:p>
            <a:r>
              <a:rPr lang="en-US" sz="3600" dirty="0"/>
              <a:t>Web-based visualizations and reporting</a:t>
            </a:r>
          </a:p>
          <a:p>
            <a:endParaRPr lang="en-US" sz="3600" dirty="0"/>
          </a:p>
          <a:p>
            <a:r>
              <a:rPr lang="en-US" sz="3600" dirty="0"/>
              <a:t>Store raw JSON data</a:t>
            </a:r>
          </a:p>
          <a:p>
            <a:endParaRPr lang="en-US" sz="3600" dirty="0"/>
          </a:p>
          <a:p>
            <a:r>
              <a:rPr lang="en-US" sz="3600" dirty="0"/>
              <a:t>Wants to avoid outages caused by disk space</a:t>
            </a:r>
          </a:p>
          <a:p>
            <a:endParaRPr lang="en-US" sz="3600" dirty="0"/>
          </a:p>
          <a:p>
            <a:r>
              <a:rPr lang="en-US" sz="3600" dirty="0"/>
              <a:t>Does PostgreSQL have an answer to Oracle RAC</a:t>
            </a:r>
          </a:p>
          <a:p>
            <a:endParaRPr lang="en-US" sz="3600" dirty="0"/>
          </a:p>
          <a:p>
            <a:endParaRPr lang="en-US" sz="3600" dirty="0"/>
          </a:p>
        </p:txBody>
      </p:sp>
      <p:pic>
        <p:nvPicPr>
          <p:cNvPr id="7" name="Picture 6" descr="Customer needs icon" title="Customer needs icon">
            <a:extLst>
              <a:ext uri="{FF2B5EF4-FFF2-40B4-BE49-F238E27FC236}">
                <a16:creationId xmlns:a16="http://schemas.microsoft.com/office/drawing/2014/main" id="{A7F88E7E-D2D0-47C2-BB8C-E5A01D75D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160165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92500" lnSpcReduction="10000"/>
          </a:bodyPr>
          <a:lstStyle/>
          <a:p>
            <a:r>
              <a:rPr lang="en-US" sz="3600" dirty="0">
                <a:solidFill>
                  <a:schemeClr val="tx1"/>
                </a:solidFill>
              </a:rPr>
              <a:t>Does upgrade need to be on-premises first?</a:t>
            </a:r>
          </a:p>
          <a:p>
            <a:endParaRPr lang="en-US" sz="3600" dirty="0">
              <a:solidFill>
                <a:schemeClr val="tx1"/>
              </a:solidFill>
            </a:endParaRPr>
          </a:p>
          <a:p>
            <a:r>
              <a:rPr lang="en-US" sz="3600" dirty="0">
                <a:solidFill>
                  <a:schemeClr val="tx1"/>
                </a:solidFill>
              </a:rPr>
              <a:t>Can we see POCs for both on-premises and PostgreSQL migrations?</a:t>
            </a:r>
          </a:p>
          <a:p>
            <a:endParaRPr lang="en-US" sz="3600" dirty="0">
              <a:solidFill>
                <a:schemeClr val="tx1"/>
              </a:solidFill>
            </a:endParaRPr>
          </a:p>
          <a:p>
            <a:r>
              <a:rPr lang="en-US" sz="3600" dirty="0">
                <a:solidFill>
                  <a:schemeClr val="tx1"/>
                </a:solidFill>
              </a:rPr>
              <a:t>Do apps need to be rewritten?</a:t>
            </a:r>
          </a:p>
          <a:p>
            <a:endParaRPr lang="en-US" sz="3600" dirty="0">
              <a:solidFill>
                <a:schemeClr val="tx1"/>
              </a:solidFill>
            </a:endParaRPr>
          </a:p>
          <a:p>
            <a:r>
              <a:rPr lang="en-US" sz="3600" dirty="0">
                <a:solidFill>
                  <a:schemeClr val="tx1"/>
                </a:solidFill>
              </a:rPr>
              <a:t>Do reports need to be rewritten?</a:t>
            </a:r>
          </a:p>
          <a:p>
            <a:pPr marL="0" indent="0">
              <a:buNone/>
            </a:pPr>
            <a:endParaRPr lang="en-US" sz="3600" dirty="0">
              <a:solidFill>
                <a:schemeClr val="tx1"/>
              </a:solidFill>
            </a:endParaRPr>
          </a:p>
          <a:p>
            <a:r>
              <a:rPr lang="en-US" sz="3600" dirty="0">
                <a:solidFill>
                  <a:schemeClr val="tx1"/>
                </a:solidFill>
              </a:rPr>
              <a:t>Will security migrate over?</a:t>
            </a: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0" name="Picture 9" descr="App Services icon" title="App Services icon">
            <a:extLst>
              <a:ext uri="{FF2B5EF4-FFF2-40B4-BE49-F238E27FC236}">
                <a16:creationId xmlns:a16="http://schemas.microsoft.com/office/drawing/2014/main" id="{79717ECE-CF0E-4B13-9C7C-42BCB4538F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8" name="Picture 7" descr="Security icon" title="Security icon">
            <a:extLst>
              <a:ext uri="{FF2B5EF4-FFF2-40B4-BE49-F238E27FC236}">
                <a16:creationId xmlns:a16="http://schemas.microsoft.com/office/drawing/2014/main" id="{B5704399-D7DE-4243-B57A-FE911D8FC5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0ED9A0-1D01-4EAA-93C9-799E192D1F08}"/>
              </a:ext>
            </a:extLst>
          </p:cNvPr>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How do we store JSON data?</a:t>
            </a:r>
          </a:p>
          <a:p>
            <a:endParaRPr lang="en-US" sz="3600" dirty="0">
              <a:solidFill>
                <a:schemeClr val="tx1"/>
              </a:solidFill>
            </a:endParaRPr>
          </a:p>
          <a:p>
            <a:r>
              <a:rPr lang="en-US" sz="3600" dirty="0">
                <a:solidFill>
                  <a:schemeClr val="tx1"/>
                </a:solidFill>
              </a:rPr>
              <a:t>Will PostgreSQL crash if audit logs fill up?</a:t>
            </a:r>
          </a:p>
          <a:p>
            <a:endParaRPr lang="en-US" sz="3600" dirty="0">
              <a:solidFill>
                <a:schemeClr val="tx1"/>
              </a:solidFill>
            </a:endParaRPr>
          </a:p>
          <a:p>
            <a:r>
              <a:rPr lang="en-US" sz="3600" dirty="0">
                <a:solidFill>
                  <a:schemeClr val="tx1"/>
                </a:solidFill>
              </a:rPr>
              <a:t>How can we control costs using PostgreSQL?</a:t>
            </a:r>
          </a:p>
          <a:p>
            <a:endParaRPr lang="en-US" sz="3600" dirty="0">
              <a:solidFill>
                <a:schemeClr val="tx1"/>
              </a:solidFill>
            </a:endParaRPr>
          </a:p>
          <a:p>
            <a:r>
              <a:rPr lang="en-US" sz="3600" dirty="0">
                <a:solidFill>
                  <a:schemeClr val="tx1"/>
                </a:solidFill>
              </a:rPr>
              <a:t>Are there any features of Oracle that PostgreSQL does not have?</a:t>
            </a: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Graph icon" title="Graph icon">
            <a:extLst>
              <a:ext uri="{FF2B5EF4-FFF2-40B4-BE49-F238E27FC236}">
                <a16:creationId xmlns:a16="http://schemas.microsoft.com/office/drawing/2014/main" id="{44FDC53B-D1EB-4E16-9701-A6EC642667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10C0478B-8E3E-43B1-8BBF-C552D62567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220824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4534</Words>
  <Application>Microsoft Office PowerPoint</Application>
  <PresentationFormat>Widescreen</PresentationFormat>
  <Paragraphs>390</Paragraphs>
  <Slides>26</Slides>
  <Notes>26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Calibri</vt:lpstr>
      <vt:lpstr>Consolas</vt:lpstr>
      <vt:lpstr>Segoe UI</vt:lpstr>
      <vt:lpstr>Segoe UI Light</vt:lpstr>
      <vt:lpstr>Segoe UI Semilight</vt:lpstr>
      <vt:lpstr>Wingdings</vt:lpstr>
      <vt:lpstr>2_Server and Cloud 2013</vt:lpstr>
      <vt:lpstr>C+E Readiness Template</vt:lpstr>
      <vt:lpstr>Migrating Oracle to PostgreSQL</vt:lpstr>
      <vt:lpstr>Abstract and learning objectives</vt:lpstr>
      <vt:lpstr>Step 1: Review the customer case study</vt:lpstr>
      <vt:lpstr>Customer situation </vt:lpstr>
      <vt:lpstr>Customer Situation</vt:lpstr>
      <vt:lpstr>Customer needs </vt:lpstr>
      <vt:lpstr>Customer needs</vt:lpstr>
      <vt:lpstr>Customer objections </vt:lpstr>
      <vt:lpstr>Customer objections</vt:lpstr>
      <vt:lpstr>Customer objections</vt:lpstr>
      <vt:lpstr>Common scenarios </vt:lpstr>
      <vt:lpstr>Step 2: Design the solution</vt:lpstr>
      <vt:lpstr>Step 3: Present the solution</vt:lpstr>
      <vt:lpstr>Wrap-up</vt:lpstr>
      <vt:lpstr>Preferred target audience </vt:lpstr>
      <vt:lpstr>Preferred solution </vt:lpstr>
      <vt:lpstr>Preferred solution</vt:lpstr>
      <vt:lpstr>Preferred solution</vt:lpstr>
      <vt:lpstr>Preferred solution </vt:lpstr>
      <vt:lpstr>Preferred solution </vt:lpstr>
      <vt:lpstr>Preferred solution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2018-06-21T15:01:31Z</dcterms:created>
  <dcterms:modified xsi:type="dcterms:W3CDTF">2020-08-06T23:05:34Z</dcterms:modified>
</cp:coreProperties>
</file>