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Lexend Deca" charset="1" panose="00000000000000000000"/>
      <p:regular r:id="rId32"/>
    </p:embeddedFont>
    <p:embeddedFont>
      <p:font typeface="Public Sans Bold" charset="1" panose="00000000000000000000"/>
      <p:regular r:id="rId33"/>
    </p:embeddedFont>
    <p:embeddedFont>
      <p:font typeface="Public Sans" charset="1" panose="00000000000000000000"/>
      <p:regular r:id="rId34"/>
    </p:embeddedFont>
    <p:embeddedFont>
      <p:font typeface="Noto Serif Display ExtraCondensed Heavy Italics" charset="1" panose="02020A0608050509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jpeg" Type="http://schemas.openxmlformats.org/officeDocument/2006/relationships/image"/><Relationship Id="rId3" Target="../media/VAGMU9aSmUU.mp4" Type="http://schemas.openxmlformats.org/officeDocument/2006/relationships/video"/><Relationship Id="rId4" Target="../media/VAGMU9aSmUU.mp4" Type="http://schemas.microsoft.com/office/2007/relationships/media"/></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TextBox 2" id="2"/>
          <p:cNvSpPr txBox="true"/>
          <p:nvPr/>
        </p:nvSpPr>
        <p:spPr>
          <a:xfrm rot="0">
            <a:off x="1447800" y="2874243"/>
            <a:ext cx="12513089" cy="2009766"/>
          </a:xfrm>
          <a:prstGeom prst="rect">
            <a:avLst/>
          </a:prstGeom>
        </p:spPr>
        <p:txBody>
          <a:bodyPr anchor="t" rtlCol="false" tIns="0" lIns="0" bIns="0" rIns="0">
            <a:spAutoFit/>
          </a:bodyPr>
          <a:lstStyle/>
          <a:p>
            <a:pPr algn="l">
              <a:lnSpc>
                <a:spcPts val="15149"/>
              </a:lnSpc>
            </a:pPr>
            <a:r>
              <a:rPr lang="en-US" sz="14999">
                <a:solidFill>
                  <a:srgbClr val="333333"/>
                </a:solidFill>
                <a:latin typeface="Lexend Deca"/>
                <a:ea typeface="Lexend Deca"/>
                <a:cs typeface="Lexend Deca"/>
                <a:sym typeface="Lexend Deca"/>
              </a:rPr>
              <a:t>Garage Auto</a:t>
            </a:r>
          </a:p>
        </p:txBody>
      </p:sp>
      <p:sp>
        <p:nvSpPr>
          <p:cNvPr name="Freeform 3" id="3"/>
          <p:cNvSpPr/>
          <p:nvPr/>
        </p:nvSpPr>
        <p:spPr>
          <a:xfrm flipH="false" flipV="false" rot="0">
            <a:off x="15291074" y="4522982"/>
            <a:ext cx="3426506" cy="1876012"/>
          </a:xfrm>
          <a:custGeom>
            <a:avLst/>
            <a:gdLst/>
            <a:ahLst/>
            <a:cxnLst/>
            <a:rect r="r" b="b" t="t" l="l"/>
            <a:pathLst>
              <a:path h="1876012" w="3426506">
                <a:moveTo>
                  <a:pt x="0" y="0"/>
                </a:moveTo>
                <a:lnTo>
                  <a:pt x="3426507" y="0"/>
                </a:lnTo>
                <a:lnTo>
                  <a:pt x="3426507" y="1876012"/>
                </a:lnTo>
                <a:lnTo>
                  <a:pt x="0" y="18760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916864" y="-1507257"/>
            <a:ext cx="2227136" cy="4114800"/>
          </a:xfrm>
          <a:custGeom>
            <a:avLst/>
            <a:gdLst/>
            <a:ahLst/>
            <a:cxnLst/>
            <a:rect r="r" b="b" t="t" l="l"/>
            <a:pathLst>
              <a:path h="4114800" w="2227136">
                <a:moveTo>
                  <a:pt x="0" y="0"/>
                </a:moveTo>
                <a:lnTo>
                  <a:pt x="2227136" y="0"/>
                </a:lnTo>
                <a:lnTo>
                  <a:pt x="222713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762097" y="1114402"/>
            <a:ext cx="2194350" cy="1393825"/>
          </a:xfrm>
          <a:prstGeom prst="rect">
            <a:avLst/>
          </a:prstGeom>
        </p:spPr>
        <p:txBody>
          <a:bodyPr anchor="t" rtlCol="false" tIns="0" lIns="0" bIns="0" rIns="0">
            <a:spAutoFit/>
          </a:bodyPr>
          <a:lstStyle/>
          <a:p>
            <a:pPr algn="r">
              <a:lnSpc>
                <a:spcPts val="5599"/>
              </a:lnSpc>
              <a:spcBef>
                <a:spcPct val="0"/>
              </a:spcBef>
            </a:pPr>
            <a:r>
              <a:rPr lang="en-US" sz="3999">
                <a:solidFill>
                  <a:srgbClr val="333333"/>
                </a:solidFill>
                <a:latin typeface="Public Sans Bold"/>
                <a:ea typeface="Public Sans Bold"/>
                <a:cs typeface="Public Sans Bold"/>
                <a:sym typeface="Public Sans Bold"/>
              </a:rPr>
              <a:t>29juillet 2024</a:t>
            </a:r>
          </a:p>
        </p:txBody>
      </p:sp>
      <p:sp>
        <p:nvSpPr>
          <p:cNvPr name="TextBox 6" id="6"/>
          <p:cNvSpPr txBox="true"/>
          <p:nvPr/>
        </p:nvSpPr>
        <p:spPr>
          <a:xfrm rot="0">
            <a:off x="1447800" y="7698640"/>
            <a:ext cx="10529235" cy="533400"/>
          </a:xfrm>
          <a:prstGeom prst="rect">
            <a:avLst/>
          </a:prstGeom>
        </p:spPr>
        <p:txBody>
          <a:bodyPr anchor="t" rtlCol="false" tIns="0" lIns="0" bIns="0" rIns="0">
            <a:spAutoFit/>
          </a:bodyPr>
          <a:lstStyle/>
          <a:p>
            <a:pPr algn="l">
              <a:lnSpc>
                <a:spcPts val="4200"/>
              </a:lnSpc>
            </a:pPr>
            <a:r>
              <a:rPr lang="en-US" sz="3000">
                <a:solidFill>
                  <a:srgbClr val="333333"/>
                </a:solidFill>
                <a:latin typeface="Public Sans"/>
                <a:ea typeface="Public Sans"/>
                <a:cs typeface="Public Sans"/>
                <a:sym typeface="Public Sans"/>
              </a:rPr>
              <a:t>LIVE CAMPUS 2024</a:t>
            </a:r>
          </a:p>
        </p:txBody>
      </p:sp>
      <p:sp>
        <p:nvSpPr>
          <p:cNvPr name="TextBox 7" id="7"/>
          <p:cNvSpPr txBox="true"/>
          <p:nvPr/>
        </p:nvSpPr>
        <p:spPr>
          <a:xfrm rot="0">
            <a:off x="11967510" y="7936765"/>
            <a:ext cx="5036818" cy="431800"/>
          </a:xfrm>
          <a:prstGeom prst="rect">
            <a:avLst/>
          </a:prstGeom>
        </p:spPr>
        <p:txBody>
          <a:bodyPr anchor="t" rtlCol="false" tIns="0" lIns="0" bIns="0" rIns="0">
            <a:spAutoFit/>
          </a:bodyPr>
          <a:lstStyle/>
          <a:p>
            <a:pPr algn="r">
              <a:lnSpc>
                <a:spcPts val="3499"/>
              </a:lnSpc>
            </a:pPr>
            <a:r>
              <a:rPr lang="en-US" sz="2499">
                <a:solidFill>
                  <a:srgbClr val="333333"/>
                </a:solidFill>
                <a:latin typeface="Public Sans"/>
                <a:ea typeface="Public Sans"/>
                <a:cs typeface="Public Sans"/>
                <a:sym typeface="Public Sans"/>
              </a:rPr>
              <a:t>Soutenue par</a:t>
            </a:r>
          </a:p>
        </p:txBody>
      </p:sp>
      <p:sp>
        <p:nvSpPr>
          <p:cNvPr name="TextBox 8" id="8"/>
          <p:cNvSpPr txBox="true"/>
          <p:nvPr/>
        </p:nvSpPr>
        <p:spPr>
          <a:xfrm rot="0">
            <a:off x="11967510" y="8347075"/>
            <a:ext cx="5036818" cy="514350"/>
          </a:xfrm>
          <a:prstGeom prst="rect">
            <a:avLst/>
          </a:prstGeom>
        </p:spPr>
        <p:txBody>
          <a:bodyPr anchor="t" rtlCol="false" tIns="0" lIns="0" bIns="0" rIns="0">
            <a:spAutoFit/>
          </a:bodyPr>
          <a:lstStyle/>
          <a:p>
            <a:pPr algn="r">
              <a:lnSpc>
                <a:spcPts val="4199"/>
              </a:lnSpc>
            </a:pPr>
            <a:r>
              <a:rPr lang="en-US" sz="2999">
                <a:solidFill>
                  <a:srgbClr val="333333"/>
                </a:solidFill>
                <a:latin typeface="Public Sans Bold"/>
                <a:ea typeface="Public Sans Bold"/>
                <a:cs typeface="Public Sans Bold"/>
                <a:sym typeface="Public Sans Bold"/>
              </a:rPr>
              <a:t>Ben Yamine ALI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537842" y="5636924"/>
            <a:ext cx="9750158" cy="4650076"/>
          </a:xfrm>
          <a:custGeom>
            <a:avLst/>
            <a:gdLst/>
            <a:ahLst/>
            <a:cxnLst/>
            <a:rect r="r" b="b" t="t" l="l"/>
            <a:pathLst>
              <a:path h="4650076" w="9750158">
                <a:moveTo>
                  <a:pt x="0" y="0"/>
                </a:moveTo>
                <a:lnTo>
                  <a:pt x="9750158" y="0"/>
                </a:lnTo>
                <a:lnTo>
                  <a:pt x="9750158" y="4650076"/>
                </a:lnTo>
                <a:lnTo>
                  <a:pt x="0" y="4650076"/>
                </a:lnTo>
                <a:lnTo>
                  <a:pt x="0" y="0"/>
                </a:lnTo>
                <a:close/>
              </a:path>
            </a:pathLst>
          </a:custGeom>
          <a:blipFill>
            <a:blip r:embed="rId6"/>
            <a:stretch>
              <a:fillRect l="0" t="0" r="0" b="0"/>
            </a:stretch>
          </a:blipFill>
        </p:spPr>
      </p:sp>
      <p:sp>
        <p:nvSpPr>
          <p:cNvPr name="Freeform 5" id="5"/>
          <p:cNvSpPr/>
          <p:nvPr/>
        </p:nvSpPr>
        <p:spPr>
          <a:xfrm flipH="false" flipV="false" rot="0">
            <a:off x="7840732" y="1992095"/>
            <a:ext cx="10415429" cy="2698889"/>
          </a:xfrm>
          <a:custGeom>
            <a:avLst/>
            <a:gdLst/>
            <a:ahLst/>
            <a:cxnLst/>
            <a:rect r="r" b="b" t="t" l="l"/>
            <a:pathLst>
              <a:path h="2698889" w="10415429">
                <a:moveTo>
                  <a:pt x="0" y="0"/>
                </a:moveTo>
                <a:lnTo>
                  <a:pt x="10415429" y="0"/>
                </a:lnTo>
                <a:lnTo>
                  <a:pt x="10415429" y="2698888"/>
                </a:lnTo>
                <a:lnTo>
                  <a:pt x="0" y="2698888"/>
                </a:lnTo>
                <a:lnTo>
                  <a:pt x="0" y="0"/>
                </a:lnTo>
                <a:close/>
              </a:path>
            </a:pathLst>
          </a:custGeom>
          <a:blipFill>
            <a:blip r:embed="rId7"/>
            <a:stretch>
              <a:fillRect l="0" t="0" r="0" b="0"/>
            </a:stretch>
          </a:blipFill>
        </p:spPr>
      </p:sp>
      <p:sp>
        <p:nvSpPr>
          <p:cNvPr name="TextBox 6" id="6"/>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7" id="7"/>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536278" y="1993105"/>
            <a:ext cx="11751722" cy="4525584"/>
          </a:xfrm>
          <a:custGeom>
            <a:avLst/>
            <a:gdLst/>
            <a:ahLst/>
            <a:cxnLst/>
            <a:rect r="r" b="b" t="t" l="l"/>
            <a:pathLst>
              <a:path h="4525584" w="11751722">
                <a:moveTo>
                  <a:pt x="0" y="0"/>
                </a:moveTo>
                <a:lnTo>
                  <a:pt x="11751722" y="0"/>
                </a:lnTo>
                <a:lnTo>
                  <a:pt x="11751722" y="4525584"/>
                </a:lnTo>
                <a:lnTo>
                  <a:pt x="0" y="4525584"/>
                </a:lnTo>
                <a:lnTo>
                  <a:pt x="0" y="0"/>
                </a:lnTo>
                <a:close/>
              </a:path>
            </a:pathLst>
          </a:custGeom>
          <a:blipFill>
            <a:blip r:embed="rId6"/>
            <a:stretch>
              <a:fillRect l="0" t="0" r="0" b="0"/>
            </a:stretch>
          </a:blipFill>
        </p:spPr>
      </p:sp>
      <p:sp>
        <p:nvSpPr>
          <p:cNvPr name="TextBox 5" id="5"/>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5981476" y="7800126"/>
            <a:ext cx="12306524" cy="615309"/>
          </a:xfrm>
          <a:prstGeom prst="rect">
            <a:avLst/>
          </a:prstGeom>
        </p:spPr>
        <p:txBody>
          <a:bodyPr anchor="t" rtlCol="false" tIns="0" lIns="0" bIns="0" rIns="0">
            <a:spAutoFit/>
          </a:bodyPr>
          <a:lstStyle/>
          <a:p>
            <a:pPr algn="l" marL="761099" indent="-380550" lvl="1">
              <a:lnSpc>
                <a:spcPts val="4935"/>
              </a:lnSpc>
              <a:spcBef>
                <a:spcPct val="0"/>
              </a:spcBef>
              <a:buFont typeface="Arial"/>
              <a:buChar char="•"/>
            </a:pPr>
            <a:r>
              <a:rPr lang="en-US" sz="3525">
                <a:solidFill>
                  <a:srgbClr val="FF3131"/>
                </a:solidFill>
                <a:latin typeface="Public Sans Bold"/>
                <a:ea typeface="Public Sans Bold"/>
                <a:cs typeface="Public Sans Bold"/>
                <a:sym typeface="Public Sans Bold"/>
              </a:rPr>
              <a:t>Appel a une route dans le back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10576" y="4211933"/>
            <a:ext cx="10948724" cy="2685834"/>
          </a:xfrm>
          <a:custGeom>
            <a:avLst/>
            <a:gdLst/>
            <a:ahLst/>
            <a:cxnLst/>
            <a:rect r="r" b="b" t="t" l="l"/>
            <a:pathLst>
              <a:path h="2685834" w="10948724">
                <a:moveTo>
                  <a:pt x="0" y="0"/>
                </a:moveTo>
                <a:lnTo>
                  <a:pt x="10948724" y="0"/>
                </a:lnTo>
                <a:lnTo>
                  <a:pt x="10948724" y="2685834"/>
                </a:lnTo>
                <a:lnTo>
                  <a:pt x="0" y="2685834"/>
                </a:lnTo>
                <a:lnTo>
                  <a:pt x="0" y="0"/>
                </a:lnTo>
                <a:close/>
              </a:path>
            </a:pathLst>
          </a:custGeom>
          <a:blipFill>
            <a:blip r:embed="rId6"/>
            <a:stretch>
              <a:fillRect l="0" t="0" r="0" b="0"/>
            </a:stretch>
          </a:blipFill>
        </p:spPr>
      </p:sp>
      <p:sp>
        <p:nvSpPr>
          <p:cNvPr name="TextBox 5" id="5"/>
          <p:cNvSpPr txBox="true"/>
          <p:nvPr/>
        </p:nvSpPr>
        <p:spPr>
          <a:xfrm rot="0">
            <a:off x="1028700" y="1209675"/>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827633"/>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8891847" y="1431828"/>
            <a:ext cx="9396153" cy="146494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Bold"/>
                <a:ea typeface="Public Sans Bold"/>
                <a:cs typeface="Public Sans Bold"/>
                <a:sym typeface="Public Sans Bold"/>
              </a:rPr>
              <a:t>Ajouter un Véhicule -  Base de Données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591931" y="3557883"/>
            <a:ext cx="12372287" cy="2618202"/>
          </a:xfrm>
          <a:custGeom>
            <a:avLst/>
            <a:gdLst/>
            <a:ahLst/>
            <a:cxnLst/>
            <a:rect r="r" b="b" t="t" l="l"/>
            <a:pathLst>
              <a:path h="2618202" w="12372287">
                <a:moveTo>
                  <a:pt x="0" y="0"/>
                </a:moveTo>
                <a:lnTo>
                  <a:pt x="12372287" y="0"/>
                </a:lnTo>
                <a:lnTo>
                  <a:pt x="12372287" y="2618202"/>
                </a:lnTo>
                <a:lnTo>
                  <a:pt x="0" y="2618202"/>
                </a:lnTo>
                <a:lnTo>
                  <a:pt x="0" y="0"/>
                </a:lnTo>
                <a:close/>
              </a:path>
            </a:pathLst>
          </a:custGeom>
          <a:blipFill>
            <a:blip r:embed="rId6"/>
            <a:stretch>
              <a:fillRect l="0" t="0" r="0" b="0"/>
            </a:stretch>
          </a:blipFill>
        </p:spPr>
      </p:sp>
      <p:sp>
        <p:nvSpPr>
          <p:cNvPr name="TextBox 5" id="5"/>
          <p:cNvSpPr txBox="true"/>
          <p:nvPr/>
        </p:nvSpPr>
        <p:spPr>
          <a:xfrm rot="0">
            <a:off x="1028700" y="1209675"/>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827633"/>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9535250" y="1431828"/>
            <a:ext cx="8109347"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Bold"/>
                <a:ea typeface="Public Sans Bold"/>
                <a:cs typeface="Public Sans Bold"/>
                <a:sym typeface="Public Sans Bold"/>
              </a:rPr>
              <a:t>Modifier un Véhicule - Interface </a:t>
            </a:r>
          </a:p>
        </p:txBody>
      </p:sp>
      <p:sp>
        <p:nvSpPr>
          <p:cNvPr name="TextBox 8" id="8"/>
          <p:cNvSpPr txBox="true"/>
          <p:nvPr/>
        </p:nvSpPr>
        <p:spPr>
          <a:xfrm rot="0">
            <a:off x="7163903" y="7271460"/>
            <a:ext cx="9228654" cy="1305554"/>
          </a:xfrm>
          <a:prstGeom prst="rect">
            <a:avLst/>
          </a:prstGeom>
        </p:spPr>
        <p:txBody>
          <a:bodyPr anchor="t" rtlCol="false" tIns="0" lIns="0" bIns="0" rIns="0">
            <a:spAutoFit/>
          </a:bodyPr>
          <a:lstStyle/>
          <a:p>
            <a:pPr algn="l" marL="804278" indent="-402139" lvl="1">
              <a:lnSpc>
                <a:spcPts val="5215"/>
              </a:lnSpc>
              <a:buFont typeface="Arial"/>
              <a:buChar char="•"/>
            </a:pPr>
            <a:r>
              <a:rPr lang="en-US" sz="3725">
                <a:solidFill>
                  <a:srgbClr val="FF3131"/>
                </a:solidFill>
                <a:latin typeface="Public Sans Bold"/>
                <a:ea typeface="Public Sans Bold"/>
                <a:cs typeface="Public Sans Bold"/>
                <a:sym typeface="Public Sans Bold"/>
              </a:rPr>
              <a:t>Bouton de modification</a:t>
            </a:r>
          </a:p>
          <a:p>
            <a:pPr algn="ctr" marL="804278" indent="-402139" lvl="1">
              <a:lnSpc>
                <a:spcPts val="5215"/>
              </a:lnSpc>
              <a:spcBef>
                <a:spcPct val="0"/>
              </a:spcBef>
              <a:buFont typeface="Arial"/>
              <a:buChar char="•"/>
            </a:pPr>
            <a:r>
              <a:rPr lang="en-US" sz="3725">
                <a:solidFill>
                  <a:srgbClr val="FF3131"/>
                </a:solidFill>
                <a:latin typeface="Public Sans Bold"/>
                <a:ea typeface="Public Sans Bold"/>
                <a:cs typeface="Public Sans Bold"/>
                <a:sym typeface="Public Sans Bold"/>
              </a:rPr>
              <a:t>Récupération des anciennes données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5" id="5"/>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6" id="6"/>
          <p:cNvSpPr txBox="true"/>
          <p:nvPr/>
        </p:nvSpPr>
        <p:spPr>
          <a:xfrm rot="0">
            <a:off x="8466174" y="3993514"/>
            <a:ext cx="9821826" cy="2166622"/>
          </a:xfrm>
          <a:prstGeom prst="rect">
            <a:avLst/>
          </a:prstGeom>
        </p:spPr>
        <p:txBody>
          <a:bodyPr anchor="t" rtlCol="false" tIns="0" lIns="0" bIns="0" rIns="0">
            <a:spAutoFit/>
          </a:bodyPr>
          <a:lstStyle/>
          <a:p>
            <a:pPr algn="ctr">
              <a:lnSpc>
                <a:spcPts val="8679"/>
              </a:lnSpc>
              <a:spcBef>
                <a:spcPct val="0"/>
              </a:spcBef>
            </a:pPr>
            <a:r>
              <a:rPr lang="en-US" sz="6199">
                <a:solidFill>
                  <a:srgbClr val="333333"/>
                </a:solidFill>
                <a:latin typeface="Public Sans Bold"/>
                <a:ea typeface="Public Sans Bold"/>
                <a:cs typeface="Public Sans Bold"/>
                <a:sym typeface="Public Sans Bold"/>
              </a:rPr>
              <a:t>Modifier un Véhicule - Code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90839" y="0"/>
            <a:ext cx="10697161" cy="8391559"/>
          </a:xfrm>
          <a:custGeom>
            <a:avLst/>
            <a:gdLst/>
            <a:ahLst/>
            <a:cxnLst/>
            <a:rect r="r" b="b" t="t" l="l"/>
            <a:pathLst>
              <a:path h="8391559" w="10697161">
                <a:moveTo>
                  <a:pt x="0" y="0"/>
                </a:moveTo>
                <a:lnTo>
                  <a:pt x="10697161" y="0"/>
                </a:lnTo>
                <a:lnTo>
                  <a:pt x="10697161" y="8391559"/>
                </a:lnTo>
                <a:lnTo>
                  <a:pt x="0" y="8391559"/>
                </a:lnTo>
                <a:lnTo>
                  <a:pt x="0" y="0"/>
                </a:lnTo>
                <a:close/>
              </a:path>
            </a:pathLst>
          </a:custGeom>
          <a:blipFill>
            <a:blip r:embed="rId6"/>
            <a:stretch>
              <a:fillRect l="0" t="0" r="0" b="0"/>
            </a:stretch>
          </a:blipFill>
        </p:spPr>
      </p:sp>
      <p:sp>
        <p:nvSpPr>
          <p:cNvPr name="TextBox 5" id="5"/>
          <p:cNvSpPr txBox="true"/>
          <p:nvPr/>
        </p:nvSpPr>
        <p:spPr>
          <a:xfrm rot="0">
            <a:off x="279143"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364737"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5981476" y="8433441"/>
            <a:ext cx="12306524" cy="1853559"/>
          </a:xfrm>
          <a:prstGeom prst="rect">
            <a:avLst/>
          </a:prstGeom>
        </p:spPr>
        <p:txBody>
          <a:bodyPr anchor="t" rtlCol="false" tIns="0" lIns="0" bIns="0" rIns="0">
            <a:spAutoFit/>
          </a:bodyPr>
          <a:lstStyle/>
          <a:p>
            <a:pPr algn="l" marL="761099" indent="-380550" lvl="1">
              <a:lnSpc>
                <a:spcPts val="4935"/>
              </a:lnSpc>
              <a:buFont typeface="Arial"/>
              <a:buChar char="•"/>
            </a:pPr>
            <a:r>
              <a:rPr lang="en-US" sz="3525">
                <a:solidFill>
                  <a:srgbClr val="FF3131"/>
                </a:solidFill>
                <a:latin typeface="Public Sans Bold"/>
                <a:ea typeface="Public Sans Bold"/>
                <a:cs typeface="Public Sans Bold"/>
                <a:sym typeface="Public Sans Bold"/>
              </a:rPr>
              <a:t>Appel a une route dans le back</a:t>
            </a:r>
          </a:p>
          <a:p>
            <a:pPr algn="l" marL="761099" indent="-380550" lvl="1">
              <a:lnSpc>
                <a:spcPts val="4935"/>
              </a:lnSpc>
              <a:spcBef>
                <a:spcPct val="0"/>
              </a:spcBef>
              <a:buFont typeface="Arial"/>
              <a:buChar char="•"/>
            </a:pPr>
            <a:r>
              <a:rPr lang="en-US" sz="3525">
                <a:solidFill>
                  <a:srgbClr val="FF3131"/>
                </a:solidFill>
                <a:latin typeface="Public Sans Bold"/>
                <a:ea typeface="Public Sans Bold"/>
                <a:cs typeface="Public Sans Bold"/>
                <a:sym typeface="Public Sans Bold"/>
              </a:rPr>
              <a:t>Actualisation de la liste des vehicules avec le setter fetchVehicule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37680" y="2513586"/>
            <a:ext cx="11909912" cy="4672169"/>
          </a:xfrm>
          <a:custGeom>
            <a:avLst/>
            <a:gdLst/>
            <a:ahLst/>
            <a:cxnLst/>
            <a:rect r="r" b="b" t="t" l="l"/>
            <a:pathLst>
              <a:path h="4672169" w="11909912">
                <a:moveTo>
                  <a:pt x="0" y="0"/>
                </a:moveTo>
                <a:lnTo>
                  <a:pt x="11909911" y="0"/>
                </a:lnTo>
                <a:lnTo>
                  <a:pt x="11909911" y="4672169"/>
                </a:lnTo>
                <a:lnTo>
                  <a:pt x="0" y="4672169"/>
                </a:lnTo>
                <a:lnTo>
                  <a:pt x="0" y="0"/>
                </a:lnTo>
                <a:close/>
              </a:path>
            </a:pathLst>
          </a:custGeom>
          <a:blipFill>
            <a:blip r:embed="rId6"/>
            <a:stretch>
              <a:fillRect l="0" t="0" r="0" b="0"/>
            </a:stretch>
          </a:blipFill>
        </p:spPr>
      </p:sp>
      <p:sp>
        <p:nvSpPr>
          <p:cNvPr name="TextBox 5" id="5"/>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5981476" y="7800126"/>
            <a:ext cx="12306524" cy="1234434"/>
          </a:xfrm>
          <a:prstGeom prst="rect">
            <a:avLst/>
          </a:prstGeom>
        </p:spPr>
        <p:txBody>
          <a:bodyPr anchor="t" rtlCol="false" tIns="0" lIns="0" bIns="0" rIns="0">
            <a:spAutoFit/>
          </a:bodyPr>
          <a:lstStyle/>
          <a:p>
            <a:pPr algn="l" marL="761099" indent="-380550" lvl="1">
              <a:lnSpc>
                <a:spcPts val="4935"/>
              </a:lnSpc>
              <a:buFont typeface="Arial"/>
              <a:buChar char="•"/>
            </a:pPr>
            <a:r>
              <a:rPr lang="en-US" sz="3525">
                <a:solidFill>
                  <a:srgbClr val="FF3131"/>
                </a:solidFill>
                <a:latin typeface="Public Sans Bold"/>
                <a:ea typeface="Public Sans Bold"/>
                <a:cs typeface="Public Sans Bold"/>
                <a:sym typeface="Public Sans Bold"/>
              </a:rPr>
              <a:t>Appel a une route dans le back</a:t>
            </a:r>
          </a:p>
          <a:p>
            <a:pPr algn="l" marL="761099" indent="-380550" lvl="1">
              <a:lnSpc>
                <a:spcPts val="4935"/>
              </a:lnSpc>
              <a:spcBef>
                <a:spcPct val="0"/>
              </a:spcBef>
              <a:buFont typeface="Arial"/>
              <a:buChar char="•"/>
            </a:pPr>
            <a:r>
              <a:rPr lang="en-US" sz="3525">
                <a:solidFill>
                  <a:srgbClr val="FF3131"/>
                </a:solidFill>
                <a:latin typeface="Public Sans Bold"/>
                <a:ea typeface="Public Sans Bold"/>
                <a:cs typeface="Public Sans Bold"/>
                <a:sym typeface="Public Sans Bold"/>
              </a:rPr>
              <a:t>Methode PUT pour modifier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530345" y="2975605"/>
            <a:ext cx="10728955" cy="4335790"/>
          </a:xfrm>
          <a:custGeom>
            <a:avLst/>
            <a:gdLst/>
            <a:ahLst/>
            <a:cxnLst/>
            <a:rect r="r" b="b" t="t" l="l"/>
            <a:pathLst>
              <a:path h="4335790" w="10728955">
                <a:moveTo>
                  <a:pt x="0" y="0"/>
                </a:moveTo>
                <a:lnTo>
                  <a:pt x="10728955" y="0"/>
                </a:lnTo>
                <a:lnTo>
                  <a:pt x="10728955" y="4335790"/>
                </a:lnTo>
                <a:lnTo>
                  <a:pt x="0" y="4335790"/>
                </a:lnTo>
                <a:lnTo>
                  <a:pt x="0" y="0"/>
                </a:lnTo>
                <a:close/>
              </a:path>
            </a:pathLst>
          </a:custGeom>
          <a:blipFill>
            <a:blip r:embed="rId6"/>
            <a:stretch>
              <a:fillRect l="0" t="0" r="0" b="0"/>
            </a:stretch>
          </a:blipFill>
        </p:spPr>
      </p:sp>
      <p:sp>
        <p:nvSpPr>
          <p:cNvPr name="TextBox 5" id="5"/>
          <p:cNvSpPr txBox="true"/>
          <p:nvPr/>
        </p:nvSpPr>
        <p:spPr>
          <a:xfrm rot="0">
            <a:off x="1028700" y="1209675"/>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827633"/>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9263550" y="1431828"/>
            <a:ext cx="8652748"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Bold"/>
                <a:ea typeface="Public Sans Bold"/>
                <a:cs typeface="Public Sans Bold"/>
                <a:sym typeface="Public Sans Bold"/>
              </a:rPr>
              <a:t>Supprimer un Véhicule - Interface </a:t>
            </a:r>
          </a:p>
        </p:txBody>
      </p:sp>
      <p:sp>
        <p:nvSpPr>
          <p:cNvPr name="TextBox 8" id="8"/>
          <p:cNvSpPr txBox="true"/>
          <p:nvPr/>
        </p:nvSpPr>
        <p:spPr>
          <a:xfrm rot="0">
            <a:off x="8819550" y="7443474"/>
            <a:ext cx="5917049" cy="648329"/>
          </a:xfrm>
          <a:prstGeom prst="rect">
            <a:avLst/>
          </a:prstGeom>
        </p:spPr>
        <p:txBody>
          <a:bodyPr anchor="t" rtlCol="false" tIns="0" lIns="0" bIns="0" rIns="0">
            <a:spAutoFit/>
          </a:bodyPr>
          <a:lstStyle/>
          <a:p>
            <a:pPr algn="l" marL="804278" indent="-402139" lvl="1">
              <a:lnSpc>
                <a:spcPts val="5215"/>
              </a:lnSpc>
              <a:spcBef>
                <a:spcPct val="0"/>
              </a:spcBef>
              <a:buFont typeface="Arial"/>
              <a:buChar char="•"/>
            </a:pPr>
            <a:r>
              <a:rPr lang="en-US" sz="3725">
                <a:solidFill>
                  <a:srgbClr val="FF3131"/>
                </a:solidFill>
                <a:latin typeface="Public Sans Bold"/>
                <a:ea typeface="Public Sans Bold"/>
                <a:cs typeface="Public Sans Bold"/>
                <a:sym typeface="Public Sans Bold"/>
              </a:rPr>
              <a:t>Bouton de suppression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5" id="5"/>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6" id="6"/>
          <p:cNvSpPr txBox="true"/>
          <p:nvPr/>
        </p:nvSpPr>
        <p:spPr>
          <a:xfrm rot="0">
            <a:off x="8466174" y="3993514"/>
            <a:ext cx="9821826" cy="2166622"/>
          </a:xfrm>
          <a:prstGeom prst="rect">
            <a:avLst/>
          </a:prstGeom>
        </p:spPr>
        <p:txBody>
          <a:bodyPr anchor="t" rtlCol="false" tIns="0" lIns="0" bIns="0" rIns="0">
            <a:spAutoFit/>
          </a:bodyPr>
          <a:lstStyle/>
          <a:p>
            <a:pPr algn="ctr">
              <a:lnSpc>
                <a:spcPts val="8679"/>
              </a:lnSpc>
              <a:spcBef>
                <a:spcPct val="0"/>
              </a:spcBef>
            </a:pPr>
            <a:r>
              <a:rPr lang="en-US" sz="6199">
                <a:solidFill>
                  <a:srgbClr val="333333"/>
                </a:solidFill>
                <a:latin typeface="Public Sans Bold"/>
                <a:ea typeface="Public Sans Bold"/>
                <a:cs typeface="Public Sans Bold"/>
                <a:sym typeface="Public Sans Bold"/>
              </a:rPr>
              <a:t>Supprimer un Véhicule - Code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91174" y="24076"/>
            <a:ext cx="11196826" cy="7711897"/>
          </a:xfrm>
          <a:custGeom>
            <a:avLst/>
            <a:gdLst/>
            <a:ahLst/>
            <a:cxnLst/>
            <a:rect r="r" b="b" t="t" l="l"/>
            <a:pathLst>
              <a:path h="7711897" w="11196826">
                <a:moveTo>
                  <a:pt x="0" y="0"/>
                </a:moveTo>
                <a:lnTo>
                  <a:pt x="11196826" y="0"/>
                </a:lnTo>
                <a:lnTo>
                  <a:pt x="11196826" y="7711896"/>
                </a:lnTo>
                <a:lnTo>
                  <a:pt x="0" y="7711896"/>
                </a:lnTo>
                <a:lnTo>
                  <a:pt x="0" y="0"/>
                </a:lnTo>
                <a:close/>
              </a:path>
            </a:pathLst>
          </a:custGeom>
          <a:blipFill>
            <a:blip r:embed="rId6"/>
            <a:stretch>
              <a:fillRect l="0" t="0" r="0" b="0"/>
            </a:stretch>
          </a:blipFill>
        </p:spPr>
      </p:sp>
      <p:sp>
        <p:nvSpPr>
          <p:cNvPr name="TextBox 5" id="5"/>
          <p:cNvSpPr txBox="true"/>
          <p:nvPr/>
        </p:nvSpPr>
        <p:spPr>
          <a:xfrm rot="0">
            <a:off x="279143"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364737"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5981476" y="7814316"/>
            <a:ext cx="12306524" cy="2472684"/>
          </a:xfrm>
          <a:prstGeom prst="rect">
            <a:avLst/>
          </a:prstGeom>
        </p:spPr>
        <p:txBody>
          <a:bodyPr anchor="t" rtlCol="false" tIns="0" lIns="0" bIns="0" rIns="0">
            <a:spAutoFit/>
          </a:bodyPr>
          <a:lstStyle/>
          <a:p>
            <a:pPr algn="l" marL="761099" indent="-380550" lvl="1">
              <a:lnSpc>
                <a:spcPts val="4935"/>
              </a:lnSpc>
              <a:buFont typeface="Arial"/>
              <a:buChar char="•"/>
            </a:pPr>
            <a:r>
              <a:rPr lang="en-US" sz="3525">
                <a:solidFill>
                  <a:srgbClr val="FF3131"/>
                </a:solidFill>
                <a:latin typeface="Public Sans Bold"/>
                <a:ea typeface="Public Sans Bold"/>
                <a:cs typeface="Public Sans Bold"/>
                <a:sym typeface="Public Sans Bold"/>
              </a:rPr>
              <a:t>Appel a une route dans le back ( en passant l’id du vehicule)</a:t>
            </a:r>
          </a:p>
          <a:p>
            <a:pPr algn="l" marL="761099" indent="-380550" lvl="1">
              <a:lnSpc>
                <a:spcPts val="4935"/>
              </a:lnSpc>
              <a:spcBef>
                <a:spcPct val="0"/>
              </a:spcBef>
              <a:buFont typeface="Arial"/>
              <a:buChar char="•"/>
            </a:pPr>
            <a:r>
              <a:rPr lang="en-US" sz="3525">
                <a:solidFill>
                  <a:srgbClr val="FF3131"/>
                </a:solidFill>
                <a:latin typeface="Public Sans Bold"/>
                <a:ea typeface="Public Sans Bold"/>
                <a:cs typeface="Public Sans Bold"/>
                <a:sym typeface="Public Sans Bold"/>
              </a:rPr>
              <a:t>Actualisation de la liste des vehicules avec le setter fetchVehicule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TextBox 2" id="2"/>
          <p:cNvSpPr txBox="true"/>
          <p:nvPr/>
        </p:nvSpPr>
        <p:spPr>
          <a:xfrm rot="0">
            <a:off x="1028700" y="781050"/>
            <a:ext cx="3675003" cy="2181979"/>
          </a:xfrm>
          <a:prstGeom prst="rect">
            <a:avLst/>
          </a:prstGeom>
        </p:spPr>
        <p:txBody>
          <a:bodyPr anchor="t" rtlCol="false" tIns="0" lIns="0" bIns="0" rIns="0">
            <a:spAutoFit/>
          </a:bodyPr>
          <a:lstStyle/>
          <a:p>
            <a:pPr algn="l">
              <a:lnSpc>
                <a:spcPts val="17808"/>
              </a:lnSpc>
              <a:spcBef>
                <a:spcPct val="0"/>
              </a:spcBef>
            </a:pPr>
            <a:r>
              <a:rPr lang="en-US" sz="12720">
                <a:solidFill>
                  <a:srgbClr val="333333"/>
                </a:solidFill>
                <a:latin typeface="Lexend Deca"/>
                <a:ea typeface="Lexend Deca"/>
                <a:cs typeface="Lexend Deca"/>
                <a:sym typeface="Lexend Deca"/>
              </a:rPr>
              <a:t>Plan</a:t>
            </a:r>
          </a:p>
        </p:txBody>
      </p:sp>
      <p:sp>
        <p:nvSpPr>
          <p:cNvPr name="TextBox 3" id="3"/>
          <p:cNvSpPr txBox="true"/>
          <p:nvPr/>
        </p:nvSpPr>
        <p:spPr>
          <a:xfrm rot="0">
            <a:off x="1200150" y="3486949"/>
            <a:ext cx="5036818" cy="441325"/>
          </a:xfrm>
          <a:prstGeom prst="rect">
            <a:avLst/>
          </a:prstGeom>
        </p:spPr>
        <p:txBody>
          <a:bodyPr anchor="t" rtlCol="false" tIns="0" lIns="0" bIns="0" rIns="0">
            <a:spAutoFit/>
          </a:bodyPr>
          <a:lstStyle/>
          <a:p>
            <a:pPr algn="l">
              <a:lnSpc>
                <a:spcPts val="3500"/>
              </a:lnSpc>
            </a:pPr>
            <a:r>
              <a:rPr lang="en-US" sz="2500">
                <a:solidFill>
                  <a:srgbClr val="333333"/>
                </a:solidFill>
                <a:latin typeface="Public Sans Bold"/>
                <a:ea typeface="Public Sans Bold"/>
                <a:cs typeface="Public Sans Bold"/>
                <a:sym typeface="Public Sans Bold"/>
              </a:rPr>
              <a:t>Introduction et Contexte</a:t>
            </a:r>
          </a:p>
        </p:txBody>
      </p:sp>
      <p:sp>
        <p:nvSpPr>
          <p:cNvPr name="TextBox 4" id="4"/>
          <p:cNvSpPr txBox="true"/>
          <p:nvPr/>
        </p:nvSpPr>
        <p:spPr>
          <a:xfrm rot="0">
            <a:off x="1200150" y="5327626"/>
            <a:ext cx="5036818" cy="879475"/>
          </a:xfrm>
          <a:prstGeom prst="rect">
            <a:avLst/>
          </a:prstGeom>
        </p:spPr>
        <p:txBody>
          <a:bodyPr anchor="t" rtlCol="false" tIns="0" lIns="0" bIns="0" rIns="0">
            <a:spAutoFit/>
          </a:bodyPr>
          <a:lstStyle/>
          <a:p>
            <a:pPr algn="l">
              <a:lnSpc>
                <a:spcPts val="3500"/>
              </a:lnSpc>
            </a:pPr>
            <a:r>
              <a:rPr lang="en-US" sz="2500">
                <a:solidFill>
                  <a:srgbClr val="333333"/>
                </a:solidFill>
                <a:latin typeface="Public Sans Bold"/>
                <a:ea typeface="Public Sans Bold"/>
                <a:cs typeface="Public Sans Bold"/>
                <a:sym typeface="Public Sans Bold"/>
              </a:rPr>
              <a:t>Composants et Technologies Utilisés</a:t>
            </a:r>
          </a:p>
        </p:txBody>
      </p:sp>
      <p:sp>
        <p:nvSpPr>
          <p:cNvPr name="TextBox 5" id="5"/>
          <p:cNvSpPr txBox="true"/>
          <p:nvPr/>
        </p:nvSpPr>
        <p:spPr>
          <a:xfrm rot="0">
            <a:off x="1200150" y="7356646"/>
            <a:ext cx="5036818" cy="441325"/>
          </a:xfrm>
          <a:prstGeom prst="rect">
            <a:avLst/>
          </a:prstGeom>
        </p:spPr>
        <p:txBody>
          <a:bodyPr anchor="t" rtlCol="false" tIns="0" lIns="0" bIns="0" rIns="0">
            <a:spAutoFit/>
          </a:bodyPr>
          <a:lstStyle/>
          <a:p>
            <a:pPr algn="l">
              <a:lnSpc>
                <a:spcPts val="3500"/>
              </a:lnSpc>
            </a:pPr>
            <a:r>
              <a:rPr lang="en-US" sz="2500">
                <a:solidFill>
                  <a:srgbClr val="333333"/>
                </a:solidFill>
                <a:latin typeface="Public Sans Bold"/>
                <a:ea typeface="Public Sans Bold"/>
                <a:cs typeface="Public Sans Bold"/>
                <a:sym typeface="Public Sans Bold"/>
              </a:rPr>
              <a:t>Explications de la Fonctionnalité</a:t>
            </a:r>
          </a:p>
        </p:txBody>
      </p:sp>
      <p:sp>
        <p:nvSpPr>
          <p:cNvPr name="TextBox 6" id="6"/>
          <p:cNvSpPr txBox="true"/>
          <p:nvPr/>
        </p:nvSpPr>
        <p:spPr>
          <a:xfrm rot="0">
            <a:off x="9642221" y="3486949"/>
            <a:ext cx="5509788" cy="441325"/>
          </a:xfrm>
          <a:prstGeom prst="rect">
            <a:avLst/>
          </a:prstGeom>
        </p:spPr>
        <p:txBody>
          <a:bodyPr anchor="t" rtlCol="false" tIns="0" lIns="0" bIns="0" rIns="0">
            <a:spAutoFit/>
          </a:bodyPr>
          <a:lstStyle/>
          <a:p>
            <a:pPr algn="l">
              <a:lnSpc>
                <a:spcPts val="3500"/>
              </a:lnSpc>
            </a:pPr>
            <a:r>
              <a:rPr lang="en-US" sz="2500">
                <a:solidFill>
                  <a:srgbClr val="333333"/>
                </a:solidFill>
                <a:latin typeface="Public Sans Bold"/>
                <a:ea typeface="Public Sans Bold"/>
                <a:cs typeface="Public Sans Bold"/>
                <a:sym typeface="Public Sans Bold"/>
              </a:rPr>
              <a:t>Démonstration de la Fonctionnalité</a:t>
            </a:r>
          </a:p>
        </p:txBody>
      </p:sp>
      <p:sp>
        <p:nvSpPr>
          <p:cNvPr name="TextBox 7" id="7"/>
          <p:cNvSpPr txBox="true"/>
          <p:nvPr/>
        </p:nvSpPr>
        <p:spPr>
          <a:xfrm rot="0">
            <a:off x="9642221" y="5327626"/>
            <a:ext cx="5036818" cy="441325"/>
          </a:xfrm>
          <a:prstGeom prst="rect">
            <a:avLst/>
          </a:prstGeom>
        </p:spPr>
        <p:txBody>
          <a:bodyPr anchor="t" rtlCol="false" tIns="0" lIns="0" bIns="0" rIns="0">
            <a:spAutoFit/>
          </a:bodyPr>
          <a:lstStyle/>
          <a:p>
            <a:pPr algn="l">
              <a:lnSpc>
                <a:spcPts val="3500"/>
              </a:lnSpc>
            </a:pPr>
            <a:r>
              <a:rPr lang="en-US" sz="2500">
                <a:solidFill>
                  <a:srgbClr val="333333"/>
                </a:solidFill>
                <a:latin typeface="Public Sans Bold"/>
                <a:ea typeface="Public Sans Bold"/>
                <a:cs typeface="Public Sans Bold"/>
                <a:sym typeface="Public Sans Bold"/>
              </a:rPr>
              <a:t>Sécurité</a:t>
            </a:r>
          </a:p>
        </p:txBody>
      </p:sp>
      <p:sp>
        <p:nvSpPr>
          <p:cNvPr name="TextBox 8" id="8"/>
          <p:cNvSpPr txBox="true"/>
          <p:nvPr/>
        </p:nvSpPr>
        <p:spPr>
          <a:xfrm rot="0">
            <a:off x="9642221" y="7356646"/>
            <a:ext cx="5036818" cy="441325"/>
          </a:xfrm>
          <a:prstGeom prst="rect">
            <a:avLst/>
          </a:prstGeom>
        </p:spPr>
        <p:txBody>
          <a:bodyPr anchor="t" rtlCol="false" tIns="0" lIns="0" bIns="0" rIns="0">
            <a:spAutoFit/>
          </a:bodyPr>
          <a:lstStyle/>
          <a:p>
            <a:pPr algn="l">
              <a:lnSpc>
                <a:spcPts val="3500"/>
              </a:lnSpc>
            </a:pPr>
            <a:r>
              <a:rPr lang="en-US" sz="2500">
                <a:solidFill>
                  <a:srgbClr val="333333"/>
                </a:solidFill>
                <a:latin typeface="Public Sans Bold"/>
                <a:ea typeface="Public Sans Bold"/>
                <a:cs typeface="Public Sans Bold"/>
                <a:sym typeface="Public Sans Bold"/>
              </a:rPr>
              <a:t>Conclusion</a:t>
            </a:r>
          </a:p>
        </p:txBody>
      </p:sp>
      <p:sp>
        <p:nvSpPr>
          <p:cNvPr name="Freeform 9" id="9"/>
          <p:cNvSpPr/>
          <p:nvPr/>
        </p:nvSpPr>
        <p:spPr>
          <a:xfrm flipH="false" flipV="false" rot="0">
            <a:off x="4772329" y="1575631"/>
            <a:ext cx="1058331" cy="1149318"/>
          </a:xfrm>
          <a:custGeom>
            <a:avLst/>
            <a:gdLst/>
            <a:ahLst/>
            <a:cxnLst/>
            <a:rect r="r" b="b" t="t" l="l"/>
            <a:pathLst>
              <a:path h="1149318" w="1058331">
                <a:moveTo>
                  <a:pt x="0" y="0"/>
                </a:moveTo>
                <a:lnTo>
                  <a:pt x="1058331" y="0"/>
                </a:lnTo>
                <a:lnTo>
                  <a:pt x="1058331" y="1149318"/>
                </a:lnTo>
                <a:lnTo>
                  <a:pt x="0" y="11493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5916385" y="1575631"/>
            <a:ext cx="404027" cy="40402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310"/>
            </a:soli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3500"/>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567732" y="1813490"/>
            <a:ext cx="11720268" cy="5907141"/>
          </a:xfrm>
          <a:custGeom>
            <a:avLst/>
            <a:gdLst/>
            <a:ahLst/>
            <a:cxnLst/>
            <a:rect r="r" b="b" t="t" l="l"/>
            <a:pathLst>
              <a:path h="5907141" w="11720268">
                <a:moveTo>
                  <a:pt x="0" y="0"/>
                </a:moveTo>
                <a:lnTo>
                  <a:pt x="11720268" y="0"/>
                </a:lnTo>
                <a:lnTo>
                  <a:pt x="11720268" y="5907141"/>
                </a:lnTo>
                <a:lnTo>
                  <a:pt x="0" y="5907141"/>
                </a:lnTo>
                <a:lnTo>
                  <a:pt x="0" y="0"/>
                </a:lnTo>
                <a:close/>
              </a:path>
            </a:pathLst>
          </a:custGeom>
          <a:blipFill>
            <a:blip r:embed="rId6"/>
            <a:stretch>
              <a:fillRect l="0" t="0" r="0" b="0"/>
            </a:stretch>
          </a:blipFill>
        </p:spPr>
      </p:sp>
      <p:sp>
        <p:nvSpPr>
          <p:cNvPr name="TextBox 5" id="5"/>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5981476" y="7800126"/>
            <a:ext cx="12306524" cy="1234434"/>
          </a:xfrm>
          <a:prstGeom prst="rect">
            <a:avLst/>
          </a:prstGeom>
        </p:spPr>
        <p:txBody>
          <a:bodyPr anchor="t" rtlCol="false" tIns="0" lIns="0" bIns="0" rIns="0">
            <a:spAutoFit/>
          </a:bodyPr>
          <a:lstStyle/>
          <a:p>
            <a:pPr algn="l" marL="761099" indent="-380550" lvl="1">
              <a:lnSpc>
                <a:spcPts val="4935"/>
              </a:lnSpc>
              <a:buFont typeface="Arial"/>
              <a:buChar char="•"/>
            </a:pPr>
            <a:r>
              <a:rPr lang="en-US" sz="3525">
                <a:solidFill>
                  <a:srgbClr val="FF3131"/>
                </a:solidFill>
                <a:latin typeface="Public Sans Bold"/>
                <a:ea typeface="Public Sans Bold"/>
                <a:cs typeface="Public Sans Bold"/>
                <a:sym typeface="Public Sans Bold"/>
              </a:rPr>
              <a:t>Appel a une route dans le back</a:t>
            </a:r>
          </a:p>
          <a:p>
            <a:pPr algn="l" marL="761099" indent="-380550" lvl="1">
              <a:lnSpc>
                <a:spcPts val="4935"/>
              </a:lnSpc>
              <a:spcBef>
                <a:spcPct val="0"/>
              </a:spcBef>
              <a:buFont typeface="Arial"/>
              <a:buChar char="•"/>
            </a:pPr>
            <a:r>
              <a:rPr lang="en-US" sz="3525">
                <a:solidFill>
                  <a:srgbClr val="FF3131"/>
                </a:solidFill>
                <a:latin typeface="Public Sans Bold"/>
                <a:ea typeface="Public Sans Bold"/>
                <a:cs typeface="Public Sans Bold"/>
                <a:sym typeface="Public Sans Bold"/>
              </a:rPr>
              <a:t>Methode DELETE pour supprimer</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0">
            <a:off x="791745" y="-711720"/>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55066" y="7465394"/>
            <a:ext cx="2108073" cy="2478871"/>
          </a:xfrm>
          <a:custGeom>
            <a:avLst/>
            <a:gdLst/>
            <a:ahLst/>
            <a:cxnLst/>
            <a:rect r="r" b="b" t="t" l="l"/>
            <a:pathLst>
              <a:path h="2478871" w="2108073">
                <a:moveTo>
                  <a:pt x="0" y="0"/>
                </a:moveTo>
                <a:lnTo>
                  <a:pt x="2108074" y="0"/>
                </a:lnTo>
                <a:lnTo>
                  <a:pt x="2108074" y="2478871"/>
                </a:lnTo>
                <a:lnTo>
                  <a:pt x="0" y="24788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040593" y="5143500"/>
            <a:ext cx="3600450" cy="4114800"/>
          </a:xfrm>
          <a:custGeom>
            <a:avLst/>
            <a:gdLst/>
            <a:ahLst/>
            <a:cxnLst/>
            <a:rect r="r" b="b" t="t" l="l"/>
            <a:pathLst>
              <a:path h="4114800" w="3600450">
                <a:moveTo>
                  <a:pt x="0" y="0"/>
                </a:moveTo>
                <a:lnTo>
                  <a:pt x="3600450" y="0"/>
                </a:lnTo>
                <a:lnTo>
                  <a:pt x="36004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040593" y="1306195"/>
            <a:ext cx="811709" cy="2453640"/>
          </a:xfrm>
          <a:prstGeom prst="rect">
            <a:avLst/>
          </a:prstGeom>
        </p:spPr>
        <p:txBody>
          <a:bodyPr anchor="t" rtlCol="false" tIns="0" lIns="0" bIns="0" rIns="0">
            <a:spAutoFit/>
          </a:bodyPr>
          <a:lstStyle/>
          <a:p>
            <a:pPr algn="ctr">
              <a:lnSpc>
                <a:spcPts val="20160"/>
              </a:lnSpc>
              <a:spcBef>
                <a:spcPct val="0"/>
              </a:spcBef>
            </a:pPr>
            <a:r>
              <a:rPr lang="en-US" sz="14400">
                <a:solidFill>
                  <a:srgbClr val="333333"/>
                </a:solidFill>
                <a:latin typeface="Lexend Deca"/>
                <a:ea typeface="Lexend Deca"/>
                <a:cs typeface="Lexend Deca"/>
                <a:sym typeface="Lexend Deca"/>
              </a:rPr>
              <a:t>“</a:t>
            </a:r>
          </a:p>
        </p:txBody>
      </p:sp>
      <p:sp>
        <p:nvSpPr>
          <p:cNvPr name="TextBox 6" id="6"/>
          <p:cNvSpPr txBox="true"/>
          <p:nvPr/>
        </p:nvSpPr>
        <p:spPr>
          <a:xfrm rot="0">
            <a:off x="9778454" y="3683635"/>
            <a:ext cx="3720810" cy="67945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des résultats</a:t>
            </a:r>
          </a:p>
        </p:txBody>
      </p:sp>
      <p:sp>
        <p:nvSpPr>
          <p:cNvPr name="TextBox 7" id="7"/>
          <p:cNvSpPr txBox="true"/>
          <p:nvPr/>
        </p:nvSpPr>
        <p:spPr>
          <a:xfrm rot="0">
            <a:off x="4852302" y="1644531"/>
            <a:ext cx="12067388" cy="2181979"/>
          </a:xfrm>
          <a:prstGeom prst="rect">
            <a:avLst/>
          </a:prstGeom>
        </p:spPr>
        <p:txBody>
          <a:bodyPr anchor="t" rtlCol="false" tIns="0" lIns="0" bIns="0" rIns="0">
            <a:spAutoFit/>
          </a:bodyPr>
          <a:lstStyle/>
          <a:p>
            <a:pPr algn="l">
              <a:lnSpc>
                <a:spcPts val="17808"/>
              </a:lnSpc>
              <a:spcBef>
                <a:spcPct val="0"/>
              </a:spcBef>
            </a:pPr>
            <a:r>
              <a:rPr lang="en-US" sz="12720">
                <a:solidFill>
                  <a:srgbClr val="333333"/>
                </a:solidFill>
                <a:latin typeface="Lexend Deca"/>
                <a:ea typeface="Lexend Deca"/>
                <a:cs typeface="Lexend Deca"/>
                <a:sym typeface="Lexend Deca"/>
              </a:rPr>
              <a:t>Demonstration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1657" t="0" r="1657" b="0"/>
          <a:stretch>
            <a:fillRect/>
          </a:stretch>
        </p:blipFill>
        <p:spPr>
          <a:xfrm flipH="false" flipV="false" rot="0">
            <a:off x="0" y="238453"/>
            <a:ext cx="18288000" cy="10048547"/>
          </a:xfrm>
          <a:prstGeom prst="rect">
            <a:avLst/>
          </a:prstGeom>
        </p:spPr>
      </p:pic>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0">
            <a:off x="395643" y="3538945"/>
            <a:ext cx="10493090" cy="498791"/>
          </a:xfrm>
          <a:custGeom>
            <a:avLst/>
            <a:gdLst/>
            <a:ahLst/>
            <a:cxnLst/>
            <a:rect r="r" b="b" t="t" l="l"/>
            <a:pathLst>
              <a:path h="498791" w="10493090">
                <a:moveTo>
                  <a:pt x="0" y="0"/>
                </a:moveTo>
                <a:lnTo>
                  <a:pt x="10493090" y="0"/>
                </a:lnTo>
                <a:lnTo>
                  <a:pt x="10493090" y="498791"/>
                </a:lnTo>
                <a:lnTo>
                  <a:pt x="0" y="498791"/>
                </a:lnTo>
                <a:lnTo>
                  <a:pt x="0" y="0"/>
                </a:lnTo>
                <a:close/>
              </a:path>
            </a:pathLst>
          </a:custGeom>
          <a:blipFill>
            <a:blip r:embed="rId2"/>
            <a:stretch>
              <a:fillRect l="0" t="0" r="0" b="0"/>
            </a:stretch>
          </a:blipFill>
        </p:spPr>
      </p:sp>
      <p:sp>
        <p:nvSpPr>
          <p:cNvPr name="Freeform 3" id="3"/>
          <p:cNvSpPr/>
          <p:nvPr/>
        </p:nvSpPr>
        <p:spPr>
          <a:xfrm flipH="false" flipV="false" rot="0">
            <a:off x="7147120" y="5518399"/>
            <a:ext cx="10945785" cy="2505847"/>
          </a:xfrm>
          <a:custGeom>
            <a:avLst/>
            <a:gdLst/>
            <a:ahLst/>
            <a:cxnLst/>
            <a:rect r="r" b="b" t="t" l="l"/>
            <a:pathLst>
              <a:path h="2505847" w="10945785">
                <a:moveTo>
                  <a:pt x="0" y="0"/>
                </a:moveTo>
                <a:lnTo>
                  <a:pt x="10945785" y="0"/>
                </a:lnTo>
                <a:lnTo>
                  <a:pt x="10945785" y="2505847"/>
                </a:lnTo>
                <a:lnTo>
                  <a:pt x="0" y="2505847"/>
                </a:lnTo>
                <a:lnTo>
                  <a:pt x="0" y="0"/>
                </a:lnTo>
                <a:close/>
              </a:path>
            </a:pathLst>
          </a:custGeom>
          <a:blipFill>
            <a:blip r:embed="rId3"/>
            <a:stretch>
              <a:fillRect l="0" t="0" r="0" b="0"/>
            </a:stretch>
          </a:blipFill>
        </p:spPr>
      </p:sp>
      <p:sp>
        <p:nvSpPr>
          <p:cNvPr name="TextBox 4" id="4"/>
          <p:cNvSpPr txBox="true"/>
          <p:nvPr/>
        </p:nvSpPr>
        <p:spPr>
          <a:xfrm rot="0">
            <a:off x="6790380" y="464479"/>
            <a:ext cx="5335763" cy="838015"/>
          </a:xfrm>
          <a:prstGeom prst="rect">
            <a:avLst/>
          </a:prstGeom>
        </p:spPr>
        <p:txBody>
          <a:bodyPr anchor="t" rtlCol="false" tIns="0" lIns="0" bIns="0" rIns="0">
            <a:spAutoFit/>
          </a:bodyPr>
          <a:lstStyle/>
          <a:p>
            <a:pPr algn="l">
              <a:lnSpc>
                <a:spcPts val="6357"/>
              </a:lnSpc>
            </a:pPr>
            <a:r>
              <a:rPr lang="en-US" sz="6421">
                <a:solidFill>
                  <a:srgbClr val="333333"/>
                </a:solidFill>
                <a:latin typeface="Lexend Deca"/>
                <a:ea typeface="Lexend Deca"/>
                <a:cs typeface="Lexend Deca"/>
                <a:sym typeface="Lexend Deca"/>
              </a:rPr>
              <a:t>Sécurité</a:t>
            </a:r>
          </a:p>
        </p:txBody>
      </p:sp>
      <p:sp>
        <p:nvSpPr>
          <p:cNvPr name="TextBox 5" id="5"/>
          <p:cNvSpPr txBox="true"/>
          <p:nvPr/>
        </p:nvSpPr>
        <p:spPr>
          <a:xfrm rot="0">
            <a:off x="195095" y="2177029"/>
            <a:ext cx="6429851"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a:ea typeface="Public Sans"/>
                <a:cs typeface="Public Sans"/>
                <a:sym typeface="Public Sans"/>
              </a:rPr>
              <a:t>Sécurisation des Données</a:t>
            </a:r>
          </a:p>
        </p:txBody>
      </p:sp>
      <p:sp>
        <p:nvSpPr>
          <p:cNvPr name="TextBox 6" id="6"/>
          <p:cNvSpPr txBox="true"/>
          <p:nvPr/>
        </p:nvSpPr>
        <p:spPr>
          <a:xfrm rot="0">
            <a:off x="284313" y="2861400"/>
            <a:ext cx="10493090" cy="639445"/>
          </a:xfrm>
          <a:prstGeom prst="rect">
            <a:avLst/>
          </a:prstGeom>
        </p:spPr>
        <p:txBody>
          <a:bodyPr anchor="t" rtlCol="false" tIns="0" lIns="0" bIns="0" rIns="0">
            <a:spAutoFit/>
          </a:bodyPr>
          <a:lstStyle/>
          <a:p>
            <a:pPr algn="l" marL="798826" indent="-399413" lvl="1">
              <a:lnSpc>
                <a:spcPts val="5179"/>
              </a:lnSpc>
              <a:spcBef>
                <a:spcPct val="0"/>
              </a:spcBef>
              <a:buFont typeface="Arial"/>
              <a:buChar char="•"/>
            </a:pPr>
            <a:r>
              <a:rPr lang="en-US" sz="3699">
                <a:solidFill>
                  <a:srgbClr val="333333"/>
                </a:solidFill>
                <a:latin typeface="Public Sans Bold"/>
                <a:ea typeface="Public Sans Bold"/>
                <a:cs typeface="Public Sans Bold"/>
                <a:sym typeface="Public Sans Bold"/>
              </a:rPr>
              <a:t>Hashing des Mots de Passe avec bcrypt</a:t>
            </a:r>
          </a:p>
        </p:txBody>
      </p:sp>
      <p:sp>
        <p:nvSpPr>
          <p:cNvPr name="TextBox 7" id="7"/>
          <p:cNvSpPr txBox="true"/>
          <p:nvPr/>
        </p:nvSpPr>
        <p:spPr>
          <a:xfrm rot="0">
            <a:off x="11931049" y="4484936"/>
            <a:ext cx="4891683"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a:ea typeface="Public Sans"/>
                <a:cs typeface="Public Sans"/>
                <a:sym typeface="Public Sans"/>
              </a:rPr>
              <a:t>Gestion des Erreurs</a:t>
            </a:r>
          </a:p>
        </p:txBody>
      </p:sp>
      <p:sp>
        <p:nvSpPr>
          <p:cNvPr name="TextBox 8" id="8"/>
          <p:cNvSpPr txBox="true"/>
          <p:nvPr/>
        </p:nvSpPr>
        <p:spPr>
          <a:xfrm rot="0">
            <a:off x="1593787" y="5656986"/>
            <a:ext cx="4486363" cy="1296670"/>
          </a:xfrm>
          <a:prstGeom prst="rect">
            <a:avLst/>
          </a:prstGeom>
        </p:spPr>
        <p:txBody>
          <a:bodyPr anchor="t" rtlCol="false" tIns="0" lIns="0" bIns="0" rIns="0">
            <a:spAutoFit/>
          </a:bodyPr>
          <a:lstStyle/>
          <a:p>
            <a:pPr algn="l" marL="798826" indent="-399413" lvl="1">
              <a:lnSpc>
                <a:spcPts val="5179"/>
              </a:lnSpc>
              <a:spcBef>
                <a:spcPct val="0"/>
              </a:spcBef>
              <a:buFont typeface="Arial"/>
              <a:buChar char="•"/>
            </a:pPr>
            <a:r>
              <a:rPr lang="en-US" sz="3699">
                <a:solidFill>
                  <a:srgbClr val="333333"/>
                </a:solidFill>
                <a:latin typeface="Public Sans Bold"/>
                <a:ea typeface="Public Sans Bold"/>
                <a:cs typeface="Public Sans Bold"/>
                <a:sym typeface="Public Sans Bold"/>
              </a:rPr>
              <a:t>Gestion des Erreurs Serveur</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TextBox 2" id="2"/>
          <p:cNvSpPr txBox="true"/>
          <p:nvPr/>
        </p:nvSpPr>
        <p:spPr>
          <a:xfrm rot="0">
            <a:off x="6790380" y="464479"/>
            <a:ext cx="5335763" cy="838015"/>
          </a:xfrm>
          <a:prstGeom prst="rect">
            <a:avLst/>
          </a:prstGeom>
        </p:spPr>
        <p:txBody>
          <a:bodyPr anchor="t" rtlCol="false" tIns="0" lIns="0" bIns="0" rIns="0">
            <a:spAutoFit/>
          </a:bodyPr>
          <a:lstStyle/>
          <a:p>
            <a:pPr algn="l">
              <a:lnSpc>
                <a:spcPts val="6357"/>
              </a:lnSpc>
            </a:pPr>
            <a:r>
              <a:rPr lang="en-US" sz="6421">
                <a:solidFill>
                  <a:srgbClr val="333333"/>
                </a:solidFill>
                <a:latin typeface="Lexend Deca"/>
                <a:ea typeface="Lexend Deca"/>
                <a:cs typeface="Lexend Deca"/>
                <a:sym typeface="Lexend Deca"/>
              </a:rPr>
              <a:t>Sécurité</a:t>
            </a:r>
          </a:p>
        </p:txBody>
      </p:sp>
      <p:sp>
        <p:nvSpPr>
          <p:cNvPr name="Freeform 3" id="3"/>
          <p:cNvSpPr/>
          <p:nvPr/>
        </p:nvSpPr>
        <p:spPr>
          <a:xfrm flipH="false" flipV="false" rot="0">
            <a:off x="2869856" y="6317667"/>
            <a:ext cx="9617166" cy="879132"/>
          </a:xfrm>
          <a:custGeom>
            <a:avLst/>
            <a:gdLst/>
            <a:ahLst/>
            <a:cxnLst/>
            <a:rect r="r" b="b" t="t" l="l"/>
            <a:pathLst>
              <a:path h="879132" w="9617166">
                <a:moveTo>
                  <a:pt x="0" y="0"/>
                </a:moveTo>
                <a:lnTo>
                  <a:pt x="9617166" y="0"/>
                </a:lnTo>
                <a:lnTo>
                  <a:pt x="9617166" y="879132"/>
                </a:lnTo>
                <a:lnTo>
                  <a:pt x="0" y="879132"/>
                </a:lnTo>
                <a:lnTo>
                  <a:pt x="0" y="0"/>
                </a:lnTo>
                <a:close/>
              </a:path>
            </a:pathLst>
          </a:custGeom>
          <a:blipFill>
            <a:blip r:embed="rId2"/>
            <a:stretch>
              <a:fillRect l="0" t="0" r="0" b="0"/>
            </a:stretch>
          </a:blipFill>
        </p:spPr>
      </p:sp>
      <p:sp>
        <p:nvSpPr>
          <p:cNvPr name="Freeform 4" id="4"/>
          <p:cNvSpPr/>
          <p:nvPr/>
        </p:nvSpPr>
        <p:spPr>
          <a:xfrm flipH="false" flipV="false" rot="0">
            <a:off x="2869856" y="5146876"/>
            <a:ext cx="11701797" cy="913616"/>
          </a:xfrm>
          <a:custGeom>
            <a:avLst/>
            <a:gdLst/>
            <a:ahLst/>
            <a:cxnLst/>
            <a:rect r="r" b="b" t="t" l="l"/>
            <a:pathLst>
              <a:path h="913616" w="11701797">
                <a:moveTo>
                  <a:pt x="0" y="0"/>
                </a:moveTo>
                <a:lnTo>
                  <a:pt x="11701798" y="0"/>
                </a:lnTo>
                <a:lnTo>
                  <a:pt x="11701798" y="913616"/>
                </a:lnTo>
                <a:lnTo>
                  <a:pt x="0" y="913616"/>
                </a:lnTo>
                <a:lnTo>
                  <a:pt x="0" y="0"/>
                </a:lnTo>
                <a:close/>
              </a:path>
            </a:pathLst>
          </a:custGeom>
          <a:blipFill>
            <a:blip r:embed="rId3"/>
            <a:stretch>
              <a:fillRect l="0" t="0" r="0" b="0"/>
            </a:stretch>
          </a:blipFill>
        </p:spPr>
      </p:sp>
      <p:sp>
        <p:nvSpPr>
          <p:cNvPr name="TextBox 5" id="5"/>
          <p:cNvSpPr txBox="true"/>
          <p:nvPr/>
        </p:nvSpPr>
        <p:spPr>
          <a:xfrm rot="0">
            <a:off x="5836124" y="2495817"/>
            <a:ext cx="7918014"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a:ea typeface="Public Sans"/>
                <a:cs typeface="Public Sans"/>
                <a:sym typeface="Public Sans"/>
              </a:rPr>
              <a:t>Authentification et Autorisation</a:t>
            </a:r>
          </a:p>
        </p:txBody>
      </p:sp>
      <p:sp>
        <p:nvSpPr>
          <p:cNvPr name="TextBox 6" id="6"/>
          <p:cNvSpPr txBox="true"/>
          <p:nvPr/>
        </p:nvSpPr>
        <p:spPr>
          <a:xfrm rot="0">
            <a:off x="6810293" y="3378311"/>
            <a:ext cx="7043618" cy="1296670"/>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333333"/>
                </a:solidFill>
                <a:latin typeface="Public Sans Bold"/>
                <a:ea typeface="Public Sans Bold"/>
                <a:cs typeface="Public Sans Bold"/>
                <a:sym typeface="Public Sans Bold"/>
              </a:rPr>
              <a:t>Avoir les roles pour le CRUD</a:t>
            </a:r>
          </a:p>
          <a:p>
            <a:pPr algn="l" marL="798826" indent="-399413" lvl="1">
              <a:lnSpc>
                <a:spcPts val="5179"/>
              </a:lnSpc>
              <a:spcBef>
                <a:spcPct val="0"/>
              </a:spcBef>
              <a:buFont typeface="Arial"/>
              <a:buChar char="•"/>
            </a:pPr>
            <a:r>
              <a:rPr lang="en-US" sz="3699">
                <a:solidFill>
                  <a:srgbClr val="333333"/>
                </a:solidFill>
                <a:latin typeface="Public Sans Bold"/>
                <a:ea typeface="Public Sans Bold"/>
                <a:cs typeface="Public Sans Bold"/>
                <a:sym typeface="Public Sans Bold"/>
              </a:rPr>
              <a:t> Eviter les attaques XSS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0">
            <a:off x="772595" y="-256501"/>
            <a:ext cx="3417748" cy="3115847"/>
          </a:xfrm>
          <a:custGeom>
            <a:avLst/>
            <a:gdLst/>
            <a:ahLst/>
            <a:cxnLst/>
            <a:rect r="r" b="b" t="t" l="l"/>
            <a:pathLst>
              <a:path h="3115847" w="3417748">
                <a:moveTo>
                  <a:pt x="0" y="0"/>
                </a:moveTo>
                <a:lnTo>
                  <a:pt x="3417747" y="0"/>
                </a:lnTo>
                <a:lnTo>
                  <a:pt x="3417747" y="3115846"/>
                </a:lnTo>
                <a:lnTo>
                  <a:pt x="0" y="31158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48372" y="7425573"/>
            <a:ext cx="6947137" cy="6747407"/>
          </a:xfrm>
          <a:custGeom>
            <a:avLst/>
            <a:gdLst/>
            <a:ahLst/>
            <a:cxnLst/>
            <a:rect r="r" b="b" t="t" l="l"/>
            <a:pathLst>
              <a:path h="6747407" w="6947137">
                <a:moveTo>
                  <a:pt x="0" y="0"/>
                </a:moveTo>
                <a:lnTo>
                  <a:pt x="6947137" y="0"/>
                </a:lnTo>
                <a:lnTo>
                  <a:pt x="6947137" y="6747407"/>
                </a:lnTo>
                <a:lnTo>
                  <a:pt x="0" y="67474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81468" y="3367736"/>
            <a:ext cx="13325063" cy="6259830"/>
          </a:xfrm>
          <a:prstGeom prst="rect">
            <a:avLst/>
          </a:prstGeom>
        </p:spPr>
        <p:txBody>
          <a:bodyPr anchor="t" rtlCol="false" tIns="0" lIns="0" bIns="0" rIns="0">
            <a:spAutoFit/>
          </a:bodyPr>
          <a:lstStyle/>
          <a:p>
            <a:pPr algn="ctr">
              <a:lnSpc>
                <a:spcPts val="5009"/>
              </a:lnSpc>
            </a:pPr>
            <a:r>
              <a:rPr lang="en-US" sz="3000">
                <a:solidFill>
                  <a:srgbClr val="333333"/>
                </a:solidFill>
                <a:latin typeface="Public Sans"/>
                <a:ea typeface="Public Sans"/>
                <a:cs typeface="Public Sans"/>
                <a:sym typeface="Public Sans"/>
              </a:rPr>
              <a:t>J’ai établi une interface pour la gestion des véhicules, intégrant des mécanismes de sécurité essentiels tels que l'authentification JWT, la gestion des rôles, et le hachage des mots de passe avec bcrypt. Le système est conçu pour assurer une sécurité optimale des données, avec une attention particulière portée aux cookies HTTP Only . Toutefois, des améliorations peuvent être envisagées pour renforcer encore cette application : ajouter des validations côté serveur et client pour le CRUD des véhicules, améliorer la gestion des erreurs. Ces optimisations permettront de garantir une meilleure expérience utilisateur tout en assurant une sécurité maximale.</a:t>
            </a:r>
          </a:p>
        </p:txBody>
      </p:sp>
      <p:sp>
        <p:nvSpPr>
          <p:cNvPr name="TextBox 5" id="5"/>
          <p:cNvSpPr txBox="true"/>
          <p:nvPr/>
        </p:nvSpPr>
        <p:spPr>
          <a:xfrm rot="0">
            <a:off x="4446448" y="677366"/>
            <a:ext cx="9395104" cy="2181979"/>
          </a:xfrm>
          <a:prstGeom prst="rect">
            <a:avLst/>
          </a:prstGeom>
        </p:spPr>
        <p:txBody>
          <a:bodyPr anchor="t" rtlCol="false" tIns="0" lIns="0" bIns="0" rIns="0">
            <a:spAutoFit/>
          </a:bodyPr>
          <a:lstStyle/>
          <a:p>
            <a:pPr algn="ctr">
              <a:lnSpc>
                <a:spcPts val="17808"/>
              </a:lnSpc>
              <a:spcBef>
                <a:spcPct val="0"/>
              </a:spcBef>
            </a:pPr>
            <a:r>
              <a:rPr lang="en-US" sz="12720">
                <a:solidFill>
                  <a:srgbClr val="333333"/>
                </a:solidFill>
                <a:latin typeface="Lexend Deca"/>
                <a:ea typeface="Lexend Deca"/>
                <a:cs typeface="Lexend Deca"/>
                <a:sym typeface="Lexend Deca"/>
              </a:rPr>
              <a:t>Conclusion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TextBox 2" id="2"/>
          <p:cNvSpPr txBox="true"/>
          <p:nvPr/>
        </p:nvSpPr>
        <p:spPr>
          <a:xfrm rot="0">
            <a:off x="5542413" y="4271967"/>
            <a:ext cx="7203174" cy="2009766"/>
          </a:xfrm>
          <a:prstGeom prst="rect">
            <a:avLst/>
          </a:prstGeom>
        </p:spPr>
        <p:txBody>
          <a:bodyPr anchor="t" rtlCol="false" tIns="0" lIns="0" bIns="0" rIns="0">
            <a:spAutoFit/>
          </a:bodyPr>
          <a:lstStyle/>
          <a:p>
            <a:pPr algn="ctr">
              <a:lnSpc>
                <a:spcPts val="15149"/>
              </a:lnSpc>
            </a:pPr>
            <a:r>
              <a:rPr lang="en-US" sz="14999">
                <a:solidFill>
                  <a:srgbClr val="333333"/>
                </a:solidFill>
                <a:latin typeface="Lexend Deca"/>
                <a:ea typeface="Lexend Deca"/>
                <a:cs typeface="Lexend Deca"/>
                <a:sym typeface="Lexend Deca"/>
              </a:rPr>
              <a:t>Merci !</a:t>
            </a:r>
          </a:p>
        </p:txBody>
      </p:sp>
      <p:sp>
        <p:nvSpPr>
          <p:cNvPr name="Freeform 3" id="3"/>
          <p:cNvSpPr/>
          <p:nvPr/>
        </p:nvSpPr>
        <p:spPr>
          <a:xfrm flipH="false" flipV="false" rot="-2700000">
            <a:off x="2643382" y="4995342"/>
            <a:ext cx="1964202" cy="1075400"/>
          </a:xfrm>
          <a:custGeom>
            <a:avLst/>
            <a:gdLst/>
            <a:ahLst/>
            <a:cxnLst/>
            <a:rect r="r" b="b" t="t" l="l"/>
            <a:pathLst>
              <a:path h="1075400" w="1964202">
                <a:moveTo>
                  <a:pt x="0" y="0"/>
                </a:moveTo>
                <a:lnTo>
                  <a:pt x="1964202" y="0"/>
                </a:lnTo>
                <a:lnTo>
                  <a:pt x="1964202" y="1075401"/>
                </a:lnTo>
                <a:lnTo>
                  <a:pt x="0" y="10754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370694" y="2970884"/>
            <a:ext cx="1326215" cy="2450281"/>
          </a:xfrm>
          <a:custGeom>
            <a:avLst/>
            <a:gdLst/>
            <a:ahLst/>
            <a:cxnLst/>
            <a:rect r="r" b="b" t="t" l="l"/>
            <a:pathLst>
              <a:path h="2450281" w="1326215">
                <a:moveTo>
                  <a:pt x="0" y="0"/>
                </a:moveTo>
                <a:lnTo>
                  <a:pt x="1326215" y="0"/>
                </a:lnTo>
                <a:lnTo>
                  <a:pt x="1326215" y="2450281"/>
                </a:lnTo>
                <a:lnTo>
                  <a:pt x="0" y="24502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215310" y="1839940"/>
            <a:ext cx="3857380" cy="358775"/>
          </a:xfrm>
          <a:prstGeom prst="rect">
            <a:avLst/>
          </a:prstGeom>
        </p:spPr>
        <p:txBody>
          <a:bodyPr anchor="t" rtlCol="false" tIns="0" lIns="0" bIns="0" rIns="0">
            <a:spAutoFit/>
          </a:bodyPr>
          <a:lstStyle/>
          <a:p>
            <a:pPr algn="ctr">
              <a:lnSpc>
                <a:spcPts val="2800"/>
              </a:lnSpc>
              <a:spcBef>
                <a:spcPct val="0"/>
              </a:spcBef>
            </a:pPr>
            <a:r>
              <a:rPr lang="en-US" sz="2000">
                <a:solidFill>
                  <a:srgbClr val="333333"/>
                </a:solidFill>
                <a:latin typeface="Public Sans Bold"/>
                <a:ea typeface="Public Sans Bold"/>
                <a:cs typeface="Public Sans Bold"/>
                <a:sym typeface="Public Sans Bold"/>
              </a:rPr>
              <a:t>29 Juillet 2024</a:t>
            </a:r>
          </a:p>
        </p:txBody>
      </p:sp>
      <p:grpSp>
        <p:nvGrpSpPr>
          <p:cNvPr name="Group 6" id="6"/>
          <p:cNvGrpSpPr/>
          <p:nvPr/>
        </p:nvGrpSpPr>
        <p:grpSpPr>
          <a:xfrm rot="0">
            <a:off x="7013296" y="1794688"/>
            <a:ext cx="404027" cy="40402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D0DD"/>
            </a:solidFill>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a:lnSpc>
                  <a:spcPts val="3500"/>
                </a:lnSpc>
              </a:pPr>
            </a:p>
          </p:txBody>
        </p:sp>
      </p:grpSp>
      <p:grpSp>
        <p:nvGrpSpPr>
          <p:cNvPr name="Group 9" id="9"/>
          <p:cNvGrpSpPr/>
          <p:nvPr/>
        </p:nvGrpSpPr>
        <p:grpSpPr>
          <a:xfrm rot="0">
            <a:off x="13629774" y="7901605"/>
            <a:ext cx="404027" cy="40402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310"/>
            </a:solidFill>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a:lnSpc>
                  <a:spcPts val="350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TextBox 2" id="2"/>
          <p:cNvSpPr txBox="true"/>
          <p:nvPr/>
        </p:nvSpPr>
        <p:spPr>
          <a:xfrm rot="0">
            <a:off x="1543879" y="4782055"/>
            <a:ext cx="15200242" cy="3508375"/>
          </a:xfrm>
          <a:prstGeom prst="rect">
            <a:avLst/>
          </a:prstGeom>
        </p:spPr>
        <p:txBody>
          <a:bodyPr anchor="t" rtlCol="false" tIns="0" lIns="0" bIns="0" rIns="0">
            <a:spAutoFit/>
          </a:bodyPr>
          <a:lstStyle/>
          <a:p>
            <a:pPr algn="ctr">
              <a:lnSpc>
                <a:spcPts val="5599"/>
              </a:lnSpc>
              <a:spcBef>
                <a:spcPct val="0"/>
              </a:spcBef>
            </a:pPr>
            <a:r>
              <a:rPr lang="en-US" sz="3999">
                <a:solidFill>
                  <a:srgbClr val="333333"/>
                </a:solidFill>
                <a:latin typeface="Public Sans"/>
                <a:ea typeface="Public Sans"/>
                <a:cs typeface="Public Sans"/>
                <a:sym typeface="Public Sans"/>
              </a:rPr>
              <a:t>Le garage souhaite enrichir son tableau de bord actuel en y intégrant une fonctionnalité de gestion des véhicules. Cette nouvelle fonctionnalité offrira la possibilité de lister les véhicules, d'en ajouter de nouveaux, de les modifier et de les supprimer. </a:t>
            </a:r>
          </a:p>
        </p:txBody>
      </p:sp>
      <p:sp>
        <p:nvSpPr>
          <p:cNvPr name="TextBox 3" id="3"/>
          <p:cNvSpPr txBox="true"/>
          <p:nvPr/>
        </p:nvSpPr>
        <p:spPr>
          <a:xfrm rot="0">
            <a:off x="4883423" y="1306195"/>
            <a:ext cx="811709" cy="2453640"/>
          </a:xfrm>
          <a:prstGeom prst="rect">
            <a:avLst/>
          </a:prstGeom>
        </p:spPr>
        <p:txBody>
          <a:bodyPr anchor="t" rtlCol="false" tIns="0" lIns="0" bIns="0" rIns="0">
            <a:spAutoFit/>
          </a:bodyPr>
          <a:lstStyle/>
          <a:p>
            <a:pPr algn="ctr">
              <a:lnSpc>
                <a:spcPts val="20160"/>
              </a:lnSpc>
              <a:spcBef>
                <a:spcPct val="0"/>
              </a:spcBef>
            </a:pPr>
            <a:r>
              <a:rPr lang="en-US" sz="14400">
                <a:solidFill>
                  <a:srgbClr val="333333"/>
                </a:solidFill>
                <a:latin typeface="Lexend Deca"/>
                <a:ea typeface="Lexend Deca"/>
                <a:cs typeface="Lexend Deca"/>
                <a:sym typeface="Lexend Deca"/>
              </a:rPr>
              <a:t>“</a:t>
            </a:r>
          </a:p>
        </p:txBody>
      </p:sp>
      <p:sp>
        <p:nvSpPr>
          <p:cNvPr name="TextBox 4" id="4"/>
          <p:cNvSpPr txBox="true"/>
          <p:nvPr/>
        </p:nvSpPr>
        <p:spPr>
          <a:xfrm rot="0">
            <a:off x="9384732" y="3683635"/>
            <a:ext cx="3720810" cy="67945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et Contexte</a:t>
            </a:r>
          </a:p>
        </p:txBody>
      </p:sp>
      <p:sp>
        <p:nvSpPr>
          <p:cNvPr name="TextBox 5" id="5"/>
          <p:cNvSpPr txBox="true"/>
          <p:nvPr/>
        </p:nvSpPr>
        <p:spPr>
          <a:xfrm rot="0">
            <a:off x="5695131" y="1644531"/>
            <a:ext cx="7709446" cy="2181979"/>
          </a:xfrm>
          <a:prstGeom prst="rect">
            <a:avLst/>
          </a:prstGeom>
        </p:spPr>
        <p:txBody>
          <a:bodyPr anchor="t" rtlCol="false" tIns="0" lIns="0" bIns="0" rIns="0">
            <a:spAutoFit/>
          </a:bodyPr>
          <a:lstStyle/>
          <a:p>
            <a:pPr algn="l">
              <a:lnSpc>
                <a:spcPts val="17808"/>
              </a:lnSpc>
              <a:spcBef>
                <a:spcPct val="0"/>
              </a:spcBef>
            </a:pPr>
            <a:r>
              <a:rPr lang="en-US" sz="12720">
                <a:solidFill>
                  <a:srgbClr val="333333"/>
                </a:solidFill>
                <a:latin typeface="Lexend Deca"/>
                <a:ea typeface="Lexend Deca"/>
                <a:cs typeface="Lexend Deca"/>
                <a:sym typeface="Lexend Deca"/>
              </a:rPr>
              <a:t>INTRO</a:t>
            </a:r>
          </a:p>
        </p:txBody>
      </p:sp>
      <p:sp>
        <p:nvSpPr>
          <p:cNvPr name="Freeform 6" id="6"/>
          <p:cNvSpPr/>
          <p:nvPr/>
        </p:nvSpPr>
        <p:spPr>
          <a:xfrm flipH="false" flipV="false" rot="0">
            <a:off x="7804201" y="8468652"/>
            <a:ext cx="3161061" cy="643707"/>
          </a:xfrm>
          <a:custGeom>
            <a:avLst/>
            <a:gdLst/>
            <a:ahLst/>
            <a:cxnLst/>
            <a:rect r="r" b="b" t="t" l="l"/>
            <a:pathLst>
              <a:path h="643707" w="3161061">
                <a:moveTo>
                  <a:pt x="0" y="0"/>
                </a:moveTo>
                <a:lnTo>
                  <a:pt x="3161061" y="0"/>
                </a:lnTo>
                <a:lnTo>
                  <a:pt x="3161061" y="643707"/>
                </a:lnTo>
                <a:lnTo>
                  <a:pt x="0" y="6437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0">
            <a:off x="11485357" y="1028700"/>
            <a:ext cx="6060767" cy="2141358"/>
          </a:xfrm>
          <a:custGeom>
            <a:avLst/>
            <a:gdLst/>
            <a:ahLst/>
            <a:cxnLst/>
            <a:rect r="r" b="b" t="t" l="l"/>
            <a:pathLst>
              <a:path h="2141358" w="6060767">
                <a:moveTo>
                  <a:pt x="0" y="0"/>
                </a:moveTo>
                <a:lnTo>
                  <a:pt x="6060768" y="0"/>
                </a:lnTo>
                <a:lnTo>
                  <a:pt x="6060768" y="2141358"/>
                </a:lnTo>
                <a:lnTo>
                  <a:pt x="0" y="2141358"/>
                </a:lnTo>
                <a:lnTo>
                  <a:pt x="0" y="0"/>
                </a:lnTo>
                <a:close/>
              </a:path>
            </a:pathLst>
          </a:custGeom>
          <a:blipFill>
            <a:blip r:embed="rId2"/>
            <a:stretch>
              <a:fillRect l="-3273" t="-35906" r="-3683" b="-31852"/>
            </a:stretch>
          </a:blipFill>
        </p:spPr>
      </p:sp>
      <p:sp>
        <p:nvSpPr>
          <p:cNvPr name="Freeform 3" id="3"/>
          <p:cNvSpPr/>
          <p:nvPr/>
        </p:nvSpPr>
        <p:spPr>
          <a:xfrm flipH="false" flipV="false" rot="0">
            <a:off x="14870469" y="4801807"/>
            <a:ext cx="2861428" cy="2861428"/>
          </a:xfrm>
          <a:custGeom>
            <a:avLst/>
            <a:gdLst/>
            <a:ahLst/>
            <a:cxnLst/>
            <a:rect r="r" b="b" t="t" l="l"/>
            <a:pathLst>
              <a:path h="2861428" w="2861428">
                <a:moveTo>
                  <a:pt x="0" y="0"/>
                </a:moveTo>
                <a:lnTo>
                  <a:pt x="2861428" y="0"/>
                </a:lnTo>
                <a:lnTo>
                  <a:pt x="2861428" y="2861428"/>
                </a:lnTo>
                <a:lnTo>
                  <a:pt x="0" y="2861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947814" y="3587846"/>
            <a:ext cx="7196186" cy="3150902"/>
          </a:xfrm>
          <a:custGeom>
            <a:avLst/>
            <a:gdLst/>
            <a:ahLst/>
            <a:cxnLst/>
            <a:rect r="r" b="b" t="t" l="l"/>
            <a:pathLst>
              <a:path h="3150902" w="7196186">
                <a:moveTo>
                  <a:pt x="0" y="0"/>
                </a:moveTo>
                <a:lnTo>
                  <a:pt x="7196186" y="0"/>
                </a:lnTo>
                <a:lnTo>
                  <a:pt x="7196186" y="3150902"/>
                </a:lnTo>
                <a:lnTo>
                  <a:pt x="0" y="3150902"/>
                </a:lnTo>
                <a:lnTo>
                  <a:pt x="0" y="0"/>
                </a:lnTo>
                <a:close/>
              </a:path>
            </a:pathLst>
          </a:custGeom>
          <a:blipFill>
            <a:blip r:embed="rId5"/>
            <a:stretch>
              <a:fillRect l="0" t="0" r="0" b="0"/>
            </a:stretch>
          </a:blipFill>
        </p:spPr>
      </p:sp>
      <p:sp>
        <p:nvSpPr>
          <p:cNvPr name="Freeform 5" id="5"/>
          <p:cNvSpPr/>
          <p:nvPr/>
        </p:nvSpPr>
        <p:spPr>
          <a:xfrm flipH="false" flipV="false" rot="0">
            <a:off x="1686801" y="6993285"/>
            <a:ext cx="4971039" cy="2566621"/>
          </a:xfrm>
          <a:custGeom>
            <a:avLst/>
            <a:gdLst/>
            <a:ahLst/>
            <a:cxnLst/>
            <a:rect r="r" b="b" t="t" l="l"/>
            <a:pathLst>
              <a:path h="2566621" w="4971039">
                <a:moveTo>
                  <a:pt x="0" y="0"/>
                </a:moveTo>
                <a:lnTo>
                  <a:pt x="4971040" y="0"/>
                </a:lnTo>
                <a:lnTo>
                  <a:pt x="4971040" y="2566621"/>
                </a:lnTo>
                <a:lnTo>
                  <a:pt x="0" y="2566621"/>
                </a:lnTo>
                <a:lnTo>
                  <a:pt x="0" y="0"/>
                </a:lnTo>
                <a:close/>
              </a:path>
            </a:pathLst>
          </a:custGeom>
          <a:blipFill>
            <a:blip r:embed="rId6"/>
            <a:stretch>
              <a:fillRect l="0" t="0" r="0" b="0"/>
            </a:stretch>
          </a:blipFill>
        </p:spPr>
      </p:sp>
      <p:sp>
        <p:nvSpPr>
          <p:cNvPr name="Freeform 6" id="6"/>
          <p:cNvSpPr/>
          <p:nvPr/>
        </p:nvSpPr>
        <p:spPr>
          <a:xfrm flipH="false" flipV="false" rot="0">
            <a:off x="7555269" y="6738748"/>
            <a:ext cx="7315200" cy="3325091"/>
          </a:xfrm>
          <a:custGeom>
            <a:avLst/>
            <a:gdLst/>
            <a:ahLst/>
            <a:cxnLst/>
            <a:rect r="r" b="b" t="t" l="l"/>
            <a:pathLst>
              <a:path h="3325091" w="7315200">
                <a:moveTo>
                  <a:pt x="0" y="0"/>
                </a:moveTo>
                <a:lnTo>
                  <a:pt x="7315200" y="0"/>
                </a:lnTo>
                <a:lnTo>
                  <a:pt x="7315200" y="3325091"/>
                </a:lnTo>
                <a:lnTo>
                  <a:pt x="0" y="33250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1143000"/>
            <a:ext cx="5335763" cy="1404562"/>
          </a:xfrm>
          <a:prstGeom prst="rect">
            <a:avLst/>
          </a:prstGeom>
        </p:spPr>
        <p:txBody>
          <a:bodyPr anchor="t" rtlCol="false" tIns="0" lIns="0" bIns="0" rIns="0">
            <a:spAutoFit/>
          </a:bodyPr>
          <a:lstStyle/>
          <a:p>
            <a:pPr algn="l">
              <a:lnSpc>
                <a:spcPts val="5466"/>
              </a:lnSpc>
            </a:pPr>
            <a:r>
              <a:rPr lang="en-US" sz="5521">
                <a:solidFill>
                  <a:srgbClr val="333333"/>
                </a:solidFill>
                <a:latin typeface="Lexend Deca"/>
                <a:ea typeface="Lexend Deca"/>
                <a:cs typeface="Lexend Deca"/>
                <a:sym typeface="Lexend Deca"/>
              </a:rPr>
              <a:t>Composants et Technologies </a:t>
            </a:r>
          </a:p>
        </p:txBody>
      </p:sp>
      <p:sp>
        <p:nvSpPr>
          <p:cNvPr name="TextBox 8" id="8"/>
          <p:cNvSpPr txBox="true"/>
          <p:nvPr/>
        </p:nvSpPr>
        <p:spPr>
          <a:xfrm rot="0">
            <a:off x="1686801" y="2653858"/>
            <a:ext cx="4477637" cy="67945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Utilisés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84202" y="1954511"/>
            <a:ext cx="12103798" cy="8329086"/>
          </a:xfrm>
          <a:custGeom>
            <a:avLst/>
            <a:gdLst/>
            <a:ahLst/>
            <a:cxnLst/>
            <a:rect r="r" b="b" t="t" l="l"/>
            <a:pathLst>
              <a:path h="8329086" w="12103798">
                <a:moveTo>
                  <a:pt x="0" y="0"/>
                </a:moveTo>
                <a:lnTo>
                  <a:pt x="12103798" y="0"/>
                </a:lnTo>
                <a:lnTo>
                  <a:pt x="12103798" y="8329087"/>
                </a:lnTo>
                <a:lnTo>
                  <a:pt x="0" y="8329087"/>
                </a:lnTo>
                <a:lnTo>
                  <a:pt x="0" y="0"/>
                </a:lnTo>
                <a:close/>
              </a:path>
            </a:pathLst>
          </a:custGeom>
          <a:blipFill>
            <a:blip r:embed="rId6"/>
            <a:stretch>
              <a:fillRect l="0" t="0" r="0" b="0"/>
            </a:stretch>
          </a:blipFill>
        </p:spPr>
      </p:sp>
      <p:sp>
        <p:nvSpPr>
          <p:cNvPr name="TextBox 5" id="5"/>
          <p:cNvSpPr txBox="true"/>
          <p:nvPr/>
        </p:nvSpPr>
        <p:spPr>
          <a:xfrm rot="0">
            <a:off x="1028700" y="571165"/>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189122"/>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8905961" y="662507"/>
            <a:ext cx="9226034"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Bold"/>
                <a:ea typeface="Public Sans Bold"/>
                <a:cs typeface="Public Sans Bold"/>
                <a:sym typeface="Public Sans Bold"/>
              </a:rPr>
              <a:t>Vue d'Ensemble de la Fonctionnalité</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45312" y="2280764"/>
            <a:ext cx="9475074" cy="7372922"/>
          </a:xfrm>
          <a:custGeom>
            <a:avLst/>
            <a:gdLst/>
            <a:ahLst/>
            <a:cxnLst/>
            <a:rect r="r" b="b" t="t" l="l"/>
            <a:pathLst>
              <a:path h="7372922" w="9475074">
                <a:moveTo>
                  <a:pt x="0" y="0"/>
                </a:moveTo>
                <a:lnTo>
                  <a:pt x="9475074" y="0"/>
                </a:lnTo>
                <a:lnTo>
                  <a:pt x="9475074" y="7372921"/>
                </a:lnTo>
                <a:lnTo>
                  <a:pt x="0" y="7372921"/>
                </a:lnTo>
                <a:lnTo>
                  <a:pt x="0" y="0"/>
                </a:lnTo>
                <a:close/>
              </a:path>
            </a:pathLst>
          </a:custGeom>
          <a:blipFill>
            <a:blip r:embed="rId6"/>
            <a:stretch>
              <a:fillRect l="-10947" t="0" r="-10947" b="0"/>
            </a:stretch>
          </a:blipFill>
        </p:spPr>
      </p:sp>
      <p:sp>
        <p:nvSpPr>
          <p:cNvPr name="TextBox 5" id="5"/>
          <p:cNvSpPr txBox="true"/>
          <p:nvPr/>
        </p:nvSpPr>
        <p:spPr>
          <a:xfrm rot="0">
            <a:off x="1028700" y="571165"/>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189122"/>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8905961" y="662507"/>
            <a:ext cx="9226034"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Bold"/>
                <a:ea typeface="Public Sans Bold"/>
                <a:cs typeface="Public Sans Bold"/>
                <a:sym typeface="Public Sans Bold"/>
              </a:rPr>
              <a:t>Vue d'Ensemble de la Fonctionnalité</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78817" y="2662801"/>
            <a:ext cx="12409183" cy="4488428"/>
          </a:xfrm>
          <a:custGeom>
            <a:avLst/>
            <a:gdLst/>
            <a:ahLst/>
            <a:cxnLst/>
            <a:rect r="r" b="b" t="t" l="l"/>
            <a:pathLst>
              <a:path h="4488428" w="12409183">
                <a:moveTo>
                  <a:pt x="0" y="0"/>
                </a:moveTo>
                <a:lnTo>
                  <a:pt x="12409183" y="0"/>
                </a:lnTo>
                <a:lnTo>
                  <a:pt x="12409183" y="4488428"/>
                </a:lnTo>
                <a:lnTo>
                  <a:pt x="0" y="4488428"/>
                </a:lnTo>
                <a:lnTo>
                  <a:pt x="0" y="0"/>
                </a:lnTo>
                <a:close/>
              </a:path>
            </a:pathLst>
          </a:custGeom>
          <a:blipFill>
            <a:blip r:embed="rId6"/>
            <a:stretch>
              <a:fillRect l="0" t="0" r="0" b="0"/>
            </a:stretch>
          </a:blipFill>
        </p:spPr>
      </p:sp>
      <p:sp>
        <p:nvSpPr>
          <p:cNvPr name="TextBox 5" id="5"/>
          <p:cNvSpPr txBox="true"/>
          <p:nvPr/>
        </p:nvSpPr>
        <p:spPr>
          <a:xfrm rot="0">
            <a:off x="1028700" y="1209675"/>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827633"/>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9656992" y="1431828"/>
            <a:ext cx="7865864" cy="721996"/>
          </a:xfrm>
          <a:prstGeom prst="rect">
            <a:avLst/>
          </a:prstGeom>
        </p:spPr>
        <p:txBody>
          <a:bodyPr anchor="t" rtlCol="false" tIns="0" lIns="0" bIns="0" rIns="0">
            <a:spAutoFit/>
          </a:bodyPr>
          <a:lstStyle/>
          <a:p>
            <a:pPr algn="ctr">
              <a:lnSpc>
                <a:spcPts val="5879"/>
              </a:lnSpc>
              <a:spcBef>
                <a:spcPct val="0"/>
              </a:spcBef>
            </a:pPr>
            <a:r>
              <a:rPr lang="en-US" sz="4199">
                <a:solidFill>
                  <a:srgbClr val="333333"/>
                </a:solidFill>
                <a:latin typeface="Public Sans Bold"/>
                <a:ea typeface="Public Sans Bold"/>
                <a:cs typeface="Public Sans Bold"/>
                <a:sym typeface="Public Sans Bold"/>
              </a:rPr>
              <a:t>Ajouter un Véhicule - Interface </a:t>
            </a:r>
          </a:p>
        </p:txBody>
      </p:sp>
      <p:sp>
        <p:nvSpPr>
          <p:cNvPr name="TextBox 8" id="8"/>
          <p:cNvSpPr txBox="true"/>
          <p:nvPr/>
        </p:nvSpPr>
        <p:spPr>
          <a:xfrm rot="0">
            <a:off x="6860078" y="6590687"/>
            <a:ext cx="1961307" cy="2602631"/>
          </a:xfrm>
          <a:prstGeom prst="rect">
            <a:avLst/>
          </a:prstGeom>
        </p:spPr>
        <p:txBody>
          <a:bodyPr anchor="t" rtlCol="false" tIns="0" lIns="0" bIns="0" rIns="0">
            <a:spAutoFit/>
          </a:bodyPr>
          <a:lstStyle/>
          <a:p>
            <a:pPr algn="ctr">
              <a:lnSpc>
                <a:spcPts val="5215"/>
              </a:lnSpc>
              <a:spcBef>
                <a:spcPct val="0"/>
              </a:spcBef>
            </a:pPr>
            <a:r>
              <a:rPr lang="en-US" sz="3725">
                <a:solidFill>
                  <a:srgbClr val="FF3131"/>
                </a:solidFill>
                <a:latin typeface="Public Sans Bold"/>
                <a:ea typeface="Public Sans Bold"/>
                <a:cs typeface="Public Sans Bold"/>
                <a:sym typeface="Public Sans Bold"/>
              </a:rPr>
              <a:t>Marque</a:t>
            </a:r>
          </a:p>
          <a:p>
            <a:pPr algn="ctr">
              <a:lnSpc>
                <a:spcPts val="5215"/>
              </a:lnSpc>
              <a:spcBef>
                <a:spcPct val="0"/>
              </a:spcBef>
            </a:pPr>
            <a:r>
              <a:rPr lang="en-US" sz="3725">
                <a:solidFill>
                  <a:srgbClr val="FF3131"/>
                </a:solidFill>
                <a:latin typeface="Public Sans Bold"/>
                <a:ea typeface="Public Sans Bold"/>
                <a:cs typeface="Public Sans Bold"/>
                <a:sym typeface="Public Sans Bold"/>
              </a:rPr>
              <a:t>Modèle</a:t>
            </a:r>
          </a:p>
          <a:p>
            <a:pPr algn="ctr">
              <a:lnSpc>
                <a:spcPts val="5215"/>
              </a:lnSpc>
              <a:spcBef>
                <a:spcPct val="0"/>
              </a:spcBef>
            </a:pPr>
            <a:r>
              <a:rPr lang="en-US" sz="3725">
                <a:solidFill>
                  <a:srgbClr val="FF3131"/>
                </a:solidFill>
                <a:latin typeface="Public Sans Bold"/>
                <a:ea typeface="Public Sans Bold"/>
                <a:cs typeface="Public Sans Bold"/>
                <a:sym typeface="Public Sans Bold"/>
              </a:rPr>
              <a:t>Année</a:t>
            </a:r>
          </a:p>
          <a:p>
            <a:pPr algn="ctr">
              <a:lnSpc>
                <a:spcPts val="5215"/>
              </a:lnSpc>
              <a:spcBef>
                <a:spcPct val="0"/>
              </a:spcBef>
            </a:pPr>
            <a:r>
              <a:rPr lang="en-US" sz="3725">
                <a:solidFill>
                  <a:srgbClr val="FF3131"/>
                </a:solidFill>
                <a:latin typeface="Public Sans Bold"/>
                <a:ea typeface="Public Sans Bold"/>
                <a:cs typeface="Public Sans Bold"/>
                <a:sym typeface="Public Sans Bold"/>
              </a:rPr>
              <a:t>Client ID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5" id="5"/>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6" id="6"/>
          <p:cNvSpPr txBox="true"/>
          <p:nvPr/>
        </p:nvSpPr>
        <p:spPr>
          <a:xfrm rot="0">
            <a:off x="8466174" y="3993514"/>
            <a:ext cx="9821826" cy="2166622"/>
          </a:xfrm>
          <a:prstGeom prst="rect">
            <a:avLst/>
          </a:prstGeom>
        </p:spPr>
        <p:txBody>
          <a:bodyPr anchor="t" rtlCol="false" tIns="0" lIns="0" bIns="0" rIns="0">
            <a:spAutoFit/>
          </a:bodyPr>
          <a:lstStyle/>
          <a:p>
            <a:pPr algn="ctr">
              <a:lnSpc>
                <a:spcPts val="8679"/>
              </a:lnSpc>
              <a:spcBef>
                <a:spcPct val="0"/>
              </a:spcBef>
            </a:pPr>
            <a:r>
              <a:rPr lang="en-US" sz="6199">
                <a:solidFill>
                  <a:srgbClr val="333333"/>
                </a:solidFill>
                <a:latin typeface="Public Sans Bold"/>
                <a:ea typeface="Public Sans Bold"/>
                <a:cs typeface="Public Sans Bold"/>
                <a:sym typeface="Public Sans Bold"/>
              </a:rPr>
              <a:t>Ajouter un Véhicule - Code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BFA"/>
        </a:solidFill>
      </p:bgPr>
    </p:bg>
    <p:spTree>
      <p:nvGrpSpPr>
        <p:cNvPr id="1" name=""/>
        <p:cNvGrpSpPr/>
        <p:nvPr/>
      </p:nvGrpSpPr>
      <p:grpSpPr>
        <a:xfrm>
          <a:off x="0" y="0"/>
          <a:ext cx="0" cy="0"/>
          <a:chOff x="0" y="0"/>
          <a:chExt cx="0" cy="0"/>
        </a:xfrm>
      </p:grpSpPr>
      <p:sp>
        <p:nvSpPr>
          <p:cNvPr name="Freeform 2" id="2"/>
          <p:cNvSpPr/>
          <p:nvPr/>
        </p:nvSpPr>
        <p:spPr>
          <a:xfrm flipH="false" flipV="false" rot="-976650">
            <a:off x="-1784125" y="7135918"/>
            <a:ext cx="4992679" cy="4114800"/>
          </a:xfrm>
          <a:custGeom>
            <a:avLst/>
            <a:gdLst/>
            <a:ahLst/>
            <a:cxnLst/>
            <a:rect r="r" b="b" t="t" l="l"/>
            <a:pathLst>
              <a:path h="4114800" w="4992679">
                <a:moveTo>
                  <a:pt x="0" y="0"/>
                </a:moveTo>
                <a:lnTo>
                  <a:pt x="4992680" y="0"/>
                </a:lnTo>
                <a:lnTo>
                  <a:pt x="49926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1509" y="6529921"/>
            <a:ext cx="2163207" cy="3123765"/>
          </a:xfrm>
          <a:custGeom>
            <a:avLst/>
            <a:gdLst/>
            <a:ahLst/>
            <a:cxnLst/>
            <a:rect r="r" b="b" t="t" l="l"/>
            <a:pathLst>
              <a:path h="3123765" w="2163207">
                <a:moveTo>
                  <a:pt x="0" y="0"/>
                </a:moveTo>
                <a:lnTo>
                  <a:pt x="2163207" y="0"/>
                </a:lnTo>
                <a:lnTo>
                  <a:pt x="2163207" y="3123764"/>
                </a:lnTo>
                <a:lnTo>
                  <a:pt x="0" y="3123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954134" y="0"/>
            <a:ext cx="10333866" cy="10287000"/>
          </a:xfrm>
          <a:custGeom>
            <a:avLst/>
            <a:gdLst/>
            <a:ahLst/>
            <a:cxnLst/>
            <a:rect r="r" b="b" t="t" l="l"/>
            <a:pathLst>
              <a:path h="10287000" w="10333866">
                <a:moveTo>
                  <a:pt x="0" y="0"/>
                </a:moveTo>
                <a:lnTo>
                  <a:pt x="10333866" y="0"/>
                </a:lnTo>
                <a:lnTo>
                  <a:pt x="10333866" y="10287000"/>
                </a:lnTo>
                <a:lnTo>
                  <a:pt x="0" y="10287000"/>
                </a:lnTo>
                <a:lnTo>
                  <a:pt x="0" y="0"/>
                </a:lnTo>
                <a:close/>
              </a:path>
            </a:pathLst>
          </a:custGeom>
          <a:blipFill>
            <a:blip r:embed="rId6"/>
            <a:stretch>
              <a:fillRect l="0" t="0" r="0" b="0"/>
            </a:stretch>
          </a:blipFill>
        </p:spPr>
      </p:sp>
      <p:sp>
        <p:nvSpPr>
          <p:cNvPr name="TextBox 5" id="5"/>
          <p:cNvSpPr txBox="true"/>
          <p:nvPr/>
        </p:nvSpPr>
        <p:spPr>
          <a:xfrm rot="0">
            <a:off x="1028700" y="642110"/>
            <a:ext cx="6812032" cy="1171380"/>
          </a:xfrm>
          <a:prstGeom prst="rect">
            <a:avLst/>
          </a:prstGeom>
        </p:spPr>
        <p:txBody>
          <a:bodyPr anchor="t" rtlCol="false" tIns="0" lIns="0" bIns="0" rIns="0">
            <a:spAutoFit/>
          </a:bodyPr>
          <a:lstStyle/>
          <a:p>
            <a:pPr algn="l">
              <a:lnSpc>
                <a:spcPts val="8832"/>
              </a:lnSpc>
            </a:pPr>
            <a:r>
              <a:rPr lang="en-US" sz="8921">
                <a:solidFill>
                  <a:srgbClr val="333333"/>
                </a:solidFill>
                <a:latin typeface="Lexend Deca"/>
                <a:ea typeface="Lexend Deca"/>
                <a:cs typeface="Lexend Deca"/>
                <a:sym typeface="Lexend Deca"/>
              </a:rPr>
              <a:t>Explications</a:t>
            </a:r>
          </a:p>
        </p:txBody>
      </p:sp>
      <p:sp>
        <p:nvSpPr>
          <p:cNvPr name="TextBox 6" id="6"/>
          <p:cNvSpPr txBox="true"/>
          <p:nvPr/>
        </p:nvSpPr>
        <p:spPr>
          <a:xfrm rot="0">
            <a:off x="1114294" y="2260068"/>
            <a:ext cx="4477637" cy="1384300"/>
          </a:xfrm>
          <a:prstGeom prst="rect">
            <a:avLst/>
          </a:prstGeom>
        </p:spPr>
        <p:txBody>
          <a:bodyPr anchor="t" rtlCol="false" tIns="0" lIns="0" bIns="0" rIns="0">
            <a:spAutoFit/>
          </a:bodyPr>
          <a:lstStyle/>
          <a:p>
            <a:pPr algn="l">
              <a:lnSpc>
                <a:spcPts val="5599"/>
              </a:lnSpc>
            </a:pPr>
            <a:r>
              <a:rPr lang="en-US" sz="3999" spc="147">
                <a:solidFill>
                  <a:srgbClr val="333333"/>
                </a:solidFill>
                <a:latin typeface="Noto Serif Display ExtraCondensed Heavy Italics"/>
                <a:ea typeface="Noto Serif Display ExtraCondensed Heavy Italics"/>
                <a:cs typeface="Noto Serif Display ExtraCondensed Heavy Italics"/>
                <a:sym typeface="Noto Serif Display ExtraCondensed Heavy Italics"/>
              </a:rPr>
              <a:t> de la Fonctionnalité</a:t>
            </a:r>
          </a:p>
        </p:txBody>
      </p:sp>
      <p:sp>
        <p:nvSpPr>
          <p:cNvPr name="TextBox 7" id="7"/>
          <p:cNvSpPr txBox="true"/>
          <p:nvPr/>
        </p:nvSpPr>
        <p:spPr>
          <a:xfrm rot="0">
            <a:off x="712215" y="4314944"/>
            <a:ext cx="6915692" cy="1962779"/>
          </a:xfrm>
          <a:prstGeom prst="rect">
            <a:avLst/>
          </a:prstGeom>
        </p:spPr>
        <p:txBody>
          <a:bodyPr anchor="t" rtlCol="false" tIns="0" lIns="0" bIns="0" rIns="0">
            <a:spAutoFit/>
          </a:bodyPr>
          <a:lstStyle/>
          <a:p>
            <a:pPr algn="l" marL="804278" indent="-402139" lvl="1">
              <a:lnSpc>
                <a:spcPts val="5215"/>
              </a:lnSpc>
              <a:spcBef>
                <a:spcPct val="0"/>
              </a:spcBef>
              <a:buFont typeface="Arial"/>
              <a:buChar char="•"/>
            </a:pPr>
            <a:r>
              <a:rPr lang="en-US" sz="3725">
                <a:solidFill>
                  <a:srgbClr val="FF3131"/>
                </a:solidFill>
                <a:latin typeface="Public Sans Bold"/>
                <a:ea typeface="Public Sans Bold"/>
                <a:cs typeface="Public Sans Bold"/>
                <a:sym typeface="Public Sans Bold"/>
              </a:rPr>
              <a:t>Actualisation de la liste des vehicules avec le setter fetchVehicule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DAGMT8jI9ow</dc:identifier>
  <dcterms:modified xsi:type="dcterms:W3CDTF">2011-08-01T06:04:30Z</dcterms:modified>
  <cp:revision>1</cp:revision>
  <dc:title>Soutenance BLANCHE Ben Yamine</dc:title>
</cp:coreProperties>
</file>