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76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scadia Code" panose="020B0609020000020004" pitchFamily="49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  <p:embeddedFont>
      <p:font typeface="Quattrocento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A45"/>
    <a:srgbClr val="A18658"/>
    <a:srgbClr val="262626"/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54A39-2546-483F-9571-C984DD1AB726}" v="4" dt="2023-02-13T14:26:15.715"/>
  </p1510:revLst>
</p1510:revInfo>
</file>

<file path=ppt/tableStyles.xml><?xml version="1.0" encoding="utf-8"?>
<a:tblStyleLst xmlns:a="http://schemas.openxmlformats.org/drawingml/2006/main" def="{0B538E1A-07BE-4021-83F5-A2A023053742}">
  <a:tblStyle styleId="{0B538E1A-07BE-4021-83F5-A2A02305374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7F854A39-2546-483F-9571-C984DD1AB726}"/>
    <pc:docChg chg="undo custSel addSld modSld sldOrd">
      <pc:chgData name="אלכס גורבצ'וב" userId="8459a7c7-b354-45d8-a56f-77640536e27f" providerId="ADAL" clId="{7F854A39-2546-483F-9571-C984DD1AB726}" dt="2023-02-13T14:26:29.820" v="589" actId="1076"/>
      <pc:docMkLst>
        <pc:docMk/>
      </pc:docMkLst>
      <pc:sldChg chg="modSp mod">
        <pc:chgData name="אלכס גורבצ'וב" userId="8459a7c7-b354-45d8-a56f-77640536e27f" providerId="ADAL" clId="{7F854A39-2546-483F-9571-C984DD1AB726}" dt="2023-02-13T13:45:28.375" v="8" actId="20577"/>
        <pc:sldMkLst>
          <pc:docMk/>
          <pc:sldMk cId="0" sldId="256"/>
        </pc:sldMkLst>
        <pc:spChg chg="mod">
          <ac:chgData name="אלכס גורבצ'וב" userId="8459a7c7-b354-45d8-a56f-77640536e27f" providerId="ADAL" clId="{7F854A39-2546-483F-9571-C984DD1AB726}" dt="2023-02-13T13:45:17.076" v="4" actId="1076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45:28.375" v="8" actId="20577"/>
          <ac:spMkLst>
            <pc:docMk/>
            <pc:sldMk cId="0" sldId="256"/>
            <ac:spMk id="139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45:59.620" v="12" actId="1076"/>
        <pc:sldMkLst>
          <pc:docMk/>
          <pc:sldMk cId="0" sldId="257"/>
        </pc:sldMkLst>
        <pc:spChg chg="mod">
          <ac:chgData name="אלכס גורבצ'וב" userId="8459a7c7-b354-45d8-a56f-77640536e27f" providerId="ADAL" clId="{7F854A39-2546-483F-9571-C984DD1AB726}" dt="2023-02-13T13:45:59.620" v="12" actId="1076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46:34.239" v="13" actId="404"/>
        <pc:sldMkLst>
          <pc:docMk/>
          <pc:sldMk cId="0" sldId="258"/>
        </pc:sldMkLst>
        <pc:spChg chg="mod">
          <ac:chgData name="אלכס גורבצ'וב" userId="8459a7c7-b354-45d8-a56f-77640536e27f" providerId="ADAL" clId="{7F854A39-2546-483F-9571-C984DD1AB726}" dt="2023-02-13T13:45:52.907" v="11" actId="1076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46:34.239" v="13" actId="404"/>
          <ac:spMkLst>
            <pc:docMk/>
            <pc:sldMk cId="0" sldId="258"/>
            <ac:spMk id="151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0:24.876" v="87" actId="1076"/>
        <pc:sldMkLst>
          <pc:docMk/>
          <pc:sldMk cId="0" sldId="259"/>
        </pc:sldMkLst>
        <pc:spChg chg="mod">
          <ac:chgData name="אלכס גורבצ'וב" userId="8459a7c7-b354-45d8-a56f-77640536e27f" providerId="ADAL" clId="{7F854A39-2546-483F-9571-C984DD1AB726}" dt="2023-02-13T13:46:51.211" v="15" actId="1076"/>
          <ac:spMkLst>
            <pc:docMk/>
            <pc:sldMk cId="0" sldId="259"/>
            <ac:spMk id="156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0:24.876" v="87" actId="1076"/>
          <ac:spMkLst>
            <pc:docMk/>
            <pc:sldMk cId="0" sldId="259"/>
            <ac:spMk id="157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5:18.983" v="174" actId="255"/>
        <pc:sldMkLst>
          <pc:docMk/>
          <pc:sldMk cId="0" sldId="260"/>
        </pc:sldMkLst>
        <pc:spChg chg="mod">
          <ac:chgData name="אלכס גורבצ'וב" userId="8459a7c7-b354-45d8-a56f-77640536e27f" providerId="ADAL" clId="{7F854A39-2546-483F-9571-C984DD1AB726}" dt="2023-02-13T13:49:54.411" v="77" actId="1076"/>
          <ac:spMkLst>
            <pc:docMk/>
            <pc:sldMk cId="0" sldId="260"/>
            <ac:spMk id="162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5:18.983" v="174" actId="255"/>
          <ac:spMkLst>
            <pc:docMk/>
            <pc:sldMk cId="0" sldId="260"/>
            <ac:spMk id="163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4:01.531" v="153" actId="20577"/>
        <pc:sldMkLst>
          <pc:docMk/>
          <pc:sldMk cId="0" sldId="261"/>
        </pc:sldMkLst>
        <pc:spChg chg="mod">
          <ac:chgData name="אלכס גורבצ'וב" userId="8459a7c7-b354-45d8-a56f-77640536e27f" providerId="ADAL" clId="{7F854A39-2546-483F-9571-C984DD1AB726}" dt="2023-02-13T13:51:47.345" v="117" actId="2711"/>
          <ac:spMkLst>
            <pc:docMk/>
            <pc:sldMk cId="0" sldId="261"/>
            <ac:spMk id="168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4:01.531" v="153" actId="20577"/>
          <ac:spMkLst>
            <pc:docMk/>
            <pc:sldMk cId="0" sldId="261"/>
            <ac:spMk id="169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6:50.006" v="225" actId="20577"/>
        <pc:sldMkLst>
          <pc:docMk/>
          <pc:sldMk cId="0" sldId="262"/>
        </pc:sldMkLst>
        <pc:spChg chg="mod">
          <ac:chgData name="אלכס גורבצ'וב" userId="8459a7c7-b354-45d8-a56f-77640536e27f" providerId="ADAL" clId="{7F854A39-2546-483F-9571-C984DD1AB726}" dt="2023-02-13T13:54:39.537" v="161" actId="2711"/>
          <ac:spMkLst>
            <pc:docMk/>
            <pc:sldMk cId="0" sldId="262"/>
            <ac:spMk id="174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6:50.006" v="225" actId="20577"/>
          <ac:spMkLst>
            <pc:docMk/>
            <pc:sldMk cId="0" sldId="262"/>
            <ac:spMk id="175" creationId="{00000000-0000-0000-0000-000000000000}"/>
          </ac:spMkLst>
        </pc:spChg>
      </pc:sldChg>
      <pc:sldChg chg="delSp modSp mod">
        <pc:chgData name="אלכס גורבצ'וב" userId="8459a7c7-b354-45d8-a56f-77640536e27f" providerId="ADAL" clId="{7F854A39-2546-483F-9571-C984DD1AB726}" dt="2023-02-13T13:58:43.788" v="265" actId="20577"/>
        <pc:sldMkLst>
          <pc:docMk/>
          <pc:sldMk cId="0" sldId="263"/>
        </pc:sldMkLst>
        <pc:spChg chg="mod">
          <ac:chgData name="אלכס גורבצ'וב" userId="8459a7c7-b354-45d8-a56f-77640536e27f" providerId="ADAL" clId="{7F854A39-2546-483F-9571-C984DD1AB726}" dt="2023-02-13T13:57:06.420" v="227" actId="1076"/>
          <ac:spMkLst>
            <pc:docMk/>
            <pc:sldMk cId="0" sldId="263"/>
            <ac:spMk id="180" creationId="{00000000-0000-0000-0000-000000000000}"/>
          </ac:spMkLst>
        </pc:spChg>
        <pc:spChg chg="del">
          <ac:chgData name="אלכס גורבצ'וב" userId="8459a7c7-b354-45d8-a56f-77640536e27f" providerId="ADAL" clId="{7F854A39-2546-483F-9571-C984DD1AB726}" dt="2023-02-13T13:57:14.576" v="229" actId="478"/>
          <ac:spMkLst>
            <pc:docMk/>
            <pc:sldMk cId="0" sldId="263"/>
            <ac:spMk id="182" creationId="{00000000-0000-0000-0000-000000000000}"/>
          </ac:spMkLst>
        </pc:spChg>
        <pc:graphicFrameChg chg="mod modGraphic">
          <ac:chgData name="אלכס גורבצ'וב" userId="8459a7c7-b354-45d8-a56f-77640536e27f" providerId="ADAL" clId="{7F854A39-2546-483F-9571-C984DD1AB726}" dt="2023-02-13T13:58:43.788" v="265" actId="20577"/>
          <ac:graphicFrameMkLst>
            <pc:docMk/>
            <pc:sldMk cId="0" sldId="263"/>
            <ac:graphicFrameMk id="181" creationId="{00000000-0000-0000-0000-000000000000}"/>
          </ac:graphicFrameMkLst>
        </pc:graphicFrameChg>
      </pc:sldChg>
      <pc:sldChg chg="modSp mod">
        <pc:chgData name="אלכס גורבצ'וב" userId="8459a7c7-b354-45d8-a56f-77640536e27f" providerId="ADAL" clId="{7F854A39-2546-483F-9571-C984DD1AB726}" dt="2023-02-13T14:00:17.832" v="317"/>
        <pc:sldMkLst>
          <pc:docMk/>
          <pc:sldMk cId="0" sldId="264"/>
        </pc:sldMkLst>
        <pc:spChg chg="mod">
          <ac:chgData name="אלכס גורבצ'וב" userId="8459a7c7-b354-45d8-a56f-77640536e27f" providerId="ADAL" clId="{7F854A39-2546-483F-9571-C984DD1AB726}" dt="2023-02-13T13:58:57.843" v="268" actId="2711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0:17.832" v="317"/>
          <ac:spMkLst>
            <pc:docMk/>
            <pc:sldMk cId="0" sldId="264"/>
            <ac:spMk id="188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4:02:23.949" v="498" actId="2711"/>
        <pc:sldMkLst>
          <pc:docMk/>
          <pc:sldMk cId="0" sldId="265"/>
        </pc:sldMkLst>
        <pc:spChg chg="mod">
          <ac:chgData name="אלכס גורבצ'וב" userId="8459a7c7-b354-45d8-a56f-77640536e27f" providerId="ADAL" clId="{7F854A39-2546-483F-9571-C984DD1AB726}" dt="2023-02-13T14:02:23.949" v="498" actId="2711"/>
          <ac:spMkLst>
            <pc:docMk/>
            <pc:sldMk cId="0" sldId="265"/>
            <ac:spMk id="193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2:08.271" v="495" actId="14100"/>
          <ac:spMkLst>
            <pc:docMk/>
            <pc:sldMk cId="0" sldId="265"/>
            <ac:spMk id="194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4:09:59.709" v="554" actId="6549"/>
        <pc:sldMkLst>
          <pc:docMk/>
          <pc:sldMk cId="0" sldId="266"/>
        </pc:sldMkLst>
        <pc:spChg chg="mod">
          <ac:chgData name="אלכס גורבצ'וב" userId="8459a7c7-b354-45d8-a56f-77640536e27f" providerId="ADAL" clId="{7F854A39-2546-483F-9571-C984DD1AB726}" dt="2023-02-13T14:09:07.160" v="503" actId="2711"/>
          <ac:spMkLst>
            <pc:docMk/>
            <pc:sldMk cId="0" sldId="266"/>
            <ac:spMk id="199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9:59.709" v="554" actId="6549"/>
          <ac:spMkLst>
            <pc:docMk/>
            <pc:sldMk cId="0" sldId="266"/>
            <ac:spMk id="200" creationId="{00000000-0000-0000-0000-000000000000}"/>
          </ac:spMkLst>
        </pc:spChg>
      </pc:sldChg>
      <pc:sldChg chg="addSp delSp modSp add mod ord">
        <pc:chgData name="אלכס גורבצ'וב" userId="8459a7c7-b354-45d8-a56f-77640536e27f" providerId="ADAL" clId="{7F854A39-2546-483F-9571-C984DD1AB726}" dt="2023-02-13T14:26:29.820" v="589" actId="1076"/>
        <pc:sldMkLst>
          <pc:docMk/>
          <pc:sldMk cId="3191274517" sldId="267"/>
        </pc:sldMkLst>
        <pc:spChg chg="add del mod">
          <ac:chgData name="אלכס גורבצ'וב" userId="8459a7c7-b354-45d8-a56f-77640536e27f" providerId="ADAL" clId="{7F854A39-2546-483F-9571-C984DD1AB726}" dt="2023-02-13T14:22:38.202" v="559" actId="1957"/>
          <ac:spMkLst>
            <pc:docMk/>
            <pc:sldMk cId="3191274517" sldId="267"/>
            <ac:spMk id="3" creationId="{CDB30661-8A12-9111-7D7F-7E536F21F852}"/>
          </ac:spMkLst>
        </pc:spChg>
        <pc:spChg chg="mod">
          <ac:chgData name="אלכס גורבצ'וב" userId="8459a7c7-b354-45d8-a56f-77640536e27f" providerId="ADAL" clId="{7F854A39-2546-483F-9571-C984DD1AB726}" dt="2023-02-13T14:25:03.115" v="587" actId="20577"/>
          <ac:spMkLst>
            <pc:docMk/>
            <pc:sldMk cId="3191274517" sldId="267"/>
            <ac:spMk id="162" creationId="{00000000-0000-0000-0000-000000000000}"/>
          </ac:spMkLst>
        </pc:spChg>
        <pc:spChg chg="del">
          <ac:chgData name="אלכס גורבצ'וב" userId="8459a7c7-b354-45d8-a56f-77640536e27f" providerId="ADAL" clId="{7F854A39-2546-483F-9571-C984DD1AB726}" dt="2023-02-13T14:22:30.596" v="556" actId="478"/>
          <ac:spMkLst>
            <pc:docMk/>
            <pc:sldMk cId="3191274517" sldId="267"/>
            <ac:spMk id="163" creationId="{00000000-0000-0000-0000-000000000000}"/>
          </ac:spMkLst>
        </pc:spChg>
        <pc:graphicFrameChg chg="add mod">
          <ac:chgData name="אלכס גורבצ'וב" userId="8459a7c7-b354-45d8-a56f-77640536e27f" providerId="ADAL" clId="{7F854A39-2546-483F-9571-C984DD1AB726}" dt="2023-02-13T14:26:29.820" v="589" actId="1076"/>
          <ac:graphicFrameMkLst>
            <pc:docMk/>
            <pc:sldMk cId="3191274517" sldId="267"/>
            <ac:graphicFrameMk id="6" creationId="{7B72F4FC-B859-B30C-78A6-70E6BF6520E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כמות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88-4715-8E17-06961162E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88-4715-8E17-06961162E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88-4715-8E17-06961162E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88-4715-8E17-06961162E50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21.4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088-4715-8E17-06961162E5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42.8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088-4715-8E17-06961162E50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21.4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088-4715-8E17-06961162E50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14.4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088-4715-8E17-06961162E50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באגים ברמה קריטית</c:v>
                </c:pt>
                <c:pt idx="1">
                  <c:v>באגים ברמה גבוה</c:v>
                </c:pt>
                <c:pt idx="2">
                  <c:v>באגים ברמה בינונית</c:v>
                </c:pt>
                <c:pt idx="3">
                  <c:v>באגים ברמה נמוכה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21.4</c:v>
                </c:pt>
                <c:pt idx="1">
                  <c:v>42.8</c:v>
                </c:pt>
                <c:pt idx="2">
                  <c:v>21.4</c:v>
                </c:pt>
                <c:pt idx="3">
                  <c:v>14.4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D-4C7A-AB78-EDFEEB6C0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3516b6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15b3516b6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b3516b6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15b3516b6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b3516b6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15b3516b6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b3516b6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15b3516b6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b3516b6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15b3516b6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3516b6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15b3516b6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3516b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15b3516b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3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b3516b6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15b3516b6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b3516b6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15b3516b6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b3516b6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5b3516b6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45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825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70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187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957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967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5025772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419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5913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8021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62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209227" y="674176"/>
            <a:ext cx="8989017" cy="321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600"/>
              <a:buFont typeface="Calibri"/>
              <a:buNone/>
            </a:pPr>
            <a:r>
              <a:rPr lang="en-US" sz="8000" b="1" dirty="0">
                <a:solidFill>
                  <a:srgbClr val="B57A45"/>
                </a:solidFill>
                <a:latin typeface="Bauhaus 93" panose="04030905020B02020C02" pitchFamily="82" charset="0"/>
                <a:cs typeface="+mn-cs"/>
              </a:rPr>
              <a:t>S T R</a:t>
            </a:r>
            <a:br>
              <a:rPr lang="he-IL" dirty="0">
                <a:solidFill>
                  <a:srgbClr val="262626"/>
                </a:solidFill>
                <a:cs typeface="+mn-cs"/>
              </a:rPr>
            </a:br>
            <a:r>
              <a:rPr lang="he-IL" dirty="0">
                <a:solidFill>
                  <a:srgbClr val="B57A45"/>
                </a:solidFill>
                <a:cs typeface="+mn-cs"/>
              </a:rPr>
              <a:t> </a:t>
            </a:r>
            <a:r>
              <a:rPr lang="he-IL" sz="5400" dirty="0">
                <a:solidFill>
                  <a:srgbClr val="B57A45"/>
                </a:solidFill>
                <a:cs typeface="+mn-cs"/>
              </a:rPr>
              <a:t>בן &amp; עדי &amp; ישראל</a:t>
            </a:r>
            <a:endParaRPr sz="5400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0" y="4587498"/>
            <a:ext cx="9144000" cy="55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523"/>
            </a:pPr>
            <a:r>
              <a:rPr lang="he-IL" sz="1800" b="1" i="1" dirty="0">
                <a:solidFill>
                  <a:schemeClr val="bg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+mj-cs"/>
              </a:rPr>
              <a:t>      </a:t>
            </a:r>
            <a:r>
              <a:rPr lang="he-IL" sz="1800" b="1" i="1" dirty="0" err="1">
                <a:solidFill>
                  <a:schemeClr val="bg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+mj-cs"/>
              </a:rPr>
              <a:t>גרסא</a:t>
            </a:r>
            <a:r>
              <a:rPr lang="he-IL" sz="1800" b="1" i="1" dirty="0">
                <a:solidFill>
                  <a:schemeClr val="bg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+mj-cs"/>
              </a:rPr>
              <a:t>: 1.2.3                                        מאשר: אלכס </a:t>
            </a:r>
            <a:r>
              <a:rPr lang="he-IL" sz="1800" b="1" i="1" dirty="0" err="1">
                <a:solidFill>
                  <a:schemeClr val="bg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+mj-cs"/>
              </a:rPr>
              <a:t>גורבצ'וב</a:t>
            </a:r>
            <a:r>
              <a:rPr lang="he-IL" sz="1800" b="1" i="1" dirty="0">
                <a:solidFill>
                  <a:schemeClr val="bg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+mj-cs"/>
              </a:rPr>
              <a:t>                   תאריך: </a:t>
            </a:r>
            <a:r>
              <a:rPr lang="he-IL" sz="1800" b="1" i="1" cap="all" dirty="0">
                <a:solidFill>
                  <a:schemeClr val="bg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+mj-cs"/>
              </a:rPr>
              <a:t>27/04/2023</a:t>
            </a:r>
            <a:endParaRPr lang="en-US" sz="1800" b="1" i="1" cap="all" dirty="0">
              <a:solidFill>
                <a:schemeClr val="bg2"/>
              </a:solidFill>
              <a:latin typeface="Cascadia Code" panose="020B0609020000020004" pitchFamily="49" charset="0"/>
              <a:ea typeface="Cascadia Code" panose="020B0609020000020004" pitchFamily="49" charset="0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678483"/>
            <a:ext cx="8229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5400" b="1" dirty="0">
                <a:solidFill>
                  <a:srgbClr val="B57A45"/>
                </a:solidFill>
                <a:cs typeface="+mn-cs"/>
              </a:rPr>
              <a:t>סיכונים</a:t>
            </a:r>
            <a:endParaRPr sz="5400" b="1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idx="1"/>
          </p:nvPr>
        </p:nvSpPr>
        <p:spPr>
          <a:xfrm>
            <a:off x="457200" y="1682219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he-IL" sz="1800" b="1" dirty="0">
                <a:solidFill>
                  <a:srgbClr val="B57A45"/>
                </a:solidFill>
              </a:rPr>
              <a:t>אין כפתור נגישות, חשיפה לתביעה בהיקף של מיליוני שקלים</a:t>
            </a:r>
            <a:endParaRPr sz="1800" b="1" dirty="0">
              <a:solidFill>
                <a:srgbClr val="B57A45"/>
              </a:solidFill>
            </a:endParaRPr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iw" sz="1800" b="1" dirty="0">
                <a:solidFill>
                  <a:srgbClr val="B57A45"/>
                </a:solidFill>
              </a:rPr>
              <a:t>סיכון מוצר - התסריטים לא הורצו במחשב נייח, טאבלט</a:t>
            </a:r>
            <a:r>
              <a:rPr lang="he-IL" sz="1800" b="1" dirty="0">
                <a:solidFill>
                  <a:srgbClr val="B57A45"/>
                </a:solidFill>
              </a:rPr>
              <a:t>, דפדפני </a:t>
            </a:r>
            <a:r>
              <a:rPr lang="en-GB" sz="1800" b="1" dirty="0" err="1">
                <a:solidFill>
                  <a:srgbClr val="B57A45"/>
                </a:solidFill>
              </a:rPr>
              <a:t>FireFox</a:t>
            </a:r>
            <a:r>
              <a:rPr lang="en-GB" sz="1800" b="1" dirty="0">
                <a:solidFill>
                  <a:srgbClr val="B57A45"/>
                </a:solidFill>
              </a:rPr>
              <a:t> </a:t>
            </a:r>
            <a:r>
              <a:rPr lang="he-IL" sz="1800" b="1" dirty="0">
                <a:solidFill>
                  <a:srgbClr val="B57A45"/>
                </a:solidFill>
              </a:rPr>
              <a:t> ו </a:t>
            </a:r>
            <a:r>
              <a:rPr lang="en-GB" sz="1800" b="1" dirty="0" err="1">
                <a:solidFill>
                  <a:srgbClr val="B57A45"/>
                </a:solidFill>
              </a:rPr>
              <a:t>Opra</a:t>
            </a:r>
            <a:endParaRPr sz="1800" b="1" dirty="0">
              <a:solidFill>
                <a:srgbClr val="B57A4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624891"/>
            <a:ext cx="8229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b="1" dirty="0">
                <a:solidFill>
                  <a:srgbClr val="B57A45"/>
                </a:solidFill>
                <a:cs typeface="+mn-cs"/>
              </a:rPr>
              <a:t>הערכה והמלצות</a:t>
            </a:r>
            <a:endParaRPr b="1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idx="1"/>
          </p:nvPr>
        </p:nvSpPr>
        <p:spPr>
          <a:xfrm>
            <a:off x="457200" y="1746297"/>
            <a:ext cx="8229600" cy="320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GB" sz="1800" b="1" dirty="0">
                <a:solidFill>
                  <a:srgbClr val="B57A45"/>
                </a:solidFill>
              </a:rPr>
              <a:t> </a:t>
            </a:r>
            <a:r>
              <a:rPr lang="he-IL" sz="1800" b="1" dirty="0">
                <a:solidFill>
                  <a:srgbClr val="B57A45"/>
                </a:solidFill>
              </a:rPr>
              <a:t>להוסיף כפתור הנגשה</a:t>
            </a:r>
            <a:endParaRPr sz="1800" b="1" dirty="0">
              <a:solidFill>
                <a:srgbClr val="B57A4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727732"/>
            <a:ext cx="822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b="1" dirty="0">
                <a:solidFill>
                  <a:srgbClr val="B57A45"/>
                </a:solidFill>
                <a:cs typeface="+mn-cs"/>
              </a:rPr>
              <a:t>אישורים</a:t>
            </a:r>
            <a:endParaRPr sz="4000" b="1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idx="1"/>
          </p:nvPr>
        </p:nvSpPr>
        <p:spPr>
          <a:xfrm>
            <a:off x="457200" y="1723470"/>
            <a:ext cx="8229600" cy="294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>
                <a:solidFill>
                  <a:srgbClr val="B57A45"/>
                </a:solidFill>
              </a:rPr>
              <a:t>מאשר: אלכס </a:t>
            </a:r>
            <a:r>
              <a:rPr lang="he-IL" dirty="0" err="1">
                <a:solidFill>
                  <a:srgbClr val="B57A45"/>
                </a:solidFill>
              </a:rPr>
              <a:t>גורבצ'וב</a:t>
            </a:r>
            <a:endParaRPr lang="he-IL" dirty="0">
              <a:solidFill>
                <a:srgbClr val="B57A4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57200" y="673213"/>
            <a:ext cx="822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תקציר </a:t>
            </a:r>
            <a:r>
              <a:rPr lang="he-IL" sz="4000" dirty="0">
                <a:cs typeface="+mn-cs"/>
              </a:rPr>
              <a:t>הודות המערכת</a:t>
            </a:r>
            <a:endParaRPr dirty="0">
              <a:cs typeface="+mn-cs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idx="1"/>
          </p:nvPr>
        </p:nvSpPr>
        <p:spPr>
          <a:xfrm>
            <a:off x="381573" y="1639545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המערכת הנבדקת הינה מערכת לתצוגה ומכירה של בעלי חיים " חנות חיות"</a:t>
            </a:r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dirty="0" err="1">
                <a:latin typeface="Arial"/>
                <a:ea typeface="Arial"/>
                <a:cs typeface="Arial"/>
                <a:sym typeface="Arial"/>
              </a:rPr>
              <a:t>מתדולוגית</a:t>
            </a:r>
            <a:r>
              <a:rPr lang="he-IL" dirty="0">
                <a:latin typeface="Arial"/>
                <a:ea typeface="Arial"/>
                <a:cs typeface="Arial"/>
                <a:sym typeface="Arial"/>
              </a:rPr>
              <a:t> הבדיקה היא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AGILE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57200" y="664916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6000" dirty="0">
                <a:solidFill>
                  <a:srgbClr val="B57A45"/>
                </a:solidFill>
                <a:cs typeface="+mn-cs"/>
              </a:rPr>
              <a:t>צוות הבדיקות</a:t>
            </a:r>
            <a:endParaRPr sz="6000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idx="1"/>
          </p:nvPr>
        </p:nvSpPr>
        <p:spPr>
          <a:xfrm>
            <a:off x="457200" y="1633394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sz="20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עדי אוסקר, בודקת תוכנה </a:t>
            </a:r>
          </a:p>
          <a:p>
            <a:pPr marL="273050" lvl="0" indent="-273050" algn="just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he-IL" sz="20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ישראל חן, בודק תוכנה </a:t>
            </a:r>
          </a:p>
          <a:p>
            <a:pPr marL="273050" lvl="0" indent="-273050" algn="just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he-IL" sz="20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בן ציון קפלן, בודק תוכנה</a:t>
            </a:r>
            <a:endParaRPr sz="2000" b="1" dirty="0">
              <a:solidFill>
                <a:srgbClr val="B57A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644290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5400" b="1" dirty="0">
                <a:solidFill>
                  <a:srgbClr val="B57A45"/>
                </a:solidFill>
                <a:cs typeface="+mn-cs"/>
              </a:rPr>
              <a:t>סטייה מהתכנון</a:t>
            </a:r>
            <a:endParaRPr sz="5400" b="1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57" name="Google Shape;157;p28"/>
          <p:cNvSpPr txBox="1">
            <a:spLocks noGrp="1"/>
          </p:cNvSpPr>
          <p:nvPr>
            <p:ph idx="1"/>
          </p:nvPr>
        </p:nvSpPr>
        <p:spPr>
          <a:xfrm>
            <a:off x="457200" y="1666813"/>
            <a:ext cx="8090115" cy="318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הבודק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ים עמדו </a:t>
            </a: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 בתנאי הסף ליציאה שהוגדרו במסמך ה-STP:</a:t>
            </a:r>
            <a:endParaRPr sz="1800" b="1" dirty="0">
              <a:solidFill>
                <a:srgbClr val="B57A45"/>
              </a:solidFill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נכתבו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15.3</a:t>
            </a: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% מהתסריטים: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28</a:t>
            </a: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 תסריטים מתוך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183</a:t>
            </a: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מעל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78.5</a:t>
            </a: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% מהתסריטים הורצו בהצלחה: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22</a:t>
            </a: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 תסריטים מתוך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28</a:t>
            </a:r>
            <a:endParaRPr sz="1800" b="1" dirty="0">
              <a:solidFill>
                <a:srgbClr val="B57A45"/>
              </a:solidFill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נמצאו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6 </a:t>
            </a: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באגים מתוך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28</a:t>
            </a:r>
            <a:r>
              <a:rPr lang="iw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,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יש</a:t>
            </a:r>
            <a:r>
              <a:rPr lang="en-US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 </a:t>
            </a:r>
            <a:r>
              <a:rPr lang="he-IL" sz="1800" b="1" dirty="0">
                <a:solidFill>
                  <a:srgbClr val="B57A45"/>
                </a:solidFill>
                <a:latin typeface="Quattrocento Sans"/>
                <a:ea typeface="Quattrocento Sans"/>
                <a:sym typeface="Quattrocento Sans"/>
              </a:rPr>
              <a:t> תקלה קריטית פתוחה, אין כפתור נגישות במערכת.</a:t>
            </a:r>
            <a:endParaRPr sz="1800" b="1" dirty="0">
              <a:solidFill>
                <a:srgbClr val="B57A45"/>
              </a:solidFill>
              <a:latin typeface="Quattrocento Sans"/>
              <a:ea typeface="Quattrocento Sans"/>
              <a:sym typeface="Quattrocento Sans"/>
            </a:endParaRPr>
          </a:p>
          <a:p>
            <a:pPr marL="0" lvl="0" indent="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</a:pPr>
            <a:endParaRPr sz="1800" b="1" dirty="0">
              <a:solidFill>
                <a:srgbClr val="B57A4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rgbClr val="B57A45"/>
                </a:solidFill>
                <a:cs typeface="+mn-cs"/>
              </a:rPr>
              <a:t>מצב באגים</a:t>
            </a:r>
            <a:endParaRPr sz="5400" b="1" dirty="0">
              <a:solidFill>
                <a:srgbClr val="B57A45"/>
              </a:solidFill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2F4FC-B859-B30C-78A6-70E6BF65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131232"/>
              </p:ext>
            </p:extLst>
          </p:nvPr>
        </p:nvGraphicFramePr>
        <p:xfrm>
          <a:off x="612000" y="1872000"/>
          <a:ext cx="7200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127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800" b="1" dirty="0">
                <a:solidFill>
                  <a:srgbClr val="B57A45"/>
                </a:solidFill>
                <a:cs typeface="+mn-cs"/>
              </a:rPr>
              <a:t>כיסוי</a:t>
            </a:r>
            <a:endParaRPr sz="4800" b="1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idx="1"/>
          </p:nvPr>
        </p:nvSpPr>
        <p:spPr>
          <a:xfrm>
            <a:off x="319050" y="1749309"/>
            <a:ext cx="8505900" cy="31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1600" b="1" dirty="0">
                <a:solidFill>
                  <a:srgbClr val="B57A45"/>
                </a:solidFill>
              </a:rPr>
              <a:t>הבודק</a:t>
            </a:r>
            <a:r>
              <a:rPr lang="he-IL" sz="1600" b="1" dirty="0">
                <a:solidFill>
                  <a:srgbClr val="B57A45"/>
                </a:solidFill>
              </a:rPr>
              <a:t>ים</a:t>
            </a:r>
            <a:r>
              <a:rPr lang="iw" sz="1600" b="1" dirty="0">
                <a:solidFill>
                  <a:srgbClr val="B57A45"/>
                </a:solidFill>
              </a:rPr>
              <a:t> הגיע</a:t>
            </a:r>
            <a:r>
              <a:rPr lang="he-IL" sz="1600" b="1" dirty="0">
                <a:solidFill>
                  <a:srgbClr val="B57A45"/>
                </a:solidFill>
              </a:rPr>
              <a:t>ו</a:t>
            </a:r>
            <a:r>
              <a:rPr lang="iw" sz="1600" b="1" dirty="0">
                <a:solidFill>
                  <a:srgbClr val="B57A45"/>
                </a:solidFill>
              </a:rPr>
              <a:t> ל </a:t>
            </a:r>
            <a:r>
              <a:rPr lang="he-IL" sz="1600" b="1" dirty="0">
                <a:solidFill>
                  <a:srgbClr val="B57A45"/>
                </a:solidFill>
              </a:rPr>
              <a:t>100</a:t>
            </a:r>
            <a:r>
              <a:rPr lang="iw" sz="1600" b="1" dirty="0">
                <a:solidFill>
                  <a:srgbClr val="B57A45"/>
                </a:solidFill>
              </a:rPr>
              <a:t>% כיסוי תסריטי בדיקה</a:t>
            </a:r>
            <a:endParaRPr sz="1600" b="1" dirty="0">
              <a:solidFill>
                <a:srgbClr val="B57A45"/>
              </a:solidFill>
            </a:endParaRPr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1600" b="1" dirty="0">
                <a:solidFill>
                  <a:srgbClr val="B57A45"/>
                </a:solidFill>
              </a:rPr>
              <a:t>בתום מחזור הבדיקות נמצא</a:t>
            </a:r>
            <a:r>
              <a:rPr lang="he-IL" sz="1600" b="1" dirty="0">
                <a:solidFill>
                  <a:srgbClr val="B57A45"/>
                </a:solidFill>
              </a:rPr>
              <a:t>ו</a:t>
            </a:r>
            <a:r>
              <a:rPr lang="iw" sz="1600" b="1" dirty="0">
                <a:solidFill>
                  <a:srgbClr val="B57A45"/>
                </a:solidFill>
              </a:rPr>
              <a:t> אזור</a:t>
            </a:r>
            <a:r>
              <a:rPr lang="he-IL" sz="1600" b="1" dirty="0">
                <a:solidFill>
                  <a:srgbClr val="B57A45"/>
                </a:solidFill>
              </a:rPr>
              <a:t>ים</a:t>
            </a:r>
            <a:r>
              <a:rPr lang="iw" sz="1600" b="1" dirty="0">
                <a:solidFill>
                  <a:srgbClr val="B57A45"/>
                </a:solidFill>
              </a:rPr>
              <a:t> הבעייתי</a:t>
            </a:r>
            <a:r>
              <a:rPr lang="he-IL" sz="1600" b="1" dirty="0">
                <a:solidFill>
                  <a:srgbClr val="B57A45"/>
                </a:solidFill>
              </a:rPr>
              <a:t>ים: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600" b="1" dirty="0">
                <a:solidFill>
                  <a:srgbClr val="B57A45"/>
                </a:solidFill>
              </a:rPr>
              <a:t>מסך ביצוע ההזמנה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600" b="1" dirty="0">
                <a:solidFill>
                  <a:srgbClr val="B57A45"/>
                </a:solidFill>
              </a:rPr>
              <a:t>הוספת חיות לסל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600" b="1" dirty="0">
                <a:solidFill>
                  <a:srgbClr val="B57A45"/>
                </a:solidFill>
              </a:rPr>
              <a:t>כפתור נגישות – לא קיים בכלל האתר</a:t>
            </a:r>
            <a:endParaRPr sz="1600" b="1" dirty="0">
              <a:solidFill>
                <a:srgbClr val="B57A4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54000" y="645712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800" b="1" dirty="0">
                <a:solidFill>
                  <a:srgbClr val="B57A45"/>
                </a:solidFill>
                <a:cs typeface="+mn-cs"/>
              </a:rPr>
              <a:t>התקדמות הבדיקות</a:t>
            </a:r>
            <a:endParaRPr sz="4800" b="1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idx="1"/>
          </p:nvPr>
        </p:nvSpPr>
        <p:spPr>
          <a:xfrm>
            <a:off x="397650" y="1639308"/>
            <a:ext cx="83487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he-IL" sz="1800" b="1" dirty="0">
                <a:solidFill>
                  <a:srgbClr val="B57A45"/>
                </a:solidFill>
              </a:rPr>
              <a:t>28</a:t>
            </a:r>
            <a:r>
              <a:rPr lang="iw" sz="1800" b="1" dirty="0">
                <a:solidFill>
                  <a:srgbClr val="B57A45"/>
                </a:solidFill>
              </a:rPr>
              <a:t> תסריטי  בדיקה</a:t>
            </a:r>
            <a:endParaRPr sz="1800" b="1" dirty="0">
              <a:solidFill>
                <a:srgbClr val="B57A45"/>
              </a:solidFill>
            </a:endParaRPr>
          </a:p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iw" sz="1800" b="1" dirty="0">
                <a:solidFill>
                  <a:srgbClr val="B57A45"/>
                </a:solidFill>
              </a:rPr>
              <a:t>משאבים שנעשה בהם שימוש:</a:t>
            </a:r>
            <a:r>
              <a:rPr lang="he-IL" sz="1800" b="1" dirty="0">
                <a:solidFill>
                  <a:srgbClr val="B57A45"/>
                </a:solidFill>
              </a:rPr>
              <a:t> </a:t>
            </a:r>
            <a:r>
              <a:rPr lang="iw" sz="1800" b="1" dirty="0">
                <a:solidFill>
                  <a:srgbClr val="B57A45"/>
                </a:solidFill>
              </a:rPr>
              <a:t>מחשב נייד, סמאטרפון</a:t>
            </a:r>
            <a:r>
              <a:rPr lang="he-IL" sz="1800" b="1" dirty="0">
                <a:solidFill>
                  <a:srgbClr val="B57A45"/>
                </a:solidFill>
              </a:rPr>
              <a:t>,</a:t>
            </a:r>
            <a:r>
              <a:rPr lang="iw" sz="1800" b="1" dirty="0">
                <a:solidFill>
                  <a:srgbClr val="B57A45"/>
                </a:solidFill>
              </a:rPr>
              <a:t>excel </a:t>
            </a:r>
            <a:r>
              <a:rPr lang="he-IL" sz="1800" b="1" dirty="0">
                <a:solidFill>
                  <a:srgbClr val="B57A45"/>
                </a:solidFill>
              </a:rPr>
              <a:t>,</a:t>
            </a:r>
            <a:r>
              <a:rPr lang="iw" sz="1800" b="1" dirty="0">
                <a:solidFill>
                  <a:srgbClr val="B57A45"/>
                </a:solidFill>
              </a:rPr>
              <a:t>word powerpoint</a:t>
            </a:r>
            <a:endParaRPr sz="1800" b="1" dirty="0">
              <a:solidFill>
                <a:srgbClr val="B57A45"/>
              </a:solidFill>
            </a:endParaRPr>
          </a:p>
          <a:p>
            <a:pPr marL="666750" lvl="0" indent="-220027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</a:pPr>
            <a:r>
              <a:rPr lang="iw" sz="1800" b="1" dirty="0">
                <a:solidFill>
                  <a:srgbClr val="B57A45"/>
                </a:solidFill>
              </a:rPr>
              <a:t>לא נעשה שימוש:</a:t>
            </a:r>
            <a:r>
              <a:rPr lang="he-IL" sz="1800" b="1" dirty="0">
                <a:solidFill>
                  <a:srgbClr val="B57A45"/>
                </a:solidFill>
              </a:rPr>
              <a:t> </a:t>
            </a:r>
            <a:r>
              <a:rPr lang="iw" sz="1800" b="1" dirty="0">
                <a:solidFill>
                  <a:srgbClr val="B57A45"/>
                </a:solidFill>
              </a:rPr>
              <a:t>בדיקת תאימות במחשב נייח, טאבלט</a:t>
            </a:r>
            <a:r>
              <a:rPr lang="he-IL" sz="1800" b="1" dirty="0">
                <a:solidFill>
                  <a:srgbClr val="B57A45"/>
                </a:solidFill>
              </a:rPr>
              <a:t>, דפדפני </a:t>
            </a:r>
            <a:r>
              <a:rPr lang="en-GB" sz="1800" b="1" dirty="0" err="1">
                <a:solidFill>
                  <a:srgbClr val="B57A45"/>
                </a:solidFill>
              </a:rPr>
              <a:t>FireFox</a:t>
            </a:r>
            <a:r>
              <a:rPr lang="en-GB" sz="1800" b="1" dirty="0">
                <a:solidFill>
                  <a:srgbClr val="B57A45"/>
                </a:solidFill>
              </a:rPr>
              <a:t> </a:t>
            </a:r>
            <a:r>
              <a:rPr lang="he-IL" sz="1800" b="1" dirty="0">
                <a:solidFill>
                  <a:srgbClr val="B57A45"/>
                </a:solidFill>
              </a:rPr>
              <a:t> ו </a:t>
            </a:r>
            <a:r>
              <a:rPr lang="en-GB" sz="1800" b="1" dirty="0" err="1">
                <a:solidFill>
                  <a:srgbClr val="B57A45"/>
                </a:solidFill>
              </a:rPr>
              <a:t>Opra</a:t>
            </a:r>
            <a:endParaRPr lang="he" sz="1800" b="1" dirty="0">
              <a:solidFill>
                <a:srgbClr val="B57A45"/>
              </a:solidFill>
            </a:endParaRPr>
          </a:p>
          <a:p>
            <a:pPr marL="0" lvl="0" indent="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B57A4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57200" y="618767"/>
            <a:ext cx="8229600" cy="70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800" b="1" dirty="0">
                <a:solidFill>
                  <a:srgbClr val="B57A45"/>
                </a:solidFill>
                <a:cs typeface="+mn-cs"/>
              </a:rPr>
              <a:t>איכות</a:t>
            </a:r>
            <a:endParaRPr sz="4800" b="1" dirty="0">
              <a:solidFill>
                <a:srgbClr val="B57A45"/>
              </a:solidFill>
              <a:cs typeface="+mn-cs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idx="1"/>
          </p:nvPr>
        </p:nvSpPr>
        <p:spPr>
          <a:xfrm>
            <a:off x="724472" y="1671145"/>
            <a:ext cx="7429500" cy="301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סה"כ תסריטים: </a:t>
            </a:r>
            <a:r>
              <a:rPr lang="en-GB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800" b="1" dirty="0">
              <a:solidFill>
                <a:srgbClr val="B57A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he-IL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מצב דיווח על הבאגים</a:t>
            </a:r>
            <a:r>
              <a:rPr lang="en-GB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he-IL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w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כל הבאגים המדווחים נמצאים כעת במצב פתוח ומוכנים להיבדק על ידי המפתחים</a:t>
            </a:r>
            <a:endParaRPr sz="1800" b="1" dirty="0">
              <a:solidFill>
                <a:srgbClr val="B57A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האזור הבעייתי ביותר</a:t>
            </a:r>
            <a:r>
              <a:rPr lang="he-IL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: כפתור נגישות, מסך ביצוע ההזמנה</a:t>
            </a:r>
            <a:endParaRPr sz="1800" b="1" dirty="0">
              <a:solidFill>
                <a:srgbClr val="B57A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האזור בו נמצאו רוב הבאגים הו</a:t>
            </a:r>
            <a:r>
              <a:rPr lang="he-IL" sz="1800" b="1" dirty="0">
                <a:solidFill>
                  <a:srgbClr val="B57A45"/>
                </a:solidFill>
                <a:latin typeface="Arial"/>
                <a:ea typeface="Arial"/>
                <a:cs typeface="Arial"/>
                <a:sym typeface="Arial"/>
              </a:rPr>
              <a:t>א: מסך ביצוע ההזמנה </a:t>
            </a:r>
            <a:endParaRPr sz="2400" b="1" dirty="0">
              <a:solidFill>
                <a:srgbClr val="B57A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457200" y="691106"/>
            <a:ext cx="8229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b="1" dirty="0">
                <a:solidFill>
                  <a:srgbClr val="B57A45"/>
                </a:solidFill>
                <a:cs typeface="+mn-cs"/>
              </a:rPr>
              <a:t>תנאי סף ליציאה</a:t>
            </a:r>
            <a:endParaRPr sz="4000" b="1" dirty="0">
              <a:solidFill>
                <a:srgbClr val="B57A45"/>
              </a:solidFill>
              <a:cs typeface="+mn-cs"/>
            </a:endParaRPr>
          </a:p>
        </p:txBody>
      </p:sp>
      <p:graphicFrame>
        <p:nvGraphicFramePr>
          <p:cNvPr id="181" name="Google Shape;181;p32"/>
          <p:cNvGraphicFramePr/>
          <p:nvPr>
            <p:extLst>
              <p:ext uri="{D42A27DB-BD31-4B8C-83A1-F6EECF244321}">
                <p14:modId xmlns:p14="http://schemas.microsoft.com/office/powerpoint/2010/main" val="2737551618"/>
              </p:ext>
            </p:extLst>
          </p:nvPr>
        </p:nvGraphicFramePr>
        <p:xfrm>
          <a:off x="662152" y="1841064"/>
          <a:ext cx="7495115" cy="2651500"/>
        </p:xfrm>
        <a:graphic>
          <a:graphicData uri="http://schemas.openxmlformats.org/drawingml/2006/table">
            <a:tbl>
              <a:tblPr firstRow="1" bandRow="1">
                <a:noFill/>
                <a:tableStyleId>{0B538E1A-07BE-4021-83F5-A2A023053742}</a:tableStyleId>
              </a:tblPr>
              <a:tblGrid>
                <a:gridCol w="181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2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עבר/לא עבר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>
                          <a:cs typeface="+mn-cs"/>
                        </a:rPr>
                        <a:t>-</a:t>
                      </a:r>
                      <a:r>
                        <a:rPr lang="iw" sz="1800" u="none" strike="noStrike" cap="none" dirty="0">
                          <a:cs typeface="+mn-cs"/>
                        </a:rPr>
                        <a:t>STR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>
                          <a:cs typeface="+mn-cs"/>
                        </a:rPr>
                        <a:t>-</a:t>
                      </a:r>
                      <a:r>
                        <a:rPr lang="iw" sz="1800" u="none" strike="noStrike" cap="none" dirty="0">
                          <a:cs typeface="+mn-cs"/>
                        </a:rPr>
                        <a:t>STP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עבר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</a:t>
                      </a:r>
                      <a:r>
                        <a:rPr lang="iw" sz="1800" u="none" strike="noStrike" cap="none" dirty="0">
                          <a:cs typeface="+mn-cs"/>
                        </a:rPr>
                        <a:t> תקלה קריטית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1</a:t>
                      </a:r>
                      <a:r>
                        <a:rPr lang="iw" sz="1800" u="none" strike="noStrike" cap="none" dirty="0">
                          <a:cs typeface="+mn-cs"/>
                        </a:rPr>
                        <a:t> תקלות קריטיות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עבר</a:t>
                      </a: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100</a:t>
                      </a:r>
                      <a:r>
                        <a:rPr lang="iw" sz="1800" u="none" strike="noStrike" cap="none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100</a:t>
                      </a:r>
                      <a:r>
                        <a:rPr lang="iw" sz="1800" u="none" strike="noStrike" cap="none" dirty="0">
                          <a:cs typeface="+mn-cs"/>
                        </a:rPr>
                        <a:t>% </a:t>
                      </a:r>
                      <a:r>
                        <a:rPr lang="iw" sz="1800" dirty="0">
                          <a:cs typeface="+mn-cs"/>
                        </a:rPr>
                        <a:t>כתיבת </a:t>
                      </a:r>
                      <a:r>
                        <a:rPr lang="iw" sz="1800" u="none" strike="noStrike" cap="none" dirty="0">
                          <a:cs typeface="+mn-cs"/>
                        </a:rPr>
                        <a:t>תסריטים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לא עבר, 78.6%</a:t>
                      </a: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90</a:t>
                      </a:r>
                      <a:r>
                        <a:rPr lang="iw" sz="1800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90</a:t>
                      </a:r>
                      <a:r>
                        <a:rPr lang="iw" sz="1800" u="none" strike="noStrike" cap="none" dirty="0">
                          <a:cs typeface="+mn-cs"/>
                        </a:rPr>
                        <a:t>% </a:t>
                      </a:r>
                      <a:r>
                        <a:rPr lang="iw" sz="1800" dirty="0">
                          <a:cs typeface="+mn-cs"/>
                        </a:rPr>
                        <a:t>מהתסריטים רצו בהצלחה</a:t>
                      </a:r>
                      <a:r>
                        <a:rPr lang="iw" sz="1800" u="none" strike="noStrike" cap="none" dirty="0">
                          <a:cs typeface="+mn-cs"/>
                        </a:rPr>
                        <a:t> 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עבר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100</a:t>
                      </a:r>
                      <a:r>
                        <a:rPr lang="iw" sz="1800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100</a:t>
                      </a:r>
                      <a:r>
                        <a:rPr lang="iw" sz="1800" dirty="0">
                          <a:cs typeface="+mn-cs"/>
                        </a:rPr>
                        <a:t>% מדרישות הבן נכתבו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312</Words>
  <Application>Microsoft Office PowerPoint</Application>
  <PresentationFormat>‫הצגה על המסך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Gill Sans MT</vt:lpstr>
      <vt:lpstr>Calibri</vt:lpstr>
      <vt:lpstr>Quattrocento Sans</vt:lpstr>
      <vt:lpstr>Bauhaus 93</vt:lpstr>
      <vt:lpstr>Arial</vt:lpstr>
      <vt:lpstr>Cascadia Code</vt:lpstr>
      <vt:lpstr>Wingdings</vt:lpstr>
      <vt:lpstr>Simple Light</vt:lpstr>
      <vt:lpstr>גלריה</vt:lpstr>
      <vt:lpstr>S T R  בן &amp; עדי &amp; ישראל</vt:lpstr>
      <vt:lpstr>תקציר הודות המערכת</vt:lpstr>
      <vt:lpstr>צוות הבדיקות</vt:lpstr>
      <vt:lpstr>סטייה מהתכנון</vt:lpstr>
      <vt:lpstr>מצב באגים</vt:lpstr>
      <vt:lpstr>כיסוי</vt:lpstr>
      <vt:lpstr>התקדמות הבדיקות</vt:lpstr>
      <vt:lpstr>איכות</vt:lpstr>
      <vt:lpstr>תנאי סף ליציאה</vt:lpstr>
      <vt:lpstr>סיכונים</vt:lpstr>
      <vt:lpstr>הערכה והמלצות</vt:lpstr>
      <vt:lpstr>אישורים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STR    </dc:title>
  <dc:creator>אלכס גורבצ'וב</dc:creator>
  <cp:lastModifiedBy>בן קפלן</cp:lastModifiedBy>
  <cp:revision>11</cp:revision>
  <dcterms:modified xsi:type="dcterms:W3CDTF">2023-04-27T16:15:55Z</dcterms:modified>
</cp:coreProperties>
</file>