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2" r:id="rId5"/>
    <p:sldId id="263" r:id="rId6"/>
    <p:sldId id="265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a BENACHOUR" initials="AB" lastIdx="2" clrIdx="0">
    <p:extLst>
      <p:ext uri="{19B8F6BF-5375-455C-9EA6-DF929625EA0E}">
        <p15:presenceInfo xmlns:p15="http://schemas.microsoft.com/office/powerpoint/2012/main" userId="09bc69bd522892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7379" autoAdjust="0"/>
  </p:normalViewPr>
  <p:slideViewPr>
    <p:cSldViewPr snapToGrid="0">
      <p:cViewPr varScale="1">
        <p:scale>
          <a:sx n="57" d="100"/>
          <a:sy n="57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105B5-5B83-45AF-9C00-414479E61834}" type="datetimeFigureOut">
              <a:rPr lang="fr-FR" smtClean="0"/>
              <a:t>18/01/2018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4B89C-7449-4CEE-A9FB-FB79BC86D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39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nvidia.com/cuda-toolki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nvidia.fr/object/openacc-gpu-directives-fr.html" TargetMode="External"/><Relationship Id="rId4" Type="http://schemas.openxmlformats.org/officeDocument/2006/relationships/hyperlink" Target="http://www.nvidia.fr/object/cuda_fortran_fr.html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2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Peut</a:t>
            </a:r>
            <a:r>
              <a:rPr lang="fr-FR" baseline="0" dirty="0" smtClean="0"/>
              <a:t> être utilisé sur CPU, GPU et d’autre accélérateurs : DSP FPGA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En Open CL un dispositif de calcul GPU ( par exemple ) contient plusieurs unités de calcul et chaque unité de calcul est composée de plusieurs éléments de traitement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L’hiérarchie de mémoire dans </a:t>
            </a:r>
            <a:r>
              <a:rPr lang="fr-FR" baseline="0" dirty="0" err="1" smtClean="0"/>
              <a:t>OpenCL</a:t>
            </a:r>
            <a:r>
              <a:rPr lang="fr-FR" baseline="0" dirty="0" smtClean="0"/>
              <a:t> est différente de celle de CUDA. 4 types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Mémoire globale : partagée par tous les éléments de traitement mais avec une grande latence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Mémoire constante : plus petite mais plus rapide. Seul le CPU peut faire une écriture, les autres dispositif peuvent lire seulement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Mémoire locale : partagée par un groupe d’éléments de traitement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Mémoire privée ( registre ) : mémoire rapide  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64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Graphe : ensemble de sommets et d’arêtes </a:t>
            </a:r>
          </a:p>
          <a:p>
            <a:r>
              <a:rPr lang="fr-FR" dirty="0" smtClean="0"/>
              <a:t>Permet :</a:t>
            </a:r>
            <a:r>
              <a:rPr lang="fr-FR" baseline="0" dirty="0" smtClean="0"/>
              <a:t> </a:t>
            </a:r>
            <a:r>
              <a:rPr lang="fr-FR" dirty="0" smtClean="0"/>
              <a:t>La représentation de données du monde réel </a:t>
            </a:r>
          </a:p>
          <a:p>
            <a:r>
              <a:rPr lang="fr-FR" dirty="0" err="1" smtClean="0"/>
              <a:t>Generalement</a:t>
            </a:r>
            <a:r>
              <a:rPr lang="fr-FR" dirty="0" smtClean="0"/>
              <a:t> ces</a:t>
            </a:r>
            <a:r>
              <a:rPr lang="fr-FR" baseline="0" dirty="0" smtClean="0"/>
              <a:t> d</a:t>
            </a:r>
            <a:r>
              <a:rPr lang="fr-FR" dirty="0" smtClean="0"/>
              <a:t>onnées sont</a:t>
            </a:r>
            <a:r>
              <a:rPr lang="fr-FR" baseline="0" dirty="0" smtClean="0"/>
              <a:t> </a:t>
            </a:r>
            <a:r>
              <a:rPr lang="fr-FR" dirty="0" smtClean="0"/>
              <a:t>massive ce</a:t>
            </a:r>
            <a:r>
              <a:rPr lang="fr-FR" baseline="0" dirty="0" smtClean="0"/>
              <a:t> qui engendre des </a:t>
            </a:r>
            <a:r>
              <a:rPr lang="fr-FR" dirty="0" err="1" smtClean="0"/>
              <a:t>Big</a:t>
            </a:r>
            <a:r>
              <a:rPr lang="fr-FR" dirty="0" smtClean="0"/>
              <a:t> graphs </a:t>
            </a:r>
          </a:p>
          <a:p>
            <a:r>
              <a:rPr lang="fr-FR" dirty="0" smtClean="0"/>
              <a:t>Avec l’utilisation du</a:t>
            </a:r>
            <a:r>
              <a:rPr lang="fr-FR" baseline="0" dirty="0" smtClean="0"/>
              <a:t> GPU </a:t>
            </a:r>
            <a:r>
              <a:rPr lang="fr-FR" baseline="0" dirty="0" err="1" smtClean="0"/>
              <a:t>Computing</a:t>
            </a:r>
            <a:r>
              <a:rPr lang="fr-FR" baseline="0" dirty="0" smtClean="0"/>
              <a:t> qui a montré son efficacité dans la rapidité de calcul l’i</a:t>
            </a:r>
            <a:r>
              <a:rPr lang="fr-FR" dirty="0" smtClean="0"/>
              <a:t>dée est venu de</a:t>
            </a:r>
            <a:r>
              <a:rPr lang="fr-FR" baseline="0" dirty="0" smtClean="0"/>
              <a:t> </a:t>
            </a:r>
            <a:r>
              <a:rPr lang="fr-FR" dirty="0" smtClean="0"/>
              <a:t>traiter les </a:t>
            </a:r>
            <a:r>
              <a:rPr lang="fr-FR" dirty="0" err="1" smtClean="0"/>
              <a:t>Big</a:t>
            </a:r>
            <a:r>
              <a:rPr lang="fr-FR" dirty="0" smtClean="0"/>
              <a:t> graphs sur GPU </a:t>
            </a:r>
          </a:p>
          <a:p>
            <a:r>
              <a:rPr lang="fr-FR" dirty="0" smtClean="0"/>
              <a:t>Cependant quelques challenges</a:t>
            </a:r>
            <a:r>
              <a:rPr lang="fr-FR" baseline="0" dirty="0" smtClean="0"/>
              <a:t> se </a:t>
            </a:r>
            <a:r>
              <a:rPr lang="fr-FR" baseline="0" dirty="0" err="1" smtClean="0"/>
              <a:t>presente</a:t>
            </a:r>
            <a:r>
              <a:rPr lang="fr-FR" baseline="0" dirty="0" smtClean="0"/>
              <a:t> que je vais détailler dans ce qui viens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15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GPU </a:t>
            </a:r>
            <a:r>
              <a:rPr lang="fr-FR" dirty="0" smtClean="0"/>
              <a:t>adopte une architecture SIMD qui gagne de hautes performances grâce à un parallélisme massif. </a:t>
            </a:r>
          </a:p>
          <a:p>
            <a:r>
              <a:rPr lang="fr-FR" dirty="0" smtClean="0"/>
              <a:t>en GPU la plus grande partie de la die area est utilisée par l‘ALU tandis qu'une petite proportion de la zone est utilisée pour les unités de contrôle et les caches</a:t>
            </a:r>
          </a:p>
          <a:p>
            <a:r>
              <a:rPr lang="fr-FR" dirty="0" smtClean="0"/>
              <a:t>Bien que les GPU puissent offrir un haut degré de parallélisme, Les calculs de graphe présentent souvent des modèles d'accès aux données irréguliers.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52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</a:t>
            </a:r>
            <a:r>
              <a:rPr lang="fr-FR" baseline="0" dirty="0" smtClean="0"/>
              <a:t> sujet a fait l’objet de plusieurs études. On peut les catégoriser comme suit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Disposition des données : en GPU</a:t>
            </a:r>
            <a:r>
              <a:rPr lang="fr-FR" baseline="0" dirty="0" smtClean="0"/>
              <a:t> les processeur </a:t>
            </a:r>
            <a:r>
              <a:rPr lang="fr-FR" baseline="0" dirty="0" err="1" smtClean="0"/>
              <a:t>gpu</a:t>
            </a:r>
            <a:r>
              <a:rPr lang="fr-FR" baseline="0" dirty="0" smtClean="0"/>
              <a:t> se partagent la mémoire globale. Les threads sont exécutés en groupes. L’</a:t>
            </a:r>
            <a:r>
              <a:rPr lang="fr-FR" baseline="0" dirty="0" err="1" smtClean="0"/>
              <a:t>accés</a:t>
            </a:r>
            <a:r>
              <a:rPr lang="fr-FR" baseline="0" dirty="0" smtClean="0"/>
              <a:t> à la mémoire partagée est groupé en un seul </a:t>
            </a:r>
            <a:r>
              <a:rPr lang="fr-FR" baseline="0" dirty="0" err="1" smtClean="0"/>
              <a:t>accés</a:t>
            </a:r>
            <a:r>
              <a:rPr lang="fr-FR" baseline="0" dirty="0" smtClean="0"/>
              <a:t> mémoire si les threads les threads consécutifs accèdent a des adresses mémoires consécutives. Minimisation des couts d’</a:t>
            </a:r>
            <a:r>
              <a:rPr lang="fr-FR" baseline="0" dirty="0" err="1" smtClean="0"/>
              <a:t>acces</a:t>
            </a:r>
            <a:r>
              <a:rPr lang="fr-FR" baseline="0" dirty="0" smtClean="0"/>
              <a:t> a la mémoire </a:t>
            </a:r>
            <a:endParaRPr lang="fr-FR" dirty="0" smtClean="0"/>
          </a:p>
          <a:p>
            <a:r>
              <a:rPr lang="fr-FR" baseline="0" dirty="0" smtClean="0"/>
              <a:t>: améliorer la TLB ( mémoire cache utilisé par l’unité de gestion de mémoire dans le but d’</a:t>
            </a:r>
            <a:r>
              <a:rPr lang="fr-FR" baseline="0" dirty="0" err="1" smtClean="0"/>
              <a:t>accélerer</a:t>
            </a:r>
            <a:r>
              <a:rPr lang="fr-FR" baseline="0" dirty="0" smtClean="0"/>
              <a:t> la traduction des adresses virtuelles en adresses physiques ) et le taux de présence en cache. </a:t>
            </a:r>
          </a:p>
          <a:p>
            <a:r>
              <a:rPr lang="fr-FR" baseline="0" dirty="0" smtClean="0"/>
              <a:t>Transfert de données entre host et </a:t>
            </a:r>
            <a:r>
              <a:rPr lang="fr-FR" baseline="0" dirty="0" err="1" smtClean="0"/>
              <a:t>gpu</a:t>
            </a:r>
            <a:r>
              <a:rPr lang="fr-FR" baseline="0" dirty="0" smtClean="0"/>
              <a:t> par </a:t>
            </a:r>
            <a:r>
              <a:rPr lang="fr-FR" baseline="0" dirty="0" err="1" smtClean="0"/>
              <a:t>PCIe</a:t>
            </a:r>
            <a:r>
              <a:rPr lang="fr-FR" baseline="0" dirty="0" smtClean="0"/>
              <a:t> il faut avoir une disposition de données graphique appropriée</a:t>
            </a:r>
          </a:p>
          <a:p>
            <a:r>
              <a:rPr lang="fr-FR" baseline="0" dirty="0" err="1" smtClean="0"/>
              <a:t>Acces</a:t>
            </a:r>
            <a:r>
              <a:rPr lang="fr-FR" baseline="0" dirty="0" smtClean="0"/>
              <a:t> à la mémoire : comparé au CPU les GPU en une petite mémoire partagée mais rapide qui peut mettre en cache les données </a:t>
            </a:r>
            <a:r>
              <a:rPr lang="fr-FR" baseline="0" dirty="0" err="1" smtClean="0"/>
              <a:t>frequement</a:t>
            </a:r>
            <a:r>
              <a:rPr lang="fr-FR" baseline="0" dirty="0" smtClean="0"/>
              <a:t> utilisées ( pour réduire le besoin d’accès à la mémoire globale ). Cependant, si plusieurs threads accèdent à différentes données ( conflit d’</a:t>
            </a:r>
            <a:r>
              <a:rPr lang="fr-FR" baseline="0" dirty="0" err="1" smtClean="0"/>
              <a:t>acces</a:t>
            </a:r>
            <a:r>
              <a:rPr lang="fr-FR" baseline="0" dirty="0" smtClean="0"/>
              <a:t> au banques de mémoire : adresses éparpillés )</a:t>
            </a:r>
          </a:p>
          <a:p>
            <a:endParaRPr lang="fr-FR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Un GPU travail en SIMD : une fois l’instruction distribuer elle ne peut </a:t>
            </a:r>
            <a:r>
              <a:rPr lang="fr-FR" baseline="0" dirty="0" err="1" smtClean="0"/>
              <a:t>etre</a:t>
            </a:r>
            <a:r>
              <a:rPr lang="fr-FR" baseline="0" dirty="0" smtClean="0"/>
              <a:t> changée jusqu’à l’itération suivante. </a:t>
            </a:r>
            <a:r>
              <a:rPr lang="fr-FR" dirty="0" smtClean="0"/>
              <a:t>Structure irrégulière de graphe entraine une mauvaise distribution de charges. De plus, la distribution de charge entre</a:t>
            </a:r>
            <a:r>
              <a:rPr lang="fr-FR" baseline="0" dirty="0" smtClean="0"/>
              <a:t> CPU et GPU reste aussi un challenge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Divergence de branche </a:t>
            </a:r>
            <a:r>
              <a:rPr lang="fr-FR" baseline="0" dirty="0" smtClean="0"/>
              <a:t>: branchements conditionnels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opération de traitement de graphe asynchrone</a:t>
            </a:r>
            <a:r>
              <a:rPr lang="fr-FR" baseline="0" dirty="0" smtClean="0"/>
              <a:t> ( grand nombre de messages entre sommets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Configuration </a:t>
            </a:r>
            <a:r>
              <a:rPr lang="fr-FR" dirty="0" err="1" smtClean="0"/>
              <a:t>Kernel</a:t>
            </a:r>
            <a:r>
              <a:rPr lang="fr-FR" baseline="0" dirty="0" smtClean="0"/>
              <a:t> : à cause de l’</a:t>
            </a:r>
            <a:r>
              <a:rPr lang="fr-FR" baseline="0" dirty="0" err="1" smtClean="0"/>
              <a:t>éxecution</a:t>
            </a:r>
            <a:r>
              <a:rPr lang="fr-FR" baseline="0" dirty="0" smtClean="0"/>
              <a:t> SIMD chaque grille va exécuter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Kernel</a:t>
            </a:r>
            <a:r>
              <a:rPr lang="fr-FR" baseline="0" dirty="0" smtClean="0"/>
              <a:t> sur </a:t>
            </a:r>
            <a:r>
              <a:rPr lang="fr-FR" baseline="0" dirty="0" err="1" smtClean="0"/>
              <a:t>différenes</a:t>
            </a:r>
            <a:r>
              <a:rPr lang="fr-FR" baseline="0" dirty="0" smtClean="0"/>
              <a:t> parties de l’ensemble de données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926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Initialement, les travaux</a:t>
            </a:r>
            <a:r>
              <a:rPr lang="fr-FR" baseline="0" dirty="0" smtClean="0"/>
              <a:t> étaient</a:t>
            </a:r>
            <a:r>
              <a:rPr lang="fr-FR" dirty="0" smtClean="0"/>
              <a:t> principalement axés sur les algorithmes de traversée de graphe. Des recherches plus récentes ont étudié des algorithmes plus complexes, notamment </a:t>
            </a:r>
            <a:r>
              <a:rPr lang="fr-FR" dirty="0" err="1" smtClean="0"/>
              <a:t>Betweenness</a:t>
            </a:r>
            <a:r>
              <a:rPr lang="fr-FR" dirty="0" smtClean="0"/>
              <a:t> </a:t>
            </a:r>
            <a:r>
              <a:rPr lang="fr-FR" dirty="0" err="1" smtClean="0"/>
              <a:t>Centrality</a:t>
            </a:r>
            <a:r>
              <a:rPr lang="fr-FR" dirty="0" smtClean="0"/>
              <a:t> (BC) (elle représente le degré d'intersection des nœuds entre eux), </a:t>
            </a:r>
            <a:r>
              <a:rPr lang="fr-FR" dirty="0" err="1" smtClean="0"/>
              <a:t>Connected</a:t>
            </a:r>
            <a:r>
              <a:rPr lang="fr-FR" dirty="0" smtClean="0"/>
              <a:t> Component (CC), SSSP (Single Source </a:t>
            </a:r>
            <a:r>
              <a:rPr lang="fr-FR" dirty="0" err="1" smtClean="0"/>
              <a:t>Shortest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r>
              <a:rPr lang="fr-FR" dirty="0" smtClean="0"/>
              <a:t>), PageRank (PR) (Le PageRank est un algorithme qui mesure "l'importance" des nœuds dans un graph. Il affecte à chaque nœud un rang. Ce rang correspond à la probabilité qu'un "surfeur aléatoire" visite le nœud. ) et Minimum </a:t>
            </a:r>
            <a:r>
              <a:rPr lang="fr-FR" dirty="0" err="1" smtClean="0"/>
              <a:t>Spanning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(MST).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7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Rapidité de calcul : la</a:t>
            </a:r>
            <a:r>
              <a:rPr lang="fr-FR" baseline="0" dirty="0" smtClean="0"/>
              <a:t> croissance de la vitesse des CPU connait des limites. à la base, les CPU sont optimiser pour qu’un thread finissent le plus rapidement possible (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terme de parallélisme, même si on dispose de plusieurs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coeurs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ceux-ci exécutent en général des programmes différents, on est dans un modèle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MIMD )</a:t>
            </a:r>
            <a:r>
              <a:rPr lang="fr-FR" baseline="0" dirty="0" smtClean="0"/>
              <a:t> mais quand il faut traiter un grand nombre de threads simultanément l’architecture des </a:t>
            </a:r>
            <a:r>
              <a:rPr lang="fr-FR" baseline="0" dirty="0" err="1" smtClean="0"/>
              <a:t>GPUs</a:t>
            </a:r>
            <a:r>
              <a:rPr lang="fr-FR" baseline="0" dirty="0" smtClean="0"/>
              <a:t> est la mieux adaptée ( </a:t>
            </a:r>
            <a:r>
              <a:rPr lang="fr-FR" b="1" baseline="0" dirty="0" smtClean="0"/>
              <a:t>SIMD </a:t>
            </a:r>
            <a:r>
              <a:rPr lang="fr-FR" b="0" baseline="0" dirty="0" smtClean="0"/>
              <a:t>). (CPU : parallélisme sur les instructions / programmes. GPU : parallélisme sur les données )</a:t>
            </a:r>
            <a:r>
              <a:rPr lang="fr-FR" b="1" baseline="0" dirty="0" smtClean="0"/>
              <a:t>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Degré massif de parallélisme : grâce aux centaines de cœurs qu’il contient </a:t>
            </a:r>
          </a:p>
          <a:p>
            <a:endParaRPr lang="fr-FR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Bande passante d’accès à la mémoire élevée :</a:t>
            </a:r>
            <a:r>
              <a:rPr lang="fr-FR" baseline="0" dirty="0" smtClean="0"/>
              <a:t> bus plus larges et fréquence d’horloge plus élevée que les CPU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Cout réduit :</a:t>
            </a:r>
            <a:r>
              <a:rPr lang="fr-FR" baseline="0" dirty="0" smtClean="0"/>
              <a:t> la plus part des machine sont équipés de GPU, ce qui le rend accessible par tous ( à la portée de tous 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294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architecture </a:t>
            </a:r>
            <a:r>
              <a:rPr lang="fr-FR" dirty="0" smtClean="0"/>
              <a:t>fonctionnelle fixe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fixed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architecture ) : </a:t>
            </a:r>
            <a:r>
              <a:rPr lang="fr-FR" baseline="0" dirty="0" smtClean="0"/>
              <a:t>pipelines </a:t>
            </a:r>
            <a:r>
              <a:rPr lang="fr-FR" baseline="0" dirty="0" smtClean="0"/>
              <a:t>graphiques dont les fonctions étaient fixes ou préprogrammées :</a:t>
            </a:r>
            <a:r>
              <a:rPr lang="fr-FR" dirty="0" smtClean="0"/>
              <a:t> calculs 2D/3D et d’éclairages et d’ombrage,</a:t>
            </a:r>
            <a:r>
              <a:rPr lang="fr-FR" baseline="0" dirty="0" smtClean="0"/>
              <a:t> textures …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Architecture à </a:t>
            </a:r>
            <a:r>
              <a:rPr lang="fr-FR" dirty="0" err="1" smtClean="0"/>
              <a:t>Shader</a:t>
            </a:r>
            <a:r>
              <a:rPr lang="fr-FR" dirty="0" smtClean="0"/>
              <a:t> séparé :</a:t>
            </a:r>
            <a:r>
              <a:rPr lang="fr-FR" baseline="0" dirty="0" smtClean="0"/>
              <a:t> La 2ème génération de GPU a donc été créée, avec deux pipelines distincts programmables 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Vertex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: traite chaque vertex individuellement. Permet la transformation des vertex ( sommet ) et le calcul d’éclairement /coordonnées de texture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Le pixel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: traite les pixels et s'exécute sur l'unité de traitement graphique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Shader</a:t>
            </a:r>
            <a:r>
              <a:rPr lang="fr-FR" baseline="0" dirty="0" smtClean="0"/>
              <a:t> unifié : l’introduction du géométrie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, le support de calcul en double précision … toutes les </a:t>
            </a:r>
            <a:r>
              <a:rPr lang="fr-FR" b="1" baseline="0" dirty="0" smtClean="0"/>
              <a:t>unités de traitement </a:t>
            </a:r>
            <a:r>
              <a:rPr lang="fr-FR" baseline="0" dirty="0" smtClean="0"/>
              <a:t>des </a:t>
            </a:r>
            <a:r>
              <a:rPr lang="fr-FR" baseline="0" dirty="0" err="1" smtClean="0"/>
              <a:t>shaders</a:t>
            </a:r>
            <a:r>
              <a:rPr lang="fr-FR" baseline="0" dirty="0" smtClean="0"/>
              <a:t> d'un composant graphique sont </a:t>
            </a:r>
            <a:r>
              <a:rPr lang="fr-FR" b="1" baseline="0" dirty="0" smtClean="0"/>
              <a:t>capables de gérer n'importe quel type de tâches d'ombrage </a:t>
            </a:r>
            <a:r>
              <a:rPr lang="fr-FR" baseline="0" dirty="0" smtClean="0"/>
              <a:t>ce qui permet une utilisation plus flexible ( le système pourrait allouer la plupart des unités de calcul pour exécuter des vertex </a:t>
            </a:r>
            <a:r>
              <a:rPr lang="fr-FR" baseline="0" dirty="0" err="1" smtClean="0"/>
              <a:t>Shaders</a:t>
            </a:r>
            <a:r>
              <a:rPr lang="fr-FR" baseline="0" dirty="0" smtClean="0"/>
              <a:t> et des géométrie </a:t>
            </a:r>
            <a:r>
              <a:rPr lang="fr-FR" baseline="0" dirty="0" err="1" smtClean="0"/>
              <a:t>shaders</a:t>
            </a:r>
            <a:r>
              <a:rPr lang="fr-FR" baseline="0" dirty="0" smtClean="0"/>
              <a:t> ou bien pour le pixel </a:t>
            </a:r>
            <a:r>
              <a:rPr lang="fr-FR" baseline="0" dirty="0" err="1" smtClean="0"/>
              <a:t>shader</a:t>
            </a:r>
            <a:r>
              <a:rPr lang="fr-FR" baseline="0" dirty="0" smtClean="0"/>
              <a:t> ). Avec le développement de la puissance de calcul des </a:t>
            </a:r>
            <a:r>
              <a:rPr lang="fr-FR" baseline="0" dirty="0" err="1" smtClean="0"/>
              <a:t>GPUs</a:t>
            </a:r>
            <a:r>
              <a:rPr lang="fr-FR" baseline="0" dirty="0" smtClean="0"/>
              <a:t> ils sont utilisés pour des traitement autres que le graphisme plus </a:t>
            </a:r>
            <a:r>
              <a:rPr lang="fr-FR" baseline="0" dirty="0" err="1" smtClean="0"/>
              <a:t>precisement</a:t>
            </a:r>
            <a:r>
              <a:rPr lang="fr-FR" baseline="0" dirty="0" smtClean="0"/>
              <a:t> pour le HPC ( high performance </a:t>
            </a:r>
            <a:r>
              <a:rPr lang="fr-FR" baseline="0" dirty="0" err="1" smtClean="0"/>
              <a:t>computing</a:t>
            </a:r>
            <a:r>
              <a:rPr lang="fr-FR" baseline="0" dirty="0" smtClean="0"/>
              <a:t> ). La notion du GPGPU est donc apparu 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general-purpose computing on graphics processing units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fr-FR" sz="1200" b="0" i="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comprendre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l’interet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l’exploitation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fallait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comprendre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comment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GPU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était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conçu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suit, je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expliquer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architecture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3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Fermi</a:t>
            </a:r>
            <a:r>
              <a:rPr lang="fr-FR" baseline="0" dirty="0" smtClean="0"/>
              <a:t> est l</a:t>
            </a:r>
            <a:r>
              <a:rPr lang="fr-FR" dirty="0" smtClean="0"/>
              <a:t>a</a:t>
            </a:r>
            <a:r>
              <a:rPr lang="fr-FR" baseline="0" dirty="0" smtClean="0"/>
              <a:t> première architecture complète du GPU </a:t>
            </a:r>
            <a:r>
              <a:rPr lang="fr-FR" baseline="0" dirty="0" err="1" smtClean="0"/>
              <a:t>Computing</a:t>
            </a:r>
            <a:r>
              <a:rPr lang="fr-FR" baseline="0" dirty="0" smtClean="0"/>
              <a:t>. Un GPU modern est constitué de plusieurs Streaming </a:t>
            </a:r>
            <a:r>
              <a:rPr lang="fr-FR" baseline="0" dirty="0" err="1" smtClean="0"/>
              <a:t>multiprocessors</a:t>
            </a:r>
            <a:r>
              <a:rPr lang="fr-FR" baseline="0" dirty="0" smtClean="0"/>
              <a:t> ( 16 )( SM ), positionnés autour d’une </a:t>
            </a:r>
            <a:r>
              <a:rPr lang="fr-FR" baseline="0" dirty="0" err="1" smtClean="0"/>
              <a:t>memoire</a:t>
            </a:r>
            <a:r>
              <a:rPr lang="fr-FR" baseline="0" dirty="0" smtClean="0"/>
              <a:t> L2 cache. Il dispose également de mémoires DRAM. Une interface hôte connecte le GPU à la CPU via PCI-Express. </a:t>
            </a:r>
          </a:p>
          <a:p>
            <a:r>
              <a:rPr lang="fr-FR" baseline="0" dirty="0" smtClean="0"/>
              <a:t>L’ordonnanceur global </a:t>
            </a:r>
            <a:r>
              <a:rPr lang="fr-FR" baseline="0" dirty="0" err="1" smtClean="0"/>
              <a:t>GigaThread</a:t>
            </a:r>
            <a:r>
              <a:rPr lang="fr-FR" baseline="0" dirty="0" smtClean="0"/>
              <a:t> distribue les blocs de threads a l’ordonnanceur de thread des SM.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60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Un Streaming </a:t>
            </a:r>
            <a:r>
              <a:rPr lang="fr-FR" baseline="0" dirty="0" err="1" smtClean="0"/>
              <a:t>multiprocessors</a:t>
            </a:r>
            <a:r>
              <a:rPr lang="fr-FR" baseline="0" dirty="0" smtClean="0"/>
              <a:t> est un groupement de plusieurs </a:t>
            </a:r>
            <a:r>
              <a:rPr lang="fr-FR" baseline="0" dirty="0" err="1" smtClean="0"/>
              <a:t>cores</a:t>
            </a:r>
            <a:r>
              <a:rPr lang="fr-FR" baseline="0" dirty="0" smtClean="0"/>
              <a:t> ou </a:t>
            </a:r>
            <a:r>
              <a:rPr lang="fr-FR" b="1" baseline="0" dirty="0" smtClean="0"/>
              <a:t>Streaming Processors</a:t>
            </a:r>
            <a:r>
              <a:rPr lang="fr-FR" baseline="0" dirty="0" smtClean="0"/>
              <a:t> ( 32 dans cette exemple ) il est composé de : </a:t>
            </a:r>
          </a:p>
          <a:p>
            <a:r>
              <a:rPr lang="fr-FR" baseline="0" dirty="0" smtClean="0"/>
              <a:t>Unités fonctionnelles spéciales </a:t>
            </a:r>
            <a:r>
              <a:rPr lang="fr-FR" b="1" baseline="0" dirty="0" smtClean="0"/>
              <a:t>SFU</a:t>
            </a:r>
            <a:r>
              <a:rPr lang="fr-FR" b="0" baseline="0" dirty="0" smtClean="0"/>
              <a:t> ( support des opérations Single </a:t>
            </a:r>
            <a:r>
              <a:rPr lang="fr-FR" b="0" baseline="0" dirty="0" err="1" smtClean="0"/>
              <a:t>Precision</a:t>
            </a:r>
            <a:r>
              <a:rPr lang="fr-FR" b="0" baseline="0" dirty="0" smtClean="0"/>
              <a:t> cos/sin </a:t>
            </a:r>
            <a:r>
              <a:rPr lang="fr-FR" b="0" baseline="0" dirty="0" err="1" smtClean="0"/>
              <a:t>exp</a:t>
            </a:r>
            <a:r>
              <a:rPr lang="fr-FR" b="0" baseline="0" dirty="0" smtClean="0"/>
              <a:t>/log </a:t>
            </a:r>
            <a:r>
              <a:rPr lang="fr-FR" b="0" baseline="0" dirty="0" err="1" smtClean="0"/>
              <a:t>sqrt</a:t>
            </a:r>
            <a:r>
              <a:rPr lang="fr-FR" b="0" baseline="0" dirty="0" smtClean="0"/>
              <a:t>/ )</a:t>
            </a:r>
          </a:p>
          <a:p>
            <a:r>
              <a:rPr lang="fr-FR" b="0" baseline="0" dirty="0" smtClean="0"/>
              <a:t>Des </a:t>
            </a:r>
            <a:r>
              <a:rPr lang="fr-FR" b="1" baseline="0" dirty="0" smtClean="0"/>
              <a:t>registres </a:t>
            </a:r>
            <a:r>
              <a:rPr lang="fr-FR" b="0" baseline="0" dirty="0" smtClean="0"/>
              <a:t>( pour le stockage mémoire </a:t>
            </a:r>
            <a:r>
              <a:rPr lang="fr-FR" b="0" baseline="0" dirty="0" err="1" smtClean="0"/>
              <a:t>reduite</a:t>
            </a:r>
            <a:r>
              <a:rPr lang="fr-FR" b="0" baseline="0" dirty="0" smtClean="0"/>
              <a:t> et rapide )</a:t>
            </a:r>
            <a:endParaRPr lang="fr-FR" b="1" baseline="0" dirty="0" smtClean="0"/>
          </a:p>
          <a:p>
            <a:r>
              <a:rPr lang="fr-FR" baseline="0" dirty="0" smtClean="0"/>
              <a:t>Des unité </a:t>
            </a:r>
            <a:r>
              <a:rPr lang="fr-FR" baseline="0" dirty="0" err="1" smtClean="0"/>
              <a:t>load</a:t>
            </a:r>
            <a:r>
              <a:rPr lang="fr-FR" baseline="0" dirty="0" smtClean="0"/>
              <a:t> data Store data </a:t>
            </a:r>
            <a:r>
              <a:rPr lang="fr-FR" b="1" baseline="0" dirty="0" smtClean="0"/>
              <a:t>LD/SD </a:t>
            </a:r>
            <a:r>
              <a:rPr lang="fr-FR" b="0" baseline="0" dirty="0" smtClean="0"/>
              <a:t>( charge et stocke les données depuis et dans les registres )</a:t>
            </a:r>
          </a:p>
          <a:p>
            <a:r>
              <a:rPr lang="fr-FR" b="1" baseline="0" dirty="0" smtClean="0"/>
              <a:t>Thread </a:t>
            </a:r>
            <a:r>
              <a:rPr lang="fr-FR" b="1" baseline="0" dirty="0" err="1" smtClean="0"/>
              <a:t>scheduler</a:t>
            </a:r>
            <a:r>
              <a:rPr lang="fr-FR" b="1" baseline="0" dirty="0" smtClean="0"/>
              <a:t> (</a:t>
            </a:r>
            <a:r>
              <a:rPr lang="fr-FR" b="1" baseline="0" dirty="0" err="1" smtClean="0"/>
              <a:t>warp</a:t>
            </a:r>
            <a:r>
              <a:rPr lang="fr-FR" b="1" baseline="0" dirty="0" smtClean="0"/>
              <a:t>) </a:t>
            </a:r>
            <a:r>
              <a:rPr lang="fr-FR" b="0" baseline="0" dirty="0" smtClean="0"/>
              <a:t>( ordonnanceur de thread  )</a:t>
            </a:r>
          </a:p>
          <a:p>
            <a:r>
              <a:rPr lang="fr-FR" b="0" baseline="0" dirty="0" smtClean="0"/>
              <a:t>Une </a:t>
            </a:r>
            <a:r>
              <a:rPr lang="fr-FR" b="1" baseline="0" dirty="0" smtClean="0"/>
              <a:t>mémoire partagée</a:t>
            </a:r>
            <a:r>
              <a:rPr lang="fr-FR" b="0" baseline="0" dirty="0" smtClean="0"/>
              <a:t> et une </a:t>
            </a:r>
            <a:r>
              <a:rPr lang="fr-FR" b="1" baseline="0" dirty="0" smtClean="0"/>
              <a:t>mémoire cache L1</a:t>
            </a:r>
            <a:r>
              <a:rPr lang="fr-FR" b="0" baseline="0" dirty="0" smtClean="0"/>
              <a:t> configurable</a:t>
            </a:r>
          </a:p>
          <a:p>
            <a:endParaRPr lang="fr-FR" b="1" baseline="0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588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un GPU est généralement utilisé comme </a:t>
            </a:r>
            <a:r>
              <a:rPr lang="fr-FR" b="1" dirty="0" err="1" smtClean="0"/>
              <a:t>co-processeur</a:t>
            </a:r>
            <a:r>
              <a:rPr lang="fr-FR" b="1" dirty="0" smtClean="0"/>
              <a:t> </a:t>
            </a:r>
            <a:r>
              <a:rPr lang="fr-FR" dirty="0" smtClean="0"/>
              <a:t>ou comme accélérateur pour le CPU hôte ( dans un programme,</a:t>
            </a:r>
            <a:r>
              <a:rPr lang="fr-FR" baseline="0" dirty="0" smtClean="0"/>
              <a:t> les </a:t>
            </a:r>
            <a:r>
              <a:rPr lang="fr-FR" baseline="0" smtClean="0"/>
              <a:t>instructions séquentielles sont traitées </a:t>
            </a:r>
            <a:r>
              <a:rPr lang="fr-FR" baseline="0" dirty="0" smtClean="0"/>
              <a:t>par le CPU, seules les instructions pouvant être parallélisée sont confiées au GPU 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Dans un premier temps lorsque les GPU fut utilisé pour le calcul parallèle, le programmeur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devait coder ses calculs sous forme de traitement de type pixel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devait donc avoir connaissance des APIs graphiques et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connaitre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l’architecture des GPU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Pour cela NVIDIA a conçu CUDA qui permet de programmer dans les langages comme </a:t>
            </a:r>
            <a:r>
              <a:rPr lang="fr-FR" b="1" baseline="0" dirty="0" smtClean="0"/>
              <a:t>C </a:t>
            </a:r>
            <a:r>
              <a:rPr lang="fr-FR" b="1" baseline="0" dirty="0" err="1" smtClean="0"/>
              <a:t>C</a:t>
            </a:r>
            <a:r>
              <a:rPr lang="fr-FR" b="1" baseline="0" dirty="0" smtClean="0"/>
              <a:t>++ </a:t>
            </a:r>
            <a:r>
              <a:rPr lang="fr-FR" baseline="0" dirty="0" smtClean="0"/>
              <a:t>…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6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CUDA</a:t>
            </a:r>
            <a:r>
              <a:rPr lang="fr-FR" baseline="0" dirty="0" smtClean="0"/>
              <a:t> : une technologie développée par NVIDIA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programmeurs peuvent choisir d’exprimer le parallélisme avec des langages à hautes performances comme C,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C++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Fortran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 avec des standards ouverts comme les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directives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OpenACC</a:t>
            </a: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construction de synchronisation de thread où tous les threads dans un bloc se synchronisent. Les threads peuvent exécutés la prochaine instruction quand ils aurons tous atteint la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barriere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56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Les threads sont organisés en bloc de threads et on grille de bloc de </a:t>
            </a:r>
            <a:r>
              <a:rPr lang="fr-FR" baseline="0" dirty="0" err="1"/>
              <a:t>theads</a:t>
            </a:r>
            <a:r>
              <a:rPr lang="fr-FR" baseline="0" dirty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thread dispose d'un espace mémoire privé par thread utilisé pour les déversements de registres, les appels de fonctions.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Les</a:t>
            </a:r>
            <a:r>
              <a:rPr lang="fr-FR" baseline="0" dirty="0"/>
              <a:t> threads d’un même bloc communique par le biais d’une mémoire partagée. Pour le partage de données et le partage de résultats.</a:t>
            </a:r>
          </a:p>
          <a:p>
            <a:pPr>
              <a:defRPr/>
            </a:pPr>
            <a:r>
              <a:rPr lang="fr-FR" dirty="0"/>
              <a:t> </a:t>
            </a:r>
            <a:r>
              <a:rPr lang="fr-FR"/>
              <a:t>Les grilles de blocs de thread partagent les résultats dans la mémoire globale </a:t>
            </a:r>
            <a:endParaRPr lang="fr-FR" dirty="0"/>
          </a:p>
          <a:p>
            <a:pPr>
              <a:defRPr/>
            </a:pP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Les </a:t>
            </a:r>
            <a:r>
              <a:rPr lang="fr-FR" dirty="0"/>
              <a:t>grilles de blocs de thread partagent les résultats dans la mémoire globale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Execution</a:t>
            </a:r>
            <a:r>
              <a:rPr lang="fr-FR" baseline="0" dirty="0"/>
              <a:t> hardware : </a:t>
            </a:r>
            <a:r>
              <a:rPr lang="fr-FR" dirty="0"/>
              <a:t>La hiérarchie des threads de CUDA correspond à une hiérarchie de processeurs sur le GPU;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 GPU exécute une ou plusieurs grilles </a:t>
            </a:r>
            <a:r>
              <a:rPr lang="fr-FR" dirty="0" err="1"/>
              <a:t>kernel</a:t>
            </a:r>
            <a:r>
              <a:rPr lang="fr-FR" dirty="0"/>
              <a:t>; un multiprocesseur de diffusion (SM) exécute un ou plusieurs blocs de threads; et les CUDA </a:t>
            </a:r>
            <a:r>
              <a:rPr lang="fr-FR" dirty="0" err="1"/>
              <a:t>cores</a:t>
            </a:r>
            <a:r>
              <a:rPr lang="fr-FR" dirty="0"/>
              <a:t> ( unité ALU ) et autres unités d'exécution dans le SM exécutent des threads.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SM exécute des threads dans des groupes de (32) threads appelés </a:t>
            </a:r>
            <a:r>
              <a:rPr lang="fr-FR" dirty="0" err="1"/>
              <a:t>warp</a:t>
            </a:r>
            <a:r>
              <a:rPr lang="fr-FR" dirty="0"/>
              <a:t> qui </a:t>
            </a:r>
            <a:r>
              <a:rPr lang="fr-FR" dirty="0" err="1"/>
              <a:t>éxecute</a:t>
            </a:r>
            <a:r>
              <a:rPr lang="fr-FR" baseline="0" dirty="0" err="1"/>
              <a:t>nt</a:t>
            </a:r>
            <a:r>
              <a:rPr lang="fr-FR" baseline="0" dirty="0"/>
              <a:t> la même instruction SIMD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75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hiérarchie de mémoire optimale devrait offrir les avantages de la mémoire partagée et du cache, et permettre au programmeur de choisir son partitionnement.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Dans un GPU</a:t>
            </a:r>
            <a:r>
              <a:rPr lang="fr-FR" baseline="0" dirty="0" smtClean="0"/>
              <a:t> </a:t>
            </a:r>
            <a:r>
              <a:rPr lang="fr-FR" dirty="0" smtClean="0"/>
              <a:t>chaque multiprocesseur SM dispose d’un</a:t>
            </a:r>
            <a:r>
              <a:rPr lang="fr-FR" baseline="0" dirty="0" smtClean="0"/>
              <a:t> L1 cache et d’une mémoire partagé configurable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Un cache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unifé</a:t>
            </a:r>
            <a:r>
              <a:rPr lang="fr-FR" baseline="0" dirty="0" smtClean="0"/>
              <a:t> L2</a:t>
            </a:r>
            <a:r>
              <a:rPr lang="fr-FR" dirty="0" smtClean="0"/>
              <a:t> dessert toutes les opérations (chargement, stockage et texture)</a:t>
            </a:r>
            <a:r>
              <a:rPr lang="fr-FR" baseline="0" dirty="0" smtClean="0"/>
              <a:t> est partagé entre les SM et relié à une mémoire globale ou DRAM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4B89C-7449-4CEE-A9FB-FB79BC86D1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35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5272-2109-4CB2-8FFF-0751947411F9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9533-1D33-463D-A15B-C844A5EB5E46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5744-BA45-44CE-8FCE-E20767E7F24E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43AA-0CE7-4785-9851-08680275BFBC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FC3D-B78A-4967-8CCC-526D104BDE53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08A6-83C2-48B6-839C-CC0A138141B0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0BD-5F3B-496E-8CBC-12C1A4D0E819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1C18-B5E6-430E-95B4-9A132DE296E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2DA9B-AF6E-4DD5-8144-7BEC93FCE763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4179-0980-41FE-8B49-0AF33E2173B1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2C4E-338F-42BC-8B78-1C3A2690B40B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BDA3-9734-4B4C-A534-AA0690FCBDE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A92E-FF55-4B75-9F78-010A881AC839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D16D-223E-4FF5-845E-DEA619EC92B3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6F9C-AC63-427E-9802-FDC7DF007B34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1AB98-3D65-44D7-9221-D6D00A0E385B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Etat de l’art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Traitement des BIG GRAPHS sur GPU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899301" y="5679583"/>
            <a:ext cx="29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BENACHOUR </a:t>
            </a:r>
            <a:r>
              <a:rPr lang="fr-FR" dirty="0" err="1" smtClean="0"/>
              <a:t>Amira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54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err="1"/>
              <a:t>GPUs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589211" y="1562793"/>
            <a:ext cx="527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nified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: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CUDA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err="1" smtClean="0"/>
              <a:t>Shared</a:t>
            </a:r>
            <a:r>
              <a:rPr lang="fr-FR" b="1" dirty="0" smtClean="0"/>
              <a:t> memory: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080938" y="3699245"/>
            <a:ext cx="242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Memory </a:t>
            </a:r>
            <a:r>
              <a:rPr lang="fr-FR" dirty="0" err="1" smtClean="0"/>
              <a:t>hierarchy</a:t>
            </a:r>
            <a:r>
              <a:rPr lang="fr-FR" dirty="0" smtClean="0"/>
              <a:t> :</a:t>
            </a:r>
          </a:p>
          <a:p>
            <a:r>
              <a:rPr lang="fr-FR" b="1" dirty="0" smtClean="0"/>
              <a:t>Architecture Fermi</a:t>
            </a:r>
            <a:endParaRPr lang="fr-FR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86" y="2030678"/>
            <a:ext cx="339137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err="1"/>
              <a:t>GPUs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589211" y="1562793"/>
            <a:ext cx="527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général que CUDA </a:t>
            </a:r>
            <a:endParaRPr lang="fr-FR" dirty="0"/>
          </a:p>
          <a:p>
            <a:pPr lvl="1"/>
            <a:r>
              <a:rPr lang="fr-FR" dirty="0" smtClean="0"/>
              <a:t>Architectures hétérogènes</a:t>
            </a:r>
          </a:p>
          <a:p>
            <a:pPr lvl="1"/>
            <a:r>
              <a:rPr lang="fr-FR" dirty="0" smtClean="0"/>
              <a:t>Supporte le parallélisme de données et de tache</a:t>
            </a:r>
          </a:p>
          <a:p>
            <a:pPr lvl="1"/>
            <a:r>
              <a:rPr lang="fr-FR" dirty="0" smtClean="0"/>
              <a:t>Hiérarchie de mémoire différente</a:t>
            </a:r>
          </a:p>
          <a:p>
            <a:pPr lvl="2"/>
            <a:r>
              <a:rPr lang="fr-FR" dirty="0" smtClean="0"/>
              <a:t>Mémoire globale </a:t>
            </a:r>
          </a:p>
          <a:p>
            <a:pPr lvl="2"/>
            <a:r>
              <a:rPr lang="fr-FR" dirty="0"/>
              <a:t>Mémoire </a:t>
            </a:r>
            <a:r>
              <a:rPr lang="fr-FR" dirty="0" smtClean="0"/>
              <a:t>constante</a:t>
            </a:r>
          </a:p>
          <a:p>
            <a:pPr lvl="2"/>
            <a:r>
              <a:rPr lang="fr-FR" dirty="0" smtClean="0"/>
              <a:t>Mémoire locale</a:t>
            </a:r>
          </a:p>
          <a:p>
            <a:pPr lvl="2"/>
            <a:r>
              <a:rPr lang="fr-FR" dirty="0" smtClean="0"/>
              <a:t>Mémoire privée</a:t>
            </a:r>
          </a:p>
        </p:txBody>
      </p:sp>
    </p:spTree>
    <p:extLst>
      <p:ext uri="{BB962C8B-B14F-4D97-AF65-F5344CB8AC3E}">
        <p14:creationId xmlns:p14="http://schemas.microsoft.com/office/powerpoint/2010/main" val="15747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Traitements des graphes sur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Graphe : ensemble de sommets et d’arêtes </a:t>
            </a:r>
          </a:p>
          <a:p>
            <a:r>
              <a:rPr lang="fr-FR" dirty="0" smtClean="0"/>
              <a:t>Permet : </a:t>
            </a:r>
          </a:p>
          <a:p>
            <a:pPr lvl="1"/>
            <a:r>
              <a:rPr lang="fr-FR" dirty="0" smtClean="0"/>
              <a:t>La représentation de données du monde réel </a:t>
            </a:r>
          </a:p>
          <a:p>
            <a:r>
              <a:rPr lang="fr-FR" dirty="0" smtClean="0"/>
              <a:t>Données massives : </a:t>
            </a:r>
            <a:r>
              <a:rPr lang="fr-FR" dirty="0" err="1"/>
              <a:t>B</a:t>
            </a:r>
            <a:r>
              <a:rPr lang="fr-FR" dirty="0" err="1" smtClean="0"/>
              <a:t>ig</a:t>
            </a:r>
            <a:r>
              <a:rPr lang="fr-FR" dirty="0" smtClean="0"/>
              <a:t> graphs </a:t>
            </a:r>
          </a:p>
          <a:p>
            <a:r>
              <a:rPr lang="fr-FR" dirty="0" smtClean="0"/>
              <a:t>Idée : traitement des </a:t>
            </a:r>
            <a:r>
              <a:rPr lang="fr-FR" dirty="0" err="1" smtClean="0"/>
              <a:t>Big</a:t>
            </a:r>
            <a:r>
              <a:rPr lang="fr-FR" dirty="0" smtClean="0"/>
              <a:t> graphs sur GPU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Traitements des graphes sur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GPU :</a:t>
            </a:r>
          </a:p>
          <a:p>
            <a:pPr lvl="1"/>
            <a:r>
              <a:rPr lang="fr-FR" dirty="0" smtClean="0"/>
              <a:t>Cache et unité de contrôle relativement petits</a:t>
            </a:r>
          </a:p>
          <a:p>
            <a:pPr lvl="1"/>
            <a:r>
              <a:rPr lang="fr-FR" dirty="0" smtClean="0"/>
              <a:t>Espace mémoire limité</a:t>
            </a:r>
          </a:p>
          <a:p>
            <a:r>
              <a:rPr lang="fr-FR" dirty="0" smtClean="0"/>
              <a:t>Graphe :</a:t>
            </a:r>
          </a:p>
          <a:p>
            <a:pPr lvl="1"/>
            <a:r>
              <a:rPr lang="fr-FR" dirty="0" smtClean="0"/>
              <a:t>L’irrégularité des graphes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589211" y="1562793"/>
            <a:ext cx="527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challenges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16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Traitements des graphes sur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723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Disposition des données</a:t>
            </a:r>
          </a:p>
          <a:p>
            <a:pPr lvl="1"/>
            <a:r>
              <a:rPr lang="fr-FR" dirty="0" smtClean="0"/>
              <a:t>Les graphes engendre des accès mémoire irréguliers </a:t>
            </a:r>
          </a:p>
          <a:p>
            <a:pPr lvl="1"/>
            <a:r>
              <a:rPr lang="fr-FR" dirty="0" smtClean="0"/>
              <a:t>Bande passante limité du </a:t>
            </a:r>
            <a:r>
              <a:rPr lang="fr-FR" dirty="0" err="1" smtClean="0"/>
              <a:t>PCIe</a:t>
            </a:r>
            <a:endParaRPr lang="fr-FR" dirty="0"/>
          </a:p>
          <a:p>
            <a:r>
              <a:rPr lang="fr-FR" dirty="0" smtClean="0"/>
              <a:t>Modèle d’accès à la mémoire</a:t>
            </a:r>
          </a:p>
          <a:p>
            <a:pPr lvl="1"/>
            <a:r>
              <a:rPr lang="fr-FR" dirty="0" smtClean="0"/>
              <a:t>Mémoire partagée relativement petite</a:t>
            </a:r>
          </a:p>
          <a:p>
            <a:pPr lvl="1"/>
            <a:r>
              <a:rPr lang="fr-FR" dirty="0" smtClean="0"/>
              <a:t>Conflit « Memory </a:t>
            </a:r>
            <a:r>
              <a:rPr lang="fr-FR" dirty="0" err="1" smtClean="0"/>
              <a:t>bank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Distribution </a:t>
            </a:r>
            <a:r>
              <a:rPr lang="fr-FR" dirty="0"/>
              <a:t>de charge de </a:t>
            </a:r>
            <a:r>
              <a:rPr lang="fr-FR" dirty="0" smtClean="0"/>
              <a:t>travail</a:t>
            </a:r>
          </a:p>
          <a:p>
            <a:pPr lvl="1"/>
            <a:r>
              <a:rPr lang="fr-FR" dirty="0" smtClean="0"/>
              <a:t>SIMD</a:t>
            </a:r>
          </a:p>
          <a:p>
            <a:pPr lvl="1"/>
            <a:r>
              <a:rPr lang="fr-FR" dirty="0" smtClean="0"/>
              <a:t>Structure irrégulière de graphe</a:t>
            </a:r>
          </a:p>
          <a:p>
            <a:r>
              <a:rPr lang="fr-FR" dirty="0" smtClean="0"/>
              <a:t>Divergence de branche </a:t>
            </a:r>
          </a:p>
          <a:p>
            <a:r>
              <a:rPr lang="fr-FR" dirty="0" smtClean="0"/>
              <a:t>Opérations asynchrones </a:t>
            </a:r>
          </a:p>
          <a:p>
            <a:r>
              <a:rPr lang="fr-FR" dirty="0" smtClean="0"/>
              <a:t>Configuration </a:t>
            </a:r>
            <a:r>
              <a:rPr lang="fr-FR" dirty="0" err="1" smtClean="0"/>
              <a:t>Kernel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589211" y="1562793"/>
            <a:ext cx="527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challenges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7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Traitements des graphes sur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7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Plusieurs travaux de recherche : </a:t>
            </a:r>
            <a:endParaRPr lang="fr-FR" dirty="0" smtClean="0"/>
          </a:p>
          <a:p>
            <a:r>
              <a:rPr lang="fr-FR" dirty="0" smtClean="0"/>
              <a:t>Algorithmes de traversée de graphe : BFS, SSSP</a:t>
            </a:r>
          </a:p>
          <a:p>
            <a:r>
              <a:rPr lang="fr-FR" dirty="0" err="1"/>
              <a:t>Betweenness</a:t>
            </a:r>
            <a:r>
              <a:rPr lang="fr-FR" dirty="0"/>
              <a:t> </a:t>
            </a:r>
            <a:r>
              <a:rPr lang="fr-FR" dirty="0" err="1"/>
              <a:t>Centrality</a:t>
            </a:r>
            <a:r>
              <a:rPr lang="fr-FR" dirty="0"/>
              <a:t> (BC) </a:t>
            </a:r>
            <a:endParaRPr lang="fr-FR" dirty="0" smtClean="0"/>
          </a:p>
          <a:p>
            <a:r>
              <a:rPr lang="fr-FR" dirty="0" smtClean="0"/>
              <a:t>Connectivité de graphe</a:t>
            </a:r>
          </a:p>
          <a:p>
            <a:r>
              <a:rPr lang="fr-FR" dirty="0"/>
              <a:t>A</a:t>
            </a:r>
            <a:r>
              <a:rPr lang="fr-FR" dirty="0" smtClean="0"/>
              <a:t>rbre </a:t>
            </a:r>
            <a:r>
              <a:rPr lang="fr-FR" dirty="0"/>
              <a:t>couvrant de </a:t>
            </a:r>
            <a:r>
              <a:rPr lang="fr-FR" dirty="0" smtClean="0"/>
              <a:t>poids</a:t>
            </a:r>
            <a:r>
              <a:rPr lang="fr-FR" dirty="0"/>
              <a:t> </a:t>
            </a:r>
            <a:r>
              <a:rPr lang="fr-FR" dirty="0" smtClean="0"/>
              <a:t>minimal</a:t>
            </a:r>
          </a:p>
          <a:p>
            <a:r>
              <a:rPr lang="fr-FR" dirty="0" smtClean="0"/>
              <a:t>Page </a:t>
            </a:r>
            <a:r>
              <a:rPr lang="fr-FR" dirty="0" err="1" smtClean="0"/>
              <a:t>rank</a:t>
            </a:r>
            <a:r>
              <a:rPr lang="fr-FR" dirty="0" smtClean="0"/>
              <a:t>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589211" y="1562793"/>
            <a:ext cx="527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challenges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43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les </a:t>
            </a:r>
            <a:r>
              <a:rPr lang="fr-FR" dirty="0" err="1" smtClean="0"/>
              <a:t>GPUs</a:t>
            </a:r>
            <a:r>
              <a:rPr lang="fr-FR" dirty="0" smtClean="0"/>
              <a:t> ?</a:t>
            </a:r>
          </a:p>
          <a:p>
            <a:r>
              <a:rPr lang="fr-FR" dirty="0" smtClean="0"/>
              <a:t>Architecture des </a:t>
            </a:r>
            <a:r>
              <a:rPr lang="fr-FR" dirty="0" err="1" smtClean="0"/>
              <a:t>GPUs</a:t>
            </a:r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raitements des graphes sur GPU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les GPU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Rapidité de calcul</a:t>
            </a:r>
          </a:p>
          <a:p>
            <a:pPr lvl="1"/>
            <a:r>
              <a:rPr lang="fr-FR" dirty="0" smtClean="0"/>
              <a:t>Degré massif de parallélisme</a:t>
            </a:r>
          </a:p>
          <a:p>
            <a:pPr lvl="1"/>
            <a:r>
              <a:rPr lang="fr-FR" dirty="0"/>
              <a:t>B</a:t>
            </a:r>
            <a:r>
              <a:rPr lang="fr-FR" dirty="0" smtClean="0"/>
              <a:t>ande passante d’accès à la mémoire élevée</a:t>
            </a:r>
          </a:p>
          <a:p>
            <a:r>
              <a:rPr lang="fr-FR" dirty="0" smtClean="0"/>
              <a:t>Coût réduit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8683"/>
          </a:xfrm>
        </p:spPr>
        <p:txBody>
          <a:bodyPr/>
          <a:lstStyle/>
          <a:p>
            <a:r>
              <a:rPr lang="fr-FR" dirty="0" smtClean="0"/>
              <a:t>Architecture des </a:t>
            </a:r>
            <a:r>
              <a:rPr lang="fr-FR" dirty="0" err="1" smtClean="0"/>
              <a:t>GPUs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41623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3 générations :</a:t>
            </a:r>
          </a:p>
          <a:p>
            <a:pPr lvl="1"/>
            <a:r>
              <a:rPr lang="fr-FR" dirty="0"/>
              <a:t>architecture fonctionnelle </a:t>
            </a:r>
            <a:r>
              <a:rPr lang="fr-FR" dirty="0" smtClean="0"/>
              <a:t>fixe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Pipelines à fonctions fixes</a:t>
            </a:r>
            <a:endParaRPr lang="fr-FR" dirty="0"/>
          </a:p>
          <a:p>
            <a:pPr lvl="1"/>
            <a:r>
              <a:rPr lang="fr-FR" dirty="0" smtClean="0"/>
              <a:t>Architecture à </a:t>
            </a:r>
            <a:r>
              <a:rPr lang="fr-FR" dirty="0" err="1"/>
              <a:t>S</a:t>
            </a:r>
            <a:r>
              <a:rPr lang="fr-FR" dirty="0" err="1" smtClean="0"/>
              <a:t>hader</a:t>
            </a:r>
            <a:r>
              <a:rPr lang="fr-FR" dirty="0" smtClean="0"/>
              <a:t> séparé 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Vertex </a:t>
            </a:r>
            <a:r>
              <a:rPr lang="fr-FR" dirty="0" err="1"/>
              <a:t>S</a:t>
            </a:r>
            <a:r>
              <a:rPr lang="fr-FR" dirty="0" err="1" smtClean="0"/>
              <a:t>hader</a:t>
            </a:r>
            <a:r>
              <a:rPr lang="fr-FR" dirty="0" smtClean="0"/>
              <a:t> 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Pixel </a:t>
            </a:r>
            <a:r>
              <a:rPr lang="fr-FR" dirty="0" err="1" smtClean="0"/>
              <a:t>Shader</a:t>
            </a:r>
            <a:r>
              <a:rPr lang="fr-FR" dirty="0" smtClean="0"/>
              <a:t> ( Fragment </a:t>
            </a:r>
            <a:r>
              <a:rPr lang="fr-FR" dirty="0" err="1" smtClean="0"/>
              <a:t>Shader</a:t>
            </a:r>
            <a:r>
              <a:rPr lang="fr-FR" dirty="0" smtClean="0"/>
              <a:t> )</a:t>
            </a:r>
            <a:endParaRPr lang="fr-FR" dirty="0"/>
          </a:p>
          <a:p>
            <a:pPr lvl="1"/>
            <a:r>
              <a:rPr lang="fr-FR" dirty="0" err="1" smtClean="0"/>
              <a:t>Shader</a:t>
            </a:r>
            <a:r>
              <a:rPr lang="fr-FR" dirty="0" smtClean="0"/>
              <a:t> unifié 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Introduction du Géométrie </a:t>
            </a:r>
            <a:r>
              <a:rPr lang="fr-FR" dirty="0" err="1" smtClean="0"/>
              <a:t>Shader</a:t>
            </a:r>
            <a:endParaRPr lang="fr-FR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Calcul en double précision </a:t>
            </a:r>
            <a:endParaRPr lang="fr-FR" dirty="0" smtClean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fr-FR" dirty="0" smtClean="0"/>
              <a:t>Utilisation plus </a:t>
            </a:r>
            <a:r>
              <a:rPr lang="fr-FR" dirty="0" err="1" smtClean="0"/>
              <a:t>fléxible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89212" y="1562793"/>
            <a:ext cx="40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Evolutions des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Historique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984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err="1"/>
              <a:t>GPUs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0" y="1932125"/>
            <a:ext cx="6114865" cy="479391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589212" y="1562793"/>
            <a:ext cx="40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809018" y="3867417"/>
            <a:ext cx="1695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GPU NVIDIA : </a:t>
            </a:r>
            <a:r>
              <a:rPr lang="fr-FR" b="1" dirty="0" smtClean="0"/>
              <a:t>Architecture Fermi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890356" y="2048503"/>
            <a:ext cx="681644" cy="2057984"/>
          </a:xfrm>
          <a:prstGeom prst="roundRect">
            <a:avLst/>
          </a:prstGeom>
          <a:noFill/>
          <a:ln w="38100">
            <a:solidFill>
              <a:srgbClr val="A53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847975" y="2095500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SM</a:t>
            </a:r>
            <a:endParaRPr lang="fr-FR" b="1" dirty="0"/>
          </a:p>
        </p:txBody>
      </p:sp>
      <p:sp>
        <p:nvSpPr>
          <p:cNvPr id="11" name="Flèche droite 10"/>
          <p:cNvSpPr/>
          <p:nvPr/>
        </p:nvSpPr>
        <p:spPr>
          <a:xfrm>
            <a:off x="3375839" y="2173941"/>
            <a:ext cx="380135" cy="25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78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err="1"/>
              <a:t>GPUs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589212" y="1562793"/>
            <a:ext cx="40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425934" y="3893313"/>
            <a:ext cx="193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Streaming </a:t>
            </a:r>
            <a:r>
              <a:rPr lang="fr-FR" b="1" dirty="0" err="1"/>
              <a:t>M</a:t>
            </a:r>
            <a:r>
              <a:rPr lang="fr-FR" b="1" dirty="0" err="1" smtClean="0"/>
              <a:t>ultiprocessor</a:t>
            </a:r>
            <a:r>
              <a:rPr lang="fr-FR" b="1" dirty="0" smtClean="0"/>
              <a:t> </a:t>
            </a:r>
            <a:endParaRPr lang="fr-FR" b="1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98" y="1932125"/>
            <a:ext cx="2483502" cy="4568708"/>
          </a:xfrm>
        </p:spPr>
      </p:pic>
    </p:spTree>
    <p:extLst>
      <p:ext uri="{BB962C8B-B14F-4D97-AF65-F5344CB8AC3E}">
        <p14:creationId xmlns:p14="http://schemas.microsoft.com/office/powerpoint/2010/main" val="8268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err="1"/>
              <a:t>GPUs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589212" y="1562793"/>
            <a:ext cx="40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63" y="2133600"/>
            <a:ext cx="7641024" cy="3778250"/>
          </a:xfrm>
        </p:spPr>
      </p:pic>
    </p:spTree>
    <p:extLst>
      <p:ext uri="{BB962C8B-B14F-4D97-AF65-F5344CB8AC3E}">
        <p14:creationId xmlns:p14="http://schemas.microsoft.com/office/powerpoint/2010/main" val="35864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err="1"/>
              <a:t>GPUs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589211" y="1562793"/>
            <a:ext cx="527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nified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: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CUDA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architecture de traitement </a:t>
            </a:r>
            <a:r>
              <a:rPr lang="fr-FR" dirty="0" smtClean="0"/>
              <a:t>parallèle</a:t>
            </a:r>
          </a:p>
          <a:p>
            <a:pPr lvl="1"/>
            <a:r>
              <a:rPr lang="fr-FR" dirty="0" smtClean="0"/>
              <a:t>Permet de programmer des GPU en C, C++ ou </a:t>
            </a:r>
            <a:r>
              <a:rPr lang="fr-FR" dirty="0" err="1" smtClean="0"/>
              <a:t>fortron</a:t>
            </a:r>
            <a:endParaRPr lang="fr-FR" dirty="0" smtClean="0"/>
          </a:p>
          <a:p>
            <a:r>
              <a:rPr lang="fr-FR" dirty="0" smtClean="0"/>
              <a:t>3 concepts clé :</a:t>
            </a:r>
          </a:p>
          <a:p>
            <a:pPr lvl="1"/>
            <a:r>
              <a:rPr lang="fr-FR" dirty="0" smtClean="0"/>
              <a:t>Thread </a:t>
            </a:r>
            <a:r>
              <a:rPr lang="fr-FR" dirty="0" err="1" smtClean="0"/>
              <a:t>hierarchy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Shared</a:t>
            </a:r>
            <a:r>
              <a:rPr lang="fr-FR" dirty="0" smtClean="0"/>
              <a:t> memory </a:t>
            </a:r>
          </a:p>
          <a:p>
            <a:pPr lvl="1"/>
            <a:r>
              <a:rPr lang="fr-FR" dirty="0" err="1" smtClean="0"/>
              <a:t>Barrier</a:t>
            </a: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fr-FR" dirty="0"/>
              <a:t>Architecture des </a:t>
            </a:r>
            <a:r>
              <a:rPr lang="fr-FR" dirty="0" err="1"/>
              <a:t>GPUs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EB6E-C04B-448D-818C-2A579E376547}" type="datetime1">
              <a:rPr lang="fr-FR" smtClean="0"/>
              <a:t>18/01/2018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589211" y="1562793"/>
            <a:ext cx="527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nified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 :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CUDA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Thread </a:t>
            </a:r>
            <a:r>
              <a:rPr lang="fr-FR" b="1" dirty="0" err="1" smtClean="0"/>
              <a:t>hierarchy</a:t>
            </a:r>
            <a:r>
              <a:rPr lang="fr-FR" b="1" dirty="0" smtClean="0"/>
              <a:t> 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41" y="1445539"/>
            <a:ext cx="4372585" cy="515374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080938" y="3699245"/>
            <a:ext cx="242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CUDA </a:t>
            </a:r>
            <a:r>
              <a:rPr lang="fr-FR" b="1" dirty="0" err="1" smtClean="0"/>
              <a:t>hierarchy</a:t>
            </a:r>
            <a:r>
              <a:rPr lang="fr-FR" b="1" dirty="0" smtClean="0"/>
              <a:t> of threads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726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8" grpId="0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2365</TotalTime>
  <Words>1805</Words>
  <Application>Microsoft Office PowerPoint</Application>
  <PresentationFormat>Grand écran</PresentationFormat>
  <Paragraphs>206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Brin</vt:lpstr>
      <vt:lpstr>Etat de l’art </vt:lpstr>
      <vt:lpstr>Plan</vt:lpstr>
      <vt:lpstr>Pourquoi les GPU ?</vt:lpstr>
      <vt:lpstr>Architecture des GPUs</vt:lpstr>
      <vt:lpstr>Architecture des GPUs</vt:lpstr>
      <vt:lpstr>Architecture des GPUs</vt:lpstr>
      <vt:lpstr>Architecture des GPUs</vt:lpstr>
      <vt:lpstr>Architecture des GPUs</vt:lpstr>
      <vt:lpstr>Architecture des GPUs</vt:lpstr>
      <vt:lpstr>Architecture des GPUs</vt:lpstr>
      <vt:lpstr>Architecture des GPUs</vt:lpstr>
      <vt:lpstr>Traitements des graphes sur GPU</vt:lpstr>
      <vt:lpstr>Traitements des graphes sur GPU</vt:lpstr>
      <vt:lpstr>Traitements des graphes sur GPU</vt:lpstr>
      <vt:lpstr>Traitements des graphes sur GPU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Etat de l’art</dc:title>
  <dc:creator>Info-sens</dc:creator>
  <cp:lastModifiedBy>Amira BENACHOUR</cp:lastModifiedBy>
  <cp:revision>125</cp:revision>
  <dcterms:created xsi:type="dcterms:W3CDTF">2018-01-09T09:43:01Z</dcterms:created>
  <dcterms:modified xsi:type="dcterms:W3CDTF">2018-01-18T08:46:31Z</dcterms:modified>
</cp:coreProperties>
</file>