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73" r:id="rId7"/>
    <p:sldId id="260" r:id="rId8"/>
    <p:sldId id="261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Lustria" panose="020B0604020202020204" charset="0"/>
      <p:regular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DEE09E-A4FC-46C8-84F2-53B795A86411}">
  <a:tblStyle styleId="{99DEE09E-A4FC-46C8-84F2-53B795A864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2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58572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cec57257f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30" name="Google Shape;130;g30cec57257f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3159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cec57257f_2_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0cec57257f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9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ec57257f_2_1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30cec57257f_2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0590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cec57257f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12" name="Google Shape;212;g30cec57257f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0536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cec57257f_2_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0cec57257f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7963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ec57257f_2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30cec57257f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196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ec57257f_2_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0cec57257f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cec57257f_2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0cec57257f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492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cec57257f_2_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0cec5725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3549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ec57257f_2_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0cec57257f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57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cec57257f_2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0cec57257f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2779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cec57257f_2_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0cec57257f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5734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cec57257f_2_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0cec57257f_2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4143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cec57257f_2_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30cec57257f_2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226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cec57257f_2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0cec57257f_2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20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ctrTitle"/>
          </p:nvPr>
        </p:nvSpPr>
        <p:spPr>
          <a:xfrm>
            <a:off x="788158" y="99179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524000" y="2494981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None/>
              <a:defRPr sz="1500" b="1">
                <a:solidFill>
                  <a:srgbClr val="17365D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>
                <a:solidFill>
                  <a:schemeClr val="dk1"/>
                </a:solidFill>
              </a:defRPr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solidFill>
                  <a:schemeClr val="dk1"/>
                </a:solidFill>
              </a:defRPr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>
                <a:solidFill>
                  <a:schemeClr val="dk1"/>
                </a:solidFill>
              </a:defRPr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>
                <a:solidFill>
                  <a:schemeClr val="dk1"/>
                </a:solidFill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Verdana"/>
              <a:buNone/>
              <a:defRPr sz="3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44526" y="228600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3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4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marL="2286000" lvl="4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2895600" y="205978"/>
            <a:ext cx="57912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7" name="Google Shape;97;p19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8907" y="104906"/>
            <a:ext cx="7265095" cy="523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Verdana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body" idx="1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marL="1371600" lvl="2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2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Verdana"/>
              <a:buNone/>
              <a:defRPr sz="1500" b="1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 rot="5400000">
            <a:off x="2752726" y="-1285875"/>
            <a:ext cx="3714748" cy="80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marL="1371600" lvl="2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marL="2286000" lvl="4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  <a:defRPr sz="21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56" name="Google Shape;56;p13"/>
          <p:cNvCxnSpPr/>
          <p:nvPr/>
        </p:nvCxnSpPr>
        <p:spPr>
          <a:xfrm>
            <a:off x="609600" y="685800"/>
            <a:ext cx="8001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 rotWithShape="1">
          <a:blip r:embed="rId13">
            <a:alphaModFix/>
          </a:blip>
          <a:srcRect b="18045"/>
          <a:stretch/>
        </p:blipFill>
        <p:spPr>
          <a:xfrm>
            <a:off x="0" y="4493525"/>
            <a:ext cx="9144000" cy="649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nyathma/A-cuteA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BenakeshwarGK/AcuteA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srn.com/abstract=386907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ctrTitle"/>
          </p:nvPr>
        </p:nvSpPr>
        <p:spPr>
          <a:xfrm>
            <a:off x="-333797" y="801826"/>
            <a:ext cx="9557492" cy="72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Cambria"/>
              <a:buNone/>
            </a:pPr>
            <a:r>
              <a:rPr lang="en-GB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DIAGNOSIS OF ACUTE DISEASES  IN VILLAGES AND SMALLER  TOWNS USING AI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ubTitle" idx="1"/>
          </p:nvPr>
        </p:nvSpPr>
        <p:spPr>
          <a:xfrm>
            <a:off x="592852" y="1575578"/>
            <a:ext cx="2977875" cy="41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500"/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Batch Number : CAI-G14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34" name="Google Shape;134;p25"/>
          <p:cNvGraphicFramePr/>
          <p:nvPr/>
        </p:nvGraphicFramePr>
        <p:xfrm>
          <a:off x="415011" y="1950439"/>
          <a:ext cx="3894825" cy="2559825"/>
        </p:xfrm>
        <a:graphic>
          <a:graphicData uri="http://schemas.openxmlformats.org/drawingml/2006/table">
            <a:tbl>
              <a:tblPr>
                <a:noFill/>
                <a:tableStyleId>{99DEE09E-A4FC-46C8-84F2-53B795A86411}</a:tableStyleId>
              </a:tblPr>
              <a:tblGrid>
                <a:gridCol w="149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425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7365D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4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7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20211CAI0155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20211CAI0153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20211CAI0121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20211CAI0099</a:t>
                      </a:r>
                      <a:endParaRPr sz="110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u="none" strike="noStrike" cap="none"/>
                        <a:t>20211CAI0131</a:t>
                      </a: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 err="1"/>
                        <a:t>Benakeshwar</a:t>
                      </a:r>
                      <a:r>
                        <a:rPr lang="en-GB" sz="1400" b="0" u="sng" strike="noStrike" cap="none" dirty="0"/>
                        <a:t> G K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 err="1"/>
                        <a:t>Vishwas</a:t>
                      </a:r>
                      <a:r>
                        <a:rPr lang="en-GB" sz="1400" b="0" u="sng" strike="noStrike" cap="none" dirty="0"/>
                        <a:t> Chandra C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 err="1"/>
                        <a:t>Gautham</a:t>
                      </a:r>
                      <a:r>
                        <a:rPr lang="en-GB" sz="1400" b="0" u="sng" strike="noStrike" cap="none" dirty="0"/>
                        <a:t> </a:t>
                      </a:r>
                      <a:r>
                        <a:rPr lang="en-GB" sz="1400" b="0" u="sng" strike="noStrike" cap="none" dirty="0" err="1"/>
                        <a:t>Ashwani</a:t>
                      </a:r>
                      <a:r>
                        <a:rPr lang="en-GB" sz="1400" b="0" u="sng" strike="noStrike" cap="none" dirty="0"/>
                        <a:t> 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 err="1"/>
                        <a:t>Darshan</a:t>
                      </a:r>
                      <a:r>
                        <a:rPr lang="en-GB" sz="1400" b="0" u="sng" strike="noStrike" cap="none" dirty="0"/>
                        <a:t> </a:t>
                      </a:r>
                      <a:r>
                        <a:rPr lang="en-GB" sz="1400" b="0" u="sng" strike="noStrike" cap="none" dirty="0" err="1"/>
                        <a:t>Karthik</a:t>
                      </a:r>
                      <a:r>
                        <a:rPr lang="en-GB" sz="1400" b="0" u="sng" strike="noStrike" cap="none" dirty="0"/>
                        <a:t> K J</a:t>
                      </a:r>
                      <a:endParaRPr sz="1100"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r>
                        <a:rPr lang="en-GB" sz="1400" b="0" u="sng" strike="noStrike" cap="none" dirty="0"/>
                        <a:t>Preethi N</a:t>
                      </a:r>
                      <a:endParaRPr sz="1400" b="0" u="sng" strike="noStrike" cap="none" dirty="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Bookman Old Style"/>
                        <a:buNone/>
                      </a:pPr>
                      <a:endParaRPr sz="1400" u="none" strike="noStrike" cap="none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5" name="Google Shape;135;p25"/>
          <p:cNvSpPr txBox="1"/>
          <p:nvPr/>
        </p:nvSpPr>
        <p:spPr>
          <a:xfrm>
            <a:off x="4860146" y="2019649"/>
            <a:ext cx="4135725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500"/>
              <a:buFont typeface="Arial"/>
              <a:buNone/>
            </a:pPr>
            <a:r>
              <a:rPr lang="en-GB" sz="15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Under the Supervision of,</a:t>
            </a:r>
            <a:endParaRPr sz="1500" b="1" i="0" u="none" strike="noStrike" cap="non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3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Dr. </a:t>
            </a:r>
            <a:r>
              <a:rPr lang="en-GB" sz="12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MURALI PARAMESWARAN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Professor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School of Computer Science and Engineering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300"/>
              <a:buFont typeface="Arial"/>
              <a:buNone/>
            </a:pPr>
            <a:r>
              <a:rPr lang="en-GB" sz="1300" b="1" i="0" u="none" strike="noStrike" cap="none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Presidency University</a:t>
            </a:r>
            <a:endParaRPr sz="1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1500"/>
              <a:buFont typeface="Arial"/>
              <a:buNone/>
            </a:pPr>
            <a:endParaRPr sz="1500" b="1" i="0" u="none" strike="noStrike" cap="none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2990079" y="250567"/>
            <a:ext cx="2977875" cy="414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PIP2001 Capstone Project</a:t>
            </a:r>
            <a:endParaRPr sz="1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spcBef>
                <a:spcPts val="20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IN" sz="15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Final Viva-Voce</a:t>
            </a:r>
            <a:endParaRPr sz="1500" b="1" i="0" u="none" strike="noStrike" cap="none" dirty="0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64253" y="3400425"/>
            <a:ext cx="8879747" cy="11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Program: </a:t>
            </a:r>
            <a:r>
              <a:rPr lang="en-GB" sz="1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B.E in Computer Science and Engineering , Specialization in Artificial Intelligence &amp; Machine Learning </a:t>
            </a:r>
            <a:endParaRPr sz="1200" b="1" i="0" u="none" strike="noStrike" cap="non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HoD: </a:t>
            </a:r>
            <a:r>
              <a:rPr lang="en-GB" sz="1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Zafar Ali Khan</a:t>
            </a:r>
            <a:endParaRPr sz="1200" b="1" i="0" u="none" strike="noStrike" cap="non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lang="en-GB" sz="1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Afroz Pasha </a:t>
            </a:r>
            <a:endParaRPr sz="1200" b="1" i="0" u="none" strike="noStrike" cap="none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lang="en-GB" sz="1200" b="1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Dr. Sampath A K / Dr. Abdul Khadar A / Mr. Md Ziaur Rahman</a:t>
            </a:r>
            <a:endParaRPr sz="1200" b="1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Timeline of Project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C1BC9-F930-0DE9-8E13-0F4FCA2DB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92" y="934135"/>
            <a:ext cx="6808015" cy="35260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Expected Outcomes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8001000" cy="3802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>
              <a:buNone/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254000" lvl="0" indent="-254000">
              <a:spcBef>
                <a:spcPts val="300"/>
              </a:spcBef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Using </a:t>
            </a:r>
            <a:r>
              <a:rPr lang="en-US" sz="2000" dirty="0" err="1">
                <a:latin typeface="Cambria" pitchFamily="18" charset="0"/>
                <a:ea typeface="Cambria" pitchFamily="18" charset="0"/>
              </a:rPr>
              <a:t>OpenAI</a:t>
            </a:r>
            <a:r>
              <a:rPr lang="en-US" sz="2000" dirty="0">
                <a:latin typeface="Cambria" pitchFamily="18" charset="0"/>
                <a:ea typeface="Cambria" pitchFamily="18" charset="0"/>
              </a:rPr>
              <a:t> Embeddings allows for richer and more granular semantic representation, leading to better accuracy in retrieving contextually similar documents.</a:t>
            </a:r>
          </a:p>
          <a:p>
            <a:pPr marL="254000" lvl="0" indent="-254000">
              <a:spcBef>
                <a:spcPts val="300"/>
              </a:spcBef>
            </a:pPr>
            <a:endParaRPr lang="en-US" sz="2000" dirty="0">
              <a:latin typeface="Cambria" pitchFamily="18" charset="0"/>
              <a:ea typeface="Cambria" pitchFamily="18" charset="0"/>
            </a:endParaRPr>
          </a:p>
          <a:p>
            <a:pPr marL="254000" lvl="0" indent="-254000">
              <a:spcBef>
                <a:spcPts val="300"/>
              </a:spcBef>
            </a:pPr>
            <a:r>
              <a:rPr lang="en-US" sz="2000" dirty="0">
                <a:latin typeface="Cambria" pitchFamily="18" charset="0"/>
                <a:ea typeface="Cambria" pitchFamily="18" charset="0"/>
              </a:rPr>
              <a:t>Improved Accessibility</a:t>
            </a:r>
          </a:p>
          <a:p>
            <a:pPr marL="254000" lvl="0" indent="-254000">
              <a:spcBef>
                <a:spcPts val="300"/>
              </a:spcBef>
              <a:buNone/>
            </a:pPr>
            <a:endParaRPr sz="2000"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SzPts val="1800"/>
              <a:buChar char="•"/>
            </a:pPr>
            <a:r>
              <a:rPr lang="en-GB" sz="2000" dirty="0">
                <a:latin typeface="Cambria" pitchFamily="18" charset="0"/>
                <a:ea typeface="Cambria" pitchFamily="18" charset="0"/>
                <a:cs typeface="Cambria"/>
                <a:sym typeface="Cambria"/>
              </a:rPr>
              <a:t>Improved Health Outcomes at Rural Areas</a:t>
            </a:r>
            <a:endParaRPr sz="200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254000" indent="0">
              <a:spcBef>
                <a:spcPts val="300"/>
              </a:spcBef>
            </a:pPr>
            <a:endParaRPr dirty="0">
              <a:latin typeface="Cambria" pitchFamily="18" charset="0"/>
              <a:ea typeface="Cambria" pitchFamily="18" charset="0"/>
              <a:cs typeface="Cambria"/>
              <a:sym typeface="Cambria"/>
            </a:endParaRPr>
          </a:p>
          <a:p>
            <a:pPr marL="254000" lvl="0" indent="-1651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body" idx="1"/>
          </p:nvPr>
        </p:nvSpPr>
        <p:spPr>
          <a:xfrm>
            <a:off x="609600" y="1134319"/>
            <a:ext cx="8001000" cy="343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96900">
              <a:spcBef>
                <a:spcPts val="300"/>
              </a:spcBef>
            </a:pPr>
            <a:r>
              <a:rPr lang="en-GB" sz="2100" dirty="0">
                <a:latin typeface="Cambria"/>
                <a:ea typeface="Cambria"/>
                <a:cs typeface="Cambria"/>
                <a:sym typeface="Cambria"/>
              </a:rPr>
              <a:t>The project aim’s to help  improve rural healthcare through AI. </a:t>
            </a:r>
          </a:p>
          <a:p>
            <a:pPr marL="596900">
              <a:spcBef>
                <a:spcPts val="300"/>
              </a:spcBef>
            </a:pPr>
            <a:r>
              <a:rPr lang="en-GB" sz="2100" dirty="0">
                <a:latin typeface="Cambria"/>
                <a:ea typeface="Cambria"/>
                <a:cs typeface="Cambria"/>
                <a:sym typeface="Cambria"/>
              </a:rPr>
              <a:t>It provides early diagnosis, easing healthcare worker burdens and offering affordable, scalable care. </a:t>
            </a:r>
          </a:p>
          <a:p>
            <a:pPr marL="596900">
              <a:spcBef>
                <a:spcPts val="300"/>
              </a:spcBef>
            </a:pPr>
            <a:r>
              <a:rPr lang="en-GB" sz="2100" dirty="0">
                <a:latin typeface="Cambria"/>
                <a:ea typeface="Cambria"/>
                <a:cs typeface="Cambria"/>
                <a:sym typeface="Cambria"/>
              </a:rPr>
              <a:t>Future efforts will focus on refining AI models and enhancing integration with local healthcare systems.</a:t>
            </a:r>
            <a:endParaRPr sz="22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Cambria"/>
              <a:buNone/>
            </a:pPr>
            <a:r>
              <a:rPr lang="en-GB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/>
          </a:p>
        </p:txBody>
      </p:sp>
      <p:sp>
        <p:nvSpPr>
          <p:cNvPr id="215" name="Google Shape;215;p38"/>
          <p:cNvSpPr txBox="1">
            <a:spLocks noGrp="1"/>
          </p:cNvSpPr>
          <p:nvPr>
            <p:ph type="body" idx="1"/>
          </p:nvPr>
        </p:nvSpPr>
        <p:spPr>
          <a:xfrm>
            <a:off x="609600" y="857250"/>
            <a:ext cx="80010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6" name="Google Shape;216;p38"/>
          <p:cNvSpPr txBox="1"/>
          <p:nvPr/>
        </p:nvSpPr>
        <p:spPr>
          <a:xfrm>
            <a:off x="723900" y="971550"/>
            <a:ext cx="80010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609600" y="857250"/>
            <a:ext cx="8001000" cy="313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800" b="0" i="0" u="sng" strike="noStrike" cap="none" dirty="0">
                <a:solidFill>
                  <a:srgbClr val="538CD5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https://github.com/punyathma/A-cuteAI</a:t>
            </a:r>
            <a:endParaRPr lang="en-GB" sz="1800" b="0" i="0" u="sng" strike="noStrike" cap="none" dirty="0">
              <a:solidFill>
                <a:srgbClr val="538CD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IN" sz="1800" b="0" i="0" u="sng" strike="noStrike" cap="none" dirty="0">
                <a:solidFill>
                  <a:srgbClr val="538CD5"/>
                </a:solidFill>
                <a:latin typeface="Cambria"/>
                <a:ea typeface="Cambria"/>
                <a:cs typeface="Cambria"/>
                <a:sym typeface="Cambria"/>
                <a:hlinkClick r:id="rId4"/>
              </a:rPr>
              <a:t>https://github.com/BenakeshwarGK/AcuteAI</a:t>
            </a:r>
            <a:endParaRPr lang="en-GB" sz="1800" u="sng" dirty="0">
              <a:solidFill>
                <a:srgbClr val="538CD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 dirty="0">
              <a:solidFill>
                <a:srgbClr val="538CD5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54000" marR="0" lvl="0" indent="-139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223" name="Google Shape;223;p39"/>
          <p:cNvSpPr txBox="1">
            <a:spLocks noGrp="1"/>
          </p:cNvSpPr>
          <p:nvPr>
            <p:ph type="body" idx="1"/>
          </p:nvPr>
        </p:nvSpPr>
        <p:spPr>
          <a:xfrm>
            <a:off x="609600" y="714376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765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Kumar Y, Koul A, Singla R, Ijaz MF. "Artificial intelligence in disease diagnosis: a systematic literature review, synthesizing framework and future research agenda." </a:t>
            </a:r>
            <a:r>
              <a:rPr lang="en-GB" sz="900" b="1" i="1">
                <a:latin typeface="Cambria"/>
                <a:ea typeface="Cambria"/>
                <a:cs typeface="Cambria"/>
                <a:sym typeface="Cambria"/>
              </a:rPr>
              <a:t>J Ambient Intell Humaniz Comput</a:t>
            </a: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 2023;14(7):8459-8486. doi:10.1007/s12652-021-03612-z.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Guo, Jonathan &amp; Li, Bin. (2018). "The Application of Medical Artificial Intelligence Technology in Rural Areas of Developing Countries." </a:t>
            </a:r>
            <a:r>
              <a:rPr lang="en-GB" sz="900" b="1" i="1">
                <a:latin typeface="Cambria"/>
                <a:ea typeface="Cambria"/>
                <a:cs typeface="Cambria"/>
                <a:sym typeface="Cambria"/>
              </a:rPr>
              <a:t>Health Equity</a:t>
            </a: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 2:174-181. doi:10.1089/heq.2018.0037.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Pathak, Chandramaprasad and Ansari, Namrata. "Chatbot based Disease Prediction and Treatment Recommendation using AI." (May 7, 2021). </a:t>
            </a:r>
            <a:endParaRPr sz="900"/>
          </a:p>
          <a:p>
            <a:pPr marL="254000" lvl="0" indent="-25400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	Available at SSRN: </a:t>
            </a:r>
            <a:r>
              <a:rPr lang="en-GB" sz="900" b="1" u="sng">
                <a:solidFill>
                  <a:schemeClr val="hlink"/>
                </a:solidFill>
                <a:latin typeface="Cambria"/>
                <a:ea typeface="Cambria"/>
                <a:cs typeface="Cambria"/>
                <a:sym typeface="Cambria"/>
                <a:hlinkClick r:id="rId3"/>
              </a:rPr>
              <a:t>https://ssrn.com/abstract=3869072</a:t>
            </a:r>
            <a:endParaRPr sz="900" b="1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Fan X, Chao D, Zhang Z, Wang D, Li X, Tian F. "Utilization of Self-Diagnosis Health Chatbots in Real-World Settings: Case Study." </a:t>
            </a:r>
            <a:r>
              <a:rPr lang="en-GB" sz="900" b="1" i="1">
                <a:latin typeface="Cambria"/>
                <a:ea typeface="Cambria"/>
                <a:cs typeface="Cambria"/>
                <a:sym typeface="Cambria"/>
              </a:rPr>
              <a:t>J Med Internet Res</a:t>
            </a: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 2021 Jan 6;23(1)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Diagnosis Of Acute Diseases In Villages And SmallerTowns Using AIMohammed Naseeruddin Taufiq, Bandaru Bhavagna Shreya, Sahil Anil Thole Chitra S, A.Mohammed A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Using AI, Diagnosis of Acute Diseases in Villages and Smaller TownsMadhu H T1, Sachin S2, Manjunath Kavishetti3 , Puneeth4 , Karthik Mahesh Gadyal5</a:t>
            </a:r>
            <a:endParaRPr sz="900"/>
          </a:p>
          <a:p>
            <a:pPr marL="254000" lvl="0" indent="-24765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.Chakraborty, Sanjay, Paul, Hrithik, Ghatak, Sayani, Pandey, Saroj, Kumar, Ankit, Singh, Kamred, &amp; Shah, Mohd Asif. (2023). "An AI-Based Medical Chatbot Model for Infectious Disease Prediction." </a:t>
            </a:r>
            <a:r>
              <a:rPr lang="en-GB" sz="900" b="1" i="1">
                <a:latin typeface="Cambria"/>
                <a:ea typeface="Cambria"/>
                <a:cs typeface="Cambria"/>
                <a:sym typeface="Cambria"/>
              </a:rPr>
              <a:t>IEEE Access</a:t>
            </a:r>
            <a:r>
              <a:rPr lang="en-GB" sz="900" b="1">
                <a:latin typeface="Cambria"/>
                <a:ea typeface="Cambria"/>
                <a:cs typeface="Cambria"/>
                <a:sym typeface="Cambria"/>
              </a:rPr>
              <a:t>. PP. 1-1. doi:10.1109/ACCESS.2022.3227208.</a:t>
            </a:r>
            <a:endParaRPr sz="900"/>
          </a:p>
          <a:p>
            <a:pPr marL="254000" lvl="0" indent="-203200" algn="l" rtl="0">
              <a:lnSpc>
                <a:spcPct val="17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Project work mapping with SDG</a:t>
            </a:r>
            <a:endParaRPr/>
          </a:p>
        </p:txBody>
      </p:sp>
      <p:sp>
        <p:nvSpPr>
          <p:cNvPr id="229" name="Google Shape;229;p40" descr="Image preview"/>
          <p:cNvSpPr/>
          <p:nvPr/>
        </p:nvSpPr>
        <p:spPr>
          <a:xfrm>
            <a:off x="4457700" y="2457450"/>
            <a:ext cx="228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0" name="Google Shape;230;p40" descr="Image preview"/>
          <p:cNvSpPr txBox="1">
            <a:spLocks noGrp="1"/>
          </p:cNvSpPr>
          <p:nvPr>
            <p:ph type="body" idx="1"/>
          </p:nvPr>
        </p:nvSpPr>
        <p:spPr>
          <a:xfrm>
            <a:off x="609600" y="867871"/>
            <a:ext cx="8001000" cy="370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 1:No Poverty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	The main Idea behind our project is to aid healthcare to all , without any poverty barrier.</a:t>
            </a:r>
            <a:endParaRPr/>
          </a:p>
          <a:p>
            <a:pPr marL="2540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 3: Good Health and Well-Being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	Promoting best possiible health diagnostics to all for everyone’s well-being.</a:t>
            </a:r>
            <a:endParaRPr/>
          </a:p>
          <a:p>
            <a:pPr marL="2540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 9: Industry, Innovation, and Infrastructure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	</a:t>
            </a: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Our project , AI in medicine , hasn’t made a big market yet , making space for much more innovation and improvement in the particular Industry.</a:t>
            </a:r>
            <a:endParaRPr sz="1500" b="1">
              <a:latin typeface="Lustria"/>
              <a:ea typeface="Lustria"/>
              <a:cs typeface="Lustria"/>
              <a:sym typeface="Lustria"/>
            </a:endParaRPr>
          </a:p>
          <a:p>
            <a:pPr marL="2540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 10:  Reduced Inequalities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	Provinding equal health facilities to all , without any barriers.</a:t>
            </a:r>
            <a:endParaRPr/>
          </a:p>
          <a:p>
            <a:pPr marL="254000" lvl="0" indent="-2476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GB" sz="1500" b="1">
                <a:latin typeface="Lustria"/>
                <a:ea typeface="Lustria"/>
                <a:cs typeface="Lustria"/>
                <a:sym typeface="Lustria"/>
              </a:rPr>
              <a:t>SDG 17: Partnerships for the Goals</a:t>
            </a:r>
            <a:endParaRPr/>
          </a:p>
          <a:p>
            <a:pPr marL="254000" lvl="0" indent="-2540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>
                <a:latin typeface="Lustria"/>
                <a:ea typeface="Lustria"/>
                <a:cs typeface="Lustria"/>
                <a:sym typeface="Lustria"/>
              </a:rPr>
              <a:t>	By tying up with Non Profitable Organizations , Charitable Trusts , our project is open in looking for partnerships to fulfill our future goals.</a:t>
            </a:r>
            <a:br>
              <a:rPr lang="en-GB" sz="1500">
                <a:latin typeface="Lustria"/>
                <a:ea typeface="Lustria"/>
                <a:cs typeface="Lustria"/>
                <a:sym typeface="Lustria"/>
              </a:rPr>
            </a:br>
            <a:endParaRPr sz="1500">
              <a:latin typeface="Lustria"/>
              <a:ea typeface="Lustria"/>
              <a:cs typeface="Lustria"/>
              <a:sym typeface="Lustria"/>
            </a:endParaRPr>
          </a:p>
          <a:p>
            <a:pPr marL="2540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latin typeface="Lustria"/>
              <a:ea typeface="Lustria"/>
              <a:cs typeface="Lustria"/>
              <a:sym typeface="Lustria"/>
            </a:endParaRPr>
          </a:p>
          <a:p>
            <a:pPr marL="2540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231" name="Google Shape;231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3072" y="0"/>
            <a:ext cx="1770927" cy="112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609600" y="857251"/>
            <a:ext cx="8001000" cy="3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endParaRPr sz="3300"/>
          </a:p>
          <a:p>
            <a:pPr marL="0" lvl="0" indent="0" algn="ctr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00"/>
              <a:buNone/>
            </a:pPr>
            <a:endParaRPr sz="3300"/>
          </a:p>
          <a:p>
            <a:pPr marL="0" lvl="0" indent="0" algn="ctr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500"/>
              <a:buNone/>
            </a:pPr>
            <a:r>
              <a:rPr lang="en-GB" sz="4500" dirty="0"/>
              <a:t>THANK YOU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04552"/>
            <a:ext cx="452907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46975" y="1171977"/>
            <a:ext cx="77917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We are in the process of creating an artificial intelligence based </a:t>
            </a:r>
            <a:r>
              <a:rPr lang="en-US" sz="1600" dirty="0" err="1">
                <a:latin typeface="Cambria" pitchFamily="18" charset="0"/>
                <a:ea typeface="Cambria" pitchFamily="18" charset="0"/>
                <a:cs typeface="Times New Roman" pitchFamily="18" charset="0"/>
              </a:rPr>
              <a:t>chatbot</a:t>
            </a:r>
            <a:r>
              <a:rPr lang="en-US" sz="16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for diagnosing dangerous diseases and health consultation for the symptoms.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Our solution fills the lack of coverage in areas with less access to medical providers, providing instant assistance and allowing people to make knowledgeable choices.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>
                <a:latin typeface="Cambria" pitchFamily="18" charset="0"/>
                <a:ea typeface="Cambria" pitchFamily="18" charset="0"/>
                <a:cs typeface="Times New Roman" pitchFamily="18" charset="0"/>
              </a:rPr>
              <a:t> Especially, we concentrate on making affordable diagnostic services available to small towns and rural areas so that local resources are relieved and services are timely.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99796" y="985235"/>
            <a:ext cx="6647078" cy="302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</a:rPr>
              <a:t>AI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</a:rPr>
              <a:t>Chatbot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mbria" pitchFamily="18" charset="0"/>
              </a:rPr>
              <a:t>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600" dirty="0">
                <a:latin typeface="Cambria" pitchFamily="18" charset="0"/>
                <a:ea typeface="Cambria" pitchFamily="18" charset="0"/>
              </a:rPr>
              <a:t>Our reason for focusing on rural regions is to overcome the existing shortcomings in accessible health care by creating an AI-based </a:t>
            </a:r>
            <a:r>
              <a:rPr lang="en-US" sz="1600" dirty="0" err="1">
                <a:latin typeface="Cambria" pitchFamily="18" charset="0"/>
                <a:ea typeface="Cambria" pitchFamily="18" charset="0"/>
              </a:rPr>
              <a:t>chatbot</a:t>
            </a:r>
            <a:r>
              <a:rPr lang="en-US" sz="1600" dirty="0">
                <a:latin typeface="Cambria" pitchFamily="18" charset="0"/>
                <a:ea typeface="Cambria" pitchFamily="18" charset="0"/>
              </a:rPr>
              <a:t> that would help diagnose dangerous diseases and offer necessary health consultation. </a:t>
            </a:r>
          </a:p>
          <a:p>
            <a:r>
              <a:rPr lang="en-US" sz="1600" dirty="0">
                <a:latin typeface="Cambria" pitchFamily="18" charset="0"/>
                <a:ea typeface="Cambria" pitchFamily="18" charset="0"/>
              </a:rPr>
              <a:t>This solution helps to fill the rural healthcare deficit by providing affordable and easy to use diagnostics, as well as providing residents with access to crucial healthcare resources.</a:t>
            </a:r>
            <a:br>
              <a:rPr lang="en-US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Literature Review</a:t>
            </a:r>
            <a:endParaRPr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8680" y="952500"/>
            <a:ext cx="7627619" cy="3375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778950"/>
            <a:ext cx="7970520" cy="3732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 dirty="0"/>
              <a:t>Drawbacks Of Existing Methods</a:t>
            </a:r>
            <a:endParaRPr dirty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530028" y="650028"/>
            <a:ext cx="8160143" cy="4046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endParaRPr lang="en-GB" sz="1400" b="1" dirty="0">
              <a:latin typeface="Cambria"/>
              <a:ea typeface="Cambria"/>
              <a:cs typeface="Cambria"/>
              <a:sym typeface="Cambria"/>
            </a:endParaRPr>
          </a:p>
          <a:p>
            <a:pPr>
              <a:buNone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1. ACCURACY</a:t>
            </a:r>
          </a:p>
          <a:p>
            <a:pPr>
              <a:buNone/>
            </a:pPr>
            <a:r>
              <a:rPr lang="en-US" b="1" dirty="0">
                <a:latin typeface="Cambria" pitchFamily="18" charset="0"/>
                <a:ea typeface="Cambria" pitchFamily="18" charset="0"/>
              </a:rPr>
              <a:t>2. LANGUAGE BARRIER</a:t>
            </a:r>
          </a:p>
          <a:p>
            <a:pPr>
              <a:buNone/>
            </a:pPr>
            <a:endParaRPr lang="en-US" b="1" dirty="0">
              <a:latin typeface="Cambria" pitchFamily="18" charset="0"/>
              <a:ea typeface="Cambria" pitchFamily="18" charset="0"/>
            </a:endParaRPr>
          </a:p>
          <a:p>
            <a:pPr marL="254000" lvl="0" indent="-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dirty="0">
                <a:latin typeface="Cambria"/>
                <a:ea typeface="Cambria"/>
                <a:cs typeface="Cambria"/>
                <a:sym typeface="Cambria"/>
              </a:rPr>
              <a:t>.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Proposed Method</a:t>
            </a:r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body" idx="1"/>
          </p:nvPr>
        </p:nvSpPr>
        <p:spPr>
          <a:xfrm>
            <a:off x="609600" y="960699"/>
            <a:ext cx="7571448" cy="3433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Data Extraction and Chunking</a:t>
            </a: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Embedding Creation and Semantic Indexing</a:t>
            </a: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Knowledge Base Development</a:t>
            </a: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User Query Processing</a:t>
            </a: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Response Generation with </a:t>
            </a:r>
            <a:r>
              <a:rPr lang="en-GB" sz="1600" b="1" dirty="0" err="1">
                <a:latin typeface="Cambria"/>
                <a:ea typeface="Cambria"/>
                <a:cs typeface="Cambria"/>
                <a:sym typeface="Cambria"/>
              </a:rPr>
              <a:t>OpenAI</a:t>
            </a:r>
            <a:endParaRPr lang="en-GB"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endParaRPr lang="en-GB" sz="16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47650">
              <a:spcBef>
                <a:spcPts val="0"/>
              </a:spcBef>
              <a:buSzPts val="1500"/>
            </a:pPr>
            <a:r>
              <a:rPr lang="en-GB" sz="1600" b="1" dirty="0">
                <a:latin typeface="Cambria"/>
                <a:ea typeface="Cambria"/>
                <a:cs typeface="Cambria"/>
                <a:sym typeface="Cambria"/>
              </a:rPr>
              <a:t>Patient Empowerment and Self-Management</a:t>
            </a:r>
          </a:p>
          <a:p>
            <a:pPr marL="254000" lvl="0" indent="-1524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endParaRPr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173" name="Google Shape;173;p31"/>
          <p:cNvSpPr txBox="1">
            <a:spLocks noGrp="1"/>
          </p:cNvSpPr>
          <p:nvPr>
            <p:ph type="body" idx="1"/>
          </p:nvPr>
        </p:nvSpPr>
        <p:spPr>
          <a:xfrm>
            <a:off x="609600" y="1030147"/>
            <a:ext cx="8001000" cy="354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>
                <a:latin typeface="Cambria"/>
                <a:ea typeface="Cambria"/>
                <a:cs typeface="Cambria"/>
                <a:sym typeface="Cambria"/>
              </a:rPr>
              <a:t>Early and accurate detection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lang="en-GB" sz="20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>
                <a:latin typeface="Cambria"/>
                <a:ea typeface="Cambria"/>
                <a:cs typeface="Cambria"/>
                <a:sym typeface="Cambria"/>
              </a:rPr>
              <a:t>Language wise Assistance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en-GB" sz="20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>
                <a:latin typeface="Cambria"/>
                <a:ea typeface="Cambria"/>
                <a:cs typeface="Cambria"/>
                <a:sym typeface="Cambria"/>
              </a:rPr>
              <a:t>Emergency Assistance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lang="en-GB" sz="2000" b="1" dirty="0">
              <a:latin typeface="Cambria"/>
              <a:ea typeface="Cambria"/>
              <a:cs typeface="Cambria"/>
              <a:sym typeface="Cambria"/>
            </a:endParaRP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GB" sz="2000" b="1" dirty="0">
                <a:latin typeface="Cambria"/>
                <a:ea typeface="Cambria"/>
                <a:cs typeface="Cambria"/>
                <a:sym typeface="Cambria"/>
              </a:rPr>
              <a:t>Health Education</a:t>
            </a:r>
          </a:p>
          <a:p>
            <a:pPr marL="254000" lvl="0" indent="-260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>
            <a:spLocks noGrp="1"/>
          </p:cNvSpPr>
          <p:nvPr>
            <p:ph type="title"/>
          </p:nvPr>
        </p:nvSpPr>
        <p:spPr>
          <a:xfrm>
            <a:off x="609600" y="205978"/>
            <a:ext cx="8001000" cy="365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100"/>
              <a:buFont typeface="Verdana"/>
              <a:buNone/>
            </a:pPr>
            <a:r>
              <a:rPr lang="en-GB"/>
              <a:t>Architecture</a:t>
            </a:r>
            <a:endParaRPr/>
          </a:p>
        </p:txBody>
      </p:sp>
      <p:pic>
        <p:nvPicPr>
          <p:cNvPr id="191" name="Google Shape;19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0600" y="944575"/>
            <a:ext cx="4821174" cy="36553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ounded Rectangle 1"/>
          <p:cNvSpPr/>
          <p:nvPr/>
        </p:nvSpPr>
        <p:spPr>
          <a:xfrm>
            <a:off x="4908499" y="4381805"/>
            <a:ext cx="870509" cy="21808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Open AI</a:t>
            </a:r>
            <a:endParaRPr lang="en-IN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848</Words>
  <Application>Microsoft Office PowerPoint</Application>
  <PresentationFormat>On-screen Show (16:9)</PresentationFormat>
  <Paragraphs>120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Verdana</vt:lpstr>
      <vt:lpstr>Bookman Old Style</vt:lpstr>
      <vt:lpstr>Calibri</vt:lpstr>
      <vt:lpstr>Cambria</vt:lpstr>
      <vt:lpstr>Lustria</vt:lpstr>
      <vt:lpstr>Simple Light</vt:lpstr>
      <vt:lpstr>Bioinformatics</vt:lpstr>
      <vt:lpstr>DIAGNOSIS OF ACUTE DISEASES  IN VILLAGES AND SMALLER  TOWNS USING AI</vt:lpstr>
      <vt:lpstr>Introduction</vt:lpstr>
      <vt:lpstr>Abstract</vt:lpstr>
      <vt:lpstr>Literature Review</vt:lpstr>
      <vt:lpstr>PowerPoint Presentation</vt:lpstr>
      <vt:lpstr>Drawbacks Of Existing Methods</vt:lpstr>
      <vt:lpstr>Proposed Method</vt:lpstr>
      <vt:lpstr>Objectives</vt:lpstr>
      <vt:lpstr>Architecture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OF ACUTE DISEASES  IN VILLAGES AND SMALLER  TOWNS USING AI</dc:title>
  <dc:creator>Preethi N</dc:creator>
  <cp:lastModifiedBy>Vishwas Chandra</cp:lastModifiedBy>
  <cp:revision>13</cp:revision>
  <dcterms:modified xsi:type="dcterms:W3CDTF">2025-01-16T04:42:30Z</dcterms:modified>
</cp:coreProperties>
</file>