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8" r:id="rId5"/>
    <p:sldId id="269" r:id="rId6"/>
    <p:sldId id="270" r:id="rId7"/>
    <p:sldId id="259" r:id="rId8"/>
    <p:sldId id="260" r:id="rId9"/>
    <p:sldId id="261" r:id="rId10"/>
    <p:sldId id="267" r:id="rId11"/>
    <p:sldId id="262" r:id="rId12"/>
    <p:sldId id="263" r:id="rId13"/>
    <p:sldId id="264" r:id="rId14"/>
    <p:sldId id="265" r:id="rId15"/>
    <p:sldId id="271"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94" d="100"/>
          <a:sy n="94" d="100"/>
        </p:scale>
        <p:origin x="-211" y="-6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16/05/2025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mdpi.com/2078-2489/13/1/41" TargetMode="External"/><Relationship Id="rId7" Type="http://schemas.openxmlformats.org/officeDocument/2006/relationships/hyperlink" Target="https://link.springer.com/article/10.1007/s00607-021-01016-7" TargetMode="External"/><Relationship Id="rId2" Type="http://schemas.openxmlformats.org/officeDocument/2006/relationships/hyperlink" Target="https://web.stanford.edu/class/archive/cs/cs224n/cs224n.1214/reports/final_reports/report015.pdf" TargetMode="External"/><Relationship Id="rId1" Type="http://schemas.openxmlformats.org/officeDocument/2006/relationships/slideLayout" Target="../slideLayouts/slideLayout2.xml"/><Relationship Id="rId6" Type="http://schemas.openxmlformats.org/officeDocument/2006/relationships/hyperlink" Target="https://arxiv.org/abs/2305.20062" TargetMode="External"/><Relationship Id="rId5" Type="http://schemas.openxmlformats.org/officeDocument/2006/relationships/hyperlink" Target="https://arxiv.org/abs/2305.03512" TargetMode="External"/><Relationship Id="rId4" Type="http://schemas.openxmlformats.org/officeDocument/2006/relationships/hyperlink" Target="https://www.researchgate.net/publication/377753080_Conversational_Chatbot_With_Object_Recognition_Using_Deep_Learning_and_Machine_Learning"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enakeshwarGK/AeroAsk_VayuWho"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kaggle.com/datasets/a2015003713/militaryaircraftdetectiondatase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166" y="1069102"/>
            <a:ext cx="11353126" cy="1470025"/>
          </a:xfrm>
        </p:spPr>
        <p:txBody>
          <a:bodyPr/>
          <a:lstStyle/>
          <a:p>
            <a:r>
              <a:rPr lang="en-GB" dirty="0">
                <a:latin typeface="Times New Roman" pitchFamily="18" charset="0"/>
                <a:cs typeface="Times New Roman" pitchFamily="18" charset="0"/>
              </a:rPr>
              <a:t>PROJECT TITLE </a:t>
            </a:r>
            <a:r>
              <a:rPr lang="en-GB" dirty="0"/>
              <a:t>- </a:t>
            </a:r>
            <a:r>
              <a:rPr lang="en-US" sz="2400" dirty="0">
                <a:solidFill>
                  <a:schemeClr val="tx1"/>
                </a:solidFill>
                <a:latin typeface="Times New Roman" pitchFamily="18" charset="0"/>
                <a:ea typeface="Cambria" panose="02040503050406030204" pitchFamily="18" charset="0"/>
                <a:cs typeface="Times New Roman" pitchFamily="18" charset="0"/>
              </a:rPr>
              <a:t>CONVERSATIONAL IMAGE RECOGNITION CHATBOT</a:t>
            </a:r>
            <a:endParaRPr lang="en-GB" sz="2100" dirty="0"/>
          </a:p>
        </p:txBody>
      </p:sp>
      <p:sp>
        <p:nvSpPr>
          <p:cNvPr id="3" name="Subtitle 2"/>
          <p:cNvSpPr>
            <a:spLocks noGrp="1"/>
          </p:cNvSpPr>
          <p:nvPr>
            <p:ph type="subTitle" idx="1"/>
          </p:nvPr>
        </p:nvSpPr>
        <p:spPr>
          <a:xfrm>
            <a:off x="790469" y="2721956"/>
            <a:ext cx="3970594" cy="552184"/>
          </a:xfrm>
        </p:spPr>
        <p:txBody>
          <a:bodyPr/>
          <a:lstStyle/>
          <a:p>
            <a:pPr algn="l"/>
            <a:r>
              <a:rPr lang="en-GB" dirty="0"/>
              <a:t>Batch Number: </a:t>
            </a:r>
            <a:r>
              <a:rPr lang="en-GB" dirty="0" smtClean="0">
                <a:solidFill>
                  <a:schemeClr val="tx1"/>
                </a:solidFill>
                <a:latin typeface="Cambria"/>
                <a:ea typeface="Cambria"/>
                <a:cs typeface="Cambria"/>
                <a:sym typeface="Cambria"/>
              </a:rPr>
              <a:t>CAI-G13</a:t>
            </a:r>
          </a:p>
          <a:p>
            <a:pPr algn="l"/>
            <a:endParaRPr lang="en-US" dirty="0">
              <a:solidFill>
                <a:schemeClr val="tx1"/>
              </a:solidFill>
            </a:endParaRPr>
          </a:p>
          <a:p>
            <a:pPr algn="l"/>
            <a:endParaRPr lang="en-GB" dirty="0"/>
          </a:p>
          <a:p>
            <a:pPr algn="l"/>
            <a:endParaRPr lang="en-GB" dirty="0"/>
          </a:p>
        </p:txBody>
      </p:sp>
      <p:graphicFrame>
        <p:nvGraphicFramePr>
          <p:cNvPr id="4" name="Table 3"/>
          <p:cNvGraphicFramePr>
            <a:graphicFrameLocks noGrp="1"/>
          </p:cNvGraphicFramePr>
          <p:nvPr>
            <p:extLst>
              <p:ext uri="{D42A27DB-BD31-4B8C-83A1-F6EECF244321}">
                <p14:modId xmlns="" xmlns:p14="http://schemas.microsoft.com/office/powerpoint/2010/main" val="3031183526"/>
              </p:ext>
            </p:extLst>
          </p:nvPr>
        </p:nvGraphicFramePr>
        <p:xfrm>
          <a:off x="630904" y="3274141"/>
          <a:ext cx="5418666" cy="3865880"/>
        </p:xfrm>
        <a:graphic>
          <a:graphicData uri="http://schemas.openxmlformats.org/drawingml/2006/table">
            <a:tbl>
              <a:tblPr firstRow="1" bandRow="1">
                <a:tableStyleId>{2D5ABB26-0587-4C30-8999-92F81FD0307C}</a:tableStyleId>
              </a:tblPr>
              <a:tblGrid>
                <a:gridCol w="2085000">
                  <a:extLst>
                    <a:ext uri="{9D8B030D-6E8A-4147-A177-3AD203B41FA5}">
                      <a16:colId xmlns="" xmlns:a16="http://schemas.microsoft.com/office/drawing/2014/main" val="3331634959"/>
                    </a:ext>
                  </a:extLst>
                </a:gridCol>
                <a:gridCol w="3333666">
                  <a:extLst>
                    <a:ext uri="{9D8B030D-6E8A-4147-A177-3AD203B41FA5}">
                      <a16:colId xmlns="" xmlns:a16="http://schemas.microsoft.com/office/drawing/2014/main" val="2054911721"/>
                    </a:ext>
                  </a:extLst>
                </a:gridCol>
              </a:tblGrid>
              <a:tr h="370840">
                <a:tc>
                  <a:txBody>
                    <a:bodyPr/>
                    <a:lstStyle/>
                    <a:p>
                      <a:pPr algn="ctr"/>
                      <a:r>
                        <a:rPr lang="en-GB" b="1" dirty="0">
                          <a:solidFill>
                            <a:schemeClr val="tx2">
                              <a:lumMod val="75000"/>
                            </a:schemeClr>
                          </a:solidFill>
                        </a:rPr>
                        <a:t>Roll Number</a:t>
                      </a:r>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r>
                        <a:rPr lang="en-GB" b="1" dirty="0">
                          <a:solidFill>
                            <a:schemeClr val="tx2">
                              <a:lumMod val="75000"/>
                            </a:schemeClr>
                          </a:solidFill>
                        </a:rPr>
                        <a:t>Student Name</a:t>
                      </a:r>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854405261"/>
                  </a:ext>
                </a:extLst>
              </a:tr>
              <a:tr h="370840">
                <a:tc>
                  <a:txBody>
                    <a:bodyPr/>
                    <a:lstStyle/>
                    <a:p>
                      <a:pPr marL="0" marR="0" lvl="0" indent="0" algn="ctr" rtl="0">
                        <a:spcBef>
                          <a:spcPts val="0"/>
                        </a:spcBef>
                        <a:spcAft>
                          <a:spcPts val="0"/>
                        </a:spcAft>
                        <a:buClr>
                          <a:schemeClr val="dk1"/>
                        </a:buClr>
                        <a:buSzPts val="1400"/>
                        <a:buFont typeface="Bookman Old Style"/>
                        <a:buNone/>
                      </a:pPr>
                      <a:r>
                        <a:rPr lang="en-GB" sz="1800" u="none" strike="noStrike" cap="none">
                          <a:latin typeface="Times New Roman" pitchFamily="18" charset="0"/>
                          <a:cs typeface="Times New Roman" pitchFamily="18" charset="0"/>
                        </a:rPr>
                        <a:t>20211CAI0155</a:t>
                      </a:r>
                      <a:endParaRPr lang="en-GB" sz="140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u="none" strike="noStrike" cap="none">
                          <a:latin typeface="Times New Roman" pitchFamily="18" charset="0"/>
                          <a:cs typeface="Times New Roman" pitchFamily="18" charset="0"/>
                        </a:rPr>
                        <a:t>20211CAI0153</a:t>
                      </a:r>
                      <a:endParaRPr lang="en-GB" sz="140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u="none" strike="noStrike" cap="none">
                          <a:latin typeface="Times New Roman" pitchFamily="18" charset="0"/>
                          <a:cs typeface="Times New Roman" pitchFamily="18" charset="0"/>
                        </a:rPr>
                        <a:t>20211CAI0121</a:t>
                      </a:r>
                      <a:endParaRPr lang="en-GB" sz="140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u="none" strike="noStrike" cap="none">
                          <a:latin typeface="Times New Roman" pitchFamily="18" charset="0"/>
                          <a:cs typeface="Times New Roman" pitchFamily="18" charset="0"/>
                        </a:rPr>
                        <a:t>20211CAI0099</a:t>
                      </a:r>
                      <a:endParaRPr lang="en-GB" sz="140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u="none" strike="noStrike" cap="none">
                          <a:latin typeface="Times New Roman" pitchFamily="18" charset="0"/>
                          <a:cs typeface="Times New Roman" pitchFamily="18" charset="0"/>
                        </a:rPr>
                        <a:t>20211CAI0131</a:t>
                      </a:r>
                    </a:p>
                  </a:txBody>
                  <a:tcPr anchor="ctr">
                    <a:lnL>
                      <a:noFill/>
                    </a:lnL>
                    <a:lnR>
                      <a:noFill/>
                    </a:lnR>
                    <a:lnT>
                      <a:noFill/>
                    </a:lnT>
                    <a:lnB>
                      <a:noFill/>
                    </a:lnB>
                    <a:lnTlToBr w="12700" cmpd="sng">
                      <a:noFill/>
                      <a:prstDash val="solid"/>
                    </a:lnTlToBr>
                    <a:lnBlToTr w="12700" cmpd="sng">
                      <a:noFill/>
                      <a:prstDash val="solid"/>
                    </a:lnBlToTr>
                  </a:tcPr>
                </a:tc>
                <a:tc>
                  <a:txBody>
                    <a:bodyPr/>
                    <a:lstStyle/>
                    <a:p>
                      <a:pPr marL="0" marR="0" lvl="0" indent="0" algn="ctr" rtl="0">
                        <a:spcBef>
                          <a:spcPts val="0"/>
                        </a:spcBef>
                        <a:spcAft>
                          <a:spcPts val="0"/>
                        </a:spcAft>
                        <a:buClr>
                          <a:schemeClr val="dk1"/>
                        </a:buClr>
                        <a:buSzPts val="1400"/>
                        <a:buFont typeface="Bookman Old Style"/>
                        <a:buNone/>
                      </a:pPr>
                      <a:endParaRPr lang="en-GB" sz="1800" b="0" u="none" strike="noStrike" cap="none" dirty="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b="0" u="none" strike="noStrike" cap="none" dirty="0">
                          <a:latin typeface="Times New Roman" pitchFamily="18" charset="0"/>
                          <a:cs typeface="Times New Roman" pitchFamily="18" charset="0"/>
                        </a:rPr>
                        <a:t>BENAKESHWAR G K</a:t>
                      </a:r>
                      <a:endParaRPr lang="en-GB" sz="1400" u="none" dirty="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b="0" u="none" strike="noStrike" cap="none" dirty="0">
                          <a:latin typeface="Times New Roman" pitchFamily="18" charset="0"/>
                          <a:cs typeface="Times New Roman" pitchFamily="18" charset="0"/>
                        </a:rPr>
                        <a:t>VISHWAS CHANDRA C</a:t>
                      </a:r>
                      <a:endParaRPr lang="en-GB" sz="1400" u="none" dirty="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b="0" u="none" strike="noStrike" cap="none" dirty="0">
                          <a:latin typeface="Times New Roman" pitchFamily="18" charset="0"/>
                          <a:cs typeface="Times New Roman" pitchFamily="18" charset="0"/>
                        </a:rPr>
                        <a:t>GAUTHAM ASHWANI </a:t>
                      </a:r>
                      <a:endParaRPr lang="en-GB" sz="1400" u="none" dirty="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b="0" u="none" strike="noStrike" cap="none" dirty="0">
                          <a:latin typeface="Times New Roman" pitchFamily="18" charset="0"/>
                          <a:cs typeface="Times New Roman" pitchFamily="18" charset="0"/>
                        </a:rPr>
                        <a:t>DARSHAN KARTHIK K J</a:t>
                      </a:r>
                      <a:endParaRPr lang="en-GB" sz="1400" u="none" dirty="0">
                        <a:latin typeface="Times New Roman" pitchFamily="18" charset="0"/>
                        <a:cs typeface="Times New Roman" pitchFamily="18" charset="0"/>
                      </a:endParaRPr>
                    </a:p>
                    <a:p>
                      <a:pPr marL="0" marR="0" lvl="0" indent="0" algn="ctr" rtl="0">
                        <a:spcBef>
                          <a:spcPts val="0"/>
                        </a:spcBef>
                        <a:spcAft>
                          <a:spcPts val="0"/>
                        </a:spcAft>
                        <a:buClr>
                          <a:schemeClr val="dk1"/>
                        </a:buClr>
                        <a:buSzPts val="1400"/>
                        <a:buFont typeface="Bookman Old Style"/>
                        <a:buNone/>
                      </a:pPr>
                      <a:r>
                        <a:rPr lang="en-GB" sz="1800" b="0" u="none" strike="noStrike" cap="none" dirty="0">
                          <a:latin typeface="Times New Roman" pitchFamily="18" charset="0"/>
                          <a:cs typeface="Times New Roman" pitchFamily="18" charset="0"/>
                        </a:rPr>
                        <a:t>PREETHI N</a:t>
                      </a:r>
                    </a:p>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4083651183"/>
                  </a:ext>
                </a:extLst>
              </a:tr>
              <a:tr h="370840">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653141741"/>
                  </a:ext>
                </a:extLst>
              </a:tr>
              <a:tr h="370840">
                <a:tc>
                  <a:txBody>
                    <a:bodyPr/>
                    <a:lstStyle/>
                    <a:p>
                      <a:endParaRPr lang="en-US"/>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499541891"/>
                  </a:ext>
                </a:extLst>
              </a:tr>
              <a:tr h="370840">
                <a:tc>
                  <a:txBody>
                    <a:bodyPr/>
                    <a:lstStyle/>
                    <a:p>
                      <a:endParaRPr lang="en-US" dirty="0"/>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457888934"/>
                  </a:ext>
                </a:extLst>
              </a:tr>
              <a:tr h="370840">
                <a:tc>
                  <a:txBody>
                    <a:bodyPr/>
                    <a:lstStyle/>
                    <a:p>
                      <a:pPr algn="ctr"/>
                      <a:endParaRPr lang="en-GB"/>
                    </a:p>
                  </a:txBody>
                  <a:tcPr anchor="ctr">
                    <a:lnL>
                      <a:noFill/>
                    </a:lnL>
                    <a:lnR>
                      <a:noFill/>
                    </a:lnR>
                    <a:lnT>
                      <a:noFill/>
                    </a:lnT>
                    <a:lnB>
                      <a:noFill/>
                    </a:lnB>
                    <a:lnTlToBr w="12700" cmpd="sng">
                      <a:noFill/>
                      <a:prstDash val="solid"/>
                    </a:lnTlToBr>
                    <a:lnBlToTr w="12700" cmpd="sng">
                      <a:noFill/>
                      <a:prstDash val="solid"/>
                    </a:lnBlToTr>
                  </a:tcPr>
                </a:tc>
                <a:tc>
                  <a:txBody>
                    <a:bodyPr/>
                    <a:lstStyle/>
                    <a:p>
                      <a:pPr algn="ctr"/>
                      <a:endParaRPr lang="en-GB" dirty="0"/>
                    </a:p>
                  </a:txBody>
                  <a:tcPr anchor="ctr">
                    <a:lnL>
                      <a:noFill/>
                    </a:lnL>
                    <a:lnR>
                      <a:noFill/>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80820719"/>
                  </a:ext>
                </a:extLst>
              </a:tr>
            </a:tbl>
          </a:graphicData>
        </a:graphic>
      </p:graphicFrame>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 ,</a:t>
            </a:r>
          </a:p>
          <a:p>
            <a:endParaRPr lang="en-GB" dirty="0"/>
          </a:p>
          <a:p>
            <a:r>
              <a:rPr lang="en-GB" sz="1700" dirty="0"/>
              <a:t>Dr. </a:t>
            </a:r>
            <a:r>
              <a:rPr lang="en-GB" sz="1800" dirty="0">
                <a:solidFill>
                  <a:srgbClr val="17365D"/>
                </a:solidFill>
                <a:cs typeface="Cambria"/>
                <a:sym typeface="Cambria"/>
              </a:rPr>
              <a:t>MURALI PARAMESWARAN</a:t>
            </a:r>
            <a:endParaRPr lang="en-GB" sz="1700" dirty="0"/>
          </a:p>
          <a:p>
            <a:r>
              <a:rPr lang="en-GB" sz="1700" dirty="0"/>
              <a:t>Professor </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smtClean="0"/>
              <a:t>CSE7301 University Project </a:t>
            </a:r>
            <a:r>
              <a:rPr lang="en-GB" dirty="0" smtClean="0"/>
              <a:t>Review - IV</a:t>
            </a:r>
            <a:endParaRPr lang="en-GB" dirty="0"/>
          </a:p>
        </p:txBody>
      </p:sp>
    </p:spTree>
    <p:extLst>
      <p:ext uri="{BB962C8B-B14F-4D97-AF65-F5344CB8AC3E}">
        <p14:creationId xmlns=""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Methodogy</a:t>
            </a:r>
            <a:r>
              <a:rPr lang="en-US" dirty="0"/>
              <a:t> (contd.)</a:t>
            </a:r>
          </a:p>
        </p:txBody>
      </p:sp>
      <p:sp>
        <p:nvSpPr>
          <p:cNvPr id="3" name="Content Placeholder 2"/>
          <p:cNvSpPr>
            <a:spLocks noGrp="1"/>
          </p:cNvSpPr>
          <p:nvPr>
            <p:ph idx="1"/>
          </p:nvPr>
        </p:nvSpPr>
        <p:spPr/>
        <p:txBody>
          <a:bodyPr>
            <a:normAutofit/>
          </a:bodyPr>
          <a:lstStyle/>
          <a:p>
            <a:pPr>
              <a:lnSpc>
                <a:spcPct val="150000"/>
              </a:lnSpc>
            </a:pPr>
            <a:r>
              <a:rPr lang="en-US" sz="2000" b="1" dirty="0" smtClean="0"/>
              <a:t>Model Training</a:t>
            </a:r>
            <a:r>
              <a:rPr lang="en-US" sz="2000" dirty="0" smtClean="0"/>
              <a:t> – Training the CNN on labeled images with supervised learning to accurately classify aircraft types.</a:t>
            </a:r>
          </a:p>
          <a:p>
            <a:pPr>
              <a:lnSpc>
                <a:spcPct val="150000"/>
              </a:lnSpc>
            </a:pPr>
            <a:r>
              <a:rPr lang="en-US" sz="2000" b="1" dirty="0" err="1" smtClean="0"/>
              <a:t>Chatbot</a:t>
            </a:r>
            <a:r>
              <a:rPr lang="en-US" sz="2000" b="1" dirty="0" smtClean="0"/>
              <a:t> Development</a:t>
            </a:r>
            <a:r>
              <a:rPr lang="en-US" sz="2000" dirty="0" smtClean="0"/>
              <a:t> – Developing a Flask-based interactive platform that combines image recognition and Q&amp;A capabilities.</a:t>
            </a:r>
          </a:p>
          <a:p>
            <a:pPr>
              <a:lnSpc>
                <a:spcPct val="150000"/>
              </a:lnSpc>
            </a:pPr>
            <a:r>
              <a:rPr lang="en-US" sz="2000" b="1" dirty="0" smtClean="0"/>
              <a:t>Testing and Validation</a:t>
            </a:r>
            <a:r>
              <a:rPr lang="en-US" sz="2000" dirty="0" smtClean="0"/>
              <a:t> – Evaluating the </a:t>
            </a:r>
            <a:r>
              <a:rPr lang="en-US" sz="2000" dirty="0" err="1" smtClean="0"/>
              <a:t>chatbot</a:t>
            </a:r>
            <a:r>
              <a:rPr lang="en-US" sz="2000" dirty="0" smtClean="0"/>
              <a:t> for accuracy, response quality, and real-time performance to ensure reliability.</a:t>
            </a:r>
          </a:p>
          <a:p>
            <a:pPr>
              <a:lnSpc>
                <a:spcPct val="150000"/>
              </a:lnSpc>
            </a:pPr>
            <a:r>
              <a:rPr lang="en-US" sz="2000" b="1" dirty="0" smtClean="0"/>
              <a:t>Deployment</a:t>
            </a:r>
            <a:r>
              <a:rPr lang="en-US" sz="2000" dirty="0" smtClean="0"/>
              <a:t> – Deploying the application locally on VS Code for initial testing and performance assessment.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2050" name="Picture 2"/>
          <p:cNvPicPr>
            <a:picLocks noGrp="1" noChangeAspect="1" noChangeArrowheads="1"/>
          </p:cNvPicPr>
          <p:nvPr>
            <p:ph idx="1"/>
          </p:nvPr>
        </p:nvPicPr>
        <p:blipFill>
          <a:blip r:embed="rId2"/>
          <a:srcRect/>
          <a:stretch>
            <a:fillRect/>
          </a:stretch>
        </p:blipFill>
        <p:spPr bwMode="auto">
          <a:xfrm>
            <a:off x="639271" y="1143000"/>
            <a:ext cx="10956616" cy="4885566"/>
          </a:xfrm>
          <a:prstGeom prst="rect">
            <a:avLst/>
          </a:prstGeom>
          <a:noFill/>
          <a:ln w="9525">
            <a:noFill/>
            <a:miter lim="800000"/>
            <a:headEnd/>
            <a:tailEnd/>
          </a:ln>
          <a:effectLst/>
        </p:spPr>
      </p:pic>
    </p:spTree>
    <p:extLst>
      <p:ext uri="{BB962C8B-B14F-4D97-AF65-F5344CB8AC3E}">
        <p14:creationId xmlns=""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pPr>
              <a:lnSpc>
                <a:spcPct val="150000"/>
              </a:lnSpc>
            </a:pPr>
            <a:r>
              <a:rPr lang="en-GB" sz="1800" b="1" dirty="0" smtClean="0"/>
              <a:t>Accurate </a:t>
            </a:r>
            <a:r>
              <a:rPr lang="en-GB" sz="1800" b="1" dirty="0"/>
              <a:t>Aircraft Classification</a:t>
            </a:r>
            <a:r>
              <a:rPr lang="en-GB" sz="1800" dirty="0"/>
              <a:t/>
            </a:r>
            <a:br>
              <a:rPr lang="en-GB" sz="1800" dirty="0"/>
            </a:br>
            <a:r>
              <a:rPr lang="en-GB" sz="1800" dirty="0"/>
              <a:t>The system is expected to accurately identify and classify aircraft images by employing transfer learning methods and dynamic augmentation techniques. Utilizing advanced visual recognition, it should reliably differentiate various aircraft based on shape, size, and distinct visual features</a:t>
            </a:r>
            <a:r>
              <a:rPr lang="en-GB" sz="1800" dirty="0" smtClean="0"/>
              <a:t>.</a:t>
            </a:r>
          </a:p>
          <a:p>
            <a:pPr>
              <a:lnSpc>
                <a:spcPct val="150000"/>
              </a:lnSpc>
            </a:pPr>
            <a:r>
              <a:rPr lang="en-US" sz="1800" b="1" dirty="0" smtClean="0"/>
              <a:t>Context-Aware Aircraft Information Retrieval Using Conversational AI</a:t>
            </a:r>
            <a:br>
              <a:rPr lang="en-US" sz="1800" b="1" dirty="0" smtClean="0"/>
            </a:br>
            <a:r>
              <a:rPr lang="en-US" sz="1800" dirty="0" smtClean="0"/>
              <a:t>Using the context of the aircraft from the QA dataset , the LLM </a:t>
            </a:r>
            <a:r>
              <a:rPr lang="en-US" sz="1800" dirty="0" err="1" smtClean="0"/>
              <a:t>continuosly</a:t>
            </a:r>
            <a:r>
              <a:rPr lang="en-US" sz="1800" dirty="0" smtClean="0"/>
              <a:t> learns and extracts information through the conversational </a:t>
            </a:r>
            <a:r>
              <a:rPr lang="en-US" sz="1800" dirty="0" err="1" smtClean="0"/>
              <a:t>exchnages</a:t>
            </a:r>
            <a:r>
              <a:rPr lang="en-US" sz="1800" dirty="0" smtClean="0"/>
              <a:t>.</a:t>
            </a:r>
            <a:endParaRPr lang="en-GB" sz="1800" dirty="0"/>
          </a:p>
        </p:txBody>
      </p:sp>
    </p:spTree>
    <p:extLst>
      <p:ext uri="{BB962C8B-B14F-4D97-AF65-F5344CB8AC3E}">
        <p14:creationId xmlns=""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Autofit/>
          </a:bodyPr>
          <a:lstStyle/>
          <a:p>
            <a:pPr algn="just">
              <a:lnSpc>
                <a:spcPct val="150000"/>
              </a:lnSpc>
            </a:pPr>
            <a:r>
              <a:rPr lang="en-US" sz="1800" b="1" dirty="0" smtClean="0"/>
              <a:t>Overall, the project demonstrates a scalable, technically sound, and operationally viable solution to the complex problem of intelligent image recognition combined with conversational understanding. It significantly advances the capabilities of AI-driven visual analysis and interactive systems, providing an impactful contribution towards smarter, faster, and more reliable information retrieval in critical sectors like defense, aviation research, and surveillance.</a:t>
            </a:r>
            <a:endParaRPr lang="en-US" sz="1800" b="1" dirty="0"/>
          </a:p>
        </p:txBody>
      </p:sp>
    </p:spTree>
    <p:extLst>
      <p:ext uri="{BB962C8B-B14F-4D97-AF65-F5344CB8AC3E}">
        <p14:creationId xmlns=""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85000" lnSpcReduction="20000"/>
          </a:bodyPr>
          <a:lstStyle/>
          <a:p>
            <a:r>
              <a:rPr lang="en-US" b="1" dirty="0"/>
              <a:t>conversational and Image Recognition </a:t>
            </a:r>
            <a:r>
              <a:rPr lang="en-US" b="1" dirty="0" err="1"/>
              <a:t>Chatbot</a:t>
            </a:r>
            <a:r>
              <a:rPr lang="en-US" dirty="0"/>
              <a:t/>
            </a:r>
            <a:br>
              <a:rPr lang="en-US" dirty="0"/>
            </a:br>
            <a:r>
              <a:rPr lang="en-US" dirty="0">
                <a:hlinkClick r:id="rId2"/>
              </a:rPr>
              <a:t>https://web.stanford.edu/class/archive/cs/cs224n/cs224n.1214/reports/final_reports/report015.pdf</a:t>
            </a:r>
            <a:endParaRPr lang="en-US" dirty="0"/>
          </a:p>
          <a:p>
            <a:r>
              <a:rPr lang="en-US" b="1" dirty="0"/>
              <a:t>A Literature Survey of Recent Advances in </a:t>
            </a:r>
            <a:r>
              <a:rPr lang="en-US" b="1" dirty="0" err="1"/>
              <a:t>Chatbots</a:t>
            </a:r>
            <a:r>
              <a:rPr lang="en-US" dirty="0"/>
              <a:t/>
            </a:r>
            <a:br>
              <a:rPr lang="en-US" dirty="0"/>
            </a:br>
            <a:r>
              <a:rPr lang="en-US" dirty="0">
                <a:hlinkClick r:id="rId3"/>
              </a:rPr>
              <a:t>https://www.mdpi.com/2078-2489/13/1/41</a:t>
            </a:r>
            <a:endParaRPr lang="en-US" dirty="0"/>
          </a:p>
          <a:p>
            <a:r>
              <a:rPr lang="en-US" b="1" dirty="0"/>
              <a:t>Conversational </a:t>
            </a:r>
            <a:r>
              <a:rPr lang="en-US" b="1" dirty="0" err="1"/>
              <a:t>Chatbot</a:t>
            </a:r>
            <a:r>
              <a:rPr lang="en-US" b="1" dirty="0"/>
              <a:t> With Object Recognition Using Deep Learning and Machine Learning</a:t>
            </a:r>
            <a:r>
              <a:rPr lang="en-US" dirty="0"/>
              <a:t/>
            </a:r>
            <a:br>
              <a:rPr lang="en-US" dirty="0"/>
            </a:br>
            <a:r>
              <a:rPr lang="en-US" dirty="0">
                <a:hlinkClick r:id="rId4"/>
              </a:rPr>
              <a:t>https://www.researchgate.net/publication/377753080_Conversational_Chatbot_With_Object_Recognition_Using_Deep_Learning_and_Machine_Learning</a:t>
            </a:r>
            <a:endParaRPr lang="en-US" dirty="0"/>
          </a:p>
          <a:p>
            <a:r>
              <a:rPr lang="en-US" b="1" dirty="0"/>
              <a:t>Building Multimodal AI </a:t>
            </a:r>
            <a:r>
              <a:rPr lang="en-US" b="1" dirty="0" err="1"/>
              <a:t>Chatbots</a:t>
            </a:r>
            <a:r>
              <a:rPr lang="en-US" dirty="0"/>
              <a:t/>
            </a:r>
            <a:br>
              <a:rPr lang="en-US" dirty="0"/>
            </a:br>
            <a:r>
              <a:rPr lang="en-US" dirty="0"/>
              <a:t>Min Young Lee</a:t>
            </a:r>
            <a:br>
              <a:rPr lang="en-US" dirty="0"/>
            </a:br>
            <a:r>
              <a:rPr lang="en-US" dirty="0">
                <a:hlinkClick r:id="rId5"/>
              </a:rPr>
              <a:t>https://arxiv.org/abs/2305.03512</a:t>
            </a:r>
            <a:endParaRPr lang="en-US" dirty="0"/>
          </a:p>
          <a:p>
            <a:r>
              <a:rPr lang="en-US" b="1" dirty="0"/>
              <a:t>Chatting Makes Perfect: Chat-based Image Retrieval</a:t>
            </a:r>
            <a:r>
              <a:rPr lang="en-US" dirty="0"/>
              <a:t/>
            </a:r>
            <a:br>
              <a:rPr lang="en-US" dirty="0"/>
            </a:br>
            <a:r>
              <a:rPr lang="en-US" dirty="0" err="1"/>
              <a:t>Matan</a:t>
            </a:r>
            <a:r>
              <a:rPr lang="en-US" dirty="0"/>
              <a:t> Levy, </a:t>
            </a:r>
            <a:r>
              <a:rPr lang="en-US" dirty="0" err="1"/>
              <a:t>Rami</a:t>
            </a:r>
            <a:r>
              <a:rPr lang="en-US" dirty="0"/>
              <a:t> Ben-Ari, </a:t>
            </a:r>
            <a:r>
              <a:rPr lang="en-US" dirty="0" err="1"/>
              <a:t>Nir</a:t>
            </a:r>
            <a:r>
              <a:rPr lang="en-US" dirty="0"/>
              <a:t> </a:t>
            </a:r>
            <a:r>
              <a:rPr lang="en-US" dirty="0" err="1"/>
              <a:t>Darshan</a:t>
            </a:r>
            <a:r>
              <a:rPr lang="en-US" dirty="0"/>
              <a:t>, </a:t>
            </a:r>
            <a:r>
              <a:rPr lang="en-US" dirty="0" err="1"/>
              <a:t>Dani</a:t>
            </a:r>
            <a:r>
              <a:rPr lang="en-US" dirty="0"/>
              <a:t> </a:t>
            </a:r>
            <a:r>
              <a:rPr lang="en-US" dirty="0" err="1"/>
              <a:t>Lischinski</a:t>
            </a:r>
            <a:r>
              <a:rPr lang="en-US" dirty="0"/>
              <a:t/>
            </a:r>
            <a:br>
              <a:rPr lang="en-US" dirty="0"/>
            </a:br>
            <a:r>
              <a:rPr lang="en-US" dirty="0">
                <a:hlinkClick r:id="rId6"/>
              </a:rPr>
              <a:t>https://arxiv.org/abs/2305.20062</a:t>
            </a:r>
            <a:endParaRPr lang="en-US" dirty="0"/>
          </a:p>
          <a:p>
            <a:r>
              <a:rPr lang="en-US" b="1" dirty="0"/>
              <a:t>Future directions for </a:t>
            </a:r>
            <a:r>
              <a:rPr lang="en-US" b="1" dirty="0" err="1"/>
              <a:t>chatbot</a:t>
            </a:r>
            <a:r>
              <a:rPr lang="en-US" b="1" dirty="0"/>
              <a:t> research: an interdisciplinary research agenda</a:t>
            </a:r>
            <a:r>
              <a:rPr lang="en-US" dirty="0"/>
              <a:t/>
            </a:r>
            <a:br>
              <a:rPr lang="en-US" dirty="0"/>
            </a:br>
            <a:r>
              <a:rPr lang="en-US" dirty="0">
                <a:hlinkClick r:id="rId7"/>
              </a:rPr>
              <a:t>https://link.springer.com/article/10.1007/s00607-021-01016-7</a:t>
            </a:r>
            <a:endParaRPr lang="en-US" dirty="0"/>
          </a:p>
          <a:p>
            <a:endParaRPr lang="en-GB" dirty="0"/>
          </a:p>
        </p:txBody>
      </p:sp>
    </p:spTree>
    <p:extLst>
      <p:ext uri="{BB962C8B-B14F-4D97-AF65-F5344CB8AC3E}">
        <p14:creationId xmlns="" xmlns:p14="http://schemas.microsoft.com/office/powerpoint/2010/main" val="36138633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 </a:t>
            </a:r>
            <a:endParaRPr lang="en-US" dirty="0"/>
          </a:p>
        </p:txBody>
      </p:sp>
      <p:sp>
        <p:nvSpPr>
          <p:cNvPr id="3" name="Content Placeholder 2"/>
          <p:cNvSpPr>
            <a:spLocks noGrp="1"/>
          </p:cNvSpPr>
          <p:nvPr>
            <p:ph idx="1"/>
          </p:nvPr>
        </p:nvSpPr>
        <p:spPr/>
        <p:txBody>
          <a:bodyPr/>
          <a:lstStyle/>
          <a:p>
            <a:r>
              <a:rPr lang="en-US" dirty="0" smtClean="0"/>
              <a:t>Link - </a:t>
            </a:r>
            <a:r>
              <a:rPr lang="en-US" dirty="0" smtClean="0">
                <a:hlinkClick r:id="rId2"/>
              </a:rPr>
              <a:t>https://github.com/BenakeshwarGK/AeroAsk_VayuWho</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43001"/>
            <a:ext cx="10668000" cy="4756093"/>
          </a:xfrm>
        </p:spPr>
        <p:txBody>
          <a:bodyPr>
            <a:normAutofit fontScale="92500"/>
          </a:bodyPr>
          <a:lstStyle/>
          <a:p>
            <a:pPr algn="just">
              <a:lnSpc>
                <a:spcPct val="160000"/>
              </a:lnSpc>
            </a:pPr>
            <a:r>
              <a:rPr lang="en-US" sz="2000" b="1" dirty="0">
                <a:latin typeface="Cambria" pitchFamily="18" charset="0"/>
                <a:ea typeface="Cambria" pitchFamily="18" charset="0"/>
                <a:cs typeface="Times New Roman" pitchFamily="18" charset="0"/>
              </a:rPr>
              <a:t>The Conversational Image Recognition </a:t>
            </a:r>
            <a:r>
              <a:rPr lang="en-US" sz="2000" b="1" dirty="0" err="1">
                <a:latin typeface="Cambria" pitchFamily="18" charset="0"/>
                <a:ea typeface="Cambria" pitchFamily="18" charset="0"/>
                <a:cs typeface="Times New Roman" pitchFamily="18" charset="0"/>
              </a:rPr>
              <a:t>Chatbot</a:t>
            </a:r>
            <a:r>
              <a:rPr lang="en-US" sz="2000" b="1" dirty="0">
                <a:latin typeface="Cambria" pitchFamily="18" charset="0"/>
                <a:ea typeface="Cambria" pitchFamily="18" charset="0"/>
                <a:cs typeface="Times New Roman" pitchFamily="18" charset="0"/>
              </a:rPr>
              <a:t> integrates computer vision and natural language processing to identify aircraft and provide interactive responses.</a:t>
            </a:r>
          </a:p>
          <a:p>
            <a:pPr algn="just">
              <a:lnSpc>
                <a:spcPct val="160000"/>
              </a:lnSpc>
            </a:pPr>
            <a:r>
              <a:rPr lang="en-US" sz="2000" b="1" dirty="0">
                <a:latin typeface="Cambria" pitchFamily="18" charset="0"/>
                <a:ea typeface="Cambria" pitchFamily="18" charset="0"/>
                <a:cs typeface="Times New Roman" pitchFamily="18" charset="0"/>
              </a:rPr>
              <a:t>It uses deep learning-based image recognition to classify aircraft types with high accuracy.</a:t>
            </a:r>
          </a:p>
          <a:p>
            <a:pPr algn="just">
              <a:lnSpc>
                <a:spcPct val="160000"/>
              </a:lnSpc>
            </a:pPr>
            <a:r>
              <a:rPr lang="en-US" sz="2000" b="1" dirty="0">
                <a:latin typeface="Cambria" pitchFamily="18" charset="0"/>
                <a:ea typeface="Cambria" pitchFamily="18" charset="0"/>
                <a:cs typeface="Times New Roman" pitchFamily="18" charset="0"/>
              </a:rPr>
              <a:t>A </a:t>
            </a:r>
            <a:r>
              <a:rPr lang="en-US" sz="2000" b="1" dirty="0" err="1">
                <a:latin typeface="Cambria" pitchFamily="18" charset="0"/>
                <a:ea typeface="Cambria" pitchFamily="18" charset="0"/>
                <a:cs typeface="Times New Roman" pitchFamily="18" charset="0"/>
              </a:rPr>
              <a:t>chatbot</a:t>
            </a:r>
            <a:r>
              <a:rPr lang="en-US" sz="2000" b="1" dirty="0">
                <a:latin typeface="Cambria" pitchFamily="18" charset="0"/>
                <a:ea typeface="Cambria" pitchFamily="18" charset="0"/>
                <a:cs typeface="Times New Roman" pitchFamily="18" charset="0"/>
              </a:rPr>
              <a:t> interface enables users to ask questions about the detected aircraft, such as specifications, history, capabilities, and operational details.</a:t>
            </a:r>
          </a:p>
          <a:p>
            <a:pPr algn="just">
              <a:lnSpc>
                <a:spcPct val="160000"/>
              </a:lnSpc>
            </a:pPr>
            <a:r>
              <a:rPr lang="en-US" sz="2000" b="1" dirty="0">
                <a:latin typeface="Cambria" pitchFamily="18" charset="0"/>
                <a:ea typeface="Cambria" pitchFamily="18" charset="0"/>
                <a:cs typeface="Times New Roman" pitchFamily="18" charset="0"/>
              </a:rPr>
              <a:t>The system enhances aviation education, research, and operational efficiency by making aircraft identification and information retrieval seamless.</a:t>
            </a:r>
          </a:p>
          <a:p>
            <a:pPr algn="just">
              <a:lnSpc>
                <a:spcPct val="160000"/>
              </a:lnSpc>
            </a:pPr>
            <a:r>
              <a:rPr lang="en-US" sz="2000" b="1" dirty="0">
                <a:latin typeface="Cambria" pitchFamily="18" charset="0"/>
                <a:ea typeface="Cambria" pitchFamily="18" charset="0"/>
                <a:cs typeface="Times New Roman" pitchFamily="18" charset="0"/>
              </a:rPr>
              <a:t>This technology is useful for aviation enthusiasts, researchers, and professionals, providing instant, AI-driven insights.</a:t>
            </a:r>
            <a:endParaRPr lang="en-GB" sz="2000" b="1" dirty="0">
              <a:latin typeface="Cambria" pitchFamily="18" charset="0"/>
              <a:ea typeface="Cambria" pitchFamily="18" charset="0"/>
              <a:cs typeface="Times New Roman" pitchFamily="18" charset="0"/>
            </a:endParaRPr>
          </a:p>
        </p:txBody>
      </p:sp>
    </p:spTree>
    <p:extLst>
      <p:ext uri="{BB962C8B-B14F-4D97-AF65-F5344CB8AC3E}">
        <p14:creationId xmlns=""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9" name="Content Placeholder 8">
            <a:extLst>
              <a:ext uri="{FF2B5EF4-FFF2-40B4-BE49-F238E27FC236}">
                <a16:creationId xmlns="" xmlns:a16="http://schemas.microsoft.com/office/drawing/2014/main" id="{173B019B-C3C8-2408-7A21-860927B20EA2}"/>
              </a:ext>
            </a:extLst>
          </p:cNvPr>
          <p:cNvGraphicFramePr>
            <a:graphicFrameLocks noGrp="1"/>
          </p:cNvGraphicFramePr>
          <p:nvPr>
            <p:ph idx="1"/>
            <p:extLst>
              <p:ext uri="{D42A27DB-BD31-4B8C-83A1-F6EECF244321}">
                <p14:modId xmlns="" xmlns:p14="http://schemas.microsoft.com/office/powerpoint/2010/main" val="2255909100"/>
              </p:ext>
            </p:extLst>
          </p:nvPr>
        </p:nvGraphicFramePr>
        <p:xfrm>
          <a:off x="812800" y="1142999"/>
          <a:ext cx="10668000" cy="4817532"/>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1968517272"/>
                    </a:ext>
                  </a:extLst>
                </a:gridCol>
                <a:gridCol w="2133600">
                  <a:extLst>
                    <a:ext uri="{9D8B030D-6E8A-4147-A177-3AD203B41FA5}">
                      <a16:colId xmlns="" xmlns:a16="http://schemas.microsoft.com/office/drawing/2014/main" val="685741514"/>
                    </a:ext>
                  </a:extLst>
                </a:gridCol>
                <a:gridCol w="2133600">
                  <a:extLst>
                    <a:ext uri="{9D8B030D-6E8A-4147-A177-3AD203B41FA5}">
                      <a16:colId xmlns="" xmlns:a16="http://schemas.microsoft.com/office/drawing/2014/main" val="4156335034"/>
                    </a:ext>
                  </a:extLst>
                </a:gridCol>
                <a:gridCol w="2133600">
                  <a:extLst>
                    <a:ext uri="{9D8B030D-6E8A-4147-A177-3AD203B41FA5}">
                      <a16:colId xmlns="" xmlns:a16="http://schemas.microsoft.com/office/drawing/2014/main" val="3320195256"/>
                    </a:ext>
                  </a:extLst>
                </a:gridCol>
                <a:gridCol w="2133600">
                  <a:extLst>
                    <a:ext uri="{9D8B030D-6E8A-4147-A177-3AD203B41FA5}">
                      <a16:colId xmlns="" xmlns:a16="http://schemas.microsoft.com/office/drawing/2014/main" val="1901671515"/>
                    </a:ext>
                  </a:extLst>
                </a:gridCol>
              </a:tblGrid>
              <a:tr h="516823">
                <a:tc>
                  <a:txBody>
                    <a:bodyPr/>
                    <a:lstStyle/>
                    <a:p>
                      <a:r>
                        <a:rPr lang="en-IN" sz="1100" b="1" dirty="0"/>
                        <a:t>References No</a:t>
                      </a:r>
                      <a:endParaRPr lang="en-IN" sz="1100" dirty="0"/>
                    </a:p>
                  </a:txBody>
                  <a:tcPr anchor="ctr"/>
                </a:tc>
                <a:tc>
                  <a:txBody>
                    <a:bodyPr/>
                    <a:lstStyle/>
                    <a:p>
                      <a:r>
                        <a:rPr lang="en-IN" sz="1100" b="1"/>
                        <a:t>Year</a:t>
                      </a:r>
                      <a:endParaRPr lang="en-IN" sz="1100"/>
                    </a:p>
                  </a:txBody>
                  <a:tcPr anchor="ctr"/>
                </a:tc>
                <a:tc>
                  <a:txBody>
                    <a:bodyPr/>
                    <a:lstStyle/>
                    <a:p>
                      <a:r>
                        <a:rPr lang="en-IN" sz="1100" b="1"/>
                        <a:t>Study of Tools/Technology</a:t>
                      </a:r>
                      <a:endParaRPr lang="en-IN" sz="1100"/>
                    </a:p>
                  </a:txBody>
                  <a:tcPr anchor="ctr"/>
                </a:tc>
                <a:tc>
                  <a:txBody>
                    <a:bodyPr/>
                    <a:lstStyle/>
                    <a:p>
                      <a:r>
                        <a:rPr lang="en-IN" sz="1100" b="1"/>
                        <a:t>Overall Accuracy</a:t>
                      </a:r>
                      <a:endParaRPr lang="en-IN" sz="1100"/>
                    </a:p>
                  </a:txBody>
                  <a:tcPr anchor="ctr"/>
                </a:tc>
                <a:tc>
                  <a:txBody>
                    <a:bodyPr/>
                    <a:lstStyle/>
                    <a:p>
                      <a:r>
                        <a:rPr lang="en-IN" sz="1100" b="1"/>
                        <a:t>Dataset</a:t>
                      </a:r>
                      <a:endParaRPr lang="en-IN" sz="1100"/>
                    </a:p>
                  </a:txBody>
                  <a:tcPr anchor="ctr"/>
                </a:tc>
                <a:extLst>
                  <a:ext uri="{0D108BD9-81ED-4DB2-BD59-A6C34878D82A}">
                    <a16:rowId xmlns="" xmlns:a16="http://schemas.microsoft.com/office/drawing/2014/main" val="963254259"/>
                  </a:ext>
                </a:extLst>
              </a:tr>
              <a:tr h="1532012">
                <a:tc>
                  <a:txBody>
                    <a:bodyPr/>
                    <a:lstStyle/>
                    <a:p>
                      <a:r>
                        <a:rPr lang="en-IN" sz="1100" dirty="0"/>
                        <a:t>[1]</a:t>
                      </a:r>
                    </a:p>
                  </a:txBody>
                  <a:tcPr anchor="ctr"/>
                </a:tc>
                <a:tc>
                  <a:txBody>
                    <a:bodyPr/>
                    <a:lstStyle/>
                    <a:p>
                      <a:r>
                        <a:rPr lang="en-IN" sz="1100"/>
                        <a:t>2023</a:t>
                      </a:r>
                    </a:p>
                  </a:txBody>
                  <a:tcPr anchor="ctr"/>
                </a:tc>
                <a:tc>
                  <a:txBody>
                    <a:bodyPr/>
                    <a:lstStyle/>
                    <a:p>
                      <a:r>
                        <a:rPr lang="en-US" sz="1100"/>
                        <a:t>Integration of NLP and image recognition using a neural encoder-decoder model with Late Fusion encoder and generative/discriminative decoders.</a:t>
                      </a:r>
                    </a:p>
                  </a:txBody>
                  <a:tcPr anchor="ctr"/>
                </a:tc>
                <a:tc>
                  <a:txBody>
                    <a:bodyPr/>
                    <a:lstStyle/>
                    <a:p>
                      <a:r>
                        <a:rPr lang="en-US" sz="1100"/>
                        <a:t>Achieved 94.8% accuracy by combining NLP and image recognition for conversational agents.</a:t>
                      </a:r>
                    </a:p>
                  </a:txBody>
                  <a:tcPr anchor="ctr"/>
                </a:tc>
                <a:tc>
                  <a:txBody>
                    <a:bodyPr/>
                    <a:lstStyle/>
                    <a:p>
                      <a:r>
                        <a:rPr lang="en-US" sz="1100" dirty="0"/>
                        <a:t>Custom dataset with 10K images and associated dialogues. </a:t>
                      </a:r>
                    </a:p>
                  </a:txBody>
                  <a:tcPr anchor="ctr"/>
                </a:tc>
                <a:extLst>
                  <a:ext uri="{0D108BD9-81ED-4DB2-BD59-A6C34878D82A}">
                    <a16:rowId xmlns="" xmlns:a16="http://schemas.microsoft.com/office/drawing/2014/main" val="3106163226"/>
                  </a:ext>
                </a:extLst>
              </a:tr>
              <a:tr h="922899">
                <a:tc>
                  <a:txBody>
                    <a:bodyPr/>
                    <a:lstStyle/>
                    <a:p>
                      <a:r>
                        <a:rPr lang="en-IN" sz="1100"/>
                        <a:t>[2]</a:t>
                      </a:r>
                    </a:p>
                  </a:txBody>
                  <a:tcPr anchor="ctr"/>
                </a:tc>
                <a:tc>
                  <a:txBody>
                    <a:bodyPr/>
                    <a:lstStyle/>
                    <a:p>
                      <a:r>
                        <a:rPr lang="en-IN" sz="1100"/>
                        <a:t>2022</a:t>
                      </a:r>
                    </a:p>
                  </a:txBody>
                  <a:tcPr anchor="ctr"/>
                </a:tc>
                <a:tc>
                  <a:txBody>
                    <a:bodyPr/>
                    <a:lstStyle/>
                    <a:p>
                      <a:r>
                        <a:rPr lang="en-IN" sz="1100"/>
                        <a:t>Multimodal AI chatbot combining ViT and GPT-2/DialoGPT for visual and text-based dialogues.</a:t>
                      </a:r>
                    </a:p>
                  </a:txBody>
                  <a:tcPr anchor="ctr"/>
                </a:tc>
                <a:tc>
                  <a:txBody>
                    <a:bodyPr/>
                    <a:lstStyle/>
                    <a:p>
                      <a:r>
                        <a:rPr lang="en-US" sz="1100"/>
                        <a:t>Achieved 92.3% accuracy in dialogue response generation.</a:t>
                      </a:r>
                    </a:p>
                  </a:txBody>
                  <a:tcPr anchor="ctr"/>
                </a:tc>
                <a:tc>
                  <a:txBody>
                    <a:bodyPr/>
                    <a:lstStyle/>
                    <a:p>
                      <a:r>
                        <a:rPr lang="en-US" sz="1100" dirty="0"/>
                        <a:t>MS-COCO and Visual Dialog datasets.</a:t>
                      </a:r>
                    </a:p>
                  </a:txBody>
                  <a:tcPr anchor="ctr"/>
                </a:tc>
                <a:extLst>
                  <a:ext uri="{0D108BD9-81ED-4DB2-BD59-A6C34878D82A}">
                    <a16:rowId xmlns="" xmlns:a16="http://schemas.microsoft.com/office/drawing/2014/main" val="509441663"/>
                  </a:ext>
                </a:extLst>
              </a:tr>
              <a:tr h="922899">
                <a:tc>
                  <a:txBody>
                    <a:bodyPr/>
                    <a:lstStyle/>
                    <a:p>
                      <a:r>
                        <a:rPr lang="en-IN" sz="1100"/>
                        <a:t>[3]</a:t>
                      </a:r>
                    </a:p>
                  </a:txBody>
                  <a:tcPr anchor="ctr"/>
                </a:tc>
                <a:tc>
                  <a:txBody>
                    <a:bodyPr/>
                    <a:lstStyle/>
                    <a:p>
                      <a:r>
                        <a:rPr lang="en-IN" sz="1100"/>
                        <a:t>2021</a:t>
                      </a:r>
                    </a:p>
                  </a:txBody>
                  <a:tcPr anchor="ctr"/>
                </a:tc>
                <a:tc>
                  <a:txBody>
                    <a:bodyPr/>
                    <a:lstStyle/>
                    <a:p>
                      <a:r>
                        <a:rPr lang="en-US" sz="1100" dirty="0"/>
                        <a:t>Deep learning model for chatbot-based image classification using CNN and RNN.</a:t>
                      </a:r>
                    </a:p>
                  </a:txBody>
                  <a:tcPr anchor="ctr"/>
                </a:tc>
                <a:tc>
                  <a:txBody>
                    <a:bodyPr/>
                    <a:lstStyle/>
                    <a:p>
                      <a:r>
                        <a:rPr lang="en-US" sz="1100"/>
                        <a:t>Achieved 89.7% accuracy by combining CNN for image recognition and RNN for conversational flow.</a:t>
                      </a:r>
                    </a:p>
                  </a:txBody>
                  <a:tcPr anchor="ctr"/>
                </a:tc>
                <a:tc>
                  <a:txBody>
                    <a:bodyPr/>
                    <a:lstStyle/>
                    <a:p>
                      <a:r>
                        <a:rPr lang="en-US" sz="1100" dirty="0"/>
                        <a:t>CIFAR-10 dataset with 60,000 images. </a:t>
                      </a:r>
                    </a:p>
                  </a:txBody>
                  <a:tcPr anchor="ctr"/>
                </a:tc>
                <a:extLst>
                  <a:ext uri="{0D108BD9-81ED-4DB2-BD59-A6C34878D82A}">
                    <a16:rowId xmlns="" xmlns:a16="http://schemas.microsoft.com/office/drawing/2014/main" val="1684415799"/>
                  </a:ext>
                </a:extLst>
              </a:tr>
              <a:tr h="922899">
                <a:tc>
                  <a:txBody>
                    <a:bodyPr/>
                    <a:lstStyle/>
                    <a:p>
                      <a:r>
                        <a:rPr lang="en-IN" sz="1100"/>
                        <a:t>[4]</a:t>
                      </a:r>
                    </a:p>
                  </a:txBody>
                  <a:tcPr anchor="ctr"/>
                </a:tc>
                <a:tc>
                  <a:txBody>
                    <a:bodyPr/>
                    <a:lstStyle/>
                    <a:p>
                      <a:r>
                        <a:rPr lang="en-IN" sz="1100"/>
                        <a:t>2020</a:t>
                      </a:r>
                    </a:p>
                  </a:txBody>
                  <a:tcPr anchor="ctr"/>
                </a:tc>
                <a:tc>
                  <a:txBody>
                    <a:bodyPr/>
                    <a:lstStyle/>
                    <a:p>
                      <a:r>
                        <a:rPr lang="en-US" sz="1100"/>
                        <a:t>Systematic review on AI-driven chatbots using NLP, image recognition, and contextual learning models.</a:t>
                      </a:r>
                    </a:p>
                  </a:txBody>
                  <a:tcPr anchor="ctr"/>
                </a:tc>
                <a:tc>
                  <a:txBody>
                    <a:bodyPr/>
                    <a:lstStyle/>
                    <a:p>
                      <a:r>
                        <a:rPr lang="en-US" sz="1100"/>
                        <a:t>Improved contextual accuracy by 15% through transfer learning techniques.</a:t>
                      </a:r>
                    </a:p>
                  </a:txBody>
                  <a:tcPr anchor="ctr"/>
                </a:tc>
                <a:tc>
                  <a:txBody>
                    <a:bodyPr/>
                    <a:lstStyle/>
                    <a:p>
                      <a:r>
                        <a:rPr lang="fr-FR" sz="1100" dirty="0"/>
                        <a:t>Public </a:t>
                      </a:r>
                      <a:r>
                        <a:rPr lang="fr-FR" sz="1100" dirty="0" err="1"/>
                        <a:t>chatbot</a:t>
                      </a:r>
                      <a:r>
                        <a:rPr lang="fr-FR" sz="1100" dirty="0"/>
                        <a:t> interaction logs.</a:t>
                      </a:r>
                    </a:p>
                  </a:txBody>
                  <a:tcPr anchor="ctr"/>
                </a:tc>
                <a:extLst>
                  <a:ext uri="{0D108BD9-81ED-4DB2-BD59-A6C34878D82A}">
                    <a16:rowId xmlns="" xmlns:a16="http://schemas.microsoft.com/office/drawing/2014/main" val="2599992997"/>
                  </a:ext>
                </a:extLst>
              </a:tr>
            </a:tbl>
          </a:graphicData>
        </a:graphic>
      </p:graphicFrame>
    </p:spTree>
    <p:extLst>
      <p:ext uri="{BB962C8B-B14F-4D97-AF65-F5344CB8AC3E}">
        <p14:creationId xmlns=""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C92875C-6FE7-5276-2F8D-DF99379BBD9C}"/>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40AFA091-7F90-D785-B163-93A086FE9C3D}"/>
              </a:ext>
            </a:extLst>
          </p:cNvPr>
          <p:cNvSpPr>
            <a:spLocks noGrp="1"/>
          </p:cNvSpPr>
          <p:nvPr>
            <p:ph type="title"/>
          </p:nvPr>
        </p:nvSpPr>
        <p:spPr/>
        <p:txBody>
          <a:bodyPr/>
          <a:lstStyle/>
          <a:p>
            <a:r>
              <a:rPr lang="en-GB" dirty="0"/>
              <a:t>Literature Review</a:t>
            </a:r>
          </a:p>
        </p:txBody>
      </p:sp>
      <p:graphicFrame>
        <p:nvGraphicFramePr>
          <p:cNvPr id="9" name="Content Placeholder 8">
            <a:extLst>
              <a:ext uri="{FF2B5EF4-FFF2-40B4-BE49-F238E27FC236}">
                <a16:creationId xmlns="" xmlns:a16="http://schemas.microsoft.com/office/drawing/2014/main" id="{0FAA2480-7C56-C144-F983-915ED4E17BA6}"/>
              </a:ext>
            </a:extLst>
          </p:cNvPr>
          <p:cNvGraphicFramePr>
            <a:graphicFrameLocks noGrp="1"/>
          </p:cNvGraphicFramePr>
          <p:nvPr>
            <p:ph idx="1"/>
            <p:extLst>
              <p:ext uri="{D42A27DB-BD31-4B8C-83A1-F6EECF244321}">
                <p14:modId xmlns="" xmlns:p14="http://schemas.microsoft.com/office/powerpoint/2010/main" val="58825591"/>
              </p:ext>
            </p:extLst>
          </p:nvPr>
        </p:nvGraphicFramePr>
        <p:xfrm>
          <a:off x="812800" y="1143000"/>
          <a:ext cx="10668000" cy="4597401"/>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1968517272"/>
                    </a:ext>
                  </a:extLst>
                </a:gridCol>
                <a:gridCol w="2133600">
                  <a:extLst>
                    <a:ext uri="{9D8B030D-6E8A-4147-A177-3AD203B41FA5}">
                      <a16:colId xmlns="" xmlns:a16="http://schemas.microsoft.com/office/drawing/2014/main" val="685741514"/>
                    </a:ext>
                  </a:extLst>
                </a:gridCol>
                <a:gridCol w="2133600">
                  <a:extLst>
                    <a:ext uri="{9D8B030D-6E8A-4147-A177-3AD203B41FA5}">
                      <a16:colId xmlns="" xmlns:a16="http://schemas.microsoft.com/office/drawing/2014/main" val="4156335034"/>
                    </a:ext>
                  </a:extLst>
                </a:gridCol>
                <a:gridCol w="2133600">
                  <a:extLst>
                    <a:ext uri="{9D8B030D-6E8A-4147-A177-3AD203B41FA5}">
                      <a16:colId xmlns="" xmlns:a16="http://schemas.microsoft.com/office/drawing/2014/main" val="3320195256"/>
                    </a:ext>
                  </a:extLst>
                </a:gridCol>
                <a:gridCol w="2133600">
                  <a:extLst>
                    <a:ext uri="{9D8B030D-6E8A-4147-A177-3AD203B41FA5}">
                      <a16:colId xmlns="" xmlns:a16="http://schemas.microsoft.com/office/drawing/2014/main" val="1901671515"/>
                    </a:ext>
                  </a:extLst>
                </a:gridCol>
              </a:tblGrid>
              <a:tr h="564593">
                <a:tc>
                  <a:txBody>
                    <a:bodyPr/>
                    <a:lstStyle/>
                    <a:p>
                      <a:r>
                        <a:rPr lang="en-IN" sz="1100" b="1" dirty="0"/>
                        <a:t>References No</a:t>
                      </a:r>
                      <a:endParaRPr lang="en-IN" sz="1100" dirty="0"/>
                    </a:p>
                  </a:txBody>
                  <a:tcPr anchor="ctr"/>
                </a:tc>
                <a:tc>
                  <a:txBody>
                    <a:bodyPr/>
                    <a:lstStyle/>
                    <a:p>
                      <a:r>
                        <a:rPr lang="en-IN" sz="1100" b="1"/>
                        <a:t>Year</a:t>
                      </a:r>
                      <a:endParaRPr lang="en-IN" sz="1100"/>
                    </a:p>
                  </a:txBody>
                  <a:tcPr anchor="ctr"/>
                </a:tc>
                <a:tc>
                  <a:txBody>
                    <a:bodyPr/>
                    <a:lstStyle/>
                    <a:p>
                      <a:r>
                        <a:rPr lang="en-IN" sz="1100" b="1"/>
                        <a:t>Study of Tools/Technology</a:t>
                      </a:r>
                      <a:endParaRPr lang="en-IN" sz="1100"/>
                    </a:p>
                  </a:txBody>
                  <a:tcPr anchor="ctr"/>
                </a:tc>
                <a:tc>
                  <a:txBody>
                    <a:bodyPr/>
                    <a:lstStyle/>
                    <a:p>
                      <a:r>
                        <a:rPr lang="en-IN" sz="1100" b="1"/>
                        <a:t>Overall Accuracy</a:t>
                      </a:r>
                      <a:endParaRPr lang="en-IN" sz="1100"/>
                    </a:p>
                  </a:txBody>
                  <a:tcPr anchor="ctr"/>
                </a:tc>
                <a:tc>
                  <a:txBody>
                    <a:bodyPr/>
                    <a:lstStyle/>
                    <a:p>
                      <a:r>
                        <a:rPr lang="en-IN" sz="1100" b="1"/>
                        <a:t>Dataset</a:t>
                      </a:r>
                      <a:endParaRPr lang="en-IN" sz="1100"/>
                    </a:p>
                  </a:txBody>
                  <a:tcPr anchor="ctr"/>
                </a:tc>
                <a:extLst>
                  <a:ext uri="{0D108BD9-81ED-4DB2-BD59-A6C34878D82A}">
                    <a16:rowId xmlns="" xmlns:a16="http://schemas.microsoft.com/office/drawing/2014/main" val="963254259"/>
                  </a:ext>
                </a:extLst>
              </a:tr>
              <a:tr h="1008202">
                <a:tc>
                  <a:txBody>
                    <a:bodyPr/>
                    <a:lstStyle/>
                    <a:p>
                      <a:r>
                        <a:rPr lang="en-IN" sz="1100"/>
                        <a:t>[5]</a:t>
                      </a:r>
                    </a:p>
                  </a:txBody>
                  <a:tcPr anchor="ctr"/>
                </a:tc>
                <a:tc>
                  <a:txBody>
                    <a:bodyPr/>
                    <a:lstStyle/>
                    <a:p>
                      <a:r>
                        <a:rPr lang="en-IN" sz="1100"/>
                        <a:t>2019</a:t>
                      </a:r>
                    </a:p>
                  </a:txBody>
                  <a:tcPr anchor="ctr"/>
                </a:tc>
                <a:tc>
                  <a:txBody>
                    <a:bodyPr/>
                    <a:lstStyle/>
                    <a:p>
                      <a:r>
                        <a:rPr lang="en-US" sz="1100"/>
                        <a:t>Visual dialogue model integrating image and text-based queries with reinforcement learning.</a:t>
                      </a:r>
                    </a:p>
                  </a:txBody>
                  <a:tcPr anchor="ctr"/>
                </a:tc>
                <a:tc>
                  <a:txBody>
                    <a:bodyPr/>
                    <a:lstStyle/>
                    <a:p>
                      <a:r>
                        <a:rPr lang="en-US" sz="1100"/>
                        <a:t>Achieved 90.5% accuracy in context-aware response generation.</a:t>
                      </a:r>
                    </a:p>
                  </a:txBody>
                  <a:tcPr anchor="ctr"/>
                </a:tc>
                <a:tc>
                  <a:txBody>
                    <a:bodyPr/>
                    <a:lstStyle/>
                    <a:p>
                      <a:r>
                        <a:rPr lang="da-DK" sz="1100" dirty="0"/>
                        <a:t>Visual Dialog v1.0 dataset. </a:t>
                      </a:r>
                    </a:p>
                  </a:txBody>
                  <a:tcPr anchor="ctr"/>
                </a:tc>
                <a:extLst>
                  <a:ext uri="{0D108BD9-81ED-4DB2-BD59-A6C34878D82A}">
                    <a16:rowId xmlns="" xmlns:a16="http://schemas.microsoft.com/office/drawing/2014/main" val="3106163226"/>
                  </a:ext>
                </a:extLst>
              </a:tr>
              <a:tr h="1008202">
                <a:tc>
                  <a:txBody>
                    <a:bodyPr/>
                    <a:lstStyle/>
                    <a:p>
                      <a:r>
                        <a:rPr lang="en-IN" sz="1100"/>
                        <a:t>[6]</a:t>
                      </a:r>
                    </a:p>
                  </a:txBody>
                  <a:tcPr anchor="ctr"/>
                </a:tc>
                <a:tc>
                  <a:txBody>
                    <a:bodyPr/>
                    <a:lstStyle/>
                    <a:p>
                      <a:r>
                        <a:rPr lang="en-IN" sz="1100"/>
                        <a:t>2018</a:t>
                      </a:r>
                    </a:p>
                  </a:txBody>
                  <a:tcPr anchor="ctr"/>
                </a:tc>
                <a:tc>
                  <a:txBody>
                    <a:bodyPr/>
                    <a:lstStyle/>
                    <a:p>
                      <a:r>
                        <a:rPr lang="en-US" sz="1100"/>
                        <a:t>Multimodal chatbot using attention-based LSTM and CNN for image-based dialogue.</a:t>
                      </a:r>
                    </a:p>
                  </a:txBody>
                  <a:tcPr anchor="ctr"/>
                </a:tc>
                <a:tc>
                  <a:txBody>
                    <a:bodyPr/>
                    <a:lstStyle/>
                    <a:p>
                      <a:r>
                        <a:rPr lang="en-US" sz="1100"/>
                        <a:t>Achieved 88.9% accuracy by combining textual and visual inputs.</a:t>
                      </a:r>
                    </a:p>
                  </a:txBody>
                  <a:tcPr anchor="ctr"/>
                </a:tc>
                <a:tc>
                  <a:txBody>
                    <a:bodyPr/>
                    <a:lstStyle/>
                    <a:p>
                      <a:r>
                        <a:rPr lang="en-US" sz="1100" dirty="0"/>
                        <a:t>CLEVR dataset with synthetic images and questions. </a:t>
                      </a:r>
                    </a:p>
                  </a:txBody>
                  <a:tcPr anchor="ctr"/>
                </a:tc>
                <a:extLst>
                  <a:ext uri="{0D108BD9-81ED-4DB2-BD59-A6C34878D82A}">
                    <a16:rowId xmlns="" xmlns:a16="http://schemas.microsoft.com/office/drawing/2014/main" val="509441663"/>
                  </a:ext>
                </a:extLst>
              </a:tr>
              <a:tr h="1008202">
                <a:tc>
                  <a:txBody>
                    <a:bodyPr/>
                    <a:lstStyle/>
                    <a:p>
                      <a:r>
                        <a:rPr lang="en-IN" sz="1100" dirty="0"/>
                        <a:t>[7]</a:t>
                      </a:r>
                    </a:p>
                  </a:txBody>
                  <a:tcPr anchor="ctr"/>
                </a:tc>
                <a:tc>
                  <a:txBody>
                    <a:bodyPr/>
                    <a:lstStyle/>
                    <a:p>
                      <a:r>
                        <a:rPr lang="en-IN" sz="1100"/>
                        <a:t>2017</a:t>
                      </a:r>
                    </a:p>
                  </a:txBody>
                  <a:tcPr anchor="ctr"/>
                </a:tc>
                <a:tc>
                  <a:txBody>
                    <a:bodyPr/>
                    <a:lstStyle/>
                    <a:p>
                      <a:r>
                        <a:rPr lang="en-US" sz="1100"/>
                        <a:t>Conversational chatbot using GANs for realistic image generation and dialogue interaction.</a:t>
                      </a:r>
                    </a:p>
                  </a:txBody>
                  <a:tcPr anchor="ctr"/>
                </a:tc>
                <a:tc>
                  <a:txBody>
                    <a:bodyPr/>
                    <a:lstStyle/>
                    <a:p>
                      <a:r>
                        <a:rPr lang="en-US" sz="1100"/>
                        <a:t>Achieved 85% visual coherence in generated image-based responses.</a:t>
                      </a:r>
                    </a:p>
                  </a:txBody>
                  <a:tcPr anchor="ctr"/>
                </a:tc>
                <a:tc>
                  <a:txBody>
                    <a:bodyPr/>
                    <a:lstStyle/>
                    <a:p>
                      <a:r>
                        <a:rPr lang="en-IN" sz="1100" dirty="0"/>
                        <a:t>Custom image-text dataset. </a:t>
                      </a:r>
                    </a:p>
                  </a:txBody>
                  <a:tcPr anchor="ctr"/>
                </a:tc>
                <a:extLst>
                  <a:ext uri="{0D108BD9-81ED-4DB2-BD59-A6C34878D82A}">
                    <a16:rowId xmlns="" xmlns:a16="http://schemas.microsoft.com/office/drawing/2014/main" val="1684415799"/>
                  </a:ext>
                </a:extLst>
              </a:tr>
              <a:tr h="1008202">
                <a:tc>
                  <a:txBody>
                    <a:bodyPr/>
                    <a:lstStyle/>
                    <a:p>
                      <a:r>
                        <a:rPr lang="en-IN" sz="1100" dirty="0"/>
                        <a:t>[8]</a:t>
                      </a:r>
                    </a:p>
                  </a:txBody>
                  <a:tcPr anchor="ctr"/>
                </a:tc>
                <a:tc>
                  <a:txBody>
                    <a:bodyPr/>
                    <a:lstStyle/>
                    <a:p>
                      <a:r>
                        <a:rPr lang="en-IN" sz="1100"/>
                        <a:t>2016</a:t>
                      </a:r>
                    </a:p>
                  </a:txBody>
                  <a:tcPr anchor="ctr"/>
                </a:tc>
                <a:tc>
                  <a:txBody>
                    <a:bodyPr/>
                    <a:lstStyle/>
                    <a:p>
                      <a:r>
                        <a:rPr lang="en-US" sz="1100"/>
                        <a:t>Affective chatbot using emotion detection through image recognition and sentiment analysis.</a:t>
                      </a:r>
                    </a:p>
                  </a:txBody>
                  <a:tcPr anchor="ctr"/>
                </a:tc>
                <a:tc>
                  <a:txBody>
                    <a:bodyPr/>
                    <a:lstStyle/>
                    <a:p>
                      <a:r>
                        <a:rPr lang="en-US" sz="1100"/>
                        <a:t>Achieved 87% accuracy in emotion-based response generation.</a:t>
                      </a:r>
                    </a:p>
                  </a:txBody>
                  <a:tcPr anchor="ctr"/>
                </a:tc>
                <a:tc>
                  <a:txBody>
                    <a:bodyPr/>
                    <a:lstStyle/>
                    <a:p>
                      <a:r>
                        <a:rPr lang="en-IN" sz="1100" dirty="0"/>
                        <a:t>FER2013 emotion dataset. </a:t>
                      </a:r>
                    </a:p>
                  </a:txBody>
                  <a:tcPr anchor="ctr"/>
                </a:tc>
                <a:extLst>
                  <a:ext uri="{0D108BD9-81ED-4DB2-BD59-A6C34878D82A}">
                    <a16:rowId xmlns="" xmlns:a16="http://schemas.microsoft.com/office/drawing/2014/main" val="2599992997"/>
                  </a:ext>
                </a:extLst>
              </a:tr>
            </a:tbl>
          </a:graphicData>
        </a:graphic>
      </p:graphicFrame>
    </p:spTree>
    <p:extLst>
      <p:ext uri="{BB962C8B-B14F-4D97-AF65-F5344CB8AC3E}">
        <p14:creationId xmlns="" xmlns:p14="http://schemas.microsoft.com/office/powerpoint/2010/main" val="1331002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139C451-2927-5939-8088-77765141142D}"/>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3647AACE-BAF6-80F3-104D-5D74FF560ED2}"/>
              </a:ext>
            </a:extLst>
          </p:cNvPr>
          <p:cNvSpPr>
            <a:spLocks noGrp="1"/>
          </p:cNvSpPr>
          <p:nvPr>
            <p:ph type="title"/>
          </p:nvPr>
        </p:nvSpPr>
        <p:spPr/>
        <p:txBody>
          <a:bodyPr/>
          <a:lstStyle/>
          <a:p>
            <a:r>
              <a:rPr lang="en-GB" dirty="0"/>
              <a:t>Literature Review</a:t>
            </a:r>
          </a:p>
        </p:txBody>
      </p:sp>
      <p:graphicFrame>
        <p:nvGraphicFramePr>
          <p:cNvPr id="9" name="Content Placeholder 8">
            <a:extLst>
              <a:ext uri="{FF2B5EF4-FFF2-40B4-BE49-F238E27FC236}">
                <a16:creationId xmlns="" xmlns:a16="http://schemas.microsoft.com/office/drawing/2014/main" id="{6D2BC787-1888-EBC8-4C68-C0308E1D7FC4}"/>
              </a:ext>
            </a:extLst>
          </p:cNvPr>
          <p:cNvGraphicFramePr>
            <a:graphicFrameLocks noGrp="1"/>
          </p:cNvGraphicFramePr>
          <p:nvPr>
            <p:ph idx="1"/>
            <p:extLst>
              <p:ext uri="{D42A27DB-BD31-4B8C-83A1-F6EECF244321}">
                <p14:modId xmlns="" xmlns:p14="http://schemas.microsoft.com/office/powerpoint/2010/main" val="3930813450"/>
              </p:ext>
            </p:extLst>
          </p:nvPr>
        </p:nvGraphicFramePr>
        <p:xfrm>
          <a:off x="812800" y="1143000"/>
          <a:ext cx="10668000" cy="4648201"/>
        </p:xfrm>
        <a:graphic>
          <a:graphicData uri="http://schemas.openxmlformats.org/drawingml/2006/table">
            <a:tbl>
              <a:tblPr firstRow="1" bandRow="1">
                <a:tableStyleId>{5C22544A-7EE6-4342-B048-85BDC9FD1C3A}</a:tableStyleId>
              </a:tblPr>
              <a:tblGrid>
                <a:gridCol w="2133600">
                  <a:extLst>
                    <a:ext uri="{9D8B030D-6E8A-4147-A177-3AD203B41FA5}">
                      <a16:colId xmlns="" xmlns:a16="http://schemas.microsoft.com/office/drawing/2014/main" val="1968517272"/>
                    </a:ext>
                  </a:extLst>
                </a:gridCol>
                <a:gridCol w="2133600">
                  <a:extLst>
                    <a:ext uri="{9D8B030D-6E8A-4147-A177-3AD203B41FA5}">
                      <a16:colId xmlns="" xmlns:a16="http://schemas.microsoft.com/office/drawing/2014/main" val="685741514"/>
                    </a:ext>
                  </a:extLst>
                </a:gridCol>
                <a:gridCol w="2133600">
                  <a:extLst>
                    <a:ext uri="{9D8B030D-6E8A-4147-A177-3AD203B41FA5}">
                      <a16:colId xmlns="" xmlns:a16="http://schemas.microsoft.com/office/drawing/2014/main" val="4156335034"/>
                    </a:ext>
                  </a:extLst>
                </a:gridCol>
                <a:gridCol w="2133600">
                  <a:extLst>
                    <a:ext uri="{9D8B030D-6E8A-4147-A177-3AD203B41FA5}">
                      <a16:colId xmlns="" xmlns:a16="http://schemas.microsoft.com/office/drawing/2014/main" val="3320195256"/>
                    </a:ext>
                  </a:extLst>
                </a:gridCol>
                <a:gridCol w="2133600">
                  <a:extLst>
                    <a:ext uri="{9D8B030D-6E8A-4147-A177-3AD203B41FA5}">
                      <a16:colId xmlns="" xmlns:a16="http://schemas.microsoft.com/office/drawing/2014/main" val="1901671515"/>
                    </a:ext>
                  </a:extLst>
                </a:gridCol>
              </a:tblGrid>
              <a:tr h="531223">
                <a:tc>
                  <a:txBody>
                    <a:bodyPr/>
                    <a:lstStyle/>
                    <a:p>
                      <a:r>
                        <a:rPr lang="en-IN" sz="1100" b="1" dirty="0"/>
                        <a:t>References No</a:t>
                      </a:r>
                      <a:endParaRPr lang="en-IN" sz="1100" dirty="0"/>
                    </a:p>
                  </a:txBody>
                  <a:tcPr anchor="ctr"/>
                </a:tc>
                <a:tc>
                  <a:txBody>
                    <a:bodyPr/>
                    <a:lstStyle/>
                    <a:p>
                      <a:r>
                        <a:rPr lang="en-IN" sz="1100" b="1"/>
                        <a:t>Year</a:t>
                      </a:r>
                      <a:endParaRPr lang="en-IN" sz="1100"/>
                    </a:p>
                  </a:txBody>
                  <a:tcPr anchor="ctr"/>
                </a:tc>
                <a:tc>
                  <a:txBody>
                    <a:bodyPr/>
                    <a:lstStyle/>
                    <a:p>
                      <a:r>
                        <a:rPr lang="en-IN" sz="1100" b="1"/>
                        <a:t>Study of Tools/Technology</a:t>
                      </a:r>
                      <a:endParaRPr lang="en-IN" sz="1100"/>
                    </a:p>
                  </a:txBody>
                  <a:tcPr anchor="ctr"/>
                </a:tc>
                <a:tc>
                  <a:txBody>
                    <a:bodyPr/>
                    <a:lstStyle/>
                    <a:p>
                      <a:r>
                        <a:rPr lang="en-IN" sz="1100" b="1"/>
                        <a:t>Overall Accuracy</a:t>
                      </a:r>
                      <a:endParaRPr lang="en-IN" sz="1100"/>
                    </a:p>
                  </a:txBody>
                  <a:tcPr anchor="ctr"/>
                </a:tc>
                <a:tc>
                  <a:txBody>
                    <a:bodyPr/>
                    <a:lstStyle/>
                    <a:p>
                      <a:r>
                        <a:rPr lang="en-IN" sz="1100" b="1"/>
                        <a:t>Dataset</a:t>
                      </a:r>
                      <a:endParaRPr lang="en-IN" sz="1100"/>
                    </a:p>
                  </a:txBody>
                  <a:tcPr anchor="ctr"/>
                </a:tc>
                <a:extLst>
                  <a:ext uri="{0D108BD9-81ED-4DB2-BD59-A6C34878D82A}">
                    <a16:rowId xmlns="" xmlns:a16="http://schemas.microsoft.com/office/drawing/2014/main" val="963254259"/>
                  </a:ext>
                </a:extLst>
              </a:tr>
              <a:tr h="948612">
                <a:tc>
                  <a:txBody>
                    <a:bodyPr/>
                    <a:lstStyle/>
                    <a:p>
                      <a:r>
                        <a:rPr lang="en-IN" sz="1100"/>
                        <a:t>[9]</a:t>
                      </a:r>
                    </a:p>
                  </a:txBody>
                  <a:tcPr anchor="ctr"/>
                </a:tc>
                <a:tc>
                  <a:txBody>
                    <a:bodyPr/>
                    <a:lstStyle/>
                    <a:p>
                      <a:r>
                        <a:rPr lang="en-IN" sz="1100"/>
                        <a:t>2015</a:t>
                      </a:r>
                    </a:p>
                  </a:txBody>
                  <a:tcPr anchor="ctr"/>
                </a:tc>
                <a:tc>
                  <a:txBody>
                    <a:bodyPr/>
                    <a:lstStyle/>
                    <a:p>
                      <a:r>
                        <a:rPr lang="en-US" sz="1100"/>
                        <a:t>Contextual chatbot with image recognition using deep CNNs and decision trees.</a:t>
                      </a:r>
                    </a:p>
                  </a:txBody>
                  <a:tcPr anchor="ctr"/>
                </a:tc>
                <a:tc>
                  <a:txBody>
                    <a:bodyPr/>
                    <a:lstStyle/>
                    <a:p>
                      <a:r>
                        <a:rPr lang="en-US" sz="1100"/>
                        <a:t>Achieved 84.6% accuracy by combining CNN features with decision tree classification.</a:t>
                      </a:r>
                    </a:p>
                  </a:txBody>
                  <a:tcPr anchor="ctr"/>
                </a:tc>
                <a:tc>
                  <a:txBody>
                    <a:bodyPr/>
                    <a:lstStyle/>
                    <a:p>
                      <a:r>
                        <a:rPr lang="en-IN" sz="1100" dirty="0"/>
                        <a:t>ImageNet dataset. </a:t>
                      </a:r>
                    </a:p>
                  </a:txBody>
                  <a:tcPr anchor="ctr"/>
                </a:tc>
                <a:extLst>
                  <a:ext uri="{0D108BD9-81ED-4DB2-BD59-A6C34878D82A}">
                    <a16:rowId xmlns="" xmlns:a16="http://schemas.microsoft.com/office/drawing/2014/main" val="1259682831"/>
                  </a:ext>
                </a:extLst>
              </a:tr>
              <a:tr h="739918">
                <a:tc>
                  <a:txBody>
                    <a:bodyPr/>
                    <a:lstStyle/>
                    <a:p>
                      <a:r>
                        <a:rPr lang="en-IN" sz="1100"/>
                        <a:t>[10]</a:t>
                      </a:r>
                    </a:p>
                  </a:txBody>
                  <a:tcPr anchor="ctr"/>
                </a:tc>
                <a:tc>
                  <a:txBody>
                    <a:bodyPr/>
                    <a:lstStyle/>
                    <a:p>
                      <a:r>
                        <a:rPr lang="en-IN" sz="1100"/>
                        <a:t>2014</a:t>
                      </a:r>
                    </a:p>
                  </a:txBody>
                  <a:tcPr anchor="ctr"/>
                </a:tc>
                <a:tc>
                  <a:txBody>
                    <a:bodyPr/>
                    <a:lstStyle/>
                    <a:p>
                      <a:r>
                        <a:rPr lang="en-IN" sz="1100"/>
                        <a:t>Visual question answering chatbot using LSTM-CNN hybrid models.</a:t>
                      </a:r>
                    </a:p>
                  </a:txBody>
                  <a:tcPr anchor="ctr"/>
                </a:tc>
                <a:tc>
                  <a:txBody>
                    <a:bodyPr/>
                    <a:lstStyle/>
                    <a:p>
                      <a:r>
                        <a:rPr lang="en-US" sz="1100"/>
                        <a:t>Achieved 80.2% accuracy on visual question answering tasks.</a:t>
                      </a:r>
                    </a:p>
                  </a:txBody>
                  <a:tcPr anchor="ctr"/>
                </a:tc>
                <a:tc>
                  <a:txBody>
                    <a:bodyPr/>
                    <a:lstStyle/>
                    <a:p>
                      <a:r>
                        <a:rPr lang="en-IN" sz="1100" dirty="0"/>
                        <a:t>VQA dataset. </a:t>
                      </a:r>
                    </a:p>
                  </a:txBody>
                  <a:tcPr anchor="ctr"/>
                </a:tc>
                <a:extLst>
                  <a:ext uri="{0D108BD9-81ED-4DB2-BD59-A6C34878D82A}">
                    <a16:rowId xmlns="" xmlns:a16="http://schemas.microsoft.com/office/drawing/2014/main" val="3106163226"/>
                  </a:ext>
                </a:extLst>
              </a:tr>
              <a:tr h="948612">
                <a:tc>
                  <a:txBody>
                    <a:bodyPr/>
                    <a:lstStyle/>
                    <a:p>
                      <a:r>
                        <a:rPr lang="en-IN" sz="1100"/>
                        <a:t>[11]</a:t>
                      </a:r>
                    </a:p>
                  </a:txBody>
                  <a:tcPr anchor="ctr"/>
                </a:tc>
                <a:tc>
                  <a:txBody>
                    <a:bodyPr/>
                    <a:lstStyle/>
                    <a:p>
                      <a:r>
                        <a:rPr lang="en-IN" sz="1100"/>
                        <a:t>2013</a:t>
                      </a:r>
                    </a:p>
                  </a:txBody>
                  <a:tcPr anchor="ctr"/>
                </a:tc>
                <a:tc>
                  <a:txBody>
                    <a:bodyPr/>
                    <a:lstStyle/>
                    <a:p>
                      <a:r>
                        <a:rPr lang="en-US" sz="1100"/>
                        <a:t>Real-time chatbot with image processing and NLP integration.</a:t>
                      </a:r>
                    </a:p>
                  </a:txBody>
                  <a:tcPr anchor="ctr"/>
                </a:tc>
                <a:tc>
                  <a:txBody>
                    <a:bodyPr/>
                    <a:lstStyle/>
                    <a:p>
                      <a:r>
                        <a:rPr lang="en-US" sz="1100"/>
                        <a:t>Achieved 76.5% accuracy by combining image classification and text parsing.</a:t>
                      </a:r>
                    </a:p>
                  </a:txBody>
                  <a:tcPr anchor="ctr"/>
                </a:tc>
                <a:tc>
                  <a:txBody>
                    <a:bodyPr/>
                    <a:lstStyle/>
                    <a:p>
                      <a:r>
                        <a:rPr lang="en-US" sz="1100" dirty="0"/>
                        <a:t>Custom dataset with 5K images and textual dialogues. </a:t>
                      </a:r>
                    </a:p>
                  </a:txBody>
                  <a:tcPr anchor="ctr"/>
                </a:tc>
                <a:extLst>
                  <a:ext uri="{0D108BD9-81ED-4DB2-BD59-A6C34878D82A}">
                    <a16:rowId xmlns="" xmlns:a16="http://schemas.microsoft.com/office/drawing/2014/main" val="509441663"/>
                  </a:ext>
                </a:extLst>
              </a:tr>
              <a:tr h="739918">
                <a:tc>
                  <a:txBody>
                    <a:bodyPr/>
                    <a:lstStyle/>
                    <a:p>
                      <a:r>
                        <a:rPr lang="en-IN" sz="1100"/>
                        <a:t>[12]</a:t>
                      </a:r>
                    </a:p>
                  </a:txBody>
                  <a:tcPr anchor="ctr"/>
                </a:tc>
                <a:tc>
                  <a:txBody>
                    <a:bodyPr/>
                    <a:lstStyle/>
                    <a:p>
                      <a:r>
                        <a:rPr lang="en-IN" sz="1100"/>
                        <a:t>2012</a:t>
                      </a:r>
                    </a:p>
                  </a:txBody>
                  <a:tcPr anchor="ctr"/>
                </a:tc>
                <a:tc>
                  <a:txBody>
                    <a:bodyPr/>
                    <a:lstStyle/>
                    <a:p>
                      <a:r>
                        <a:rPr lang="en-US" sz="1100"/>
                        <a:t>Image-guided chatbot with dynamic memory networks.</a:t>
                      </a:r>
                    </a:p>
                  </a:txBody>
                  <a:tcPr anchor="ctr"/>
                </a:tc>
                <a:tc>
                  <a:txBody>
                    <a:bodyPr/>
                    <a:lstStyle/>
                    <a:p>
                      <a:r>
                        <a:rPr lang="en-US" sz="1100"/>
                        <a:t>Improved response accuracy by 12% through memory retention.</a:t>
                      </a:r>
                    </a:p>
                  </a:txBody>
                  <a:tcPr anchor="ctr"/>
                </a:tc>
                <a:tc>
                  <a:txBody>
                    <a:bodyPr/>
                    <a:lstStyle/>
                    <a:p>
                      <a:r>
                        <a:rPr lang="en-IN" sz="1100" dirty="0"/>
                        <a:t>Image-Caption dataset. </a:t>
                      </a:r>
                    </a:p>
                  </a:txBody>
                  <a:tcPr anchor="ctr"/>
                </a:tc>
                <a:extLst>
                  <a:ext uri="{0D108BD9-81ED-4DB2-BD59-A6C34878D82A}">
                    <a16:rowId xmlns="" xmlns:a16="http://schemas.microsoft.com/office/drawing/2014/main" val="1684415799"/>
                  </a:ext>
                </a:extLst>
              </a:tr>
              <a:tr h="739918">
                <a:tc>
                  <a:txBody>
                    <a:bodyPr/>
                    <a:lstStyle/>
                    <a:p>
                      <a:r>
                        <a:rPr lang="en-IN" sz="1100"/>
                        <a:t>[13]</a:t>
                      </a:r>
                    </a:p>
                  </a:txBody>
                  <a:tcPr anchor="ctr"/>
                </a:tc>
                <a:tc>
                  <a:txBody>
                    <a:bodyPr/>
                    <a:lstStyle/>
                    <a:p>
                      <a:r>
                        <a:rPr lang="en-IN" sz="1100"/>
                        <a:t>2011</a:t>
                      </a:r>
                    </a:p>
                  </a:txBody>
                  <a:tcPr anchor="ctr"/>
                </a:tc>
                <a:tc>
                  <a:txBody>
                    <a:bodyPr/>
                    <a:lstStyle/>
                    <a:p>
                      <a:r>
                        <a:rPr lang="en-US" sz="1100" dirty="0"/>
                        <a:t>Chatbot framework integrating image retrieval and generative models.</a:t>
                      </a:r>
                    </a:p>
                  </a:txBody>
                  <a:tcPr anchor="ctr"/>
                </a:tc>
                <a:tc>
                  <a:txBody>
                    <a:bodyPr/>
                    <a:lstStyle/>
                    <a:p>
                      <a:r>
                        <a:rPr lang="en-US" sz="1100"/>
                        <a:t>Achieved 82% retrieval accuracy for image-based dialogues.</a:t>
                      </a:r>
                    </a:p>
                  </a:txBody>
                  <a:tcPr anchor="ctr"/>
                </a:tc>
                <a:tc>
                  <a:txBody>
                    <a:bodyPr/>
                    <a:lstStyle/>
                    <a:p>
                      <a:r>
                        <a:rPr lang="en-IN" sz="1100" dirty="0"/>
                        <a:t>Flickr30K dataset. </a:t>
                      </a:r>
                    </a:p>
                  </a:txBody>
                  <a:tcPr anchor="ctr"/>
                </a:tc>
                <a:extLst>
                  <a:ext uri="{0D108BD9-81ED-4DB2-BD59-A6C34878D82A}">
                    <a16:rowId xmlns="" xmlns:a16="http://schemas.microsoft.com/office/drawing/2014/main" val="2599992997"/>
                  </a:ext>
                </a:extLst>
              </a:tr>
            </a:tbl>
          </a:graphicData>
        </a:graphic>
      </p:graphicFrame>
    </p:spTree>
    <p:extLst>
      <p:ext uri="{BB962C8B-B14F-4D97-AF65-F5344CB8AC3E}">
        <p14:creationId xmlns="" xmlns:p14="http://schemas.microsoft.com/office/powerpoint/2010/main" val="2964444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DATASET VALIDATION</a:t>
            </a:r>
            <a:endParaRPr lang="en-US" dirty="0"/>
          </a:p>
        </p:txBody>
      </p:sp>
      <p:sp>
        <p:nvSpPr>
          <p:cNvPr id="3" name="Content Placeholder 2"/>
          <p:cNvSpPr>
            <a:spLocks noGrp="1"/>
          </p:cNvSpPr>
          <p:nvPr>
            <p:ph idx="1"/>
          </p:nvPr>
        </p:nvSpPr>
        <p:spPr/>
        <p:txBody>
          <a:bodyPr/>
          <a:lstStyle/>
          <a:p>
            <a:r>
              <a:rPr lang="en-US" sz="2000" b="1" dirty="0" smtClean="0"/>
              <a:t>Source Authenticity:</a:t>
            </a:r>
            <a:r>
              <a:rPr lang="en-US" sz="2000" dirty="0" smtClean="0"/>
              <a:t> Using a </a:t>
            </a:r>
            <a:r>
              <a:rPr lang="en-US" sz="2000" dirty="0" err="1" smtClean="0"/>
              <a:t>Kaggle</a:t>
            </a:r>
            <a:r>
              <a:rPr lang="en-US" sz="2000" dirty="0" smtClean="0"/>
              <a:t> dataset ensures data credibility as it’s vetted by a large community of data professionals.</a:t>
            </a:r>
          </a:p>
          <a:p>
            <a:r>
              <a:rPr lang="en-US" sz="2000" b="1" dirty="0" smtClean="0"/>
              <a:t>Data Consistency:</a:t>
            </a:r>
            <a:r>
              <a:rPr lang="en-US" sz="2000" dirty="0" smtClean="0"/>
              <a:t> Maintaining uniform formats and accurate labels reduces training errors and improves model stability.</a:t>
            </a:r>
          </a:p>
          <a:p>
            <a:r>
              <a:rPr lang="en-US" sz="2000" b="1" dirty="0" smtClean="0"/>
              <a:t>Sample Inspection:</a:t>
            </a:r>
            <a:r>
              <a:rPr lang="en-US" sz="2000" dirty="0" smtClean="0"/>
              <a:t> Random manual checks prevent misclassification and enhance the model’s interpretability.</a:t>
            </a:r>
          </a:p>
          <a:p>
            <a:r>
              <a:rPr lang="en-US" sz="2000" b="1" dirty="0" smtClean="0"/>
              <a:t>Noise Reduction:</a:t>
            </a:r>
            <a:r>
              <a:rPr lang="en-US" sz="2000" dirty="0" smtClean="0"/>
              <a:t> Eliminating duplicates and incorrect entries minimizes </a:t>
            </a:r>
            <a:r>
              <a:rPr lang="en-US" sz="2000" dirty="0" err="1" smtClean="0"/>
              <a:t>overfitting</a:t>
            </a:r>
            <a:r>
              <a:rPr lang="en-US" sz="2000" dirty="0" smtClean="0"/>
              <a:t> and enhances generalization.</a:t>
            </a:r>
          </a:p>
          <a:p>
            <a:r>
              <a:rPr lang="en-US" sz="2000" b="1" dirty="0" smtClean="0"/>
              <a:t>Coverage Check:</a:t>
            </a:r>
            <a:r>
              <a:rPr lang="en-US" sz="2000" dirty="0" smtClean="0"/>
              <a:t> Broad representation across aircraft types ensures robust classification and avoids bias.</a:t>
            </a:r>
            <a:br>
              <a:rPr lang="en-US" sz="2000" dirty="0" smtClean="0"/>
            </a:br>
            <a:r>
              <a:rPr lang="en-US" sz="2000" dirty="0" smtClean="0"/>
              <a:t/>
            </a:r>
            <a:br>
              <a:rPr lang="en-US" sz="2000" dirty="0" smtClean="0"/>
            </a:br>
            <a:r>
              <a:rPr lang="en-US" sz="1800" i="1" dirty="0" smtClean="0"/>
              <a:t>DATASET LINK </a:t>
            </a:r>
            <a:r>
              <a:rPr lang="en-US" sz="2000" dirty="0" smtClean="0"/>
              <a:t>: </a:t>
            </a:r>
            <a:r>
              <a:rPr lang="en-US" sz="2000" dirty="0" smtClean="0">
                <a:hlinkClick r:id="rId2"/>
              </a:rPr>
              <a:t>https://www.kaggle.com/datasets/a2015003713/militaryaircraftdetectiondataset</a:t>
            </a:r>
            <a:endParaRPr lang="en-US" sz="2000" dirty="0" smtClean="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5" name="Content Placeholder 4">
            <a:extLst>
              <a:ext uri="{FF2B5EF4-FFF2-40B4-BE49-F238E27FC236}">
                <a16:creationId xmlns="" xmlns:a16="http://schemas.microsoft.com/office/drawing/2014/main" id="{96008573-A77A-95DC-ADC4-F7C8D2A11C91}"/>
              </a:ext>
            </a:extLst>
          </p:cNvPr>
          <p:cNvSpPr>
            <a:spLocks noGrp="1"/>
          </p:cNvSpPr>
          <p:nvPr>
            <p:ph idx="1"/>
          </p:nvPr>
        </p:nvSpPr>
        <p:spPr/>
        <p:txBody>
          <a:bodyPr/>
          <a:lstStyle/>
          <a:p>
            <a:pPr>
              <a:buNone/>
            </a:pPr>
            <a:r>
              <a:rPr lang="en-IN" dirty="0" smtClean="0"/>
              <a:t>																		.</a:t>
            </a:r>
            <a:endParaRPr lang="en-IN" dirty="0"/>
          </a:p>
        </p:txBody>
      </p:sp>
      <p:pic>
        <p:nvPicPr>
          <p:cNvPr id="1026" name="Picture 2" descr="C:\Users\Benakesh\Downloads\aeroclassify1.drawio (1).png"/>
          <p:cNvPicPr>
            <a:picLocks noChangeAspect="1" noChangeArrowheads="1"/>
          </p:cNvPicPr>
          <p:nvPr/>
        </p:nvPicPr>
        <p:blipFill>
          <a:blip r:embed="rId2"/>
          <a:srcRect/>
          <a:stretch>
            <a:fillRect/>
          </a:stretch>
        </p:blipFill>
        <p:spPr bwMode="auto">
          <a:xfrm>
            <a:off x="2023010" y="1068149"/>
            <a:ext cx="8350980" cy="5049430"/>
          </a:xfrm>
          <a:prstGeom prst="rect">
            <a:avLst/>
          </a:prstGeom>
          <a:noFill/>
        </p:spPr>
      </p:pic>
    </p:spTree>
    <p:extLst>
      <p:ext uri="{BB962C8B-B14F-4D97-AF65-F5344CB8AC3E}">
        <p14:creationId xmlns=""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marR="0" algn="just">
              <a:lnSpc>
                <a:spcPct val="150000"/>
              </a:lnSpc>
              <a:spcBef>
                <a:spcPts val="0"/>
              </a:spcBef>
              <a:spcAft>
                <a:spcPts val="0"/>
              </a:spcAft>
            </a:pPr>
            <a:r>
              <a:rPr lang="en-US" sz="2000" b="1" dirty="0" smtClean="0">
                <a:latin typeface="Times New Roman"/>
                <a:ea typeface="Times New Roman"/>
              </a:rPr>
              <a:t>Objective 1: </a:t>
            </a:r>
          </a:p>
          <a:p>
            <a:pPr marL="0" marR="0" algn="just">
              <a:lnSpc>
                <a:spcPct val="150000"/>
              </a:lnSpc>
              <a:spcBef>
                <a:spcPts val="0"/>
              </a:spcBef>
              <a:spcAft>
                <a:spcPts val="0"/>
              </a:spcAft>
              <a:buNone/>
            </a:pPr>
            <a:r>
              <a:rPr lang="en-US" sz="2000" b="1" dirty="0" smtClean="0">
                <a:latin typeface="Times New Roman"/>
                <a:ea typeface="Times New Roman"/>
              </a:rPr>
              <a:t>	Precise Military Aircraft Identification</a:t>
            </a:r>
          </a:p>
          <a:p>
            <a:pPr marL="0" marR="0" algn="just">
              <a:lnSpc>
                <a:spcPct val="150000"/>
              </a:lnSpc>
              <a:spcBef>
                <a:spcPts val="0"/>
              </a:spcBef>
              <a:spcAft>
                <a:spcPts val="0"/>
              </a:spcAft>
            </a:pPr>
            <a:r>
              <a:rPr lang="en-US" sz="2000" b="1" dirty="0" smtClean="0">
                <a:latin typeface="Times New Roman"/>
                <a:ea typeface="Times New Roman"/>
              </a:rPr>
              <a:t>Objective 2:</a:t>
            </a:r>
          </a:p>
          <a:p>
            <a:pPr marL="400050" lvl="1" algn="just">
              <a:lnSpc>
                <a:spcPct val="150000"/>
              </a:lnSpc>
              <a:spcBef>
                <a:spcPts val="0"/>
              </a:spcBef>
              <a:buNone/>
            </a:pPr>
            <a:r>
              <a:rPr lang="en-US" b="1" dirty="0" smtClean="0">
                <a:latin typeface="Times New Roman"/>
                <a:ea typeface="Times New Roman"/>
              </a:rPr>
              <a:t>		Opting the best </a:t>
            </a:r>
            <a:r>
              <a:rPr lang="en-US" b="1" dirty="0" err="1" smtClean="0">
                <a:latin typeface="Times New Roman"/>
                <a:ea typeface="Times New Roman"/>
              </a:rPr>
              <a:t>Convolutional</a:t>
            </a:r>
            <a:r>
              <a:rPr lang="en-US" b="1" dirty="0" smtClean="0">
                <a:latin typeface="Times New Roman"/>
                <a:ea typeface="Times New Roman"/>
              </a:rPr>
              <a:t> Neural Network and Large Language Model , out of the 	five trained models and </a:t>
            </a:r>
            <a:r>
              <a:rPr lang="en-US" b="1" dirty="0" err="1" smtClean="0">
                <a:latin typeface="Times New Roman"/>
                <a:ea typeface="Times New Roman"/>
              </a:rPr>
              <a:t>chatbots</a:t>
            </a:r>
            <a:endParaRPr lang="en-US" dirty="0" smtClean="0">
              <a:latin typeface="Times New Roman"/>
              <a:ea typeface="Times New Roman"/>
            </a:endParaRPr>
          </a:p>
          <a:p>
            <a:pPr marL="0" marR="0" algn="just">
              <a:lnSpc>
                <a:spcPct val="150000"/>
              </a:lnSpc>
              <a:spcBef>
                <a:spcPts val="0"/>
              </a:spcBef>
              <a:spcAft>
                <a:spcPts val="0"/>
              </a:spcAft>
            </a:pPr>
            <a:endParaRPr lang="en-US" sz="1400" dirty="0">
              <a:latin typeface="Times New Roman"/>
              <a:ea typeface="Times New Roman"/>
            </a:endParaRPr>
          </a:p>
        </p:txBody>
      </p:sp>
    </p:spTree>
    <p:extLst>
      <p:ext uri="{BB962C8B-B14F-4D97-AF65-F5344CB8AC3E}">
        <p14:creationId xmlns=""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p:txBody>
          <a:bodyPr>
            <a:normAutofit fontScale="92500"/>
          </a:bodyPr>
          <a:lstStyle/>
          <a:p>
            <a:pPr>
              <a:lnSpc>
                <a:spcPct val="150000"/>
              </a:lnSpc>
            </a:pPr>
            <a:r>
              <a:rPr lang="en-US" sz="2000" b="1" dirty="0" smtClean="0"/>
              <a:t>Data Collection</a:t>
            </a:r>
            <a:r>
              <a:rPr lang="en-US" sz="2000" dirty="0" smtClean="0"/>
              <a:t> – Acquiring a labeled military aircraft dataset with image and text pairs. This forms the foundation for training both the CNN and LLM components.</a:t>
            </a:r>
          </a:p>
          <a:p>
            <a:pPr>
              <a:lnSpc>
                <a:spcPct val="150000"/>
              </a:lnSpc>
            </a:pPr>
            <a:r>
              <a:rPr lang="en-US" sz="2000" b="1" dirty="0" smtClean="0"/>
              <a:t>Data Preprocessing</a:t>
            </a:r>
            <a:r>
              <a:rPr lang="en-US" sz="2000" dirty="0" smtClean="0"/>
              <a:t> – Cleaning, resizing, and augmenting images to ensure consistency and improve model accuracy. Text data is also processed for efficient embedding.</a:t>
            </a:r>
          </a:p>
          <a:p>
            <a:pPr>
              <a:lnSpc>
                <a:spcPct val="150000"/>
              </a:lnSpc>
            </a:pPr>
            <a:r>
              <a:rPr lang="en-US" sz="2000" b="1" dirty="0" smtClean="0"/>
              <a:t>Model Selection</a:t>
            </a:r>
            <a:r>
              <a:rPr lang="en-US" sz="2000" dirty="0" smtClean="0"/>
              <a:t> – Using CNN (EfficientNetB2, </a:t>
            </a:r>
            <a:r>
              <a:rPr lang="en-US" sz="2000" dirty="0" err="1" smtClean="0"/>
              <a:t>ResNet</a:t>
            </a:r>
            <a:r>
              <a:rPr lang="en-US" sz="2000" dirty="0" smtClean="0"/>
              <a:t>) for aircraft classification and LLM’s (</a:t>
            </a:r>
            <a:r>
              <a:rPr lang="en-US" sz="2000" dirty="0" err="1" smtClean="0"/>
              <a:t>Gemma</a:t>
            </a:r>
            <a:r>
              <a:rPr lang="en-US" sz="2000" dirty="0" smtClean="0"/>
              <a:t> 2B , </a:t>
            </a:r>
            <a:r>
              <a:rPr lang="en-US" sz="2000" dirty="0" err="1" smtClean="0"/>
              <a:t>LLaMa</a:t>
            </a:r>
            <a:r>
              <a:rPr lang="en-US" sz="2000" dirty="0" smtClean="0"/>
              <a:t> 2 , Mistral) for natural language understanding in the </a:t>
            </a:r>
            <a:r>
              <a:rPr lang="en-US" sz="2000" dirty="0" err="1" smtClean="0"/>
              <a:t>chatbot</a:t>
            </a:r>
            <a:r>
              <a:rPr lang="en-US" sz="2000" dirty="0" smtClean="0"/>
              <a:t>.</a:t>
            </a:r>
          </a:p>
          <a:p>
            <a:pPr>
              <a:lnSpc>
                <a:spcPct val="150000"/>
              </a:lnSpc>
            </a:pPr>
            <a:r>
              <a:rPr lang="en-US" sz="2000" b="1" dirty="0" smtClean="0"/>
              <a:t>LLM Integration</a:t>
            </a:r>
            <a:r>
              <a:rPr lang="en-US" sz="2000" dirty="0" smtClean="0"/>
              <a:t> – Integrating </a:t>
            </a:r>
            <a:r>
              <a:rPr lang="en-US" sz="2000" dirty="0" err="1" smtClean="0"/>
              <a:t>Gemma</a:t>
            </a:r>
            <a:r>
              <a:rPr lang="en-US" sz="2000" dirty="0" smtClean="0"/>
              <a:t> 2B , </a:t>
            </a:r>
            <a:r>
              <a:rPr lang="en-US" sz="2000" dirty="0" err="1" smtClean="0"/>
              <a:t>LLaMa</a:t>
            </a:r>
            <a:r>
              <a:rPr lang="en-US" sz="2000" dirty="0" smtClean="0"/>
              <a:t> 2 , Mistral for taking Q&amp;A as context and provide meaningful description on aircrafts.</a:t>
            </a:r>
          </a:p>
          <a:p>
            <a:endParaRPr lang="en-GB" dirty="0"/>
          </a:p>
        </p:txBody>
      </p:sp>
    </p:spTree>
    <p:extLst>
      <p:ext uri="{BB962C8B-B14F-4D97-AF65-F5344CB8AC3E}">
        <p14:creationId xmlns=""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Bioinformatics" id="{2C23B8A5-E958-4A8C-AECF-01EA482D72F9}" vid="{45DF3A2B-1BA7-4465-AD96-220179DE36DE}"/>
    </a:ext>
  </a:extLst>
</a:theme>
</file>

<file path=docProps/app.xml><?xml version="1.0" encoding="utf-8"?>
<Properties xmlns="http://schemas.openxmlformats.org/officeDocument/2006/extended-properties" xmlns:vt="http://schemas.openxmlformats.org/officeDocument/2006/docPropsVTypes">
  <Template>Bioinformatics</Template>
  <TotalTime>214</TotalTime>
  <Words>968</Words>
  <Application>Microsoft Office PowerPoint</Application>
  <PresentationFormat>Custom</PresentationFormat>
  <Paragraphs>153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Bioinformatics</vt:lpstr>
      <vt:lpstr>PROJECT TITLE - CONVERSATIONAL IMAGE RECOGNITION CHATBOT</vt:lpstr>
      <vt:lpstr>Introduction</vt:lpstr>
      <vt:lpstr>Literature Review</vt:lpstr>
      <vt:lpstr>Literature Review</vt:lpstr>
      <vt:lpstr>Literature Review</vt:lpstr>
      <vt:lpstr>DATASET VALIDATION</vt:lpstr>
      <vt:lpstr>Proposed Method</vt:lpstr>
      <vt:lpstr>Objectives</vt:lpstr>
      <vt:lpstr>Methodology</vt:lpstr>
      <vt:lpstr>Methodogy (contd.)</vt:lpstr>
      <vt:lpstr>Timeline of Project</vt:lpstr>
      <vt:lpstr>Expected Outcomes</vt:lpstr>
      <vt:lpstr>Conclusion</vt:lpstr>
      <vt:lpstr>References</vt:lpstr>
      <vt:lpstr>GITHUB </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Benakesh</cp:lastModifiedBy>
  <cp:revision>20</cp:revision>
  <dcterms:created xsi:type="dcterms:W3CDTF">2023-03-16T03:26:27Z</dcterms:created>
  <dcterms:modified xsi:type="dcterms:W3CDTF">2025-05-16T07:13:12Z</dcterms:modified>
</cp:coreProperties>
</file>