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3" r:id="rId3"/>
    <p:sldId id="258" r:id="rId4"/>
    <p:sldId id="265" r:id="rId5"/>
    <p:sldId id="259" r:id="rId6"/>
    <p:sldId id="267" r:id="rId7"/>
    <p:sldId id="257" r:id="rId8"/>
    <p:sldId id="269" r:id="rId9"/>
    <p:sldId id="261" r:id="rId10"/>
    <p:sldId id="262" r:id="rId11"/>
    <p:sldId id="264" r:id="rId12"/>
    <p:sldId id="270"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729"/>
  </p:normalViewPr>
  <p:slideViewPr>
    <p:cSldViewPr snapToGrid="0" snapToObjects="1">
      <p:cViewPr varScale="1">
        <p:scale>
          <a:sx n="105" d="100"/>
          <a:sy n="105" d="100"/>
        </p:scale>
        <p:origin x="20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B12E5-95A2-AA46-99DF-922A58AA9FCF}" type="datetimeFigureOut">
              <a:rPr lang="en-US" smtClean="0"/>
              <a:t>12/4/17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CBF2C-0A50-4147-A691-7FAD821376EB}" type="slidenum">
              <a:rPr lang="en-US" smtClean="0"/>
              <a:t>‹#›</a:t>
            </a:fld>
            <a:endParaRPr lang="en-US"/>
          </a:p>
        </p:txBody>
      </p:sp>
    </p:spTree>
    <p:extLst>
      <p:ext uri="{BB962C8B-B14F-4D97-AF65-F5344CB8AC3E}">
        <p14:creationId xmlns:p14="http://schemas.microsoft.com/office/powerpoint/2010/main" val="1989196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Mannapperuma</a:t>
            </a:r>
            <a:r>
              <a:rPr lang="en-US" sz="1200" b="0" i="0" u="none" strike="noStrike" kern="1200" baseline="0" dirty="0" smtClean="0">
                <a:solidFill>
                  <a:schemeClr val="tx1"/>
                </a:solidFill>
                <a:latin typeface="+mn-lt"/>
                <a:ea typeface="+mn-ea"/>
                <a:cs typeface="+mn-cs"/>
              </a:rPr>
              <a:t> et al. 2014. “Is it in the Public Domain?”</a:t>
            </a:r>
            <a:endParaRPr lang="en-US" dirty="0" smtClean="0"/>
          </a:p>
          <a:p>
            <a:r>
              <a:rPr lang="en-US" dirty="0" smtClean="0"/>
              <a:t>https://</a:t>
            </a:r>
            <a:r>
              <a:rPr lang="en-US" dirty="0" err="1" smtClean="0"/>
              <a:t>www.law.berkeley.edu</a:t>
            </a:r>
            <a:r>
              <a:rPr lang="en-US" dirty="0" smtClean="0"/>
              <a:t>/files/</a:t>
            </a:r>
            <a:r>
              <a:rPr lang="en-US" dirty="0" err="1" smtClean="0"/>
              <a:t>FINAL_PublicDomain_Handbook_FINAL</a:t>
            </a:r>
            <a:r>
              <a:rPr lang="en-US" dirty="0" smtClean="0"/>
              <a:t>(1).pdf</a:t>
            </a:r>
            <a:endParaRPr lang="en-US" dirty="0"/>
          </a:p>
        </p:txBody>
      </p:sp>
      <p:sp>
        <p:nvSpPr>
          <p:cNvPr id="4" name="Slide Number Placeholder 3"/>
          <p:cNvSpPr>
            <a:spLocks noGrp="1"/>
          </p:cNvSpPr>
          <p:nvPr>
            <p:ph type="sldNum" sz="quarter" idx="10"/>
          </p:nvPr>
        </p:nvSpPr>
        <p:spPr/>
        <p:txBody>
          <a:bodyPr/>
          <a:lstStyle/>
          <a:p>
            <a:fld id="{04CCBF2C-0A50-4147-A691-7FAD821376EB}" type="slidenum">
              <a:rPr lang="en-US" smtClean="0"/>
              <a:t>4</a:t>
            </a:fld>
            <a:endParaRPr lang="en-US"/>
          </a:p>
        </p:txBody>
      </p:sp>
    </p:spTree>
    <p:extLst>
      <p:ext uri="{BB962C8B-B14F-4D97-AF65-F5344CB8AC3E}">
        <p14:creationId xmlns:p14="http://schemas.microsoft.com/office/powerpoint/2010/main" val="40152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eebo.chadwyck.com</a:t>
            </a:r>
            <a:r>
              <a:rPr lang="en-US" dirty="0" smtClean="0"/>
              <a:t>/about/</a:t>
            </a:r>
            <a:r>
              <a:rPr lang="en-US" dirty="0" err="1" smtClean="0"/>
              <a:t>terms.htm</a:t>
            </a:r>
            <a:endParaRPr lang="en-US" dirty="0"/>
          </a:p>
        </p:txBody>
      </p:sp>
      <p:sp>
        <p:nvSpPr>
          <p:cNvPr id="4" name="Slide Number Placeholder 3"/>
          <p:cNvSpPr>
            <a:spLocks noGrp="1"/>
          </p:cNvSpPr>
          <p:nvPr>
            <p:ph type="sldNum" sz="quarter" idx="10"/>
          </p:nvPr>
        </p:nvSpPr>
        <p:spPr/>
        <p:txBody>
          <a:bodyPr/>
          <a:lstStyle/>
          <a:p>
            <a:fld id="{04CCBF2C-0A50-4147-A691-7FAD821376EB}" type="slidenum">
              <a:rPr lang="en-US" smtClean="0"/>
              <a:t>6</a:t>
            </a:fld>
            <a:endParaRPr lang="en-US"/>
          </a:p>
        </p:txBody>
      </p:sp>
    </p:spTree>
    <p:extLst>
      <p:ext uri="{BB962C8B-B14F-4D97-AF65-F5344CB8AC3E}">
        <p14:creationId xmlns:p14="http://schemas.microsoft.com/office/powerpoint/2010/main" val="17989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2015</a:t>
            </a:r>
            <a:r>
              <a:rPr lang="en-US" baseline="0" dirty="0" smtClean="0"/>
              <a:t> rules:</a:t>
            </a:r>
            <a:endParaRPr lang="en-US" dirty="0" smtClean="0"/>
          </a:p>
          <a:p>
            <a:r>
              <a:rPr lang="en-US" dirty="0" smtClean="0"/>
              <a:t>https://</a:t>
            </a:r>
            <a:r>
              <a:rPr lang="en-US" dirty="0" err="1" smtClean="0"/>
              <a:t>copyright.gov</a:t>
            </a:r>
            <a:r>
              <a:rPr lang="en-US" dirty="0" smtClean="0"/>
              <a:t>/</a:t>
            </a:r>
            <a:r>
              <a:rPr lang="en-US" dirty="0" err="1" smtClean="0"/>
              <a:t>fedreg</a:t>
            </a:r>
            <a:r>
              <a:rPr lang="en-US" dirty="0" smtClean="0"/>
              <a:t>/2015/80fr65944.pdf</a:t>
            </a:r>
            <a:endParaRPr lang="en-US" dirty="0"/>
          </a:p>
        </p:txBody>
      </p:sp>
      <p:sp>
        <p:nvSpPr>
          <p:cNvPr id="4" name="Slide Number Placeholder 3"/>
          <p:cNvSpPr>
            <a:spLocks noGrp="1"/>
          </p:cNvSpPr>
          <p:nvPr>
            <p:ph type="sldNum" sz="quarter" idx="10"/>
          </p:nvPr>
        </p:nvSpPr>
        <p:spPr/>
        <p:txBody>
          <a:bodyPr/>
          <a:lstStyle/>
          <a:p>
            <a:fld id="{04CCBF2C-0A50-4147-A691-7FAD821376EB}" type="slidenum">
              <a:rPr lang="en-US" smtClean="0"/>
              <a:t>9</a:t>
            </a:fld>
            <a:endParaRPr lang="en-US"/>
          </a:p>
        </p:txBody>
      </p:sp>
    </p:spTree>
    <p:extLst>
      <p:ext uri="{BB962C8B-B14F-4D97-AF65-F5344CB8AC3E}">
        <p14:creationId xmlns:p14="http://schemas.microsoft.com/office/powerpoint/2010/main" val="210475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E09383-1A20-F545-9ED7-E9D9949B833A}"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945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09383-1A20-F545-9ED7-E9D9949B833A}"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65888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09383-1A20-F545-9ED7-E9D9949B833A}"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2318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E09383-1A20-F545-9ED7-E9D9949B833A}"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24988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E09383-1A20-F545-9ED7-E9D9949B833A}" type="datetimeFigureOut">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8227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09383-1A20-F545-9ED7-E9D9949B833A}"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99536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E09383-1A20-F545-9ED7-E9D9949B833A}" type="datetimeFigureOut">
              <a:rPr lang="en-US" smtClean="0"/>
              <a:t>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06331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E09383-1A20-F545-9ED7-E9D9949B833A}" type="datetimeFigureOut">
              <a:rPr lang="en-US" smtClean="0"/>
              <a:t>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85875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09383-1A20-F545-9ED7-E9D9949B833A}" type="datetimeFigureOut">
              <a:rPr lang="en-US" smtClean="0"/>
              <a:t>12/4/17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6007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09383-1A20-F545-9ED7-E9D9949B833A}"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57371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09383-1A20-F545-9ED7-E9D9949B833A}" type="datetimeFigureOut">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49014-DF54-F44A-8479-5C65A11178FF}" type="slidenum">
              <a:rPr lang="en-US" smtClean="0"/>
              <a:t>‹#›</a:t>
            </a:fld>
            <a:endParaRPr lang="en-US"/>
          </a:p>
        </p:txBody>
      </p:sp>
    </p:spTree>
    <p:extLst>
      <p:ext uri="{BB962C8B-B14F-4D97-AF65-F5344CB8AC3E}">
        <p14:creationId xmlns:p14="http://schemas.microsoft.com/office/powerpoint/2010/main" val="1092687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09383-1A20-F545-9ED7-E9D9949B833A}" type="datetimeFigureOut">
              <a:rPr lang="en-US" smtClean="0"/>
              <a:t>12/4/17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49014-DF54-F44A-8479-5C65A11178FF}" type="slidenum">
              <a:rPr lang="en-US" smtClean="0"/>
              <a:t>‹#›</a:t>
            </a:fld>
            <a:endParaRPr lang="en-US"/>
          </a:p>
        </p:txBody>
      </p:sp>
    </p:spTree>
    <p:extLst>
      <p:ext uri="{BB962C8B-B14F-4D97-AF65-F5344CB8AC3E}">
        <p14:creationId xmlns:p14="http://schemas.microsoft.com/office/powerpoint/2010/main" val="1205806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017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8816" y="1825625"/>
            <a:ext cx="6595872" cy="4351338"/>
          </a:xfrm>
        </p:spPr>
        <p:txBody>
          <a:bodyPr/>
          <a:lstStyle/>
          <a:p>
            <a:pPr marL="0" indent="0">
              <a:buNone/>
            </a:pPr>
            <a:r>
              <a:rPr lang="en-US" dirty="0"/>
              <a:t>“The DMCA could effectively make copyright perpetual because even though the copyright term would expire, the legally protected encryption would continue....” </a:t>
            </a:r>
          </a:p>
          <a:p>
            <a:pPr marL="0" indent="0" algn="r">
              <a:buNone/>
            </a:pPr>
            <a:r>
              <a:rPr lang="en-US" sz="2000" dirty="0" smtClean="0"/>
              <a:t>— </a:t>
            </a:r>
            <a:r>
              <a:rPr lang="en-US" sz="2000" dirty="0"/>
              <a:t>James Boyle, The Public Domain: Enclosing </a:t>
            </a:r>
            <a:br>
              <a:rPr lang="en-US" sz="2000" dirty="0"/>
            </a:br>
            <a:r>
              <a:rPr lang="en-US" sz="2000" dirty="0" smtClean="0"/>
              <a:t>the </a:t>
            </a:r>
            <a:r>
              <a:rPr lang="en-US" sz="2000" dirty="0"/>
              <a:t>Commons of the Mind, 2008 </a:t>
            </a:r>
            <a:endParaRPr lang="en-US" sz="2000" dirty="0" smtClean="0">
              <a:effectLst/>
            </a:endParaRPr>
          </a:p>
          <a:p>
            <a:endParaRPr lang="en-US" dirty="0"/>
          </a:p>
        </p:txBody>
      </p:sp>
    </p:spTree>
    <p:extLst>
      <p:ext uri="{BB962C8B-B14F-4D97-AF65-F5344CB8AC3E}">
        <p14:creationId xmlns:p14="http://schemas.microsoft.com/office/powerpoint/2010/main" val="111664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9071" y="209886"/>
            <a:ext cx="9029041" cy="6501809"/>
          </a:xfrm>
          <a:prstGeom prst="rect">
            <a:avLst/>
          </a:prstGeom>
        </p:spPr>
      </p:pic>
    </p:spTree>
    <p:extLst>
      <p:ext uri="{BB962C8B-B14F-4D97-AF65-F5344CB8AC3E}">
        <p14:creationId xmlns:p14="http://schemas.microsoft.com/office/powerpoint/2010/main" val="96979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Fraud and Abuse Act </a:t>
            </a:r>
            <a:endParaRPr lang="en-US" dirty="0"/>
          </a:p>
        </p:txBody>
      </p:sp>
      <p:sp>
        <p:nvSpPr>
          <p:cNvPr id="3" name="Content Placeholder 2"/>
          <p:cNvSpPr>
            <a:spLocks noGrp="1"/>
          </p:cNvSpPr>
          <p:nvPr>
            <p:ph idx="1"/>
          </p:nvPr>
        </p:nvSpPr>
        <p:spPr>
          <a:xfrm>
            <a:off x="838200" y="1825625"/>
            <a:ext cx="9488424" cy="4351338"/>
          </a:xfrm>
        </p:spPr>
        <p:txBody>
          <a:bodyPr/>
          <a:lstStyle/>
          <a:p>
            <a:r>
              <a:rPr lang="en-US" dirty="0" smtClean="0"/>
              <a:t>Passed in 1986 (</a:t>
            </a:r>
            <a:r>
              <a:rPr lang="en-US" dirty="0" smtClean="0"/>
              <a:t>18 U.S. Code Section 130</a:t>
            </a:r>
            <a:r>
              <a:rPr lang="en-US" dirty="0" smtClean="0"/>
              <a:t>), after Reagan saw a screening of </a:t>
            </a:r>
            <a:r>
              <a:rPr lang="en-US" i="1" dirty="0" err="1" smtClean="0"/>
              <a:t>WarGames</a:t>
            </a:r>
            <a:endParaRPr lang="en-US" i="1" dirty="0" smtClean="0"/>
          </a:p>
          <a:p>
            <a:endParaRPr lang="en-US" dirty="0" smtClean="0"/>
          </a:p>
          <a:p>
            <a:r>
              <a:rPr lang="en-US" dirty="0" smtClean="0"/>
              <a:t>Broad reach, outlawing</a:t>
            </a:r>
          </a:p>
          <a:p>
            <a:pPr lvl="1"/>
            <a:r>
              <a:rPr lang="en-US" dirty="0" smtClean="0"/>
              <a:t>Spying on government computers</a:t>
            </a:r>
          </a:p>
          <a:p>
            <a:pPr lvl="1"/>
            <a:r>
              <a:rPr lang="en-US" dirty="0" smtClean="0"/>
              <a:t>Committing fraud with a computer</a:t>
            </a:r>
          </a:p>
          <a:p>
            <a:pPr lvl="1"/>
            <a:r>
              <a:rPr lang="en-US" dirty="0" smtClean="0"/>
              <a:t>Damaging computers with worms &amp; viruses</a:t>
            </a:r>
          </a:p>
          <a:p>
            <a:pPr lvl="1"/>
            <a:r>
              <a:rPr lang="en-US" dirty="0" smtClean="0"/>
              <a:t>Selling passwords to gov’t &amp; commercial systems</a:t>
            </a:r>
            <a:endParaRPr lang="en-US" dirty="0"/>
          </a:p>
        </p:txBody>
      </p:sp>
    </p:spTree>
    <p:extLst>
      <p:ext uri="{BB962C8B-B14F-4D97-AF65-F5344CB8AC3E}">
        <p14:creationId xmlns:p14="http://schemas.microsoft.com/office/powerpoint/2010/main" val="100435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Among CFAA criminal offenses:</a:t>
            </a:r>
            <a:endParaRPr lang="en-US" dirty="0"/>
          </a:p>
        </p:txBody>
      </p:sp>
      <p:sp>
        <p:nvSpPr>
          <p:cNvPr id="3" name="Content Placeholder 2"/>
          <p:cNvSpPr>
            <a:spLocks noGrp="1"/>
          </p:cNvSpPr>
          <p:nvPr>
            <p:ph idx="1"/>
          </p:nvPr>
        </p:nvSpPr>
        <p:spPr/>
        <p:txBody>
          <a:bodyPr>
            <a:normAutofit/>
          </a:bodyPr>
          <a:lstStyle/>
          <a:p>
            <a:pPr marL="514350" indent="-514350">
              <a:buAutoNum type="alphaLcParenBoth"/>
            </a:pPr>
            <a:r>
              <a:rPr lang="en-US" dirty="0" smtClean="0"/>
              <a:t>Whoever—</a:t>
            </a:r>
            <a:br>
              <a:rPr lang="en-US" dirty="0" smtClean="0"/>
            </a:br>
            <a:r>
              <a:rPr lang="mr-IN" dirty="0" smtClean="0"/>
              <a:t>…</a:t>
            </a:r>
            <a:endParaRPr lang="en-US" dirty="0" smtClean="0"/>
          </a:p>
          <a:p>
            <a:pPr marL="0" indent="0">
              <a:buNone/>
            </a:pPr>
            <a:r>
              <a:rPr lang="en-US" dirty="0" smtClean="0"/>
              <a:t>(2) intentionally accesses a computer without authorization or exceeds authorized access, and thereby obtains—</a:t>
            </a:r>
          </a:p>
          <a:p>
            <a:pPr marL="0" indent="0">
              <a:buNone/>
            </a:pPr>
            <a:r>
              <a:rPr lang="en-US" dirty="0" smtClean="0"/>
              <a:t>      </a:t>
            </a:r>
            <a:r>
              <a:rPr lang="mr-IN" dirty="0" smtClean="0"/>
              <a:t>…</a:t>
            </a:r>
            <a:endParaRPr lang="en-US" dirty="0"/>
          </a:p>
          <a:p>
            <a:pPr marL="0" indent="0">
              <a:buNone/>
            </a:pPr>
            <a:r>
              <a:rPr lang="en-US" dirty="0"/>
              <a:t> </a:t>
            </a:r>
            <a:r>
              <a:rPr lang="en-US" dirty="0" smtClean="0"/>
              <a:t>     (</a:t>
            </a:r>
            <a:r>
              <a:rPr lang="en-US" dirty="0"/>
              <a:t>C) </a:t>
            </a:r>
            <a:r>
              <a:rPr lang="en-US" dirty="0" smtClean="0"/>
              <a:t>information </a:t>
            </a:r>
            <a:r>
              <a:rPr lang="en-US" dirty="0"/>
              <a:t>from </a:t>
            </a:r>
            <a:r>
              <a:rPr lang="en-US" dirty="0" smtClean="0"/>
              <a:t>any </a:t>
            </a:r>
            <a:r>
              <a:rPr lang="en-US" dirty="0"/>
              <a:t>protected computer;</a:t>
            </a:r>
            <a:endParaRPr lang="en-US" dirty="0" smtClean="0"/>
          </a:p>
        </p:txBody>
      </p:sp>
    </p:spTree>
    <p:extLst>
      <p:ext uri="{BB962C8B-B14F-4D97-AF65-F5344CB8AC3E}">
        <p14:creationId xmlns:p14="http://schemas.microsoft.com/office/powerpoint/2010/main" val="180214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EEBO Terms &amp; Conditions</a:t>
            </a:r>
            <a:endParaRPr lang="en-US" dirty="0"/>
          </a:p>
        </p:txBody>
      </p:sp>
      <p:sp>
        <p:nvSpPr>
          <p:cNvPr id="3" name="Content Placeholder 2"/>
          <p:cNvSpPr>
            <a:spLocks noGrp="1"/>
          </p:cNvSpPr>
          <p:nvPr>
            <p:ph idx="1"/>
          </p:nvPr>
        </p:nvSpPr>
        <p:spPr>
          <a:xfrm>
            <a:off x="838200" y="1825625"/>
            <a:ext cx="9525000" cy="4351338"/>
          </a:xfrm>
        </p:spPr>
        <p:txBody>
          <a:bodyPr/>
          <a:lstStyle/>
          <a:p>
            <a:pPr marL="0" indent="0">
              <a:buNone/>
            </a:pPr>
            <a:r>
              <a:rPr lang="en-US" smtClean="0"/>
              <a:t>“Downloading </a:t>
            </a:r>
            <a:r>
              <a:rPr lang="en-US"/>
              <a:t>of all or parts of the Products in a systematic or regular manner so as to create a collection of materials comprising all or part of the Products is strictly prohibited whether or not such collection is in electronic or print </a:t>
            </a:r>
            <a:r>
              <a:rPr lang="en-US"/>
              <a:t>form</a:t>
            </a:r>
            <a:r>
              <a:rPr lang="en-US" smtClean="0"/>
              <a:t>.”</a:t>
            </a:r>
            <a:endParaRPr lang="en-US"/>
          </a:p>
        </p:txBody>
      </p:sp>
    </p:spTree>
    <p:extLst>
      <p:ext uri="{BB962C8B-B14F-4D97-AF65-F5344CB8AC3E}">
        <p14:creationId xmlns:p14="http://schemas.microsoft.com/office/powerpoint/2010/main" val="58449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175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75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281334"/>
              </p:ext>
            </p:extLst>
          </p:nvPr>
        </p:nvGraphicFramePr>
        <p:xfrm>
          <a:off x="812800" y="548978"/>
          <a:ext cx="10647680" cy="5632368"/>
        </p:xfrm>
        <a:graphic>
          <a:graphicData uri="http://schemas.openxmlformats.org/drawingml/2006/table">
            <a:tbl>
              <a:tblPr firstRow="1" bandRow="1">
                <a:tableStyleId>{5C22544A-7EE6-4342-B048-85BDC9FD1C3A}</a:tableStyleId>
              </a:tblPr>
              <a:tblGrid>
                <a:gridCol w="5323840"/>
                <a:gridCol w="5323840"/>
              </a:tblGrid>
              <a:tr h="1408092">
                <a:tc>
                  <a:txBody>
                    <a:bodyPr/>
                    <a:lstStyle/>
                    <a:p>
                      <a:r>
                        <a:rPr lang="en-US" dirty="0" smtClean="0"/>
                        <a:t>Use for research </a:t>
                      </a:r>
                      <a:r>
                        <a:rPr lang="en-US" i="1" dirty="0" smtClean="0"/>
                        <a:t>should</a:t>
                      </a:r>
                      <a:r>
                        <a:rPr lang="en-US" dirty="0" smtClean="0"/>
                        <a:t> be acceptable</a:t>
                      </a:r>
                      <a:endParaRPr lang="en-US" dirty="0"/>
                    </a:p>
                  </a:txBody>
                  <a:tcPr/>
                </a:tc>
                <a:tc>
                  <a:txBody>
                    <a:bodyPr/>
                    <a:lstStyle/>
                    <a:p>
                      <a:r>
                        <a:rPr lang="en-US" dirty="0" smtClean="0"/>
                        <a:t>Possible</a:t>
                      </a:r>
                      <a:r>
                        <a:rPr lang="en-US" baseline="0" dirty="0" smtClean="0"/>
                        <a:t> roadblocks</a:t>
                      </a:r>
                      <a:endParaRPr lang="en-US" dirty="0"/>
                    </a:p>
                  </a:txBody>
                  <a:tcPr/>
                </a:tc>
              </a:tr>
              <a:tr h="1408092">
                <a:tc>
                  <a:txBody>
                    <a:bodyPr/>
                    <a:lstStyle/>
                    <a:p>
                      <a:r>
                        <a:rPr lang="en-US" dirty="0" smtClean="0"/>
                        <a:t>Pre-1923</a:t>
                      </a:r>
                      <a:r>
                        <a:rPr lang="en-US" baseline="0" dirty="0" smtClean="0"/>
                        <a:t> texts and images</a:t>
                      </a:r>
                      <a:endParaRPr lang="en-US" dirty="0"/>
                    </a:p>
                  </a:txBody>
                  <a:tcPr/>
                </a:tc>
                <a:tc>
                  <a:txBody>
                    <a:bodyPr/>
                    <a:lstStyle/>
                    <a:p>
                      <a:pPr marL="285750" indent="-285750">
                        <a:buFontTx/>
                        <a:buChar char="-"/>
                      </a:pPr>
                      <a:r>
                        <a:rPr lang="en-US" dirty="0" smtClean="0"/>
                        <a:t>License</a:t>
                      </a:r>
                      <a:r>
                        <a:rPr lang="en-US" baseline="0" dirty="0" smtClean="0"/>
                        <a:t> agreements / terms of service</a:t>
                      </a:r>
                    </a:p>
                    <a:p>
                      <a:pPr marL="285750" indent="-285750">
                        <a:buFontTx/>
                        <a:buChar char="-"/>
                      </a:pPr>
                      <a:r>
                        <a:rPr lang="en-US" baseline="0" dirty="0" smtClean="0"/>
                        <a:t>Questionable copyright claims in reproduction (as opposed to the underlying work</a:t>
                      </a:r>
                    </a:p>
                    <a:p>
                      <a:pPr marL="285750" indent="-285750">
                        <a:buFontTx/>
                        <a:buChar char="-"/>
                      </a:pPr>
                      <a:endParaRPr lang="en-US" dirty="0"/>
                    </a:p>
                  </a:txBody>
                  <a:tcPr/>
                </a:tc>
              </a:tr>
              <a:tr h="14080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In-copyright</a:t>
                      </a:r>
                      <a:r>
                        <a:rPr lang="en-US" baseline="0" dirty="0" smtClean="0"/>
                        <a:t> texts for research purposes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Manual typing &amp; scanning don’t scale.</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DRM removal illegal under DMCA</a:t>
                      </a:r>
                    </a:p>
                    <a:p>
                      <a:pPr marL="285750" marR="0" indent="-285750" algn="l" defTabSz="914400" rtl="0" eaLnBrk="1" fontAlgn="auto" latinLnBrk="0" hangingPunct="1">
                        <a:lnSpc>
                          <a:spcPct val="100000"/>
                        </a:lnSpc>
                        <a:spcBef>
                          <a:spcPts val="0"/>
                        </a:spcBef>
                        <a:spcAft>
                          <a:spcPts val="0"/>
                        </a:spcAft>
                        <a:buClrTx/>
                        <a:buSzTx/>
                        <a:buFontTx/>
                        <a:buChar char="-"/>
                        <a:tabLst/>
                        <a:defRPr/>
                      </a:pPr>
                      <a:endParaRPr lang="en-US" dirty="0"/>
                    </a:p>
                  </a:txBody>
                  <a:tcPr/>
                </a:tc>
              </a:tr>
              <a:tr h="14080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Databases of factual information</a:t>
                      </a:r>
                    </a:p>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dirty="0" smtClean="0"/>
                        <a:t>License</a:t>
                      </a:r>
                      <a:r>
                        <a:rPr lang="en-US" baseline="0" dirty="0" smtClean="0"/>
                        <a:t> agreements</a:t>
                      </a:r>
                    </a:p>
                    <a:p>
                      <a:pPr marL="285750" indent="-285750">
                        <a:buFontTx/>
                        <a:buChar char="-"/>
                      </a:pPr>
                      <a:r>
                        <a:rPr lang="en-US" dirty="0" smtClean="0"/>
                        <a:t>Scraping</a:t>
                      </a:r>
                      <a:r>
                        <a:rPr lang="en-US" baseline="0" dirty="0" smtClean="0"/>
                        <a:t> potentially illegal under CFAA</a:t>
                      </a:r>
                      <a:endParaRPr lang="en-US" dirty="0" smtClean="0"/>
                    </a:p>
                    <a:p>
                      <a:pPr marL="285750" indent="-285750">
                        <a:buFontTx/>
                        <a:buChar char="-"/>
                      </a:pPr>
                      <a:endParaRPr lang="en-US" baseline="0" dirty="0" smtClean="0"/>
                    </a:p>
                  </a:txBody>
                  <a:tcPr/>
                </a:tc>
              </a:tr>
            </a:tbl>
          </a:graphicData>
        </a:graphic>
      </p:graphicFrame>
    </p:spTree>
    <p:extLst>
      <p:ext uri="{BB962C8B-B14F-4D97-AF65-F5344CB8AC3E}">
        <p14:creationId xmlns:p14="http://schemas.microsoft.com/office/powerpoint/2010/main" val="114399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little fair use case law involving </a:t>
            </a:r>
            <a:br>
              <a:rPr lang="en-US" dirty="0" smtClean="0"/>
            </a:br>
            <a:r>
              <a:rPr lang="en-US" dirty="0" smtClean="0"/>
              <a:t>academic research</a:t>
            </a:r>
            <a:endParaRPr lang="en-US" dirty="0"/>
          </a:p>
        </p:txBody>
      </p:sp>
      <p:sp>
        <p:nvSpPr>
          <p:cNvPr id="3" name="Content Placeholder 2"/>
          <p:cNvSpPr>
            <a:spLocks noGrp="1"/>
          </p:cNvSpPr>
          <p:nvPr>
            <p:ph idx="1"/>
          </p:nvPr>
        </p:nvSpPr>
        <p:spPr>
          <a:xfrm>
            <a:off x="838200" y="2084833"/>
            <a:ext cx="10515600" cy="4092130"/>
          </a:xfrm>
        </p:spPr>
        <p:txBody>
          <a:bodyPr/>
          <a:lstStyle/>
          <a:p>
            <a:r>
              <a:rPr lang="en-US" dirty="0"/>
              <a:t>The negative:</a:t>
            </a:r>
            <a:br>
              <a:rPr lang="en-US" dirty="0"/>
            </a:br>
            <a:r>
              <a:rPr lang="en-US" dirty="0"/>
              <a:t>It’s unclear exactly what’s legal. </a:t>
            </a:r>
            <a:endParaRPr lang="en-US" dirty="0" smtClean="0">
              <a:effectLst/>
            </a:endParaRPr>
          </a:p>
          <a:p>
            <a:endParaRPr lang="en-US" dirty="0" smtClean="0"/>
          </a:p>
          <a:p>
            <a:r>
              <a:rPr lang="en-US" dirty="0"/>
              <a:t>The positive: </a:t>
            </a:r>
            <a:r>
              <a:rPr lang="en-US" dirty="0" smtClean="0"/>
              <a:t/>
            </a:r>
            <a:br>
              <a:rPr lang="en-US" dirty="0" smtClean="0"/>
            </a:br>
            <a:r>
              <a:rPr lang="en-US" dirty="0" smtClean="0"/>
              <a:t>You’re </a:t>
            </a:r>
            <a:r>
              <a:rPr lang="en-US" dirty="0"/>
              <a:t>unlikely to be the first example. </a:t>
            </a:r>
            <a:endParaRPr lang="en-US" dirty="0" smtClean="0">
              <a:effectLst/>
            </a:endParaRPr>
          </a:p>
          <a:p>
            <a:endParaRPr lang="en-US" dirty="0"/>
          </a:p>
        </p:txBody>
      </p:sp>
    </p:spTree>
    <p:extLst>
      <p:ext uri="{BB962C8B-B14F-4D97-AF65-F5344CB8AC3E}">
        <p14:creationId xmlns:p14="http://schemas.microsoft.com/office/powerpoint/2010/main" val="203154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992" y="-659327"/>
            <a:ext cx="11436096" cy="8836984"/>
          </a:xfrm>
        </p:spPr>
      </p:pic>
      <p:sp>
        <p:nvSpPr>
          <p:cNvPr id="5" name="Rectangle 4"/>
          <p:cNvSpPr/>
          <p:nvPr/>
        </p:nvSpPr>
        <p:spPr>
          <a:xfrm>
            <a:off x="9168108" y="5975342"/>
            <a:ext cx="2852512" cy="646331"/>
          </a:xfrm>
          <a:prstGeom prst="rect">
            <a:avLst/>
          </a:prstGeom>
        </p:spPr>
        <p:txBody>
          <a:bodyPr wrap="none">
            <a:spAutoFit/>
          </a:bodyPr>
          <a:lstStyle/>
          <a:p>
            <a:r>
              <a:rPr lang="en-US" dirty="0" err="1"/>
              <a:t>Mannapperuma</a:t>
            </a:r>
            <a:r>
              <a:rPr lang="en-US" dirty="0"/>
              <a:t> et al. 2014. </a:t>
            </a:r>
            <a:endParaRPr lang="en-US" dirty="0" smtClean="0"/>
          </a:p>
          <a:p>
            <a:r>
              <a:rPr lang="en-US" dirty="0" smtClean="0"/>
              <a:t>“</a:t>
            </a:r>
            <a:r>
              <a:rPr lang="en-US" dirty="0"/>
              <a:t>Is </a:t>
            </a:r>
            <a:r>
              <a:rPr lang="en-US" dirty="0" smtClean="0"/>
              <a:t>It </a:t>
            </a:r>
            <a:r>
              <a:rPr lang="en-US" dirty="0"/>
              <a:t>in the Public Domain?”</a:t>
            </a:r>
            <a:endParaRPr lang="en-US" dirty="0" smtClean="0"/>
          </a:p>
        </p:txBody>
      </p:sp>
    </p:spTree>
    <p:extLst>
      <p:ext uri="{BB962C8B-B14F-4D97-AF65-F5344CB8AC3E}">
        <p14:creationId xmlns:p14="http://schemas.microsoft.com/office/powerpoint/2010/main" val="131345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precedents </a:t>
            </a:r>
            <a:endParaRPr lang="en-US" dirty="0">
              <a:effectLst/>
            </a:endParaRPr>
          </a:p>
        </p:txBody>
      </p:sp>
      <p:sp>
        <p:nvSpPr>
          <p:cNvPr id="3" name="Content Placeholder 2"/>
          <p:cNvSpPr>
            <a:spLocks noGrp="1"/>
          </p:cNvSpPr>
          <p:nvPr>
            <p:ph idx="1"/>
          </p:nvPr>
        </p:nvSpPr>
        <p:spPr/>
        <p:txBody>
          <a:bodyPr/>
          <a:lstStyle/>
          <a:p>
            <a:r>
              <a:rPr lang="en-US" i="1" dirty="0" smtClean="0"/>
              <a:t>Bridgeman Art Library v. Corel Corp., 36 F. Supp. 2d 191 (S.D.N.Y. 1999)</a:t>
            </a:r>
          </a:p>
          <a:p>
            <a:r>
              <a:rPr lang="en-US" i="1" dirty="0" err="1" smtClean="0"/>
              <a:t>Meshwerks</a:t>
            </a:r>
            <a:r>
              <a:rPr lang="en-US" i="1" dirty="0" smtClean="0"/>
              <a:t>, Inc. v. Toyota Motor Sales U.S.A., Inc.</a:t>
            </a:r>
            <a:r>
              <a:rPr lang="en-US" dirty="0" smtClean="0"/>
              <a:t>, 528 F.3d 1258 (10th Cir. 2008)</a:t>
            </a:r>
          </a:p>
          <a:p>
            <a:endParaRPr lang="en-US" dirty="0" smtClean="0"/>
          </a:p>
          <a:p>
            <a:pPr lvl="1"/>
            <a:r>
              <a:rPr lang="en-US" dirty="0" smtClean="0"/>
              <a:t>Key takeaway: Reproducing a work (e.g., by scanning or photographing) does not create a new copyright.</a:t>
            </a:r>
            <a:endParaRPr lang="en-US" dirty="0"/>
          </a:p>
        </p:txBody>
      </p:sp>
    </p:spTree>
    <p:extLst>
      <p:ext uri="{BB962C8B-B14F-4D97-AF65-F5344CB8AC3E}">
        <p14:creationId xmlns:p14="http://schemas.microsoft.com/office/powerpoint/2010/main" val="143050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EEBO Terms &amp; Conditions</a:t>
            </a:r>
            <a:endParaRPr lang="en-US" dirty="0"/>
          </a:p>
        </p:txBody>
      </p:sp>
      <p:sp>
        <p:nvSpPr>
          <p:cNvPr id="3" name="Content Placeholder 2"/>
          <p:cNvSpPr>
            <a:spLocks noGrp="1"/>
          </p:cNvSpPr>
          <p:nvPr>
            <p:ph idx="1"/>
          </p:nvPr>
        </p:nvSpPr>
        <p:spPr>
          <a:xfrm>
            <a:off x="838200" y="1825625"/>
            <a:ext cx="9232392" cy="4351338"/>
          </a:xfrm>
        </p:spPr>
        <p:txBody>
          <a:bodyPr/>
          <a:lstStyle/>
          <a:p>
            <a:pPr marL="0" indent="0">
              <a:buNone/>
            </a:pPr>
            <a:r>
              <a:rPr lang="en-US" dirty="0" smtClean="0"/>
              <a:t>“The </a:t>
            </a:r>
            <a:r>
              <a:rPr lang="en-US" dirty="0"/>
              <a:t>electronic versions of any public domain works that may be included in EEBO are the copyright of ProQuest LLC. For all works in the collection, the printing or saving of texts is permitted only for private or educational use. Further reproduction is </a:t>
            </a:r>
            <a:r>
              <a:rPr lang="en-US" dirty="0" smtClean="0"/>
              <a:t>prohibited”</a:t>
            </a:r>
            <a:endParaRPr lang="en-US" dirty="0"/>
          </a:p>
        </p:txBody>
      </p:sp>
    </p:spTree>
    <p:extLst>
      <p:ext uri="{BB962C8B-B14F-4D97-AF65-F5344CB8AC3E}">
        <p14:creationId xmlns:p14="http://schemas.microsoft.com/office/powerpoint/2010/main" val="196440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2096" y="1304544"/>
            <a:ext cx="7034784" cy="4555093"/>
          </a:xfrm>
          <a:prstGeom prst="rect">
            <a:avLst/>
          </a:prstGeom>
        </p:spPr>
        <p:txBody>
          <a:bodyPr wrap="square">
            <a:spAutoFit/>
          </a:bodyPr>
          <a:lstStyle/>
          <a:p>
            <a:r>
              <a:rPr lang="en-US" sz="3600" dirty="0" smtClean="0">
                <a:effectLst/>
                <a:latin typeface="Calibri" charset="0"/>
                <a:ea typeface="Calibri" charset="0"/>
                <a:cs typeface="Calibri" charset="0"/>
              </a:rPr>
              <a:t>Fair use: four factors </a:t>
            </a:r>
          </a:p>
          <a:p>
            <a:endParaRPr lang="en-US" dirty="0" smtClean="0">
              <a:effectLst/>
              <a:latin typeface="Calibri" charset="0"/>
              <a:ea typeface="Calibri" charset="0"/>
              <a:cs typeface="Calibri" charset="0"/>
            </a:endParaRPr>
          </a:p>
          <a:p>
            <a:r>
              <a:rPr lang="en-US" sz="2400" dirty="0" smtClean="0">
                <a:effectLst/>
                <a:latin typeface="Calibri" charset="0"/>
                <a:ea typeface="Calibri" charset="0"/>
                <a:cs typeface="Calibri" charset="0"/>
              </a:rPr>
              <a:t>(1) the purpose and character of the use, including whether such use is of a commercial nature or is for nonprofit educational purposes; </a:t>
            </a:r>
          </a:p>
          <a:p>
            <a:r>
              <a:rPr lang="en-US" sz="2400" dirty="0" smtClean="0">
                <a:effectLst/>
                <a:latin typeface="Calibri" charset="0"/>
                <a:ea typeface="Calibri" charset="0"/>
                <a:cs typeface="Calibri" charset="0"/>
              </a:rPr>
              <a:t>(2) the nature of the copyrighted work; </a:t>
            </a:r>
          </a:p>
          <a:p>
            <a:r>
              <a:rPr lang="en-US" sz="2400" dirty="0" smtClean="0">
                <a:effectLst/>
                <a:latin typeface="Calibri" charset="0"/>
                <a:ea typeface="Calibri" charset="0"/>
                <a:cs typeface="Calibri" charset="0"/>
              </a:rPr>
              <a:t>(3) the amount and substantiality of the portion used in relation to the copyrighted work as a whole; and </a:t>
            </a:r>
          </a:p>
          <a:p>
            <a:r>
              <a:rPr lang="en-US" sz="2400" dirty="0" smtClean="0">
                <a:effectLst/>
                <a:latin typeface="Calibri" charset="0"/>
                <a:ea typeface="Calibri" charset="0"/>
                <a:cs typeface="Calibri" charset="0"/>
              </a:rPr>
              <a:t>(4) the effect of the use upon the potential market for or value of the copyrighted work. </a:t>
            </a:r>
          </a:p>
          <a:p>
            <a:pPr algn="r"/>
            <a:endParaRPr lang="en-US" sz="2400" dirty="0">
              <a:latin typeface="Calibri" charset="0"/>
              <a:ea typeface="Calibri" charset="0"/>
              <a:cs typeface="Calibri" charset="0"/>
            </a:endParaRPr>
          </a:p>
          <a:p>
            <a:pPr algn="r"/>
            <a:r>
              <a:rPr lang="en-US" sz="2000" dirty="0" smtClean="0">
                <a:effectLst/>
                <a:latin typeface="Calibri" charset="0"/>
                <a:ea typeface="Calibri" charset="0"/>
                <a:cs typeface="Calibri" charset="0"/>
              </a:rPr>
              <a:t>U.S. Code Title 17, Section 107</a:t>
            </a:r>
            <a:endParaRPr lang="en-US" sz="2000" dirty="0">
              <a:effectLst/>
              <a:latin typeface="Calibri" charset="0"/>
              <a:ea typeface="Calibri" charset="0"/>
              <a:cs typeface="Calibri" charset="0"/>
            </a:endParaRPr>
          </a:p>
        </p:txBody>
      </p:sp>
    </p:spTree>
    <p:extLst>
      <p:ext uri="{BB962C8B-B14F-4D97-AF65-F5344CB8AC3E}">
        <p14:creationId xmlns:p14="http://schemas.microsoft.com/office/powerpoint/2010/main" val="203455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precedents </a:t>
            </a:r>
            <a:endParaRPr lang="en-US" dirty="0">
              <a:effectLst/>
            </a:endParaRPr>
          </a:p>
        </p:txBody>
      </p:sp>
      <p:sp>
        <p:nvSpPr>
          <p:cNvPr id="3" name="Content Placeholder 2"/>
          <p:cNvSpPr>
            <a:spLocks noGrp="1"/>
          </p:cNvSpPr>
          <p:nvPr>
            <p:ph idx="1"/>
          </p:nvPr>
        </p:nvSpPr>
        <p:spPr>
          <a:xfrm>
            <a:off x="838200" y="1825625"/>
            <a:ext cx="9866376" cy="4351338"/>
          </a:xfrm>
        </p:spPr>
        <p:txBody>
          <a:bodyPr/>
          <a:lstStyle/>
          <a:p>
            <a:r>
              <a:rPr lang="en-US" i="1" dirty="0" smtClean="0"/>
              <a:t>Perfect 10 v</a:t>
            </a:r>
            <a:r>
              <a:rPr lang="en-US" i="1" dirty="0"/>
              <a:t>. </a:t>
            </a:r>
            <a:r>
              <a:rPr lang="en-US" i="1" dirty="0" err="1" smtClean="0"/>
              <a:t>Amazon.com</a:t>
            </a:r>
            <a:r>
              <a:rPr lang="en-US" dirty="0" smtClean="0"/>
              <a:t> (</a:t>
            </a:r>
            <a:r>
              <a:rPr lang="en-US" dirty="0"/>
              <a:t>9th Cir. 2007) </a:t>
            </a:r>
            <a:endParaRPr lang="en-US" dirty="0" smtClean="0">
              <a:effectLst/>
            </a:endParaRPr>
          </a:p>
          <a:p>
            <a:r>
              <a:rPr lang="en-US" i="1" dirty="0" smtClean="0"/>
              <a:t>Field </a:t>
            </a:r>
            <a:r>
              <a:rPr lang="en-US" i="1" dirty="0"/>
              <a:t>v. </a:t>
            </a:r>
            <a:r>
              <a:rPr lang="en-US" i="1" dirty="0" smtClean="0"/>
              <a:t>Google</a:t>
            </a:r>
            <a:r>
              <a:rPr lang="en-US" i="1" dirty="0"/>
              <a:t> </a:t>
            </a:r>
            <a:r>
              <a:rPr lang="en-US" dirty="0" smtClean="0"/>
              <a:t>(D</a:t>
            </a:r>
            <a:r>
              <a:rPr lang="en-US" dirty="0"/>
              <a:t>. Nev. 2006) </a:t>
            </a:r>
            <a:endParaRPr lang="en-US" dirty="0" smtClean="0">
              <a:effectLst/>
            </a:endParaRPr>
          </a:p>
          <a:p>
            <a:r>
              <a:rPr lang="en-US" i="1" dirty="0" smtClean="0"/>
              <a:t>A.V</a:t>
            </a:r>
            <a:r>
              <a:rPr lang="en-US" i="1" dirty="0"/>
              <a:t>. ex rel. </a:t>
            </a:r>
            <a:r>
              <a:rPr lang="en-US" i="1" dirty="0" err="1"/>
              <a:t>Vanderhye</a:t>
            </a:r>
            <a:r>
              <a:rPr lang="en-US" i="1" dirty="0"/>
              <a:t> v. </a:t>
            </a:r>
            <a:r>
              <a:rPr lang="en-US" i="1" dirty="0" err="1" smtClean="0"/>
              <a:t>iParadigms</a:t>
            </a:r>
            <a:r>
              <a:rPr lang="en-US" dirty="0"/>
              <a:t> </a:t>
            </a:r>
            <a:r>
              <a:rPr lang="en-US" dirty="0" smtClean="0"/>
              <a:t>(4th </a:t>
            </a:r>
            <a:r>
              <a:rPr lang="en-US" dirty="0"/>
              <a:t>Cir. 2009</a:t>
            </a:r>
            <a:r>
              <a:rPr lang="en-US" dirty="0" smtClean="0"/>
              <a:t>)</a:t>
            </a:r>
          </a:p>
          <a:p>
            <a:r>
              <a:rPr lang="en-US" i="1" dirty="0" smtClean="0"/>
              <a:t>Authors Guild v. </a:t>
            </a:r>
            <a:r>
              <a:rPr lang="en-US" i="1" dirty="0" err="1" smtClean="0"/>
              <a:t>HathiTrust</a:t>
            </a:r>
            <a:r>
              <a:rPr lang="en-US" i="1" dirty="0"/>
              <a:t> </a:t>
            </a:r>
            <a:r>
              <a:rPr lang="en-US" dirty="0" smtClean="0"/>
              <a:t>(2d Cir. 2014) </a:t>
            </a:r>
            <a:r>
              <a:rPr lang="en-US" dirty="0" smtClean="0"/>
              <a:t> </a:t>
            </a:r>
          </a:p>
          <a:p>
            <a:r>
              <a:rPr lang="en-US" i="1" dirty="0" smtClean="0"/>
              <a:t>Authors </a:t>
            </a:r>
            <a:r>
              <a:rPr lang="en-US" i="1" dirty="0"/>
              <a:t>Guild </a:t>
            </a:r>
            <a:r>
              <a:rPr lang="en-US" i="1" dirty="0" smtClean="0"/>
              <a:t>v</a:t>
            </a:r>
            <a:r>
              <a:rPr lang="en-US" i="1" dirty="0"/>
              <a:t>. </a:t>
            </a:r>
            <a:r>
              <a:rPr lang="en-US" i="1" dirty="0" smtClean="0"/>
              <a:t>Google</a:t>
            </a:r>
            <a:r>
              <a:rPr lang="en-US" i="1" dirty="0"/>
              <a:t> </a:t>
            </a:r>
            <a:r>
              <a:rPr lang="en-US" dirty="0" smtClean="0"/>
              <a:t>(2d Cir. 2015) </a:t>
            </a:r>
            <a:endParaRPr lang="en-US" dirty="0"/>
          </a:p>
          <a:p>
            <a:endParaRPr lang="en-US" dirty="0" smtClean="0"/>
          </a:p>
          <a:p>
            <a:pPr lvl="1"/>
            <a:r>
              <a:rPr lang="en-US" dirty="0" smtClean="0"/>
              <a:t>Key takeaway</a:t>
            </a:r>
            <a:r>
              <a:rPr lang="en-US" dirty="0"/>
              <a:t>: </a:t>
            </a:r>
            <a:r>
              <a:rPr lang="en-US" dirty="0" smtClean="0"/>
              <a:t>Copying </a:t>
            </a:r>
            <a:r>
              <a:rPr lang="en-US" dirty="0"/>
              <a:t>a full work </a:t>
            </a:r>
            <a:r>
              <a:rPr lang="en-US" dirty="0" smtClean="0"/>
              <a:t>for </a:t>
            </a:r>
            <a:r>
              <a:rPr lang="en-US" dirty="0"/>
              <a:t>the purpose of </a:t>
            </a:r>
            <a:r>
              <a:rPr lang="en-US" dirty="0" smtClean="0"/>
              <a:t>search is considered transformative, and is therefore OK.</a:t>
            </a:r>
            <a:endParaRPr lang="en-US" dirty="0" smtClean="0">
              <a:effectLst/>
            </a:endParaRPr>
          </a:p>
          <a:p>
            <a:endParaRPr lang="en-US" dirty="0"/>
          </a:p>
        </p:txBody>
      </p:sp>
    </p:spTree>
    <p:extLst>
      <p:ext uri="{BB962C8B-B14F-4D97-AF65-F5344CB8AC3E}">
        <p14:creationId xmlns:p14="http://schemas.microsoft.com/office/powerpoint/2010/main" val="53477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DRM Circumvention</a:t>
            </a:r>
            <a:endParaRPr lang="en-US" dirty="0"/>
          </a:p>
        </p:txBody>
      </p:sp>
      <p:sp>
        <p:nvSpPr>
          <p:cNvPr id="3" name="Content Placeholder 2"/>
          <p:cNvSpPr>
            <a:spLocks noGrp="1"/>
          </p:cNvSpPr>
          <p:nvPr>
            <p:ph idx="1"/>
          </p:nvPr>
        </p:nvSpPr>
        <p:spPr/>
        <p:txBody>
          <a:bodyPr/>
          <a:lstStyle/>
          <a:p>
            <a:r>
              <a:rPr lang="en-US" dirty="0" smtClean="0"/>
              <a:t>Forbidden </a:t>
            </a:r>
            <a:r>
              <a:rPr lang="en-US" dirty="0"/>
              <a:t>under Digital Millennium Copyright Act </a:t>
            </a:r>
            <a:r>
              <a:rPr lang="en-US" dirty="0" smtClean="0"/>
              <a:t/>
            </a:r>
            <a:br>
              <a:rPr lang="en-US" dirty="0" smtClean="0"/>
            </a:br>
            <a:r>
              <a:rPr lang="en-US" dirty="0" smtClean="0"/>
              <a:t>(17 U.S. Code Section 1201, 1998</a:t>
            </a:r>
            <a:r>
              <a:rPr lang="en-US" dirty="0"/>
              <a:t>) </a:t>
            </a:r>
            <a:endParaRPr lang="en-US" dirty="0" smtClean="0">
              <a:effectLst/>
            </a:endParaRPr>
          </a:p>
          <a:p>
            <a:endParaRPr lang="en-US" dirty="0" smtClean="0"/>
          </a:p>
          <a:p>
            <a:r>
              <a:rPr lang="en-US" dirty="0" smtClean="0"/>
              <a:t>Narrow exemptions, e.g.:</a:t>
            </a:r>
            <a:br>
              <a:rPr lang="en-US" dirty="0" smtClean="0"/>
            </a:br>
            <a:r>
              <a:rPr lang="en-US" dirty="0" smtClean="0"/>
              <a:t>- disability </a:t>
            </a:r>
            <a:r>
              <a:rPr lang="en-US" dirty="0"/>
              <a:t>access</a:t>
            </a:r>
            <a:br>
              <a:rPr lang="en-US" dirty="0"/>
            </a:br>
            <a:r>
              <a:rPr lang="en-US" dirty="0"/>
              <a:t>- encryption research </a:t>
            </a:r>
            <a:br>
              <a:rPr lang="en-US" dirty="0"/>
            </a:br>
            <a:r>
              <a:rPr lang="en-US" dirty="0" smtClean="0"/>
              <a:t>- phone jailbreaking</a:t>
            </a:r>
            <a:br>
              <a:rPr lang="en-US" dirty="0" smtClean="0"/>
            </a:br>
            <a:r>
              <a:rPr lang="en-US" dirty="0" smtClean="0"/>
              <a:t>- motion picture excerpts for education</a:t>
            </a:r>
            <a:endParaRPr lang="en-US" dirty="0" smtClean="0">
              <a:effectLst/>
            </a:endParaRPr>
          </a:p>
          <a:p>
            <a:endParaRPr lang="en-US" dirty="0"/>
          </a:p>
        </p:txBody>
      </p:sp>
    </p:spTree>
    <p:extLst>
      <p:ext uri="{BB962C8B-B14F-4D97-AF65-F5344CB8AC3E}">
        <p14:creationId xmlns:p14="http://schemas.microsoft.com/office/powerpoint/2010/main" val="37458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553</Words>
  <Application>Microsoft Macintosh PowerPoint</Application>
  <PresentationFormat>Widescreen</PresentationFormat>
  <Paragraphs>69</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PowerPoint Presentation</vt:lpstr>
      <vt:lpstr>PowerPoint Presentation</vt:lpstr>
      <vt:lpstr>Very little fair use case law involving  academic research</vt:lpstr>
      <vt:lpstr>PowerPoint Presentation</vt:lpstr>
      <vt:lpstr>Some important precedents </vt:lpstr>
      <vt:lpstr>EEBO Terms &amp; Conditions</vt:lpstr>
      <vt:lpstr>PowerPoint Presentation</vt:lpstr>
      <vt:lpstr>Some important precedents </vt:lpstr>
      <vt:lpstr>DRM Circumvention</vt:lpstr>
      <vt:lpstr>PowerPoint Presentation</vt:lpstr>
      <vt:lpstr>PowerPoint Presentation</vt:lpstr>
      <vt:lpstr>Computer Fraud and Abuse Act </vt:lpstr>
      <vt:lpstr>Among CFAA criminal offenses:</vt:lpstr>
      <vt:lpstr>EEBO Terms &amp; Conditions</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69</cp:revision>
  <dcterms:created xsi:type="dcterms:W3CDTF">2017-12-04T14:30:39Z</dcterms:created>
  <dcterms:modified xsi:type="dcterms:W3CDTF">2017-12-04T20:59:40Z</dcterms:modified>
</cp:coreProperties>
</file>