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0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C3967F-19A4-4C9F-A359-AA9B106131D4}">
          <p14:sldIdLst>
            <p14:sldId id="256"/>
            <p14:sldId id="258"/>
          </p14:sldIdLst>
        </p14:section>
        <p14:section name="Untitled Section" id="{9A24DA47-9389-4BA4-8EED-BC0C6EE0A4C4}">
          <p14:sldIdLst>
            <p14:sldId id="261"/>
            <p14:sldId id="262"/>
            <p14:sldId id="263"/>
            <p14:sldId id="260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B6F6"/>
    <a:srgbClr val="8B3EE6"/>
    <a:srgbClr val="8C3DE6"/>
    <a:srgbClr val="8B3DE7"/>
    <a:srgbClr val="B32A9A"/>
    <a:srgbClr val="D9BFFE"/>
    <a:srgbClr val="12674A"/>
    <a:srgbClr val="A7C2CC"/>
    <a:srgbClr val="210B49"/>
    <a:srgbClr val="D2B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8348-6929-986D-6F75-CFA2200D6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78075-B653-CC6A-9E6B-ACA366A99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58146-8AC2-E84B-2F33-2846A8C6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29D3-5656-4826-84EC-74716B1A68E0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8D6C-C89B-9A46-6E2E-49458B48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C96B2-D200-374D-908F-E922D506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C846-0F4E-4AA9-AA41-AEABAE14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2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157D-F261-97C1-8298-E798AE75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E64E1-9395-A978-F60D-626AB43A1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7E1FF-953E-EC0E-A524-73798DFC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29D3-5656-4826-84EC-74716B1A68E0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0637A-C2DD-90B4-9E97-65F74CC8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8EC08-96F5-95AC-E8CC-4B1656E9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C846-0F4E-4AA9-AA41-AEABAE14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3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A5738-5962-58E8-CB6A-B4D55AA36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01740-F914-DF8F-5BA9-884DCA46F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A4627-8019-BA60-800D-3F6D5F0F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29D3-5656-4826-84EC-74716B1A68E0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462C-8145-62E5-A5C3-677751EB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A326D-92DA-AB8E-3C05-A85C31E5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C846-0F4E-4AA9-AA41-AEABAE14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1E71-0C5D-F596-3BC9-96287526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3672-9E79-4810-7416-BBAC506BA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28AF0-8571-98E5-F09B-929E42FA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29D3-5656-4826-84EC-74716B1A68E0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FC30C-47ED-A7C3-A45C-DA96E484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83BB-0BD0-39E3-1F2D-C5307F5D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C846-0F4E-4AA9-AA41-AEABAE14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7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5FDD-2FC7-F380-D997-FFB5E3C4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647FA-5653-5047-BF62-775CEF1E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A570D-10AD-38D7-A1C4-DD1734D2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29D3-5656-4826-84EC-74716B1A68E0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D5560-5AF1-5661-9862-E9712EBB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0F09-99D1-D98D-5813-B345A8E5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C846-0F4E-4AA9-AA41-AEABAE14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3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BEC9-6F2A-B1C5-C98A-47DD5AD1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1FAD-2186-7E11-0752-5A8F88510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BEBB7-8577-888E-38A0-1623F63D2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A205-473E-5F8A-932C-5B95B5BA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29D3-5656-4826-84EC-74716B1A68E0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D2C61-A7E4-1444-00AD-A4976AB2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831E0-7957-99B2-ABEE-99F27BE9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C846-0F4E-4AA9-AA41-AEABAE14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6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DA21-AE09-3B8D-49DD-FE31092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8E25B-4652-FDDF-A4EF-DC54199FC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B6B60-7945-DADE-18BD-0561A0253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14E44-8B38-1794-6638-975CDED2E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66941-F0CF-A15F-356C-93420F23B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94C22-D4BF-ABAF-07CA-C9315DF4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29D3-5656-4826-84EC-74716B1A68E0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B12D74-E420-239C-F577-09F0542E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F03AE-55AB-88BA-432B-7AE5BBA4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C846-0F4E-4AA9-AA41-AEABAE14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7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EE49-1548-EAFA-8FE8-7E9F1FB6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053E8-5D63-76DD-FB3B-D158023B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29D3-5656-4826-84EC-74716B1A68E0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799CA-CDD7-8A50-38A2-FB70F230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12241-7D94-AC53-234B-F5097804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C846-0F4E-4AA9-AA41-AEABAE14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7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96EA3-A2D0-7A07-652A-5586004F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29D3-5656-4826-84EC-74716B1A68E0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9A63C-759E-1F5E-2904-3B2A44DB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D5AB5-DAAC-A370-84F2-46444971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C846-0F4E-4AA9-AA41-AEABAE14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7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9519-82E3-67F4-9D32-6F2A1132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4E657-0DB1-96CD-7ECD-CAC234993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D1FEC-DBAA-B6EA-6132-DF0389580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5E0E3-2A08-BB69-FDBF-CCFF5598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29D3-5656-4826-84EC-74716B1A68E0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F736D-F4C6-180E-9EA8-CF5AF76A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6A0CB-4E32-9665-7F2C-487B7877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C846-0F4E-4AA9-AA41-AEABAE14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7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B884-BB19-2E56-FF34-A4DA6687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590A5-D6E3-5D9B-3BAA-5CD9AE0E6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B89A9-BCDC-4D9C-1001-D7CD896D9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6C8F0-3CCC-5F49-850B-90EDFA3A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29D3-5656-4826-84EC-74716B1A68E0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58E7A-E0AE-D1C7-9433-1A505C5D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77CA0-8566-A4A8-2A0C-5106F1C8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C846-0F4E-4AA9-AA41-AEABAE14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52C50-C6CE-D53A-7976-957617EE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A5ECB-CBDB-E458-93B2-BF7DDDAD9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B50EB-9C62-033E-648D-BCF73C888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29D3-5656-4826-84EC-74716B1A68E0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0B2E4-EB5A-D480-6F83-A37EB9F7D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B60A2-D6D4-C3C1-5E40-0C995A075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2C846-0F4E-4AA9-AA41-AEABAE14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3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" Target="slide7.xml"/><Relationship Id="rId7" Type="http://schemas.openxmlformats.org/officeDocument/2006/relationships/image" Target="../media/image1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slide" Target="slide7.xml"/><Relationship Id="rId7" Type="http://schemas.openxmlformats.org/officeDocument/2006/relationships/image" Target="../media/image17.png"/><Relationship Id="rId12" Type="http://schemas.openxmlformats.org/officeDocument/2006/relationships/slide" Target="slide8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slide" Target="slide7.xml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3.jp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D8ED6B-28CD-1412-4F04-CC7E5FA8698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 descr="A computer network with a network of devices&#10;&#10;Description automatically generated with medium confidence">
              <a:extLst>
                <a:ext uri="{FF2B5EF4-FFF2-40B4-BE49-F238E27FC236}">
                  <a16:creationId xmlns:a16="http://schemas.microsoft.com/office/drawing/2014/main" id="{272918A4-9EBF-F7CB-32B0-50300790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6C5785-7A79-0792-0094-C721646BD4EF}"/>
                </a:ext>
              </a:extLst>
            </p:cNvPr>
            <p:cNvSpPr/>
            <p:nvPr/>
          </p:nvSpPr>
          <p:spPr>
            <a:xfrm>
              <a:off x="1045027" y="3102428"/>
              <a:ext cx="3682093" cy="326572"/>
            </a:xfrm>
            <a:prstGeom prst="rect">
              <a:avLst/>
            </a:prstGeom>
            <a:solidFill>
              <a:srgbClr val="210B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2CFD3FF-9D55-259D-5B43-D57FD0443E06}"/>
              </a:ext>
            </a:extLst>
          </p:cNvPr>
          <p:cNvSpPr txBox="1"/>
          <p:nvPr/>
        </p:nvSpPr>
        <p:spPr>
          <a:xfrm>
            <a:off x="914397" y="2958521"/>
            <a:ext cx="4220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4B6F6"/>
                </a:solidFill>
                <a:latin typeface="Agency FB" panose="020B0503020202020204" pitchFamily="34" charset="0"/>
              </a:rPr>
              <a:t>     FOR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3555737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0">
        <p159:morph option="byObject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9A259B0-D748-74A0-8A3F-C00C7223DF8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 descr="A diagram of different types of sports&#10;&#10;Description automatically generated with medium confidence">
              <a:extLst>
                <a:ext uri="{FF2B5EF4-FFF2-40B4-BE49-F238E27FC236}">
                  <a16:creationId xmlns:a16="http://schemas.microsoft.com/office/drawing/2014/main" id="{426CB4A0-51B6-680E-5122-59D16E005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CA2342-D09E-15E8-89A7-FB20BD60345D}"/>
                </a:ext>
              </a:extLst>
            </p:cNvPr>
            <p:cNvSpPr/>
            <p:nvPr/>
          </p:nvSpPr>
          <p:spPr>
            <a:xfrm>
              <a:off x="948905" y="2441275"/>
              <a:ext cx="10852031" cy="3079631"/>
            </a:xfrm>
            <a:prstGeom prst="rect">
              <a:avLst/>
            </a:prstGeom>
            <a:solidFill>
              <a:srgbClr val="210B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113C152-C1DA-56BD-FF82-F1B2669859C4}"/>
              </a:ext>
            </a:extLst>
          </p:cNvPr>
          <p:cNvSpPr/>
          <p:nvPr/>
        </p:nvSpPr>
        <p:spPr>
          <a:xfrm>
            <a:off x="845390" y="789317"/>
            <a:ext cx="5615796" cy="763438"/>
          </a:xfrm>
          <a:prstGeom prst="rect">
            <a:avLst/>
          </a:prstGeom>
          <a:solidFill>
            <a:srgbClr val="210B49"/>
          </a:solidFill>
          <a:ln>
            <a:solidFill>
              <a:srgbClr val="210B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FD0FD-E399-B3EB-D02E-5C90F91B5CC3}"/>
              </a:ext>
            </a:extLst>
          </p:cNvPr>
          <p:cNvSpPr txBox="1"/>
          <p:nvPr/>
        </p:nvSpPr>
        <p:spPr>
          <a:xfrm>
            <a:off x="704960" y="743615"/>
            <a:ext cx="58966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D4B6F6"/>
                </a:solidFill>
                <a:latin typeface="Agency FB" panose="020B0503020202020204" pitchFamily="34" charset="0"/>
              </a:rPr>
              <a:t>The Role of Real-time Visual Monitoring in Decision Support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7CE7D-1049-CABE-11B9-377DF47EF5E4}"/>
              </a:ext>
            </a:extLst>
          </p:cNvPr>
          <p:cNvSpPr/>
          <p:nvPr/>
        </p:nvSpPr>
        <p:spPr>
          <a:xfrm>
            <a:off x="854016" y="1820079"/>
            <a:ext cx="5633048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BE1E84-985E-37B1-593F-792D4069209B}"/>
              </a:ext>
            </a:extLst>
          </p:cNvPr>
          <p:cNvSpPr/>
          <p:nvPr/>
        </p:nvSpPr>
        <p:spPr>
          <a:xfrm rot="5400000">
            <a:off x="258062" y="1282203"/>
            <a:ext cx="1122895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C51764-0EDC-82D6-135F-CDF2A8FBEAE4}"/>
              </a:ext>
            </a:extLst>
          </p:cNvPr>
          <p:cNvSpPr/>
          <p:nvPr/>
        </p:nvSpPr>
        <p:spPr>
          <a:xfrm rot="5400000">
            <a:off x="5905474" y="1270701"/>
            <a:ext cx="1122895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hlinkClick r:id="" action="ppaction://noaction"/>
            <a:extLst>
              <a:ext uri="{FF2B5EF4-FFF2-40B4-BE49-F238E27FC236}">
                <a16:creationId xmlns:a16="http://schemas.microsoft.com/office/drawing/2014/main" id="{0AAFEC07-1FF8-4081-AD36-F52C7E5B4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1998" y="3441108"/>
            <a:ext cx="1105843" cy="1105843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409327A-7FD2-B646-A0AB-84FFB13FA11F}"/>
              </a:ext>
            </a:extLst>
          </p:cNvPr>
          <p:cNvSpPr txBox="1"/>
          <p:nvPr/>
        </p:nvSpPr>
        <p:spPr>
          <a:xfrm>
            <a:off x="5443238" y="4618430"/>
            <a:ext cx="186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9BFFE"/>
                </a:solidFill>
                <a:latin typeface="Agency FB" panose="020B0503020202020204" pitchFamily="34" charset="0"/>
              </a:rPr>
              <a:t>Faster </a:t>
            </a:r>
          </a:p>
          <a:p>
            <a:pPr algn="ctr"/>
            <a:r>
              <a:rPr lang="en-US" sz="2400" dirty="0">
                <a:solidFill>
                  <a:srgbClr val="D9BFFE"/>
                </a:solidFill>
                <a:latin typeface="Agency FB" panose="020B0503020202020204" pitchFamily="34" charset="0"/>
              </a:rPr>
              <a:t>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420476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0">
        <p159:morph option="byObject"/>
      </p:transition>
    </mc:Choice>
    <mc:Fallback xmlns="">
      <p:transition spd="slow" advClick="0" advTm="2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9A259B0-D748-74A0-8A3F-C00C7223DF8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 descr="A diagram of different types of sports&#10;&#10;Description automatically generated with medium confidence">
              <a:extLst>
                <a:ext uri="{FF2B5EF4-FFF2-40B4-BE49-F238E27FC236}">
                  <a16:creationId xmlns:a16="http://schemas.microsoft.com/office/drawing/2014/main" id="{426CB4A0-51B6-680E-5122-59D16E005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CA2342-D09E-15E8-89A7-FB20BD60345D}"/>
                </a:ext>
              </a:extLst>
            </p:cNvPr>
            <p:cNvSpPr/>
            <p:nvPr/>
          </p:nvSpPr>
          <p:spPr>
            <a:xfrm>
              <a:off x="948905" y="2441275"/>
              <a:ext cx="10852031" cy="3079631"/>
            </a:xfrm>
            <a:prstGeom prst="rect">
              <a:avLst/>
            </a:prstGeom>
            <a:solidFill>
              <a:srgbClr val="210B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113C152-C1DA-56BD-FF82-F1B2669859C4}"/>
              </a:ext>
            </a:extLst>
          </p:cNvPr>
          <p:cNvSpPr/>
          <p:nvPr/>
        </p:nvSpPr>
        <p:spPr>
          <a:xfrm>
            <a:off x="845390" y="789317"/>
            <a:ext cx="5615796" cy="763438"/>
          </a:xfrm>
          <a:prstGeom prst="rect">
            <a:avLst/>
          </a:prstGeom>
          <a:solidFill>
            <a:srgbClr val="210B49"/>
          </a:solidFill>
          <a:ln>
            <a:solidFill>
              <a:srgbClr val="210B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FD0FD-E399-B3EB-D02E-5C90F91B5CC3}"/>
              </a:ext>
            </a:extLst>
          </p:cNvPr>
          <p:cNvSpPr txBox="1"/>
          <p:nvPr/>
        </p:nvSpPr>
        <p:spPr>
          <a:xfrm>
            <a:off x="704960" y="743615"/>
            <a:ext cx="58966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D4B6F6"/>
                </a:solidFill>
                <a:latin typeface="Agency FB" panose="020B0503020202020204" pitchFamily="34" charset="0"/>
              </a:rPr>
              <a:t>The Role of Real-time Visual Monitoring in Decision Support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7CE7D-1049-CABE-11B9-377DF47EF5E4}"/>
              </a:ext>
            </a:extLst>
          </p:cNvPr>
          <p:cNvSpPr/>
          <p:nvPr/>
        </p:nvSpPr>
        <p:spPr>
          <a:xfrm>
            <a:off x="854016" y="1820079"/>
            <a:ext cx="5633048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BE1E84-985E-37B1-593F-792D4069209B}"/>
              </a:ext>
            </a:extLst>
          </p:cNvPr>
          <p:cNvSpPr/>
          <p:nvPr/>
        </p:nvSpPr>
        <p:spPr>
          <a:xfrm rot="5400000">
            <a:off x="258062" y="1282203"/>
            <a:ext cx="1122895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C51764-0EDC-82D6-135F-CDF2A8FBEAE4}"/>
              </a:ext>
            </a:extLst>
          </p:cNvPr>
          <p:cNvSpPr/>
          <p:nvPr/>
        </p:nvSpPr>
        <p:spPr>
          <a:xfrm rot="5400000">
            <a:off x="5905474" y="1270701"/>
            <a:ext cx="1122895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hlinkClick r:id="" action="ppaction://noaction"/>
            <a:extLst>
              <a:ext uri="{FF2B5EF4-FFF2-40B4-BE49-F238E27FC236}">
                <a16:creationId xmlns:a16="http://schemas.microsoft.com/office/drawing/2014/main" id="{0AAFEC07-1FF8-4081-AD36-F52C7E5B4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2378" y="3441108"/>
            <a:ext cx="1105843" cy="1105843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409327A-7FD2-B646-A0AB-84FFB13FA11F}"/>
              </a:ext>
            </a:extLst>
          </p:cNvPr>
          <p:cNvSpPr txBox="1"/>
          <p:nvPr/>
        </p:nvSpPr>
        <p:spPr>
          <a:xfrm>
            <a:off x="3933618" y="4618430"/>
            <a:ext cx="186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Faster </a:t>
            </a:r>
          </a:p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Decision-making</a:t>
            </a:r>
          </a:p>
        </p:txBody>
      </p:sp>
      <p:pic>
        <p:nvPicPr>
          <p:cNvPr id="2" name="Picture 1">
            <a:hlinkClick r:id="" action="ppaction://noaction"/>
            <a:extLst>
              <a:ext uri="{FF2B5EF4-FFF2-40B4-BE49-F238E27FC236}">
                <a16:creationId xmlns:a16="http://schemas.microsoft.com/office/drawing/2014/main" id="{07D5FEB1-C757-3E9D-3787-813A0D624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865" y="3446863"/>
            <a:ext cx="1105843" cy="1105843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6ECA41-5D6E-DF20-EB41-8FAED16FD01E}"/>
              </a:ext>
            </a:extLst>
          </p:cNvPr>
          <p:cNvSpPr txBox="1"/>
          <p:nvPr/>
        </p:nvSpPr>
        <p:spPr>
          <a:xfrm>
            <a:off x="6139105" y="4624185"/>
            <a:ext cx="186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Improved </a:t>
            </a:r>
          </a:p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1061467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0">
        <p159:morph option="byObject"/>
      </p:transition>
    </mc:Choice>
    <mc:Fallback xmlns="">
      <p:transition spd="slow" advClick="0" advTm="2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9A259B0-D748-74A0-8A3F-C00C7223DF8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 descr="A diagram of different types of sports&#10;&#10;Description automatically generated with medium confidence">
              <a:extLst>
                <a:ext uri="{FF2B5EF4-FFF2-40B4-BE49-F238E27FC236}">
                  <a16:creationId xmlns:a16="http://schemas.microsoft.com/office/drawing/2014/main" id="{426CB4A0-51B6-680E-5122-59D16E005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CA2342-D09E-15E8-89A7-FB20BD60345D}"/>
                </a:ext>
              </a:extLst>
            </p:cNvPr>
            <p:cNvSpPr/>
            <p:nvPr/>
          </p:nvSpPr>
          <p:spPr>
            <a:xfrm>
              <a:off x="948905" y="2441275"/>
              <a:ext cx="10852031" cy="3079631"/>
            </a:xfrm>
            <a:prstGeom prst="rect">
              <a:avLst/>
            </a:prstGeom>
            <a:solidFill>
              <a:srgbClr val="210B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113C152-C1DA-56BD-FF82-F1B2669859C4}"/>
              </a:ext>
            </a:extLst>
          </p:cNvPr>
          <p:cNvSpPr/>
          <p:nvPr/>
        </p:nvSpPr>
        <p:spPr>
          <a:xfrm>
            <a:off x="845390" y="789317"/>
            <a:ext cx="5615796" cy="763438"/>
          </a:xfrm>
          <a:prstGeom prst="rect">
            <a:avLst/>
          </a:prstGeom>
          <a:solidFill>
            <a:srgbClr val="210B49"/>
          </a:solidFill>
          <a:ln>
            <a:solidFill>
              <a:srgbClr val="210B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FD0FD-E399-B3EB-D02E-5C90F91B5CC3}"/>
              </a:ext>
            </a:extLst>
          </p:cNvPr>
          <p:cNvSpPr txBox="1"/>
          <p:nvPr/>
        </p:nvSpPr>
        <p:spPr>
          <a:xfrm>
            <a:off x="704960" y="743615"/>
            <a:ext cx="58966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D4B6F6"/>
                </a:solidFill>
                <a:latin typeface="Agency FB" panose="020B0503020202020204" pitchFamily="34" charset="0"/>
              </a:rPr>
              <a:t>The Role of Real-time Visual Monitoring in Decision Support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7CE7D-1049-CABE-11B9-377DF47EF5E4}"/>
              </a:ext>
            </a:extLst>
          </p:cNvPr>
          <p:cNvSpPr/>
          <p:nvPr/>
        </p:nvSpPr>
        <p:spPr>
          <a:xfrm>
            <a:off x="854016" y="1820079"/>
            <a:ext cx="5633048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BE1E84-985E-37B1-593F-792D4069209B}"/>
              </a:ext>
            </a:extLst>
          </p:cNvPr>
          <p:cNvSpPr/>
          <p:nvPr/>
        </p:nvSpPr>
        <p:spPr>
          <a:xfrm rot="5400000">
            <a:off x="258062" y="1282203"/>
            <a:ext cx="1122895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C51764-0EDC-82D6-135F-CDF2A8FBEAE4}"/>
              </a:ext>
            </a:extLst>
          </p:cNvPr>
          <p:cNvSpPr/>
          <p:nvPr/>
        </p:nvSpPr>
        <p:spPr>
          <a:xfrm rot="5400000">
            <a:off x="5905474" y="1270701"/>
            <a:ext cx="1122895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hlinkClick r:id="" action="ppaction://noaction"/>
            <a:extLst>
              <a:ext uri="{FF2B5EF4-FFF2-40B4-BE49-F238E27FC236}">
                <a16:creationId xmlns:a16="http://schemas.microsoft.com/office/drawing/2014/main" id="{0AAFEC07-1FF8-4081-AD36-F52C7E5B4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0731" y="3441108"/>
            <a:ext cx="1105843" cy="1105843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409327A-7FD2-B646-A0AB-84FFB13FA11F}"/>
              </a:ext>
            </a:extLst>
          </p:cNvPr>
          <p:cNvSpPr txBox="1"/>
          <p:nvPr/>
        </p:nvSpPr>
        <p:spPr>
          <a:xfrm>
            <a:off x="3001971" y="4618430"/>
            <a:ext cx="186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Faster </a:t>
            </a:r>
          </a:p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Decision-making</a:t>
            </a:r>
          </a:p>
        </p:txBody>
      </p:sp>
      <p:pic>
        <p:nvPicPr>
          <p:cNvPr id="2" name="Picture 1">
            <a:hlinkClick r:id="" action="ppaction://noaction"/>
            <a:extLst>
              <a:ext uri="{FF2B5EF4-FFF2-40B4-BE49-F238E27FC236}">
                <a16:creationId xmlns:a16="http://schemas.microsoft.com/office/drawing/2014/main" id="{07D5FEB1-C757-3E9D-3787-813A0D624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6218" y="3446863"/>
            <a:ext cx="1105843" cy="1105843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6ECA41-5D6E-DF20-EB41-8FAED16FD01E}"/>
              </a:ext>
            </a:extLst>
          </p:cNvPr>
          <p:cNvSpPr txBox="1"/>
          <p:nvPr/>
        </p:nvSpPr>
        <p:spPr>
          <a:xfrm>
            <a:off x="5207458" y="4624185"/>
            <a:ext cx="186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Improved </a:t>
            </a:r>
          </a:p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Decision-making</a:t>
            </a:r>
          </a:p>
        </p:txBody>
      </p:sp>
      <p:pic>
        <p:nvPicPr>
          <p:cNvPr id="10" name="Picture 9">
            <a:hlinkClick r:id="" action="ppaction://noaction"/>
            <a:extLst>
              <a:ext uri="{FF2B5EF4-FFF2-40B4-BE49-F238E27FC236}">
                <a16:creationId xmlns:a16="http://schemas.microsoft.com/office/drawing/2014/main" id="{02ADABC0-4095-C76C-8EF7-83CF0D376D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4289" y="3443989"/>
            <a:ext cx="1105843" cy="1105843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728DE9-986A-1439-311A-EC090018171A}"/>
              </a:ext>
            </a:extLst>
          </p:cNvPr>
          <p:cNvSpPr txBox="1"/>
          <p:nvPr/>
        </p:nvSpPr>
        <p:spPr>
          <a:xfrm>
            <a:off x="7145529" y="4621311"/>
            <a:ext cx="186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Customize</a:t>
            </a:r>
          </a:p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3115255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0">
        <p159:morph option="byObject"/>
      </p:transition>
    </mc:Choice>
    <mc:Fallback xmlns="">
      <p:transition spd="slow" advClick="0" advTm="2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9A259B0-D748-74A0-8A3F-C00C7223DF8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 descr="A diagram of different types of sports&#10;&#10;Description automatically generated with medium confidence">
              <a:extLst>
                <a:ext uri="{FF2B5EF4-FFF2-40B4-BE49-F238E27FC236}">
                  <a16:creationId xmlns:a16="http://schemas.microsoft.com/office/drawing/2014/main" id="{426CB4A0-51B6-680E-5122-59D16E005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CA2342-D09E-15E8-89A7-FB20BD60345D}"/>
                </a:ext>
              </a:extLst>
            </p:cNvPr>
            <p:cNvSpPr/>
            <p:nvPr/>
          </p:nvSpPr>
          <p:spPr>
            <a:xfrm>
              <a:off x="948905" y="2441275"/>
              <a:ext cx="10852031" cy="3079631"/>
            </a:xfrm>
            <a:prstGeom prst="rect">
              <a:avLst/>
            </a:prstGeom>
            <a:solidFill>
              <a:srgbClr val="210B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113C152-C1DA-56BD-FF82-F1B2669859C4}"/>
              </a:ext>
            </a:extLst>
          </p:cNvPr>
          <p:cNvSpPr/>
          <p:nvPr/>
        </p:nvSpPr>
        <p:spPr>
          <a:xfrm>
            <a:off x="845390" y="789317"/>
            <a:ext cx="5615796" cy="763438"/>
          </a:xfrm>
          <a:prstGeom prst="rect">
            <a:avLst/>
          </a:prstGeom>
          <a:solidFill>
            <a:srgbClr val="210B49"/>
          </a:solidFill>
          <a:ln>
            <a:solidFill>
              <a:srgbClr val="210B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FD0FD-E399-B3EB-D02E-5C90F91B5CC3}"/>
              </a:ext>
            </a:extLst>
          </p:cNvPr>
          <p:cNvSpPr txBox="1"/>
          <p:nvPr/>
        </p:nvSpPr>
        <p:spPr>
          <a:xfrm>
            <a:off x="704960" y="743615"/>
            <a:ext cx="58966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D4B6F6"/>
                </a:solidFill>
                <a:latin typeface="Agency FB" panose="020B0503020202020204" pitchFamily="34" charset="0"/>
              </a:rPr>
              <a:t>The Role of Real-time Visual Monitoring in Decision Support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7CE7D-1049-CABE-11B9-377DF47EF5E4}"/>
              </a:ext>
            </a:extLst>
          </p:cNvPr>
          <p:cNvSpPr/>
          <p:nvPr/>
        </p:nvSpPr>
        <p:spPr>
          <a:xfrm>
            <a:off x="854016" y="1820079"/>
            <a:ext cx="5633048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BE1E84-985E-37B1-593F-792D4069209B}"/>
              </a:ext>
            </a:extLst>
          </p:cNvPr>
          <p:cNvSpPr/>
          <p:nvPr/>
        </p:nvSpPr>
        <p:spPr>
          <a:xfrm rot="5400000">
            <a:off x="258062" y="1282203"/>
            <a:ext cx="1122895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C51764-0EDC-82D6-135F-CDF2A8FBEAE4}"/>
              </a:ext>
            </a:extLst>
          </p:cNvPr>
          <p:cNvSpPr/>
          <p:nvPr/>
        </p:nvSpPr>
        <p:spPr>
          <a:xfrm rot="5400000">
            <a:off x="5905474" y="1270701"/>
            <a:ext cx="1122895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hlinkClick r:id="" action="ppaction://noaction"/>
            <a:extLst>
              <a:ext uri="{FF2B5EF4-FFF2-40B4-BE49-F238E27FC236}">
                <a16:creationId xmlns:a16="http://schemas.microsoft.com/office/drawing/2014/main" id="{0AAFEC07-1FF8-4081-AD36-F52C7E5B4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1006" y="3441108"/>
            <a:ext cx="1105843" cy="1105843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409327A-7FD2-B646-A0AB-84FFB13FA11F}"/>
              </a:ext>
            </a:extLst>
          </p:cNvPr>
          <p:cNvSpPr txBox="1"/>
          <p:nvPr/>
        </p:nvSpPr>
        <p:spPr>
          <a:xfrm>
            <a:off x="2372246" y="4618430"/>
            <a:ext cx="186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Faster </a:t>
            </a:r>
          </a:p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Decision-making</a:t>
            </a:r>
          </a:p>
        </p:txBody>
      </p:sp>
      <p:pic>
        <p:nvPicPr>
          <p:cNvPr id="2" name="Picture 1">
            <a:hlinkClick r:id="" action="ppaction://noaction"/>
            <a:extLst>
              <a:ext uri="{FF2B5EF4-FFF2-40B4-BE49-F238E27FC236}">
                <a16:creationId xmlns:a16="http://schemas.microsoft.com/office/drawing/2014/main" id="{07D5FEB1-C757-3E9D-3787-813A0D624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6493" y="3446863"/>
            <a:ext cx="1105843" cy="1105843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6ECA41-5D6E-DF20-EB41-8FAED16FD01E}"/>
              </a:ext>
            </a:extLst>
          </p:cNvPr>
          <p:cNvSpPr txBox="1"/>
          <p:nvPr/>
        </p:nvSpPr>
        <p:spPr>
          <a:xfrm>
            <a:off x="4577733" y="4624185"/>
            <a:ext cx="186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Improved </a:t>
            </a:r>
          </a:p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Decision-making</a:t>
            </a:r>
          </a:p>
        </p:txBody>
      </p:sp>
      <p:pic>
        <p:nvPicPr>
          <p:cNvPr id="10" name="Picture 9">
            <a:hlinkClick r:id="" action="ppaction://noaction"/>
            <a:extLst>
              <a:ext uri="{FF2B5EF4-FFF2-40B4-BE49-F238E27FC236}">
                <a16:creationId xmlns:a16="http://schemas.microsoft.com/office/drawing/2014/main" id="{02ADABC0-4095-C76C-8EF7-83CF0D376D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4564" y="3443989"/>
            <a:ext cx="1105843" cy="1105843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728DE9-986A-1439-311A-EC090018171A}"/>
              </a:ext>
            </a:extLst>
          </p:cNvPr>
          <p:cNvSpPr txBox="1"/>
          <p:nvPr/>
        </p:nvSpPr>
        <p:spPr>
          <a:xfrm>
            <a:off x="6515804" y="4621311"/>
            <a:ext cx="186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Customize</a:t>
            </a:r>
          </a:p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View</a:t>
            </a:r>
          </a:p>
        </p:txBody>
      </p:sp>
      <p:pic>
        <p:nvPicPr>
          <p:cNvPr id="14" name="Picture 13">
            <a:hlinkClick r:id="" action="ppaction://noaction"/>
            <a:extLst>
              <a:ext uri="{FF2B5EF4-FFF2-40B4-BE49-F238E27FC236}">
                <a16:creationId xmlns:a16="http://schemas.microsoft.com/office/drawing/2014/main" id="{2A814A33-3C5F-09D7-1642-349ABBB230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950" y="3441118"/>
            <a:ext cx="1105843" cy="1105843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E12C61-B702-542A-6152-24BEE97F7B93}"/>
              </a:ext>
            </a:extLst>
          </p:cNvPr>
          <p:cNvSpPr txBox="1"/>
          <p:nvPr/>
        </p:nvSpPr>
        <p:spPr>
          <a:xfrm>
            <a:off x="8100190" y="4618440"/>
            <a:ext cx="186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Feedback </a:t>
            </a:r>
          </a:p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634995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0">
        <p159:morph option="byObject"/>
      </p:transition>
    </mc:Choice>
    <mc:Fallback xmlns="">
      <p:transition spd="slow" advClick="0" advTm="2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9A259B0-D748-74A0-8A3F-C00C7223DF8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 descr="A diagram of different types of sports&#10;&#10;Description automatically generated with medium confidence">
              <a:extLst>
                <a:ext uri="{FF2B5EF4-FFF2-40B4-BE49-F238E27FC236}">
                  <a16:creationId xmlns:a16="http://schemas.microsoft.com/office/drawing/2014/main" id="{426CB4A0-51B6-680E-5122-59D16E005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CA2342-D09E-15E8-89A7-FB20BD60345D}"/>
                </a:ext>
              </a:extLst>
            </p:cNvPr>
            <p:cNvSpPr/>
            <p:nvPr/>
          </p:nvSpPr>
          <p:spPr>
            <a:xfrm>
              <a:off x="948905" y="2441275"/>
              <a:ext cx="10852031" cy="3079631"/>
            </a:xfrm>
            <a:prstGeom prst="rect">
              <a:avLst/>
            </a:prstGeom>
            <a:solidFill>
              <a:srgbClr val="210B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113C152-C1DA-56BD-FF82-F1B2669859C4}"/>
              </a:ext>
            </a:extLst>
          </p:cNvPr>
          <p:cNvSpPr/>
          <p:nvPr/>
        </p:nvSpPr>
        <p:spPr>
          <a:xfrm>
            <a:off x="845390" y="789317"/>
            <a:ext cx="5615796" cy="763438"/>
          </a:xfrm>
          <a:prstGeom prst="rect">
            <a:avLst/>
          </a:prstGeom>
          <a:solidFill>
            <a:srgbClr val="210B49"/>
          </a:solidFill>
          <a:ln>
            <a:solidFill>
              <a:srgbClr val="210B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FD0FD-E399-B3EB-D02E-5C90F91B5CC3}"/>
              </a:ext>
            </a:extLst>
          </p:cNvPr>
          <p:cNvSpPr txBox="1"/>
          <p:nvPr/>
        </p:nvSpPr>
        <p:spPr>
          <a:xfrm>
            <a:off x="704960" y="743615"/>
            <a:ext cx="58966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D4B6F6"/>
                </a:solidFill>
                <a:latin typeface="Agency FB" panose="020B0503020202020204" pitchFamily="34" charset="0"/>
              </a:rPr>
              <a:t>The Role of Real-time Visual Monitoring in Decision Support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7CE7D-1049-CABE-11B9-377DF47EF5E4}"/>
              </a:ext>
            </a:extLst>
          </p:cNvPr>
          <p:cNvSpPr/>
          <p:nvPr/>
        </p:nvSpPr>
        <p:spPr>
          <a:xfrm>
            <a:off x="854016" y="1820079"/>
            <a:ext cx="5633048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BE1E84-985E-37B1-593F-792D4069209B}"/>
              </a:ext>
            </a:extLst>
          </p:cNvPr>
          <p:cNvSpPr/>
          <p:nvPr/>
        </p:nvSpPr>
        <p:spPr>
          <a:xfrm rot="5400000">
            <a:off x="258062" y="1282203"/>
            <a:ext cx="1122895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C51764-0EDC-82D6-135F-CDF2A8FBEAE4}"/>
              </a:ext>
            </a:extLst>
          </p:cNvPr>
          <p:cNvSpPr/>
          <p:nvPr/>
        </p:nvSpPr>
        <p:spPr>
          <a:xfrm rot="5400000">
            <a:off x="5905474" y="1270701"/>
            <a:ext cx="1122895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hlinkClick r:id="" action="ppaction://noaction"/>
            <a:extLst>
              <a:ext uri="{FF2B5EF4-FFF2-40B4-BE49-F238E27FC236}">
                <a16:creationId xmlns:a16="http://schemas.microsoft.com/office/drawing/2014/main" id="{0AAFEC07-1FF8-4081-AD36-F52C7E5B4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7208" y="3441108"/>
            <a:ext cx="1105843" cy="1105843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409327A-7FD2-B646-A0AB-84FFB13FA11F}"/>
              </a:ext>
            </a:extLst>
          </p:cNvPr>
          <p:cNvSpPr txBox="1"/>
          <p:nvPr/>
        </p:nvSpPr>
        <p:spPr>
          <a:xfrm>
            <a:off x="1328448" y="4618430"/>
            <a:ext cx="186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Faster </a:t>
            </a:r>
          </a:p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Decision-making</a:t>
            </a:r>
          </a:p>
        </p:txBody>
      </p:sp>
      <p:pic>
        <p:nvPicPr>
          <p:cNvPr id="2" name="Picture 1">
            <a:hlinkClick r:id="" action="ppaction://noaction"/>
            <a:extLst>
              <a:ext uri="{FF2B5EF4-FFF2-40B4-BE49-F238E27FC236}">
                <a16:creationId xmlns:a16="http://schemas.microsoft.com/office/drawing/2014/main" id="{07D5FEB1-C757-3E9D-3787-813A0D624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2695" y="3446863"/>
            <a:ext cx="1105843" cy="1105843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6ECA41-5D6E-DF20-EB41-8FAED16FD01E}"/>
              </a:ext>
            </a:extLst>
          </p:cNvPr>
          <p:cNvSpPr txBox="1"/>
          <p:nvPr/>
        </p:nvSpPr>
        <p:spPr>
          <a:xfrm>
            <a:off x="3533935" y="4624185"/>
            <a:ext cx="186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Improved </a:t>
            </a:r>
          </a:p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Decision-making</a:t>
            </a:r>
          </a:p>
        </p:txBody>
      </p:sp>
      <p:pic>
        <p:nvPicPr>
          <p:cNvPr id="10" name="Picture 9">
            <a:hlinkClick r:id="" action="ppaction://noaction"/>
            <a:extLst>
              <a:ext uri="{FF2B5EF4-FFF2-40B4-BE49-F238E27FC236}">
                <a16:creationId xmlns:a16="http://schemas.microsoft.com/office/drawing/2014/main" id="{02ADABC0-4095-C76C-8EF7-83CF0D376D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0766" y="3443989"/>
            <a:ext cx="1105843" cy="1105843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728DE9-986A-1439-311A-EC090018171A}"/>
              </a:ext>
            </a:extLst>
          </p:cNvPr>
          <p:cNvSpPr txBox="1"/>
          <p:nvPr/>
        </p:nvSpPr>
        <p:spPr>
          <a:xfrm>
            <a:off x="5472006" y="4621311"/>
            <a:ext cx="186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Customize</a:t>
            </a:r>
          </a:p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View</a:t>
            </a:r>
          </a:p>
        </p:txBody>
      </p:sp>
      <p:pic>
        <p:nvPicPr>
          <p:cNvPr id="14" name="Picture 13">
            <a:hlinkClick r:id="" action="ppaction://noaction"/>
            <a:extLst>
              <a:ext uri="{FF2B5EF4-FFF2-40B4-BE49-F238E27FC236}">
                <a16:creationId xmlns:a16="http://schemas.microsoft.com/office/drawing/2014/main" id="{2A814A33-3C5F-09D7-1642-349ABBB230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5152" y="3441118"/>
            <a:ext cx="1105843" cy="1105843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E12C61-B702-542A-6152-24BEE97F7B93}"/>
              </a:ext>
            </a:extLst>
          </p:cNvPr>
          <p:cNvSpPr txBox="1"/>
          <p:nvPr/>
        </p:nvSpPr>
        <p:spPr>
          <a:xfrm>
            <a:off x="7056392" y="4618440"/>
            <a:ext cx="186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Feedback </a:t>
            </a:r>
          </a:p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Loop</a:t>
            </a:r>
          </a:p>
        </p:txBody>
      </p:sp>
      <p:pic>
        <p:nvPicPr>
          <p:cNvPr id="16" name="Picture 15">
            <a:hlinkClick r:id="" action="ppaction://noaction"/>
            <a:extLst>
              <a:ext uri="{FF2B5EF4-FFF2-40B4-BE49-F238E27FC236}">
                <a16:creationId xmlns:a16="http://schemas.microsoft.com/office/drawing/2014/main" id="{EB3A95A7-70E6-8BFA-627C-74CFC56FCC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66184" y="3446874"/>
            <a:ext cx="1105843" cy="1105843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A2F3FD-9506-0CC5-AFBB-A2FE3D3A0C75}"/>
              </a:ext>
            </a:extLst>
          </p:cNvPr>
          <p:cNvSpPr txBox="1"/>
          <p:nvPr/>
        </p:nvSpPr>
        <p:spPr>
          <a:xfrm>
            <a:off x="8787424" y="4624196"/>
            <a:ext cx="186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Data-Driven </a:t>
            </a:r>
          </a:p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169212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0">
        <p159:morph option="byObject"/>
      </p:transition>
    </mc:Choice>
    <mc:Fallback xmlns="">
      <p:transition spd="slow" advClick="0" advTm="2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9A259B0-D748-74A0-8A3F-C00C7223DF8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 descr="A diagram of different types of sports&#10;&#10;Description automatically generated with medium confidence">
              <a:extLst>
                <a:ext uri="{FF2B5EF4-FFF2-40B4-BE49-F238E27FC236}">
                  <a16:creationId xmlns:a16="http://schemas.microsoft.com/office/drawing/2014/main" id="{426CB4A0-51B6-680E-5122-59D16E005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CA2342-D09E-15E8-89A7-FB20BD60345D}"/>
                </a:ext>
              </a:extLst>
            </p:cNvPr>
            <p:cNvSpPr/>
            <p:nvPr/>
          </p:nvSpPr>
          <p:spPr>
            <a:xfrm>
              <a:off x="948905" y="2441275"/>
              <a:ext cx="10852031" cy="3079631"/>
            </a:xfrm>
            <a:prstGeom prst="rect">
              <a:avLst/>
            </a:prstGeom>
            <a:solidFill>
              <a:srgbClr val="210B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113C152-C1DA-56BD-FF82-F1B2669859C4}"/>
              </a:ext>
            </a:extLst>
          </p:cNvPr>
          <p:cNvSpPr/>
          <p:nvPr/>
        </p:nvSpPr>
        <p:spPr>
          <a:xfrm>
            <a:off x="845390" y="789317"/>
            <a:ext cx="5615796" cy="763438"/>
          </a:xfrm>
          <a:prstGeom prst="rect">
            <a:avLst/>
          </a:prstGeom>
          <a:solidFill>
            <a:srgbClr val="210B49"/>
          </a:solidFill>
          <a:ln>
            <a:solidFill>
              <a:srgbClr val="210B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FD0FD-E399-B3EB-D02E-5C90F91B5CC3}"/>
              </a:ext>
            </a:extLst>
          </p:cNvPr>
          <p:cNvSpPr txBox="1"/>
          <p:nvPr/>
        </p:nvSpPr>
        <p:spPr>
          <a:xfrm>
            <a:off x="704960" y="743615"/>
            <a:ext cx="58966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D4B6F6"/>
                </a:solidFill>
                <a:latin typeface="Agency FB" panose="020B0503020202020204" pitchFamily="34" charset="0"/>
              </a:rPr>
              <a:t>The Role of Real-time Visual Monitoring in Decision Support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7CE7D-1049-CABE-11B9-377DF47EF5E4}"/>
              </a:ext>
            </a:extLst>
          </p:cNvPr>
          <p:cNvSpPr/>
          <p:nvPr/>
        </p:nvSpPr>
        <p:spPr>
          <a:xfrm>
            <a:off x="854016" y="1820079"/>
            <a:ext cx="5633048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BE1E84-985E-37B1-593F-792D4069209B}"/>
              </a:ext>
            </a:extLst>
          </p:cNvPr>
          <p:cNvSpPr/>
          <p:nvPr/>
        </p:nvSpPr>
        <p:spPr>
          <a:xfrm rot="5400000">
            <a:off x="258062" y="1282203"/>
            <a:ext cx="1122895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C51764-0EDC-82D6-135F-CDF2A8FBEAE4}"/>
              </a:ext>
            </a:extLst>
          </p:cNvPr>
          <p:cNvSpPr/>
          <p:nvPr/>
        </p:nvSpPr>
        <p:spPr>
          <a:xfrm rot="5400000">
            <a:off x="5905474" y="1270701"/>
            <a:ext cx="1122895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hlinkClick r:id="" action="ppaction://noaction"/>
            <a:extLst>
              <a:ext uri="{FF2B5EF4-FFF2-40B4-BE49-F238E27FC236}">
                <a16:creationId xmlns:a16="http://schemas.microsoft.com/office/drawing/2014/main" id="{0AAFEC07-1FF8-4081-AD36-F52C7E5B4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681" y="3441108"/>
            <a:ext cx="1105843" cy="1105843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409327A-7FD2-B646-A0AB-84FFB13FA11F}"/>
              </a:ext>
            </a:extLst>
          </p:cNvPr>
          <p:cNvSpPr txBox="1"/>
          <p:nvPr/>
        </p:nvSpPr>
        <p:spPr>
          <a:xfrm>
            <a:off x="370921" y="4618430"/>
            <a:ext cx="186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Faster </a:t>
            </a:r>
          </a:p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Decision-making</a:t>
            </a:r>
          </a:p>
        </p:txBody>
      </p:sp>
      <p:pic>
        <p:nvPicPr>
          <p:cNvPr id="2" name="Picture 1">
            <a:hlinkClick r:id="" action="ppaction://noaction"/>
            <a:extLst>
              <a:ext uri="{FF2B5EF4-FFF2-40B4-BE49-F238E27FC236}">
                <a16:creationId xmlns:a16="http://schemas.microsoft.com/office/drawing/2014/main" id="{07D5FEB1-C757-3E9D-3787-813A0D624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5168" y="3446863"/>
            <a:ext cx="1105843" cy="1105843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6ECA41-5D6E-DF20-EB41-8FAED16FD01E}"/>
              </a:ext>
            </a:extLst>
          </p:cNvPr>
          <p:cNvSpPr txBox="1"/>
          <p:nvPr/>
        </p:nvSpPr>
        <p:spPr>
          <a:xfrm>
            <a:off x="2576408" y="4624185"/>
            <a:ext cx="186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Improved </a:t>
            </a:r>
          </a:p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Decision-making</a:t>
            </a:r>
          </a:p>
        </p:txBody>
      </p:sp>
      <p:pic>
        <p:nvPicPr>
          <p:cNvPr id="10" name="Picture 9">
            <a:hlinkClick r:id="" action="ppaction://noaction"/>
            <a:extLst>
              <a:ext uri="{FF2B5EF4-FFF2-40B4-BE49-F238E27FC236}">
                <a16:creationId xmlns:a16="http://schemas.microsoft.com/office/drawing/2014/main" id="{02ADABC0-4095-C76C-8EF7-83CF0D376D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3239" y="3443989"/>
            <a:ext cx="1105843" cy="1105843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728DE9-986A-1439-311A-EC090018171A}"/>
              </a:ext>
            </a:extLst>
          </p:cNvPr>
          <p:cNvSpPr txBox="1"/>
          <p:nvPr/>
        </p:nvSpPr>
        <p:spPr>
          <a:xfrm>
            <a:off x="4514479" y="4621311"/>
            <a:ext cx="186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Customize</a:t>
            </a:r>
          </a:p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View</a:t>
            </a:r>
          </a:p>
        </p:txBody>
      </p:sp>
      <p:pic>
        <p:nvPicPr>
          <p:cNvPr id="14" name="Picture 13">
            <a:hlinkClick r:id="" action="ppaction://noaction"/>
            <a:extLst>
              <a:ext uri="{FF2B5EF4-FFF2-40B4-BE49-F238E27FC236}">
                <a16:creationId xmlns:a16="http://schemas.microsoft.com/office/drawing/2014/main" id="{2A814A33-3C5F-09D7-1642-349ABBB230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7625" y="3441118"/>
            <a:ext cx="1105843" cy="1105843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E12C61-B702-542A-6152-24BEE97F7B93}"/>
              </a:ext>
            </a:extLst>
          </p:cNvPr>
          <p:cNvSpPr txBox="1"/>
          <p:nvPr/>
        </p:nvSpPr>
        <p:spPr>
          <a:xfrm>
            <a:off x="6098865" y="4618440"/>
            <a:ext cx="186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Feedback </a:t>
            </a:r>
          </a:p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Loop</a:t>
            </a:r>
          </a:p>
        </p:txBody>
      </p:sp>
      <p:pic>
        <p:nvPicPr>
          <p:cNvPr id="16" name="Picture 15">
            <a:hlinkClick r:id="" action="ppaction://noaction"/>
            <a:extLst>
              <a:ext uri="{FF2B5EF4-FFF2-40B4-BE49-F238E27FC236}">
                <a16:creationId xmlns:a16="http://schemas.microsoft.com/office/drawing/2014/main" id="{EB3A95A7-70E6-8BFA-627C-74CFC56FCC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8657" y="3446874"/>
            <a:ext cx="1105843" cy="1105843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A2F3FD-9506-0CC5-AFBB-A2FE3D3A0C75}"/>
              </a:ext>
            </a:extLst>
          </p:cNvPr>
          <p:cNvSpPr txBox="1"/>
          <p:nvPr/>
        </p:nvSpPr>
        <p:spPr>
          <a:xfrm>
            <a:off x="7829897" y="4624196"/>
            <a:ext cx="186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Data-Driven </a:t>
            </a:r>
          </a:p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Decision</a:t>
            </a:r>
          </a:p>
        </p:txBody>
      </p:sp>
      <p:pic>
        <p:nvPicPr>
          <p:cNvPr id="18" name="Picture 17">
            <a:hlinkClick r:id="" action="ppaction://noaction"/>
            <a:extLst>
              <a:ext uri="{FF2B5EF4-FFF2-40B4-BE49-F238E27FC236}">
                <a16:creationId xmlns:a16="http://schemas.microsoft.com/office/drawing/2014/main" id="{5E70B355-0C44-2CB6-1C68-64464EF82D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0452" y="3443999"/>
            <a:ext cx="1105843" cy="1105843"/>
          </a:xfrm>
          <a:prstGeom prst="rect">
            <a:avLst/>
          </a:prstGeom>
          <a:noFill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47F046-2A86-36B9-8865-AC22AC2C1EAE}"/>
              </a:ext>
            </a:extLst>
          </p:cNvPr>
          <p:cNvSpPr txBox="1"/>
          <p:nvPr/>
        </p:nvSpPr>
        <p:spPr>
          <a:xfrm>
            <a:off x="9681692" y="4621321"/>
            <a:ext cx="2501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Enhanced</a:t>
            </a:r>
          </a:p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Customer Satisfaction </a:t>
            </a:r>
          </a:p>
        </p:txBody>
      </p:sp>
    </p:spTree>
    <p:extLst>
      <p:ext uri="{BB962C8B-B14F-4D97-AF65-F5344CB8AC3E}">
        <p14:creationId xmlns:p14="http://schemas.microsoft.com/office/powerpoint/2010/main" val="255459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0">
        <p159:morph option="byObject"/>
      </p:transition>
    </mc:Choice>
    <mc:Fallback xmlns="">
      <p:transition spd="slow" advClick="0" advTm="2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16EE50-5EDC-04DF-DD13-F0C262FA7430}"/>
              </a:ext>
            </a:extLst>
          </p:cNvPr>
          <p:cNvSpPr/>
          <p:nvPr/>
        </p:nvSpPr>
        <p:spPr>
          <a:xfrm>
            <a:off x="3752491" y="604933"/>
            <a:ext cx="4692771" cy="1077218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A8B80-4188-492F-F818-B2C7D1E5F24B}"/>
              </a:ext>
            </a:extLst>
          </p:cNvPr>
          <p:cNvSpPr txBox="1"/>
          <p:nvPr/>
        </p:nvSpPr>
        <p:spPr>
          <a:xfrm>
            <a:off x="3530938" y="604933"/>
            <a:ext cx="49143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>
                <a:solidFill>
                  <a:srgbClr val="E8E8E6"/>
                </a:solidFill>
                <a:effectLst/>
                <a:latin typeface="Agency FB" panose="020B0503020202020204" pitchFamily="34" charset="0"/>
              </a:rPr>
              <a:t>Harnessing Visual Analytics for informed Decision-making</a:t>
            </a:r>
            <a:endParaRPr lang="en-US" sz="3200" dirty="0">
              <a:solidFill>
                <a:srgbClr val="D4B6F6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CFE51-D182-7B20-B3E0-A3B58742A0B1}"/>
              </a:ext>
            </a:extLst>
          </p:cNvPr>
          <p:cNvSpPr/>
          <p:nvPr/>
        </p:nvSpPr>
        <p:spPr>
          <a:xfrm flipV="1">
            <a:off x="3735239" y="604932"/>
            <a:ext cx="4692772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6C299F-B44D-0F58-AC98-F3FF1ADE3B7E}"/>
              </a:ext>
            </a:extLst>
          </p:cNvPr>
          <p:cNvSpPr/>
          <p:nvPr/>
        </p:nvSpPr>
        <p:spPr>
          <a:xfrm flipV="1">
            <a:off x="3732362" y="1636430"/>
            <a:ext cx="4710026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AB98AA-A74B-3E1A-9B73-2C3F0474F397}"/>
              </a:ext>
            </a:extLst>
          </p:cNvPr>
          <p:cNvSpPr/>
          <p:nvPr/>
        </p:nvSpPr>
        <p:spPr>
          <a:xfrm rot="5400000">
            <a:off x="7903778" y="1097824"/>
            <a:ext cx="1031500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81BA10-B79A-FCD7-C0DC-CCB977F0A6D4}"/>
              </a:ext>
            </a:extLst>
          </p:cNvPr>
          <p:cNvSpPr/>
          <p:nvPr/>
        </p:nvSpPr>
        <p:spPr>
          <a:xfrm rot="5400000">
            <a:off x="3239614" y="1120683"/>
            <a:ext cx="1031500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BE8413-2262-28AB-3AC2-D077F89CF15F}"/>
              </a:ext>
            </a:extLst>
          </p:cNvPr>
          <p:cNvGrpSpPr/>
          <p:nvPr/>
        </p:nvGrpSpPr>
        <p:grpSpPr>
          <a:xfrm>
            <a:off x="-57" y="-6610"/>
            <a:ext cx="12192000" cy="6858000"/>
            <a:chOff x="0" y="0"/>
            <a:chExt cx="12192000" cy="6858000"/>
          </a:xfrm>
        </p:grpSpPr>
        <p:pic>
          <p:nvPicPr>
            <p:cNvPr id="3" name="Picture 2" descr="A diagram of market share&#10;&#10;Description automatically generated">
              <a:extLst>
                <a:ext uri="{FF2B5EF4-FFF2-40B4-BE49-F238E27FC236}">
                  <a16:creationId xmlns:a16="http://schemas.microsoft.com/office/drawing/2014/main" id="{0F610CCE-8743-50A1-6477-DE23C5A14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A8F8CB-883D-7AA8-922E-7478C1587208}"/>
                </a:ext>
              </a:extLst>
            </p:cNvPr>
            <p:cNvSpPr/>
            <p:nvPr/>
          </p:nvSpPr>
          <p:spPr>
            <a:xfrm>
              <a:off x="655609" y="1865893"/>
              <a:ext cx="10852031" cy="4897215"/>
            </a:xfrm>
            <a:prstGeom prst="rect">
              <a:avLst/>
            </a:prstGeom>
            <a:solidFill>
              <a:srgbClr val="210B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8B69E11-6D29-1BBB-132A-DC12E9C90EA1}"/>
              </a:ext>
            </a:extLst>
          </p:cNvPr>
          <p:cNvSpPr/>
          <p:nvPr/>
        </p:nvSpPr>
        <p:spPr>
          <a:xfrm>
            <a:off x="1130510" y="3593367"/>
            <a:ext cx="999744" cy="999744"/>
          </a:xfrm>
          <a:custGeom>
            <a:avLst/>
            <a:gdLst>
              <a:gd name="connsiteX0" fmla="*/ 0 w 999744"/>
              <a:gd name="connsiteY0" fmla="*/ 0 h 999744"/>
              <a:gd name="connsiteX1" fmla="*/ 999744 w 999744"/>
              <a:gd name="connsiteY1" fmla="*/ 0 h 999744"/>
              <a:gd name="connsiteX2" fmla="*/ 999744 w 999744"/>
              <a:gd name="connsiteY2" fmla="*/ 999744 h 999744"/>
              <a:gd name="connsiteX3" fmla="*/ 0 w 999744"/>
              <a:gd name="connsiteY3" fmla="*/ 999744 h 999744"/>
              <a:gd name="connsiteX4" fmla="*/ 0 w 999744"/>
              <a:gd name="connsiteY4" fmla="*/ 0 h 99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744" h="999744">
                <a:moveTo>
                  <a:pt x="0" y="0"/>
                </a:moveTo>
                <a:lnTo>
                  <a:pt x="999744" y="0"/>
                </a:lnTo>
                <a:lnTo>
                  <a:pt x="999744" y="999744"/>
                </a:lnTo>
                <a:lnTo>
                  <a:pt x="0" y="999744"/>
                </a:lnTo>
                <a:lnTo>
                  <a:pt x="0" y="0"/>
                </a:lnTo>
                <a:close/>
              </a:path>
            </a:pathLst>
          </a:custGeom>
          <a:solidFill>
            <a:srgbClr val="B32A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39AA06B-3425-B038-8CE0-FACB1FD6E6E1}"/>
              </a:ext>
            </a:extLst>
          </p:cNvPr>
          <p:cNvSpPr/>
          <p:nvPr/>
        </p:nvSpPr>
        <p:spPr>
          <a:xfrm>
            <a:off x="905763" y="3372934"/>
            <a:ext cx="1449238" cy="1440611"/>
          </a:xfrm>
          <a:custGeom>
            <a:avLst/>
            <a:gdLst>
              <a:gd name="connsiteX0" fmla="*/ 0 w 1449238"/>
              <a:gd name="connsiteY0" fmla="*/ 0 h 1440611"/>
              <a:gd name="connsiteX1" fmla="*/ 1449238 w 1449238"/>
              <a:gd name="connsiteY1" fmla="*/ 0 h 1440611"/>
              <a:gd name="connsiteX2" fmla="*/ 1449238 w 1449238"/>
              <a:gd name="connsiteY2" fmla="*/ 1440611 h 1440611"/>
              <a:gd name="connsiteX3" fmla="*/ 0 w 1449238"/>
              <a:gd name="connsiteY3" fmla="*/ 1440611 h 1440611"/>
              <a:gd name="connsiteX4" fmla="*/ 0 w 1449238"/>
              <a:gd name="connsiteY4" fmla="*/ 0 h 1440611"/>
              <a:gd name="connsiteX5" fmla="*/ 118067 w 1449238"/>
              <a:gd name="connsiteY5" fmla="*/ 125602 h 1440611"/>
              <a:gd name="connsiteX6" fmla="*/ 118067 w 1449238"/>
              <a:gd name="connsiteY6" fmla="*/ 1338706 h 1440611"/>
              <a:gd name="connsiteX7" fmla="*/ 1331171 w 1449238"/>
              <a:gd name="connsiteY7" fmla="*/ 1338706 h 1440611"/>
              <a:gd name="connsiteX8" fmla="*/ 1331171 w 1449238"/>
              <a:gd name="connsiteY8" fmla="*/ 125602 h 1440611"/>
              <a:gd name="connsiteX9" fmla="*/ 118067 w 1449238"/>
              <a:gd name="connsiteY9" fmla="*/ 125602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9238" h="1440611">
                <a:moveTo>
                  <a:pt x="0" y="0"/>
                </a:moveTo>
                <a:lnTo>
                  <a:pt x="1449238" y="0"/>
                </a:lnTo>
                <a:lnTo>
                  <a:pt x="1449238" y="1440611"/>
                </a:lnTo>
                <a:lnTo>
                  <a:pt x="0" y="1440611"/>
                </a:lnTo>
                <a:lnTo>
                  <a:pt x="0" y="0"/>
                </a:lnTo>
                <a:close/>
                <a:moveTo>
                  <a:pt x="118067" y="125602"/>
                </a:moveTo>
                <a:lnTo>
                  <a:pt x="118067" y="1338706"/>
                </a:lnTo>
                <a:lnTo>
                  <a:pt x="1331171" y="1338706"/>
                </a:lnTo>
                <a:lnTo>
                  <a:pt x="1331171" y="125602"/>
                </a:lnTo>
                <a:lnTo>
                  <a:pt x="118067" y="125602"/>
                </a:lnTo>
                <a:close/>
              </a:path>
            </a:pathLst>
          </a:custGeom>
          <a:solidFill>
            <a:srgbClr val="B32A9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C447E-17A4-D3B4-FAB1-2244F879D4F2}"/>
              </a:ext>
            </a:extLst>
          </p:cNvPr>
          <p:cNvSpPr txBox="1"/>
          <p:nvPr/>
        </p:nvSpPr>
        <p:spPr>
          <a:xfrm>
            <a:off x="1130510" y="3862406"/>
            <a:ext cx="99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Trends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972CD2-7703-A7AD-504A-AFFA42670853}"/>
              </a:ext>
            </a:extLst>
          </p:cNvPr>
          <p:cNvSpPr/>
          <p:nvPr/>
        </p:nvSpPr>
        <p:spPr>
          <a:xfrm>
            <a:off x="2355001" y="4070378"/>
            <a:ext cx="1078295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E68F61-D9AB-0FAC-4B6E-80B4B07977D0}"/>
              </a:ext>
            </a:extLst>
          </p:cNvPr>
          <p:cNvSpPr/>
          <p:nvPr/>
        </p:nvSpPr>
        <p:spPr>
          <a:xfrm rot="5400000">
            <a:off x="1912513" y="4070378"/>
            <a:ext cx="3052754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631B0C-D104-9B8F-1D9E-6C6D1D16B7EC}"/>
              </a:ext>
            </a:extLst>
          </p:cNvPr>
          <p:cNvSpPr/>
          <p:nvPr/>
        </p:nvSpPr>
        <p:spPr>
          <a:xfrm>
            <a:off x="3416029" y="2564787"/>
            <a:ext cx="4043227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60DFE3-6FA9-DC01-AF44-42F0A790AED5}"/>
              </a:ext>
            </a:extLst>
          </p:cNvPr>
          <p:cNvSpPr/>
          <p:nvPr/>
        </p:nvSpPr>
        <p:spPr>
          <a:xfrm rot="5400000" flipV="1">
            <a:off x="5248923" y="2972393"/>
            <a:ext cx="767751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0642F7E-2B13-06B1-7035-C9F0E605F856}"/>
              </a:ext>
            </a:extLst>
          </p:cNvPr>
          <p:cNvSpPr/>
          <p:nvPr/>
        </p:nvSpPr>
        <p:spPr>
          <a:xfrm>
            <a:off x="4976541" y="2221442"/>
            <a:ext cx="1340040" cy="767751"/>
          </a:xfrm>
          <a:custGeom>
            <a:avLst/>
            <a:gdLst>
              <a:gd name="connsiteX0" fmla="*/ 0 w 1340040"/>
              <a:gd name="connsiteY0" fmla="*/ 0 h 767751"/>
              <a:gd name="connsiteX1" fmla="*/ 1340040 w 1340040"/>
              <a:gd name="connsiteY1" fmla="*/ 0 h 767751"/>
              <a:gd name="connsiteX2" fmla="*/ 1340040 w 1340040"/>
              <a:gd name="connsiteY2" fmla="*/ 767751 h 767751"/>
              <a:gd name="connsiteX3" fmla="*/ 0 w 1340040"/>
              <a:gd name="connsiteY3" fmla="*/ 767751 h 767751"/>
              <a:gd name="connsiteX4" fmla="*/ 0 w 1340040"/>
              <a:gd name="connsiteY4" fmla="*/ 0 h 767751"/>
              <a:gd name="connsiteX5" fmla="*/ 87337 w 1340040"/>
              <a:gd name="connsiteY5" fmla="*/ 60383 h 767751"/>
              <a:gd name="connsiteX6" fmla="*/ 87337 w 1340040"/>
              <a:gd name="connsiteY6" fmla="*/ 707366 h 767751"/>
              <a:gd name="connsiteX7" fmla="*/ 1252703 w 1340040"/>
              <a:gd name="connsiteY7" fmla="*/ 707366 h 767751"/>
              <a:gd name="connsiteX8" fmla="*/ 1252703 w 1340040"/>
              <a:gd name="connsiteY8" fmla="*/ 60383 h 767751"/>
              <a:gd name="connsiteX9" fmla="*/ 87337 w 1340040"/>
              <a:gd name="connsiteY9" fmla="*/ 60383 h 76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0040" h="767751">
                <a:moveTo>
                  <a:pt x="0" y="0"/>
                </a:moveTo>
                <a:lnTo>
                  <a:pt x="1340040" y="0"/>
                </a:lnTo>
                <a:lnTo>
                  <a:pt x="1340040" y="767751"/>
                </a:lnTo>
                <a:lnTo>
                  <a:pt x="0" y="767751"/>
                </a:lnTo>
                <a:lnTo>
                  <a:pt x="0" y="0"/>
                </a:lnTo>
                <a:close/>
                <a:moveTo>
                  <a:pt x="87337" y="60383"/>
                </a:moveTo>
                <a:lnTo>
                  <a:pt x="87337" y="707366"/>
                </a:lnTo>
                <a:lnTo>
                  <a:pt x="1252703" y="707366"/>
                </a:lnTo>
                <a:lnTo>
                  <a:pt x="1252703" y="60383"/>
                </a:lnTo>
                <a:lnTo>
                  <a:pt x="87337" y="60383"/>
                </a:lnTo>
                <a:close/>
              </a:path>
            </a:pathLst>
          </a:custGeom>
          <a:solidFill>
            <a:srgbClr val="8B3E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8805B76-D353-7305-9E30-558E47126271}"/>
              </a:ext>
            </a:extLst>
          </p:cNvPr>
          <p:cNvSpPr/>
          <p:nvPr/>
        </p:nvSpPr>
        <p:spPr>
          <a:xfrm>
            <a:off x="5150634" y="2406483"/>
            <a:ext cx="989162" cy="420104"/>
          </a:xfrm>
          <a:custGeom>
            <a:avLst/>
            <a:gdLst>
              <a:gd name="connsiteX0" fmla="*/ 0 w 989162"/>
              <a:gd name="connsiteY0" fmla="*/ 0 h 420104"/>
              <a:gd name="connsiteX1" fmla="*/ 989162 w 989162"/>
              <a:gd name="connsiteY1" fmla="*/ 0 h 420104"/>
              <a:gd name="connsiteX2" fmla="*/ 989162 w 989162"/>
              <a:gd name="connsiteY2" fmla="*/ 420104 h 420104"/>
              <a:gd name="connsiteX3" fmla="*/ 0 w 989162"/>
              <a:gd name="connsiteY3" fmla="*/ 420104 h 420104"/>
              <a:gd name="connsiteX4" fmla="*/ 0 w 989162"/>
              <a:gd name="connsiteY4" fmla="*/ 0 h 42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9162" h="420104">
                <a:moveTo>
                  <a:pt x="0" y="0"/>
                </a:moveTo>
                <a:lnTo>
                  <a:pt x="989162" y="0"/>
                </a:lnTo>
                <a:lnTo>
                  <a:pt x="989162" y="420104"/>
                </a:lnTo>
                <a:lnTo>
                  <a:pt x="0" y="420104"/>
                </a:lnTo>
                <a:lnTo>
                  <a:pt x="0" y="0"/>
                </a:lnTo>
                <a:close/>
              </a:path>
            </a:pathLst>
          </a:custGeom>
          <a:solidFill>
            <a:srgbClr val="8C3D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698543D-3F06-3AF5-9001-47E32A91F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268" y="2374073"/>
            <a:ext cx="477059" cy="47705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6C1D12F-707D-82A4-CAB7-AD83A0CAC3CD}"/>
              </a:ext>
            </a:extLst>
          </p:cNvPr>
          <p:cNvSpPr/>
          <p:nvPr/>
        </p:nvSpPr>
        <p:spPr>
          <a:xfrm>
            <a:off x="5609939" y="3331949"/>
            <a:ext cx="883159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3DD779-4D4C-7423-9EE9-E036FB43EA8A}"/>
              </a:ext>
            </a:extLst>
          </p:cNvPr>
          <p:cNvSpPr/>
          <p:nvPr/>
        </p:nvSpPr>
        <p:spPr>
          <a:xfrm rot="5400000">
            <a:off x="6300019" y="3481347"/>
            <a:ext cx="340437" cy="457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4FBBC8-F682-CBC2-030C-D0734FDE1AFE}"/>
              </a:ext>
            </a:extLst>
          </p:cNvPr>
          <p:cNvSpPr/>
          <p:nvPr/>
        </p:nvSpPr>
        <p:spPr>
          <a:xfrm>
            <a:off x="7469323" y="2488442"/>
            <a:ext cx="198408" cy="198408"/>
          </a:xfrm>
          <a:prstGeom prst="rect">
            <a:avLst/>
          </a:prstGeom>
          <a:solidFill>
            <a:srgbClr val="D4B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5E525D-797E-BFD9-D4B9-7AC6208FB0C7}"/>
              </a:ext>
            </a:extLst>
          </p:cNvPr>
          <p:cNvSpPr/>
          <p:nvPr/>
        </p:nvSpPr>
        <p:spPr>
          <a:xfrm>
            <a:off x="6385267" y="3684748"/>
            <a:ext cx="198408" cy="198408"/>
          </a:xfrm>
          <a:prstGeom prst="rect">
            <a:avLst/>
          </a:prstGeom>
          <a:solidFill>
            <a:srgbClr val="D4B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6DB54A-F619-7E2D-D32B-50DFE6A2FDBB}"/>
              </a:ext>
            </a:extLst>
          </p:cNvPr>
          <p:cNvSpPr txBox="1"/>
          <p:nvPr/>
        </p:nvSpPr>
        <p:spPr>
          <a:xfrm>
            <a:off x="4686884" y="1784357"/>
            <a:ext cx="1863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Complexity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A9283-57BA-C857-56C0-6A629B18838D}"/>
              </a:ext>
            </a:extLst>
          </p:cNvPr>
          <p:cNvSpPr txBox="1"/>
          <p:nvPr/>
        </p:nvSpPr>
        <p:spPr>
          <a:xfrm>
            <a:off x="7731367" y="2433757"/>
            <a:ext cx="335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Comprehend the data's nuances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FCE494-7525-8AA6-A31A-17D7A7EF90C5}"/>
              </a:ext>
            </a:extLst>
          </p:cNvPr>
          <p:cNvSpPr txBox="1"/>
          <p:nvPr/>
        </p:nvSpPr>
        <p:spPr>
          <a:xfrm>
            <a:off x="6719363" y="3664860"/>
            <a:ext cx="335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Gain a deeper understanding of underlying patterns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2963807-F71E-AD02-398B-6AD2FE11CB67}"/>
              </a:ext>
            </a:extLst>
          </p:cNvPr>
          <p:cNvSpPr/>
          <p:nvPr/>
        </p:nvSpPr>
        <p:spPr>
          <a:xfrm>
            <a:off x="3749617" y="567561"/>
            <a:ext cx="4692771" cy="1077218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BCD7F8-2A65-46E7-E9B4-F4376B2C6687}"/>
              </a:ext>
            </a:extLst>
          </p:cNvPr>
          <p:cNvSpPr/>
          <p:nvPr/>
        </p:nvSpPr>
        <p:spPr>
          <a:xfrm flipV="1">
            <a:off x="3732365" y="567560"/>
            <a:ext cx="4692772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AC3C8C-CE1E-B5F4-49D9-AE86345F8941}"/>
              </a:ext>
            </a:extLst>
          </p:cNvPr>
          <p:cNvSpPr/>
          <p:nvPr/>
        </p:nvSpPr>
        <p:spPr>
          <a:xfrm flipV="1">
            <a:off x="3729488" y="1599058"/>
            <a:ext cx="4710026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4FE351-988C-108E-893D-A91B30A650B5}"/>
              </a:ext>
            </a:extLst>
          </p:cNvPr>
          <p:cNvSpPr/>
          <p:nvPr/>
        </p:nvSpPr>
        <p:spPr>
          <a:xfrm rot="5400000">
            <a:off x="7900904" y="1060452"/>
            <a:ext cx="1031500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3B7D18F-0520-CB2F-F15E-7434803ABFB1}"/>
              </a:ext>
            </a:extLst>
          </p:cNvPr>
          <p:cNvSpPr/>
          <p:nvPr/>
        </p:nvSpPr>
        <p:spPr>
          <a:xfrm rot="5400000">
            <a:off x="3236740" y="1083311"/>
            <a:ext cx="1031500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6045EBB-D173-496D-8E7F-72E8EA7A6D58}"/>
              </a:ext>
            </a:extLst>
          </p:cNvPr>
          <p:cNvSpPr/>
          <p:nvPr/>
        </p:nvSpPr>
        <p:spPr>
          <a:xfrm>
            <a:off x="3416029" y="5573897"/>
            <a:ext cx="4152498" cy="617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977E19-B62F-6888-8BFF-C6B14A61E114}"/>
              </a:ext>
            </a:extLst>
          </p:cNvPr>
          <p:cNvSpPr txBox="1"/>
          <p:nvPr/>
        </p:nvSpPr>
        <p:spPr>
          <a:xfrm>
            <a:off x="3587396" y="818633"/>
            <a:ext cx="4914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>
                <a:solidFill>
                  <a:srgbClr val="E8E8E6"/>
                </a:solidFill>
                <a:effectLst/>
                <a:latin typeface="Agency FB" panose="020B0503020202020204" pitchFamily="34" charset="0"/>
              </a:rPr>
              <a:t>Trends And Future Direction</a:t>
            </a:r>
            <a:endParaRPr lang="en-US" sz="3200" dirty="0">
              <a:solidFill>
                <a:srgbClr val="D4B6F6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65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0">
        <p159:morph option="byObject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42" grpId="0"/>
      <p:bldP spid="44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16EE50-5EDC-04DF-DD13-F0C262FA7430}"/>
              </a:ext>
            </a:extLst>
          </p:cNvPr>
          <p:cNvSpPr/>
          <p:nvPr/>
        </p:nvSpPr>
        <p:spPr>
          <a:xfrm>
            <a:off x="3752491" y="604933"/>
            <a:ext cx="4692771" cy="1077218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A8B80-4188-492F-F818-B2C7D1E5F24B}"/>
              </a:ext>
            </a:extLst>
          </p:cNvPr>
          <p:cNvSpPr txBox="1"/>
          <p:nvPr/>
        </p:nvSpPr>
        <p:spPr>
          <a:xfrm>
            <a:off x="3530938" y="604933"/>
            <a:ext cx="49143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>
                <a:solidFill>
                  <a:srgbClr val="E8E8E6"/>
                </a:solidFill>
                <a:effectLst/>
                <a:latin typeface="Agency FB" panose="020B0503020202020204" pitchFamily="34" charset="0"/>
              </a:rPr>
              <a:t>Harnessing Visual Analytics for informed Decision-making</a:t>
            </a:r>
            <a:endParaRPr lang="en-US" sz="3200" dirty="0">
              <a:solidFill>
                <a:srgbClr val="D4B6F6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CFE51-D182-7B20-B3E0-A3B58742A0B1}"/>
              </a:ext>
            </a:extLst>
          </p:cNvPr>
          <p:cNvSpPr/>
          <p:nvPr/>
        </p:nvSpPr>
        <p:spPr>
          <a:xfrm flipV="1">
            <a:off x="3735239" y="604932"/>
            <a:ext cx="4692772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6C299F-B44D-0F58-AC98-F3FF1ADE3B7E}"/>
              </a:ext>
            </a:extLst>
          </p:cNvPr>
          <p:cNvSpPr/>
          <p:nvPr/>
        </p:nvSpPr>
        <p:spPr>
          <a:xfrm flipV="1">
            <a:off x="3732362" y="1636430"/>
            <a:ext cx="4710026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AB98AA-A74B-3E1A-9B73-2C3F0474F397}"/>
              </a:ext>
            </a:extLst>
          </p:cNvPr>
          <p:cNvSpPr/>
          <p:nvPr/>
        </p:nvSpPr>
        <p:spPr>
          <a:xfrm rot="5400000">
            <a:off x="7903778" y="1097824"/>
            <a:ext cx="1031500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81BA10-B79A-FCD7-C0DC-CCB977F0A6D4}"/>
              </a:ext>
            </a:extLst>
          </p:cNvPr>
          <p:cNvSpPr/>
          <p:nvPr/>
        </p:nvSpPr>
        <p:spPr>
          <a:xfrm rot="5400000">
            <a:off x="3239614" y="1120683"/>
            <a:ext cx="1031500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BE8413-2262-28AB-3AC2-D077F89CF15F}"/>
              </a:ext>
            </a:extLst>
          </p:cNvPr>
          <p:cNvGrpSpPr/>
          <p:nvPr/>
        </p:nvGrpSpPr>
        <p:grpSpPr>
          <a:xfrm>
            <a:off x="-57" y="-6610"/>
            <a:ext cx="12192000" cy="6858000"/>
            <a:chOff x="0" y="0"/>
            <a:chExt cx="12192000" cy="6858000"/>
          </a:xfrm>
        </p:grpSpPr>
        <p:pic>
          <p:nvPicPr>
            <p:cNvPr id="3" name="Picture 2" descr="A diagram of market share&#10;&#10;Description automatically generated">
              <a:extLst>
                <a:ext uri="{FF2B5EF4-FFF2-40B4-BE49-F238E27FC236}">
                  <a16:creationId xmlns:a16="http://schemas.microsoft.com/office/drawing/2014/main" id="{0F610CCE-8743-50A1-6477-DE23C5A14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A8F8CB-883D-7AA8-922E-7478C1587208}"/>
                </a:ext>
              </a:extLst>
            </p:cNvPr>
            <p:cNvSpPr/>
            <p:nvPr/>
          </p:nvSpPr>
          <p:spPr>
            <a:xfrm>
              <a:off x="655609" y="1865893"/>
              <a:ext cx="10852031" cy="4897215"/>
            </a:xfrm>
            <a:prstGeom prst="rect">
              <a:avLst/>
            </a:prstGeom>
            <a:solidFill>
              <a:srgbClr val="210B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8B69E11-6D29-1BBB-132A-DC12E9C90EA1}"/>
              </a:ext>
            </a:extLst>
          </p:cNvPr>
          <p:cNvSpPr/>
          <p:nvPr/>
        </p:nvSpPr>
        <p:spPr>
          <a:xfrm>
            <a:off x="1130510" y="3593367"/>
            <a:ext cx="999744" cy="999744"/>
          </a:xfrm>
          <a:custGeom>
            <a:avLst/>
            <a:gdLst>
              <a:gd name="connsiteX0" fmla="*/ 0 w 999744"/>
              <a:gd name="connsiteY0" fmla="*/ 0 h 999744"/>
              <a:gd name="connsiteX1" fmla="*/ 999744 w 999744"/>
              <a:gd name="connsiteY1" fmla="*/ 0 h 999744"/>
              <a:gd name="connsiteX2" fmla="*/ 999744 w 999744"/>
              <a:gd name="connsiteY2" fmla="*/ 999744 h 999744"/>
              <a:gd name="connsiteX3" fmla="*/ 0 w 999744"/>
              <a:gd name="connsiteY3" fmla="*/ 999744 h 999744"/>
              <a:gd name="connsiteX4" fmla="*/ 0 w 999744"/>
              <a:gd name="connsiteY4" fmla="*/ 0 h 99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744" h="999744">
                <a:moveTo>
                  <a:pt x="0" y="0"/>
                </a:moveTo>
                <a:lnTo>
                  <a:pt x="999744" y="0"/>
                </a:lnTo>
                <a:lnTo>
                  <a:pt x="999744" y="999744"/>
                </a:lnTo>
                <a:lnTo>
                  <a:pt x="0" y="999744"/>
                </a:lnTo>
                <a:lnTo>
                  <a:pt x="0" y="0"/>
                </a:lnTo>
                <a:close/>
              </a:path>
            </a:pathLst>
          </a:custGeom>
          <a:solidFill>
            <a:srgbClr val="B32A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39AA06B-3425-B038-8CE0-FACB1FD6E6E1}"/>
              </a:ext>
            </a:extLst>
          </p:cNvPr>
          <p:cNvSpPr/>
          <p:nvPr/>
        </p:nvSpPr>
        <p:spPr>
          <a:xfrm>
            <a:off x="905763" y="3372934"/>
            <a:ext cx="1449238" cy="1440611"/>
          </a:xfrm>
          <a:custGeom>
            <a:avLst/>
            <a:gdLst>
              <a:gd name="connsiteX0" fmla="*/ 0 w 1449238"/>
              <a:gd name="connsiteY0" fmla="*/ 0 h 1440611"/>
              <a:gd name="connsiteX1" fmla="*/ 1449238 w 1449238"/>
              <a:gd name="connsiteY1" fmla="*/ 0 h 1440611"/>
              <a:gd name="connsiteX2" fmla="*/ 1449238 w 1449238"/>
              <a:gd name="connsiteY2" fmla="*/ 1440611 h 1440611"/>
              <a:gd name="connsiteX3" fmla="*/ 0 w 1449238"/>
              <a:gd name="connsiteY3" fmla="*/ 1440611 h 1440611"/>
              <a:gd name="connsiteX4" fmla="*/ 0 w 1449238"/>
              <a:gd name="connsiteY4" fmla="*/ 0 h 1440611"/>
              <a:gd name="connsiteX5" fmla="*/ 118067 w 1449238"/>
              <a:gd name="connsiteY5" fmla="*/ 125602 h 1440611"/>
              <a:gd name="connsiteX6" fmla="*/ 118067 w 1449238"/>
              <a:gd name="connsiteY6" fmla="*/ 1338706 h 1440611"/>
              <a:gd name="connsiteX7" fmla="*/ 1331171 w 1449238"/>
              <a:gd name="connsiteY7" fmla="*/ 1338706 h 1440611"/>
              <a:gd name="connsiteX8" fmla="*/ 1331171 w 1449238"/>
              <a:gd name="connsiteY8" fmla="*/ 125602 h 1440611"/>
              <a:gd name="connsiteX9" fmla="*/ 118067 w 1449238"/>
              <a:gd name="connsiteY9" fmla="*/ 125602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9238" h="1440611">
                <a:moveTo>
                  <a:pt x="0" y="0"/>
                </a:moveTo>
                <a:lnTo>
                  <a:pt x="1449238" y="0"/>
                </a:lnTo>
                <a:lnTo>
                  <a:pt x="1449238" y="1440611"/>
                </a:lnTo>
                <a:lnTo>
                  <a:pt x="0" y="1440611"/>
                </a:lnTo>
                <a:lnTo>
                  <a:pt x="0" y="0"/>
                </a:lnTo>
                <a:close/>
                <a:moveTo>
                  <a:pt x="118067" y="125602"/>
                </a:moveTo>
                <a:lnTo>
                  <a:pt x="118067" y="1338706"/>
                </a:lnTo>
                <a:lnTo>
                  <a:pt x="1331171" y="1338706"/>
                </a:lnTo>
                <a:lnTo>
                  <a:pt x="1331171" y="125602"/>
                </a:lnTo>
                <a:lnTo>
                  <a:pt x="118067" y="125602"/>
                </a:lnTo>
                <a:close/>
              </a:path>
            </a:pathLst>
          </a:custGeom>
          <a:solidFill>
            <a:srgbClr val="B32A9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C447E-17A4-D3B4-FAB1-2244F879D4F2}"/>
              </a:ext>
            </a:extLst>
          </p:cNvPr>
          <p:cNvSpPr txBox="1"/>
          <p:nvPr/>
        </p:nvSpPr>
        <p:spPr>
          <a:xfrm>
            <a:off x="1130510" y="3862406"/>
            <a:ext cx="99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Trends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972CD2-7703-A7AD-504A-AFFA42670853}"/>
              </a:ext>
            </a:extLst>
          </p:cNvPr>
          <p:cNvSpPr/>
          <p:nvPr/>
        </p:nvSpPr>
        <p:spPr>
          <a:xfrm>
            <a:off x="2355001" y="4070378"/>
            <a:ext cx="1078295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E68F61-D9AB-0FAC-4B6E-80B4B07977D0}"/>
              </a:ext>
            </a:extLst>
          </p:cNvPr>
          <p:cNvSpPr/>
          <p:nvPr/>
        </p:nvSpPr>
        <p:spPr>
          <a:xfrm rot="5400000">
            <a:off x="1912513" y="4070378"/>
            <a:ext cx="3052754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F4AECD-2C31-B373-43F3-6E1931CC0F55}"/>
              </a:ext>
            </a:extLst>
          </p:cNvPr>
          <p:cNvSpPr/>
          <p:nvPr/>
        </p:nvSpPr>
        <p:spPr>
          <a:xfrm>
            <a:off x="3416029" y="5573897"/>
            <a:ext cx="4152498" cy="617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631B0C-D104-9B8F-1D9E-6C6D1D16B7EC}"/>
              </a:ext>
            </a:extLst>
          </p:cNvPr>
          <p:cNvSpPr/>
          <p:nvPr/>
        </p:nvSpPr>
        <p:spPr>
          <a:xfrm>
            <a:off x="3416029" y="2564787"/>
            <a:ext cx="4043227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60DFE3-6FA9-DC01-AF44-42F0A790AED5}"/>
              </a:ext>
            </a:extLst>
          </p:cNvPr>
          <p:cNvSpPr/>
          <p:nvPr/>
        </p:nvSpPr>
        <p:spPr>
          <a:xfrm rot="5400000" flipV="1">
            <a:off x="5248923" y="2972393"/>
            <a:ext cx="767751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0642F7E-2B13-06B1-7035-C9F0E605F856}"/>
              </a:ext>
            </a:extLst>
          </p:cNvPr>
          <p:cNvSpPr/>
          <p:nvPr/>
        </p:nvSpPr>
        <p:spPr>
          <a:xfrm>
            <a:off x="4976541" y="2221442"/>
            <a:ext cx="1340040" cy="767751"/>
          </a:xfrm>
          <a:custGeom>
            <a:avLst/>
            <a:gdLst>
              <a:gd name="connsiteX0" fmla="*/ 0 w 1340040"/>
              <a:gd name="connsiteY0" fmla="*/ 0 h 767751"/>
              <a:gd name="connsiteX1" fmla="*/ 1340040 w 1340040"/>
              <a:gd name="connsiteY1" fmla="*/ 0 h 767751"/>
              <a:gd name="connsiteX2" fmla="*/ 1340040 w 1340040"/>
              <a:gd name="connsiteY2" fmla="*/ 767751 h 767751"/>
              <a:gd name="connsiteX3" fmla="*/ 0 w 1340040"/>
              <a:gd name="connsiteY3" fmla="*/ 767751 h 767751"/>
              <a:gd name="connsiteX4" fmla="*/ 0 w 1340040"/>
              <a:gd name="connsiteY4" fmla="*/ 0 h 767751"/>
              <a:gd name="connsiteX5" fmla="*/ 87337 w 1340040"/>
              <a:gd name="connsiteY5" fmla="*/ 60383 h 767751"/>
              <a:gd name="connsiteX6" fmla="*/ 87337 w 1340040"/>
              <a:gd name="connsiteY6" fmla="*/ 707366 h 767751"/>
              <a:gd name="connsiteX7" fmla="*/ 1252703 w 1340040"/>
              <a:gd name="connsiteY7" fmla="*/ 707366 h 767751"/>
              <a:gd name="connsiteX8" fmla="*/ 1252703 w 1340040"/>
              <a:gd name="connsiteY8" fmla="*/ 60383 h 767751"/>
              <a:gd name="connsiteX9" fmla="*/ 87337 w 1340040"/>
              <a:gd name="connsiteY9" fmla="*/ 60383 h 76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0040" h="767751">
                <a:moveTo>
                  <a:pt x="0" y="0"/>
                </a:moveTo>
                <a:lnTo>
                  <a:pt x="1340040" y="0"/>
                </a:lnTo>
                <a:lnTo>
                  <a:pt x="1340040" y="767751"/>
                </a:lnTo>
                <a:lnTo>
                  <a:pt x="0" y="767751"/>
                </a:lnTo>
                <a:lnTo>
                  <a:pt x="0" y="0"/>
                </a:lnTo>
                <a:close/>
                <a:moveTo>
                  <a:pt x="87337" y="60383"/>
                </a:moveTo>
                <a:lnTo>
                  <a:pt x="87337" y="707366"/>
                </a:lnTo>
                <a:lnTo>
                  <a:pt x="1252703" y="707366"/>
                </a:lnTo>
                <a:lnTo>
                  <a:pt x="1252703" y="60383"/>
                </a:lnTo>
                <a:lnTo>
                  <a:pt x="87337" y="60383"/>
                </a:lnTo>
                <a:close/>
              </a:path>
            </a:pathLst>
          </a:custGeom>
          <a:solidFill>
            <a:srgbClr val="8B3E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8805B76-D353-7305-9E30-558E47126271}"/>
              </a:ext>
            </a:extLst>
          </p:cNvPr>
          <p:cNvSpPr/>
          <p:nvPr/>
        </p:nvSpPr>
        <p:spPr>
          <a:xfrm>
            <a:off x="5150634" y="2406483"/>
            <a:ext cx="989162" cy="420104"/>
          </a:xfrm>
          <a:custGeom>
            <a:avLst/>
            <a:gdLst>
              <a:gd name="connsiteX0" fmla="*/ 0 w 989162"/>
              <a:gd name="connsiteY0" fmla="*/ 0 h 420104"/>
              <a:gd name="connsiteX1" fmla="*/ 989162 w 989162"/>
              <a:gd name="connsiteY1" fmla="*/ 0 h 420104"/>
              <a:gd name="connsiteX2" fmla="*/ 989162 w 989162"/>
              <a:gd name="connsiteY2" fmla="*/ 420104 h 420104"/>
              <a:gd name="connsiteX3" fmla="*/ 0 w 989162"/>
              <a:gd name="connsiteY3" fmla="*/ 420104 h 420104"/>
              <a:gd name="connsiteX4" fmla="*/ 0 w 989162"/>
              <a:gd name="connsiteY4" fmla="*/ 0 h 42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9162" h="420104">
                <a:moveTo>
                  <a:pt x="0" y="0"/>
                </a:moveTo>
                <a:lnTo>
                  <a:pt x="989162" y="0"/>
                </a:lnTo>
                <a:lnTo>
                  <a:pt x="989162" y="420104"/>
                </a:lnTo>
                <a:lnTo>
                  <a:pt x="0" y="420104"/>
                </a:lnTo>
                <a:lnTo>
                  <a:pt x="0" y="0"/>
                </a:lnTo>
                <a:close/>
              </a:path>
            </a:pathLst>
          </a:custGeom>
          <a:solidFill>
            <a:srgbClr val="8C3D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698543D-3F06-3AF5-9001-47E32A91F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268" y="2374073"/>
            <a:ext cx="477059" cy="47705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1829531-08E8-0E76-67C8-412153CAE8B3}"/>
              </a:ext>
            </a:extLst>
          </p:cNvPr>
          <p:cNvSpPr/>
          <p:nvPr/>
        </p:nvSpPr>
        <p:spPr>
          <a:xfrm rot="5400000" flipV="1">
            <a:off x="5254032" y="5204909"/>
            <a:ext cx="767751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C696231-71F1-3C35-EF66-EF7F8F8AA494}"/>
              </a:ext>
            </a:extLst>
          </p:cNvPr>
          <p:cNvSpPr/>
          <p:nvPr/>
        </p:nvSpPr>
        <p:spPr>
          <a:xfrm>
            <a:off x="4986984" y="5183631"/>
            <a:ext cx="1340040" cy="767751"/>
          </a:xfrm>
          <a:custGeom>
            <a:avLst/>
            <a:gdLst>
              <a:gd name="connsiteX0" fmla="*/ 0 w 1340040"/>
              <a:gd name="connsiteY0" fmla="*/ 0 h 767751"/>
              <a:gd name="connsiteX1" fmla="*/ 1340040 w 1340040"/>
              <a:gd name="connsiteY1" fmla="*/ 0 h 767751"/>
              <a:gd name="connsiteX2" fmla="*/ 1340040 w 1340040"/>
              <a:gd name="connsiteY2" fmla="*/ 767751 h 767751"/>
              <a:gd name="connsiteX3" fmla="*/ 0 w 1340040"/>
              <a:gd name="connsiteY3" fmla="*/ 767751 h 767751"/>
              <a:gd name="connsiteX4" fmla="*/ 0 w 1340040"/>
              <a:gd name="connsiteY4" fmla="*/ 0 h 767751"/>
              <a:gd name="connsiteX5" fmla="*/ 87337 w 1340040"/>
              <a:gd name="connsiteY5" fmla="*/ 60383 h 767751"/>
              <a:gd name="connsiteX6" fmla="*/ 87337 w 1340040"/>
              <a:gd name="connsiteY6" fmla="*/ 707366 h 767751"/>
              <a:gd name="connsiteX7" fmla="*/ 1252703 w 1340040"/>
              <a:gd name="connsiteY7" fmla="*/ 707366 h 767751"/>
              <a:gd name="connsiteX8" fmla="*/ 1252703 w 1340040"/>
              <a:gd name="connsiteY8" fmla="*/ 60383 h 767751"/>
              <a:gd name="connsiteX9" fmla="*/ 87337 w 1340040"/>
              <a:gd name="connsiteY9" fmla="*/ 60383 h 76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0040" h="767751">
                <a:moveTo>
                  <a:pt x="0" y="0"/>
                </a:moveTo>
                <a:lnTo>
                  <a:pt x="1340040" y="0"/>
                </a:lnTo>
                <a:lnTo>
                  <a:pt x="1340040" y="767751"/>
                </a:lnTo>
                <a:lnTo>
                  <a:pt x="0" y="767751"/>
                </a:lnTo>
                <a:lnTo>
                  <a:pt x="0" y="0"/>
                </a:lnTo>
                <a:close/>
                <a:moveTo>
                  <a:pt x="87337" y="60383"/>
                </a:moveTo>
                <a:lnTo>
                  <a:pt x="87337" y="707366"/>
                </a:lnTo>
                <a:lnTo>
                  <a:pt x="1252703" y="707366"/>
                </a:lnTo>
                <a:lnTo>
                  <a:pt x="1252703" y="60383"/>
                </a:lnTo>
                <a:lnTo>
                  <a:pt x="87337" y="60383"/>
                </a:lnTo>
                <a:close/>
              </a:path>
            </a:pathLst>
          </a:custGeom>
          <a:solidFill>
            <a:srgbClr val="8B3E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E93C006-1454-9C07-CAA1-99956668955B}"/>
              </a:ext>
            </a:extLst>
          </p:cNvPr>
          <p:cNvSpPr/>
          <p:nvPr/>
        </p:nvSpPr>
        <p:spPr>
          <a:xfrm>
            <a:off x="5161077" y="5368672"/>
            <a:ext cx="989162" cy="420104"/>
          </a:xfrm>
          <a:custGeom>
            <a:avLst/>
            <a:gdLst>
              <a:gd name="connsiteX0" fmla="*/ 0 w 989162"/>
              <a:gd name="connsiteY0" fmla="*/ 0 h 420104"/>
              <a:gd name="connsiteX1" fmla="*/ 989162 w 989162"/>
              <a:gd name="connsiteY1" fmla="*/ 0 h 420104"/>
              <a:gd name="connsiteX2" fmla="*/ 989162 w 989162"/>
              <a:gd name="connsiteY2" fmla="*/ 420104 h 420104"/>
              <a:gd name="connsiteX3" fmla="*/ 0 w 989162"/>
              <a:gd name="connsiteY3" fmla="*/ 420104 h 420104"/>
              <a:gd name="connsiteX4" fmla="*/ 0 w 989162"/>
              <a:gd name="connsiteY4" fmla="*/ 0 h 42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9162" h="420104">
                <a:moveTo>
                  <a:pt x="0" y="0"/>
                </a:moveTo>
                <a:lnTo>
                  <a:pt x="989162" y="0"/>
                </a:lnTo>
                <a:lnTo>
                  <a:pt x="989162" y="420104"/>
                </a:lnTo>
                <a:lnTo>
                  <a:pt x="0" y="420104"/>
                </a:lnTo>
                <a:lnTo>
                  <a:pt x="0" y="0"/>
                </a:lnTo>
                <a:close/>
              </a:path>
            </a:pathLst>
          </a:custGeom>
          <a:solidFill>
            <a:srgbClr val="8C3D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DBE39F5-48C1-FE40-2076-81134DEC6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3624" y="5384709"/>
            <a:ext cx="404067" cy="40406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6C1D12F-707D-82A4-CAB7-AD83A0CAC3CD}"/>
              </a:ext>
            </a:extLst>
          </p:cNvPr>
          <p:cNvSpPr/>
          <p:nvPr/>
        </p:nvSpPr>
        <p:spPr>
          <a:xfrm>
            <a:off x="5609939" y="3331949"/>
            <a:ext cx="883159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7ABE76-64F9-B961-1A05-86422EE549F6}"/>
              </a:ext>
            </a:extLst>
          </p:cNvPr>
          <p:cNvSpPr/>
          <p:nvPr/>
        </p:nvSpPr>
        <p:spPr>
          <a:xfrm>
            <a:off x="5618565" y="4846498"/>
            <a:ext cx="883159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3DD779-4D4C-7423-9EE9-E036FB43EA8A}"/>
              </a:ext>
            </a:extLst>
          </p:cNvPr>
          <p:cNvSpPr/>
          <p:nvPr/>
        </p:nvSpPr>
        <p:spPr>
          <a:xfrm rot="5400000">
            <a:off x="6300019" y="3481347"/>
            <a:ext cx="340437" cy="457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6B20CA-22A3-6478-7815-6882ECDC294F}"/>
              </a:ext>
            </a:extLst>
          </p:cNvPr>
          <p:cNvSpPr/>
          <p:nvPr/>
        </p:nvSpPr>
        <p:spPr>
          <a:xfrm rot="5400000">
            <a:off x="6322879" y="4700080"/>
            <a:ext cx="340437" cy="457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4FBBC8-F682-CBC2-030C-D0734FDE1AFE}"/>
              </a:ext>
            </a:extLst>
          </p:cNvPr>
          <p:cNvSpPr/>
          <p:nvPr/>
        </p:nvSpPr>
        <p:spPr>
          <a:xfrm>
            <a:off x="7469323" y="2488442"/>
            <a:ext cx="198408" cy="198408"/>
          </a:xfrm>
          <a:prstGeom prst="rect">
            <a:avLst/>
          </a:prstGeom>
          <a:solidFill>
            <a:srgbClr val="D4B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5E525D-797E-BFD9-D4B9-7AC6208FB0C7}"/>
              </a:ext>
            </a:extLst>
          </p:cNvPr>
          <p:cNvSpPr/>
          <p:nvPr/>
        </p:nvSpPr>
        <p:spPr>
          <a:xfrm>
            <a:off x="6385267" y="3684748"/>
            <a:ext cx="198408" cy="198408"/>
          </a:xfrm>
          <a:prstGeom prst="rect">
            <a:avLst/>
          </a:prstGeom>
          <a:solidFill>
            <a:srgbClr val="D4B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FD6B41-DBD2-5ECC-6D4C-0832C838A02C}"/>
              </a:ext>
            </a:extLst>
          </p:cNvPr>
          <p:cNvSpPr/>
          <p:nvPr/>
        </p:nvSpPr>
        <p:spPr>
          <a:xfrm>
            <a:off x="6379659" y="4355927"/>
            <a:ext cx="198408" cy="198408"/>
          </a:xfrm>
          <a:prstGeom prst="rect">
            <a:avLst/>
          </a:prstGeom>
          <a:solidFill>
            <a:srgbClr val="D4B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0FECA8-B57F-B209-F933-2EB0137CEC59}"/>
              </a:ext>
            </a:extLst>
          </p:cNvPr>
          <p:cNvSpPr/>
          <p:nvPr/>
        </p:nvSpPr>
        <p:spPr>
          <a:xfrm>
            <a:off x="7500666" y="5505571"/>
            <a:ext cx="198408" cy="198408"/>
          </a:xfrm>
          <a:prstGeom prst="rect">
            <a:avLst/>
          </a:prstGeom>
          <a:solidFill>
            <a:srgbClr val="D4B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6DB54A-F619-7E2D-D32B-50DFE6A2FDBB}"/>
              </a:ext>
            </a:extLst>
          </p:cNvPr>
          <p:cNvSpPr txBox="1"/>
          <p:nvPr/>
        </p:nvSpPr>
        <p:spPr>
          <a:xfrm>
            <a:off x="4686884" y="1784357"/>
            <a:ext cx="1863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Complexity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B6C098-4805-34F1-09A0-7C06806818BF}"/>
              </a:ext>
            </a:extLst>
          </p:cNvPr>
          <p:cNvSpPr txBox="1"/>
          <p:nvPr/>
        </p:nvSpPr>
        <p:spPr>
          <a:xfrm>
            <a:off x="4686884" y="6011963"/>
            <a:ext cx="22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Analytics Integration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A9283-57BA-C857-56C0-6A629B18838D}"/>
              </a:ext>
            </a:extLst>
          </p:cNvPr>
          <p:cNvSpPr txBox="1"/>
          <p:nvPr/>
        </p:nvSpPr>
        <p:spPr>
          <a:xfrm>
            <a:off x="7731367" y="2433757"/>
            <a:ext cx="335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Comprehend the data's nuances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FCE494-7525-8AA6-A31A-17D7A7EF90C5}"/>
              </a:ext>
            </a:extLst>
          </p:cNvPr>
          <p:cNvSpPr txBox="1"/>
          <p:nvPr/>
        </p:nvSpPr>
        <p:spPr>
          <a:xfrm>
            <a:off x="6719363" y="3664860"/>
            <a:ext cx="335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Gain a deeper understanding of underlying patterns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23CC5B-2949-3C46-73C9-728796B61F9B}"/>
              </a:ext>
            </a:extLst>
          </p:cNvPr>
          <p:cNvSpPr txBox="1"/>
          <p:nvPr/>
        </p:nvSpPr>
        <p:spPr>
          <a:xfrm>
            <a:off x="7793182" y="5420008"/>
            <a:ext cx="335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Integrate advanced analytics techniques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A14BF8-B996-E83D-38FA-455AD3686BD5}"/>
              </a:ext>
            </a:extLst>
          </p:cNvPr>
          <p:cNvSpPr txBox="1"/>
          <p:nvPr/>
        </p:nvSpPr>
        <p:spPr>
          <a:xfrm>
            <a:off x="6719362" y="4277438"/>
            <a:ext cx="335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Machine learning, predictive modeling, and anomaly detection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2963807-F71E-AD02-398B-6AD2FE11CB67}"/>
              </a:ext>
            </a:extLst>
          </p:cNvPr>
          <p:cNvSpPr/>
          <p:nvPr/>
        </p:nvSpPr>
        <p:spPr>
          <a:xfrm>
            <a:off x="3749617" y="567561"/>
            <a:ext cx="4692771" cy="1077218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0C792F-6D2C-6543-7675-0DAAFE0459A9}"/>
              </a:ext>
            </a:extLst>
          </p:cNvPr>
          <p:cNvSpPr txBox="1"/>
          <p:nvPr/>
        </p:nvSpPr>
        <p:spPr>
          <a:xfrm>
            <a:off x="3587396" y="818633"/>
            <a:ext cx="4914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>
                <a:solidFill>
                  <a:srgbClr val="E8E8E6"/>
                </a:solidFill>
                <a:effectLst/>
                <a:latin typeface="Agency FB" panose="020B0503020202020204" pitchFamily="34" charset="0"/>
              </a:rPr>
              <a:t>Trends And Future Direction</a:t>
            </a:r>
            <a:endParaRPr lang="en-US" sz="3200" dirty="0">
              <a:solidFill>
                <a:srgbClr val="D4B6F6"/>
              </a:solidFill>
              <a:latin typeface="Agency FB" panose="020B0503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BCD7F8-2A65-46E7-E9B4-F4376B2C6687}"/>
              </a:ext>
            </a:extLst>
          </p:cNvPr>
          <p:cNvSpPr/>
          <p:nvPr/>
        </p:nvSpPr>
        <p:spPr>
          <a:xfrm flipV="1">
            <a:off x="3732365" y="567560"/>
            <a:ext cx="4692772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AC3C8C-CE1E-B5F4-49D9-AE86345F8941}"/>
              </a:ext>
            </a:extLst>
          </p:cNvPr>
          <p:cNvSpPr/>
          <p:nvPr/>
        </p:nvSpPr>
        <p:spPr>
          <a:xfrm flipV="1">
            <a:off x="3729488" y="1599058"/>
            <a:ext cx="4710026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4FE351-988C-108E-893D-A91B30A650B5}"/>
              </a:ext>
            </a:extLst>
          </p:cNvPr>
          <p:cNvSpPr/>
          <p:nvPr/>
        </p:nvSpPr>
        <p:spPr>
          <a:xfrm rot="5400000">
            <a:off x="7900904" y="1060452"/>
            <a:ext cx="1031500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3B7D18F-0520-CB2F-F15E-7434803ABFB1}"/>
              </a:ext>
            </a:extLst>
          </p:cNvPr>
          <p:cNvSpPr/>
          <p:nvPr/>
        </p:nvSpPr>
        <p:spPr>
          <a:xfrm rot="5400000">
            <a:off x="3236740" y="1083311"/>
            <a:ext cx="1031500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47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0">
        <p159:morph option="byObject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43" grpId="0"/>
      <p:bldP spid="46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16EE50-5EDC-04DF-DD13-F0C262FA7430}"/>
              </a:ext>
            </a:extLst>
          </p:cNvPr>
          <p:cNvSpPr/>
          <p:nvPr/>
        </p:nvSpPr>
        <p:spPr>
          <a:xfrm>
            <a:off x="3752491" y="604933"/>
            <a:ext cx="4692771" cy="1077218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A8B80-4188-492F-F818-B2C7D1E5F24B}"/>
              </a:ext>
            </a:extLst>
          </p:cNvPr>
          <p:cNvSpPr txBox="1"/>
          <p:nvPr/>
        </p:nvSpPr>
        <p:spPr>
          <a:xfrm>
            <a:off x="3530938" y="604933"/>
            <a:ext cx="49143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>
                <a:solidFill>
                  <a:srgbClr val="E8E8E6"/>
                </a:solidFill>
                <a:effectLst/>
                <a:latin typeface="Agency FB" panose="020B0503020202020204" pitchFamily="34" charset="0"/>
              </a:rPr>
              <a:t>Harnessing Visual Analytics for informed Decision-making</a:t>
            </a:r>
            <a:endParaRPr lang="en-US" sz="3200" dirty="0">
              <a:solidFill>
                <a:srgbClr val="D4B6F6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CFE51-D182-7B20-B3E0-A3B58742A0B1}"/>
              </a:ext>
            </a:extLst>
          </p:cNvPr>
          <p:cNvSpPr/>
          <p:nvPr/>
        </p:nvSpPr>
        <p:spPr>
          <a:xfrm flipV="1">
            <a:off x="3735239" y="604932"/>
            <a:ext cx="4692772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6C299F-B44D-0F58-AC98-F3FF1ADE3B7E}"/>
              </a:ext>
            </a:extLst>
          </p:cNvPr>
          <p:cNvSpPr/>
          <p:nvPr/>
        </p:nvSpPr>
        <p:spPr>
          <a:xfrm flipV="1">
            <a:off x="3732362" y="1636430"/>
            <a:ext cx="4710026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AB98AA-A74B-3E1A-9B73-2C3F0474F397}"/>
              </a:ext>
            </a:extLst>
          </p:cNvPr>
          <p:cNvSpPr/>
          <p:nvPr/>
        </p:nvSpPr>
        <p:spPr>
          <a:xfrm rot="5400000">
            <a:off x="7903778" y="1097824"/>
            <a:ext cx="1031500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81BA10-B79A-FCD7-C0DC-CCB977F0A6D4}"/>
              </a:ext>
            </a:extLst>
          </p:cNvPr>
          <p:cNvSpPr/>
          <p:nvPr/>
        </p:nvSpPr>
        <p:spPr>
          <a:xfrm rot="5400000">
            <a:off x="3239614" y="1120683"/>
            <a:ext cx="1031500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BE8413-2262-28AB-3AC2-D077F89CF15F}"/>
              </a:ext>
            </a:extLst>
          </p:cNvPr>
          <p:cNvGrpSpPr/>
          <p:nvPr/>
        </p:nvGrpSpPr>
        <p:grpSpPr>
          <a:xfrm>
            <a:off x="-57" y="-6610"/>
            <a:ext cx="12192000" cy="6858000"/>
            <a:chOff x="0" y="0"/>
            <a:chExt cx="12192000" cy="6858000"/>
          </a:xfrm>
        </p:grpSpPr>
        <p:pic>
          <p:nvPicPr>
            <p:cNvPr id="3" name="Picture 2" descr="A diagram of market share&#10;&#10;Description automatically generated">
              <a:extLst>
                <a:ext uri="{FF2B5EF4-FFF2-40B4-BE49-F238E27FC236}">
                  <a16:creationId xmlns:a16="http://schemas.microsoft.com/office/drawing/2014/main" id="{0F610CCE-8743-50A1-6477-DE23C5A14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A8F8CB-883D-7AA8-922E-7478C1587208}"/>
                </a:ext>
              </a:extLst>
            </p:cNvPr>
            <p:cNvSpPr/>
            <p:nvPr/>
          </p:nvSpPr>
          <p:spPr>
            <a:xfrm>
              <a:off x="655609" y="1865893"/>
              <a:ext cx="10852031" cy="4897215"/>
            </a:xfrm>
            <a:prstGeom prst="rect">
              <a:avLst/>
            </a:prstGeom>
            <a:solidFill>
              <a:srgbClr val="210B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8B69E11-6D29-1BBB-132A-DC12E9C90EA1}"/>
              </a:ext>
            </a:extLst>
          </p:cNvPr>
          <p:cNvSpPr/>
          <p:nvPr/>
        </p:nvSpPr>
        <p:spPr>
          <a:xfrm>
            <a:off x="-10585915" y="3613463"/>
            <a:ext cx="999744" cy="999744"/>
          </a:xfrm>
          <a:custGeom>
            <a:avLst/>
            <a:gdLst>
              <a:gd name="connsiteX0" fmla="*/ 0 w 999744"/>
              <a:gd name="connsiteY0" fmla="*/ 0 h 999744"/>
              <a:gd name="connsiteX1" fmla="*/ 999744 w 999744"/>
              <a:gd name="connsiteY1" fmla="*/ 0 h 999744"/>
              <a:gd name="connsiteX2" fmla="*/ 999744 w 999744"/>
              <a:gd name="connsiteY2" fmla="*/ 999744 h 999744"/>
              <a:gd name="connsiteX3" fmla="*/ 0 w 999744"/>
              <a:gd name="connsiteY3" fmla="*/ 999744 h 999744"/>
              <a:gd name="connsiteX4" fmla="*/ 0 w 999744"/>
              <a:gd name="connsiteY4" fmla="*/ 0 h 99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744" h="999744">
                <a:moveTo>
                  <a:pt x="0" y="0"/>
                </a:moveTo>
                <a:lnTo>
                  <a:pt x="999744" y="0"/>
                </a:lnTo>
                <a:lnTo>
                  <a:pt x="999744" y="999744"/>
                </a:lnTo>
                <a:lnTo>
                  <a:pt x="0" y="999744"/>
                </a:lnTo>
                <a:lnTo>
                  <a:pt x="0" y="0"/>
                </a:lnTo>
                <a:close/>
              </a:path>
            </a:pathLst>
          </a:custGeom>
          <a:solidFill>
            <a:srgbClr val="B32A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39AA06B-3425-B038-8CE0-FACB1FD6E6E1}"/>
              </a:ext>
            </a:extLst>
          </p:cNvPr>
          <p:cNvSpPr/>
          <p:nvPr/>
        </p:nvSpPr>
        <p:spPr>
          <a:xfrm>
            <a:off x="-10810662" y="3393030"/>
            <a:ext cx="1449238" cy="1440611"/>
          </a:xfrm>
          <a:custGeom>
            <a:avLst/>
            <a:gdLst>
              <a:gd name="connsiteX0" fmla="*/ 0 w 1449238"/>
              <a:gd name="connsiteY0" fmla="*/ 0 h 1440611"/>
              <a:gd name="connsiteX1" fmla="*/ 1449238 w 1449238"/>
              <a:gd name="connsiteY1" fmla="*/ 0 h 1440611"/>
              <a:gd name="connsiteX2" fmla="*/ 1449238 w 1449238"/>
              <a:gd name="connsiteY2" fmla="*/ 1440611 h 1440611"/>
              <a:gd name="connsiteX3" fmla="*/ 0 w 1449238"/>
              <a:gd name="connsiteY3" fmla="*/ 1440611 h 1440611"/>
              <a:gd name="connsiteX4" fmla="*/ 0 w 1449238"/>
              <a:gd name="connsiteY4" fmla="*/ 0 h 1440611"/>
              <a:gd name="connsiteX5" fmla="*/ 118067 w 1449238"/>
              <a:gd name="connsiteY5" fmla="*/ 125602 h 1440611"/>
              <a:gd name="connsiteX6" fmla="*/ 118067 w 1449238"/>
              <a:gd name="connsiteY6" fmla="*/ 1338706 h 1440611"/>
              <a:gd name="connsiteX7" fmla="*/ 1331171 w 1449238"/>
              <a:gd name="connsiteY7" fmla="*/ 1338706 h 1440611"/>
              <a:gd name="connsiteX8" fmla="*/ 1331171 w 1449238"/>
              <a:gd name="connsiteY8" fmla="*/ 125602 h 1440611"/>
              <a:gd name="connsiteX9" fmla="*/ 118067 w 1449238"/>
              <a:gd name="connsiteY9" fmla="*/ 125602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9238" h="1440611">
                <a:moveTo>
                  <a:pt x="0" y="0"/>
                </a:moveTo>
                <a:lnTo>
                  <a:pt x="1449238" y="0"/>
                </a:lnTo>
                <a:lnTo>
                  <a:pt x="1449238" y="1440611"/>
                </a:lnTo>
                <a:lnTo>
                  <a:pt x="0" y="1440611"/>
                </a:lnTo>
                <a:lnTo>
                  <a:pt x="0" y="0"/>
                </a:lnTo>
                <a:close/>
                <a:moveTo>
                  <a:pt x="118067" y="125602"/>
                </a:moveTo>
                <a:lnTo>
                  <a:pt x="118067" y="1338706"/>
                </a:lnTo>
                <a:lnTo>
                  <a:pt x="1331171" y="1338706"/>
                </a:lnTo>
                <a:lnTo>
                  <a:pt x="1331171" y="125602"/>
                </a:lnTo>
                <a:lnTo>
                  <a:pt x="118067" y="125602"/>
                </a:lnTo>
                <a:close/>
              </a:path>
            </a:pathLst>
          </a:custGeom>
          <a:solidFill>
            <a:srgbClr val="B32A9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C447E-17A4-D3B4-FAB1-2244F879D4F2}"/>
              </a:ext>
            </a:extLst>
          </p:cNvPr>
          <p:cNvSpPr txBox="1"/>
          <p:nvPr/>
        </p:nvSpPr>
        <p:spPr>
          <a:xfrm>
            <a:off x="-10585915" y="3882502"/>
            <a:ext cx="99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Trends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972CD2-7703-A7AD-504A-AFFA42670853}"/>
              </a:ext>
            </a:extLst>
          </p:cNvPr>
          <p:cNvSpPr/>
          <p:nvPr/>
        </p:nvSpPr>
        <p:spPr>
          <a:xfrm>
            <a:off x="-9361424" y="4090474"/>
            <a:ext cx="1078295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E68F61-D9AB-0FAC-4B6E-80B4B07977D0}"/>
              </a:ext>
            </a:extLst>
          </p:cNvPr>
          <p:cNvSpPr/>
          <p:nvPr/>
        </p:nvSpPr>
        <p:spPr>
          <a:xfrm rot="5400000">
            <a:off x="-9803912" y="4090474"/>
            <a:ext cx="3052754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F4AECD-2C31-B373-43F3-6E1931CC0F55}"/>
              </a:ext>
            </a:extLst>
          </p:cNvPr>
          <p:cNvSpPr/>
          <p:nvPr/>
        </p:nvSpPr>
        <p:spPr>
          <a:xfrm>
            <a:off x="-8300396" y="5593993"/>
            <a:ext cx="4152498" cy="617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631B0C-D104-9B8F-1D9E-6C6D1D16B7EC}"/>
              </a:ext>
            </a:extLst>
          </p:cNvPr>
          <p:cNvSpPr/>
          <p:nvPr/>
        </p:nvSpPr>
        <p:spPr>
          <a:xfrm>
            <a:off x="-8300396" y="2584883"/>
            <a:ext cx="4043227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60DFE3-6FA9-DC01-AF44-42F0A790AED5}"/>
              </a:ext>
            </a:extLst>
          </p:cNvPr>
          <p:cNvSpPr/>
          <p:nvPr/>
        </p:nvSpPr>
        <p:spPr>
          <a:xfrm rot="5400000" flipV="1">
            <a:off x="-6467502" y="2992489"/>
            <a:ext cx="767751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0642F7E-2B13-06B1-7035-C9F0E605F856}"/>
              </a:ext>
            </a:extLst>
          </p:cNvPr>
          <p:cNvSpPr/>
          <p:nvPr/>
        </p:nvSpPr>
        <p:spPr>
          <a:xfrm>
            <a:off x="-6739884" y="2241538"/>
            <a:ext cx="1340040" cy="767751"/>
          </a:xfrm>
          <a:custGeom>
            <a:avLst/>
            <a:gdLst>
              <a:gd name="connsiteX0" fmla="*/ 0 w 1340040"/>
              <a:gd name="connsiteY0" fmla="*/ 0 h 767751"/>
              <a:gd name="connsiteX1" fmla="*/ 1340040 w 1340040"/>
              <a:gd name="connsiteY1" fmla="*/ 0 h 767751"/>
              <a:gd name="connsiteX2" fmla="*/ 1340040 w 1340040"/>
              <a:gd name="connsiteY2" fmla="*/ 767751 h 767751"/>
              <a:gd name="connsiteX3" fmla="*/ 0 w 1340040"/>
              <a:gd name="connsiteY3" fmla="*/ 767751 h 767751"/>
              <a:gd name="connsiteX4" fmla="*/ 0 w 1340040"/>
              <a:gd name="connsiteY4" fmla="*/ 0 h 767751"/>
              <a:gd name="connsiteX5" fmla="*/ 87337 w 1340040"/>
              <a:gd name="connsiteY5" fmla="*/ 60383 h 767751"/>
              <a:gd name="connsiteX6" fmla="*/ 87337 w 1340040"/>
              <a:gd name="connsiteY6" fmla="*/ 707366 h 767751"/>
              <a:gd name="connsiteX7" fmla="*/ 1252703 w 1340040"/>
              <a:gd name="connsiteY7" fmla="*/ 707366 h 767751"/>
              <a:gd name="connsiteX8" fmla="*/ 1252703 w 1340040"/>
              <a:gd name="connsiteY8" fmla="*/ 60383 h 767751"/>
              <a:gd name="connsiteX9" fmla="*/ 87337 w 1340040"/>
              <a:gd name="connsiteY9" fmla="*/ 60383 h 76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0040" h="767751">
                <a:moveTo>
                  <a:pt x="0" y="0"/>
                </a:moveTo>
                <a:lnTo>
                  <a:pt x="1340040" y="0"/>
                </a:lnTo>
                <a:lnTo>
                  <a:pt x="1340040" y="767751"/>
                </a:lnTo>
                <a:lnTo>
                  <a:pt x="0" y="767751"/>
                </a:lnTo>
                <a:lnTo>
                  <a:pt x="0" y="0"/>
                </a:lnTo>
                <a:close/>
                <a:moveTo>
                  <a:pt x="87337" y="60383"/>
                </a:moveTo>
                <a:lnTo>
                  <a:pt x="87337" y="707366"/>
                </a:lnTo>
                <a:lnTo>
                  <a:pt x="1252703" y="707366"/>
                </a:lnTo>
                <a:lnTo>
                  <a:pt x="1252703" y="60383"/>
                </a:lnTo>
                <a:lnTo>
                  <a:pt x="87337" y="60383"/>
                </a:lnTo>
                <a:close/>
              </a:path>
            </a:pathLst>
          </a:custGeom>
          <a:solidFill>
            <a:srgbClr val="8B3E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8805B76-D353-7305-9E30-558E47126271}"/>
              </a:ext>
            </a:extLst>
          </p:cNvPr>
          <p:cNvSpPr/>
          <p:nvPr/>
        </p:nvSpPr>
        <p:spPr>
          <a:xfrm>
            <a:off x="-6565791" y="2426579"/>
            <a:ext cx="989162" cy="420104"/>
          </a:xfrm>
          <a:custGeom>
            <a:avLst/>
            <a:gdLst>
              <a:gd name="connsiteX0" fmla="*/ 0 w 989162"/>
              <a:gd name="connsiteY0" fmla="*/ 0 h 420104"/>
              <a:gd name="connsiteX1" fmla="*/ 989162 w 989162"/>
              <a:gd name="connsiteY1" fmla="*/ 0 h 420104"/>
              <a:gd name="connsiteX2" fmla="*/ 989162 w 989162"/>
              <a:gd name="connsiteY2" fmla="*/ 420104 h 420104"/>
              <a:gd name="connsiteX3" fmla="*/ 0 w 989162"/>
              <a:gd name="connsiteY3" fmla="*/ 420104 h 420104"/>
              <a:gd name="connsiteX4" fmla="*/ 0 w 989162"/>
              <a:gd name="connsiteY4" fmla="*/ 0 h 42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9162" h="420104">
                <a:moveTo>
                  <a:pt x="0" y="0"/>
                </a:moveTo>
                <a:lnTo>
                  <a:pt x="989162" y="0"/>
                </a:lnTo>
                <a:lnTo>
                  <a:pt x="989162" y="420104"/>
                </a:lnTo>
                <a:lnTo>
                  <a:pt x="0" y="420104"/>
                </a:lnTo>
                <a:lnTo>
                  <a:pt x="0" y="0"/>
                </a:lnTo>
                <a:close/>
              </a:path>
            </a:pathLst>
          </a:custGeom>
          <a:solidFill>
            <a:srgbClr val="8C3D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698543D-3F06-3AF5-9001-47E32A91F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22157" y="2394169"/>
            <a:ext cx="477059" cy="47705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1829531-08E8-0E76-67C8-412153CAE8B3}"/>
              </a:ext>
            </a:extLst>
          </p:cNvPr>
          <p:cNvSpPr/>
          <p:nvPr/>
        </p:nvSpPr>
        <p:spPr>
          <a:xfrm rot="5400000" flipV="1">
            <a:off x="-6462393" y="5225005"/>
            <a:ext cx="767751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C696231-71F1-3C35-EF66-EF7F8F8AA494}"/>
              </a:ext>
            </a:extLst>
          </p:cNvPr>
          <p:cNvSpPr/>
          <p:nvPr/>
        </p:nvSpPr>
        <p:spPr>
          <a:xfrm>
            <a:off x="-6729441" y="5203727"/>
            <a:ext cx="1340040" cy="767751"/>
          </a:xfrm>
          <a:custGeom>
            <a:avLst/>
            <a:gdLst>
              <a:gd name="connsiteX0" fmla="*/ 0 w 1340040"/>
              <a:gd name="connsiteY0" fmla="*/ 0 h 767751"/>
              <a:gd name="connsiteX1" fmla="*/ 1340040 w 1340040"/>
              <a:gd name="connsiteY1" fmla="*/ 0 h 767751"/>
              <a:gd name="connsiteX2" fmla="*/ 1340040 w 1340040"/>
              <a:gd name="connsiteY2" fmla="*/ 767751 h 767751"/>
              <a:gd name="connsiteX3" fmla="*/ 0 w 1340040"/>
              <a:gd name="connsiteY3" fmla="*/ 767751 h 767751"/>
              <a:gd name="connsiteX4" fmla="*/ 0 w 1340040"/>
              <a:gd name="connsiteY4" fmla="*/ 0 h 767751"/>
              <a:gd name="connsiteX5" fmla="*/ 87337 w 1340040"/>
              <a:gd name="connsiteY5" fmla="*/ 60383 h 767751"/>
              <a:gd name="connsiteX6" fmla="*/ 87337 w 1340040"/>
              <a:gd name="connsiteY6" fmla="*/ 707366 h 767751"/>
              <a:gd name="connsiteX7" fmla="*/ 1252703 w 1340040"/>
              <a:gd name="connsiteY7" fmla="*/ 707366 h 767751"/>
              <a:gd name="connsiteX8" fmla="*/ 1252703 w 1340040"/>
              <a:gd name="connsiteY8" fmla="*/ 60383 h 767751"/>
              <a:gd name="connsiteX9" fmla="*/ 87337 w 1340040"/>
              <a:gd name="connsiteY9" fmla="*/ 60383 h 76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0040" h="767751">
                <a:moveTo>
                  <a:pt x="0" y="0"/>
                </a:moveTo>
                <a:lnTo>
                  <a:pt x="1340040" y="0"/>
                </a:lnTo>
                <a:lnTo>
                  <a:pt x="1340040" y="767751"/>
                </a:lnTo>
                <a:lnTo>
                  <a:pt x="0" y="767751"/>
                </a:lnTo>
                <a:lnTo>
                  <a:pt x="0" y="0"/>
                </a:lnTo>
                <a:close/>
                <a:moveTo>
                  <a:pt x="87337" y="60383"/>
                </a:moveTo>
                <a:lnTo>
                  <a:pt x="87337" y="707366"/>
                </a:lnTo>
                <a:lnTo>
                  <a:pt x="1252703" y="707366"/>
                </a:lnTo>
                <a:lnTo>
                  <a:pt x="1252703" y="60383"/>
                </a:lnTo>
                <a:lnTo>
                  <a:pt x="87337" y="60383"/>
                </a:lnTo>
                <a:close/>
              </a:path>
            </a:pathLst>
          </a:custGeom>
          <a:solidFill>
            <a:srgbClr val="8B3E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E93C006-1454-9C07-CAA1-99956668955B}"/>
              </a:ext>
            </a:extLst>
          </p:cNvPr>
          <p:cNvSpPr/>
          <p:nvPr/>
        </p:nvSpPr>
        <p:spPr>
          <a:xfrm>
            <a:off x="-6555348" y="5388768"/>
            <a:ext cx="989162" cy="420104"/>
          </a:xfrm>
          <a:custGeom>
            <a:avLst/>
            <a:gdLst>
              <a:gd name="connsiteX0" fmla="*/ 0 w 989162"/>
              <a:gd name="connsiteY0" fmla="*/ 0 h 420104"/>
              <a:gd name="connsiteX1" fmla="*/ 989162 w 989162"/>
              <a:gd name="connsiteY1" fmla="*/ 0 h 420104"/>
              <a:gd name="connsiteX2" fmla="*/ 989162 w 989162"/>
              <a:gd name="connsiteY2" fmla="*/ 420104 h 420104"/>
              <a:gd name="connsiteX3" fmla="*/ 0 w 989162"/>
              <a:gd name="connsiteY3" fmla="*/ 420104 h 420104"/>
              <a:gd name="connsiteX4" fmla="*/ 0 w 989162"/>
              <a:gd name="connsiteY4" fmla="*/ 0 h 42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9162" h="420104">
                <a:moveTo>
                  <a:pt x="0" y="0"/>
                </a:moveTo>
                <a:lnTo>
                  <a:pt x="989162" y="0"/>
                </a:lnTo>
                <a:lnTo>
                  <a:pt x="989162" y="420104"/>
                </a:lnTo>
                <a:lnTo>
                  <a:pt x="0" y="420104"/>
                </a:lnTo>
                <a:lnTo>
                  <a:pt x="0" y="0"/>
                </a:lnTo>
                <a:close/>
              </a:path>
            </a:pathLst>
          </a:custGeom>
          <a:solidFill>
            <a:srgbClr val="8C3D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DBE39F5-48C1-FE40-2076-81134DEC6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262801" y="5404805"/>
            <a:ext cx="404067" cy="40406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6C1D12F-707D-82A4-CAB7-AD83A0CAC3CD}"/>
              </a:ext>
            </a:extLst>
          </p:cNvPr>
          <p:cNvSpPr/>
          <p:nvPr/>
        </p:nvSpPr>
        <p:spPr>
          <a:xfrm>
            <a:off x="-6106486" y="3352045"/>
            <a:ext cx="883159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7ABE76-64F9-B961-1A05-86422EE549F6}"/>
              </a:ext>
            </a:extLst>
          </p:cNvPr>
          <p:cNvSpPr/>
          <p:nvPr/>
        </p:nvSpPr>
        <p:spPr>
          <a:xfrm>
            <a:off x="-6097860" y="4866594"/>
            <a:ext cx="883159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3DD779-4D4C-7423-9EE9-E036FB43EA8A}"/>
              </a:ext>
            </a:extLst>
          </p:cNvPr>
          <p:cNvSpPr/>
          <p:nvPr/>
        </p:nvSpPr>
        <p:spPr>
          <a:xfrm rot="5400000">
            <a:off x="-5416406" y="3501443"/>
            <a:ext cx="340437" cy="457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6B20CA-22A3-6478-7815-6882ECDC294F}"/>
              </a:ext>
            </a:extLst>
          </p:cNvPr>
          <p:cNvSpPr/>
          <p:nvPr/>
        </p:nvSpPr>
        <p:spPr>
          <a:xfrm rot="5400000">
            <a:off x="-5393546" y="4720176"/>
            <a:ext cx="340437" cy="457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4FBBC8-F682-CBC2-030C-D0734FDE1AFE}"/>
              </a:ext>
            </a:extLst>
          </p:cNvPr>
          <p:cNvSpPr/>
          <p:nvPr/>
        </p:nvSpPr>
        <p:spPr>
          <a:xfrm>
            <a:off x="-4247102" y="2508538"/>
            <a:ext cx="198408" cy="198408"/>
          </a:xfrm>
          <a:prstGeom prst="rect">
            <a:avLst/>
          </a:prstGeom>
          <a:solidFill>
            <a:srgbClr val="D4B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5E525D-797E-BFD9-D4B9-7AC6208FB0C7}"/>
              </a:ext>
            </a:extLst>
          </p:cNvPr>
          <p:cNvSpPr/>
          <p:nvPr/>
        </p:nvSpPr>
        <p:spPr>
          <a:xfrm>
            <a:off x="-5331158" y="3704844"/>
            <a:ext cx="198408" cy="198408"/>
          </a:xfrm>
          <a:prstGeom prst="rect">
            <a:avLst/>
          </a:prstGeom>
          <a:solidFill>
            <a:srgbClr val="D4B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FD6B41-DBD2-5ECC-6D4C-0832C838A02C}"/>
              </a:ext>
            </a:extLst>
          </p:cNvPr>
          <p:cNvSpPr/>
          <p:nvPr/>
        </p:nvSpPr>
        <p:spPr>
          <a:xfrm>
            <a:off x="-5336766" y="4376023"/>
            <a:ext cx="198408" cy="198408"/>
          </a:xfrm>
          <a:prstGeom prst="rect">
            <a:avLst/>
          </a:prstGeom>
          <a:solidFill>
            <a:srgbClr val="D4B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0FECA8-B57F-B209-F933-2EB0137CEC59}"/>
              </a:ext>
            </a:extLst>
          </p:cNvPr>
          <p:cNvSpPr/>
          <p:nvPr/>
        </p:nvSpPr>
        <p:spPr>
          <a:xfrm>
            <a:off x="-4215759" y="5525667"/>
            <a:ext cx="198408" cy="198408"/>
          </a:xfrm>
          <a:prstGeom prst="rect">
            <a:avLst/>
          </a:prstGeom>
          <a:solidFill>
            <a:srgbClr val="D4B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6DB54A-F619-7E2D-D32B-50DFE6A2FDBB}"/>
              </a:ext>
            </a:extLst>
          </p:cNvPr>
          <p:cNvSpPr txBox="1"/>
          <p:nvPr/>
        </p:nvSpPr>
        <p:spPr>
          <a:xfrm>
            <a:off x="-7029541" y="1804453"/>
            <a:ext cx="1863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Complexity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B6C098-4805-34F1-09A0-7C06806818BF}"/>
              </a:ext>
            </a:extLst>
          </p:cNvPr>
          <p:cNvSpPr txBox="1"/>
          <p:nvPr/>
        </p:nvSpPr>
        <p:spPr>
          <a:xfrm>
            <a:off x="-7029541" y="6032059"/>
            <a:ext cx="22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Analytics Integration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A9283-57BA-C857-56C0-6A629B18838D}"/>
              </a:ext>
            </a:extLst>
          </p:cNvPr>
          <p:cNvSpPr txBox="1"/>
          <p:nvPr/>
        </p:nvSpPr>
        <p:spPr>
          <a:xfrm>
            <a:off x="-3985058" y="2453853"/>
            <a:ext cx="335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Comprehend the data's nuances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FCE494-7525-8AA6-A31A-17D7A7EF90C5}"/>
              </a:ext>
            </a:extLst>
          </p:cNvPr>
          <p:cNvSpPr txBox="1"/>
          <p:nvPr/>
        </p:nvSpPr>
        <p:spPr>
          <a:xfrm>
            <a:off x="-4997062" y="3684956"/>
            <a:ext cx="335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Gain a deeper understanding of underlying patterns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23CC5B-2949-3C46-73C9-728796B61F9B}"/>
              </a:ext>
            </a:extLst>
          </p:cNvPr>
          <p:cNvSpPr txBox="1"/>
          <p:nvPr/>
        </p:nvSpPr>
        <p:spPr>
          <a:xfrm>
            <a:off x="-3923243" y="5440104"/>
            <a:ext cx="335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Integrate advanced analytics techniques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A14BF8-B996-E83D-38FA-455AD3686BD5}"/>
              </a:ext>
            </a:extLst>
          </p:cNvPr>
          <p:cNvSpPr txBox="1"/>
          <p:nvPr/>
        </p:nvSpPr>
        <p:spPr>
          <a:xfrm>
            <a:off x="-4997063" y="4297534"/>
            <a:ext cx="335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Machine learning, predictive modeling, and anomaly detection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2963807-F71E-AD02-398B-6AD2FE11CB67}"/>
              </a:ext>
            </a:extLst>
          </p:cNvPr>
          <p:cNvSpPr/>
          <p:nvPr/>
        </p:nvSpPr>
        <p:spPr>
          <a:xfrm>
            <a:off x="3749617" y="567561"/>
            <a:ext cx="4692771" cy="1077218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BCD7F8-2A65-46E7-E9B4-F4376B2C6687}"/>
              </a:ext>
            </a:extLst>
          </p:cNvPr>
          <p:cNvSpPr/>
          <p:nvPr/>
        </p:nvSpPr>
        <p:spPr>
          <a:xfrm flipV="1">
            <a:off x="3732365" y="567560"/>
            <a:ext cx="4692772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AC3C8C-CE1E-B5F4-49D9-AE86345F8941}"/>
              </a:ext>
            </a:extLst>
          </p:cNvPr>
          <p:cNvSpPr/>
          <p:nvPr/>
        </p:nvSpPr>
        <p:spPr>
          <a:xfrm flipV="1">
            <a:off x="3729488" y="1599058"/>
            <a:ext cx="4710026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4FE351-988C-108E-893D-A91B30A650B5}"/>
              </a:ext>
            </a:extLst>
          </p:cNvPr>
          <p:cNvSpPr/>
          <p:nvPr/>
        </p:nvSpPr>
        <p:spPr>
          <a:xfrm rot="5400000">
            <a:off x="7900904" y="1060452"/>
            <a:ext cx="1031500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3B7D18F-0520-CB2F-F15E-7434803ABFB1}"/>
              </a:ext>
            </a:extLst>
          </p:cNvPr>
          <p:cNvSpPr/>
          <p:nvPr/>
        </p:nvSpPr>
        <p:spPr>
          <a:xfrm rot="5400000">
            <a:off x="3236740" y="1083311"/>
            <a:ext cx="1031500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E19985-A1BF-B883-D931-D4E072C87F44}"/>
              </a:ext>
            </a:extLst>
          </p:cNvPr>
          <p:cNvSpPr txBox="1"/>
          <p:nvPr/>
        </p:nvSpPr>
        <p:spPr>
          <a:xfrm>
            <a:off x="3587396" y="818633"/>
            <a:ext cx="4914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>
                <a:solidFill>
                  <a:srgbClr val="E8E8E6"/>
                </a:solidFill>
                <a:effectLst/>
                <a:latin typeface="Agency FB" panose="020B0503020202020204" pitchFamily="34" charset="0"/>
              </a:rPr>
              <a:t>Trends And Future Direction</a:t>
            </a:r>
            <a:endParaRPr lang="en-US" sz="3200" dirty="0">
              <a:solidFill>
                <a:srgbClr val="D4B6F6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A7AFD6-FE05-E894-D0FB-69AC4B77E6CD}"/>
              </a:ext>
            </a:extLst>
          </p:cNvPr>
          <p:cNvSpPr/>
          <p:nvPr/>
        </p:nvSpPr>
        <p:spPr>
          <a:xfrm>
            <a:off x="1130510" y="3593367"/>
            <a:ext cx="999744" cy="999744"/>
          </a:xfrm>
          <a:custGeom>
            <a:avLst/>
            <a:gdLst>
              <a:gd name="connsiteX0" fmla="*/ 0 w 999744"/>
              <a:gd name="connsiteY0" fmla="*/ 0 h 999744"/>
              <a:gd name="connsiteX1" fmla="*/ 999744 w 999744"/>
              <a:gd name="connsiteY1" fmla="*/ 0 h 999744"/>
              <a:gd name="connsiteX2" fmla="*/ 999744 w 999744"/>
              <a:gd name="connsiteY2" fmla="*/ 999744 h 999744"/>
              <a:gd name="connsiteX3" fmla="*/ 0 w 999744"/>
              <a:gd name="connsiteY3" fmla="*/ 999744 h 999744"/>
              <a:gd name="connsiteX4" fmla="*/ 0 w 999744"/>
              <a:gd name="connsiteY4" fmla="*/ 0 h 99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744" h="999744">
                <a:moveTo>
                  <a:pt x="0" y="0"/>
                </a:moveTo>
                <a:lnTo>
                  <a:pt x="999744" y="0"/>
                </a:lnTo>
                <a:lnTo>
                  <a:pt x="999744" y="999744"/>
                </a:lnTo>
                <a:lnTo>
                  <a:pt x="0" y="999744"/>
                </a:lnTo>
                <a:lnTo>
                  <a:pt x="0" y="0"/>
                </a:lnTo>
                <a:close/>
              </a:path>
            </a:pathLst>
          </a:custGeom>
          <a:solidFill>
            <a:srgbClr val="B32A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E537FE2-4FE5-8F27-6910-0854F46975A2}"/>
              </a:ext>
            </a:extLst>
          </p:cNvPr>
          <p:cNvSpPr/>
          <p:nvPr/>
        </p:nvSpPr>
        <p:spPr>
          <a:xfrm>
            <a:off x="905763" y="3372934"/>
            <a:ext cx="1449238" cy="1440611"/>
          </a:xfrm>
          <a:custGeom>
            <a:avLst/>
            <a:gdLst>
              <a:gd name="connsiteX0" fmla="*/ 0 w 1449238"/>
              <a:gd name="connsiteY0" fmla="*/ 0 h 1440611"/>
              <a:gd name="connsiteX1" fmla="*/ 1449238 w 1449238"/>
              <a:gd name="connsiteY1" fmla="*/ 0 h 1440611"/>
              <a:gd name="connsiteX2" fmla="*/ 1449238 w 1449238"/>
              <a:gd name="connsiteY2" fmla="*/ 1440611 h 1440611"/>
              <a:gd name="connsiteX3" fmla="*/ 0 w 1449238"/>
              <a:gd name="connsiteY3" fmla="*/ 1440611 h 1440611"/>
              <a:gd name="connsiteX4" fmla="*/ 0 w 1449238"/>
              <a:gd name="connsiteY4" fmla="*/ 0 h 1440611"/>
              <a:gd name="connsiteX5" fmla="*/ 118067 w 1449238"/>
              <a:gd name="connsiteY5" fmla="*/ 125602 h 1440611"/>
              <a:gd name="connsiteX6" fmla="*/ 118067 w 1449238"/>
              <a:gd name="connsiteY6" fmla="*/ 1338706 h 1440611"/>
              <a:gd name="connsiteX7" fmla="*/ 1331171 w 1449238"/>
              <a:gd name="connsiteY7" fmla="*/ 1338706 h 1440611"/>
              <a:gd name="connsiteX8" fmla="*/ 1331171 w 1449238"/>
              <a:gd name="connsiteY8" fmla="*/ 125602 h 1440611"/>
              <a:gd name="connsiteX9" fmla="*/ 118067 w 1449238"/>
              <a:gd name="connsiteY9" fmla="*/ 125602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9238" h="1440611">
                <a:moveTo>
                  <a:pt x="0" y="0"/>
                </a:moveTo>
                <a:lnTo>
                  <a:pt x="1449238" y="0"/>
                </a:lnTo>
                <a:lnTo>
                  <a:pt x="1449238" y="1440611"/>
                </a:lnTo>
                <a:lnTo>
                  <a:pt x="0" y="1440611"/>
                </a:lnTo>
                <a:lnTo>
                  <a:pt x="0" y="0"/>
                </a:lnTo>
                <a:close/>
                <a:moveTo>
                  <a:pt x="118067" y="125602"/>
                </a:moveTo>
                <a:lnTo>
                  <a:pt x="118067" y="1338706"/>
                </a:lnTo>
                <a:lnTo>
                  <a:pt x="1331171" y="1338706"/>
                </a:lnTo>
                <a:lnTo>
                  <a:pt x="1331171" y="125602"/>
                </a:lnTo>
                <a:lnTo>
                  <a:pt x="118067" y="125602"/>
                </a:lnTo>
                <a:close/>
              </a:path>
            </a:pathLst>
          </a:custGeom>
          <a:solidFill>
            <a:srgbClr val="B32A9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39DB6-0FAF-59D7-06FA-0FF5C98C0646}"/>
              </a:ext>
            </a:extLst>
          </p:cNvPr>
          <p:cNvSpPr txBox="1"/>
          <p:nvPr/>
        </p:nvSpPr>
        <p:spPr>
          <a:xfrm>
            <a:off x="1130510" y="3862406"/>
            <a:ext cx="99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Future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5241FB-2D6A-DE98-D2B4-A3C858BFE9C5}"/>
              </a:ext>
            </a:extLst>
          </p:cNvPr>
          <p:cNvSpPr/>
          <p:nvPr/>
        </p:nvSpPr>
        <p:spPr>
          <a:xfrm>
            <a:off x="2355001" y="4070378"/>
            <a:ext cx="1078295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DC6E0E-AEFD-F105-D71A-1A11AC8752F2}"/>
              </a:ext>
            </a:extLst>
          </p:cNvPr>
          <p:cNvSpPr/>
          <p:nvPr/>
        </p:nvSpPr>
        <p:spPr>
          <a:xfrm rot="5400000">
            <a:off x="1912513" y="4070378"/>
            <a:ext cx="3052754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13EDDE-1937-DE20-366D-35E0E99E007D}"/>
              </a:ext>
            </a:extLst>
          </p:cNvPr>
          <p:cNvSpPr/>
          <p:nvPr/>
        </p:nvSpPr>
        <p:spPr>
          <a:xfrm>
            <a:off x="3416029" y="5573897"/>
            <a:ext cx="4152498" cy="617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202E54-6D0D-B549-7DE4-6B80DAE4A1E8}"/>
              </a:ext>
            </a:extLst>
          </p:cNvPr>
          <p:cNvSpPr/>
          <p:nvPr/>
        </p:nvSpPr>
        <p:spPr>
          <a:xfrm>
            <a:off x="3416029" y="2564787"/>
            <a:ext cx="4043227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31447-AAE6-70B5-79F6-C7F96744099B}"/>
              </a:ext>
            </a:extLst>
          </p:cNvPr>
          <p:cNvSpPr/>
          <p:nvPr/>
        </p:nvSpPr>
        <p:spPr>
          <a:xfrm rot="5400000" flipV="1">
            <a:off x="5248923" y="2972393"/>
            <a:ext cx="767751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FE37127-907A-C961-38ED-B68FCD44DC8A}"/>
              </a:ext>
            </a:extLst>
          </p:cNvPr>
          <p:cNvSpPr/>
          <p:nvPr/>
        </p:nvSpPr>
        <p:spPr>
          <a:xfrm>
            <a:off x="4976541" y="2221442"/>
            <a:ext cx="1340040" cy="767751"/>
          </a:xfrm>
          <a:custGeom>
            <a:avLst/>
            <a:gdLst>
              <a:gd name="connsiteX0" fmla="*/ 0 w 1340040"/>
              <a:gd name="connsiteY0" fmla="*/ 0 h 767751"/>
              <a:gd name="connsiteX1" fmla="*/ 1340040 w 1340040"/>
              <a:gd name="connsiteY1" fmla="*/ 0 h 767751"/>
              <a:gd name="connsiteX2" fmla="*/ 1340040 w 1340040"/>
              <a:gd name="connsiteY2" fmla="*/ 767751 h 767751"/>
              <a:gd name="connsiteX3" fmla="*/ 0 w 1340040"/>
              <a:gd name="connsiteY3" fmla="*/ 767751 h 767751"/>
              <a:gd name="connsiteX4" fmla="*/ 0 w 1340040"/>
              <a:gd name="connsiteY4" fmla="*/ 0 h 767751"/>
              <a:gd name="connsiteX5" fmla="*/ 87337 w 1340040"/>
              <a:gd name="connsiteY5" fmla="*/ 60383 h 767751"/>
              <a:gd name="connsiteX6" fmla="*/ 87337 w 1340040"/>
              <a:gd name="connsiteY6" fmla="*/ 707366 h 767751"/>
              <a:gd name="connsiteX7" fmla="*/ 1252703 w 1340040"/>
              <a:gd name="connsiteY7" fmla="*/ 707366 h 767751"/>
              <a:gd name="connsiteX8" fmla="*/ 1252703 w 1340040"/>
              <a:gd name="connsiteY8" fmla="*/ 60383 h 767751"/>
              <a:gd name="connsiteX9" fmla="*/ 87337 w 1340040"/>
              <a:gd name="connsiteY9" fmla="*/ 60383 h 76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0040" h="767751">
                <a:moveTo>
                  <a:pt x="0" y="0"/>
                </a:moveTo>
                <a:lnTo>
                  <a:pt x="1340040" y="0"/>
                </a:lnTo>
                <a:lnTo>
                  <a:pt x="1340040" y="767751"/>
                </a:lnTo>
                <a:lnTo>
                  <a:pt x="0" y="767751"/>
                </a:lnTo>
                <a:lnTo>
                  <a:pt x="0" y="0"/>
                </a:lnTo>
                <a:close/>
                <a:moveTo>
                  <a:pt x="87337" y="60383"/>
                </a:moveTo>
                <a:lnTo>
                  <a:pt x="87337" y="707366"/>
                </a:lnTo>
                <a:lnTo>
                  <a:pt x="1252703" y="707366"/>
                </a:lnTo>
                <a:lnTo>
                  <a:pt x="1252703" y="60383"/>
                </a:lnTo>
                <a:lnTo>
                  <a:pt x="87337" y="60383"/>
                </a:lnTo>
                <a:close/>
              </a:path>
            </a:pathLst>
          </a:custGeom>
          <a:solidFill>
            <a:srgbClr val="8B3E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7B86A52-4EEA-2892-0B0E-8F989F9CD394}"/>
              </a:ext>
            </a:extLst>
          </p:cNvPr>
          <p:cNvSpPr/>
          <p:nvPr/>
        </p:nvSpPr>
        <p:spPr>
          <a:xfrm>
            <a:off x="5150634" y="2406483"/>
            <a:ext cx="989162" cy="420104"/>
          </a:xfrm>
          <a:custGeom>
            <a:avLst/>
            <a:gdLst>
              <a:gd name="connsiteX0" fmla="*/ 0 w 989162"/>
              <a:gd name="connsiteY0" fmla="*/ 0 h 420104"/>
              <a:gd name="connsiteX1" fmla="*/ 989162 w 989162"/>
              <a:gd name="connsiteY1" fmla="*/ 0 h 420104"/>
              <a:gd name="connsiteX2" fmla="*/ 989162 w 989162"/>
              <a:gd name="connsiteY2" fmla="*/ 420104 h 420104"/>
              <a:gd name="connsiteX3" fmla="*/ 0 w 989162"/>
              <a:gd name="connsiteY3" fmla="*/ 420104 h 420104"/>
              <a:gd name="connsiteX4" fmla="*/ 0 w 989162"/>
              <a:gd name="connsiteY4" fmla="*/ 0 h 42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9162" h="420104">
                <a:moveTo>
                  <a:pt x="0" y="0"/>
                </a:moveTo>
                <a:lnTo>
                  <a:pt x="989162" y="0"/>
                </a:lnTo>
                <a:lnTo>
                  <a:pt x="989162" y="420104"/>
                </a:lnTo>
                <a:lnTo>
                  <a:pt x="0" y="420104"/>
                </a:lnTo>
                <a:lnTo>
                  <a:pt x="0" y="0"/>
                </a:lnTo>
                <a:close/>
              </a:path>
            </a:pathLst>
          </a:custGeom>
          <a:solidFill>
            <a:srgbClr val="8C3D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81DFF4E-A92F-DAD6-1804-B12DC471C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4268" y="2374073"/>
            <a:ext cx="477059" cy="47705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94C9281-70CD-DCF5-B1CA-3B19BC30F6EB}"/>
              </a:ext>
            </a:extLst>
          </p:cNvPr>
          <p:cNvSpPr/>
          <p:nvPr/>
        </p:nvSpPr>
        <p:spPr>
          <a:xfrm rot="5400000" flipV="1">
            <a:off x="5254032" y="5204909"/>
            <a:ext cx="767751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034C8DC-8CCF-B8DC-1C9D-77A762A8820C}"/>
              </a:ext>
            </a:extLst>
          </p:cNvPr>
          <p:cNvSpPr/>
          <p:nvPr/>
        </p:nvSpPr>
        <p:spPr>
          <a:xfrm>
            <a:off x="5609939" y="3331949"/>
            <a:ext cx="883159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A46FD5E-0A64-1115-7A33-3FB4FBA11A67}"/>
              </a:ext>
            </a:extLst>
          </p:cNvPr>
          <p:cNvSpPr/>
          <p:nvPr/>
        </p:nvSpPr>
        <p:spPr>
          <a:xfrm rot="5400000">
            <a:off x="6300019" y="3481347"/>
            <a:ext cx="340437" cy="457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56F94B-E52F-8BE5-75C7-AA6C9F961484}"/>
              </a:ext>
            </a:extLst>
          </p:cNvPr>
          <p:cNvSpPr/>
          <p:nvPr/>
        </p:nvSpPr>
        <p:spPr>
          <a:xfrm>
            <a:off x="7469323" y="2488442"/>
            <a:ext cx="198408" cy="198408"/>
          </a:xfrm>
          <a:prstGeom prst="rect">
            <a:avLst/>
          </a:prstGeom>
          <a:solidFill>
            <a:srgbClr val="D4B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FA72F06-1D8E-A827-44D5-57783279A86C}"/>
              </a:ext>
            </a:extLst>
          </p:cNvPr>
          <p:cNvSpPr/>
          <p:nvPr/>
        </p:nvSpPr>
        <p:spPr>
          <a:xfrm>
            <a:off x="6385267" y="3684748"/>
            <a:ext cx="198408" cy="198408"/>
          </a:xfrm>
          <a:prstGeom prst="rect">
            <a:avLst/>
          </a:prstGeom>
          <a:solidFill>
            <a:srgbClr val="D4B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6DE1C4-FA2A-B1FA-8AA0-93ECC37BA289}"/>
              </a:ext>
            </a:extLst>
          </p:cNvPr>
          <p:cNvSpPr txBox="1"/>
          <p:nvPr/>
        </p:nvSpPr>
        <p:spPr>
          <a:xfrm>
            <a:off x="4686884" y="1784357"/>
            <a:ext cx="1863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Scalability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4FBD139-0FC1-BB96-B286-25D18E45A841}"/>
              </a:ext>
            </a:extLst>
          </p:cNvPr>
          <p:cNvSpPr txBox="1"/>
          <p:nvPr/>
        </p:nvSpPr>
        <p:spPr>
          <a:xfrm>
            <a:off x="7731367" y="2433757"/>
            <a:ext cx="335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IoT tools must handle massive datasets.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D55F1B-0E7A-5E95-A591-490604F39FC9}"/>
              </a:ext>
            </a:extLst>
          </p:cNvPr>
          <p:cNvSpPr txBox="1"/>
          <p:nvPr/>
        </p:nvSpPr>
        <p:spPr>
          <a:xfrm>
            <a:off x="6719363" y="3664860"/>
            <a:ext cx="335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Ensure accurate interpretations as IoT device numbers grow.</a:t>
            </a:r>
          </a:p>
        </p:txBody>
      </p:sp>
    </p:spTree>
    <p:extLst>
      <p:ext uri="{BB962C8B-B14F-4D97-AF65-F5344CB8AC3E}">
        <p14:creationId xmlns:p14="http://schemas.microsoft.com/office/powerpoint/2010/main" val="4221756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0">
        <p159:morph option="byObject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0" grpId="0"/>
      <p:bldP spid="72" grpId="0"/>
      <p:bldP spid="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16EE50-5EDC-04DF-DD13-F0C262FA7430}"/>
              </a:ext>
            </a:extLst>
          </p:cNvPr>
          <p:cNvSpPr/>
          <p:nvPr/>
        </p:nvSpPr>
        <p:spPr>
          <a:xfrm>
            <a:off x="3752491" y="604933"/>
            <a:ext cx="4692771" cy="1077218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A8B80-4188-492F-F818-B2C7D1E5F24B}"/>
              </a:ext>
            </a:extLst>
          </p:cNvPr>
          <p:cNvSpPr txBox="1"/>
          <p:nvPr/>
        </p:nvSpPr>
        <p:spPr>
          <a:xfrm>
            <a:off x="3530938" y="604933"/>
            <a:ext cx="49143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>
                <a:solidFill>
                  <a:srgbClr val="E8E8E6"/>
                </a:solidFill>
                <a:effectLst/>
                <a:latin typeface="Agency FB" panose="020B0503020202020204" pitchFamily="34" charset="0"/>
              </a:rPr>
              <a:t>Harnessing Visual Analytics for informed Decision-making</a:t>
            </a:r>
            <a:endParaRPr lang="en-US" sz="3200" dirty="0">
              <a:solidFill>
                <a:srgbClr val="D4B6F6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CFE51-D182-7B20-B3E0-A3B58742A0B1}"/>
              </a:ext>
            </a:extLst>
          </p:cNvPr>
          <p:cNvSpPr/>
          <p:nvPr/>
        </p:nvSpPr>
        <p:spPr>
          <a:xfrm flipV="1">
            <a:off x="3735239" y="604932"/>
            <a:ext cx="4692772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6C299F-B44D-0F58-AC98-F3FF1ADE3B7E}"/>
              </a:ext>
            </a:extLst>
          </p:cNvPr>
          <p:cNvSpPr/>
          <p:nvPr/>
        </p:nvSpPr>
        <p:spPr>
          <a:xfrm flipV="1">
            <a:off x="3732362" y="1636430"/>
            <a:ext cx="4710026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AB98AA-A74B-3E1A-9B73-2C3F0474F397}"/>
              </a:ext>
            </a:extLst>
          </p:cNvPr>
          <p:cNvSpPr/>
          <p:nvPr/>
        </p:nvSpPr>
        <p:spPr>
          <a:xfrm rot="5400000">
            <a:off x="7903778" y="1097824"/>
            <a:ext cx="1031500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81BA10-B79A-FCD7-C0DC-CCB977F0A6D4}"/>
              </a:ext>
            </a:extLst>
          </p:cNvPr>
          <p:cNvSpPr/>
          <p:nvPr/>
        </p:nvSpPr>
        <p:spPr>
          <a:xfrm rot="5400000">
            <a:off x="3239614" y="1120683"/>
            <a:ext cx="1031500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BE8413-2262-28AB-3AC2-D077F89CF15F}"/>
              </a:ext>
            </a:extLst>
          </p:cNvPr>
          <p:cNvGrpSpPr/>
          <p:nvPr/>
        </p:nvGrpSpPr>
        <p:grpSpPr>
          <a:xfrm>
            <a:off x="-57" y="-6610"/>
            <a:ext cx="12192000" cy="6858000"/>
            <a:chOff x="0" y="0"/>
            <a:chExt cx="12192000" cy="6858000"/>
          </a:xfrm>
        </p:grpSpPr>
        <p:pic>
          <p:nvPicPr>
            <p:cNvPr id="3" name="Picture 2" descr="A diagram of market share&#10;&#10;Description automatically generated">
              <a:extLst>
                <a:ext uri="{FF2B5EF4-FFF2-40B4-BE49-F238E27FC236}">
                  <a16:creationId xmlns:a16="http://schemas.microsoft.com/office/drawing/2014/main" id="{0F610CCE-8743-50A1-6477-DE23C5A14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A8F8CB-883D-7AA8-922E-7478C1587208}"/>
                </a:ext>
              </a:extLst>
            </p:cNvPr>
            <p:cNvSpPr/>
            <p:nvPr/>
          </p:nvSpPr>
          <p:spPr>
            <a:xfrm>
              <a:off x="655609" y="1865893"/>
              <a:ext cx="10852031" cy="4897215"/>
            </a:xfrm>
            <a:prstGeom prst="rect">
              <a:avLst/>
            </a:prstGeom>
            <a:solidFill>
              <a:srgbClr val="210B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8B69E11-6D29-1BBB-132A-DC12E9C90EA1}"/>
              </a:ext>
            </a:extLst>
          </p:cNvPr>
          <p:cNvSpPr/>
          <p:nvPr/>
        </p:nvSpPr>
        <p:spPr>
          <a:xfrm>
            <a:off x="-10585915" y="3613463"/>
            <a:ext cx="999744" cy="999744"/>
          </a:xfrm>
          <a:custGeom>
            <a:avLst/>
            <a:gdLst>
              <a:gd name="connsiteX0" fmla="*/ 0 w 999744"/>
              <a:gd name="connsiteY0" fmla="*/ 0 h 999744"/>
              <a:gd name="connsiteX1" fmla="*/ 999744 w 999744"/>
              <a:gd name="connsiteY1" fmla="*/ 0 h 999744"/>
              <a:gd name="connsiteX2" fmla="*/ 999744 w 999744"/>
              <a:gd name="connsiteY2" fmla="*/ 999744 h 999744"/>
              <a:gd name="connsiteX3" fmla="*/ 0 w 999744"/>
              <a:gd name="connsiteY3" fmla="*/ 999744 h 999744"/>
              <a:gd name="connsiteX4" fmla="*/ 0 w 999744"/>
              <a:gd name="connsiteY4" fmla="*/ 0 h 99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744" h="999744">
                <a:moveTo>
                  <a:pt x="0" y="0"/>
                </a:moveTo>
                <a:lnTo>
                  <a:pt x="999744" y="0"/>
                </a:lnTo>
                <a:lnTo>
                  <a:pt x="999744" y="999744"/>
                </a:lnTo>
                <a:lnTo>
                  <a:pt x="0" y="999744"/>
                </a:lnTo>
                <a:lnTo>
                  <a:pt x="0" y="0"/>
                </a:lnTo>
                <a:close/>
              </a:path>
            </a:pathLst>
          </a:custGeom>
          <a:solidFill>
            <a:srgbClr val="B32A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39AA06B-3425-B038-8CE0-FACB1FD6E6E1}"/>
              </a:ext>
            </a:extLst>
          </p:cNvPr>
          <p:cNvSpPr/>
          <p:nvPr/>
        </p:nvSpPr>
        <p:spPr>
          <a:xfrm>
            <a:off x="-10810662" y="3393030"/>
            <a:ext cx="1449238" cy="1440611"/>
          </a:xfrm>
          <a:custGeom>
            <a:avLst/>
            <a:gdLst>
              <a:gd name="connsiteX0" fmla="*/ 0 w 1449238"/>
              <a:gd name="connsiteY0" fmla="*/ 0 h 1440611"/>
              <a:gd name="connsiteX1" fmla="*/ 1449238 w 1449238"/>
              <a:gd name="connsiteY1" fmla="*/ 0 h 1440611"/>
              <a:gd name="connsiteX2" fmla="*/ 1449238 w 1449238"/>
              <a:gd name="connsiteY2" fmla="*/ 1440611 h 1440611"/>
              <a:gd name="connsiteX3" fmla="*/ 0 w 1449238"/>
              <a:gd name="connsiteY3" fmla="*/ 1440611 h 1440611"/>
              <a:gd name="connsiteX4" fmla="*/ 0 w 1449238"/>
              <a:gd name="connsiteY4" fmla="*/ 0 h 1440611"/>
              <a:gd name="connsiteX5" fmla="*/ 118067 w 1449238"/>
              <a:gd name="connsiteY5" fmla="*/ 125602 h 1440611"/>
              <a:gd name="connsiteX6" fmla="*/ 118067 w 1449238"/>
              <a:gd name="connsiteY6" fmla="*/ 1338706 h 1440611"/>
              <a:gd name="connsiteX7" fmla="*/ 1331171 w 1449238"/>
              <a:gd name="connsiteY7" fmla="*/ 1338706 h 1440611"/>
              <a:gd name="connsiteX8" fmla="*/ 1331171 w 1449238"/>
              <a:gd name="connsiteY8" fmla="*/ 125602 h 1440611"/>
              <a:gd name="connsiteX9" fmla="*/ 118067 w 1449238"/>
              <a:gd name="connsiteY9" fmla="*/ 125602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9238" h="1440611">
                <a:moveTo>
                  <a:pt x="0" y="0"/>
                </a:moveTo>
                <a:lnTo>
                  <a:pt x="1449238" y="0"/>
                </a:lnTo>
                <a:lnTo>
                  <a:pt x="1449238" y="1440611"/>
                </a:lnTo>
                <a:lnTo>
                  <a:pt x="0" y="1440611"/>
                </a:lnTo>
                <a:lnTo>
                  <a:pt x="0" y="0"/>
                </a:lnTo>
                <a:close/>
                <a:moveTo>
                  <a:pt x="118067" y="125602"/>
                </a:moveTo>
                <a:lnTo>
                  <a:pt x="118067" y="1338706"/>
                </a:lnTo>
                <a:lnTo>
                  <a:pt x="1331171" y="1338706"/>
                </a:lnTo>
                <a:lnTo>
                  <a:pt x="1331171" y="125602"/>
                </a:lnTo>
                <a:lnTo>
                  <a:pt x="118067" y="125602"/>
                </a:lnTo>
                <a:close/>
              </a:path>
            </a:pathLst>
          </a:custGeom>
          <a:solidFill>
            <a:srgbClr val="B32A9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C447E-17A4-D3B4-FAB1-2244F879D4F2}"/>
              </a:ext>
            </a:extLst>
          </p:cNvPr>
          <p:cNvSpPr txBox="1"/>
          <p:nvPr/>
        </p:nvSpPr>
        <p:spPr>
          <a:xfrm>
            <a:off x="-10585915" y="3882502"/>
            <a:ext cx="99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Trends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972CD2-7703-A7AD-504A-AFFA42670853}"/>
              </a:ext>
            </a:extLst>
          </p:cNvPr>
          <p:cNvSpPr/>
          <p:nvPr/>
        </p:nvSpPr>
        <p:spPr>
          <a:xfrm>
            <a:off x="-9361424" y="4090474"/>
            <a:ext cx="1078295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E68F61-D9AB-0FAC-4B6E-80B4B07977D0}"/>
              </a:ext>
            </a:extLst>
          </p:cNvPr>
          <p:cNvSpPr/>
          <p:nvPr/>
        </p:nvSpPr>
        <p:spPr>
          <a:xfrm rot="5400000">
            <a:off x="-9803912" y="4090474"/>
            <a:ext cx="3052754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F4AECD-2C31-B373-43F3-6E1931CC0F55}"/>
              </a:ext>
            </a:extLst>
          </p:cNvPr>
          <p:cNvSpPr/>
          <p:nvPr/>
        </p:nvSpPr>
        <p:spPr>
          <a:xfrm>
            <a:off x="-8300396" y="5593993"/>
            <a:ext cx="4152498" cy="617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631B0C-D104-9B8F-1D9E-6C6D1D16B7EC}"/>
              </a:ext>
            </a:extLst>
          </p:cNvPr>
          <p:cNvSpPr/>
          <p:nvPr/>
        </p:nvSpPr>
        <p:spPr>
          <a:xfrm>
            <a:off x="-8300396" y="2584883"/>
            <a:ext cx="4043227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60DFE3-6FA9-DC01-AF44-42F0A790AED5}"/>
              </a:ext>
            </a:extLst>
          </p:cNvPr>
          <p:cNvSpPr/>
          <p:nvPr/>
        </p:nvSpPr>
        <p:spPr>
          <a:xfrm rot="5400000" flipV="1">
            <a:off x="-6467502" y="2992489"/>
            <a:ext cx="767751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0642F7E-2B13-06B1-7035-C9F0E605F856}"/>
              </a:ext>
            </a:extLst>
          </p:cNvPr>
          <p:cNvSpPr/>
          <p:nvPr/>
        </p:nvSpPr>
        <p:spPr>
          <a:xfrm>
            <a:off x="-6739884" y="2241538"/>
            <a:ext cx="1340040" cy="767751"/>
          </a:xfrm>
          <a:custGeom>
            <a:avLst/>
            <a:gdLst>
              <a:gd name="connsiteX0" fmla="*/ 0 w 1340040"/>
              <a:gd name="connsiteY0" fmla="*/ 0 h 767751"/>
              <a:gd name="connsiteX1" fmla="*/ 1340040 w 1340040"/>
              <a:gd name="connsiteY1" fmla="*/ 0 h 767751"/>
              <a:gd name="connsiteX2" fmla="*/ 1340040 w 1340040"/>
              <a:gd name="connsiteY2" fmla="*/ 767751 h 767751"/>
              <a:gd name="connsiteX3" fmla="*/ 0 w 1340040"/>
              <a:gd name="connsiteY3" fmla="*/ 767751 h 767751"/>
              <a:gd name="connsiteX4" fmla="*/ 0 w 1340040"/>
              <a:gd name="connsiteY4" fmla="*/ 0 h 767751"/>
              <a:gd name="connsiteX5" fmla="*/ 87337 w 1340040"/>
              <a:gd name="connsiteY5" fmla="*/ 60383 h 767751"/>
              <a:gd name="connsiteX6" fmla="*/ 87337 w 1340040"/>
              <a:gd name="connsiteY6" fmla="*/ 707366 h 767751"/>
              <a:gd name="connsiteX7" fmla="*/ 1252703 w 1340040"/>
              <a:gd name="connsiteY7" fmla="*/ 707366 h 767751"/>
              <a:gd name="connsiteX8" fmla="*/ 1252703 w 1340040"/>
              <a:gd name="connsiteY8" fmla="*/ 60383 h 767751"/>
              <a:gd name="connsiteX9" fmla="*/ 87337 w 1340040"/>
              <a:gd name="connsiteY9" fmla="*/ 60383 h 76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0040" h="767751">
                <a:moveTo>
                  <a:pt x="0" y="0"/>
                </a:moveTo>
                <a:lnTo>
                  <a:pt x="1340040" y="0"/>
                </a:lnTo>
                <a:lnTo>
                  <a:pt x="1340040" y="767751"/>
                </a:lnTo>
                <a:lnTo>
                  <a:pt x="0" y="767751"/>
                </a:lnTo>
                <a:lnTo>
                  <a:pt x="0" y="0"/>
                </a:lnTo>
                <a:close/>
                <a:moveTo>
                  <a:pt x="87337" y="60383"/>
                </a:moveTo>
                <a:lnTo>
                  <a:pt x="87337" y="707366"/>
                </a:lnTo>
                <a:lnTo>
                  <a:pt x="1252703" y="707366"/>
                </a:lnTo>
                <a:lnTo>
                  <a:pt x="1252703" y="60383"/>
                </a:lnTo>
                <a:lnTo>
                  <a:pt x="87337" y="60383"/>
                </a:lnTo>
                <a:close/>
              </a:path>
            </a:pathLst>
          </a:custGeom>
          <a:solidFill>
            <a:srgbClr val="8B3E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8805B76-D353-7305-9E30-558E47126271}"/>
              </a:ext>
            </a:extLst>
          </p:cNvPr>
          <p:cNvSpPr/>
          <p:nvPr/>
        </p:nvSpPr>
        <p:spPr>
          <a:xfrm>
            <a:off x="-6565791" y="2426579"/>
            <a:ext cx="989162" cy="420104"/>
          </a:xfrm>
          <a:custGeom>
            <a:avLst/>
            <a:gdLst>
              <a:gd name="connsiteX0" fmla="*/ 0 w 989162"/>
              <a:gd name="connsiteY0" fmla="*/ 0 h 420104"/>
              <a:gd name="connsiteX1" fmla="*/ 989162 w 989162"/>
              <a:gd name="connsiteY1" fmla="*/ 0 h 420104"/>
              <a:gd name="connsiteX2" fmla="*/ 989162 w 989162"/>
              <a:gd name="connsiteY2" fmla="*/ 420104 h 420104"/>
              <a:gd name="connsiteX3" fmla="*/ 0 w 989162"/>
              <a:gd name="connsiteY3" fmla="*/ 420104 h 420104"/>
              <a:gd name="connsiteX4" fmla="*/ 0 w 989162"/>
              <a:gd name="connsiteY4" fmla="*/ 0 h 42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9162" h="420104">
                <a:moveTo>
                  <a:pt x="0" y="0"/>
                </a:moveTo>
                <a:lnTo>
                  <a:pt x="989162" y="0"/>
                </a:lnTo>
                <a:lnTo>
                  <a:pt x="989162" y="420104"/>
                </a:lnTo>
                <a:lnTo>
                  <a:pt x="0" y="420104"/>
                </a:lnTo>
                <a:lnTo>
                  <a:pt x="0" y="0"/>
                </a:lnTo>
                <a:close/>
              </a:path>
            </a:pathLst>
          </a:custGeom>
          <a:solidFill>
            <a:srgbClr val="8C3D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698543D-3F06-3AF5-9001-47E32A91F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22157" y="2394169"/>
            <a:ext cx="477059" cy="47705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1829531-08E8-0E76-67C8-412153CAE8B3}"/>
              </a:ext>
            </a:extLst>
          </p:cNvPr>
          <p:cNvSpPr/>
          <p:nvPr/>
        </p:nvSpPr>
        <p:spPr>
          <a:xfrm rot="5400000" flipV="1">
            <a:off x="-6462393" y="5225005"/>
            <a:ext cx="767751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C696231-71F1-3C35-EF66-EF7F8F8AA494}"/>
              </a:ext>
            </a:extLst>
          </p:cNvPr>
          <p:cNvSpPr/>
          <p:nvPr/>
        </p:nvSpPr>
        <p:spPr>
          <a:xfrm>
            <a:off x="-6729441" y="5203727"/>
            <a:ext cx="1340040" cy="767751"/>
          </a:xfrm>
          <a:custGeom>
            <a:avLst/>
            <a:gdLst>
              <a:gd name="connsiteX0" fmla="*/ 0 w 1340040"/>
              <a:gd name="connsiteY0" fmla="*/ 0 h 767751"/>
              <a:gd name="connsiteX1" fmla="*/ 1340040 w 1340040"/>
              <a:gd name="connsiteY1" fmla="*/ 0 h 767751"/>
              <a:gd name="connsiteX2" fmla="*/ 1340040 w 1340040"/>
              <a:gd name="connsiteY2" fmla="*/ 767751 h 767751"/>
              <a:gd name="connsiteX3" fmla="*/ 0 w 1340040"/>
              <a:gd name="connsiteY3" fmla="*/ 767751 h 767751"/>
              <a:gd name="connsiteX4" fmla="*/ 0 w 1340040"/>
              <a:gd name="connsiteY4" fmla="*/ 0 h 767751"/>
              <a:gd name="connsiteX5" fmla="*/ 87337 w 1340040"/>
              <a:gd name="connsiteY5" fmla="*/ 60383 h 767751"/>
              <a:gd name="connsiteX6" fmla="*/ 87337 w 1340040"/>
              <a:gd name="connsiteY6" fmla="*/ 707366 h 767751"/>
              <a:gd name="connsiteX7" fmla="*/ 1252703 w 1340040"/>
              <a:gd name="connsiteY7" fmla="*/ 707366 h 767751"/>
              <a:gd name="connsiteX8" fmla="*/ 1252703 w 1340040"/>
              <a:gd name="connsiteY8" fmla="*/ 60383 h 767751"/>
              <a:gd name="connsiteX9" fmla="*/ 87337 w 1340040"/>
              <a:gd name="connsiteY9" fmla="*/ 60383 h 76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0040" h="767751">
                <a:moveTo>
                  <a:pt x="0" y="0"/>
                </a:moveTo>
                <a:lnTo>
                  <a:pt x="1340040" y="0"/>
                </a:lnTo>
                <a:lnTo>
                  <a:pt x="1340040" y="767751"/>
                </a:lnTo>
                <a:lnTo>
                  <a:pt x="0" y="767751"/>
                </a:lnTo>
                <a:lnTo>
                  <a:pt x="0" y="0"/>
                </a:lnTo>
                <a:close/>
                <a:moveTo>
                  <a:pt x="87337" y="60383"/>
                </a:moveTo>
                <a:lnTo>
                  <a:pt x="87337" y="707366"/>
                </a:lnTo>
                <a:lnTo>
                  <a:pt x="1252703" y="707366"/>
                </a:lnTo>
                <a:lnTo>
                  <a:pt x="1252703" y="60383"/>
                </a:lnTo>
                <a:lnTo>
                  <a:pt x="87337" y="60383"/>
                </a:lnTo>
                <a:close/>
              </a:path>
            </a:pathLst>
          </a:custGeom>
          <a:solidFill>
            <a:srgbClr val="8B3E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E93C006-1454-9C07-CAA1-99956668955B}"/>
              </a:ext>
            </a:extLst>
          </p:cNvPr>
          <p:cNvSpPr/>
          <p:nvPr/>
        </p:nvSpPr>
        <p:spPr>
          <a:xfrm>
            <a:off x="-6555348" y="5388768"/>
            <a:ext cx="989162" cy="420104"/>
          </a:xfrm>
          <a:custGeom>
            <a:avLst/>
            <a:gdLst>
              <a:gd name="connsiteX0" fmla="*/ 0 w 989162"/>
              <a:gd name="connsiteY0" fmla="*/ 0 h 420104"/>
              <a:gd name="connsiteX1" fmla="*/ 989162 w 989162"/>
              <a:gd name="connsiteY1" fmla="*/ 0 h 420104"/>
              <a:gd name="connsiteX2" fmla="*/ 989162 w 989162"/>
              <a:gd name="connsiteY2" fmla="*/ 420104 h 420104"/>
              <a:gd name="connsiteX3" fmla="*/ 0 w 989162"/>
              <a:gd name="connsiteY3" fmla="*/ 420104 h 420104"/>
              <a:gd name="connsiteX4" fmla="*/ 0 w 989162"/>
              <a:gd name="connsiteY4" fmla="*/ 0 h 42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9162" h="420104">
                <a:moveTo>
                  <a:pt x="0" y="0"/>
                </a:moveTo>
                <a:lnTo>
                  <a:pt x="989162" y="0"/>
                </a:lnTo>
                <a:lnTo>
                  <a:pt x="989162" y="420104"/>
                </a:lnTo>
                <a:lnTo>
                  <a:pt x="0" y="420104"/>
                </a:lnTo>
                <a:lnTo>
                  <a:pt x="0" y="0"/>
                </a:lnTo>
                <a:close/>
              </a:path>
            </a:pathLst>
          </a:custGeom>
          <a:solidFill>
            <a:srgbClr val="8C3D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DBE39F5-48C1-FE40-2076-81134DEC6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262801" y="5404805"/>
            <a:ext cx="404067" cy="40406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6C1D12F-707D-82A4-CAB7-AD83A0CAC3CD}"/>
              </a:ext>
            </a:extLst>
          </p:cNvPr>
          <p:cNvSpPr/>
          <p:nvPr/>
        </p:nvSpPr>
        <p:spPr>
          <a:xfrm>
            <a:off x="-6106486" y="3352045"/>
            <a:ext cx="883159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7ABE76-64F9-B961-1A05-86422EE549F6}"/>
              </a:ext>
            </a:extLst>
          </p:cNvPr>
          <p:cNvSpPr/>
          <p:nvPr/>
        </p:nvSpPr>
        <p:spPr>
          <a:xfrm>
            <a:off x="-6097860" y="4866594"/>
            <a:ext cx="883159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3DD779-4D4C-7423-9EE9-E036FB43EA8A}"/>
              </a:ext>
            </a:extLst>
          </p:cNvPr>
          <p:cNvSpPr/>
          <p:nvPr/>
        </p:nvSpPr>
        <p:spPr>
          <a:xfrm rot="5400000">
            <a:off x="-5416406" y="3501443"/>
            <a:ext cx="340437" cy="457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6B20CA-22A3-6478-7815-6882ECDC294F}"/>
              </a:ext>
            </a:extLst>
          </p:cNvPr>
          <p:cNvSpPr/>
          <p:nvPr/>
        </p:nvSpPr>
        <p:spPr>
          <a:xfrm rot="5400000">
            <a:off x="-5393546" y="4720176"/>
            <a:ext cx="340437" cy="457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4FBBC8-F682-CBC2-030C-D0734FDE1AFE}"/>
              </a:ext>
            </a:extLst>
          </p:cNvPr>
          <p:cNvSpPr/>
          <p:nvPr/>
        </p:nvSpPr>
        <p:spPr>
          <a:xfrm>
            <a:off x="-4247102" y="2508538"/>
            <a:ext cx="198408" cy="198408"/>
          </a:xfrm>
          <a:prstGeom prst="rect">
            <a:avLst/>
          </a:prstGeom>
          <a:solidFill>
            <a:srgbClr val="D4B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5E525D-797E-BFD9-D4B9-7AC6208FB0C7}"/>
              </a:ext>
            </a:extLst>
          </p:cNvPr>
          <p:cNvSpPr/>
          <p:nvPr/>
        </p:nvSpPr>
        <p:spPr>
          <a:xfrm>
            <a:off x="-5331158" y="3704844"/>
            <a:ext cx="198408" cy="198408"/>
          </a:xfrm>
          <a:prstGeom prst="rect">
            <a:avLst/>
          </a:prstGeom>
          <a:solidFill>
            <a:srgbClr val="D4B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FD6B41-DBD2-5ECC-6D4C-0832C838A02C}"/>
              </a:ext>
            </a:extLst>
          </p:cNvPr>
          <p:cNvSpPr/>
          <p:nvPr/>
        </p:nvSpPr>
        <p:spPr>
          <a:xfrm>
            <a:off x="-5336766" y="4376023"/>
            <a:ext cx="198408" cy="198408"/>
          </a:xfrm>
          <a:prstGeom prst="rect">
            <a:avLst/>
          </a:prstGeom>
          <a:solidFill>
            <a:srgbClr val="D4B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0FECA8-B57F-B209-F933-2EB0137CEC59}"/>
              </a:ext>
            </a:extLst>
          </p:cNvPr>
          <p:cNvSpPr/>
          <p:nvPr/>
        </p:nvSpPr>
        <p:spPr>
          <a:xfrm>
            <a:off x="-4215759" y="5525667"/>
            <a:ext cx="198408" cy="198408"/>
          </a:xfrm>
          <a:prstGeom prst="rect">
            <a:avLst/>
          </a:prstGeom>
          <a:solidFill>
            <a:srgbClr val="D4B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6DB54A-F619-7E2D-D32B-50DFE6A2FDBB}"/>
              </a:ext>
            </a:extLst>
          </p:cNvPr>
          <p:cNvSpPr txBox="1"/>
          <p:nvPr/>
        </p:nvSpPr>
        <p:spPr>
          <a:xfrm>
            <a:off x="-7029541" y="1804453"/>
            <a:ext cx="1863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Complexity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B6C098-4805-34F1-09A0-7C06806818BF}"/>
              </a:ext>
            </a:extLst>
          </p:cNvPr>
          <p:cNvSpPr txBox="1"/>
          <p:nvPr/>
        </p:nvSpPr>
        <p:spPr>
          <a:xfrm>
            <a:off x="-7029541" y="6032059"/>
            <a:ext cx="22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Analytics Integration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A9283-57BA-C857-56C0-6A629B18838D}"/>
              </a:ext>
            </a:extLst>
          </p:cNvPr>
          <p:cNvSpPr txBox="1"/>
          <p:nvPr/>
        </p:nvSpPr>
        <p:spPr>
          <a:xfrm>
            <a:off x="-3985058" y="2453853"/>
            <a:ext cx="335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Comprehend the data's nuances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FCE494-7525-8AA6-A31A-17D7A7EF90C5}"/>
              </a:ext>
            </a:extLst>
          </p:cNvPr>
          <p:cNvSpPr txBox="1"/>
          <p:nvPr/>
        </p:nvSpPr>
        <p:spPr>
          <a:xfrm>
            <a:off x="-4997062" y="3684956"/>
            <a:ext cx="335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Gain a deeper understanding of underlying patterns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23CC5B-2949-3C46-73C9-728796B61F9B}"/>
              </a:ext>
            </a:extLst>
          </p:cNvPr>
          <p:cNvSpPr txBox="1"/>
          <p:nvPr/>
        </p:nvSpPr>
        <p:spPr>
          <a:xfrm>
            <a:off x="-3923243" y="5440104"/>
            <a:ext cx="335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Integrate advanced analytics techniques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A14BF8-B996-E83D-38FA-455AD3686BD5}"/>
              </a:ext>
            </a:extLst>
          </p:cNvPr>
          <p:cNvSpPr txBox="1"/>
          <p:nvPr/>
        </p:nvSpPr>
        <p:spPr>
          <a:xfrm>
            <a:off x="-4997063" y="4297534"/>
            <a:ext cx="335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Machine learning, predictive modeling, and anomaly detection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2963807-F71E-AD02-398B-6AD2FE11CB67}"/>
              </a:ext>
            </a:extLst>
          </p:cNvPr>
          <p:cNvSpPr/>
          <p:nvPr/>
        </p:nvSpPr>
        <p:spPr>
          <a:xfrm>
            <a:off x="3749617" y="567561"/>
            <a:ext cx="4692771" cy="1077218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BCD7F8-2A65-46E7-E9B4-F4376B2C6687}"/>
              </a:ext>
            </a:extLst>
          </p:cNvPr>
          <p:cNvSpPr/>
          <p:nvPr/>
        </p:nvSpPr>
        <p:spPr>
          <a:xfrm flipV="1">
            <a:off x="3732365" y="567560"/>
            <a:ext cx="4692772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AC3C8C-CE1E-B5F4-49D9-AE86345F8941}"/>
              </a:ext>
            </a:extLst>
          </p:cNvPr>
          <p:cNvSpPr/>
          <p:nvPr/>
        </p:nvSpPr>
        <p:spPr>
          <a:xfrm flipV="1">
            <a:off x="3729488" y="1599058"/>
            <a:ext cx="4710026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4FE351-988C-108E-893D-A91B30A650B5}"/>
              </a:ext>
            </a:extLst>
          </p:cNvPr>
          <p:cNvSpPr/>
          <p:nvPr/>
        </p:nvSpPr>
        <p:spPr>
          <a:xfrm rot="5400000">
            <a:off x="7900904" y="1060452"/>
            <a:ext cx="1031500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3B7D18F-0520-CB2F-F15E-7434803ABFB1}"/>
              </a:ext>
            </a:extLst>
          </p:cNvPr>
          <p:cNvSpPr/>
          <p:nvPr/>
        </p:nvSpPr>
        <p:spPr>
          <a:xfrm rot="5400000">
            <a:off x="3236740" y="1083311"/>
            <a:ext cx="1031500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E19985-A1BF-B883-D931-D4E072C87F44}"/>
              </a:ext>
            </a:extLst>
          </p:cNvPr>
          <p:cNvSpPr txBox="1"/>
          <p:nvPr/>
        </p:nvSpPr>
        <p:spPr>
          <a:xfrm>
            <a:off x="3587396" y="818633"/>
            <a:ext cx="4914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>
                <a:solidFill>
                  <a:srgbClr val="E8E8E6"/>
                </a:solidFill>
                <a:effectLst/>
                <a:latin typeface="Agency FB" panose="020B0503020202020204" pitchFamily="34" charset="0"/>
              </a:rPr>
              <a:t>Trends And Future Direction</a:t>
            </a:r>
            <a:endParaRPr lang="en-US" sz="3200" dirty="0">
              <a:solidFill>
                <a:srgbClr val="D4B6F6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A7AFD6-FE05-E894-D0FB-69AC4B77E6CD}"/>
              </a:ext>
            </a:extLst>
          </p:cNvPr>
          <p:cNvSpPr/>
          <p:nvPr/>
        </p:nvSpPr>
        <p:spPr>
          <a:xfrm>
            <a:off x="1130510" y="3593367"/>
            <a:ext cx="999744" cy="999744"/>
          </a:xfrm>
          <a:custGeom>
            <a:avLst/>
            <a:gdLst>
              <a:gd name="connsiteX0" fmla="*/ 0 w 999744"/>
              <a:gd name="connsiteY0" fmla="*/ 0 h 999744"/>
              <a:gd name="connsiteX1" fmla="*/ 999744 w 999744"/>
              <a:gd name="connsiteY1" fmla="*/ 0 h 999744"/>
              <a:gd name="connsiteX2" fmla="*/ 999744 w 999744"/>
              <a:gd name="connsiteY2" fmla="*/ 999744 h 999744"/>
              <a:gd name="connsiteX3" fmla="*/ 0 w 999744"/>
              <a:gd name="connsiteY3" fmla="*/ 999744 h 999744"/>
              <a:gd name="connsiteX4" fmla="*/ 0 w 999744"/>
              <a:gd name="connsiteY4" fmla="*/ 0 h 99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744" h="999744">
                <a:moveTo>
                  <a:pt x="0" y="0"/>
                </a:moveTo>
                <a:lnTo>
                  <a:pt x="999744" y="0"/>
                </a:lnTo>
                <a:lnTo>
                  <a:pt x="999744" y="999744"/>
                </a:lnTo>
                <a:lnTo>
                  <a:pt x="0" y="999744"/>
                </a:lnTo>
                <a:lnTo>
                  <a:pt x="0" y="0"/>
                </a:lnTo>
                <a:close/>
              </a:path>
            </a:pathLst>
          </a:custGeom>
          <a:solidFill>
            <a:srgbClr val="B32A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E537FE2-4FE5-8F27-6910-0854F46975A2}"/>
              </a:ext>
            </a:extLst>
          </p:cNvPr>
          <p:cNvSpPr/>
          <p:nvPr/>
        </p:nvSpPr>
        <p:spPr>
          <a:xfrm>
            <a:off x="905763" y="3372934"/>
            <a:ext cx="1449238" cy="1440611"/>
          </a:xfrm>
          <a:custGeom>
            <a:avLst/>
            <a:gdLst>
              <a:gd name="connsiteX0" fmla="*/ 0 w 1449238"/>
              <a:gd name="connsiteY0" fmla="*/ 0 h 1440611"/>
              <a:gd name="connsiteX1" fmla="*/ 1449238 w 1449238"/>
              <a:gd name="connsiteY1" fmla="*/ 0 h 1440611"/>
              <a:gd name="connsiteX2" fmla="*/ 1449238 w 1449238"/>
              <a:gd name="connsiteY2" fmla="*/ 1440611 h 1440611"/>
              <a:gd name="connsiteX3" fmla="*/ 0 w 1449238"/>
              <a:gd name="connsiteY3" fmla="*/ 1440611 h 1440611"/>
              <a:gd name="connsiteX4" fmla="*/ 0 w 1449238"/>
              <a:gd name="connsiteY4" fmla="*/ 0 h 1440611"/>
              <a:gd name="connsiteX5" fmla="*/ 118067 w 1449238"/>
              <a:gd name="connsiteY5" fmla="*/ 125602 h 1440611"/>
              <a:gd name="connsiteX6" fmla="*/ 118067 w 1449238"/>
              <a:gd name="connsiteY6" fmla="*/ 1338706 h 1440611"/>
              <a:gd name="connsiteX7" fmla="*/ 1331171 w 1449238"/>
              <a:gd name="connsiteY7" fmla="*/ 1338706 h 1440611"/>
              <a:gd name="connsiteX8" fmla="*/ 1331171 w 1449238"/>
              <a:gd name="connsiteY8" fmla="*/ 125602 h 1440611"/>
              <a:gd name="connsiteX9" fmla="*/ 118067 w 1449238"/>
              <a:gd name="connsiteY9" fmla="*/ 125602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9238" h="1440611">
                <a:moveTo>
                  <a:pt x="0" y="0"/>
                </a:moveTo>
                <a:lnTo>
                  <a:pt x="1449238" y="0"/>
                </a:lnTo>
                <a:lnTo>
                  <a:pt x="1449238" y="1440611"/>
                </a:lnTo>
                <a:lnTo>
                  <a:pt x="0" y="1440611"/>
                </a:lnTo>
                <a:lnTo>
                  <a:pt x="0" y="0"/>
                </a:lnTo>
                <a:close/>
                <a:moveTo>
                  <a:pt x="118067" y="125602"/>
                </a:moveTo>
                <a:lnTo>
                  <a:pt x="118067" y="1338706"/>
                </a:lnTo>
                <a:lnTo>
                  <a:pt x="1331171" y="1338706"/>
                </a:lnTo>
                <a:lnTo>
                  <a:pt x="1331171" y="125602"/>
                </a:lnTo>
                <a:lnTo>
                  <a:pt x="118067" y="125602"/>
                </a:lnTo>
                <a:close/>
              </a:path>
            </a:pathLst>
          </a:custGeom>
          <a:solidFill>
            <a:srgbClr val="B32A9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39DB6-0FAF-59D7-06FA-0FF5C98C0646}"/>
              </a:ext>
            </a:extLst>
          </p:cNvPr>
          <p:cNvSpPr txBox="1"/>
          <p:nvPr/>
        </p:nvSpPr>
        <p:spPr>
          <a:xfrm>
            <a:off x="1130510" y="3862406"/>
            <a:ext cx="99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Future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5241FB-2D6A-DE98-D2B4-A3C858BFE9C5}"/>
              </a:ext>
            </a:extLst>
          </p:cNvPr>
          <p:cNvSpPr/>
          <p:nvPr/>
        </p:nvSpPr>
        <p:spPr>
          <a:xfrm>
            <a:off x="2355001" y="4070378"/>
            <a:ext cx="1078295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DC6E0E-AEFD-F105-D71A-1A11AC8752F2}"/>
              </a:ext>
            </a:extLst>
          </p:cNvPr>
          <p:cNvSpPr/>
          <p:nvPr/>
        </p:nvSpPr>
        <p:spPr>
          <a:xfrm rot="5400000">
            <a:off x="1912513" y="4070378"/>
            <a:ext cx="3052754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13EDDE-1937-DE20-366D-35E0E99E007D}"/>
              </a:ext>
            </a:extLst>
          </p:cNvPr>
          <p:cNvSpPr/>
          <p:nvPr/>
        </p:nvSpPr>
        <p:spPr>
          <a:xfrm>
            <a:off x="3416029" y="5573897"/>
            <a:ext cx="4152498" cy="617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202E54-6D0D-B549-7DE4-6B80DAE4A1E8}"/>
              </a:ext>
            </a:extLst>
          </p:cNvPr>
          <p:cNvSpPr/>
          <p:nvPr/>
        </p:nvSpPr>
        <p:spPr>
          <a:xfrm>
            <a:off x="3416029" y="2564787"/>
            <a:ext cx="4043227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A31447-AAE6-70B5-79F6-C7F96744099B}"/>
              </a:ext>
            </a:extLst>
          </p:cNvPr>
          <p:cNvSpPr/>
          <p:nvPr/>
        </p:nvSpPr>
        <p:spPr>
          <a:xfrm rot="5400000" flipV="1">
            <a:off x="5248923" y="2972393"/>
            <a:ext cx="767751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FE37127-907A-C961-38ED-B68FCD44DC8A}"/>
              </a:ext>
            </a:extLst>
          </p:cNvPr>
          <p:cNvSpPr/>
          <p:nvPr/>
        </p:nvSpPr>
        <p:spPr>
          <a:xfrm>
            <a:off x="4976541" y="2221442"/>
            <a:ext cx="1340040" cy="767751"/>
          </a:xfrm>
          <a:custGeom>
            <a:avLst/>
            <a:gdLst>
              <a:gd name="connsiteX0" fmla="*/ 0 w 1340040"/>
              <a:gd name="connsiteY0" fmla="*/ 0 h 767751"/>
              <a:gd name="connsiteX1" fmla="*/ 1340040 w 1340040"/>
              <a:gd name="connsiteY1" fmla="*/ 0 h 767751"/>
              <a:gd name="connsiteX2" fmla="*/ 1340040 w 1340040"/>
              <a:gd name="connsiteY2" fmla="*/ 767751 h 767751"/>
              <a:gd name="connsiteX3" fmla="*/ 0 w 1340040"/>
              <a:gd name="connsiteY3" fmla="*/ 767751 h 767751"/>
              <a:gd name="connsiteX4" fmla="*/ 0 w 1340040"/>
              <a:gd name="connsiteY4" fmla="*/ 0 h 767751"/>
              <a:gd name="connsiteX5" fmla="*/ 87337 w 1340040"/>
              <a:gd name="connsiteY5" fmla="*/ 60383 h 767751"/>
              <a:gd name="connsiteX6" fmla="*/ 87337 w 1340040"/>
              <a:gd name="connsiteY6" fmla="*/ 707366 h 767751"/>
              <a:gd name="connsiteX7" fmla="*/ 1252703 w 1340040"/>
              <a:gd name="connsiteY7" fmla="*/ 707366 h 767751"/>
              <a:gd name="connsiteX8" fmla="*/ 1252703 w 1340040"/>
              <a:gd name="connsiteY8" fmla="*/ 60383 h 767751"/>
              <a:gd name="connsiteX9" fmla="*/ 87337 w 1340040"/>
              <a:gd name="connsiteY9" fmla="*/ 60383 h 76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0040" h="767751">
                <a:moveTo>
                  <a:pt x="0" y="0"/>
                </a:moveTo>
                <a:lnTo>
                  <a:pt x="1340040" y="0"/>
                </a:lnTo>
                <a:lnTo>
                  <a:pt x="1340040" y="767751"/>
                </a:lnTo>
                <a:lnTo>
                  <a:pt x="0" y="767751"/>
                </a:lnTo>
                <a:lnTo>
                  <a:pt x="0" y="0"/>
                </a:lnTo>
                <a:close/>
                <a:moveTo>
                  <a:pt x="87337" y="60383"/>
                </a:moveTo>
                <a:lnTo>
                  <a:pt x="87337" y="707366"/>
                </a:lnTo>
                <a:lnTo>
                  <a:pt x="1252703" y="707366"/>
                </a:lnTo>
                <a:lnTo>
                  <a:pt x="1252703" y="60383"/>
                </a:lnTo>
                <a:lnTo>
                  <a:pt x="87337" y="60383"/>
                </a:lnTo>
                <a:close/>
              </a:path>
            </a:pathLst>
          </a:custGeom>
          <a:solidFill>
            <a:srgbClr val="8B3E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7B86A52-4EEA-2892-0B0E-8F989F9CD394}"/>
              </a:ext>
            </a:extLst>
          </p:cNvPr>
          <p:cNvSpPr/>
          <p:nvPr/>
        </p:nvSpPr>
        <p:spPr>
          <a:xfrm>
            <a:off x="5150634" y="2406483"/>
            <a:ext cx="989162" cy="420104"/>
          </a:xfrm>
          <a:custGeom>
            <a:avLst/>
            <a:gdLst>
              <a:gd name="connsiteX0" fmla="*/ 0 w 989162"/>
              <a:gd name="connsiteY0" fmla="*/ 0 h 420104"/>
              <a:gd name="connsiteX1" fmla="*/ 989162 w 989162"/>
              <a:gd name="connsiteY1" fmla="*/ 0 h 420104"/>
              <a:gd name="connsiteX2" fmla="*/ 989162 w 989162"/>
              <a:gd name="connsiteY2" fmla="*/ 420104 h 420104"/>
              <a:gd name="connsiteX3" fmla="*/ 0 w 989162"/>
              <a:gd name="connsiteY3" fmla="*/ 420104 h 420104"/>
              <a:gd name="connsiteX4" fmla="*/ 0 w 989162"/>
              <a:gd name="connsiteY4" fmla="*/ 0 h 42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9162" h="420104">
                <a:moveTo>
                  <a:pt x="0" y="0"/>
                </a:moveTo>
                <a:lnTo>
                  <a:pt x="989162" y="0"/>
                </a:lnTo>
                <a:lnTo>
                  <a:pt x="989162" y="420104"/>
                </a:lnTo>
                <a:lnTo>
                  <a:pt x="0" y="420104"/>
                </a:lnTo>
                <a:lnTo>
                  <a:pt x="0" y="0"/>
                </a:lnTo>
                <a:close/>
              </a:path>
            </a:pathLst>
          </a:custGeom>
          <a:solidFill>
            <a:srgbClr val="8C3D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81DFF4E-A92F-DAD6-1804-B12DC471C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4268" y="2374073"/>
            <a:ext cx="477059" cy="47705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94C9281-70CD-DCF5-B1CA-3B19BC30F6EB}"/>
              </a:ext>
            </a:extLst>
          </p:cNvPr>
          <p:cNvSpPr/>
          <p:nvPr/>
        </p:nvSpPr>
        <p:spPr>
          <a:xfrm rot="5400000" flipV="1">
            <a:off x="5254032" y="5204909"/>
            <a:ext cx="767751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BC486F1-43C1-AA1D-F22B-EF909420AEB2}"/>
              </a:ext>
            </a:extLst>
          </p:cNvPr>
          <p:cNvSpPr/>
          <p:nvPr/>
        </p:nvSpPr>
        <p:spPr>
          <a:xfrm>
            <a:off x="4986984" y="5183631"/>
            <a:ext cx="1340040" cy="767751"/>
          </a:xfrm>
          <a:custGeom>
            <a:avLst/>
            <a:gdLst>
              <a:gd name="connsiteX0" fmla="*/ 0 w 1340040"/>
              <a:gd name="connsiteY0" fmla="*/ 0 h 767751"/>
              <a:gd name="connsiteX1" fmla="*/ 1340040 w 1340040"/>
              <a:gd name="connsiteY1" fmla="*/ 0 h 767751"/>
              <a:gd name="connsiteX2" fmla="*/ 1340040 w 1340040"/>
              <a:gd name="connsiteY2" fmla="*/ 767751 h 767751"/>
              <a:gd name="connsiteX3" fmla="*/ 0 w 1340040"/>
              <a:gd name="connsiteY3" fmla="*/ 767751 h 767751"/>
              <a:gd name="connsiteX4" fmla="*/ 0 w 1340040"/>
              <a:gd name="connsiteY4" fmla="*/ 0 h 767751"/>
              <a:gd name="connsiteX5" fmla="*/ 87337 w 1340040"/>
              <a:gd name="connsiteY5" fmla="*/ 60383 h 767751"/>
              <a:gd name="connsiteX6" fmla="*/ 87337 w 1340040"/>
              <a:gd name="connsiteY6" fmla="*/ 707366 h 767751"/>
              <a:gd name="connsiteX7" fmla="*/ 1252703 w 1340040"/>
              <a:gd name="connsiteY7" fmla="*/ 707366 h 767751"/>
              <a:gd name="connsiteX8" fmla="*/ 1252703 w 1340040"/>
              <a:gd name="connsiteY8" fmla="*/ 60383 h 767751"/>
              <a:gd name="connsiteX9" fmla="*/ 87337 w 1340040"/>
              <a:gd name="connsiteY9" fmla="*/ 60383 h 76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0040" h="767751">
                <a:moveTo>
                  <a:pt x="0" y="0"/>
                </a:moveTo>
                <a:lnTo>
                  <a:pt x="1340040" y="0"/>
                </a:lnTo>
                <a:lnTo>
                  <a:pt x="1340040" y="767751"/>
                </a:lnTo>
                <a:lnTo>
                  <a:pt x="0" y="767751"/>
                </a:lnTo>
                <a:lnTo>
                  <a:pt x="0" y="0"/>
                </a:lnTo>
                <a:close/>
                <a:moveTo>
                  <a:pt x="87337" y="60383"/>
                </a:moveTo>
                <a:lnTo>
                  <a:pt x="87337" y="707366"/>
                </a:lnTo>
                <a:lnTo>
                  <a:pt x="1252703" y="707366"/>
                </a:lnTo>
                <a:lnTo>
                  <a:pt x="1252703" y="60383"/>
                </a:lnTo>
                <a:lnTo>
                  <a:pt x="87337" y="60383"/>
                </a:lnTo>
                <a:close/>
              </a:path>
            </a:pathLst>
          </a:custGeom>
          <a:solidFill>
            <a:srgbClr val="8B3E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B1CB42E-B514-9585-08A7-8F26C2EE3C97}"/>
              </a:ext>
            </a:extLst>
          </p:cNvPr>
          <p:cNvSpPr/>
          <p:nvPr/>
        </p:nvSpPr>
        <p:spPr>
          <a:xfrm>
            <a:off x="5161077" y="5368672"/>
            <a:ext cx="989162" cy="420104"/>
          </a:xfrm>
          <a:custGeom>
            <a:avLst/>
            <a:gdLst>
              <a:gd name="connsiteX0" fmla="*/ 0 w 989162"/>
              <a:gd name="connsiteY0" fmla="*/ 0 h 420104"/>
              <a:gd name="connsiteX1" fmla="*/ 989162 w 989162"/>
              <a:gd name="connsiteY1" fmla="*/ 0 h 420104"/>
              <a:gd name="connsiteX2" fmla="*/ 989162 w 989162"/>
              <a:gd name="connsiteY2" fmla="*/ 420104 h 420104"/>
              <a:gd name="connsiteX3" fmla="*/ 0 w 989162"/>
              <a:gd name="connsiteY3" fmla="*/ 420104 h 420104"/>
              <a:gd name="connsiteX4" fmla="*/ 0 w 989162"/>
              <a:gd name="connsiteY4" fmla="*/ 0 h 42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9162" h="420104">
                <a:moveTo>
                  <a:pt x="0" y="0"/>
                </a:moveTo>
                <a:lnTo>
                  <a:pt x="989162" y="0"/>
                </a:lnTo>
                <a:lnTo>
                  <a:pt x="989162" y="420104"/>
                </a:lnTo>
                <a:lnTo>
                  <a:pt x="0" y="420104"/>
                </a:lnTo>
                <a:lnTo>
                  <a:pt x="0" y="0"/>
                </a:lnTo>
                <a:close/>
              </a:path>
            </a:pathLst>
          </a:custGeom>
          <a:solidFill>
            <a:srgbClr val="8C3D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FC7FDE0-E2C8-49B0-7785-BAC36B002E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3624" y="5384709"/>
            <a:ext cx="404067" cy="404067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034C8DC-8CCF-B8DC-1C9D-77A762A8820C}"/>
              </a:ext>
            </a:extLst>
          </p:cNvPr>
          <p:cNvSpPr/>
          <p:nvPr/>
        </p:nvSpPr>
        <p:spPr>
          <a:xfrm>
            <a:off x="5609939" y="3331949"/>
            <a:ext cx="883159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9F2EE2-B78D-706C-5443-B819C602FC8E}"/>
              </a:ext>
            </a:extLst>
          </p:cNvPr>
          <p:cNvSpPr/>
          <p:nvPr/>
        </p:nvSpPr>
        <p:spPr>
          <a:xfrm>
            <a:off x="5618565" y="4846498"/>
            <a:ext cx="883159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A46FD5E-0A64-1115-7A33-3FB4FBA11A67}"/>
              </a:ext>
            </a:extLst>
          </p:cNvPr>
          <p:cNvSpPr/>
          <p:nvPr/>
        </p:nvSpPr>
        <p:spPr>
          <a:xfrm rot="5400000">
            <a:off x="6300019" y="3481347"/>
            <a:ext cx="340437" cy="457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8564C3D-4507-0066-A75D-4DE8DF584724}"/>
              </a:ext>
            </a:extLst>
          </p:cNvPr>
          <p:cNvSpPr/>
          <p:nvPr/>
        </p:nvSpPr>
        <p:spPr>
          <a:xfrm rot="5400000">
            <a:off x="6322879" y="4700080"/>
            <a:ext cx="340437" cy="457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56F94B-E52F-8BE5-75C7-AA6C9F961484}"/>
              </a:ext>
            </a:extLst>
          </p:cNvPr>
          <p:cNvSpPr/>
          <p:nvPr/>
        </p:nvSpPr>
        <p:spPr>
          <a:xfrm>
            <a:off x="7469323" y="2488442"/>
            <a:ext cx="198408" cy="198408"/>
          </a:xfrm>
          <a:prstGeom prst="rect">
            <a:avLst/>
          </a:prstGeom>
          <a:solidFill>
            <a:srgbClr val="D4B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FA72F06-1D8E-A827-44D5-57783279A86C}"/>
              </a:ext>
            </a:extLst>
          </p:cNvPr>
          <p:cNvSpPr/>
          <p:nvPr/>
        </p:nvSpPr>
        <p:spPr>
          <a:xfrm>
            <a:off x="6385267" y="3684748"/>
            <a:ext cx="198408" cy="198408"/>
          </a:xfrm>
          <a:prstGeom prst="rect">
            <a:avLst/>
          </a:prstGeom>
          <a:solidFill>
            <a:srgbClr val="D4B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9D65CE-AB00-4D2A-3DDD-04C9A593A455}"/>
              </a:ext>
            </a:extLst>
          </p:cNvPr>
          <p:cNvSpPr/>
          <p:nvPr/>
        </p:nvSpPr>
        <p:spPr>
          <a:xfrm>
            <a:off x="6379659" y="4355927"/>
            <a:ext cx="198408" cy="198408"/>
          </a:xfrm>
          <a:prstGeom prst="rect">
            <a:avLst/>
          </a:prstGeom>
          <a:solidFill>
            <a:srgbClr val="D4B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2E65E30-4942-E228-D6A2-2DDD164F3713}"/>
              </a:ext>
            </a:extLst>
          </p:cNvPr>
          <p:cNvSpPr/>
          <p:nvPr/>
        </p:nvSpPr>
        <p:spPr>
          <a:xfrm>
            <a:off x="7500666" y="5505571"/>
            <a:ext cx="198408" cy="198408"/>
          </a:xfrm>
          <a:prstGeom prst="rect">
            <a:avLst/>
          </a:prstGeom>
          <a:solidFill>
            <a:srgbClr val="D4B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6DE1C4-FA2A-B1FA-8AA0-93ECC37BA289}"/>
              </a:ext>
            </a:extLst>
          </p:cNvPr>
          <p:cNvSpPr txBox="1"/>
          <p:nvPr/>
        </p:nvSpPr>
        <p:spPr>
          <a:xfrm>
            <a:off x="4686884" y="1784357"/>
            <a:ext cx="1863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Scalability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052539-D337-6308-6586-23137FF8437D}"/>
              </a:ext>
            </a:extLst>
          </p:cNvPr>
          <p:cNvSpPr txBox="1"/>
          <p:nvPr/>
        </p:nvSpPr>
        <p:spPr>
          <a:xfrm>
            <a:off x="4686884" y="6011963"/>
            <a:ext cx="224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4B6F6"/>
                </a:solidFill>
                <a:latin typeface="Agency FB" panose="020B0503020202020204" pitchFamily="34" charset="0"/>
              </a:rPr>
              <a:t>Multilayer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4FBD139-0FC1-BB96-B286-25D18E45A841}"/>
              </a:ext>
            </a:extLst>
          </p:cNvPr>
          <p:cNvSpPr txBox="1"/>
          <p:nvPr/>
        </p:nvSpPr>
        <p:spPr>
          <a:xfrm>
            <a:off x="7731367" y="2433757"/>
            <a:ext cx="335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IoT tools must handle massive datasets.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D55F1B-0E7A-5E95-A591-490604F39FC9}"/>
              </a:ext>
            </a:extLst>
          </p:cNvPr>
          <p:cNvSpPr txBox="1"/>
          <p:nvPr/>
        </p:nvSpPr>
        <p:spPr>
          <a:xfrm>
            <a:off x="6719363" y="3664860"/>
            <a:ext cx="335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Ensure accurate interpretations as IoT device numbers grow.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F0E029-8A3D-D731-9399-5A0359A986ED}"/>
              </a:ext>
            </a:extLst>
          </p:cNvPr>
          <p:cNvSpPr txBox="1"/>
          <p:nvPr/>
        </p:nvSpPr>
        <p:spPr>
          <a:xfrm>
            <a:off x="7793182" y="5420008"/>
            <a:ext cx="335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Cross filtering and geospatial contextualization enable quick IoT data analysis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7B8C0A-5FE1-78D1-A75A-CC18AD7F35B6}"/>
              </a:ext>
            </a:extLst>
          </p:cNvPr>
          <p:cNvSpPr txBox="1"/>
          <p:nvPr/>
        </p:nvSpPr>
        <p:spPr>
          <a:xfrm>
            <a:off x="6719362" y="4277438"/>
            <a:ext cx="335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Advanced IoT platforms offer multilayer geo charts.</a:t>
            </a:r>
          </a:p>
        </p:txBody>
      </p:sp>
    </p:spTree>
    <p:extLst>
      <p:ext uri="{BB962C8B-B14F-4D97-AF65-F5344CB8AC3E}">
        <p14:creationId xmlns:p14="http://schemas.microsoft.com/office/powerpoint/2010/main" val="1421823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0">
        <p159:morph option="byObject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0" grpId="0" animBg="1"/>
      <p:bldP spid="71" grpId="0"/>
      <p:bldP spid="74" grpId="0"/>
      <p:bldP spid="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545AA-A575-0B07-84B6-D7F49AAF5A3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33DAC63-5BE1-324E-664A-8F4E307DFAC5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3" name="Picture 2" descr="A purple and white presentation&#10;&#10;Description automatically generated with medium confidence">
                <a:extLst>
                  <a:ext uri="{FF2B5EF4-FFF2-40B4-BE49-F238E27FC236}">
                    <a16:creationId xmlns:a16="http://schemas.microsoft.com/office/drawing/2014/main" id="{004E4113-AADC-2FFA-B567-CA315C0FB2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4B5EE26-6770-1ECF-24AD-3445E66E73F0}"/>
                  </a:ext>
                </a:extLst>
              </p:cNvPr>
              <p:cNvSpPr/>
              <p:nvPr/>
            </p:nvSpPr>
            <p:spPr>
              <a:xfrm>
                <a:off x="906236" y="832757"/>
                <a:ext cx="5788478" cy="571500"/>
              </a:xfrm>
              <a:prstGeom prst="rect">
                <a:avLst/>
              </a:prstGeom>
              <a:solidFill>
                <a:srgbClr val="210B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F56D9C-6BB7-529A-10FC-2341390AB7AB}"/>
                </a:ext>
              </a:extLst>
            </p:cNvPr>
            <p:cNvSpPr/>
            <p:nvPr/>
          </p:nvSpPr>
          <p:spPr>
            <a:xfrm>
              <a:off x="1070878" y="1869621"/>
              <a:ext cx="5001988" cy="4212771"/>
            </a:xfrm>
            <a:prstGeom prst="rect">
              <a:avLst/>
            </a:prstGeom>
            <a:solidFill>
              <a:srgbClr val="210B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C52FEB-8ACA-1B18-659A-2C61315560F7}"/>
                </a:ext>
              </a:extLst>
            </p:cNvPr>
            <p:cNvSpPr/>
            <p:nvPr/>
          </p:nvSpPr>
          <p:spPr>
            <a:xfrm>
              <a:off x="6294664" y="1975757"/>
              <a:ext cx="4746173" cy="4212771"/>
            </a:xfrm>
            <a:prstGeom prst="rect">
              <a:avLst/>
            </a:prstGeom>
            <a:solidFill>
              <a:srgbClr val="210B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F158B3B-9106-4064-9DB8-C78ABA856CBC}"/>
              </a:ext>
            </a:extLst>
          </p:cNvPr>
          <p:cNvSpPr txBox="1"/>
          <p:nvPr/>
        </p:nvSpPr>
        <p:spPr>
          <a:xfrm>
            <a:off x="1461404" y="832757"/>
            <a:ext cx="4220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4B6F6"/>
                </a:solidFill>
                <a:latin typeface="Agency FB" panose="020B0503020202020204" pitchFamily="34" charset="0"/>
              </a:rPr>
              <a:t>POWER OF CONNECTED DEVICES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D42646-1BC4-DBB1-C2F7-62FAF10AEA63}"/>
              </a:ext>
            </a:extLst>
          </p:cNvPr>
          <p:cNvSpPr/>
          <p:nvPr/>
        </p:nvSpPr>
        <p:spPr>
          <a:xfrm>
            <a:off x="3224893" y="1666542"/>
            <a:ext cx="1673678" cy="432707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3674C7-2CEE-FB68-154C-B4C5107AF397}"/>
              </a:ext>
            </a:extLst>
          </p:cNvPr>
          <p:cNvSpPr/>
          <p:nvPr/>
        </p:nvSpPr>
        <p:spPr>
          <a:xfrm>
            <a:off x="7704364" y="2627206"/>
            <a:ext cx="1673678" cy="432707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FD22EC-C162-8369-2131-0CEFFD635916}"/>
              </a:ext>
            </a:extLst>
          </p:cNvPr>
          <p:cNvSpPr/>
          <p:nvPr/>
        </p:nvSpPr>
        <p:spPr>
          <a:xfrm>
            <a:off x="7788730" y="3581734"/>
            <a:ext cx="1673678" cy="432707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62384A-5D41-B3E4-18F4-2FD7A29B283E}"/>
              </a:ext>
            </a:extLst>
          </p:cNvPr>
          <p:cNvSpPr/>
          <p:nvPr/>
        </p:nvSpPr>
        <p:spPr>
          <a:xfrm>
            <a:off x="7871734" y="5027506"/>
            <a:ext cx="1673678" cy="432707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C70F8B-5746-C752-AC45-857498CEA96A}"/>
              </a:ext>
            </a:extLst>
          </p:cNvPr>
          <p:cNvSpPr/>
          <p:nvPr/>
        </p:nvSpPr>
        <p:spPr>
          <a:xfrm>
            <a:off x="810986" y="3850858"/>
            <a:ext cx="1673678" cy="432707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635EC7-DF91-0681-8936-5BC90B933ADA}"/>
              </a:ext>
            </a:extLst>
          </p:cNvPr>
          <p:cNvSpPr/>
          <p:nvPr/>
        </p:nvSpPr>
        <p:spPr>
          <a:xfrm>
            <a:off x="2143125" y="6332745"/>
            <a:ext cx="1673678" cy="432707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0BBA458E-FA1E-CF1A-1457-098645BCA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98" y="1634211"/>
            <a:ext cx="8477938" cy="52237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1D37149-BE5A-ED20-4875-7E7945574F91}"/>
              </a:ext>
            </a:extLst>
          </p:cNvPr>
          <p:cNvSpPr/>
          <p:nvPr/>
        </p:nvSpPr>
        <p:spPr>
          <a:xfrm>
            <a:off x="3224893" y="1759403"/>
            <a:ext cx="1673678" cy="587657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FB5AB3-1707-3ABF-13E3-AAF78CA833C3}"/>
              </a:ext>
            </a:extLst>
          </p:cNvPr>
          <p:cNvSpPr/>
          <p:nvPr/>
        </p:nvSpPr>
        <p:spPr>
          <a:xfrm>
            <a:off x="7383580" y="2728916"/>
            <a:ext cx="1994462" cy="432707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B173EA-56F7-C94E-5752-DF9F89C4E6A6}"/>
              </a:ext>
            </a:extLst>
          </p:cNvPr>
          <p:cNvSpPr/>
          <p:nvPr/>
        </p:nvSpPr>
        <p:spPr>
          <a:xfrm>
            <a:off x="7591425" y="3627041"/>
            <a:ext cx="1953987" cy="432707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D4AB0E-2A3C-FE0C-6218-EAEC9DA183A7}"/>
              </a:ext>
            </a:extLst>
          </p:cNvPr>
          <p:cNvSpPr/>
          <p:nvPr/>
        </p:nvSpPr>
        <p:spPr>
          <a:xfrm>
            <a:off x="7591425" y="5035670"/>
            <a:ext cx="1913164" cy="432707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0EF307-0552-EEB9-E9FB-F3F2618EBB55}"/>
              </a:ext>
            </a:extLst>
          </p:cNvPr>
          <p:cNvSpPr/>
          <p:nvPr/>
        </p:nvSpPr>
        <p:spPr>
          <a:xfrm>
            <a:off x="2301645" y="6091919"/>
            <a:ext cx="1673678" cy="664706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31BC43-3B64-737C-EF30-6E86851C0BE9}"/>
              </a:ext>
            </a:extLst>
          </p:cNvPr>
          <p:cNvSpPr/>
          <p:nvPr/>
        </p:nvSpPr>
        <p:spPr>
          <a:xfrm>
            <a:off x="810986" y="3794016"/>
            <a:ext cx="1933570" cy="432707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35227B-7216-97D7-FC7A-54D1967C1A1C}"/>
              </a:ext>
            </a:extLst>
          </p:cNvPr>
          <p:cNvSpPr/>
          <p:nvPr/>
        </p:nvSpPr>
        <p:spPr>
          <a:xfrm>
            <a:off x="4330812" y="5972174"/>
            <a:ext cx="2363902" cy="681719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DF95F5-5FF3-EE74-41BC-5D74B2D9E934}"/>
              </a:ext>
            </a:extLst>
          </p:cNvPr>
          <p:cNvCxnSpPr>
            <a:cxnSpLocks/>
          </p:cNvCxnSpPr>
          <p:nvPr/>
        </p:nvCxnSpPr>
        <p:spPr>
          <a:xfrm>
            <a:off x="3933825" y="2762248"/>
            <a:ext cx="1485903" cy="0"/>
          </a:xfrm>
          <a:prstGeom prst="line">
            <a:avLst/>
          </a:prstGeom>
          <a:ln>
            <a:solidFill>
              <a:srgbClr val="D1B6F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92C3D0F-FCF6-5623-913A-EC3A8C4D6064}"/>
              </a:ext>
            </a:extLst>
          </p:cNvPr>
          <p:cNvCxnSpPr>
            <a:cxnSpLocks/>
          </p:cNvCxnSpPr>
          <p:nvPr/>
        </p:nvCxnSpPr>
        <p:spPr>
          <a:xfrm flipV="1">
            <a:off x="5410203" y="2762248"/>
            <a:ext cx="0" cy="1022247"/>
          </a:xfrm>
          <a:prstGeom prst="line">
            <a:avLst/>
          </a:prstGeom>
          <a:ln>
            <a:solidFill>
              <a:srgbClr val="D1B6F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E1C14AD-2168-87E0-D14F-97B3E435E3EA}"/>
              </a:ext>
            </a:extLst>
          </p:cNvPr>
          <p:cNvCxnSpPr>
            <a:cxnSpLocks/>
          </p:cNvCxnSpPr>
          <p:nvPr/>
        </p:nvCxnSpPr>
        <p:spPr>
          <a:xfrm flipV="1">
            <a:off x="3933825" y="2347063"/>
            <a:ext cx="0" cy="424711"/>
          </a:xfrm>
          <a:prstGeom prst="line">
            <a:avLst/>
          </a:prstGeom>
          <a:ln>
            <a:solidFill>
              <a:srgbClr val="D1B6F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87DBA9E-90B4-7074-69BB-175BDF3CCF56}"/>
              </a:ext>
            </a:extLst>
          </p:cNvPr>
          <p:cNvSpPr/>
          <p:nvPr/>
        </p:nvSpPr>
        <p:spPr>
          <a:xfrm>
            <a:off x="3867150" y="2251649"/>
            <a:ext cx="133350" cy="1333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B61BF74-EC43-4105-DF2E-C7FB6069A92C}"/>
              </a:ext>
            </a:extLst>
          </p:cNvPr>
          <p:cNvCxnSpPr>
            <a:cxnSpLocks/>
          </p:cNvCxnSpPr>
          <p:nvPr/>
        </p:nvCxnSpPr>
        <p:spPr>
          <a:xfrm flipV="1">
            <a:off x="5881690" y="2933702"/>
            <a:ext cx="0" cy="1056593"/>
          </a:xfrm>
          <a:prstGeom prst="line">
            <a:avLst/>
          </a:prstGeom>
          <a:ln>
            <a:solidFill>
              <a:srgbClr val="D1B6F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C64EBB-C8F2-7AB9-5F6C-9034855A3482}"/>
              </a:ext>
            </a:extLst>
          </p:cNvPr>
          <p:cNvCxnSpPr>
            <a:cxnSpLocks/>
          </p:cNvCxnSpPr>
          <p:nvPr/>
        </p:nvCxnSpPr>
        <p:spPr>
          <a:xfrm>
            <a:off x="5872164" y="2933702"/>
            <a:ext cx="1552574" cy="0"/>
          </a:xfrm>
          <a:prstGeom prst="line">
            <a:avLst/>
          </a:prstGeom>
          <a:ln>
            <a:solidFill>
              <a:srgbClr val="D1B6F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A36CB5-34ED-8780-9E9D-061D601CA980}"/>
              </a:ext>
            </a:extLst>
          </p:cNvPr>
          <p:cNvSpPr/>
          <p:nvPr/>
        </p:nvSpPr>
        <p:spPr>
          <a:xfrm>
            <a:off x="7410622" y="2856152"/>
            <a:ext cx="133350" cy="1333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D08059-3E8B-565C-52D5-287457EBFBB7}"/>
              </a:ext>
            </a:extLst>
          </p:cNvPr>
          <p:cNvCxnSpPr>
            <a:cxnSpLocks/>
          </p:cNvCxnSpPr>
          <p:nvPr/>
        </p:nvCxnSpPr>
        <p:spPr>
          <a:xfrm>
            <a:off x="7086600" y="3843394"/>
            <a:ext cx="552450" cy="0"/>
          </a:xfrm>
          <a:prstGeom prst="line">
            <a:avLst/>
          </a:prstGeom>
          <a:ln>
            <a:solidFill>
              <a:srgbClr val="D1B6F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D936633-4917-4436-441E-DA68298616EA}"/>
              </a:ext>
            </a:extLst>
          </p:cNvPr>
          <p:cNvCxnSpPr>
            <a:cxnSpLocks/>
          </p:cNvCxnSpPr>
          <p:nvPr/>
        </p:nvCxnSpPr>
        <p:spPr>
          <a:xfrm flipV="1">
            <a:off x="7086600" y="3833868"/>
            <a:ext cx="0" cy="677637"/>
          </a:xfrm>
          <a:prstGeom prst="line">
            <a:avLst/>
          </a:prstGeom>
          <a:ln>
            <a:solidFill>
              <a:srgbClr val="D1B6F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8C6D7AE-E7FE-13A3-A25F-27526C1CE526}"/>
              </a:ext>
            </a:extLst>
          </p:cNvPr>
          <p:cNvCxnSpPr>
            <a:cxnSpLocks/>
          </p:cNvCxnSpPr>
          <p:nvPr/>
        </p:nvCxnSpPr>
        <p:spPr>
          <a:xfrm>
            <a:off x="6543676" y="4516324"/>
            <a:ext cx="552450" cy="0"/>
          </a:xfrm>
          <a:prstGeom prst="line">
            <a:avLst/>
          </a:prstGeom>
          <a:ln>
            <a:solidFill>
              <a:srgbClr val="D1B6F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1B87771D-47B1-1C55-732B-0D7C0252FA0A}"/>
              </a:ext>
            </a:extLst>
          </p:cNvPr>
          <p:cNvSpPr/>
          <p:nvPr/>
        </p:nvSpPr>
        <p:spPr>
          <a:xfrm>
            <a:off x="7611156" y="3776719"/>
            <a:ext cx="133350" cy="1333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ED66509-2879-9CBE-049B-58FC3FEE31C5}"/>
              </a:ext>
            </a:extLst>
          </p:cNvPr>
          <p:cNvCxnSpPr>
            <a:cxnSpLocks/>
          </p:cNvCxnSpPr>
          <p:nvPr/>
        </p:nvCxnSpPr>
        <p:spPr>
          <a:xfrm>
            <a:off x="6187169" y="5175252"/>
            <a:ext cx="1552574" cy="0"/>
          </a:xfrm>
          <a:prstGeom prst="line">
            <a:avLst/>
          </a:prstGeom>
          <a:ln>
            <a:solidFill>
              <a:srgbClr val="D1B6F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BE4BAEC7-314F-DCA4-ED6C-C6A5F566EED9}"/>
              </a:ext>
            </a:extLst>
          </p:cNvPr>
          <p:cNvSpPr/>
          <p:nvPr/>
        </p:nvSpPr>
        <p:spPr>
          <a:xfrm>
            <a:off x="7611156" y="5105630"/>
            <a:ext cx="133350" cy="1333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CFF0D0F-7EFF-2E7E-55B3-C96EF22309EF}"/>
              </a:ext>
            </a:extLst>
          </p:cNvPr>
          <p:cNvCxnSpPr>
            <a:cxnSpLocks/>
          </p:cNvCxnSpPr>
          <p:nvPr/>
        </p:nvCxnSpPr>
        <p:spPr>
          <a:xfrm>
            <a:off x="2714625" y="4010369"/>
            <a:ext cx="1958068" cy="0"/>
          </a:xfrm>
          <a:prstGeom prst="line">
            <a:avLst/>
          </a:prstGeom>
          <a:ln>
            <a:solidFill>
              <a:srgbClr val="D1B6F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B045A91-72B2-7186-082C-CC0F8852B4D5}"/>
              </a:ext>
            </a:extLst>
          </p:cNvPr>
          <p:cNvCxnSpPr>
            <a:cxnSpLocks/>
          </p:cNvCxnSpPr>
          <p:nvPr/>
        </p:nvCxnSpPr>
        <p:spPr>
          <a:xfrm flipV="1">
            <a:off x="4663168" y="4000843"/>
            <a:ext cx="0" cy="442570"/>
          </a:xfrm>
          <a:prstGeom prst="line">
            <a:avLst/>
          </a:prstGeom>
          <a:ln>
            <a:solidFill>
              <a:srgbClr val="D1B6F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96A9B5DA-BADA-857C-D831-39525511C2A4}"/>
              </a:ext>
            </a:extLst>
          </p:cNvPr>
          <p:cNvSpPr/>
          <p:nvPr/>
        </p:nvSpPr>
        <p:spPr>
          <a:xfrm>
            <a:off x="2611206" y="3943694"/>
            <a:ext cx="133350" cy="1333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A19D7AC-ED04-8CC6-BB16-A8E8C77252E9}"/>
              </a:ext>
            </a:extLst>
          </p:cNvPr>
          <p:cNvCxnSpPr>
            <a:cxnSpLocks/>
          </p:cNvCxnSpPr>
          <p:nvPr/>
        </p:nvCxnSpPr>
        <p:spPr>
          <a:xfrm>
            <a:off x="3028950" y="5471110"/>
            <a:ext cx="1612105" cy="0"/>
          </a:xfrm>
          <a:prstGeom prst="line">
            <a:avLst/>
          </a:prstGeom>
          <a:ln>
            <a:solidFill>
              <a:srgbClr val="D1B6F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C958CC5-0BE8-8143-672D-A9C66ED97503}"/>
              </a:ext>
            </a:extLst>
          </p:cNvPr>
          <p:cNvCxnSpPr>
            <a:cxnSpLocks/>
          </p:cNvCxnSpPr>
          <p:nvPr/>
        </p:nvCxnSpPr>
        <p:spPr>
          <a:xfrm flipV="1">
            <a:off x="4636973" y="5105630"/>
            <a:ext cx="0" cy="373635"/>
          </a:xfrm>
          <a:prstGeom prst="line">
            <a:avLst/>
          </a:prstGeom>
          <a:ln>
            <a:solidFill>
              <a:srgbClr val="D1B6F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4078BCC-617A-17B1-BA1D-923DA27F150D}"/>
              </a:ext>
            </a:extLst>
          </p:cNvPr>
          <p:cNvCxnSpPr>
            <a:cxnSpLocks/>
          </p:cNvCxnSpPr>
          <p:nvPr/>
        </p:nvCxnSpPr>
        <p:spPr>
          <a:xfrm flipV="1">
            <a:off x="3028950" y="5460213"/>
            <a:ext cx="0" cy="631706"/>
          </a:xfrm>
          <a:prstGeom prst="line">
            <a:avLst/>
          </a:prstGeom>
          <a:ln>
            <a:solidFill>
              <a:srgbClr val="D1B6F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35B8066B-7D0C-6274-2DD0-19552AFF0D02}"/>
              </a:ext>
            </a:extLst>
          </p:cNvPr>
          <p:cNvSpPr/>
          <p:nvPr/>
        </p:nvSpPr>
        <p:spPr>
          <a:xfrm>
            <a:off x="2962275" y="6064692"/>
            <a:ext cx="133350" cy="1333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4EC9B92-856A-1909-A105-E847C468BCF3}"/>
              </a:ext>
            </a:extLst>
          </p:cNvPr>
          <p:cNvSpPr txBox="1"/>
          <p:nvPr/>
        </p:nvSpPr>
        <p:spPr>
          <a:xfrm>
            <a:off x="3341576" y="1897166"/>
            <a:ext cx="1453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B6F6"/>
                </a:solidFill>
                <a:latin typeface="Agency FB" panose="020B0503020202020204" pitchFamily="34" charset="0"/>
              </a:rPr>
              <a:t>Transportation</a:t>
            </a:r>
            <a:endParaRPr lang="en-US" sz="1800" dirty="0">
              <a:solidFill>
                <a:srgbClr val="D4B6F6"/>
              </a:solidFill>
              <a:latin typeface="Agency FB" panose="020B0503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74D829-B27E-6B1D-F637-B2EE391B68B0}"/>
              </a:ext>
            </a:extLst>
          </p:cNvPr>
          <p:cNvSpPr txBox="1"/>
          <p:nvPr/>
        </p:nvSpPr>
        <p:spPr>
          <a:xfrm>
            <a:off x="7559792" y="2710948"/>
            <a:ext cx="1453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B6F6"/>
                </a:solidFill>
                <a:latin typeface="Agency FB" panose="020B0503020202020204" pitchFamily="34" charset="0"/>
              </a:rPr>
              <a:t>Agriculture</a:t>
            </a:r>
            <a:endParaRPr lang="en-US" sz="1800" dirty="0">
              <a:solidFill>
                <a:srgbClr val="D4B6F6"/>
              </a:solidFill>
              <a:latin typeface="Agency FB" panose="020B0503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0D5E7CA-2CE5-256F-2B88-50B5F8D654CF}"/>
              </a:ext>
            </a:extLst>
          </p:cNvPr>
          <p:cNvSpPr txBox="1"/>
          <p:nvPr/>
        </p:nvSpPr>
        <p:spPr>
          <a:xfrm>
            <a:off x="7717971" y="3641037"/>
            <a:ext cx="829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B6F6"/>
                </a:solidFill>
                <a:latin typeface="Agency FB" panose="020B0503020202020204" pitchFamily="34" charset="0"/>
              </a:rPr>
              <a:t>Logistics</a:t>
            </a:r>
            <a:endParaRPr lang="en-US" sz="1800" dirty="0">
              <a:solidFill>
                <a:srgbClr val="D4B6F6"/>
              </a:solidFill>
              <a:latin typeface="Agency FB" panose="020B0503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6BBCF3A-D768-EA99-C258-609DF3B6E4E6}"/>
              </a:ext>
            </a:extLst>
          </p:cNvPr>
          <p:cNvSpPr txBox="1"/>
          <p:nvPr/>
        </p:nvSpPr>
        <p:spPr>
          <a:xfrm>
            <a:off x="7728858" y="4978127"/>
            <a:ext cx="1153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B6F6"/>
                </a:solidFill>
                <a:latin typeface="Agency FB" panose="020B0503020202020204" pitchFamily="34" charset="0"/>
              </a:rPr>
              <a:t>Environment</a:t>
            </a:r>
            <a:endParaRPr lang="en-US" sz="1800" dirty="0">
              <a:solidFill>
                <a:srgbClr val="D4B6F6"/>
              </a:solidFill>
              <a:latin typeface="Agency FB" panose="020B0503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A541CCF-3FDD-C7AA-9678-517BEEA5EE3D}"/>
              </a:ext>
            </a:extLst>
          </p:cNvPr>
          <p:cNvSpPr txBox="1"/>
          <p:nvPr/>
        </p:nvSpPr>
        <p:spPr>
          <a:xfrm>
            <a:off x="2484664" y="6160735"/>
            <a:ext cx="1153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B6F6"/>
                </a:solidFill>
                <a:latin typeface="Agency FB" panose="020B0503020202020204" pitchFamily="34" charset="0"/>
              </a:rPr>
              <a:t>Healthcare</a:t>
            </a:r>
            <a:endParaRPr lang="en-US" sz="1800" dirty="0">
              <a:solidFill>
                <a:srgbClr val="D4B6F6"/>
              </a:solidFill>
              <a:latin typeface="Agency FB" panose="020B0503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F9A69F6-1466-F4EE-CB9C-F426B5259797}"/>
              </a:ext>
            </a:extLst>
          </p:cNvPr>
          <p:cNvSpPr txBox="1"/>
          <p:nvPr/>
        </p:nvSpPr>
        <p:spPr>
          <a:xfrm>
            <a:off x="2042433" y="3798096"/>
            <a:ext cx="711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B6F6"/>
                </a:solidFill>
                <a:latin typeface="Agency FB" panose="020B0503020202020204" pitchFamily="34" charset="0"/>
              </a:rPr>
              <a:t>Retail</a:t>
            </a:r>
            <a:endParaRPr lang="en-US" sz="1800" dirty="0">
              <a:solidFill>
                <a:srgbClr val="D4B6F6"/>
              </a:solidFill>
              <a:latin typeface="Agency FB" panose="020B0503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6D2FC77-07FF-5122-0E11-B89F455BBD33}"/>
              </a:ext>
            </a:extLst>
          </p:cNvPr>
          <p:cNvSpPr txBox="1"/>
          <p:nvPr/>
        </p:nvSpPr>
        <p:spPr>
          <a:xfrm>
            <a:off x="4701352" y="5975905"/>
            <a:ext cx="1928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B6F6"/>
                </a:solidFill>
                <a:latin typeface="Agency FB" panose="020B0503020202020204" pitchFamily="34" charset="0"/>
              </a:rPr>
              <a:t>IOT DATA VISUALIZATION ACROSS SECTORS</a:t>
            </a:r>
            <a:endParaRPr lang="en-US" sz="1800" dirty="0">
              <a:solidFill>
                <a:srgbClr val="D4B6F6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592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0">
        <p159:morph option="byObject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  <p:bldP spid="93" grpId="0"/>
      <p:bldP spid="94" grpId="0"/>
      <p:bldP spid="9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C14A804-A2FB-D0A4-D88A-796A9A3E3E0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 descr="A person standing in front of a graph&#10;&#10;Description automatically generated">
              <a:extLst>
                <a:ext uri="{FF2B5EF4-FFF2-40B4-BE49-F238E27FC236}">
                  <a16:creationId xmlns:a16="http://schemas.microsoft.com/office/drawing/2014/main" id="{8BBA0712-F17C-A026-017B-BE376BE0C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0680B4-0FDC-8D8E-2AB3-10F6994D1DF0}"/>
                </a:ext>
              </a:extLst>
            </p:cNvPr>
            <p:cNvSpPr/>
            <p:nvPr/>
          </p:nvSpPr>
          <p:spPr>
            <a:xfrm>
              <a:off x="391886" y="2371408"/>
              <a:ext cx="5456254" cy="3788231"/>
            </a:xfrm>
            <a:prstGeom prst="rect">
              <a:avLst/>
            </a:prstGeom>
            <a:solidFill>
              <a:srgbClr val="210B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7030B5B-FAA2-2F86-B614-BFE2E25FEEBF}"/>
              </a:ext>
            </a:extLst>
          </p:cNvPr>
          <p:cNvSpPr/>
          <p:nvPr/>
        </p:nvSpPr>
        <p:spPr>
          <a:xfrm>
            <a:off x="1084056" y="810883"/>
            <a:ext cx="2642556" cy="517585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3DBED-4F4B-315B-4E53-90A8C1A63839}"/>
              </a:ext>
            </a:extLst>
          </p:cNvPr>
          <p:cNvSpPr txBox="1"/>
          <p:nvPr/>
        </p:nvSpPr>
        <p:spPr>
          <a:xfrm>
            <a:off x="1249642" y="827259"/>
            <a:ext cx="2269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>
                <a:solidFill>
                  <a:srgbClr val="E8E8E6"/>
                </a:solidFill>
                <a:effectLst/>
                <a:latin typeface="Agency FB" panose="020B0503020202020204" pitchFamily="34" charset="0"/>
              </a:rPr>
              <a:t>THANK YOU</a:t>
            </a:r>
            <a:endParaRPr lang="en-US" sz="3200" dirty="0">
              <a:solidFill>
                <a:srgbClr val="D4B6F6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36ABB3-580A-A270-F92C-985D0C139A06}"/>
              </a:ext>
            </a:extLst>
          </p:cNvPr>
          <p:cNvSpPr/>
          <p:nvPr/>
        </p:nvSpPr>
        <p:spPr>
          <a:xfrm>
            <a:off x="687239" y="1673047"/>
            <a:ext cx="4692771" cy="1077218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210D4-2A4C-17E1-A4F3-3D61D0B15C13}"/>
              </a:ext>
            </a:extLst>
          </p:cNvPr>
          <p:cNvSpPr txBox="1"/>
          <p:nvPr/>
        </p:nvSpPr>
        <p:spPr>
          <a:xfrm>
            <a:off x="1353732" y="2488655"/>
            <a:ext cx="335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DO YOU HAVE ANY QUESTION?</a:t>
            </a:r>
          </a:p>
        </p:txBody>
      </p:sp>
    </p:spTree>
    <p:extLst>
      <p:ext uri="{BB962C8B-B14F-4D97-AF65-F5344CB8AC3E}">
        <p14:creationId xmlns:p14="http://schemas.microsoft.com/office/powerpoint/2010/main" val="2662828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0">
        <p159:morph option="byObject"/>
      </p:transition>
    </mc:Choice>
    <mc:Fallback xmlns="">
      <p:transition spd="slow" advClick="0" advTm="2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chip with cubes falling into it&#10;&#10;Description automatically generated">
            <a:extLst>
              <a:ext uri="{FF2B5EF4-FFF2-40B4-BE49-F238E27FC236}">
                <a16:creationId xmlns:a16="http://schemas.microsoft.com/office/drawing/2014/main" id="{1667A666-B70F-7916-0AE3-65D0E8A91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1664AA-4F6B-C59D-C847-79D8783F5A76}"/>
              </a:ext>
            </a:extLst>
          </p:cNvPr>
          <p:cNvSpPr/>
          <p:nvPr/>
        </p:nvSpPr>
        <p:spPr>
          <a:xfrm>
            <a:off x="6743700" y="1567543"/>
            <a:ext cx="4204607" cy="938893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4D95C7-4D39-CEB9-C2B4-A636AAA2FC01}"/>
              </a:ext>
            </a:extLst>
          </p:cNvPr>
          <p:cNvSpPr/>
          <p:nvPr/>
        </p:nvSpPr>
        <p:spPr>
          <a:xfrm>
            <a:off x="6743699" y="2286000"/>
            <a:ext cx="4204607" cy="938893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32775-30B2-861F-5718-915561F8F729}"/>
              </a:ext>
            </a:extLst>
          </p:cNvPr>
          <p:cNvSpPr/>
          <p:nvPr/>
        </p:nvSpPr>
        <p:spPr>
          <a:xfrm>
            <a:off x="6750497" y="2768371"/>
            <a:ext cx="4204607" cy="938893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641B7-68D7-5CE3-0AD3-6CBA130046DD}"/>
              </a:ext>
            </a:extLst>
          </p:cNvPr>
          <p:cNvSpPr/>
          <p:nvPr/>
        </p:nvSpPr>
        <p:spPr>
          <a:xfrm>
            <a:off x="6855277" y="3643313"/>
            <a:ext cx="4204607" cy="938893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60636A-0ACF-1DAB-8AFF-A14AF0D67E87}"/>
              </a:ext>
            </a:extLst>
          </p:cNvPr>
          <p:cNvSpPr/>
          <p:nvPr/>
        </p:nvSpPr>
        <p:spPr>
          <a:xfrm>
            <a:off x="6962771" y="4161746"/>
            <a:ext cx="4204607" cy="938893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48FCF-3A13-CC67-0A39-91B2C029CF7F}"/>
              </a:ext>
            </a:extLst>
          </p:cNvPr>
          <p:cNvSpPr/>
          <p:nvPr/>
        </p:nvSpPr>
        <p:spPr>
          <a:xfrm>
            <a:off x="1123255" y="3237817"/>
            <a:ext cx="1355272" cy="1951265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386323-F707-8786-4E63-B382F23AACAD}"/>
              </a:ext>
            </a:extLst>
          </p:cNvPr>
          <p:cNvSpPr/>
          <p:nvPr/>
        </p:nvSpPr>
        <p:spPr>
          <a:xfrm>
            <a:off x="919842" y="1352549"/>
            <a:ext cx="4910813" cy="4713515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1906B5-B81A-DE32-2B1A-DC365C656D61}"/>
              </a:ext>
            </a:extLst>
          </p:cNvPr>
          <p:cNvSpPr/>
          <p:nvPr/>
        </p:nvSpPr>
        <p:spPr>
          <a:xfrm>
            <a:off x="840829" y="2212502"/>
            <a:ext cx="614989" cy="17214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6E5A09-789B-C074-4E6A-BEC50C341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73" y="2390403"/>
            <a:ext cx="363008" cy="36300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A5696EA-B004-780E-4778-FC298DDF3C30}"/>
              </a:ext>
            </a:extLst>
          </p:cNvPr>
          <p:cNvSpPr/>
          <p:nvPr/>
        </p:nvSpPr>
        <p:spPr>
          <a:xfrm>
            <a:off x="5987829" y="962025"/>
            <a:ext cx="867448" cy="2394861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D507F1-B396-2F4C-ED46-5FDA4F012234}"/>
              </a:ext>
            </a:extLst>
          </p:cNvPr>
          <p:cNvSpPr/>
          <p:nvPr/>
        </p:nvSpPr>
        <p:spPr>
          <a:xfrm>
            <a:off x="9207949" y="2392817"/>
            <a:ext cx="2986776" cy="620484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81EF0-FF08-6ED1-C63A-1E1F991BA6E7}"/>
              </a:ext>
            </a:extLst>
          </p:cNvPr>
          <p:cNvSpPr/>
          <p:nvPr/>
        </p:nvSpPr>
        <p:spPr>
          <a:xfrm>
            <a:off x="6096000" y="394944"/>
            <a:ext cx="4200524" cy="1134162"/>
          </a:xfrm>
          <a:prstGeom prst="rect">
            <a:avLst/>
          </a:prstGeom>
          <a:solidFill>
            <a:srgbClr val="210B49"/>
          </a:solidFill>
          <a:ln>
            <a:solidFill>
              <a:srgbClr val="D1B7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24ED87-E8BC-8328-D564-6C09E022BC81}"/>
              </a:ext>
            </a:extLst>
          </p:cNvPr>
          <p:cNvSpPr txBox="1"/>
          <p:nvPr/>
        </p:nvSpPr>
        <p:spPr>
          <a:xfrm>
            <a:off x="6472903" y="462530"/>
            <a:ext cx="3823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4B6F6"/>
                </a:solidFill>
                <a:latin typeface="Agency FB" panose="020B0503020202020204" pitchFamily="34" charset="0"/>
              </a:rPr>
              <a:t>TRANSFORMING DATA INTO </a:t>
            </a:r>
          </a:p>
          <a:p>
            <a:r>
              <a:rPr lang="en-US" sz="3200" dirty="0">
                <a:solidFill>
                  <a:srgbClr val="D4B6F6"/>
                </a:solidFill>
                <a:latin typeface="Agency FB" panose="020B0503020202020204" pitchFamily="34" charset="0"/>
              </a:rPr>
              <a:t>ACTIONABLE INSIGHTS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3F751B-AEFD-AAAB-BAE1-55E82DAE7EF1}"/>
              </a:ext>
            </a:extLst>
          </p:cNvPr>
          <p:cNvSpPr/>
          <p:nvPr/>
        </p:nvSpPr>
        <p:spPr>
          <a:xfrm>
            <a:off x="10296524" y="939165"/>
            <a:ext cx="1895476" cy="45719"/>
          </a:xfrm>
          <a:prstGeom prst="rect">
            <a:avLst/>
          </a:prstGeom>
          <a:noFill/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2D0B57-7C12-C495-7FAD-65302EFEC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057" y="2874809"/>
            <a:ext cx="363008" cy="363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6856E5-B354-7056-4ECD-5ABB69B58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057" y="3374061"/>
            <a:ext cx="363008" cy="36300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199DA1-F2F7-2271-C737-88D1EB307435}"/>
              </a:ext>
            </a:extLst>
          </p:cNvPr>
          <p:cNvSpPr/>
          <p:nvPr/>
        </p:nvSpPr>
        <p:spPr>
          <a:xfrm>
            <a:off x="544592" y="4362449"/>
            <a:ext cx="1355272" cy="4558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465A6E-3008-ABB7-3BA9-DA815F9476A2}"/>
              </a:ext>
            </a:extLst>
          </p:cNvPr>
          <p:cNvSpPr txBox="1"/>
          <p:nvPr/>
        </p:nvSpPr>
        <p:spPr>
          <a:xfrm>
            <a:off x="711657" y="4356623"/>
            <a:ext cx="1023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COLLECT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A1344D-81F3-43BD-973E-724B2A3051AB}"/>
              </a:ext>
            </a:extLst>
          </p:cNvPr>
          <p:cNvSpPr/>
          <p:nvPr/>
        </p:nvSpPr>
        <p:spPr>
          <a:xfrm>
            <a:off x="32659" y="5391150"/>
            <a:ext cx="2291140" cy="12668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F38AEF-FCF1-6C01-91C7-396DE9CC8196}"/>
              </a:ext>
            </a:extLst>
          </p:cNvPr>
          <p:cNvSpPr txBox="1"/>
          <p:nvPr/>
        </p:nvSpPr>
        <p:spPr>
          <a:xfrm>
            <a:off x="32658" y="5487085"/>
            <a:ext cx="2291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gency FB" panose="020B0503020202020204" pitchFamily="34" charset="0"/>
              </a:rPr>
              <a:t>Collect time series data coming from different sources, formats &amp; rotate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38DA7C-B517-5810-39D1-25BD04D2A22D}"/>
              </a:ext>
            </a:extLst>
          </p:cNvPr>
          <p:cNvCxnSpPr>
            <a:cxnSpLocks/>
          </p:cNvCxnSpPr>
          <p:nvPr/>
        </p:nvCxnSpPr>
        <p:spPr>
          <a:xfrm>
            <a:off x="1147695" y="3966252"/>
            <a:ext cx="0" cy="364300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76801F-91C1-D009-59C0-C1D16B2E8F47}"/>
              </a:ext>
            </a:extLst>
          </p:cNvPr>
          <p:cNvGrpSpPr/>
          <p:nvPr/>
        </p:nvGrpSpPr>
        <p:grpSpPr>
          <a:xfrm rot="16200000">
            <a:off x="1088633" y="3913188"/>
            <a:ext cx="104495" cy="190220"/>
            <a:chOff x="1876705" y="685682"/>
            <a:chExt cx="104495" cy="19022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8CA3066-3251-8D0F-F2C2-48E75EAFE0B1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286D06-D46E-A5D1-1573-760DED4D65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E7261F-F44A-5158-8AA3-58464019B026}"/>
              </a:ext>
            </a:extLst>
          </p:cNvPr>
          <p:cNvCxnSpPr>
            <a:cxnSpLocks/>
          </p:cNvCxnSpPr>
          <p:nvPr/>
        </p:nvCxnSpPr>
        <p:spPr>
          <a:xfrm>
            <a:off x="1139235" y="4838700"/>
            <a:ext cx="0" cy="550516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A20E648-1D96-9A9D-D5BF-125D0DB10AD9}"/>
              </a:ext>
            </a:extLst>
          </p:cNvPr>
          <p:cNvGrpSpPr/>
          <p:nvPr/>
        </p:nvGrpSpPr>
        <p:grpSpPr>
          <a:xfrm rot="16200000">
            <a:off x="1080173" y="4785636"/>
            <a:ext cx="104495" cy="190220"/>
            <a:chOff x="1876705" y="685682"/>
            <a:chExt cx="104495" cy="19022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CCEFA98-1419-D2FF-AF1F-E05E78AD75F0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5B87F60-D479-015B-9C34-FAEBA3FCA5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6592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0">
        <p159:morph option="byObject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9" grpId="0" animBg="1"/>
      <p:bldP spid="16" grpId="0"/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chip with cubes falling into it&#10;&#10;Description automatically generated">
            <a:extLst>
              <a:ext uri="{FF2B5EF4-FFF2-40B4-BE49-F238E27FC236}">
                <a16:creationId xmlns:a16="http://schemas.microsoft.com/office/drawing/2014/main" id="{1667A666-B70F-7916-0AE3-65D0E8A91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1664AA-4F6B-C59D-C847-79D8783F5A76}"/>
              </a:ext>
            </a:extLst>
          </p:cNvPr>
          <p:cNvSpPr/>
          <p:nvPr/>
        </p:nvSpPr>
        <p:spPr>
          <a:xfrm>
            <a:off x="6743700" y="1567543"/>
            <a:ext cx="4204607" cy="938893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4D95C7-4D39-CEB9-C2B4-A636AAA2FC01}"/>
              </a:ext>
            </a:extLst>
          </p:cNvPr>
          <p:cNvSpPr/>
          <p:nvPr/>
        </p:nvSpPr>
        <p:spPr>
          <a:xfrm>
            <a:off x="6743699" y="2286000"/>
            <a:ext cx="4204607" cy="938893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32775-30B2-861F-5718-915561F8F729}"/>
              </a:ext>
            </a:extLst>
          </p:cNvPr>
          <p:cNvSpPr/>
          <p:nvPr/>
        </p:nvSpPr>
        <p:spPr>
          <a:xfrm>
            <a:off x="6750497" y="2768371"/>
            <a:ext cx="4204607" cy="938893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641B7-68D7-5CE3-0AD3-6CBA130046DD}"/>
              </a:ext>
            </a:extLst>
          </p:cNvPr>
          <p:cNvSpPr/>
          <p:nvPr/>
        </p:nvSpPr>
        <p:spPr>
          <a:xfrm>
            <a:off x="6855277" y="3643313"/>
            <a:ext cx="4204607" cy="938893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60636A-0ACF-1DAB-8AFF-A14AF0D67E87}"/>
              </a:ext>
            </a:extLst>
          </p:cNvPr>
          <p:cNvSpPr/>
          <p:nvPr/>
        </p:nvSpPr>
        <p:spPr>
          <a:xfrm>
            <a:off x="6962771" y="4161746"/>
            <a:ext cx="4204607" cy="938893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48FCF-3A13-CC67-0A39-91B2C029CF7F}"/>
              </a:ext>
            </a:extLst>
          </p:cNvPr>
          <p:cNvSpPr/>
          <p:nvPr/>
        </p:nvSpPr>
        <p:spPr>
          <a:xfrm>
            <a:off x="1123255" y="3237817"/>
            <a:ext cx="1355272" cy="1951265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386323-F707-8786-4E63-B382F23AACAD}"/>
              </a:ext>
            </a:extLst>
          </p:cNvPr>
          <p:cNvSpPr/>
          <p:nvPr/>
        </p:nvSpPr>
        <p:spPr>
          <a:xfrm>
            <a:off x="919842" y="1352549"/>
            <a:ext cx="4910813" cy="4713515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1906B5-B81A-DE32-2B1A-DC365C656D61}"/>
              </a:ext>
            </a:extLst>
          </p:cNvPr>
          <p:cNvSpPr/>
          <p:nvPr/>
        </p:nvSpPr>
        <p:spPr>
          <a:xfrm>
            <a:off x="840829" y="2212502"/>
            <a:ext cx="614989" cy="17214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6E5A09-789B-C074-4E6A-BEC50C341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73" y="2390403"/>
            <a:ext cx="363008" cy="36300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A5696EA-B004-780E-4778-FC298DDF3C30}"/>
              </a:ext>
            </a:extLst>
          </p:cNvPr>
          <p:cNvSpPr/>
          <p:nvPr/>
        </p:nvSpPr>
        <p:spPr>
          <a:xfrm>
            <a:off x="5987829" y="962025"/>
            <a:ext cx="867448" cy="2394861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D507F1-B396-2F4C-ED46-5FDA4F012234}"/>
              </a:ext>
            </a:extLst>
          </p:cNvPr>
          <p:cNvSpPr/>
          <p:nvPr/>
        </p:nvSpPr>
        <p:spPr>
          <a:xfrm>
            <a:off x="9207949" y="2392817"/>
            <a:ext cx="2986776" cy="620484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81EF0-FF08-6ED1-C63A-1E1F991BA6E7}"/>
              </a:ext>
            </a:extLst>
          </p:cNvPr>
          <p:cNvSpPr/>
          <p:nvPr/>
        </p:nvSpPr>
        <p:spPr>
          <a:xfrm>
            <a:off x="6096000" y="394944"/>
            <a:ext cx="4200524" cy="1134162"/>
          </a:xfrm>
          <a:prstGeom prst="rect">
            <a:avLst/>
          </a:prstGeom>
          <a:solidFill>
            <a:srgbClr val="210B49"/>
          </a:solidFill>
          <a:ln>
            <a:solidFill>
              <a:srgbClr val="D1B7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24ED87-E8BC-8328-D564-6C09E022BC81}"/>
              </a:ext>
            </a:extLst>
          </p:cNvPr>
          <p:cNvSpPr txBox="1"/>
          <p:nvPr/>
        </p:nvSpPr>
        <p:spPr>
          <a:xfrm>
            <a:off x="6472903" y="462530"/>
            <a:ext cx="3823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4B6F6"/>
                </a:solidFill>
                <a:latin typeface="Agency FB" panose="020B0503020202020204" pitchFamily="34" charset="0"/>
              </a:rPr>
              <a:t>TRANSFORMING DATA INTO </a:t>
            </a:r>
          </a:p>
          <a:p>
            <a:r>
              <a:rPr lang="en-US" sz="3200" dirty="0">
                <a:solidFill>
                  <a:srgbClr val="D4B6F6"/>
                </a:solidFill>
                <a:latin typeface="Agency FB" panose="020B0503020202020204" pitchFamily="34" charset="0"/>
              </a:rPr>
              <a:t>ACTIONABLE INSIGHTS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3F751B-AEFD-AAAB-BAE1-55E82DAE7EF1}"/>
              </a:ext>
            </a:extLst>
          </p:cNvPr>
          <p:cNvSpPr/>
          <p:nvPr/>
        </p:nvSpPr>
        <p:spPr>
          <a:xfrm>
            <a:off x="10296524" y="939165"/>
            <a:ext cx="1895476" cy="45719"/>
          </a:xfrm>
          <a:prstGeom prst="rect">
            <a:avLst/>
          </a:prstGeom>
          <a:noFill/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2D0B57-7C12-C495-7FAD-65302EFEC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057" y="2874809"/>
            <a:ext cx="363008" cy="363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6856E5-B354-7056-4ECD-5ABB69B58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057" y="3374061"/>
            <a:ext cx="363008" cy="36300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199DA1-F2F7-2271-C737-88D1EB307435}"/>
              </a:ext>
            </a:extLst>
          </p:cNvPr>
          <p:cNvSpPr/>
          <p:nvPr/>
        </p:nvSpPr>
        <p:spPr>
          <a:xfrm>
            <a:off x="544592" y="4362449"/>
            <a:ext cx="1355272" cy="4558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465A6E-3008-ABB7-3BA9-DA815F9476A2}"/>
              </a:ext>
            </a:extLst>
          </p:cNvPr>
          <p:cNvSpPr txBox="1"/>
          <p:nvPr/>
        </p:nvSpPr>
        <p:spPr>
          <a:xfrm>
            <a:off x="711657" y="4356623"/>
            <a:ext cx="1023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COLLECT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A1344D-81F3-43BD-973E-724B2A3051AB}"/>
              </a:ext>
            </a:extLst>
          </p:cNvPr>
          <p:cNvSpPr/>
          <p:nvPr/>
        </p:nvSpPr>
        <p:spPr>
          <a:xfrm>
            <a:off x="32659" y="5391150"/>
            <a:ext cx="2291140" cy="12668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F38AEF-FCF1-6C01-91C7-396DE9CC8196}"/>
              </a:ext>
            </a:extLst>
          </p:cNvPr>
          <p:cNvSpPr txBox="1"/>
          <p:nvPr/>
        </p:nvSpPr>
        <p:spPr>
          <a:xfrm>
            <a:off x="32658" y="5487085"/>
            <a:ext cx="2291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gency FB" panose="020B0503020202020204" pitchFamily="34" charset="0"/>
              </a:rPr>
              <a:t>Collect time series data coming from different sources, formats &amp; rotate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38DA7C-B517-5810-39D1-25BD04D2A22D}"/>
              </a:ext>
            </a:extLst>
          </p:cNvPr>
          <p:cNvCxnSpPr>
            <a:cxnSpLocks/>
          </p:cNvCxnSpPr>
          <p:nvPr/>
        </p:nvCxnSpPr>
        <p:spPr>
          <a:xfrm>
            <a:off x="1147695" y="3966252"/>
            <a:ext cx="0" cy="364300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76801F-91C1-D009-59C0-C1D16B2E8F47}"/>
              </a:ext>
            </a:extLst>
          </p:cNvPr>
          <p:cNvGrpSpPr/>
          <p:nvPr/>
        </p:nvGrpSpPr>
        <p:grpSpPr>
          <a:xfrm rot="16200000">
            <a:off x="1088633" y="3913188"/>
            <a:ext cx="104495" cy="190220"/>
            <a:chOff x="1876705" y="685682"/>
            <a:chExt cx="104495" cy="19022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8CA3066-3251-8D0F-F2C2-48E75EAFE0B1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286D06-D46E-A5D1-1573-760DED4D65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E7261F-F44A-5158-8AA3-58464019B026}"/>
              </a:ext>
            </a:extLst>
          </p:cNvPr>
          <p:cNvCxnSpPr>
            <a:cxnSpLocks/>
          </p:cNvCxnSpPr>
          <p:nvPr/>
        </p:nvCxnSpPr>
        <p:spPr>
          <a:xfrm>
            <a:off x="1139235" y="4838700"/>
            <a:ext cx="0" cy="550516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A20E648-1D96-9A9D-D5BF-125D0DB10AD9}"/>
              </a:ext>
            </a:extLst>
          </p:cNvPr>
          <p:cNvGrpSpPr/>
          <p:nvPr/>
        </p:nvGrpSpPr>
        <p:grpSpPr>
          <a:xfrm rot="16200000">
            <a:off x="1080173" y="4785636"/>
            <a:ext cx="104495" cy="190220"/>
            <a:chOff x="1876705" y="685682"/>
            <a:chExt cx="104495" cy="19022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CCEFA98-1419-D2FF-AF1F-E05E78AD75F0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5B87F60-D479-015B-9C34-FAEBA3FCA5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D2535F5-78D1-2B39-F2ED-0AECAF0D1873}"/>
              </a:ext>
            </a:extLst>
          </p:cNvPr>
          <p:cNvSpPr/>
          <p:nvPr/>
        </p:nvSpPr>
        <p:spPr>
          <a:xfrm>
            <a:off x="3469153" y="5361890"/>
            <a:ext cx="2291140" cy="12668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53F7268-046B-ABA6-3E2D-74F55399724D}"/>
              </a:ext>
            </a:extLst>
          </p:cNvPr>
          <p:cNvSpPr/>
          <p:nvPr/>
        </p:nvSpPr>
        <p:spPr>
          <a:xfrm>
            <a:off x="3818422" y="4366229"/>
            <a:ext cx="1355272" cy="4558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A8157D8-1607-6C0D-463D-AD12B644A1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523" y="2452383"/>
            <a:ext cx="1274707" cy="1274707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5F84C42-F45F-0D3E-FCB7-32AB28FC4229}"/>
              </a:ext>
            </a:extLst>
          </p:cNvPr>
          <p:cNvSpPr/>
          <p:nvPr/>
        </p:nvSpPr>
        <p:spPr>
          <a:xfrm>
            <a:off x="4867269" y="1083909"/>
            <a:ext cx="1095686" cy="5765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BEA520D-CDC5-1B2A-8D0A-1C65FFB5418E}"/>
              </a:ext>
            </a:extLst>
          </p:cNvPr>
          <p:cNvSpPr txBox="1"/>
          <p:nvPr/>
        </p:nvSpPr>
        <p:spPr>
          <a:xfrm>
            <a:off x="4961883" y="1029383"/>
            <a:ext cx="1095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Operator</a:t>
            </a:r>
          </a:p>
          <a:p>
            <a:r>
              <a:rPr lang="en-US" dirty="0">
                <a:latin typeface="Agency FB" panose="020B0503020202020204" pitchFamily="34" charset="0"/>
              </a:rPr>
              <a:t>Or System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264DC3-7008-8671-E1D2-6C76EEEFDBBB}"/>
              </a:ext>
            </a:extLst>
          </p:cNvPr>
          <p:cNvSpPr txBox="1"/>
          <p:nvPr/>
        </p:nvSpPr>
        <p:spPr>
          <a:xfrm>
            <a:off x="3979559" y="4366229"/>
            <a:ext cx="1089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PROCESS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DB50699-5410-10BD-4C5D-A5BA78EE2195}"/>
              </a:ext>
            </a:extLst>
          </p:cNvPr>
          <p:cNvCxnSpPr>
            <a:cxnSpLocks/>
          </p:cNvCxnSpPr>
          <p:nvPr/>
        </p:nvCxnSpPr>
        <p:spPr>
          <a:xfrm>
            <a:off x="4451935" y="1362653"/>
            <a:ext cx="0" cy="1045745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F8A00DC-169E-C320-12D6-D3479EF914FB}"/>
              </a:ext>
            </a:extLst>
          </p:cNvPr>
          <p:cNvGrpSpPr/>
          <p:nvPr/>
        </p:nvGrpSpPr>
        <p:grpSpPr>
          <a:xfrm>
            <a:off x="4749019" y="1277654"/>
            <a:ext cx="104495" cy="190220"/>
            <a:chOff x="1876705" y="685682"/>
            <a:chExt cx="104495" cy="19022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5BEA8A-4D49-E20F-4DA5-11BBD09FF534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E06085E-FE33-D5D8-1545-A31A43A4AF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657DF999-2A9F-9DC2-B35C-C9DD09C6F0C7}"/>
              </a:ext>
            </a:extLst>
          </p:cNvPr>
          <p:cNvSpPr txBox="1"/>
          <p:nvPr/>
        </p:nvSpPr>
        <p:spPr>
          <a:xfrm>
            <a:off x="3784148" y="5621984"/>
            <a:ext cx="1660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gency FB" panose="020B0503020202020204" pitchFamily="34" charset="0"/>
              </a:rPr>
              <a:t>Parse, Normalize</a:t>
            </a:r>
          </a:p>
          <a:p>
            <a:pPr algn="ctr"/>
            <a:r>
              <a:rPr lang="en-US" sz="2000" dirty="0">
                <a:latin typeface="Agency FB" panose="020B0503020202020204" pitchFamily="34" charset="0"/>
              </a:rPr>
              <a:t>Enrich, Transform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477A57D-99C3-9561-FDA2-04BBE9ED68C6}"/>
              </a:ext>
            </a:extLst>
          </p:cNvPr>
          <p:cNvCxnSpPr>
            <a:cxnSpLocks/>
          </p:cNvCxnSpPr>
          <p:nvPr/>
        </p:nvCxnSpPr>
        <p:spPr>
          <a:xfrm>
            <a:off x="4509322" y="4829652"/>
            <a:ext cx="0" cy="550516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3752F6A-CD12-019C-59E6-658C097A759D}"/>
              </a:ext>
            </a:extLst>
          </p:cNvPr>
          <p:cNvGrpSpPr/>
          <p:nvPr/>
        </p:nvGrpSpPr>
        <p:grpSpPr>
          <a:xfrm rot="16200000">
            <a:off x="4450260" y="4776588"/>
            <a:ext cx="104495" cy="190220"/>
            <a:chOff x="1876705" y="685682"/>
            <a:chExt cx="104495" cy="190220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04E9FF3-A6AF-01E7-C444-BD31E649F4E3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515C60B-0B6F-5957-55D2-85668B162A6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8CD87B8-DA45-4DF8-5107-DA2FA9EA8FC1}"/>
              </a:ext>
            </a:extLst>
          </p:cNvPr>
          <p:cNvCxnSpPr>
            <a:cxnSpLocks/>
          </p:cNvCxnSpPr>
          <p:nvPr/>
        </p:nvCxnSpPr>
        <p:spPr>
          <a:xfrm>
            <a:off x="4509322" y="3782058"/>
            <a:ext cx="0" cy="550516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B72F98E-B00C-CFA8-2921-D592C3C2AE50}"/>
              </a:ext>
            </a:extLst>
          </p:cNvPr>
          <p:cNvGrpSpPr/>
          <p:nvPr/>
        </p:nvGrpSpPr>
        <p:grpSpPr>
          <a:xfrm rot="16200000">
            <a:off x="4450260" y="3728994"/>
            <a:ext cx="104495" cy="190220"/>
            <a:chOff x="1876705" y="685682"/>
            <a:chExt cx="104495" cy="190220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968692B-5209-C19C-6241-9073A24073E7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ECAF861-2354-E3E1-0246-60FFB259128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E413417B-F2D8-5780-4EF7-62A0E0B19490}"/>
              </a:ext>
            </a:extLst>
          </p:cNvPr>
          <p:cNvSpPr txBox="1"/>
          <p:nvPr/>
        </p:nvSpPr>
        <p:spPr>
          <a:xfrm>
            <a:off x="4347535" y="1361958"/>
            <a:ext cx="551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gency FB" panose="020B0503020202020204" pitchFamily="34" charset="0"/>
              </a:rPr>
              <a:t>Notify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9D2E401-F3A6-F6A8-A7B8-95FF6433ABE8}"/>
              </a:ext>
            </a:extLst>
          </p:cNvPr>
          <p:cNvCxnSpPr>
            <a:cxnSpLocks/>
          </p:cNvCxnSpPr>
          <p:nvPr/>
        </p:nvCxnSpPr>
        <p:spPr>
          <a:xfrm>
            <a:off x="4451935" y="1372178"/>
            <a:ext cx="395755" cy="0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09D7CFF-5852-B746-BA28-0B703D8EA0AE}"/>
              </a:ext>
            </a:extLst>
          </p:cNvPr>
          <p:cNvCxnSpPr>
            <a:cxnSpLocks/>
          </p:cNvCxnSpPr>
          <p:nvPr/>
        </p:nvCxnSpPr>
        <p:spPr>
          <a:xfrm>
            <a:off x="1470684" y="3089737"/>
            <a:ext cx="2268484" cy="0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9A71667-E456-8C8E-6B67-7E0B0E65F922}"/>
              </a:ext>
            </a:extLst>
          </p:cNvPr>
          <p:cNvGrpSpPr/>
          <p:nvPr/>
        </p:nvGrpSpPr>
        <p:grpSpPr>
          <a:xfrm>
            <a:off x="3642695" y="2991473"/>
            <a:ext cx="104495" cy="190220"/>
            <a:chOff x="1876705" y="685682"/>
            <a:chExt cx="104495" cy="190220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41A3AB8-741C-F7FF-F1B7-C9785263932D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9F459FC-2C1E-4CE8-8452-0864B6020F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3EE8A38-1B8D-00F7-FCB0-885152D4A5B9}"/>
              </a:ext>
            </a:extLst>
          </p:cNvPr>
          <p:cNvGrpSpPr/>
          <p:nvPr/>
        </p:nvGrpSpPr>
        <p:grpSpPr>
          <a:xfrm rot="5400000">
            <a:off x="1811957" y="2247140"/>
            <a:ext cx="401579" cy="1130744"/>
            <a:chOff x="2506808" y="1616923"/>
            <a:chExt cx="401579" cy="1130744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2DCFE03-55B2-2280-191C-01D7473D4CE8}"/>
                </a:ext>
              </a:extLst>
            </p:cNvPr>
            <p:cNvCxnSpPr>
              <a:cxnSpLocks/>
            </p:cNvCxnSpPr>
            <p:nvPr/>
          </p:nvCxnSpPr>
          <p:spPr>
            <a:xfrm>
              <a:off x="2506808" y="1711447"/>
              <a:ext cx="395755" cy="0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A283836-4B77-2DCA-D999-139F40E2A91A}"/>
                </a:ext>
              </a:extLst>
            </p:cNvPr>
            <p:cNvCxnSpPr>
              <a:cxnSpLocks/>
            </p:cNvCxnSpPr>
            <p:nvPr/>
          </p:nvCxnSpPr>
          <p:spPr>
            <a:xfrm>
              <a:off x="2506808" y="1701922"/>
              <a:ext cx="0" cy="1045745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22E0B9-E61A-E641-60AD-7E712B1FE602}"/>
                </a:ext>
              </a:extLst>
            </p:cNvPr>
            <p:cNvGrpSpPr/>
            <p:nvPr/>
          </p:nvGrpSpPr>
          <p:grpSpPr>
            <a:xfrm>
              <a:off x="2803892" y="1616923"/>
              <a:ext cx="104495" cy="190220"/>
              <a:chOff x="1876705" y="685682"/>
              <a:chExt cx="104495" cy="190220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035790C8-72F3-140C-FB98-F464A1001E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5476" y="685682"/>
                <a:ext cx="85724" cy="104216"/>
              </a:xfrm>
              <a:prstGeom prst="line">
                <a:avLst/>
              </a:prstGeom>
              <a:ln>
                <a:solidFill>
                  <a:srgbClr val="D9BFF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BBCD4A70-3B76-D6F9-7E0B-0AB07876AF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885951" y="780932"/>
                <a:ext cx="85724" cy="104216"/>
              </a:xfrm>
              <a:prstGeom prst="line">
                <a:avLst/>
              </a:prstGeom>
              <a:ln>
                <a:solidFill>
                  <a:srgbClr val="D9BFF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47D6FB5-4287-7CD9-679D-6A17300DCC9C}"/>
              </a:ext>
            </a:extLst>
          </p:cNvPr>
          <p:cNvGrpSpPr/>
          <p:nvPr/>
        </p:nvGrpSpPr>
        <p:grpSpPr>
          <a:xfrm rot="16200000" flipV="1">
            <a:off x="1828116" y="2826412"/>
            <a:ext cx="401579" cy="1130744"/>
            <a:chOff x="2506808" y="1616923"/>
            <a:chExt cx="401579" cy="1130744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ECA0C0F-3E3C-C841-CA17-B4BC9F4B5F0E}"/>
                </a:ext>
              </a:extLst>
            </p:cNvPr>
            <p:cNvCxnSpPr>
              <a:cxnSpLocks/>
            </p:cNvCxnSpPr>
            <p:nvPr/>
          </p:nvCxnSpPr>
          <p:spPr>
            <a:xfrm>
              <a:off x="2506808" y="1711447"/>
              <a:ext cx="395755" cy="0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D354E6A-1B7F-A0A6-3443-4A725BFA266B}"/>
                </a:ext>
              </a:extLst>
            </p:cNvPr>
            <p:cNvCxnSpPr>
              <a:cxnSpLocks/>
            </p:cNvCxnSpPr>
            <p:nvPr/>
          </p:nvCxnSpPr>
          <p:spPr>
            <a:xfrm>
              <a:off x="2506808" y="1701922"/>
              <a:ext cx="0" cy="1045745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1E7B6E5B-FC0B-4B60-0342-7AD52BB060FE}"/>
                </a:ext>
              </a:extLst>
            </p:cNvPr>
            <p:cNvGrpSpPr/>
            <p:nvPr/>
          </p:nvGrpSpPr>
          <p:grpSpPr>
            <a:xfrm>
              <a:off x="2803892" y="1616923"/>
              <a:ext cx="104495" cy="190220"/>
              <a:chOff x="1876705" y="685682"/>
              <a:chExt cx="104495" cy="190220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2785071-0BF7-997C-ADA0-9D7BB964E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5476" y="685682"/>
                <a:ext cx="85724" cy="104216"/>
              </a:xfrm>
              <a:prstGeom prst="line">
                <a:avLst/>
              </a:prstGeom>
              <a:ln>
                <a:solidFill>
                  <a:srgbClr val="D9BFF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CBB3CF44-D98A-1B7C-44F8-ED820D6A7E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885951" y="780932"/>
                <a:ext cx="85724" cy="104216"/>
              </a:xfrm>
              <a:prstGeom prst="line">
                <a:avLst/>
              </a:prstGeom>
              <a:ln>
                <a:solidFill>
                  <a:srgbClr val="D9BFF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4846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0">
        <p159:morph option="byObject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6" grpId="0" animBg="1"/>
      <p:bldP spid="67" grpId="0"/>
      <p:bldP spid="68" grpId="0"/>
      <p:bldP spid="82" grpId="0"/>
      <p:bldP spid="1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chip with cubes falling into it&#10;&#10;Description automatically generated">
            <a:extLst>
              <a:ext uri="{FF2B5EF4-FFF2-40B4-BE49-F238E27FC236}">
                <a16:creationId xmlns:a16="http://schemas.microsoft.com/office/drawing/2014/main" id="{1667A666-B70F-7916-0AE3-65D0E8A91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1664AA-4F6B-C59D-C847-79D8783F5A76}"/>
              </a:ext>
            </a:extLst>
          </p:cNvPr>
          <p:cNvSpPr/>
          <p:nvPr/>
        </p:nvSpPr>
        <p:spPr>
          <a:xfrm>
            <a:off x="6743700" y="1567543"/>
            <a:ext cx="4204607" cy="938893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4D95C7-4D39-CEB9-C2B4-A636AAA2FC01}"/>
              </a:ext>
            </a:extLst>
          </p:cNvPr>
          <p:cNvSpPr/>
          <p:nvPr/>
        </p:nvSpPr>
        <p:spPr>
          <a:xfrm>
            <a:off x="6743699" y="2286000"/>
            <a:ext cx="4204607" cy="938893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32775-30B2-861F-5718-915561F8F729}"/>
              </a:ext>
            </a:extLst>
          </p:cNvPr>
          <p:cNvSpPr/>
          <p:nvPr/>
        </p:nvSpPr>
        <p:spPr>
          <a:xfrm>
            <a:off x="6750497" y="2768371"/>
            <a:ext cx="4204607" cy="938893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641B7-68D7-5CE3-0AD3-6CBA130046DD}"/>
              </a:ext>
            </a:extLst>
          </p:cNvPr>
          <p:cNvSpPr/>
          <p:nvPr/>
        </p:nvSpPr>
        <p:spPr>
          <a:xfrm>
            <a:off x="6855277" y="3643313"/>
            <a:ext cx="4204607" cy="938893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60636A-0ACF-1DAB-8AFF-A14AF0D67E87}"/>
              </a:ext>
            </a:extLst>
          </p:cNvPr>
          <p:cNvSpPr/>
          <p:nvPr/>
        </p:nvSpPr>
        <p:spPr>
          <a:xfrm>
            <a:off x="6962771" y="4161746"/>
            <a:ext cx="4204607" cy="938893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48FCF-3A13-CC67-0A39-91B2C029CF7F}"/>
              </a:ext>
            </a:extLst>
          </p:cNvPr>
          <p:cNvSpPr/>
          <p:nvPr/>
        </p:nvSpPr>
        <p:spPr>
          <a:xfrm>
            <a:off x="1123255" y="3237817"/>
            <a:ext cx="1355272" cy="1951265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386323-F707-8786-4E63-B382F23AACAD}"/>
              </a:ext>
            </a:extLst>
          </p:cNvPr>
          <p:cNvSpPr/>
          <p:nvPr/>
        </p:nvSpPr>
        <p:spPr>
          <a:xfrm>
            <a:off x="919842" y="1352549"/>
            <a:ext cx="4910813" cy="4713515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1906B5-B81A-DE32-2B1A-DC365C656D61}"/>
              </a:ext>
            </a:extLst>
          </p:cNvPr>
          <p:cNvSpPr/>
          <p:nvPr/>
        </p:nvSpPr>
        <p:spPr>
          <a:xfrm>
            <a:off x="840829" y="2212502"/>
            <a:ext cx="614989" cy="17214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6E5A09-789B-C074-4E6A-BEC50C341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73" y="2390403"/>
            <a:ext cx="363008" cy="36300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A5696EA-B004-780E-4778-FC298DDF3C30}"/>
              </a:ext>
            </a:extLst>
          </p:cNvPr>
          <p:cNvSpPr/>
          <p:nvPr/>
        </p:nvSpPr>
        <p:spPr>
          <a:xfrm>
            <a:off x="5987829" y="962025"/>
            <a:ext cx="867448" cy="2394861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D507F1-B396-2F4C-ED46-5FDA4F012234}"/>
              </a:ext>
            </a:extLst>
          </p:cNvPr>
          <p:cNvSpPr/>
          <p:nvPr/>
        </p:nvSpPr>
        <p:spPr>
          <a:xfrm>
            <a:off x="9207949" y="2392817"/>
            <a:ext cx="2986776" cy="620484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81EF0-FF08-6ED1-C63A-1E1F991BA6E7}"/>
              </a:ext>
            </a:extLst>
          </p:cNvPr>
          <p:cNvSpPr/>
          <p:nvPr/>
        </p:nvSpPr>
        <p:spPr>
          <a:xfrm>
            <a:off x="6096000" y="394944"/>
            <a:ext cx="4200524" cy="1134162"/>
          </a:xfrm>
          <a:prstGeom prst="rect">
            <a:avLst/>
          </a:prstGeom>
          <a:solidFill>
            <a:srgbClr val="210B49"/>
          </a:solidFill>
          <a:ln>
            <a:solidFill>
              <a:srgbClr val="D1B7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24ED87-E8BC-8328-D564-6C09E022BC81}"/>
              </a:ext>
            </a:extLst>
          </p:cNvPr>
          <p:cNvSpPr txBox="1"/>
          <p:nvPr/>
        </p:nvSpPr>
        <p:spPr>
          <a:xfrm>
            <a:off x="6472903" y="462530"/>
            <a:ext cx="3823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4B6F6"/>
                </a:solidFill>
                <a:latin typeface="Agency FB" panose="020B0503020202020204" pitchFamily="34" charset="0"/>
              </a:rPr>
              <a:t>TRANSFORMING DATA INTO </a:t>
            </a:r>
          </a:p>
          <a:p>
            <a:r>
              <a:rPr lang="en-US" sz="3200" dirty="0">
                <a:solidFill>
                  <a:srgbClr val="D4B6F6"/>
                </a:solidFill>
                <a:latin typeface="Agency FB" panose="020B0503020202020204" pitchFamily="34" charset="0"/>
              </a:rPr>
              <a:t>ACTIONABLE INSIGHTS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3F751B-AEFD-AAAB-BAE1-55E82DAE7EF1}"/>
              </a:ext>
            </a:extLst>
          </p:cNvPr>
          <p:cNvSpPr/>
          <p:nvPr/>
        </p:nvSpPr>
        <p:spPr>
          <a:xfrm>
            <a:off x="10296524" y="939165"/>
            <a:ext cx="1895476" cy="45719"/>
          </a:xfrm>
          <a:prstGeom prst="rect">
            <a:avLst/>
          </a:prstGeom>
          <a:noFill/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2D0B57-7C12-C495-7FAD-65302EFEC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057" y="2874809"/>
            <a:ext cx="363008" cy="363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6856E5-B354-7056-4ECD-5ABB69B58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057" y="3374061"/>
            <a:ext cx="363008" cy="36300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199DA1-F2F7-2271-C737-88D1EB307435}"/>
              </a:ext>
            </a:extLst>
          </p:cNvPr>
          <p:cNvSpPr/>
          <p:nvPr/>
        </p:nvSpPr>
        <p:spPr>
          <a:xfrm>
            <a:off x="544592" y="4362449"/>
            <a:ext cx="1355272" cy="4558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465A6E-3008-ABB7-3BA9-DA815F9476A2}"/>
              </a:ext>
            </a:extLst>
          </p:cNvPr>
          <p:cNvSpPr txBox="1"/>
          <p:nvPr/>
        </p:nvSpPr>
        <p:spPr>
          <a:xfrm>
            <a:off x="711657" y="4356623"/>
            <a:ext cx="1023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COLLECT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A1344D-81F3-43BD-973E-724B2A3051AB}"/>
              </a:ext>
            </a:extLst>
          </p:cNvPr>
          <p:cNvSpPr/>
          <p:nvPr/>
        </p:nvSpPr>
        <p:spPr>
          <a:xfrm>
            <a:off x="32659" y="5391150"/>
            <a:ext cx="2291140" cy="12668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F38AEF-FCF1-6C01-91C7-396DE9CC8196}"/>
              </a:ext>
            </a:extLst>
          </p:cNvPr>
          <p:cNvSpPr txBox="1"/>
          <p:nvPr/>
        </p:nvSpPr>
        <p:spPr>
          <a:xfrm>
            <a:off x="32658" y="5487085"/>
            <a:ext cx="2291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gency FB" panose="020B0503020202020204" pitchFamily="34" charset="0"/>
              </a:rPr>
              <a:t>Collect time series data coming from different sources, formats &amp; rotate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38DA7C-B517-5810-39D1-25BD04D2A22D}"/>
              </a:ext>
            </a:extLst>
          </p:cNvPr>
          <p:cNvCxnSpPr>
            <a:cxnSpLocks/>
          </p:cNvCxnSpPr>
          <p:nvPr/>
        </p:nvCxnSpPr>
        <p:spPr>
          <a:xfrm>
            <a:off x="1147695" y="3966252"/>
            <a:ext cx="0" cy="364300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76801F-91C1-D009-59C0-C1D16B2E8F47}"/>
              </a:ext>
            </a:extLst>
          </p:cNvPr>
          <p:cNvGrpSpPr/>
          <p:nvPr/>
        </p:nvGrpSpPr>
        <p:grpSpPr>
          <a:xfrm rot="16200000">
            <a:off x="1088633" y="3913188"/>
            <a:ext cx="104495" cy="190220"/>
            <a:chOff x="1876705" y="685682"/>
            <a:chExt cx="104495" cy="19022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8CA3066-3251-8D0F-F2C2-48E75EAFE0B1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286D06-D46E-A5D1-1573-760DED4D65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E7261F-F44A-5158-8AA3-58464019B026}"/>
              </a:ext>
            </a:extLst>
          </p:cNvPr>
          <p:cNvCxnSpPr>
            <a:cxnSpLocks/>
          </p:cNvCxnSpPr>
          <p:nvPr/>
        </p:nvCxnSpPr>
        <p:spPr>
          <a:xfrm>
            <a:off x="1139235" y="4838700"/>
            <a:ext cx="0" cy="550516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A20E648-1D96-9A9D-D5BF-125D0DB10AD9}"/>
              </a:ext>
            </a:extLst>
          </p:cNvPr>
          <p:cNvGrpSpPr/>
          <p:nvPr/>
        </p:nvGrpSpPr>
        <p:grpSpPr>
          <a:xfrm rot="16200000">
            <a:off x="1080173" y="4785636"/>
            <a:ext cx="104495" cy="190220"/>
            <a:chOff x="1876705" y="685682"/>
            <a:chExt cx="104495" cy="19022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CCEFA98-1419-D2FF-AF1F-E05E78AD75F0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5B87F60-D479-015B-9C34-FAEBA3FCA5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D2535F5-78D1-2B39-F2ED-0AECAF0D1873}"/>
              </a:ext>
            </a:extLst>
          </p:cNvPr>
          <p:cNvSpPr/>
          <p:nvPr/>
        </p:nvSpPr>
        <p:spPr>
          <a:xfrm>
            <a:off x="3469153" y="5361890"/>
            <a:ext cx="2291140" cy="12668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53F7268-046B-ABA6-3E2D-74F55399724D}"/>
              </a:ext>
            </a:extLst>
          </p:cNvPr>
          <p:cNvSpPr/>
          <p:nvPr/>
        </p:nvSpPr>
        <p:spPr>
          <a:xfrm>
            <a:off x="3818422" y="4366229"/>
            <a:ext cx="1355272" cy="4558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A8157D8-1607-6C0D-463D-AD12B644A1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523" y="2452383"/>
            <a:ext cx="1274707" cy="1274707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5F84C42-F45F-0D3E-FCB7-32AB28FC4229}"/>
              </a:ext>
            </a:extLst>
          </p:cNvPr>
          <p:cNvSpPr/>
          <p:nvPr/>
        </p:nvSpPr>
        <p:spPr>
          <a:xfrm>
            <a:off x="4867269" y="1083909"/>
            <a:ext cx="1095686" cy="5765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BEA520D-CDC5-1B2A-8D0A-1C65FFB5418E}"/>
              </a:ext>
            </a:extLst>
          </p:cNvPr>
          <p:cNvSpPr txBox="1"/>
          <p:nvPr/>
        </p:nvSpPr>
        <p:spPr>
          <a:xfrm>
            <a:off x="4961883" y="1029383"/>
            <a:ext cx="1095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Operator</a:t>
            </a:r>
          </a:p>
          <a:p>
            <a:r>
              <a:rPr lang="en-US" dirty="0">
                <a:latin typeface="Agency FB" panose="020B0503020202020204" pitchFamily="34" charset="0"/>
              </a:rPr>
              <a:t>Or System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264DC3-7008-8671-E1D2-6C76EEEFDBBB}"/>
              </a:ext>
            </a:extLst>
          </p:cNvPr>
          <p:cNvSpPr txBox="1"/>
          <p:nvPr/>
        </p:nvSpPr>
        <p:spPr>
          <a:xfrm>
            <a:off x="3979559" y="4366229"/>
            <a:ext cx="1089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PROCESS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DB50699-5410-10BD-4C5D-A5BA78EE2195}"/>
              </a:ext>
            </a:extLst>
          </p:cNvPr>
          <p:cNvCxnSpPr>
            <a:cxnSpLocks/>
          </p:cNvCxnSpPr>
          <p:nvPr/>
        </p:nvCxnSpPr>
        <p:spPr>
          <a:xfrm>
            <a:off x="4451935" y="1362653"/>
            <a:ext cx="0" cy="1045745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F8A00DC-169E-C320-12D6-D3479EF914FB}"/>
              </a:ext>
            </a:extLst>
          </p:cNvPr>
          <p:cNvGrpSpPr/>
          <p:nvPr/>
        </p:nvGrpSpPr>
        <p:grpSpPr>
          <a:xfrm>
            <a:off x="4749019" y="1277654"/>
            <a:ext cx="104495" cy="190220"/>
            <a:chOff x="1876705" y="685682"/>
            <a:chExt cx="104495" cy="19022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5BEA8A-4D49-E20F-4DA5-11BBD09FF534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E06085E-FE33-D5D8-1545-A31A43A4AF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657DF999-2A9F-9DC2-B35C-C9DD09C6F0C7}"/>
              </a:ext>
            </a:extLst>
          </p:cNvPr>
          <p:cNvSpPr txBox="1"/>
          <p:nvPr/>
        </p:nvSpPr>
        <p:spPr>
          <a:xfrm>
            <a:off x="3784148" y="5621984"/>
            <a:ext cx="1660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gency FB" panose="020B0503020202020204" pitchFamily="34" charset="0"/>
              </a:rPr>
              <a:t>Parse, Normalize</a:t>
            </a:r>
          </a:p>
          <a:p>
            <a:pPr algn="ctr"/>
            <a:r>
              <a:rPr lang="en-US" sz="2000" dirty="0">
                <a:latin typeface="Agency FB" panose="020B0503020202020204" pitchFamily="34" charset="0"/>
              </a:rPr>
              <a:t>Enrich, Transform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477A57D-99C3-9561-FDA2-04BBE9ED68C6}"/>
              </a:ext>
            </a:extLst>
          </p:cNvPr>
          <p:cNvCxnSpPr>
            <a:cxnSpLocks/>
          </p:cNvCxnSpPr>
          <p:nvPr/>
        </p:nvCxnSpPr>
        <p:spPr>
          <a:xfrm>
            <a:off x="4509322" y="4829652"/>
            <a:ext cx="0" cy="550516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3752F6A-CD12-019C-59E6-658C097A759D}"/>
              </a:ext>
            </a:extLst>
          </p:cNvPr>
          <p:cNvGrpSpPr/>
          <p:nvPr/>
        </p:nvGrpSpPr>
        <p:grpSpPr>
          <a:xfrm rot="16200000">
            <a:off x="4450260" y="4776588"/>
            <a:ext cx="104495" cy="190220"/>
            <a:chOff x="1876705" y="685682"/>
            <a:chExt cx="104495" cy="190220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04E9FF3-A6AF-01E7-C444-BD31E649F4E3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515C60B-0B6F-5957-55D2-85668B162A6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8CD87B8-DA45-4DF8-5107-DA2FA9EA8FC1}"/>
              </a:ext>
            </a:extLst>
          </p:cNvPr>
          <p:cNvCxnSpPr>
            <a:cxnSpLocks/>
          </p:cNvCxnSpPr>
          <p:nvPr/>
        </p:nvCxnSpPr>
        <p:spPr>
          <a:xfrm>
            <a:off x="4509322" y="3782058"/>
            <a:ext cx="0" cy="550516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B72F98E-B00C-CFA8-2921-D592C3C2AE50}"/>
              </a:ext>
            </a:extLst>
          </p:cNvPr>
          <p:cNvGrpSpPr/>
          <p:nvPr/>
        </p:nvGrpSpPr>
        <p:grpSpPr>
          <a:xfrm rot="16200000">
            <a:off x="4450260" y="3728994"/>
            <a:ext cx="104495" cy="190220"/>
            <a:chOff x="1876705" y="685682"/>
            <a:chExt cx="104495" cy="190220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968692B-5209-C19C-6241-9073A24073E7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ECAF861-2354-E3E1-0246-60FFB259128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E413417B-F2D8-5780-4EF7-62A0E0B19490}"/>
              </a:ext>
            </a:extLst>
          </p:cNvPr>
          <p:cNvSpPr txBox="1"/>
          <p:nvPr/>
        </p:nvSpPr>
        <p:spPr>
          <a:xfrm>
            <a:off x="4347535" y="1361958"/>
            <a:ext cx="551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gency FB" panose="020B0503020202020204" pitchFamily="34" charset="0"/>
              </a:rPr>
              <a:t>Notify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9D2E401-F3A6-F6A8-A7B8-95FF6433ABE8}"/>
              </a:ext>
            </a:extLst>
          </p:cNvPr>
          <p:cNvCxnSpPr>
            <a:cxnSpLocks/>
          </p:cNvCxnSpPr>
          <p:nvPr/>
        </p:nvCxnSpPr>
        <p:spPr>
          <a:xfrm>
            <a:off x="4451935" y="1372178"/>
            <a:ext cx="395755" cy="0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09D7CFF-5852-B746-BA28-0B703D8EA0AE}"/>
              </a:ext>
            </a:extLst>
          </p:cNvPr>
          <p:cNvCxnSpPr>
            <a:cxnSpLocks/>
          </p:cNvCxnSpPr>
          <p:nvPr/>
        </p:nvCxnSpPr>
        <p:spPr>
          <a:xfrm>
            <a:off x="1470684" y="3089737"/>
            <a:ext cx="2268484" cy="0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9A71667-E456-8C8E-6B67-7E0B0E65F922}"/>
              </a:ext>
            </a:extLst>
          </p:cNvPr>
          <p:cNvGrpSpPr/>
          <p:nvPr/>
        </p:nvGrpSpPr>
        <p:grpSpPr>
          <a:xfrm>
            <a:off x="3642695" y="2991473"/>
            <a:ext cx="104495" cy="190220"/>
            <a:chOff x="1876705" y="685682"/>
            <a:chExt cx="104495" cy="190220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41A3AB8-741C-F7FF-F1B7-C9785263932D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9F459FC-2C1E-4CE8-8452-0864B6020F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3EE8A38-1B8D-00F7-FCB0-885152D4A5B9}"/>
              </a:ext>
            </a:extLst>
          </p:cNvPr>
          <p:cNvGrpSpPr/>
          <p:nvPr/>
        </p:nvGrpSpPr>
        <p:grpSpPr>
          <a:xfrm rot="5400000">
            <a:off x="1811957" y="2247140"/>
            <a:ext cx="401579" cy="1130744"/>
            <a:chOff x="2506808" y="1616923"/>
            <a:chExt cx="401579" cy="1130744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2DCFE03-55B2-2280-191C-01D7473D4CE8}"/>
                </a:ext>
              </a:extLst>
            </p:cNvPr>
            <p:cNvCxnSpPr>
              <a:cxnSpLocks/>
            </p:cNvCxnSpPr>
            <p:nvPr/>
          </p:nvCxnSpPr>
          <p:spPr>
            <a:xfrm>
              <a:off x="2506808" y="1711447"/>
              <a:ext cx="395755" cy="0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A283836-4B77-2DCA-D999-139F40E2A91A}"/>
                </a:ext>
              </a:extLst>
            </p:cNvPr>
            <p:cNvCxnSpPr>
              <a:cxnSpLocks/>
            </p:cNvCxnSpPr>
            <p:nvPr/>
          </p:nvCxnSpPr>
          <p:spPr>
            <a:xfrm>
              <a:off x="2506808" y="1701922"/>
              <a:ext cx="0" cy="1045745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22E0B9-E61A-E641-60AD-7E712B1FE602}"/>
                </a:ext>
              </a:extLst>
            </p:cNvPr>
            <p:cNvGrpSpPr/>
            <p:nvPr/>
          </p:nvGrpSpPr>
          <p:grpSpPr>
            <a:xfrm>
              <a:off x="2803892" y="1616923"/>
              <a:ext cx="104495" cy="190220"/>
              <a:chOff x="1876705" y="685682"/>
              <a:chExt cx="104495" cy="190220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035790C8-72F3-140C-FB98-F464A1001E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5476" y="685682"/>
                <a:ext cx="85724" cy="104216"/>
              </a:xfrm>
              <a:prstGeom prst="line">
                <a:avLst/>
              </a:prstGeom>
              <a:ln>
                <a:solidFill>
                  <a:srgbClr val="D9BFF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BBCD4A70-3B76-D6F9-7E0B-0AB07876AF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885951" y="780932"/>
                <a:ext cx="85724" cy="104216"/>
              </a:xfrm>
              <a:prstGeom prst="line">
                <a:avLst/>
              </a:prstGeom>
              <a:ln>
                <a:solidFill>
                  <a:srgbClr val="D9BFF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47D6FB5-4287-7CD9-679D-6A17300DCC9C}"/>
              </a:ext>
            </a:extLst>
          </p:cNvPr>
          <p:cNvGrpSpPr/>
          <p:nvPr/>
        </p:nvGrpSpPr>
        <p:grpSpPr>
          <a:xfrm rot="16200000" flipV="1">
            <a:off x="1828116" y="2826412"/>
            <a:ext cx="401579" cy="1130744"/>
            <a:chOff x="2506808" y="1616923"/>
            <a:chExt cx="401579" cy="1130744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ECA0C0F-3E3C-C841-CA17-B4BC9F4B5F0E}"/>
                </a:ext>
              </a:extLst>
            </p:cNvPr>
            <p:cNvCxnSpPr>
              <a:cxnSpLocks/>
            </p:cNvCxnSpPr>
            <p:nvPr/>
          </p:nvCxnSpPr>
          <p:spPr>
            <a:xfrm>
              <a:off x="2506808" y="1711447"/>
              <a:ext cx="395755" cy="0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D354E6A-1B7F-A0A6-3443-4A725BFA266B}"/>
                </a:ext>
              </a:extLst>
            </p:cNvPr>
            <p:cNvCxnSpPr>
              <a:cxnSpLocks/>
            </p:cNvCxnSpPr>
            <p:nvPr/>
          </p:nvCxnSpPr>
          <p:spPr>
            <a:xfrm>
              <a:off x="2506808" y="1701922"/>
              <a:ext cx="0" cy="1045745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1E7B6E5B-FC0B-4B60-0342-7AD52BB060FE}"/>
                </a:ext>
              </a:extLst>
            </p:cNvPr>
            <p:cNvGrpSpPr/>
            <p:nvPr/>
          </p:nvGrpSpPr>
          <p:grpSpPr>
            <a:xfrm>
              <a:off x="2803892" y="1616923"/>
              <a:ext cx="104495" cy="190220"/>
              <a:chOff x="1876705" y="685682"/>
              <a:chExt cx="104495" cy="190220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2785071-0BF7-997C-ADA0-9D7BB964E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5476" y="685682"/>
                <a:ext cx="85724" cy="104216"/>
              </a:xfrm>
              <a:prstGeom prst="line">
                <a:avLst/>
              </a:prstGeom>
              <a:ln>
                <a:solidFill>
                  <a:srgbClr val="D9BFF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CBB3CF44-D98A-1B7C-44F8-ED820D6A7E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885951" y="780932"/>
                <a:ext cx="85724" cy="104216"/>
              </a:xfrm>
              <a:prstGeom prst="line">
                <a:avLst/>
              </a:prstGeom>
              <a:ln>
                <a:solidFill>
                  <a:srgbClr val="D9BFF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3A47EDCE-003A-CF55-3235-0EE3235DFBF8}"/>
              </a:ext>
            </a:extLst>
          </p:cNvPr>
          <p:cNvSpPr/>
          <p:nvPr/>
        </p:nvSpPr>
        <p:spPr>
          <a:xfrm>
            <a:off x="6595406" y="5359851"/>
            <a:ext cx="2291140" cy="12668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D920AA29-8FE4-DE83-3785-4E98AA82F8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2446" y="2452383"/>
            <a:ext cx="1274707" cy="1274707"/>
          </a:xfrm>
          <a:prstGeom prst="rect">
            <a:avLst/>
          </a:prstGeom>
        </p:spPr>
      </p:pic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F6D836B3-FD11-957D-9DDA-191C0F6759F1}"/>
              </a:ext>
            </a:extLst>
          </p:cNvPr>
          <p:cNvSpPr/>
          <p:nvPr/>
        </p:nvSpPr>
        <p:spPr>
          <a:xfrm>
            <a:off x="7011236" y="4345891"/>
            <a:ext cx="1355272" cy="4558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B0C1B49-94EC-B744-4A81-F5D11F4053F7}"/>
              </a:ext>
            </a:extLst>
          </p:cNvPr>
          <p:cNvSpPr txBox="1"/>
          <p:nvPr/>
        </p:nvSpPr>
        <p:spPr>
          <a:xfrm>
            <a:off x="7296197" y="4340065"/>
            <a:ext cx="802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STORE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432BEB8-0825-30ED-E999-7A15A70463B4}"/>
              </a:ext>
            </a:extLst>
          </p:cNvPr>
          <p:cNvCxnSpPr>
            <a:cxnSpLocks/>
            <a:endCxn id="188" idx="1"/>
          </p:cNvCxnSpPr>
          <p:nvPr/>
        </p:nvCxnSpPr>
        <p:spPr>
          <a:xfrm flipV="1">
            <a:off x="5183163" y="3089737"/>
            <a:ext cx="1789283" cy="9291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A68B4AB-2BE4-FBA0-C368-A3128FB86EE0}"/>
              </a:ext>
            </a:extLst>
          </p:cNvPr>
          <p:cNvGrpSpPr/>
          <p:nvPr/>
        </p:nvGrpSpPr>
        <p:grpSpPr>
          <a:xfrm>
            <a:off x="6875973" y="2991473"/>
            <a:ext cx="104495" cy="190220"/>
            <a:chOff x="1876705" y="685682"/>
            <a:chExt cx="104495" cy="190220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F70B3C3-4940-BAA3-069A-AD1E6669AF8D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0580B4E-579A-5D54-2640-073FC5F25F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8D4C0ADF-32F6-D415-0273-8529E9EE0854}"/>
              </a:ext>
            </a:extLst>
          </p:cNvPr>
          <p:cNvSpPr txBox="1"/>
          <p:nvPr/>
        </p:nvSpPr>
        <p:spPr>
          <a:xfrm>
            <a:off x="6617824" y="5376112"/>
            <a:ext cx="22687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gency FB" panose="020B0503020202020204" pitchFamily="34" charset="0"/>
              </a:rPr>
              <a:t>Store in multi-layered times series data store optimized for a variety of analysis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2B422CF-BCFD-85CE-1322-950F8D1813AB}"/>
              </a:ext>
            </a:extLst>
          </p:cNvPr>
          <p:cNvCxnSpPr>
            <a:cxnSpLocks/>
          </p:cNvCxnSpPr>
          <p:nvPr/>
        </p:nvCxnSpPr>
        <p:spPr>
          <a:xfrm>
            <a:off x="7715929" y="4834977"/>
            <a:ext cx="0" cy="550516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2A8B722-F093-5740-B116-50C36FAACF0E}"/>
              </a:ext>
            </a:extLst>
          </p:cNvPr>
          <p:cNvGrpSpPr/>
          <p:nvPr/>
        </p:nvGrpSpPr>
        <p:grpSpPr>
          <a:xfrm rot="16200000">
            <a:off x="7656867" y="4781913"/>
            <a:ext cx="104495" cy="190220"/>
            <a:chOff x="1876705" y="685682"/>
            <a:chExt cx="104495" cy="190220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61E1FB0-995A-CE85-EF88-26A614A5ACA1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E42C9C8-69DB-F925-7C92-C4477CD4BC8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C3383FD2-8F58-E273-6495-473249A0B8D1}"/>
              </a:ext>
            </a:extLst>
          </p:cNvPr>
          <p:cNvCxnSpPr>
            <a:cxnSpLocks/>
          </p:cNvCxnSpPr>
          <p:nvPr/>
        </p:nvCxnSpPr>
        <p:spPr>
          <a:xfrm>
            <a:off x="7714582" y="3756495"/>
            <a:ext cx="0" cy="550516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BAD063F-7AFF-8987-9C95-047A35AD8418}"/>
              </a:ext>
            </a:extLst>
          </p:cNvPr>
          <p:cNvGrpSpPr/>
          <p:nvPr/>
        </p:nvGrpSpPr>
        <p:grpSpPr>
          <a:xfrm rot="16200000">
            <a:off x="7655520" y="3703431"/>
            <a:ext cx="104495" cy="190220"/>
            <a:chOff x="1876705" y="685682"/>
            <a:chExt cx="104495" cy="190220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81337D9-68E7-2899-ADD9-3E9DD0A7F675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5BCE4D3-6CED-3EA1-478F-8CCC2EAB984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0428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0">
        <p159:morph option="byObject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87" grpId="0" animBg="1"/>
      <p:bldP spid="189" grpId="0" animBg="1"/>
      <p:bldP spid="190" grpId="0"/>
      <p:bldP spid="1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chip with cubes falling into it&#10;&#10;Description automatically generated">
            <a:extLst>
              <a:ext uri="{FF2B5EF4-FFF2-40B4-BE49-F238E27FC236}">
                <a16:creationId xmlns:a16="http://schemas.microsoft.com/office/drawing/2014/main" id="{1667A666-B70F-7916-0AE3-65D0E8A91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1664AA-4F6B-C59D-C847-79D8783F5A76}"/>
              </a:ext>
            </a:extLst>
          </p:cNvPr>
          <p:cNvSpPr/>
          <p:nvPr/>
        </p:nvSpPr>
        <p:spPr>
          <a:xfrm>
            <a:off x="6743700" y="1567543"/>
            <a:ext cx="4204607" cy="938893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4D95C7-4D39-CEB9-C2B4-A636AAA2FC01}"/>
              </a:ext>
            </a:extLst>
          </p:cNvPr>
          <p:cNvSpPr/>
          <p:nvPr/>
        </p:nvSpPr>
        <p:spPr>
          <a:xfrm>
            <a:off x="6743699" y="2286000"/>
            <a:ext cx="4204607" cy="938893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32775-30B2-861F-5718-915561F8F729}"/>
              </a:ext>
            </a:extLst>
          </p:cNvPr>
          <p:cNvSpPr/>
          <p:nvPr/>
        </p:nvSpPr>
        <p:spPr>
          <a:xfrm>
            <a:off x="6750497" y="2768371"/>
            <a:ext cx="4204607" cy="938893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641B7-68D7-5CE3-0AD3-6CBA130046DD}"/>
              </a:ext>
            </a:extLst>
          </p:cNvPr>
          <p:cNvSpPr/>
          <p:nvPr/>
        </p:nvSpPr>
        <p:spPr>
          <a:xfrm>
            <a:off x="6855277" y="3643313"/>
            <a:ext cx="4204607" cy="938893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60636A-0ACF-1DAB-8AFF-A14AF0D67E87}"/>
              </a:ext>
            </a:extLst>
          </p:cNvPr>
          <p:cNvSpPr/>
          <p:nvPr/>
        </p:nvSpPr>
        <p:spPr>
          <a:xfrm>
            <a:off x="6962771" y="4161746"/>
            <a:ext cx="4204607" cy="938893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48FCF-3A13-CC67-0A39-91B2C029CF7F}"/>
              </a:ext>
            </a:extLst>
          </p:cNvPr>
          <p:cNvSpPr/>
          <p:nvPr/>
        </p:nvSpPr>
        <p:spPr>
          <a:xfrm>
            <a:off x="1123255" y="3237817"/>
            <a:ext cx="1355272" cy="1951265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386323-F707-8786-4E63-B382F23AACAD}"/>
              </a:ext>
            </a:extLst>
          </p:cNvPr>
          <p:cNvSpPr/>
          <p:nvPr/>
        </p:nvSpPr>
        <p:spPr>
          <a:xfrm>
            <a:off x="919842" y="1352549"/>
            <a:ext cx="4910813" cy="4713515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1906B5-B81A-DE32-2B1A-DC365C656D61}"/>
              </a:ext>
            </a:extLst>
          </p:cNvPr>
          <p:cNvSpPr/>
          <p:nvPr/>
        </p:nvSpPr>
        <p:spPr>
          <a:xfrm>
            <a:off x="840829" y="2212502"/>
            <a:ext cx="614989" cy="17214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6E5A09-789B-C074-4E6A-BEC50C341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73" y="2390403"/>
            <a:ext cx="363008" cy="36300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A5696EA-B004-780E-4778-FC298DDF3C30}"/>
              </a:ext>
            </a:extLst>
          </p:cNvPr>
          <p:cNvSpPr/>
          <p:nvPr/>
        </p:nvSpPr>
        <p:spPr>
          <a:xfrm>
            <a:off x="5987829" y="962025"/>
            <a:ext cx="867448" cy="2394861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D507F1-B396-2F4C-ED46-5FDA4F012234}"/>
              </a:ext>
            </a:extLst>
          </p:cNvPr>
          <p:cNvSpPr/>
          <p:nvPr/>
        </p:nvSpPr>
        <p:spPr>
          <a:xfrm>
            <a:off x="9207949" y="2392817"/>
            <a:ext cx="2986776" cy="620484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81EF0-FF08-6ED1-C63A-1E1F991BA6E7}"/>
              </a:ext>
            </a:extLst>
          </p:cNvPr>
          <p:cNvSpPr/>
          <p:nvPr/>
        </p:nvSpPr>
        <p:spPr>
          <a:xfrm>
            <a:off x="6096000" y="394944"/>
            <a:ext cx="4200524" cy="1134162"/>
          </a:xfrm>
          <a:prstGeom prst="rect">
            <a:avLst/>
          </a:prstGeom>
          <a:solidFill>
            <a:srgbClr val="210B49"/>
          </a:solidFill>
          <a:ln>
            <a:solidFill>
              <a:srgbClr val="D1B7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24ED87-E8BC-8328-D564-6C09E022BC81}"/>
              </a:ext>
            </a:extLst>
          </p:cNvPr>
          <p:cNvSpPr txBox="1"/>
          <p:nvPr/>
        </p:nvSpPr>
        <p:spPr>
          <a:xfrm>
            <a:off x="6472903" y="462530"/>
            <a:ext cx="3823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4B6F6"/>
                </a:solidFill>
                <a:latin typeface="Agency FB" panose="020B0503020202020204" pitchFamily="34" charset="0"/>
              </a:rPr>
              <a:t>TRANSFORMING DATA INTO </a:t>
            </a:r>
          </a:p>
          <a:p>
            <a:r>
              <a:rPr lang="en-US" sz="3200" dirty="0">
                <a:solidFill>
                  <a:srgbClr val="D4B6F6"/>
                </a:solidFill>
                <a:latin typeface="Agency FB" panose="020B0503020202020204" pitchFamily="34" charset="0"/>
              </a:rPr>
              <a:t>ACTIONABLE INSIGHTS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3F751B-AEFD-AAAB-BAE1-55E82DAE7EF1}"/>
              </a:ext>
            </a:extLst>
          </p:cNvPr>
          <p:cNvSpPr/>
          <p:nvPr/>
        </p:nvSpPr>
        <p:spPr>
          <a:xfrm>
            <a:off x="10296524" y="939165"/>
            <a:ext cx="1895476" cy="45719"/>
          </a:xfrm>
          <a:prstGeom prst="rect">
            <a:avLst/>
          </a:prstGeom>
          <a:noFill/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2D0B57-7C12-C495-7FAD-65302EFEC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057" y="2874809"/>
            <a:ext cx="363008" cy="363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6856E5-B354-7056-4ECD-5ABB69B58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057" y="3374061"/>
            <a:ext cx="363008" cy="36300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199DA1-F2F7-2271-C737-88D1EB307435}"/>
              </a:ext>
            </a:extLst>
          </p:cNvPr>
          <p:cNvSpPr/>
          <p:nvPr/>
        </p:nvSpPr>
        <p:spPr>
          <a:xfrm>
            <a:off x="544592" y="4362449"/>
            <a:ext cx="1355272" cy="4558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465A6E-3008-ABB7-3BA9-DA815F9476A2}"/>
              </a:ext>
            </a:extLst>
          </p:cNvPr>
          <p:cNvSpPr txBox="1"/>
          <p:nvPr/>
        </p:nvSpPr>
        <p:spPr>
          <a:xfrm>
            <a:off x="711657" y="4356623"/>
            <a:ext cx="1023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COLLECT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A1344D-81F3-43BD-973E-724B2A3051AB}"/>
              </a:ext>
            </a:extLst>
          </p:cNvPr>
          <p:cNvSpPr/>
          <p:nvPr/>
        </p:nvSpPr>
        <p:spPr>
          <a:xfrm>
            <a:off x="32659" y="5391150"/>
            <a:ext cx="2291140" cy="12668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F38AEF-FCF1-6C01-91C7-396DE9CC8196}"/>
              </a:ext>
            </a:extLst>
          </p:cNvPr>
          <p:cNvSpPr txBox="1"/>
          <p:nvPr/>
        </p:nvSpPr>
        <p:spPr>
          <a:xfrm>
            <a:off x="32658" y="5487085"/>
            <a:ext cx="2291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gency FB" panose="020B0503020202020204" pitchFamily="34" charset="0"/>
              </a:rPr>
              <a:t>Collect time series data coming from different sources, formats &amp; rotate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38DA7C-B517-5810-39D1-25BD04D2A22D}"/>
              </a:ext>
            </a:extLst>
          </p:cNvPr>
          <p:cNvCxnSpPr>
            <a:cxnSpLocks/>
          </p:cNvCxnSpPr>
          <p:nvPr/>
        </p:nvCxnSpPr>
        <p:spPr>
          <a:xfrm>
            <a:off x="1147695" y="3966252"/>
            <a:ext cx="0" cy="364300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76801F-91C1-D009-59C0-C1D16B2E8F47}"/>
              </a:ext>
            </a:extLst>
          </p:cNvPr>
          <p:cNvGrpSpPr/>
          <p:nvPr/>
        </p:nvGrpSpPr>
        <p:grpSpPr>
          <a:xfrm rot="16200000">
            <a:off x="1088633" y="3913188"/>
            <a:ext cx="104495" cy="190220"/>
            <a:chOff x="1876705" y="685682"/>
            <a:chExt cx="104495" cy="19022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8CA3066-3251-8D0F-F2C2-48E75EAFE0B1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286D06-D46E-A5D1-1573-760DED4D65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E7261F-F44A-5158-8AA3-58464019B026}"/>
              </a:ext>
            </a:extLst>
          </p:cNvPr>
          <p:cNvCxnSpPr>
            <a:cxnSpLocks/>
          </p:cNvCxnSpPr>
          <p:nvPr/>
        </p:nvCxnSpPr>
        <p:spPr>
          <a:xfrm>
            <a:off x="1139235" y="4838700"/>
            <a:ext cx="0" cy="550516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A20E648-1D96-9A9D-D5BF-125D0DB10AD9}"/>
              </a:ext>
            </a:extLst>
          </p:cNvPr>
          <p:cNvGrpSpPr/>
          <p:nvPr/>
        </p:nvGrpSpPr>
        <p:grpSpPr>
          <a:xfrm rot="16200000">
            <a:off x="1080173" y="4785636"/>
            <a:ext cx="104495" cy="190220"/>
            <a:chOff x="1876705" y="685682"/>
            <a:chExt cx="104495" cy="19022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CCEFA98-1419-D2FF-AF1F-E05E78AD75F0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5B87F60-D479-015B-9C34-FAEBA3FCA5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D2535F5-78D1-2B39-F2ED-0AECAF0D1873}"/>
              </a:ext>
            </a:extLst>
          </p:cNvPr>
          <p:cNvSpPr/>
          <p:nvPr/>
        </p:nvSpPr>
        <p:spPr>
          <a:xfrm>
            <a:off x="3469153" y="5361890"/>
            <a:ext cx="2291140" cy="12668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53F7268-046B-ABA6-3E2D-74F55399724D}"/>
              </a:ext>
            </a:extLst>
          </p:cNvPr>
          <p:cNvSpPr/>
          <p:nvPr/>
        </p:nvSpPr>
        <p:spPr>
          <a:xfrm>
            <a:off x="3818422" y="4366229"/>
            <a:ext cx="1355272" cy="4558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A8157D8-1607-6C0D-463D-AD12B644A1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523" y="2452383"/>
            <a:ext cx="1274707" cy="1274707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5F84C42-F45F-0D3E-FCB7-32AB28FC4229}"/>
              </a:ext>
            </a:extLst>
          </p:cNvPr>
          <p:cNvSpPr/>
          <p:nvPr/>
        </p:nvSpPr>
        <p:spPr>
          <a:xfrm>
            <a:off x="4867269" y="1083909"/>
            <a:ext cx="1095686" cy="5765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BEA520D-CDC5-1B2A-8D0A-1C65FFB5418E}"/>
              </a:ext>
            </a:extLst>
          </p:cNvPr>
          <p:cNvSpPr txBox="1"/>
          <p:nvPr/>
        </p:nvSpPr>
        <p:spPr>
          <a:xfrm>
            <a:off x="4961883" y="1029383"/>
            <a:ext cx="1095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Operator</a:t>
            </a:r>
          </a:p>
          <a:p>
            <a:r>
              <a:rPr lang="en-US" dirty="0">
                <a:latin typeface="Agency FB" panose="020B0503020202020204" pitchFamily="34" charset="0"/>
              </a:rPr>
              <a:t>Or System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264DC3-7008-8671-E1D2-6C76EEEFDBBB}"/>
              </a:ext>
            </a:extLst>
          </p:cNvPr>
          <p:cNvSpPr txBox="1"/>
          <p:nvPr/>
        </p:nvSpPr>
        <p:spPr>
          <a:xfrm>
            <a:off x="3979559" y="4366229"/>
            <a:ext cx="1089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PROCESS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DB50699-5410-10BD-4C5D-A5BA78EE2195}"/>
              </a:ext>
            </a:extLst>
          </p:cNvPr>
          <p:cNvCxnSpPr>
            <a:cxnSpLocks/>
          </p:cNvCxnSpPr>
          <p:nvPr/>
        </p:nvCxnSpPr>
        <p:spPr>
          <a:xfrm>
            <a:off x="4451935" y="1362653"/>
            <a:ext cx="0" cy="1045745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F8A00DC-169E-C320-12D6-D3479EF914FB}"/>
              </a:ext>
            </a:extLst>
          </p:cNvPr>
          <p:cNvGrpSpPr/>
          <p:nvPr/>
        </p:nvGrpSpPr>
        <p:grpSpPr>
          <a:xfrm>
            <a:off x="4749019" y="1277654"/>
            <a:ext cx="104495" cy="190220"/>
            <a:chOff x="1876705" y="685682"/>
            <a:chExt cx="104495" cy="19022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5BEA8A-4D49-E20F-4DA5-11BBD09FF534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E06085E-FE33-D5D8-1545-A31A43A4AF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657DF999-2A9F-9DC2-B35C-C9DD09C6F0C7}"/>
              </a:ext>
            </a:extLst>
          </p:cNvPr>
          <p:cNvSpPr txBox="1"/>
          <p:nvPr/>
        </p:nvSpPr>
        <p:spPr>
          <a:xfrm>
            <a:off x="3784148" y="5621984"/>
            <a:ext cx="1660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gency FB" panose="020B0503020202020204" pitchFamily="34" charset="0"/>
              </a:rPr>
              <a:t>Parse, Normalize</a:t>
            </a:r>
          </a:p>
          <a:p>
            <a:pPr algn="ctr"/>
            <a:r>
              <a:rPr lang="en-US" sz="2000" dirty="0">
                <a:latin typeface="Agency FB" panose="020B0503020202020204" pitchFamily="34" charset="0"/>
              </a:rPr>
              <a:t>Enrich, Transform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477A57D-99C3-9561-FDA2-04BBE9ED68C6}"/>
              </a:ext>
            </a:extLst>
          </p:cNvPr>
          <p:cNvCxnSpPr>
            <a:cxnSpLocks/>
          </p:cNvCxnSpPr>
          <p:nvPr/>
        </p:nvCxnSpPr>
        <p:spPr>
          <a:xfrm>
            <a:off x="4509322" y="4829652"/>
            <a:ext cx="0" cy="550516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3752F6A-CD12-019C-59E6-658C097A759D}"/>
              </a:ext>
            </a:extLst>
          </p:cNvPr>
          <p:cNvGrpSpPr/>
          <p:nvPr/>
        </p:nvGrpSpPr>
        <p:grpSpPr>
          <a:xfrm rot="16200000">
            <a:off x="4450260" y="4776588"/>
            <a:ext cx="104495" cy="190220"/>
            <a:chOff x="1876705" y="685682"/>
            <a:chExt cx="104495" cy="190220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04E9FF3-A6AF-01E7-C444-BD31E649F4E3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515C60B-0B6F-5957-55D2-85668B162A6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8CD87B8-DA45-4DF8-5107-DA2FA9EA8FC1}"/>
              </a:ext>
            </a:extLst>
          </p:cNvPr>
          <p:cNvCxnSpPr>
            <a:cxnSpLocks/>
          </p:cNvCxnSpPr>
          <p:nvPr/>
        </p:nvCxnSpPr>
        <p:spPr>
          <a:xfrm>
            <a:off x="4509322" y="3782058"/>
            <a:ext cx="0" cy="550516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B72F98E-B00C-CFA8-2921-D592C3C2AE50}"/>
              </a:ext>
            </a:extLst>
          </p:cNvPr>
          <p:cNvGrpSpPr/>
          <p:nvPr/>
        </p:nvGrpSpPr>
        <p:grpSpPr>
          <a:xfrm rot="16200000">
            <a:off x="4450260" y="3728994"/>
            <a:ext cx="104495" cy="190220"/>
            <a:chOff x="1876705" y="685682"/>
            <a:chExt cx="104495" cy="190220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968692B-5209-C19C-6241-9073A24073E7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ECAF861-2354-E3E1-0246-60FFB259128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E413417B-F2D8-5780-4EF7-62A0E0B19490}"/>
              </a:ext>
            </a:extLst>
          </p:cNvPr>
          <p:cNvSpPr txBox="1"/>
          <p:nvPr/>
        </p:nvSpPr>
        <p:spPr>
          <a:xfrm>
            <a:off x="4347535" y="1361958"/>
            <a:ext cx="551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gency FB" panose="020B0503020202020204" pitchFamily="34" charset="0"/>
              </a:rPr>
              <a:t>Notify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9D2E401-F3A6-F6A8-A7B8-95FF6433ABE8}"/>
              </a:ext>
            </a:extLst>
          </p:cNvPr>
          <p:cNvCxnSpPr>
            <a:cxnSpLocks/>
          </p:cNvCxnSpPr>
          <p:nvPr/>
        </p:nvCxnSpPr>
        <p:spPr>
          <a:xfrm>
            <a:off x="4451935" y="1372178"/>
            <a:ext cx="395755" cy="0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09D7CFF-5852-B746-BA28-0B703D8EA0AE}"/>
              </a:ext>
            </a:extLst>
          </p:cNvPr>
          <p:cNvCxnSpPr>
            <a:cxnSpLocks/>
          </p:cNvCxnSpPr>
          <p:nvPr/>
        </p:nvCxnSpPr>
        <p:spPr>
          <a:xfrm>
            <a:off x="1470684" y="3089737"/>
            <a:ext cx="2268484" cy="0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9A71667-E456-8C8E-6B67-7E0B0E65F922}"/>
              </a:ext>
            </a:extLst>
          </p:cNvPr>
          <p:cNvGrpSpPr/>
          <p:nvPr/>
        </p:nvGrpSpPr>
        <p:grpSpPr>
          <a:xfrm>
            <a:off x="3642695" y="2991473"/>
            <a:ext cx="104495" cy="190220"/>
            <a:chOff x="1876705" y="685682"/>
            <a:chExt cx="104495" cy="190220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41A3AB8-741C-F7FF-F1B7-C9785263932D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9F459FC-2C1E-4CE8-8452-0864B6020F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3EE8A38-1B8D-00F7-FCB0-885152D4A5B9}"/>
              </a:ext>
            </a:extLst>
          </p:cNvPr>
          <p:cNvGrpSpPr/>
          <p:nvPr/>
        </p:nvGrpSpPr>
        <p:grpSpPr>
          <a:xfrm rot="5400000">
            <a:off x="1811957" y="2247140"/>
            <a:ext cx="401579" cy="1130744"/>
            <a:chOff x="2506808" y="1616923"/>
            <a:chExt cx="401579" cy="1130744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2DCFE03-55B2-2280-191C-01D7473D4CE8}"/>
                </a:ext>
              </a:extLst>
            </p:cNvPr>
            <p:cNvCxnSpPr>
              <a:cxnSpLocks/>
            </p:cNvCxnSpPr>
            <p:nvPr/>
          </p:nvCxnSpPr>
          <p:spPr>
            <a:xfrm>
              <a:off x="2506808" y="1711447"/>
              <a:ext cx="395755" cy="0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A283836-4B77-2DCA-D999-139F40E2A91A}"/>
                </a:ext>
              </a:extLst>
            </p:cNvPr>
            <p:cNvCxnSpPr>
              <a:cxnSpLocks/>
            </p:cNvCxnSpPr>
            <p:nvPr/>
          </p:nvCxnSpPr>
          <p:spPr>
            <a:xfrm>
              <a:off x="2506808" y="1701922"/>
              <a:ext cx="0" cy="1045745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22E0B9-E61A-E641-60AD-7E712B1FE602}"/>
                </a:ext>
              </a:extLst>
            </p:cNvPr>
            <p:cNvGrpSpPr/>
            <p:nvPr/>
          </p:nvGrpSpPr>
          <p:grpSpPr>
            <a:xfrm>
              <a:off x="2803892" y="1616923"/>
              <a:ext cx="104495" cy="190220"/>
              <a:chOff x="1876705" y="685682"/>
              <a:chExt cx="104495" cy="190220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035790C8-72F3-140C-FB98-F464A1001E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5476" y="685682"/>
                <a:ext cx="85724" cy="104216"/>
              </a:xfrm>
              <a:prstGeom prst="line">
                <a:avLst/>
              </a:prstGeom>
              <a:ln>
                <a:solidFill>
                  <a:srgbClr val="D9BFF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BBCD4A70-3B76-D6F9-7E0B-0AB07876AF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885951" y="780932"/>
                <a:ext cx="85724" cy="104216"/>
              </a:xfrm>
              <a:prstGeom prst="line">
                <a:avLst/>
              </a:prstGeom>
              <a:ln>
                <a:solidFill>
                  <a:srgbClr val="D9BFF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47D6FB5-4287-7CD9-679D-6A17300DCC9C}"/>
              </a:ext>
            </a:extLst>
          </p:cNvPr>
          <p:cNvGrpSpPr/>
          <p:nvPr/>
        </p:nvGrpSpPr>
        <p:grpSpPr>
          <a:xfrm rot="16200000" flipV="1">
            <a:off x="1828116" y="2826412"/>
            <a:ext cx="401579" cy="1130744"/>
            <a:chOff x="2506808" y="1616923"/>
            <a:chExt cx="401579" cy="1130744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ECA0C0F-3E3C-C841-CA17-B4BC9F4B5F0E}"/>
                </a:ext>
              </a:extLst>
            </p:cNvPr>
            <p:cNvCxnSpPr>
              <a:cxnSpLocks/>
            </p:cNvCxnSpPr>
            <p:nvPr/>
          </p:nvCxnSpPr>
          <p:spPr>
            <a:xfrm>
              <a:off x="2506808" y="1711447"/>
              <a:ext cx="395755" cy="0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D354E6A-1B7F-A0A6-3443-4A725BFA266B}"/>
                </a:ext>
              </a:extLst>
            </p:cNvPr>
            <p:cNvCxnSpPr>
              <a:cxnSpLocks/>
            </p:cNvCxnSpPr>
            <p:nvPr/>
          </p:nvCxnSpPr>
          <p:spPr>
            <a:xfrm>
              <a:off x="2506808" y="1701922"/>
              <a:ext cx="0" cy="1045745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1E7B6E5B-FC0B-4B60-0342-7AD52BB060FE}"/>
                </a:ext>
              </a:extLst>
            </p:cNvPr>
            <p:cNvGrpSpPr/>
            <p:nvPr/>
          </p:nvGrpSpPr>
          <p:grpSpPr>
            <a:xfrm>
              <a:off x="2803892" y="1616923"/>
              <a:ext cx="104495" cy="190220"/>
              <a:chOff x="1876705" y="685682"/>
              <a:chExt cx="104495" cy="190220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2785071-0BF7-997C-ADA0-9D7BB964E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5476" y="685682"/>
                <a:ext cx="85724" cy="104216"/>
              </a:xfrm>
              <a:prstGeom prst="line">
                <a:avLst/>
              </a:prstGeom>
              <a:ln>
                <a:solidFill>
                  <a:srgbClr val="D9BFF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CBB3CF44-D98A-1B7C-44F8-ED820D6A7E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885951" y="780932"/>
                <a:ext cx="85724" cy="104216"/>
              </a:xfrm>
              <a:prstGeom prst="line">
                <a:avLst/>
              </a:prstGeom>
              <a:ln>
                <a:solidFill>
                  <a:srgbClr val="D9BFFE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3A47EDCE-003A-CF55-3235-0EE3235DFBF8}"/>
              </a:ext>
            </a:extLst>
          </p:cNvPr>
          <p:cNvSpPr/>
          <p:nvPr/>
        </p:nvSpPr>
        <p:spPr>
          <a:xfrm>
            <a:off x="6595406" y="5359851"/>
            <a:ext cx="2291140" cy="12668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D920AA29-8FE4-DE83-3785-4E98AA82F8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2446" y="2452383"/>
            <a:ext cx="1274707" cy="1274707"/>
          </a:xfrm>
          <a:prstGeom prst="rect">
            <a:avLst/>
          </a:prstGeom>
        </p:spPr>
      </p:pic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F6D836B3-FD11-957D-9DDA-191C0F6759F1}"/>
              </a:ext>
            </a:extLst>
          </p:cNvPr>
          <p:cNvSpPr/>
          <p:nvPr/>
        </p:nvSpPr>
        <p:spPr>
          <a:xfrm>
            <a:off x="7011236" y="4345891"/>
            <a:ext cx="1355272" cy="4558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B0C1B49-94EC-B744-4A81-F5D11F4053F7}"/>
              </a:ext>
            </a:extLst>
          </p:cNvPr>
          <p:cNvSpPr txBox="1"/>
          <p:nvPr/>
        </p:nvSpPr>
        <p:spPr>
          <a:xfrm>
            <a:off x="7296197" y="4340065"/>
            <a:ext cx="802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STORE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432BEB8-0825-30ED-E999-7A15A70463B4}"/>
              </a:ext>
            </a:extLst>
          </p:cNvPr>
          <p:cNvCxnSpPr>
            <a:cxnSpLocks/>
            <a:endCxn id="188" idx="1"/>
          </p:cNvCxnSpPr>
          <p:nvPr/>
        </p:nvCxnSpPr>
        <p:spPr>
          <a:xfrm flipV="1">
            <a:off x="5183163" y="3089737"/>
            <a:ext cx="1789283" cy="9291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A68B4AB-2BE4-FBA0-C368-A3128FB86EE0}"/>
              </a:ext>
            </a:extLst>
          </p:cNvPr>
          <p:cNvGrpSpPr/>
          <p:nvPr/>
        </p:nvGrpSpPr>
        <p:grpSpPr>
          <a:xfrm>
            <a:off x="6875973" y="2991473"/>
            <a:ext cx="104495" cy="190220"/>
            <a:chOff x="1876705" y="685682"/>
            <a:chExt cx="104495" cy="190220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F70B3C3-4940-BAA3-069A-AD1E6669AF8D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0580B4E-579A-5D54-2640-073FC5F25F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8D4C0ADF-32F6-D415-0273-8529E9EE0854}"/>
              </a:ext>
            </a:extLst>
          </p:cNvPr>
          <p:cNvSpPr txBox="1"/>
          <p:nvPr/>
        </p:nvSpPr>
        <p:spPr>
          <a:xfrm>
            <a:off x="6617824" y="5376112"/>
            <a:ext cx="22687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gency FB" panose="020B0503020202020204" pitchFamily="34" charset="0"/>
              </a:rPr>
              <a:t>Store in multi-layered times series data store optimized for a variety of analysis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2B422CF-BCFD-85CE-1322-950F8D1813AB}"/>
              </a:ext>
            </a:extLst>
          </p:cNvPr>
          <p:cNvCxnSpPr>
            <a:cxnSpLocks/>
          </p:cNvCxnSpPr>
          <p:nvPr/>
        </p:nvCxnSpPr>
        <p:spPr>
          <a:xfrm>
            <a:off x="7715929" y="4834977"/>
            <a:ext cx="0" cy="550516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2A8B722-F093-5740-B116-50C36FAACF0E}"/>
              </a:ext>
            </a:extLst>
          </p:cNvPr>
          <p:cNvGrpSpPr/>
          <p:nvPr/>
        </p:nvGrpSpPr>
        <p:grpSpPr>
          <a:xfrm rot="16200000">
            <a:off x="7656867" y="4781913"/>
            <a:ext cx="104495" cy="190220"/>
            <a:chOff x="1876705" y="685682"/>
            <a:chExt cx="104495" cy="190220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61E1FB0-995A-CE85-EF88-26A614A5ACA1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E42C9C8-69DB-F925-7C92-C4477CD4BC8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C3383FD2-8F58-E273-6495-473249A0B8D1}"/>
              </a:ext>
            </a:extLst>
          </p:cNvPr>
          <p:cNvCxnSpPr>
            <a:cxnSpLocks/>
          </p:cNvCxnSpPr>
          <p:nvPr/>
        </p:nvCxnSpPr>
        <p:spPr>
          <a:xfrm>
            <a:off x="7714582" y="3756495"/>
            <a:ext cx="0" cy="550516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BAD063F-7AFF-8987-9C95-047A35AD8418}"/>
              </a:ext>
            </a:extLst>
          </p:cNvPr>
          <p:cNvGrpSpPr/>
          <p:nvPr/>
        </p:nvGrpSpPr>
        <p:grpSpPr>
          <a:xfrm rot="16200000">
            <a:off x="7655520" y="3703431"/>
            <a:ext cx="104495" cy="190220"/>
            <a:chOff x="1876705" y="685682"/>
            <a:chExt cx="104495" cy="190220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81337D9-68E7-2899-ADD9-3E9DD0A7F675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5BCE4D3-6CED-3EA1-478F-8CCC2EAB984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4A689407-D835-0FDC-0ADA-B2B5FC9F6383}"/>
              </a:ext>
            </a:extLst>
          </p:cNvPr>
          <p:cNvSpPr/>
          <p:nvPr/>
        </p:nvSpPr>
        <p:spPr>
          <a:xfrm>
            <a:off x="9721660" y="5345907"/>
            <a:ext cx="2291140" cy="12668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16918293-76CE-BFA0-2841-7A11BE4FE74D}"/>
              </a:ext>
            </a:extLst>
          </p:cNvPr>
          <p:cNvSpPr/>
          <p:nvPr/>
        </p:nvSpPr>
        <p:spPr>
          <a:xfrm>
            <a:off x="10169377" y="4357144"/>
            <a:ext cx="1355272" cy="4558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9E23415E-1F99-E363-3453-74A72A36412A}"/>
              </a:ext>
            </a:extLst>
          </p:cNvPr>
          <p:cNvSpPr txBox="1"/>
          <p:nvPr/>
        </p:nvSpPr>
        <p:spPr>
          <a:xfrm>
            <a:off x="10341883" y="4354231"/>
            <a:ext cx="1017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ANALYZE</a:t>
            </a:r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AC55189E-0536-0898-1936-8BB4DCF2764D}"/>
              </a:ext>
            </a:extLst>
          </p:cNvPr>
          <p:cNvSpPr/>
          <p:nvPr/>
        </p:nvSpPr>
        <p:spPr>
          <a:xfrm rot="5400000">
            <a:off x="10766905" y="1009227"/>
            <a:ext cx="713854" cy="18954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" name="Rectangle: Rounded Corners 275">
            <a:extLst>
              <a:ext uri="{FF2B5EF4-FFF2-40B4-BE49-F238E27FC236}">
                <a16:creationId xmlns:a16="http://schemas.microsoft.com/office/drawing/2014/main" id="{7C5AF4C2-4E80-39B3-568E-AAEBE9521929}"/>
              </a:ext>
            </a:extLst>
          </p:cNvPr>
          <p:cNvSpPr/>
          <p:nvPr/>
        </p:nvSpPr>
        <p:spPr>
          <a:xfrm rot="5400000">
            <a:off x="10766905" y="1847004"/>
            <a:ext cx="713854" cy="18954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B107E7B2-500B-A997-3B0A-92A058EB0B66}"/>
              </a:ext>
            </a:extLst>
          </p:cNvPr>
          <p:cNvSpPr/>
          <p:nvPr/>
        </p:nvSpPr>
        <p:spPr>
          <a:xfrm rot="5400000">
            <a:off x="10759639" y="2701590"/>
            <a:ext cx="713854" cy="18954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8" name="Picture 277">
            <a:extLst>
              <a:ext uri="{FF2B5EF4-FFF2-40B4-BE49-F238E27FC236}">
                <a16:creationId xmlns:a16="http://schemas.microsoft.com/office/drawing/2014/main" id="{D3BC6370-D451-D61B-FE03-B34199D18F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9417" y="1763495"/>
            <a:ext cx="363008" cy="363008"/>
          </a:xfrm>
          <a:prstGeom prst="rect">
            <a:avLst/>
          </a:prstGeom>
        </p:spPr>
      </p:pic>
      <p:sp>
        <p:nvSpPr>
          <p:cNvPr id="279" name="TextBox 278">
            <a:extLst>
              <a:ext uri="{FF2B5EF4-FFF2-40B4-BE49-F238E27FC236}">
                <a16:creationId xmlns:a16="http://schemas.microsoft.com/office/drawing/2014/main" id="{779CFE7A-29D3-BF23-267F-D3D7647A712E}"/>
              </a:ext>
            </a:extLst>
          </p:cNvPr>
          <p:cNvSpPr txBox="1"/>
          <p:nvPr/>
        </p:nvSpPr>
        <p:spPr>
          <a:xfrm>
            <a:off x="9615211" y="5290457"/>
            <a:ext cx="25207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gency FB" panose="020B0503020202020204" pitchFamily="34" charset="0"/>
              </a:rPr>
              <a:t>Analyze and monitor operations by using assets and models for machine learning to make prediction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3F947A00-2E93-54F2-9718-BD46B1C0F0CF}"/>
              </a:ext>
            </a:extLst>
          </p:cNvPr>
          <p:cNvGrpSpPr/>
          <p:nvPr/>
        </p:nvGrpSpPr>
        <p:grpSpPr>
          <a:xfrm>
            <a:off x="10057867" y="1872603"/>
            <a:ext cx="104495" cy="190220"/>
            <a:chOff x="1876705" y="685682"/>
            <a:chExt cx="104495" cy="190220"/>
          </a:xfrm>
        </p:grpSpPr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B3A9587E-689E-C90A-AE4F-0752936880D8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5BC88E5B-4A6F-2B75-5A03-09C419BA6F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60718FE5-9644-D131-C749-119CBDC57CA0}"/>
              </a:ext>
            </a:extLst>
          </p:cNvPr>
          <p:cNvCxnSpPr>
            <a:cxnSpLocks/>
          </p:cNvCxnSpPr>
          <p:nvPr/>
        </p:nvCxnSpPr>
        <p:spPr>
          <a:xfrm>
            <a:off x="8292294" y="1967556"/>
            <a:ext cx="0" cy="1045745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088F5052-BE04-575D-0668-0AB94D57A781}"/>
              </a:ext>
            </a:extLst>
          </p:cNvPr>
          <p:cNvCxnSpPr>
            <a:cxnSpLocks/>
          </p:cNvCxnSpPr>
          <p:nvPr/>
        </p:nvCxnSpPr>
        <p:spPr>
          <a:xfrm>
            <a:off x="8294081" y="2592282"/>
            <a:ext cx="0" cy="1045745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7DA8E59E-CBDA-B905-11B3-909838BBE58A}"/>
              </a:ext>
            </a:extLst>
          </p:cNvPr>
          <p:cNvCxnSpPr>
            <a:cxnSpLocks/>
          </p:cNvCxnSpPr>
          <p:nvPr/>
        </p:nvCxnSpPr>
        <p:spPr>
          <a:xfrm>
            <a:off x="8291356" y="3638730"/>
            <a:ext cx="1862046" cy="0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889939CB-583A-751B-2FD3-B5820B2D65E1}"/>
              </a:ext>
            </a:extLst>
          </p:cNvPr>
          <p:cNvGrpSpPr/>
          <p:nvPr/>
        </p:nvGrpSpPr>
        <p:grpSpPr>
          <a:xfrm>
            <a:off x="10056929" y="3540466"/>
            <a:ext cx="104495" cy="190220"/>
            <a:chOff x="1876705" y="685682"/>
            <a:chExt cx="104495" cy="190220"/>
          </a:xfrm>
        </p:grpSpPr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AF9C87E1-EBEC-8199-33A5-7EB60BE32137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2AA6E18-BC52-5FFA-C66D-357588645B2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9" name="Picture 288">
            <a:extLst>
              <a:ext uri="{FF2B5EF4-FFF2-40B4-BE49-F238E27FC236}">
                <a16:creationId xmlns:a16="http://schemas.microsoft.com/office/drawing/2014/main" id="{BC037C80-16FB-2C2C-63A1-B985F5BD5B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9417" y="2558560"/>
            <a:ext cx="363008" cy="363008"/>
          </a:xfrm>
          <a:prstGeom prst="rect">
            <a:avLst/>
          </a:prstGeom>
        </p:spPr>
      </p:pic>
      <p:pic>
        <p:nvPicPr>
          <p:cNvPr id="290" name="Picture 289">
            <a:extLst>
              <a:ext uri="{FF2B5EF4-FFF2-40B4-BE49-F238E27FC236}">
                <a16:creationId xmlns:a16="http://schemas.microsoft.com/office/drawing/2014/main" id="{5C575493-B90F-3582-166C-B32D2E5F83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4894" y="3420291"/>
            <a:ext cx="363008" cy="363008"/>
          </a:xfrm>
          <a:prstGeom prst="rect">
            <a:avLst/>
          </a:prstGeom>
        </p:spPr>
      </p:pic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C148291A-BD58-E20A-E364-3CD99A766332}"/>
              </a:ext>
            </a:extLst>
          </p:cNvPr>
          <p:cNvCxnSpPr>
            <a:cxnSpLocks/>
          </p:cNvCxnSpPr>
          <p:nvPr/>
        </p:nvCxnSpPr>
        <p:spPr>
          <a:xfrm>
            <a:off x="8285588" y="2806484"/>
            <a:ext cx="1862046" cy="0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7C7EA7FF-796D-01ED-1B18-9C04F2299458}"/>
              </a:ext>
            </a:extLst>
          </p:cNvPr>
          <p:cNvGrpSpPr/>
          <p:nvPr/>
        </p:nvGrpSpPr>
        <p:grpSpPr>
          <a:xfrm>
            <a:off x="10051161" y="2708220"/>
            <a:ext cx="104495" cy="190220"/>
            <a:chOff x="1876705" y="685682"/>
            <a:chExt cx="104495" cy="190220"/>
          </a:xfrm>
        </p:grpSpPr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7B131D0-470C-261A-5C67-BEC9427A3B16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6990754B-8D35-32AA-9DA6-F64C462912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316F8544-C246-8E3D-09E1-213D3DA7FCD6}"/>
              </a:ext>
            </a:extLst>
          </p:cNvPr>
          <p:cNvCxnSpPr>
            <a:cxnSpLocks/>
          </p:cNvCxnSpPr>
          <p:nvPr/>
        </p:nvCxnSpPr>
        <p:spPr>
          <a:xfrm>
            <a:off x="8090133" y="2806484"/>
            <a:ext cx="245500" cy="0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90EF984-3653-A8E3-6335-5F37FD34A313}"/>
              </a:ext>
            </a:extLst>
          </p:cNvPr>
          <p:cNvCxnSpPr>
            <a:cxnSpLocks/>
          </p:cNvCxnSpPr>
          <p:nvPr/>
        </p:nvCxnSpPr>
        <p:spPr>
          <a:xfrm>
            <a:off x="10819356" y="4838973"/>
            <a:ext cx="0" cy="550516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96EA18DF-0E14-A72B-0842-44922146A08D}"/>
              </a:ext>
            </a:extLst>
          </p:cNvPr>
          <p:cNvGrpSpPr/>
          <p:nvPr/>
        </p:nvGrpSpPr>
        <p:grpSpPr>
          <a:xfrm rot="16200000">
            <a:off x="10760294" y="4785909"/>
            <a:ext cx="104495" cy="190220"/>
            <a:chOff x="1876705" y="685682"/>
            <a:chExt cx="104495" cy="190220"/>
          </a:xfrm>
        </p:grpSpPr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81706EEF-CA9B-EE2B-9060-DA6710561E22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887567B5-6A87-B8D8-9052-0E47937920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387250D4-65E1-8386-D086-F984437AA47B}"/>
              </a:ext>
            </a:extLst>
          </p:cNvPr>
          <p:cNvCxnSpPr>
            <a:cxnSpLocks/>
          </p:cNvCxnSpPr>
          <p:nvPr/>
        </p:nvCxnSpPr>
        <p:spPr>
          <a:xfrm>
            <a:off x="10803262" y="4031791"/>
            <a:ext cx="0" cy="298761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7DA284A8-01F9-C21D-8CA2-3F1ACA68FB04}"/>
              </a:ext>
            </a:extLst>
          </p:cNvPr>
          <p:cNvGrpSpPr/>
          <p:nvPr/>
        </p:nvGrpSpPr>
        <p:grpSpPr>
          <a:xfrm rot="16200000">
            <a:off x="10744200" y="3978727"/>
            <a:ext cx="104495" cy="190220"/>
            <a:chOff x="1876705" y="685682"/>
            <a:chExt cx="104495" cy="190220"/>
          </a:xfrm>
        </p:grpSpPr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18D78CDB-6975-A67B-A66C-C1435DBC3CC5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6" y="68568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681E9195-13DA-417F-827F-0081D4544F3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5951" y="780932"/>
              <a:ext cx="85724" cy="104216"/>
            </a:xfrm>
            <a:prstGeom prst="line">
              <a:avLst/>
            </a:prstGeom>
            <a:ln>
              <a:solidFill>
                <a:srgbClr val="D9BFF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4" name="TextBox 303">
            <a:extLst>
              <a:ext uri="{FF2B5EF4-FFF2-40B4-BE49-F238E27FC236}">
                <a16:creationId xmlns:a16="http://schemas.microsoft.com/office/drawing/2014/main" id="{7A5F4F80-F6B5-1C6A-9F46-E706DC8DDEFE}"/>
              </a:ext>
            </a:extLst>
          </p:cNvPr>
          <p:cNvSpPr txBox="1"/>
          <p:nvPr/>
        </p:nvSpPr>
        <p:spPr>
          <a:xfrm>
            <a:off x="10597902" y="2523168"/>
            <a:ext cx="1439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gency FB" panose="020B0503020202020204" pitchFamily="34" charset="0"/>
              </a:rPr>
              <a:t>Perform operational analysis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74424D7B-87F2-47EA-798D-EC386F39CF42}"/>
              </a:ext>
            </a:extLst>
          </p:cNvPr>
          <p:cNvSpPr txBox="1"/>
          <p:nvPr/>
        </p:nvSpPr>
        <p:spPr>
          <a:xfrm>
            <a:off x="10528095" y="3358671"/>
            <a:ext cx="1439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gency FB" panose="020B0503020202020204" pitchFamily="34" charset="0"/>
              </a:rPr>
              <a:t>Models for learning &amp; predictions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880E7DF1-5BE3-97DA-F3BB-48D7FC545D7C}"/>
              </a:ext>
            </a:extLst>
          </p:cNvPr>
          <p:cNvSpPr txBox="1"/>
          <p:nvPr/>
        </p:nvSpPr>
        <p:spPr>
          <a:xfrm>
            <a:off x="10594837" y="1714106"/>
            <a:ext cx="129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gency FB" panose="020B0503020202020204" pitchFamily="34" charset="0"/>
              </a:rPr>
              <a:t>Explore and monitor</a:t>
            </a: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84354CB6-18BB-5E42-2FC1-3E45EE9EBBC0}"/>
              </a:ext>
            </a:extLst>
          </p:cNvPr>
          <p:cNvCxnSpPr>
            <a:cxnSpLocks/>
          </p:cNvCxnSpPr>
          <p:nvPr/>
        </p:nvCxnSpPr>
        <p:spPr>
          <a:xfrm>
            <a:off x="8292294" y="1970867"/>
            <a:ext cx="1862046" cy="0"/>
          </a:xfrm>
          <a:prstGeom prst="line">
            <a:avLst/>
          </a:prstGeom>
          <a:ln>
            <a:solidFill>
              <a:srgbClr val="D9BF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911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0">
        <p159:morph option="byObject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38" grpId="0" animBg="1"/>
      <p:bldP spid="273" grpId="0" animBg="1"/>
      <p:bldP spid="274" grpId="0"/>
      <p:bldP spid="275" grpId="0" animBg="1"/>
      <p:bldP spid="276" grpId="0" animBg="1"/>
      <p:bldP spid="277" grpId="0" animBg="1"/>
      <p:bldP spid="279" grpId="0"/>
      <p:bldP spid="304" grpId="0"/>
      <p:bldP spid="305" grpId="0"/>
      <p:bldP spid="3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6DEDFAB6-CA7D-CEB7-2B29-FE6343A5024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9EB92BA-0E8E-A284-EA89-7A1953E29C8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3" name="Picture 2" descr="A purple and white chart&#10;&#10;Description automatically generated">
                <a:extLst>
                  <a:ext uri="{FF2B5EF4-FFF2-40B4-BE49-F238E27FC236}">
                    <a16:creationId xmlns:a16="http://schemas.microsoft.com/office/drawing/2014/main" id="{944D7094-0730-9619-5239-3C5DFFB19C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54AF3EC-4485-4A1E-D607-4391E267A229}"/>
                  </a:ext>
                </a:extLst>
              </p:cNvPr>
              <p:cNvSpPr/>
              <p:nvPr/>
            </p:nvSpPr>
            <p:spPr>
              <a:xfrm>
                <a:off x="314325" y="1843768"/>
                <a:ext cx="7134225" cy="4442732"/>
              </a:xfrm>
              <a:prstGeom prst="rect">
                <a:avLst/>
              </a:prstGeom>
              <a:solidFill>
                <a:srgbClr val="210B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1705DDC-3F4F-F484-3B10-B8CC511B82EF}"/>
                </a:ext>
              </a:extLst>
            </p:cNvPr>
            <p:cNvSpPr/>
            <p:nvPr/>
          </p:nvSpPr>
          <p:spPr>
            <a:xfrm>
              <a:off x="8467726" y="3886200"/>
              <a:ext cx="3409950" cy="2476499"/>
            </a:xfrm>
            <a:prstGeom prst="rect">
              <a:avLst/>
            </a:prstGeom>
            <a:solidFill>
              <a:srgbClr val="210B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F4D96CB-04FA-BD40-5661-8115BD69649D}"/>
              </a:ext>
            </a:extLst>
          </p:cNvPr>
          <p:cNvSpPr/>
          <p:nvPr/>
        </p:nvSpPr>
        <p:spPr>
          <a:xfrm>
            <a:off x="8315326" y="914400"/>
            <a:ext cx="3409950" cy="2476499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ADCE8F9-871E-8736-9416-CD1D0EE77FFC}"/>
              </a:ext>
            </a:extLst>
          </p:cNvPr>
          <p:cNvSpPr/>
          <p:nvPr/>
        </p:nvSpPr>
        <p:spPr>
          <a:xfrm>
            <a:off x="4213860" y="683211"/>
            <a:ext cx="3764279" cy="787449"/>
          </a:xfrm>
          <a:prstGeom prst="rect">
            <a:avLst/>
          </a:prstGeom>
          <a:solidFill>
            <a:srgbClr val="210B49"/>
          </a:solidFill>
          <a:ln>
            <a:solidFill>
              <a:srgbClr val="210B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9C9A485-8C99-EDAE-C698-097555D804B3}"/>
              </a:ext>
            </a:extLst>
          </p:cNvPr>
          <p:cNvSpPr/>
          <p:nvPr/>
        </p:nvSpPr>
        <p:spPr>
          <a:xfrm>
            <a:off x="2493559" y="2272836"/>
            <a:ext cx="1167618" cy="1601211"/>
          </a:xfrm>
          <a:custGeom>
            <a:avLst/>
            <a:gdLst>
              <a:gd name="connsiteX0" fmla="*/ 1167618 w 1167618"/>
              <a:gd name="connsiteY0" fmla="*/ 0 h 1601211"/>
              <a:gd name="connsiteX1" fmla="*/ 1167618 w 1167618"/>
              <a:gd name="connsiteY1" fmla="*/ 1601211 h 1601211"/>
              <a:gd name="connsiteX2" fmla="*/ 0 w 1167618"/>
              <a:gd name="connsiteY2" fmla="*/ 500922 h 1601211"/>
              <a:gd name="connsiteX3" fmla="*/ 104075 w 1167618"/>
              <a:gd name="connsiteY3" fmla="*/ 406331 h 1601211"/>
              <a:gd name="connsiteX4" fmla="*/ 1063399 w 1167618"/>
              <a:gd name="connsiteY4" fmla="*/ 5263 h 1601211"/>
              <a:gd name="connsiteX5" fmla="*/ 1167618 w 1167618"/>
              <a:gd name="connsiteY5" fmla="*/ 0 h 160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618" h="1601211">
                <a:moveTo>
                  <a:pt x="1167618" y="0"/>
                </a:moveTo>
                <a:lnTo>
                  <a:pt x="1167618" y="1601211"/>
                </a:lnTo>
                <a:lnTo>
                  <a:pt x="0" y="500922"/>
                </a:lnTo>
                <a:lnTo>
                  <a:pt x="104075" y="406331"/>
                </a:lnTo>
                <a:cubicBezTo>
                  <a:pt x="370327" y="186601"/>
                  <a:pt x="700941" y="42072"/>
                  <a:pt x="1063399" y="5263"/>
                </a:cubicBezTo>
                <a:lnTo>
                  <a:pt x="1167618" y="0"/>
                </a:lnTo>
                <a:close/>
              </a:path>
            </a:pathLst>
          </a:custGeom>
          <a:solidFill>
            <a:srgbClr val="A1CC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712B5C5-61B0-C262-B01C-0AD6C37B613C}"/>
              </a:ext>
            </a:extLst>
          </p:cNvPr>
          <p:cNvSpPr/>
          <p:nvPr/>
        </p:nvSpPr>
        <p:spPr>
          <a:xfrm>
            <a:off x="3820205" y="2272835"/>
            <a:ext cx="1153251" cy="1601370"/>
          </a:xfrm>
          <a:custGeom>
            <a:avLst/>
            <a:gdLst>
              <a:gd name="connsiteX0" fmla="*/ 0 w 1153251"/>
              <a:gd name="connsiteY0" fmla="*/ 0 h 1601370"/>
              <a:gd name="connsiteX1" fmla="*/ 104218 w 1153251"/>
              <a:gd name="connsiteY1" fmla="*/ 5263 h 1601370"/>
              <a:gd name="connsiteX2" fmla="*/ 1063542 w 1153251"/>
              <a:gd name="connsiteY2" fmla="*/ 406331 h 1601370"/>
              <a:gd name="connsiteX3" fmla="*/ 1153251 w 1153251"/>
              <a:gd name="connsiteY3" fmla="*/ 487865 h 1601370"/>
              <a:gd name="connsiteX4" fmla="*/ 0 w 1153251"/>
              <a:gd name="connsiteY4" fmla="*/ 1601370 h 1601370"/>
              <a:gd name="connsiteX5" fmla="*/ 0 w 1153251"/>
              <a:gd name="connsiteY5" fmla="*/ 0 h 160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251" h="1601370">
                <a:moveTo>
                  <a:pt x="0" y="0"/>
                </a:moveTo>
                <a:lnTo>
                  <a:pt x="104218" y="5263"/>
                </a:lnTo>
                <a:cubicBezTo>
                  <a:pt x="466677" y="42072"/>
                  <a:pt x="797291" y="186601"/>
                  <a:pt x="1063542" y="406331"/>
                </a:cubicBezTo>
                <a:lnTo>
                  <a:pt x="1153251" y="487865"/>
                </a:lnTo>
                <a:lnTo>
                  <a:pt x="0" y="1601370"/>
                </a:lnTo>
                <a:lnTo>
                  <a:pt x="0" y="0"/>
                </a:lnTo>
                <a:close/>
              </a:path>
            </a:pathLst>
          </a:custGeom>
          <a:solidFill>
            <a:srgbClr val="7B3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AFB2292-0C58-DF2B-9956-D46E7186C7FD}"/>
              </a:ext>
            </a:extLst>
          </p:cNvPr>
          <p:cNvSpPr/>
          <p:nvPr/>
        </p:nvSpPr>
        <p:spPr>
          <a:xfrm>
            <a:off x="3933054" y="2875046"/>
            <a:ext cx="1600617" cy="1111256"/>
          </a:xfrm>
          <a:custGeom>
            <a:avLst/>
            <a:gdLst>
              <a:gd name="connsiteX0" fmla="*/ 1150921 w 1600617"/>
              <a:gd name="connsiteY0" fmla="*/ 0 h 1111256"/>
              <a:gd name="connsiteX1" fmla="*/ 1194286 w 1600617"/>
              <a:gd name="connsiteY1" fmla="*/ 47713 h 1111256"/>
              <a:gd name="connsiteX2" fmla="*/ 1595354 w 1600617"/>
              <a:gd name="connsiteY2" fmla="*/ 1007037 h 1111256"/>
              <a:gd name="connsiteX3" fmla="*/ 1600617 w 1600617"/>
              <a:gd name="connsiteY3" fmla="*/ 1111256 h 1111256"/>
              <a:gd name="connsiteX4" fmla="*/ 0 w 1600617"/>
              <a:gd name="connsiteY4" fmla="*/ 1111256 h 1111256"/>
              <a:gd name="connsiteX5" fmla="*/ 1150921 w 1600617"/>
              <a:gd name="connsiteY5" fmla="*/ 0 h 1111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617" h="1111256">
                <a:moveTo>
                  <a:pt x="1150921" y="0"/>
                </a:moveTo>
                <a:lnTo>
                  <a:pt x="1194286" y="47713"/>
                </a:lnTo>
                <a:cubicBezTo>
                  <a:pt x="1414016" y="313965"/>
                  <a:pt x="1558545" y="644579"/>
                  <a:pt x="1595354" y="1007037"/>
                </a:cubicBezTo>
                <a:lnTo>
                  <a:pt x="1600617" y="1111256"/>
                </a:lnTo>
                <a:lnTo>
                  <a:pt x="0" y="1111256"/>
                </a:lnTo>
                <a:lnTo>
                  <a:pt x="1150921" y="0"/>
                </a:lnTo>
                <a:close/>
              </a:path>
            </a:pathLst>
          </a:cu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08851DC-4802-AF1C-774C-A35F4791AB5C}"/>
              </a:ext>
            </a:extLst>
          </p:cNvPr>
          <p:cNvSpPr/>
          <p:nvPr/>
        </p:nvSpPr>
        <p:spPr>
          <a:xfrm>
            <a:off x="1947711" y="2889382"/>
            <a:ext cx="1600711" cy="1096920"/>
          </a:xfrm>
          <a:custGeom>
            <a:avLst/>
            <a:gdLst>
              <a:gd name="connsiteX0" fmla="*/ 436667 w 1600711"/>
              <a:gd name="connsiteY0" fmla="*/ 0 h 1096920"/>
              <a:gd name="connsiteX1" fmla="*/ 1600711 w 1600711"/>
              <a:gd name="connsiteY1" fmla="*/ 1096920 h 1096920"/>
              <a:gd name="connsiteX2" fmla="*/ 0 w 1600711"/>
              <a:gd name="connsiteY2" fmla="*/ 1096920 h 1096920"/>
              <a:gd name="connsiteX3" fmla="*/ 5263 w 1600711"/>
              <a:gd name="connsiteY3" fmla="*/ 992701 h 1096920"/>
              <a:gd name="connsiteX4" fmla="*/ 406331 w 1600711"/>
              <a:gd name="connsiteY4" fmla="*/ 33377 h 1096920"/>
              <a:gd name="connsiteX5" fmla="*/ 436667 w 1600711"/>
              <a:gd name="connsiteY5" fmla="*/ 0 h 109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711" h="1096920">
                <a:moveTo>
                  <a:pt x="436667" y="0"/>
                </a:moveTo>
                <a:lnTo>
                  <a:pt x="1600711" y="1096920"/>
                </a:lnTo>
                <a:lnTo>
                  <a:pt x="0" y="1096920"/>
                </a:lnTo>
                <a:lnTo>
                  <a:pt x="5263" y="992701"/>
                </a:lnTo>
                <a:cubicBezTo>
                  <a:pt x="42073" y="630243"/>
                  <a:pt x="186601" y="299629"/>
                  <a:pt x="406331" y="33377"/>
                </a:cubicBezTo>
                <a:lnTo>
                  <a:pt x="436667" y="0"/>
                </a:lnTo>
                <a:close/>
              </a:path>
            </a:pathLst>
          </a:custGeom>
          <a:solidFill>
            <a:srgbClr val="8C92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E81491E-4ADA-DB2D-03DC-245CA623CCCD}"/>
              </a:ext>
            </a:extLst>
          </p:cNvPr>
          <p:cNvSpPr/>
          <p:nvPr/>
        </p:nvSpPr>
        <p:spPr>
          <a:xfrm>
            <a:off x="1947712" y="4145330"/>
            <a:ext cx="1591691" cy="1106665"/>
          </a:xfrm>
          <a:custGeom>
            <a:avLst/>
            <a:gdLst>
              <a:gd name="connsiteX0" fmla="*/ 0 w 1591691"/>
              <a:gd name="connsiteY0" fmla="*/ 0 h 1106665"/>
              <a:gd name="connsiteX1" fmla="*/ 1591691 w 1591691"/>
              <a:gd name="connsiteY1" fmla="*/ 0 h 1106665"/>
              <a:gd name="connsiteX2" fmla="*/ 445524 w 1591691"/>
              <a:gd name="connsiteY2" fmla="*/ 1106665 h 1106665"/>
              <a:gd name="connsiteX3" fmla="*/ 406330 w 1591691"/>
              <a:gd name="connsiteY3" fmla="*/ 1063542 h 1106665"/>
              <a:gd name="connsiteX4" fmla="*/ 5262 w 1591691"/>
              <a:gd name="connsiteY4" fmla="*/ 104218 h 1106665"/>
              <a:gd name="connsiteX5" fmla="*/ 0 w 1591691"/>
              <a:gd name="connsiteY5" fmla="*/ 0 h 110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1691" h="1106665">
                <a:moveTo>
                  <a:pt x="0" y="0"/>
                </a:moveTo>
                <a:lnTo>
                  <a:pt x="1591691" y="0"/>
                </a:lnTo>
                <a:lnTo>
                  <a:pt x="445524" y="1106665"/>
                </a:lnTo>
                <a:lnTo>
                  <a:pt x="406330" y="1063542"/>
                </a:lnTo>
                <a:cubicBezTo>
                  <a:pt x="186600" y="797291"/>
                  <a:pt x="42072" y="466677"/>
                  <a:pt x="5262" y="104218"/>
                </a:cubicBezTo>
                <a:lnTo>
                  <a:pt x="0" y="0"/>
                </a:lnTo>
                <a:close/>
              </a:path>
            </a:pathLst>
          </a:custGeom>
          <a:solidFill>
            <a:srgbClr val="DFD9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32CCF485-5546-E108-5789-949841C5E7F3}"/>
              </a:ext>
            </a:extLst>
          </p:cNvPr>
          <p:cNvSpPr/>
          <p:nvPr/>
        </p:nvSpPr>
        <p:spPr>
          <a:xfrm>
            <a:off x="3949062" y="4145330"/>
            <a:ext cx="1584609" cy="1088747"/>
          </a:xfrm>
          <a:custGeom>
            <a:avLst/>
            <a:gdLst>
              <a:gd name="connsiteX0" fmla="*/ 0 w 1584609"/>
              <a:gd name="connsiteY0" fmla="*/ 0 h 1088747"/>
              <a:gd name="connsiteX1" fmla="*/ 1584609 w 1584609"/>
              <a:gd name="connsiteY1" fmla="*/ 0 h 1088747"/>
              <a:gd name="connsiteX2" fmla="*/ 1579346 w 1584609"/>
              <a:gd name="connsiteY2" fmla="*/ 104218 h 1088747"/>
              <a:gd name="connsiteX3" fmla="*/ 1178278 w 1584609"/>
              <a:gd name="connsiteY3" fmla="*/ 1063542 h 1088747"/>
              <a:gd name="connsiteX4" fmla="*/ 1155370 w 1584609"/>
              <a:gd name="connsiteY4" fmla="*/ 1088747 h 1088747"/>
              <a:gd name="connsiteX5" fmla="*/ 0 w 1584609"/>
              <a:gd name="connsiteY5" fmla="*/ 0 h 108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609" h="1088747">
                <a:moveTo>
                  <a:pt x="0" y="0"/>
                </a:moveTo>
                <a:lnTo>
                  <a:pt x="1584609" y="0"/>
                </a:lnTo>
                <a:lnTo>
                  <a:pt x="1579346" y="104218"/>
                </a:lnTo>
                <a:cubicBezTo>
                  <a:pt x="1542537" y="466677"/>
                  <a:pt x="1398008" y="797291"/>
                  <a:pt x="1178278" y="1063542"/>
                </a:cubicBezTo>
                <a:lnTo>
                  <a:pt x="1155370" y="1088747"/>
                </a:lnTo>
                <a:lnTo>
                  <a:pt x="0" y="0"/>
                </a:lnTo>
                <a:close/>
              </a:path>
            </a:pathLst>
          </a:custGeom>
          <a:solidFill>
            <a:srgbClr val="FFF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BB496F45-F49B-2AE9-F411-07F4B81DF2E9}"/>
              </a:ext>
            </a:extLst>
          </p:cNvPr>
          <p:cNvSpPr/>
          <p:nvPr/>
        </p:nvSpPr>
        <p:spPr>
          <a:xfrm>
            <a:off x="3820205" y="4242413"/>
            <a:ext cx="1175813" cy="1616382"/>
          </a:xfrm>
          <a:custGeom>
            <a:avLst/>
            <a:gdLst>
              <a:gd name="connsiteX0" fmla="*/ 0 w 1175813"/>
              <a:gd name="connsiteY0" fmla="*/ 0 h 1616382"/>
              <a:gd name="connsiteX1" fmla="*/ 1175813 w 1175813"/>
              <a:gd name="connsiteY1" fmla="*/ 1108011 h 1616382"/>
              <a:gd name="connsiteX2" fmla="*/ 1063542 w 1175813"/>
              <a:gd name="connsiteY2" fmla="*/ 1210051 h 1616382"/>
              <a:gd name="connsiteX3" fmla="*/ 104218 w 1175813"/>
              <a:gd name="connsiteY3" fmla="*/ 1611119 h 1616382"/>
              <a:gd name="connsiteX4" fmla="*/ 0 w 1175813"/>
              <a:gd name="connsiteY4" fmla="*/ 1616382 h 1616382"/>
              <a:gd name="connsiteX5" fmla="*/ 0 w 1175813"/>
              <a:gd name="connsiteY5" fmla="*/ 0 h 16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5813" h="1616382">
                <a:moveTo>
                  <a:pt x="0" y="0"/>
                </a:moveTo>
                <a:lnTo>
                  <a:pt x="1175813" y="1108011"/>
                </a:lnTo>
                <a:lnTo>
                  <a:pt x="1063542" y="1210051"/>
                </a:lnTo>
                <a:cubicBezTo>
                  <a:pt x="797291" y="1429781"/>
                  <a:pt x="466677" y="1574310"/>
                  <a:pt x="104218" y="1611119"/>
                </a:cubicBezTo>
                <a:lnTo>
                  <a:pt x="0" y="1616382"/>
                </a:lnTo>
                <a:lnTo>
                  <a:pt x="0" y="0"/>
                </a:lnTo>
                <a:close/>
              </a:path>
            </a:pathLst>
          </a:custGeom>
          <a:solidFill>
            <a:srgbClr val="30D5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9D3CAE02-32C3-3F65-7BF4-CFCDC034971B}"/>
              </a:ext>
            </a:extLst>
          </p:cNvPr>
          <p:cNvSpPr/>
          <p:nvPr/>
        </p:nvSpPr>
        <p:spPr>
          <a:xfrm>
            <a:off x="2503329" y="4248809"/>
            <a:ext cx="1157849" cy="1609987"/>
          </a:xfrm>
          <a:custGeom>
            <a:avLst/>
            <a:gdLst>
              <a:gd name="connsiteX0" fmla="*/ 1157849 w 1157849"/>
              <a:gd name="connsiteY0" fmla="*/ 0 h 1609987"/>
              <a:gd name="connsiteX1" fmla="*/ 1157849 w 1157849"/>
              <a:gd name="connsiteY1" fmla="*/ 1609987 h 1609987"/>
              <a:gd name="connsiteX2" fmla="*/ 1053630 w 1157849"/>
              <a:gd name="connsiteY2" fmla="*/ 1604724 h 1609987"/>
              <a:gd name="connsiteX3" fmla="*/ 94306 w 1157849"/>
              <a:gd name="connsiteY3" fmla="*/ 1203656 h 1609987"/>
              <a:gd name="connsiteX4" fmla="*/ 0 w 1157849"/>
              <a:gd name="connsiteY4" fmla="*/ 1117944 h 1609987"/>
              <a:gd name="connsiteX5" fmla="*/ 1157849 w 1157849"/>
              <a:gd name="connsiteY5" fmla="*/ 0 h 160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849" h="1609987">
                <a:moveTo>
                  <a:pt x="1157849" y="0"/>
                </a:moveTo>
                <a:lnTo>
                  <a:pt x="1157849" y="1609987"/>
                </a:lnTo>
                <a:lnTo>
                  <a:pt x="1053630" y="1604724"/>
                </a:lnTo>
                <a:cubicBezTo>
                  <a:pt x="691172" y="1567915"/>
                  <a:pt x="360558" y="1423386"/>
                  <a:pt x="94306" y="1203656"/>
                </a:cubicBezTo>
                <a:lnTo>
                  <a:pt x="0" y="1117944"/>
                </a:lnTo>
                <a:lnTo>
                  <a:pt x="1157849" y="0"/>
                </a:lnTo>
                <a:close/>
              </a:path>
            </a:pathLst>
          </a:custGeom>
          <a:solidFill>
            <a:srgbClr val="7D5B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2" name="Picture 81">
            <a:hlinkClick r:id="rId3" action="ppaction://hlinksldjump"/>
            <a:extLst>
              <a:ext uri="{FF2B5EF4-FFF2-40B4-BE49-F238E27FC236}">
                <a16:creationId xmlns:a16="http://schemas.microsoft.com/office/drawing/2014/main" id="{FA9A1CBB-6D75-170A-6A48-6D04CC3C2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1795" y="2539326"/>
            <a:ext cx="596633" cy="596633"/>
          </a:xfrm>
          <a:prstGeom prst="rect">
            <a:avLst/>
          </a:prstGeom>
          <a:noFill/>
        </p:spPr>
      </p:pic>
      <p:pic>
        <p:nvPicPr>
          <p:cNvPr id="86" name="Picture 85">
            <a:hlinkClick r:id="rId3" action="ppaction://hlinksldjump"/>
            <a:extLst>
              <a:ext uri="{FF2B5EF4-FFF2-40B4-BE49-F238E27FC236}">
                <a16:creationId xmlns:a16="http://schemas.microsoft.com/office/drawing/2014/main" id="{E3BEDD22-3C4A-57E2-E4C5-2C9C68984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8708" y="2552496"/>
            <a:ext cx="596633" cy="596633"/>
          </a:xfrm>
          <a:prstGeom prst="rect">
            <a:avLst/>
          </a:prstGeom>
          <a:noFill/>
        </p:spPr>
      </p:pic>
      <p:pic>
        <p:nvPicPr>
          <p:cNvPr id="88" name="Picture 87">
            <a:hlinkClick r:id="rId3" action="ppaction://hlinksldjump"/>
            <a:extLst>
              <a:ext uri="{FF2B5EF4-FFF2-40B4-BE49-F238E27FC236}">
                <a16:creationId xmlns:a16="http://schemas.microsoft.com/office/drawing/2014/main" id="{4417A6AB-A195-D98B-1BCA-8B1CA23A31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9156" y="3333620"/>
            <a:ext cx="596633" cy="596633"/>
          </a:xfrm>
          <a:prstGeom prst="rect">
            <a:avLst/>
          </a:prstGeom>
          <a:noFill/>
        </p:spPr>
      </p:pic>
      <p:pic>
        <p:nvPicPr>
          <p:cNvPr id="91" name="Picture 90">
            <a:hlinkClick r:id="rId3" action="ppaction://hlinksldjump"/>
            <a:extLst>
              <a:ext uri="{FF2B5EF4-FFF2-40B4-BE49-F238E27FC236}">
                <a16:creationId xmlns:a16="http://schemas.microsoft.com/office/drawing/2014/main" id="{9E81D1CA-1375-4FF3-21A1-772B2EA338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9155" y="4169185"/>
            <a:ext cx="596633" cy="596633"/>
          </a:xfrm>
          <a:prstGeom prst="rect">
            <a:avLst/>
          </a:prstGeom>
          <a:noFill/>
        </p:spPr>
      </p:pic>
      <p:pic>
        <p:nvPicPr>
          <p:cNvPr id="94" name="Picture 93">
            <a:hlinkClick r:id="rId3" action="ppaction://hlinksldjump"/>
            <a:extLst>
              <a:ext uri="{FF2B5EF4-FFF2-40B4-BE49-F238E27FC236}">
                <a16:creationId xmlns:a16="http://schemas.microsoft.com/office/drawing/2014/main" id="{312BC38C-E367-671E-6029-18FC9D1DEA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3504" y="4975962"/>
            <a:ext cx="596633" cy="596633"/>
          </a:xfrm>
          <a:prstGeom prst="rect">
            <a:avLst/>
          </a:prstGeom>
          <a:noFill/>
        </p:spPr>
      </p:pic>
      <p:pic>
        <p:nvPicPr>
          <p:cNvPr id="98" name="Picture 97">
            <a:hlinkClick r:id="rId3" action="ppaction://hlinksldjump"/>
            <a:extLst>
              <a:ext uri="{FF2B5EF4-FFF2-40B4-BE49-F238E27FC236}">
                <a16:creationId xmlns:a16="http://schemas.microsoft.com/office/drawing/2014/main" id="{E200B0BD-5324-755E-90EE-AC609E39F6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1416" y="4975961"/>
            <a:ext cx="596633" cy="596633"/>
          </a:xfrm>
          <a:prstGeom prst="rect">
            <a:avLst/>
          </a:prstGeom>
          <a:noFill/>
        </p:spPr>
      </p:pic>
      <p:pic>
        <p:nvPicPr>
          <p:cNvPr id="101" name="Picture 100">
            <a:hlinkClick r:id="rId3" action="ppaction://hlinksldjump"/>
            <a:extLst>
              <a:ext uri="{FF2B5EF4-FFF2-40B4-BE49-F238E27FC236}">
                <a16:creationId xmlns:a16="http://schemas.microsoft.com/office/drawing/2014/main" id="{0E4ADBAB-38AC-FC9B-CE06-D3850780DF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7630" y="4224103"/>
            <a:ext cx="596633" cy="596633"/>
          </a:xfrm>
          <a:prstGeom prst="rect">
            <a:avLst/>
          </a:prstGeom>
          <a:noFill/>
        </p:spPr>
      </p:pic>
      <p:pic>
        <p:nvPicPr>
          <p:cNvPr id="103" name="Picture 102">
            <a:hlinkClick r:id="rId3" action="ppaction://hlinksldjump"/>
            <a:extLst>
              <a:ext uri="{FF2B5EF4-FFF2-40B4-BE49-F238E27FC236}">
                <a16:creationId xmlns:a16="http://schemas.microsoft.com/office/drawing/2014/main" id="{9523D35E-A692-B35A-FE3F-7E164209E5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4074" y="3294479"/>
            <a:ext cx="596633" cy="596633"/>
          </a:xfrm>
          <a:prstGeom prst="rect">
            <a:avLst/>
          </a:prstGeom>
          <a:noFill/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6DA7F6C5-9B60-4B32-75A1-2A36D966A4A4}"/>
              </a:ext>
            </a:extLst>
          </p:cNvPr>
          <p:cNvSpPr txBox="1"/>
          <p:nvPr/>
        </p:nvSpPr>
        <p:spPr>
          <a:xfrm>
            <a:off x="5576737" y="1696619"/>
            <a:ext cx="862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Real-time Dashboard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DB1D2469-6E04-1B90-D3BA-D69FDCBAD125}"/>
              </a:ext>
            </a:extLst>
          </p:cNvPr>
          <p:cNvCxnSpPr>
            <a:cxnSpLocks/>
          </p:cNvCxnSpPr>
          <p:nvPr/>
        </p:nvCxnSpPr>
        <p:spPr>
          <a:xfrm>
            <a:off x="1905946" y="1881082"/>
            <a:ext cx="895741" cy="543134"/>
          </a:xfrm>
          <a:prstGeom prst="bentConnector3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5C5BC966-5A25-8EF5-E7EE-B3A24E87FEC0}"/>
              </a:ext>
            </a:extLst>
          </p:cNvPr>
          <p:cNvCxnSpPr>
            <a:cxnSpLocks/>
          </p:cNvCxnSpPr>
          <p:nvPr/>
        </p:nvCxnSpPr>
        <p:spPr>
          <a:xfrm flipH="1">
            <a:off x="4681976" y="1881082"/>
            <a:ext cx="895741" cy="543134"/>
          </a:xfrm>
          <a:prstGeom prst="bentConnector3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34AF245-763B-B2C9-673D-72FDC270961B}"/>
              </a:ext>
            </a:extLst>
          </p:cNvPr>
          <p:cNvCxnSpPr>
            <a:cxnSpLocks/>
          </p:cNvCxnSpPr>
          <p:nvPr/>
        </p:nvCxnSpPr>
        <p:spPr>
          <a:xfrm flipH="1">
            <a:off x="5497447" y="3429000"/>
            <a:ext cx="598553" cy="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6D97A25-42AD-C8BE-5C69-7224E3BC65FB}"/>
              </a:ext>
            </a:extLst>
          </p:cNvPr>
          <p:cNvCxnSpPr>
            <a:cxnSpLocks/>
          </p:cNvCxnSpPr>
          <p:nvPr/>
        </p:nvCxnSpPr>
        <p:spPr>
          <a:xfrm>
            <a:off x="1307393" y="4535814"/>
            <a:ext cx="598553" cy="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F8133A5B-55F9-B2F4-8E92-3288452D6D2C}"/>
              </a:ext>
            </a:extLst>
          </p:cNvPr>
          <p:cNvCxnSpPr>
            <a:cxnSpLocks/>
          </p:cNvCxnSpPr>
          <p:nvPr/>
        </p:nvCxnSpPr>
        <p:spPr>
          <a:xfrm flipH="1" flipV="1">
            <a:off x="4689291" y="5683869"/>
            <a:ext cx="895741" cy="543134"/>
          </a:xfrm>
          <a:prstGeom prst="bentConnector3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DD426E92-3492-CCA4-8667-ABA64A329301}"/>
              </a:ext>
            </a:extLst>
          </p:cNvPr>
          <p:cNvCxnSpPr>
            <a:cxnSpLocks/>
          </p:cNvCxnSpPr>
          <p:nvPr/>
        </p:nvCxnSpPr>
        <p:spPr>
          <a:xfrm flipV="1">
            <a:off x="1739759" y="5683869"/>
            <a:ext cx="895741" cy="543134"/>
          </a:xfrm>
          <a:prstGeom prst="bentConnector3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63DE810-753F-C94F-FDF6-990E24FC927B}"/>
              </a:ext>
            </a:extLst>
          </p:cNvPr>
          <p:cNvCxnSpPr>
            <a:cxnSpLocks/>
          </p:cNvCxnSpPr>
          <p:nvPr/>
        </p:nvCxnSpPr>
        <p:spPr>
          <a:xfrm>
            <a:off x="4978183" y="4003634"/>
            <a:ext cx="5985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B87C6834-917E-35D9-CD6A-17ABF90840A8}"/>
              </a:ext>
            </a:extLst>
          </p:cNvPr>
          <p:cNvSpPr txBox="1"/>
          <p:nvPr/>
        </p:nvSpPr>
        <p:spPr>
          <a:xfrm>
            <a:off x="6088309" y="3272077"/>
            <a:ext cx="862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Time-series Chart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6C56C7B-117A-84D1-E516-36D0179ADFD3}"/>
              </a:ext>
            </a:extLst>
          </p:cNvPr>
          <p:cNvCxnSpPr>
            <a:cxnSpLocks/>
          </p:cNvCxnSpPr>
          <p:nvPr/>
        </p:nvCxnSpPr>
        <p:spPr>
          <a:xfrm flipH="1">
            <a:off x="5497447" y="4541469"/>
            <a:ext cx="598553" cy="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93C3607-78C9-196E-2DF8-D1F8AC1E012B}"/>
              </a:ext>
            </a:extLst>
          </p:cNvPr>
          <p:cNvSpPr txBox="1"/>
          <p:nvPr/>
        </p:nvSpPr>
        <p:spPr>
          <a:xfrm>
            <a:off x="6096356" y="4381926"/>
            <a:ext cx="862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Heatmaps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68F3DD3-25C3-0D9C-7C2E-B5F9278B754D}"/>
              </a:ext>
            </a:extLst>
          </p:cNvPr>
          <p:cNvSpPr txBox="1"/>
          <p:nvPr/>
        </p:nvSpPr>
        <p:spPr>
          <a:xfrm>
            <a:off x="5568649" y="6049570"/>
            <a:ext cx="1146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Geospatial Maps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02953C6-EDA7-3EE1-92D5-35405BDDEA0B}"/>
              </a:ext>
            </a:extLst>
          </p:cNvPr>
          <p:cNvCxnSpPr>
            <a:cxnSpLocks/>
          </p:cNvCxnSpPr>
          <p:nvPr/>
        </p:nvCxnSpPr>
        <p:spPr>
          <a:xfrm>
            <a:off x="1349158" y="3437842"/>
            <a:ext cx="598553" cy="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BC7381C0-17A0-0A9E-1CA7-BF7F646937D3}"/>
              </a:ext>
            </a:extLst>
          </p:cNvPr>
          <p:cNvSpPr txBox="1"/>
          <p:nvPr/>
        </p:nvSpPr>
        <p:spPr>
          <a:xfrm>
            <a:off x="872983" y="6079493"/>
            <a:ext cx="92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Bubble Chart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EA9DF72-781F-4B50-BC68-B6B648BD3ECB}"/>
              </a:ext>
            </a:extLst>
          </p:cNvPr>
          <p:cNvSpPr txBox="1"/>
          <p:nvPr/>
        </p:nvSpPr>
        <p:spPr>
          <a:xfrm>
            <a:off x="552252" y="4368530"/>
            <a:ext cx="827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Histograms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DABC376-8869-373A-55AC-877AEAC0C06B}"/>
              </a:ext>
            </a:extLst>
          </p:cNvPr>
          <p:cNvSpPr txBox="1"/>
          <p:nvPr/>
        </p:nvSpPr>
        <p:spPr>
          <a:xfrm>
            <a:off x="243966" y="3272077"/>
            <a:ext cx="1146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3D Visualizations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59208BD-5A40-99AA-EC37-3027DDB28AF7}"/>
              </a:ext>
            </a:extLst>
          </p:cNvPr>
          <p:cNvSpPr txBox="1"/>
          <p:nvPr/>
        </p:nvSpPr>
        <p:spPr>
          <a:xfrm>
            <a:off x="685800" y="1711004"/>
            <a:ext cx="1293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Predictive Analytics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8CC4E59-291F-61E8-7311-341F964C3F6B}"/>
              </a:ext>
            </a:extLst>
          </p:cNvPr>
          <p:cNvSpPr txBox="1"/>
          <p:nvPr/>
        </p:nvSpPr>
        <p:spPr>
          <a:xfrm>
            <a:off x="4066854" y="440024"/>
            <a:ext cx="3823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D4B6F6"/>
                </a:solidFill>
                <a:latin typeface="Agency FB" panose="020B0503020202020204" pitchFamily="34" charset="0"/>
              </a:rPr>
              <a:t>   Data Visualization</a:t>
            </a:r>
            <a:br>
              <a:rPr lang="en-US" sz="3200" dirty="0">
                <a:solidFill>
                  <a:srgbClr val="D4B6F6"/>
                </a:solidFill>
                <a:latin typeface="Agency FB" panose="020B0503020202020204" pitchFamily="34" charset="0"/>
              </a:rPr>
            </a:br>
            <a:r>
              <a:rPr lang="en-US" sz="3200" dirty="0">
                <a:solidFill>
                  <a:srgbClr val="D4B6F6"/>
                </a:solidFill>
                <a:latin typeface="Agency FB" panose="020B0503020202020204" pitchFamily="34" charset="0"/>
              </a:rPr>
              <a:t>When and How to use?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635CAF6-5C9E-EDF4-CE7D-FE5EE8033BFD}"/>
              </a:ext>
            </a:extLst>
          </p:cNvPr>
          <p:cNvSpPr/>
          <p:nvPr/>
        </p:nvSpPr>
        <p:spPr>
          <a:xfrm>
            <a:off x="4200523" y="465735"/>
            <a:ext cx="1895476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C080F7A-5B16-38E1-1B59-39890575259A}"/>
              </a:ext>
            </a:extLst>
          </p:cNvPr>
          <p:cNvSpPr/>
          <p:nvPr/>
        </p:nvSpPr>
        <p:spPr>
          <a:xfrm>
            <a:off x="6111239" y="465735"/>
            <a:ext cx="1895476" cy="45719"/>
          </a:xfrm>
          <a:prstGeom prst="rect">
            <a:avLst/>
          </a:prstGeom>
          <a:solidFill>
            <a:srgbClr val="D2B8F7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39AFD4C-7F6E-726A-D1E6-194EECE869FA}"/>
              </a:ext>
            </a:extLst>
          </p:cNvPr>
          <p:cNvSpPr/>
          <p:nvPr/>
        </p:nvSpPr>
        <p:spPr>
          <a:xfrm rot="5400000">
            <a:off x="7471348" y="964734"/>
            <a:ext cx="1052998" cy="52022"/>
          </a:xfrm>
          <a:prstGeom prst="rect">
            <a:avLst/>
          </a:prstGeom>
          <a:solidFill>
            <a:srgbClr val="CEB4F3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47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0">
        <p159:morph option="byObject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52" grpId="0"/>
      <p:bldP spid="154" grpId="0"/>
      <p:bldP spid="155" grpId="0"/>
      <p:bldP spid="157" grpId="0"/>
      <p:bldP spid="158" grpId="0"/>
      <p:bldP spid="159" grpId="0"/>
      <p:bldP spid="1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6DEDFAB6-CA7D-CEB7-2B29-FE6343A5024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9EB92BA-0E8E-A284-EA89-7A1953E29C8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3" name="Picture 2" descr="A purple and white chart&#10;&#10;Description automatically generated">
                <a:extLst>
                  <a:ext uri="{FF2B5EF4-FFF2-40B4-BE49-F238E27FC236}">
                    <a16:creationId xmlns:a16="http://schemas.microsoft.com/office/drawing/2014/main" id="{944D7094-0730-9619-5239-3C5DFFB19C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54AF3EC-4485-4A1E-D607-4391E267A229}"/>
                  </a:ext>
                </a:extLst>
              </p:cNvPr>
              <p:cNvSpPr/>
              <p:nvPr/>
            </p:nvSpPr>
            <p:spPr>
              <a:xfrm>
                <a:off x="314325" y="1843768"/>
                <a:ext cx="7134225" cy="4442732"/>
              </a:xfrm>
              <a:prstGeom prst="rect">
                <a:avLst/>
              </a:prstGeom>
              <a:solidFill>
                <a:srgbClr val="210B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1705DDC-3F4F-F484-3B10-B8CC511B82EF}"/>
                </a:ext>
              </a:extLst>
            </p:cNvPr>
            <p:cNvSpPr/>
            <p:nvPr/>
          </p:nvSpPr>
          <p:spPr>
            <a:xfrm>
              <a:off x="8467726" y="3886200"/>
              <a:ext cx="3409950" cy="2476499"/>
            </a:xfrm>
            <a:prstGeom prst="rect">
              <a:avLst/>
            </a:prstGeom>
            <a:solidFill>
              <a:srgbClr val="210B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F4D96CB-04FA-BD40-5661-8115BD69649D}"/>
              </a:ext>
            </a:extLst>
          </p:cNvPr>
          <p:cNvSpPr/>
          <p:nvPr/>
        </p:nvSpPr>
        <p:spPr>
          <a:xfrm>
            <a:off x="8315326" y="914400"/>
            <a:ext cx="3409950" cy="2476499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ADCE8F9-871E-8736-9416-CD1D0EE77FFC}"/>
              </a:ext>
            </a:extLst>
          </p:cNvPr>
          <p:cNvSpPr/>
          <p:nvPr/>
        </p:nvSpPr>
        <p:spPr>
          <a:xfrm>
            <a:off x="4213860" y="683211"/>
            <a:ext cx="3764279" cy="787449"/>
          </a:xfrm>
          <a:prstGeom prst="rect">
            <a:avLst/>
          </a:prstGeom>
          <a:solidFill>
            <a:srgbClr val="210B49"/>
          </a:solidFill>
          <a:ln>
            <a:solidFill>
              <a:srgbClr val="210B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9C9A485-8C99-EDAE-C698-097555D804B3}"/>
              </a:ext>
            </a:extLst>
          </p:cNvPr>
          <p:cNvSpPr/>
          <p:nvPr/>
        </p:nvSpPr>
        <p:spPr>
          <a:xfrm>
            <a:off x="2493559" y="2272836"/>
            <a:ext cx="1167618" cy="1601211"/>
          </a:xfrm>
          <a:custGeom>
            <a:avLst/>
            <a:gdLst>
              <a:gd name="connsiteX0" fmla="*/ 1167618 w 1167618"/>
              <a:gd name="connsiteY0" fmla="*/ 0 h 1601211"/>
              <a:gd name="connsiteX1" fmla="*/ 1167618 w 1167618"/>
              <a:gd name="connsiteY1" fmla="*/ 1601211 h 1601211"/>
              <a:gd name="connsiteX2" fmla="*/ 0 w 1167618"/>
              <a:gd name="connsiteY2" fmla="*/ 500922 h 1601211"/>
              <a:gd name="connsiteX3" fmla="*/ 104075 w 1167618"/>
              <a:gd name="connsiteY3" fmla="*/ 406331 h 1601211"/>
              <a:gd name="connsiteX4" fmla="*/ 1063399 w 1167618"/>
              <a:gd name="connsiteY4" fmla="*/ 5263 h 1601211"/>
              <a:gd name="connsiteX5" fmla="*/ 1167618 w 1167618"/>
              <a:gd name="connsiteY5" fmla="*/ 0 h 160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618" h="1601211">
                <a:moveTo>
                  <a:pt x="1167618" y="0"/>
                </a:moveTo>
                <a:lnTo>
                  <a:pt x="1167618" y="1601211"/>
                </a:lnTo>
                <a:lnTo>
                  <a:pt x="0" y="500922"/>
                </a:lnTo>
                <a:lnTo>
                  <a:pt x="104075" y="406331"/>
                </a:lnTo>
                <a:cubicBezTo>
                  <a:pt x="370327" y="186601"/>
                  <a:pt x="700941" y="42072"/>
                  <a:pt x="1063399" y="5263"/>
                </a:cubicBezTo>
                <a:lnTo>
                  <a:pt x="1167618" y="0"/>
                </a:lnTo>
                <a:close/>
              </a:path>
            </a:pathLst>
          </a:custGeom>
          <a:solidFill>
            <a:srgbClr val="A1CC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712B5C5-61B0-C262-B01C-0AD6C37B613C}"/>
              </a:ext>
            </a:extLst>
          </p:cNvPr>
          <p:cNvSpPr/>
          <p:nvPr/>
        </p:nvSpPr>
        <p:spPr>
          <a:xfrm>
            <a:off x="3820205" y="2272835"/>
            <a:ext cx="1153251" cy="1601370"/>
          </a:xfrm>
          <a:custGeom>
            <a:avLst/>
            <a:gdLst>
              <a:gd name="connsiteX0" fmla="*/ 0 w 1153251"/>
              <a:gd name="connsiteY0" fmla="*/ 0 h 1601370"/>
              <a:gd name="connsiteX1" fmla="*/ 104218 w 1153251"/>
              <a:gd name="connsiteY1" fmla="*/ 5263 h 1601370"/>
              <a:gd name="connsiteX2" fmla="*/ 1063542 w 1153251"/>
              <a:gd name="connsiteY2" fmla="*/ 406331 h 1601370"/>
              <a:gd name="connsiteX3" fmla="*/ 1153251 w 1153251"/>
              <a:gd name="connsiteY3" fmla="*/ 487865 h 1601370"/>
              <a:gd name="connsiteX4" fmla="*/ 0 w 1153251"/>
              <a:gd name="connsiteY4" fmla="*/ 1601370 h 1601370"/>
              <a:gd name="connsiteX5" fmla="*/ 0 w 1153251"/>
              <a:gd name="connsiteY5" fmla="*/ 0 h 160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251" h="1601370">
                <a:moveTo>
                  <a:pt x="0" y="0"/>
                </a:moveTo>
                <a:lnTo>
                  <a:pt x="104218" y="5263"/>
                </a:lnTo>
                <a:cubicBezTo>
                  <a:pt x="466677" y="42072"/>
                  <a:pt x="797291" y="186601"/>
                  <a:pt x="1063542" y="406331"/>
                </a:cubicBezTo>
                <a:lnTo>
                  <a:pt x="1153251" y="487865"/>
                </a:lnTo>
                <a:lnTo>
                  <a:pt x="0" y="1601370"/>
                </a:lnTo>
                <a:lnTo>
                  <a:pt x="0" y="0"/>
                </a:lnTo>
                <a:close/>
              </a:path>
            </a:pathLst>
          </a:custGeom>
          <a:solidFill>
            <a:srgbClr val="7B3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AFB2292-0C58-DF2B-9956-D46E7186C7FD}"/>
              </a:ext>
            </a:extLst>
          </p:cNvPr>
          <p:cNvSpPr/>
          <p:nvPr/>
        </p:nvSpPr>
        <p:spPr>
          <a:xfrm>
            <a:off x="3933054" y="2875046"/>
            <a:ext cx="1600617" cy="1111256"/>
          </a:xfrm>
          <a:custGeom>
            <a:avLst/>
            <a:gdLst>
              <a:gd name="connsiteX0" fmla="*/ 1150921 w 1600617"/>
              <a:gd name="connsiteY0" fmla="*/ 0 h 1111256"/>
              <a:gd name="connsiteX1" fmla="*/ 1194286 w 1600617"/>
              <a:gd name="connsiteY1" fmla="*/ 47713 h 1111256"/>
              <a:gd name="connsiteX2" fmla="*/ 1595354 w 1600617"/>
              <a:gd name="connsiteY2" fmla="*/ 1007037 h 1111256"/>
              <a:gd name="connsiteX3" fmla="*/ 1600617 w 1600617"/>
              <a:gd name="connsiteY3" fmla="*/ 1111256 h 1111256"/>
              <a:gd name="connsiteX4" fmla="*/ 0 w 1600617"/>
              <a:gd name="connsiteY4" fmla="*/ 1111256 h 1111256"/>
              <a:gd name="connsiteX5" fmla="*/ 1150921 w 1600617"/>
              <a:gd name="connsiteY5" fmla="*/ 0 h 1111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617" h="1111256">
                <a:moveTo>
                  <a:pt x="1150921" y="0"/>
                </a:moveTo>
                <a:lnTo>
                  <a:pt x="1194286" y="47713"/>
                </a:lnTo>
                <a:cubicBezTo>
                  <a:pt x="1414016" y="313965"/>
                  <a:pt x="1558545" y="644579"/>
                  <a:pt x="1595354" y="1007037"/>
                </a:cubicBezTo>
                <a:lnTo>
                  <a:pt x="1600617" y="1111256"/>
                </a:lnTo>
                <a:lnTo>
                  <a:pt x="0" y="1111256"/>
                </a:lnTo>
                <a:lnTo>
                  <a:pt x="1150921" y="0"/>
                </a:lnTo>
                <a:close/>
              </a:path>
            </a:pathLst>
          </a:cu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08851DC-4802-AF1C-774C-A35F4791AB5C}"/>
              </a:ext>
            </a:extLst>
          </p:cNvPr>
          <p:cNvSpPr/>
          <p:nvPr/>
        </p:nvSpPr>
        <p:spPr>
          <a:xfrm>
            <a:off x="1947711" y="2889382"/>
            <a:ext cx="1600711" cy="1096920"/>
          </a:xfrm>
          <a:custGeom>
            <a:avLst/>
            <a:gdLst>
              <a:gd name="connsiteX0" fmla="*/ 436667 w 1600711"/>
              <a:gd name="connsiteY0" fmla="*/ 0 h 1096920"/>
              <a:gd name="connsiteX1" fmla="*/ 1600711 w 1600711"/>
              <a:gd name="connsiteY1" fmla="*/ 1096920 h 1096920"/>
              <a:gd name="connsiteX2" fmla="*/ 0 w 1600711"/>
              <a:gd name="connsiteY2" fmla="*/ 1096920 h 1096920"/>
              <a:gd name="connsiteX3" fmla="*/ 5263 w 1600711"/>
              <a:gd name="connsiteY3" fmla="*/ 992701 h 1096920"/>
              <a:gd name="connsiteX4" fmla="*/ 406331 w 1600711"/>
              <a:gd name="connsiteY4" fmla="*/ 33377 h 1096920"/>
              <a:gd name="connsiteX5" fmla="*/ 436667 w 1600711"/>
              <a:gd name="connsiteY5" fmla="*/ 0 h 109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711" h="1096920">
                <a:moveTo>
                  <a:pt x="436667" y="0"/>
                </a:moveTo>
                <a:lnTo>
                  <a:pt x="1600711" y="1096920"/>
                </a:lnTo>
                <a:lnTo>
                  <a:pt x="0" y="1096920"/>
                </a:lnTo>
                <a:lnTo>
                  <a:pt x="5263" y="992701"/>
                </a:lnTo>
                <a:cubicBezTo>
                  <a:pt x="42073" y="630243"/>
                  <a:pt x="186601" y="299629"/>
                  <a:pt x="406331" y="33377"/>
                </a:cubicBezTo>
                <a:lnTo>
                  <a:pt x="436667" y="0"/>
                </a:lnTo>
                <a:close/>
              </a:path>
            </a:pathLst>
          </a:custGeom>
          <a:solidFill>
            <a:srgbClr val="8C92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E81491E-4ADA-DB2D-03DC-245CA623CCCD}"/>
              </a:ext>
            </a:extLst>
          </p:cNvPr>
          <p:cNvSpPr/>
          <p:nvPr/>
        </p:nvSpPr>
        <p:spPr>
          <a:xfrm>
            <a:off x="1947712" y="4145330"/>
            <a:ext cx="1591691" cy="1106665"/>
          </a:xfrm>
          <a:custGeom>
            <a:avLst/>
            <a:gdLst>
              <a:gd name="connsiteX0" fmla="*/ 0 w 1591691"/>
              <a:gd name="connsiteY0" fmla="*/ 0 h 1106665"/>
              <a:gd name="connsiteX1" fmla="*/ 1591691 w 1591691"/>
              <a:gd name="connsiteY1" fmla="*/ 0 h 1106665"/>
              <a:gd name="connsiteX2" fmla="*/ 445524 w 1591691"/>
              <a:gd name="connsiteY2" fmla="*/ 1106665 h 1106665"/>
              <a:gd name="connsiteX3" fmla="*/ 406330 w 1591691"/>
              <a:gd name="connsiteY3" fmla="*/ 1063542 h 1106665"/>
              <a:gd name="connsiteX4" fmla="*/ 5262 w 1591691"/>
              <a:gd name="connsiteY4" fmla="*/ 104218 h 1106665"/>
              <a:gd name="connsiteX5" fmla="*/ 0 w 1591691"/>
              <a:gd name="connsiteY5" fmla="*/ 0 h 110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1691" h="1106665">
                <a:moveTo>
                  <a:pt x="0" y="0"/>
                </a:moveTo>
                <a:lnTo>
                  <a:pt x="1591691" y="0"/>
                </a:lnTo>
                <a:lnTo>
                  <a:pt x="445524" y="1106665"/>
                </a:lnTo>
                <a:lnTo>
                  <a:pt x="406330" y="1063542"/>
                </a:lnTo>
                <a:cubicBezTo>
                  <a:pt x="186600" y="797291"/>
                  <a:pt x="42072" y="466677"/>
                  <a:pt x="5262" y="104218"/>
                </a:cubicBezTo>
                <a:lnTo>
                  <a:pt x="0" y="0"/>
                </a:lnTo>
                <a:close/>
              </a:path>
            </a:pathLst>
          </a:custGeom>
          <a:solidFill>
            <a:srgbClr val="DFD9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32CCF485-5546-E108-5789-949841C5E7F3}"/>
              </a:ext>
            </a:extLst>
          </p:cNvPr>
          <p:cNvSpPr/>
          <p:nvPr/>
        </p:nvSpPr>
        <p:spPr>
          <a:xfrm>
            <a:off x="3949062" y="4145330"/>
            <a:ext cx="1584609" cy="1088747"/>
          </a:xfrm>
          <a:custGeom>
            <a:avLst/>
            <a:gdLst>
              <a:gd name="connsiteX0" fmla="*/ 0 w 1584609"/>
              <a:gd name="connsiteY0" fmla="*/ 0 h 1088747"/>
              <a:gd name="connsiteX1" fmla="*/ 1584609 w 1584609"/>
              <a:gd name="connsiteY1" fmla="*/ 0 h 1088747"/>
              <a:gd name="connsiteX2" fmla="*/ 1579346 w 1584609"/>
              <a:gd name="connsiteY2" fmla="*/ 104218 h 1088747"/>
              <a:gd name="connsiteX3" fmla="*/ 1178278 w 1584609"/>
              <a:gd name="connsiteY3" fmla="*/ 1063542 h 1088747"/>
              <a:gd name="connsiteX4" fmla="*/ 1155370 w 1584609"/>
              <a:gd name="connsiteY4" fmla="*/ 1088747 h 1088747"/>
              <a:gd name="connsiteX5" fmla="*/ 0 w 1584609"/>
              <a:gd name="connsiteY5" fmla="*/ 0 h 108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609" h="1088747">
                <a:moveTo>
                  <a:pt x="0" y="0"/>
                </a:moveTo>
                <a:lnTo>
                  <a:pt x="1584609" y="0"/>
                </a:lnTo>
                <a:lnTo>
                  <a:pt x="1579346" y="104218"/>
                </a:lnTo>
                <a:cubicBezTo>
                  <a:pt x="1542537" y="466677"/>
                  <a:pt x="1398008" y="797291"/>
                  <a:pt x="1178278" y="1063542"/>
                </a:cubicBezTo>
                <a:lnTo>
                  <a:pt x="1155370" y="1088747"/>
                </a:lnTo>
                <a:lnTo>
                  <a:pt x="0" y="0"/>
                </a:lnTo>
                <a:close/>
              </a:path>
            </a:pathLst>
          </a:custGeom>
          <a:solidFill>
            <a:srgbClr val="FFF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BB496F45-F49B-2AE9-F411-07F4B81DF2E9}"/>
              </a:ext>
            </a:extLst>
          </p:cNvPr>
          <p:cNvSpPr/>
          <p:nvPr/>
        </p:nvSpPr>
        <p:spPr>
          <a:xfrm>
            <a:off x="3820205" y="4242413"/>
            <a:ext cx="1175813" cy="1616382"/>
          </a:xfrm>
          <a:custGeom>
            <a:avLst/>
            <a:gdLst>
              <a:gd name="connsiteX0" fmla="*/ 0 w 1175813"/>
              <a:gd name="connsiteY0" fmla="*/ 0 h 1616382"/>
              <a:gd name="connsiteX1" fmla="*/ 1175813 w 1175813"/>
              <a:gd name="connsiteY1" fmla="*/ 1108011 h 1616382"/>
              <a:gd name="connsiteX2" fmla="*/ 1063542 w 1175813"/>
              <a:gd name="connsiteY2" fmla="*/ 1210051 h 1616382"/>
              <a:gd name="connsiteX3" fmla="*/ 104218 w 1175813"/>
              <a:gd name="connsiteY3" fmla="*/ 1611119 h 1616382"/>
              <a:gd name="connsiteX4" fmla="*/ 0 w 1175813"/>
              <a:gd name="connsiteY4" fmla="*/ 1616382 h 1616382"/>
              <a:gd name="connsiteX5" fmla="*/ 0 w 1175813"/>
              <a:gd name="connsiteY5" fmla="*/ 0 h 16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5813" h="1616382">
                <a:moveTo>
                  <a:pt x="0" y="0"/>
                </a:moveTo>
                <a:lnTo>
                  <a:pt x="1175813" y="1108011"/>
                </a:lnTo>
                <a:lnTo>
                  <a:pt x="1063542" y="1210051"/>
                </a:lnTo>
                <a:cubicBezTo>
                  <a:pt x="797291" y="1429781"/>
                  <a:pt x="466677" y="1574310"/>
                  <a:pt x="104218" y="1611119"/>
                </a:cubicBezTo>
                <a:lnTo>
                  <a:pt x="0" y="1616382"/>
                </a:lnTo>
                <a:lnTo>
                  <a:pt x="0" y="0"/>
                </a:lnTo>
                <a:close/>
              </a:path>
            </a:pathLst>
          </a:custGeom>
          <a:solidFill>
            <a:srgbClr val="30D5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9D3CAE02-32C3-3F65-7BF4-CFCDC034971B}"/>
              </a:ext>
            </a:extLst>
          </p:cNvPr>
          <p:cNvSpPr/>
          <p:nvPr/>
        </p:nvSpPr>
        <p:spPr>
          <a:xfrm>
            <a:off x="2503329" y="4248809"/>
            <a:ext cx="1157849" cy="1609987"/>
          </a:xfrm>
          <a:custGeom>
            <a:avLst/>
            <a:gdLst>
              <a:gd name="connsiteX0" fmla="*/ 1157849 w 1157849"/>
              <a:gd name="connsiteY0" fmla="*/ 0 h 1609987"/>
              <a:gd name="connsiteX1" fmla="*/ 1157849 w 1157849"/>
              <a:gd name="connsiteY1" fmla="*/ 1609987 h 1609987"/>
              <a:gd name="connsiteX2" fmla="*/ 1053630 w 1157849"/>
              <a:gd name="connsiteY2" fmla="*/ 1604724 h 1609987"/>
              <a:gd name="connsiteX3" fmla="*/ 94306 w 1157849"/>
              <a:gd name="connsiteY3" fmla="*/ 1203656 h 1609987"/>
              <a:gd name="connsiteX4" fmla="*/ 0 w 1157849"/>
              <a:gd name="connsiteY4" fmla="*/ 1117944 h 1609987"/>
              <a:gd name="connsiteX5" fmla="*/ 1157849 w 1157849"/>
              <a:gd name="connsiteY5" fmla="*/ 0 h 160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849" h="1609987">
                <a:moveTo>
                  <a:pt x="1157849" y="0"/>
                </a:moveTo>
                <a:lnTo>
                  <a:pt x="1157849" y="1609987"/>
                </a:lnTo>
                <a:lnTo>
                  <a:pt x="1053630" y="1604724"/>
                </a:lnTo>
                <a:cubicBezTo>
                  <a:pt x="691172" y="1567915"/>
                  <a:pt x="360558" y="1423386"/>
                  <a:pt x="94306" y="1203656"/>
                </a:cubicBezTo>
                <a:lnTo>
                  <a:pt x="0" y="1117944"/>
                </a:lnTo>
                <a:lnTo>
                  <a:pt x="1157849" y="0"/>
                </a:lnTo>
                <a:close/>
              </a:path>
            </a:pathLst>
          </a:custGeom>
          <a:solidFill>
            <a:srgbClr val="7D5B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2" name="Picture 81">
            <a:hlinkClick r:id="rId3" action="ppaction://hlinksldjump"/>
            <a:extLst>
              <a:ext uri="{FF2B5EF4-FFF2-40B4-BE49-F238E27FC236}">
                <a16:creationId xmlns:a16="http://schemas.microsoft.com/office/drawing/2014/main" id="{FA9A1CBB-6D75-170A-6A48-6D04CC3C2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1795" y="2539326"/>
            <a:ext cx="596633" cy="596633"/>
          </a:xfrm>
          <a:prstGeom prst="rect">
            <a:avLst/>
          </a:prstGeom>
          <a:noFill/>
        </p:spPr>
      </p:pic>
      <p:pic>
        <p:nvPicPr>
          <p:cNvPr id="86" name="Picture 85">
            <a:hlinkClick r:id="rId3" action="ppaction://hlinksldjump"/>
            <a:extLst>
              <a:ext uri="{FF2B5EF4-FFF2-40B4-BE49-F238E27FC236}">
                <a16:creationId xmlns:a16="http://schemas.microsoft.com/office/drawing/2014/main" id="{E3BEDD22-3C4A-57E2-E4C5-2C9C68984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8708" y="2552496"/>
            <a:ext cx="596633" cy="596633"/>
          </a:xfrm>
          <a:prstGeom prst="rect">
            <a:avLst/>
          </a:prstGeom>
          <a:noFill/>
        </p:spPr>
      </p:pic>
      <p:pic>
        <p:nvPicPr>
          <p:cNvPr id="88" name="Picture 87">
            <a:hlinkClick r:id="rId3" action="ppaction://hlinksldjump"/>
            <a:extLst>
              <a:ext uri="{FF2B5EF4-FFF2-40B4-BE49-F238E27FC236}">
                <a16:creationId xmlns:a16="http://schemas.microsoft.com/office/drawing/2014/main" id="{4417A6AB-A195-D98B-1BCA-8B1CA23A31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9156" y="3333620"/>
            <a:ext cx="596633" cy="596633"/>
          </a:xfrm>
          <a:prstGeom prst="rect">
            <a:avLst/>
          </a:prstGeom>
          <a:noFill/>
        </p:spPr>
      </p:pic>
      <p:pic>
        <p:nvPicPr>
          <p:cNvPr id="91" name="Picture 90">
            <a:hlinkClick r:id="rId3" action="ppaction://hlinksldjump"/>
            <a:extLst>
              <a:ext uri="{FF2B5EF4-FFF2-40B4-BE49-F238E27FC236}">
                <a16:creationId xmlns:a16="http://schemas.microsoft.com/office/drawing/2014/main" id="{9E81D1CA-1375-4FF3-21A1-772B2EA338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9155" y="4169185"/>
            <a:ext cx="596633" cy="596633"/>
          </a:xfrm>
          <a:prstGeom prst="rect">
            <a:avLst/>
          </a:prstGeom>
          <a:noFill/>
        </p:spPr>
      </p:pic>
      <p:pic>
        <p:nvPicPr>
          <p:cNvPr id="94" name="Picture 93">
            <a:hlinkClick r:id="rId3" action="ppaction://hlinksldjump"/>
            <a:extLst>
              <a:ext uri="{FF2B5EF4-FFF2-40B4-BE49-F238E27FC236}">
                <a16:creationId xmlns:a16="http://schemas.microsoft.com/office/drawing/2014/main" id="{312BC38C-E367-671E-6029-18FC9D1DEA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3504" y="4975962"/>
            <a:ext cx="596633" cy="596633"/>
          </a:xfrm>
          <a:prstGeom prst="rect">
            <a:avLst/>
          </a:prstGeom>
          <a:noFill/>
        </p:spPr>
      </p:pic>
      <p:pic>
        <p:nvPicPr>
          <p:cNvPr id="98" name="Picture 97">
            <a:hlinkClick r:id="rId3" action="ppaction://hlinksldjump"/>
            <a:extLst>
              <a:ext uri="{FF2B5EF4-FFF2-40B4-BE49-F238E27FC236}">
                <a16:creationId xmlns:a16="http://schemas.microsoft.com/office/drawing/2014/main" id="{E200B0BD-5324-755E-90EE-AC609E39F6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1416" y="4975961"/>
            <a:ext cx="596633" cy="596633"/>
          </a:xfrm>
          <a:prstGeom prst="rect">
            <a:avLst/>
          </a:prstGeom>
          <a:noFill/>
        </p:spPr>
      </p:pic>
      <p:pic>
        <p:nvPicPr>
          <p:cNvPr id="101" name="Picture 100">
            <a:hlinkClick r:id="rId3" action="ppaction://hlinksldjump"/>
            <a:extLst>
              <a:ext uri="{FF2B5EF4-FFF2-40B4-BE49-F238E27FC236}">
                <a16:creationId xmlns:a16="http://schemas.microsoft.com/office/drawing/2014/main" id="{0E4ADBAB-38AC-FC9B-CE06-D3850780DF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7630" y="4224103"/>
            <a:ext cx="596633" cy="596633"/>
          </a:xfrm>
          <a:prstGeom prst="rect">
            <a:avLst/>
          </a:prstGeom>
          <a:noFill/>
        </p:spPr>
      </p:pic>
      <p:pic>
        <p:nvPicPr>
          <p:cNvPr id="103" name="Picture 102">
            <a:hlinkClick r:id="rId3" action="ppaction://hlinksldjump"/>
            <a:extLst>
              <a:ext uri="{FF2B5EF4-FFF2-40B4-BE49-F238E27FC236}">
                <a16:creationId xmlns:a16="http://schemas.microsoft.com/office/drawing/2014/main" id="{9523D35E-A692-B35A-FE3F-7E164209E5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4074" y="3294479"/>
            <a:ext cx="596633" cy="596633"/>
          </a:xfrm>
          <a:prstGeom prst="rect">
            <a:avLst/>
          </a:prstGeom>
          <a:noFill/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6DA7F6C5-9B60-4B32-75A1-2A36D966A4A4}"/>
              </a:ext>
            </a:extLst>
          </p:cNvPr>
          <p:cNvSpPr txBox="1"/>
          <p:nvPr/>
        </p:nvSpPr>
        <p:spPr>
          <a:xfrm>
            <a:off x="5576737" y="1696619"/>
            <a:ext cx="862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Real-time Dashboard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DB1D2469-6E04-1B90-D3BA-D69FDCBAD125}"/>
              </a:ext>
            </a:extLst>
          </p:cNvPr>
          <p:cNvCxnSpPr>
            <a:cxnSpLocks/>
          </p:cNvCxnSpPr>
          <p:nvPr/>
        </p:nvCxnSpPr>
        <p:spPr>
          <a:xfrm>
            <a:off x="1905946" y="1881082"/>
            <a:ext cx="895741" cy="543134"/>
          </a:xfrm>
          <a:prstGeom prst="bentConnector3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5C5BC966-5A25-8EF5-E7EE-B3A24E87FEC0}"/>
              </a:ext>
            </a:extLst>
          </p:cNvPr>
          <p:cNvCxnSpPr>
            <a:cxnSpLocks/>
          </p:cNvCxnSpPr>
          <p:nvPr/>
        </p:nvCxnSpPr>
        <p:spPr>
          <a:xfrm flipH="1">
            <a:off x="4681976" y="1881082"/>
            <a:ext cx="895741" cy="543134"/>
          </a:xfrm>
          <a:prstGeom prst="bentConnector3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34AF245-763B-B2C9-673D-72FDC270961B}"/>
              </a:ext>
            </a:extLst>
          </p:cNvPr>
          <p:cNvCxnSpPr>
            <a:cxnSpLocks/>
          </p:cNvCxnSpPr>
          <p:nvPr/>
        </p:nvCxnSpPr>
        <p:spPr>
          <a:xfrm flipH="1">
            <a:off x="5497447" y="3429000"/>
            <a:ext cx="598553" cy="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6D97A25-42AD-C8BE-5C69-7224E3BC65FB}"/>
              </a:ext>
            </a:extLst>
          </p:cNvPr>
          <p:cNvCxnSpPr>
            <a:cxnSpLocks/>
          </p:cNvCxnSpPr>
          <p:nvPr/>
        </p:nvCxnSpPr>
        <p:spPr>
          <a:xfrm>
            <a:off x="1307393" y="4535814"/>
            <a:ext cx="598553" cy="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F8133A5B-55F9-B2F4-8E92-3288452D6D2C}"/>
              </a:ext>
            </a:extLst>
          </p:cNvPr>
          <p:cNvCxnSpPr>
            <a:cxnSpLocks/>
          </p:cNvCxnSpPr>
          <p:nvPr/>
        </p:nvCxnSpPr>
        <p:spPr>
          <a:xfrm flipH="1" flipV="1">
            <a:off x="4689291" y="5683869"/>
            <a:ext cx="895741" cy="543134"/>
          </a:xfrm>
          <a:prstGeom prst="bentConnector3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DD426E92-3492-CCA4-8667-ABA64A329301}"/>
              </a:ext>
            </a:extLst>
          </p:cNvPr>
          <p:cNvCxnSpPr>
            <a:cxnSpLocks/>
          </p:cNvCxnSpPr>
          <p:nvPr/>
        </p:nvCxnSpPr>
        <p:spPr>
          <a:xfrm flipV="1">
            <a:off x="1739759" y="5683869"/>
            <a:ext cx="895741" cy="543134"/>
          </a:xfrm>
          <a:prstGeom prst="bentConnector3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63DE810-753F-C94F-FDF6-990E24FC927B}"/>
              </a:ext>
            </a:extLst>
          </p:cNvPr>
          <p:cNvCxnSpPr>
            <a:cxnSpLocks/>
          </p:cNvCxnSpPr>
          <p:nvPr/>
        </p:nvCxnSpPr>
        <p:spPr>
          <a:xfrm>
            <a:off x="4978183" y="4003634"/>
            <a:ext cx="5985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B87C6834-917E-35D9-CD6A-17ABF90840A8}"/>
              </a:ext>
            </a:extLst>
          </p:cNvPr>
          <p:cNvSpPr txBox="1"/>
          <p:nvPr/>
        </p:nvSpPr>
        <p:spPr>
          <a:xfrm>
            <a:off x="6088309" y="3272077"/>
            <a:ext cx="862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Time-series Chart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6C56C7B-117A-84D1-E516-36D0179ADFD3}"/>
              </a:ext>
            </a:extLst>
          </p:cNvPr>
          <p:cNvCxnSpPr>
            <a:cxnSpLocks/>
          </p:cNvCxnSpPr>
          <p:nvPr/>
        </p:nvCxnSpPr>
        <p:spPr>
          <a:xfrm flipH="1">
            <a:off x="5497447" y="4541469"/>
            <a:ext cx="598553" cy="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93C3607-78C9-196E-2DF8-D1F8AC1E012B}"/>
              </a:ext>
            </a:extLst>
          </p:cNvPr>
          <p:cNvSpPr txBox="1"/>
          <p:nvPr/>
        </p:nvSpPr>
        <p:spPr>
          <a:xfrm>
            <a:off x="6096356" y="4381926"/>
            <a:ext cx="862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Heatmaps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68F3DD3-25C3-0D9C-7C2E-B5F9278B754D}"/>
              </a:ext>
            </a:extLst>
          </p:cNvPr>
          <p:cNvSpPr txBox="1"/>
          <p:nvPr/>
        </p:nvSpPr>
        <p:spPr>
          <a:xfrm>
            <a:off x="5568649" y="6049570"/>
            <a:ext cx="1146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Geospatial Maps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02953C6-EDA7-3EE1-92D5-35405BDDEA0B}"/>
              </a:ext>
            </a:extLst>
          </p:cNvPr>
          <p:cNvCxnSpPr>
            <a:cxnSpLocks/>
          </p:cNvCxnSpPr>
          <p:nvPr/>
        </p:nvCxnSpPr>
        <p:spPr>
          <a:xfrm>
            <a:off x="1349158" y="3437842"/>
            <a:ext cx="598553" cy="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BC7381C0-17A0-0A9E-1CA7-BF7F646937D3}"/>
              </a:ext>
            </a:extLst>
          </p:cNvPr>
          <p:cNvSpPr txBox="1"/>
          <p:nvPr/>
        </p:nvSpPr>
        <p:spPr>
          <a:xfrm>
            <a:off x="872983" y="6079493"/>
            <a:ext cx="92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Bubble Chart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EA9DF72-781F-4B50-BC68-B6B648BD3ECB}"/>
              </a:ext>
            </a:extLst>
          </p:cNvPr>
          <p:cNvSpPr txBox="1"/>
          <p:nvPr/>
        </p:nvSpPr>
        <p:spPr>
          <a:xfrm>
            <a:off x="552252" y="4368530"/>
            <a:ext cx="827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Histograms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DABC376-8869-373A-55AC-877AEAC0C06B}"/>
              </a:ext>
            </a:extLst>
          </p:cNvPr>
          <p:cNvSpPr txBox="1"/>
          <p:nvPr/>
        </p:nvSpPr>
        <p:spPr>
          <a:xfrm>
            <a:off x="243966" y="3272077"/>
            <a:ext cx="1146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3D Visualizations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59208BD-5A40-99AA-EC37-3027DDB28AF7}"/>
              </a:ext>
            </a:extLst>
          </p:cNvPr>
          <p:cNvSpPr txBox="1"/>
          <p:nvPr/>
        </p:nvSpPr>
        <p:spPr>
          <a:xfrm>
            <a:off x="685800" y="1711004"/>
            <a:ext cx="1293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Predictive Analytics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8CC4E59-291F-61E8-7311-341F964C3F6B}"/>
              </a:ext>
            </a:extLst>
          </p:cNvPr>
          <p:cNvSpPr txBox="1"/>
          <p:nvPr/>
        </p:nvSpPr>
        <p:spPr>
          <a:xfrm>
            <a:off x="4066854" y="440024"/>
            <a:ext cx="3823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D4B6F6"/>
                </a:solidFill>
                <a:latin typeface="Agency FB" panose="020B0503020202020204" pitchFamily="34" charset="0"/>
              </a:rPr>
              <a:t>   Data Visualization</a:t>
            </a:r>
            <a:br>
              <a:rPr lang="en-US" sz="3200" dirty="0">
                <a:solidFill>
                  <a:srgbClr val="D4B6F6"/>
                </a:solidFill>
                <a:latin typeface="Agency FB" panose="020B0503020202020204" pitchFamily="34" charset="0"/>
              </a:rPr>
            </a:br>
            <a:r>
              <a:rPr lang="en-US" sz="3200" dirty="0">
                <a:solidFill>
                  <a:srgbClr val="D4B6F6"/>
                </a:solidFill>
                <a:latin typeface="Agency FB" panose="020B0503020202020204" pitchFamily="34" charset="0"/>
              </a:rPr>
              <a:t>When and How to use?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635CAF6-5C9E-EDF4-CE7D-FE5EE8033BFD}"/>
              </a:ext>
            </a:extLst>
          </p:cNvPr>
          <p:cNvSpPr/>
          <p:nvPr/>
        </p:nvSpPr>
        <p:spPr>
          <a:xfrm>
            <a:off x="4200523" y="465735"/>
            <a:ext cx="1895476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C080F7A-5B16-38E1-1B59-39890575259A}"/>
              </a:ext>
            </a:extLst>
          </p:cNvPr>
          <p:cNvSpPr/>
          <p:nvPr/>
        </p:nvSpPr>
        <p:spPr>
          <a:xfrm>
            <a:off x="6111239" y="465735"/>
            <a:ext cx="1895476" cy="45719"/>
          </a:xfrm>
          <a:prstGeom prst="rect">
            <a:avLst/>
          </a:prstGeom>
          <a:solidFill>
            <a:srgbClr val="D2B8F7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39AFD4C-7F6E-726A-D1E6-194EECE869FA}"/>
              </a:ext>
            </a:extLst>
          </p:cNvPr>
          <p:cNvSpPr/>
          <p:nvPr/>
        </p:nvSpPr>
        <p:spPr>
          <a:xfrm rot="5400000">
            <a:off x="7471348" y="964734"/>
            <a:ext cx="1052998" cy="52022"/>
          </a:xfrm>
          <a:prstGeom prst="rect">
            <a:avLst/>
          </a:prstGeom>
          <a:solidFill>
            <a:srgbClr val="CEB4F3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hlinkClick r:id="rId12" action="ppaction://hlinksldjump"/>
            <a:extLst>
              <a:ext uri="{FF2B5EF4-FFF2-40B4-BE49-F238E27FC236}">
                <a16:creationId xmlns:a16="http://schemas.microsoft.com/office/drawing/2014/main" id="{13E715C0-CB75-997B-3BA4-FBC54E26DE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2346" y="1479552"/>
            <a:ext cx="1105843" cy="1105843"/>
          </a:xfrm>
          <a:prstGeom prst="rect">
            <a:avLst/>
          </a:prstGeom>
          <a:noFill/>
        </p:spPr>
      </p:pic>
      <p:pic>
        <p:nvPicPr>
          <p:cNvPr id="4" name="Picture 3">
            <a:hlinkClick r:id="rId12" action="ppaction://hlinksldjump"/>
            <a:extLst>
              <a:ext uri="{FF2B5EF4-FFF2-40B4-BE49-F238E27FC236}">
                <a16:creationId xmlns:a16="http://schemas.microsoft.com/office/drawing/2014/main" id="{FA1C3C33-05AB-EFDB-7A18-1D06287D7F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0413" y="1842463"/>
            <a:ext cx="449707" cy="44970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87B9E1-4F11-E42D-787B-A54F129F6CE7}"/>
              </a:ext>
            </a:extLst>
          </p:cNvPr>
          <p:cNvSpPr txBox="1"/>
          <p:nvPr/>
        </p:nvSpPr>
        <p:spPr>
          <a:xfrm>
            <a:off x="9605087" y="1629429"/>
            <a:ext cx="862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Alert and Notification</a:t>
            </a:r>
          </a:p>
        </p:txBody>
      </p:sp>
    </p:spTree>
    <p:extLst>
      <p:ext uri="{BB962C8B-B14F-4D97-AF65-F5344CB8AC3E}">
        <p14:creationId xmlns:p14="http://schemas.microsoft.com/office/powerpoint/2010/main" val="1281061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0">
        <p159:morph option="byObject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6DEDFAB6-CA7D-CEB7-2B29-FE6343A5024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9EB92BA-0E8E-A284-EA89-7A1953E29C8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3" name="Picture 2" descr="A purple and white chart&#10;&#10;Description automatically generated">
                <a:extLst>
                  <a:ext uri="{FF2B5EF4-FFF2-40B4-BE49-F238E27FC236}">
                    <a16:creationId xmlns:a16="http://schemas.microsoft.com/office/drawing/2014/main" id="{944D7094-0730-9619-5239-3C5DFFB19C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54AF3EC-4485-4A1E-D607-4391E267A229}"/>
                  </a:ext>
                </a:extLst>
              </p:cNvPr>
              <p:cNvSpPr/>
              <p:nvPr/>
            </p:nvSpPr>
            <p:spPr>
              <a:xfrm>
                <a:off x="314325" y="1843768"/>
                <a:ext cx="7134225" cy="4442732"/>
              </a:xfrm>
              <a:prstGeom prst="rect">
                <a:avLst/>
              </a:prstGeom>
              <a:solidFill>
                <a:srgbClr val="210B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1705DDC-3F4F-F484-3B10-B8CC511B82EF}"/>
                </a:ext>
              </a:extLst>
            </p:cNvPr>
            <p:cNvSpPr/>
            <p:nvPr/>
          </p:nvSpPr>
          <p:spPr>
            <a:xfrm>
              <a:off x="8467726" y="3886200"/>
              <a:ext cx="3409950" cy="2476499"/>
            </a:xfrm>
            <a:prstGeom prst="rect">
              <a:avLst/>
            </a:prstGeom>
            <a:solidFill>
              <a:srgbClr val="210B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F4D96CB-04FA-BD40-5661-8115BD69649D}"/>
              </a:ext>
            </a:extLst>
          </p:cNvPr>
          <p:cNvSpPr/>
          <p:nvPr/>
        </p:nvSpPr>
        <p:spPr>
          <a:xfrm>
            <a:off x="8315326" y="914400"/>
            <a:ext cx="3409950" cy="2476499"/>
          </a:xfrm>
          <a:prstGeom prst="rect">
            <a:avLst/>
          </a:prstGeom>
          <a:solidFill>
            <a:srgbClr val="210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ADCE8F9-871E-8736-9416-CD1D0EE77FFC}"/>
              </a:ext>
            </a:extLst>
          </p:cNvPr>
          <p:cNvSpPr/>
          <p:nvPr/>
        </p:nvSpPr>
        <p:spPr>
          <a:xfrm>
            <a:off x="4213860" y="683211"/>
            <a:ext cx="3764279" cy="787449"/>
          </a:xfrm>
          <a:prstGeom prst="rect">
            <a:avLst/>
          </a:prstGeom>
          <a:solidFill>
            <a:srgbClr val="210B49"/>
          </a:solidFill>
          <a:ln>
            <a:solidFill>
              <a:srgbClr val="210B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9C9A485-8C99-EDAE-C698-097555D804B3}"/>
              </a:ext>
            </a:extLst>
          </p:cNvPr>
          <p:cNvSpPr/>
          <p:nvPr/>
        </p:nvSpPr>
        <p:spPr>
          <a:xfrm>
            <a:off x="2493559" y="2272836"/>
            <a:ext cx="1167618" cy="1601211"/>
          </a:xfrm>
          <a:custGeom>
            <a:avLst/>
            <a:gdLst>
              <a:gd name="connsiteX0" fmla="*/ 1167618 w 1167618"/>
              <a:gd name="connsiteY0" fmla="*/ 0 h 1601211"/>
              <a:gd name="connsiteX1" fmla="*/ 1167618 w 1167618"/>
              <a:gd name="connsiteY1" fmla="*/ 1601211 h 1601211"/>
              <a:gd name="connsiteX2" fmla="*/ 0 w 1167618"/>
              <a:gd name="connsiteY2" fmla="*/ 500922 h 1601211"/>
              <a:gd name="connsiteX3" fmla="*/ 104075 w 1167618"/>
              <a:gd name="connsiteY3" fmla="*/ 406331 h 1601211"/>
              <a:gd name="connsiteX4" fmla="*/ 1063399 w 1167618"/>
              <a:gd name="connsiteY4" fmla="*/ 5263 h 1601211"/>
              <a:gd name="connsiteX5" fmla="*/ 1167618 w 1167618"/>
              <a:gd name="connsiteY5" fmla="*/ 0 h 160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618" h="1601211">
                <a:moveTo>
                  <a:pt x="1167618" y="0"/>
                </a:moveTo>
                <a:lnTo>
                  <a:pt x="1167618" y="1601211"/>
                </a:lnTo>
                <a:lnTo>
                  <a:pt x="0" y="500922"/>
                </a:lnTo>
                <a:lnTo>
                  <a:pt x="104075" y="406331"/>
                </a:lnTo>
                <a:cubicBezTo>
                  <a:pt x="370327" y="186601"/>
                  <a:pt x="700941" y="42072"/>
                  <a:pt x="1063399" y="5263"/>
                </a:cubicBezTo>
                <a:lnTo>
                  <a:pt x="1167618" y="0"/>
                </a:lnTo>
                <a:close/>
              </a:path>
            </a:pathLst>
          </a:custGeom>
          <a:solidFill>
            <a:srgbClr val="A1CC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712B5C5-61B0-C262-B01C-0AD6C37B613C}"/>
              </a:ext>
            </a:extLst>
          </p:cNvPr>
          <p:cNvSpPr/>
          <p:nvPr/>
        </p:nvSpPr>
        <p:spPr>
          <a:xfrm>
            <a:off x="3820205" y="2272835"/>
            <a:ext cx="1153251" cy="1601370"/>
          </a:xfrm>
          <a:custGeom>
            <a:avLst/>
            <a:gdLst>
              <a:gd name="connsiteX0" fmla="*/ 0 w 1153251"/>
              <a:gd name="connsiteY0" fmla="*/ 0 h 1601370"/>
              <a:gd name="connsiteX1" fmla="*/ 104218 w 1153251"/>
              <a:gd name="connsiteY1" fmla="*/ 5263 h 1601370"/>
              <a:gd name="connsiteX2" fmla="*/ 1063542 w 1153251"/>
              <a:gd name="connsiteY2" fmla="*/ 406331 h 1601370"/>
              <a:gd name="connsiteX3" fmla="*/ 1153251 w 1153251"/>
              <a:gd name="connsiteY3" fmla="*/ 487865 h 1601370"/>
              <a:gd name="connsiteX4" fmla="*/ 0 w 1153251"/>
              <a:gd name="connsiteY4" fmla="*/ 1601370 h 1601370"/>
              <a:gd name="connsiteX5" fmla="*/ 0 w 1153251"/>
              <a:gd name="connsiteY5" fmla="*/ 0 h 160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251" h="1601370">
                <a:moveTo>
                  <a:pt x="0" y="0"/>
                </a:moveTo>
                <a:lnTo>
                  <a:pt x="104218" y="5263"/>
                </a:lnTo>
                <a:cubicBezTo>
                  <a:pt x="466677" y="42072"/>
                  <a:pt x="797291" y="186601"/>
                  <a:pt x="1063542" y="406331"/>
                </a:cubicBezTo>
                <a:lnTo>
                  <a:pt x="1153251" y="487865"/>
                </a:lnTo>
                <a:lnTo>
                  <a:pt x="0" y="1601370"/>
                </a:lnTo>
                <a:lnTo>
                  <a:pt x="0" y="0"/>
                </a:lnTo>
                <a:close/>
              </a:path>
            </a:pathLst>
          </a:custGeom>
          <a:solidFill>
            <a:srgbClr val="7B3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AFB2292-0C58-DF2B-9956-D46E7186C7FD}"/>
              </a:ext>
            </a:extLst>
          </p:cNvPr>
          <p:cNvSpPr/>
          <p:nvPr/>
        </p:nvSpPr>
        <p:spPr>
          <a:xfrm>
            <a:off x="3933054" y="2875046"/>
            <a:ext cx="1600617" cy="1111256"/>
          </a:xfrm>
          <a:custGeom>
            <a:avLst/>
            <a:gdLst>
              <a:gd name="connsiteX0" fmla="*/ 1150921 w 1600617"/>
              <a:gd name="connsiteY0" fmla="*/ 0 h 1111256"/>
              <a:gd name="connsiteX1" fmla="*/ 1194286 w 1600617"/>
              <a:gd name="connsiteY1" fmla="*/ 47713 h 1111256"/>
              <a:gd name="connsiteX2" fmla="*/ 1595354 w 1600617"/>
              <a:gd name="connsiteY2" fmla="*/ 1007037 h 1111256"/>
              <a:gd name="connsiteX3" fmla="*/ 1600617 w 1600617"/>
              <a:gd name="connsiteY3" fmla="*/ 1111256 h 1111256"/>
              <a:gd name="connsiteX4" fmla="*/ 0 w 1600617"/>
              <a:gd name="connsiteY4" fmla="*/ 1111256 h 1111256"/>
              <a:gd name="connsiteX5" fmla="*/ 1150921 w 1600617"/>
              <a:gd name="connsiteY5" fmla="*/ 0 h 1111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617" h="1111256">
                <a:moveTo>
                  <a:pt x="1150921" y="0"/>
                </a:moveTo>
                <a:lnTo>
                  <a:pt x="1194286" y="47713"/>
                </a:lnTo>
                <a:cubicBezTo>
                  <a:pt x="1414016" y="313965"/>
                  <a:pt x="1558545" y="644579"/>
                  <a:pt x="1595354" y="1007037"/>
                </a:cubicBezTo>
                <a:lnTo>
                  <a:pt x="1600617" y="1111256"/>
                </a:lnTo>
                <a:lnTo>
                  <a:pt x="0" y="1111256"/>
                </a:lnTo>
                <a:lnTo>
                  <a:pt x="1150921" y="0"/>
                </a:lnTo>
                <a:close/>
              </a:path>
            </a:pathLst>
          </a:cu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08851DC-4802-AF1C-774C-A35F4791AB5C}"/>
              </a:ext>
            </a:extLst>
          </p:cNvPr>
          <p:cNvSpPr/>
          <p:nvPr/>
        </p:nvSpPr>
        <p:spPr>
          <a:xfrm>
            <a:off x="1947711" y="2889382"/>
            <a:ext cx="1600711" cy="1096920"/>
          </a:xfrm>
          <a:custGeom>
            <a:avLst/>
            <a:gdLst>
              <a:gd name="connsiteX0" fmla="*/ 436667 w 1600711"/>
              <a:gd name="connsiteY0" fmla="*/ 0 h 1096920"/>
              <a:gd name="connsiteX1" fmla="*/ 1600711 w 1600711"/>
              <a:gd name="connsiteY1" fmla="*/ 1096920 h 1096920"/>
              <a:gd name="connsiteX2" fmla="*/ 0 w 1600711"/>
              <a:gd name="connsiteY2" fmla="*/ 1096920 h 1096920"/>
              <a:gd name="connsiteX3" fmla="*/ 5263 w 1600711"/>
              <a:gd name="connsiteY3" fmla="*/ 992701 h 1096920"/>
              <a:gd name="connsiteX4" fmla="*/ 406331 w 1600711"/>
              <a:gd name="connsiteY4" fmla="*/ 33377 h 1096920"/>
              <a:gd name="connsiteX5" fmla="*/ 436667 w 1600711"/>
              <a:gd name="connsiteY5" fmla="*/ 0 h 109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711" h="1096920">
                <a:moveTo>
                  <a:pt x="436667" y="0"/>
                </a:moveTo>
                <a:lnTo>
                  <a:pt x="1600711" y="1096920"/>
                </a:lnTo>
                <a:lnTo>
                  <a:pt x="0" y="1096920"/>
                </a:lnTo>
                <a:lnTo>
                  <a:pt x="5263" y="992701"/>
                </a:lnTo>
                <a:cubicBezTo>
                  <a:pt x="42073" y="630243"/>
                  <a:pt x="186601" y="299629"/>
                  <a:pt x="406331" y="33377"/>
                </a:cubicBezTo>
                <a:lnTo>
                  <a:pt x="436667" y="0"/>
                </a:lnTo>
                <a:close/>
              </a:path>
            </a:pathLst>
          </a:custGeom>
          <a:solidFill>
            <a:srgbClr val="8C92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E81491E-4ADA-DB2D-03DC-245CA623CCCD}"/>
              </a:ext>
            </a:extLst>
          </p:cNvPr>
          <p:cNvSpPr/>
          <p:nvPr/>
        </p:nvSpPr>
        <p:spPr>
          <a:xfrm>
            <a:off x="1947712" y="4145330"/>
            <a:ext cx="1591691" cy="1106665"/>
          </a:xfrm>
          <a:custGeom>
            <a:avLst/>
            <a:gdLst>
              <a:gd name="connsiteX0" fmla="*/ 0 w 1591691"/>
              <a:gd name="connsiteY0" fmla="*/ 0 h 1106665"/>
              <a:gd name="connsiteX1" fmla="*/ 1591691 w 1591691"/>
              <a:gd name="connsiteY1" fmla="*/ 0 h 1106665"/>
              <a:gd name="connsiteX2" fmla="*/ 445524 w 1591691"/>
              <a:gd name="connsiteY2" fmla="*/ 1106665 h 1106665"/>
              <a:gd name="connsiteX3" fmla="*/ 406330 w 1591691"/>
              <a:gd name="connsiteY3" fmla="*/ 1063542 h 1106665"/>
              <a:gd name="connsiteX4" fmla="*/ 5262 w 1591691"/>
              <a:gd name="connsiteY4" fmla="*/ 104218 h 1106665"/>
              <a:gd name="connsiteX5" fmla="*/ 0 w 1591691"/>
              <a:gd name="connsiteY5" fmla="*/ 0 h 110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1691" h="1106665">
                <a:moveTo>
                  <a:pt x="0" y="0"/>
                </a:moveTo>
                <a:lnTo>
                  <a:pt x="1591691" y="0"/>
                </a:lnTo>
                <a:lnTo>
                  <a:pt x="445524" y="1106665"/>
                </a:lnTo>
                <a:lnTo>
                  <a:pt x="406330" y="1063542"/>
                </a:lnTo>
                <a:cubicBezTo>
                  <a:pt x="186600" y="797291"/>
                  <a:pt x="42072" y="466677"/>
                  <a:pt x="5262" y="104218"/>
                </a:cubicBezTo>
                <a:lnTo>
                  <a:pt x="0" y="0"/>
                </a:lnTo>
                <a:close/>
              </a:path>
            </a:pathLst>
          </a:custGeom>
          <a:solidFill>
            <a:srgbClr val="DFD9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32CCF485-5546-E108-5789-949841C5E7F3}"/>
              </a:ext>
            </a:extLst>
          </p:cNvPr>
          <p:cNvSpPr/>
          <p:nvPr/>
        </p:nvSpPr>
        <p:spPr>
          <a:xfrm>
            <a:off x="3949062" y="4145330"/>
            <a:ext cx="1584609" cy="1088747"/>
          </a:xfrm>
          <a:custGeom>
            <a:avLst/>
            <a:gdLst>
              <a:gd name="connsiteX0" fmla="*/ 0 w 1584609"/>
              <a:gd name="connsiteY0" fmla="*/ 0 h 1088747"/>
              <a:gd name="connsiteX1" fmla="*/ 1584609 w 1584609"/>
              <a:gd name="connsiteY1" fmla="*/ 0 h 1088747"/>
              <a:gd name="connsiteX2" fmla="*/ 1579346 w 1584609"/>
              <a:gd name="connsiteY2" fmla="*/ 104218 h 1088747"/>
              <a:gd name="connsiteX3" fmla="*/ 1178278 w 1584609"/>
              <a:gd name="connsiteY3" fmla="*/ 1063542 h 1088747"/>
              <a:gd name="connsiteX4" fmla="*/ 1155370 w 1584609"/>
              <a:gd name="connsiteY4" fmla="*/ 1088747 h 1088747"/>
              <a:gd name="connsiteX5" fmla="*/ 0 w 1584609"/>
              <a:gd name="connsiteY5" fmla="*/ 0 h 108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609" h="1088747">
                <a:moveTo>
                  <a:pt x="0" y="0"/>
                </a:moveTo>
                <a:lnTo>
                  <a:pt x="1584609" y="0"/>
                </a:lnTo>
                <a:lnTo>
                  <a:pt x="1579346" y="104218"/>
                </a:lnTo>
                <a:cubicBezTo>
                  <a:pt x="1542537" y="466677"/>
                  <a:pt x="1398008" y="797291"/>
                  <a:pt x="1178278" y="1063542"/>
                </a:cubicBezTo>
                <a:lnTo>
                  <a:pt x="1155370" y="1088747"/>
                </a:lnTo>
                <a:lnTo>
                  <a:pt x="0" y="0"/>
                </a:lnTo>
                <a:close/>
              </a:path>
            </a:pathLst>
          </a:custGeom>
          <a:solidFill>
            <a:srgbClr val="FFF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BB496F45-F49B-2AE9-F411-07F4B81DF2E9}"/>
              </a:ext>
            </a:extLst>
          </p:cNvPr>
          <p:cNvSpPr/>
          <p:nvPr/>
        </p:nvSpPr>
        <p:spPr>
          <a:xfrm>
            <a:off x="3820205" y="4242413"/>
            <a:ext cx="1175813" cy="1616382"/>
          </a:xfrm>
          <a:custGeom>
            <a:avLst/>
            <a:gdLst>
              <a:gd name="connsiteX0" fmla="*/ 0 w 1175813"/>
              <a:gd name="connsiteY0" fmla="*/ 0 h 1616382"/>
              <a:gd name="connsiteX1" fmla="*/ 1175813 w 1175813"/>
              <a:gd name="connsiteY1" fmla="*/ 1108011 h 1616382"/>
              <a:gd name="connsiteX2" fmla="*/ 1063542 w 1175813"/>
              <a:gd name="connsiteY2" fmla="*/ 1210051 h 1616382"/>
              <a:gd name="connsiteX3" fmla="*/ 104218 w 1175813"/>
              <a:gd name="connsiteY3" fmla="*/ 1611119 h 1616382"/>
              <a:gd name="connsiteX4" fmla="*/ 0 w 1175813"/>
              <a:gd name="connsiteY4" fmla="*/ 1616382 h 1616382"/>
              <a:gd name="connsiteX5" fmla="*/ 0 w 1175813"/>
              <a:gd name="connsiteY5" fmla="*/ 0 h 16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5813" h="1616382">
                <a:moveTo>
                  <a:pt x="0" y="0"/>
                </a:moveTo>
                <a:lnTo>
                  <a:pt x="1175813" y="1108011"/>
                </a:lnTo>
                <a:lnTo>
                  <a:pt x="1063542" y="1210051"/>
                </a:lnTo>
                <a:cubicBezTo>
                  <a:pt x="797291" y="1429781"/>
                  <a:pt x="466677" y="1574310"/>
                  <a:pt x="104218" y="1611119"/>
                </a:cubicBezTo>
                <a:lnTo>
                  <a:pt x="0" y="1616382"/>
                </a:lnTo>
                <a:lnTo>
                  <a:pt x="0" y="0"/>
                </a:lnTo>
                <a:close/>
              </a:path>
            </a:pathLst>
          </a:custGeom>
          <a:solidFill>
            <a:srgbClr val="30D5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9D3CAE02-32C3-3F65-7BF4-CFCDC034971B}"/>
              </a:ext>
            </a:extLst>
          </p:cNvPr>
          <p:cNvSpPr/>
          <p:nvPr/>
        </p:nvSpPr>
        <p:spPr>
          <a:xfrm>
            <a:off x="2503329" y="4248809"/>
            <a:ext cx="1157849" cy="1609987"/>
          </a:xfrm>
          <a:custGeom>
            <a:avLst/>
            <a:gdLst>
              <a:gd name="connsiteX0" fmla="*/ 1157849 w 1157849"/>
              <a:gd name="connsiteY0" fmla="*/ 0 h 1609987"/>
              <a:gd name="connsiteX1" fmla="*/ 1157849 w 1157849"/>
              <a:gd name="connsiteY1" fmla="*/ 1609987 h 1609987"/>
              <a:gd name="connsiteX2" fmla="*/ 1053630 w 1157849"/>
              <a:gd name="connsiteY2" fmla="*/ 1604724 h 1609987"/>
              <a:gd name="connsiteX3" fmla="*/ 94306 w 1157849"/>
              <a:gd name="connsiteY3" fmla="*/ 1203656 h 1609987"/>
              <a:gd name="connsiteX4" fmla="*/ 0 w 1157849"/>
              <a:gd name="connsiteY4" fmla="*/ 1117944 h 1609987"/>
              <a:gd name="connsiteX5" fmla="*/ 1157849 w 1157849"/>
              <a:gd name="connsiteY5" fmla="*/ 0 h 160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849" h="1609987">
                <a:moveTo>
                  <a:pt x="1157849" y="0"/>
                </a:moveTo>
                <a:lnTo>
                  <a:pt x="1157849" y="1609987"/>
                </a:lnTo>
                <a:lnTo>
                  <a:pt x="1053630" y="1604724"/>
                </a:lnTo>
                <a:cubicBezTo>
                  <a:pt x="691172" y="1567915"/>
                  <a:pt x="360558" y="1423386"/>
                  <a:pt x="94306" y="1203656"/>
                </a:cubicBezTo>
                <a:lnTo>
                  <a:pt x="0" y="1117944"/>
                </a:lnTo>
                <a:lnTo>
                  <a:pt x="1157849" y="0"/>
                </a:lnTo>
                <a:close/>
              </a:path>
            </a:pathLst>
          </a:custGeom>
          <a:solidFill>
            <a:srgbClr val="7D5B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2" name="Picture 81">
            <a:hlinkClick r:id="rId3" action="ppaction://hlinksldjump"/>
            <a:extLst>
              <a:ext uri="{FF2B5EF4-FFF2-40B4-BE49-F238E27FC236}">
                <a16:creationId xmlns:a16="http://schemas.microsoft.com/office/drawing/2014/main" id="{FA9A1CBB-6D75-170A-6A48-6D04CC3C2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1795" y="2539326"/>
            <a:ext cx="596633" cy="596633"/>
          </a:xfrm>
          <a:prstGeom prst="rect">
            <a:avLst/>
          </a:prstGeom>
          <a:noFill/>
        </p:spPr>
      </p:pic>
      <p:pic>
        <p:nvPicPr>
          <p:cNvPr id="86" name="Picture 85">
            <a:hlinkClick r:id="rId3" action="ppaction://hlinksldjump"/>
            <a:extLst>
              <a:ext uri="{FF2B5EF4-FFF2-40B4-BE49-F238E27FC236}">
                <a16:creationId xmlns:a16="http://schemas.microsoft.com/office/drawing/2014/main" id="{E3BEDD22-3C4A-57E2-E4C5-2C9C68984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8708" y="2552496"/>
            <a:ext cx="596633" cy="596633"/>
          </a:xfrm>
          <a:prstGeom prst="rect">
            <a:avLst/>
          </a:prstGeom>
          <a:noFill/>
        </p:spPr>
      </p:pic>
      <p:pic>
        <p:nvPicPr>
          <p:cNvPr id="88" name="Picture 87">
            <a:hlinkClick r:id="rId3" action="ppaction://hlinksldjump"/>
            <a:extLst>
              <a:ext uri="{FF2B5EF4-FFF2-40B4-BE49-F238E27FC236}">
                <a16:creationId xmlns:a16="http://schemas.microsoft.com/office/drawing/2014/main" id="{4417A6AB-A195-D98B-1BCA-8B1CA23A31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9156" y="3333620"/>
            <a:ext cx="596633" cy="596633"/>
          </a:xfrm>
          <a:prstGeom prst="rect">
            <a:avLst/>
          </a:prstGeom>
          <a:noFill/>
        </p:spPr>
      </p:pic>
      <p:pic>
        <p:nvPicPr>
          <p:cNvPr id="91" name="Picture 90">
            <a:hlinkClick r:id="rId3" action="ppaction://hlinksldjump"/>
            <a:extLst>
              <a:ext uri="{FF2B5EF4-FFF2-40B4-BE49-F238E27FC236}">
                <a16:creationId xmlns:a16="http://schemas.microsoft.com/office/drawing/2014/main" id="{9E81D1CA-1375-4FF3-21A1-772B2EA338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9155" y="4169185"/>
            <a:ext cx="596633" cy="596633"/>
          </a:xfrm>
          <a:prstGeom prst="rect">
            <a:avLst/>
          </a:prstGeom>
          <a:noFill/>
        </p:spPr>
      </p:pic>
      <p:pic>
        <p:nvPicPr>
          <p:cNvPr id="94" name="Picture 93">
            <a:hlinkClick r:id="rId3" action="ppaction://hlinksldjump"/>
            <a:extLst>
              <a:ext uri="{FF2B5EF4-FFF2-40B4-BE49-F238E27FC236}">
                <a16:creationId xmlns:a16="http://schemas.microsoft.com/office/drawing/2014/main" id="{312BC38C-E367-671E-6029-18FC9D1DEA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3504" y="4975962"/>
            <a:ext cx="596633" cy="596633"/>
          </a:xfrm>
          <a:prstGeom prst="rect">
            <a:avLst/>
          </a:prstGeom>
          <a:noFill/>
        </p:spPr>
      </p:pic>
      <p:pic>
        <p:nvPicPr>
          <p:cNvPr id="98" name="Picture 97">
            <a:hlinkClick r:id="rId3" action="ppaction://hlinksldjump"/>
            <a:extLst>
              <a:ext uri="{FF2B5EF4-FFF2-40B4-BE49-F238E27FC236}">
                <a16:creationId xmlns:a16="http://schemas.microsoft.com/office/drawing/2014/main" id="{E200B0BD-5324-755E-90EE-AC609E39F6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1416" y="4975961"/>
            <a:ext cx="596633" cy="596633"/>
          </a:xfrm>
          <a:prstGeom prst="rect">
            <a:avLst/>
          </a:prstGeom>
          <a:noFill/>
        </p:spPr>
      </p:pic>
      <p:pic>
        <p:nvPicPr>
          <p:cNvPr id="101" name="Picture 100">
            <a:hlinkClick r:id="rId3" action="ppaction://hlinksldjump"/>
            <a:extLst>
              <a:ext uri="{FF2B5EF4-FFF2-40B4-BE49-F238E27FC236}">
                <a16:creationId xmlns:a16="http://schemas.microsoft.com/office/drawing/2014/main" id="{0E4ADBAB-38AC-FC9B-CE06-D3850780DF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7630" y="4224103"/>
            <a:ext cx="596633" cy="596633"/>
          </a:xfrm>
          <a:prstGeom prst="rect">
            <a:avLst/>
          </a:prstGeom>
          <a:noFill/>
        </p:spPr>
      </p:pic>
      <p:pic>
        <p:nvPicPr>
          <p:cNvPr id="103" name="Picture 102">
            <a:hlinkClick r:id="rId3" action="ppaction://hlinksldjump"/>
            <a:extLst>
              <a:ext uri="{FF2B5EF4-FFF2-40B4-BE49-F238E27FC236}">
                <a16:creationId xmlns:a16="http://schemas.microsoft.com/office/drawing/2014/main" id="{9523D35E-A692-B35A-FE3F-7E164209E5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4074" y="3294479"/>
            <a:ext cx="596633" cy="596633"/>
          </a:xfrm>
          <a:prstGeom prst="rect">
            <a:avLst/>
          </a:prstGeom>
          <a:noFill/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6DA7F6C5-9B60-4B32-75A1-2A36D966A4A4}"/>
              </a:ext>
            </a:extLst>
          </p:cNvPr>
          <p:cNvSpPr txBox="1"/>
          <p:nvPr/>
        </p:nvSpPr>
        <p:spPr>
          <a:xfrm>
            <a:off x="5576737" y="1696619"/>
            <a:ext cx="862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Real-time Dashboard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DB1D2469-6E04-1B90-D3BA-D69FDCBAD125}"/>
              </a:ext>
            </a:extLst>
          </p:cNvPr>
          <p:cNvCxnSpPr>
            <a:cxnSpLocks/>
          </p:cNvCxnSpPr>
          <p:nvPr/>
        </p:nvCxnSpPr>
        <p:spPr>
          <a:xfrm>
            <a:off x="1905946" y="1881082"/>
            <a:ext cx="895741" cy="543134"/>
          </a:xfrm>
          <a:prstGeom prst="bentConnector3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5C5BC966-5A25-8EF5-E7EE-B3A24E87FEC0}"/>
              </a:ext>
            </a:extLst>
          </p:cNvPr>
          <p:cNvCxnSpPr>
            <a:cxnSpLocks/>
          </p:cNvCxnSpPr>
          <p:nvPr/>
        </p:nvCxnSpPr>
        <p:spPr>
          <a:xfrm flipH="1">
            <a:off x="4681976" y="1881082"/>
            <a:ext cx="895741" cy="543134"/>
          </a:xfrm>
          <a:prstGeom prst="bentConnector3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34AF245-763B-B2C9-673D-72FDC270961B}"/>
              </a:ext>
            </a:extLst>
          </p:cNvPr>
          <p:cNvCxnSpPr>
            <a:cxnSpLocks/>
          </p:cNvCxnSpPr>
          <p:nvPr/>
        </p:nvCxnSpPr>
        <p:spPr>
          <a:xfrm flipH="1">
            <a:off x="5497447" y="3429000"/>
            <a:ext cx="598553" cy="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6D97A25-42AD-C8BE-5C69-7224E3BC65FB}"/>
              </a:ext>
            </a:extLst>
          </p:cNvPr>
          <p:cNvCxnSpPr>
            <a:cxnSpLocks/>
          </p:cNvCxnSpPr>
          <p:nvPr/>
        </p:nvCxnSpPr>
        <p:spPr>
          <a:xfrm>
            <a:off x="1307393" y="4535814"/>
            <a:ext cx="598553" cy="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F8133A5B-55F9-B2F4-8E92-3288452D6D2C}"/>
              </a:ext>
            </a:extLst>
          </p:cNvPr>
          <p:cNvCxnSpPr>
            <a:cxnSpLocks/>
          </p:cNvCxnSpPr>
          <p:nvPr/>
        </p:nvCxnSpPr>
        <p:spPr>
          <a:xfrm flipH="1" flipV="1">
            <a:off x="4689291" y="5683869"/>
            <a:ext cx="895741" cy="543134"/>
          </a:xfrm>
          <a:prstGeom prst="bentConnector3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DD426E92-3492-CCA4-8667-ABA64A329301}"/>
              </a:ext>
            </a:extLst>
          </p:cNvPr>
          <p:cNvCxnSpPr>
            <a:cxnSpLocks/>
          </p:cNvCxnSpPr>
          <p:nvPr/>
        </p:nvCxnSpPr>
        <p:spPr>
          <a:xfrm flipV="1">
            <a:off x="1739759" y="5683869"/>
            <a:ext cx="895741" cy="543134"/>
          </a:xfrm>
          <a:prstGeom prst="bentConnector3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63DE810-753F-C94F-FDF6-990E24FC927B}"/>
              </a:ext>
            </a:extLst>
          </p:cNvPr>
          <p:cNvCxnSpPr>
            <a:cxnSpLocks/>
          </p:cNvCxnSpPr>
          <p:nvPr/>
        </p:nvCxnSpPr>
        <p:spPr>
          <a:xfrm>
            <a:off x="4978183" y="4003634"/>
            <a:ext cx="5985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B87C6834-917E-35D9-CD6A-17ABF90840A8}"/>
              </a:ext>
            </a:extLst>
          </p:cNvPr>
          <p:cNvSpPr txBox="1"/>
          <p:nvPr/>
        </p:nvSpPr>
        <p:spPr>
          <a:xfrm>
            <a:off x="6088309" y="3272077"/>
            <a:ext cx="862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Time-series Chart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6C56C7B-117A-84D1-E516-36D0179ADFD3}"/>
              </a:ext>
            </a:extLst>
          </p:cNvPr>
          <p:cNvCxnSpPr>
            <a:cxnSpLocks/>
          </p:cNvCxnSpPr>
          <p:nvPr/>
        </p:nvCxnSpPr>
        <p:spPr>
          <a:xfrm flipH="1">
            <a:off x="5497447" y="4541469"/>
            <a:ext cx="598553" cy="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93C3607-78C9-196E-2DF8-D1F8AC1E012B}"/>
              </a:ext>
            </a:extLst>
          </p:cNvPr>
          <p:cNvSpPr txBox="1"/>
          <p:nvPr/>
        </p:nvSpPr>
        <p:spPr>
          <a:xfrm>
            <a:off x="6096356" y="4381926"/>
            <a:ext cx="862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Heatmaps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68F3DD3-25C3-0D9C-7C2E-B5F9278B754D}"/>
              </a:ext>
            </a:extLst>
          </p:cNvPr>
          <p:cNvSpPr txBox="1"/>
          <p:nvPr/>
        </p:nvSpPr>
        <p:spPr>
          <a:xfrm>
            <a:off x="5568649" y="6049570"/>
            <a:ext cx="1146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Geospatial Maps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02953C6-EDA7-3EE1-92D5-35405BDDEA0B}"/>
              </a:ext>
            </a:extLst>
          </p:cNvPr>
          <p:cNvCxnSpPr>
            <a:cxnSpLocks/>
          </p:cNvCxnSpPr>
          <p:nvPr/>
        </p:nvCxnSpPr>
        <p:spPr>
          <a:xfrm>
            <a:off x="1349158" y="3437842"/>
            <a:ext cx="598553" cy="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BC7381C0-17A0-0A9E-1CA7-BF7F646937D3}"/>
              </a:ext>
            </a:extLst>
          </p:cNvPr>
          <p:cNvSpPr txBox="1"/>
          <p:nvPr/>
        </p:nvSpPr>
        <p:spPr>
          <a:xfrm>
            <a:off x="872983" y="6079493"/>
            <a:ext cx="92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Bubble Chart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EA9DF72-781F-4B50-BC68-B6B648BD3ECB}"/>
              </a:ext>
            </a:extLst>
          </p:cNvPr>
          <p:cNvSpPr txBox="1"/>
          <p:nvPr/>
        </p:nvSpPr>
        <p:spPr>
          <a:xfrm>
            <a:off x="552252" y="4368530"/>
            <a:ext cx="827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Histograms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DABC376-8869-373A-55AC-877AEAC0C06B}"/>
              </a:ext>
            </a:extLst>
          </p:cNvPr>
          <p:cNvSpPr txBox="1"/>
          <p:nvPr/>
        </p:nvSpPr>
        <p:spPr>
          <a:xfrm>
            <a:off x="243966" y="3272077"/>
            <a:ext cx="1146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3D Visualizations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59208BD-5A40-99AA-EC37-3027DDB28AF7}"/>
              </a:ext>
            </a:extLst>
          </p:cNvPr>
          <p:cNvSpPr txBox="1"/>
          <p:nvPr/>
        </p:nvSpPr>
        <p:spPr>
          <a:xfrm>
            <a:off x="685800" y="1711004"/>
            <a:ext cx="1293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Predictive Analytics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8CC4E59-291F-61E8-7311-341F964C3F6B}"/>
              </a:ext>
            </a:extLst>
          </p:cNvPr>
          <p:cNvSpPr txBox="1"/>
          <p:nvPr/>
        </p:nvSpPr>
        <p:spPr>
          <a:xfrm>
            <a:off x="4066854" y="440024"/>
            <a:ext cx="3823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D4B6F6"/>
                </a:solidFill>
                <a:latin typeface="Agency FB" panose="020B0503020202020204" pitchFamily="34" charset="0"/>
              </a:rPr>
              <a:t>   Data Visualization</a:t>
            </a:r>
            <a:br>
              <a:rPr lang="en-US" sz="3200" dirty="0">
                <a:solidFill>
                  <a:srgbClr val="D4B6F6"/>
                </a:solidFill>
                <a:latin typeface="Agency FB" panose="020B0503020202020204" pitchFamily="34" charset="0"/>
              </a:rPr>
            </a:br>
            <a:r>
              <a:rPr lang="en-US" sz="3200" dirty="0">
                <a:solidFill>
                  <a:srgbClr val="D4B6F6"/>
                </a:solidFill>
                <a:latin typeface="Agency FB" panose="020B0503020202020204" pitchFamily="34" charset="0"/>
              </a:rPr>
              <a:t>When and How to use?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635CAF6-5C9E-EDF4-CE7D-FE5EE8033BFD}"/>
              </a:ext>
            </a:extLst>
          </p:cNvPr>
          <p:cNvSpPr/>
          <p:nvPr/>
        </p:nvSpPr>
        <p:spPr>
          <a:xfrm>
            <a:off x="4200523" y="465735"/>
            <a:ext cx="1895476" cy="45719"/>
          </a:xfrm>
          <a:prstGeom prst="rect">
            <a:avLst/>
          </a:prstGeom>
          <a:solidFill>
            <a:srgbClr val="D4B6F6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C080F7A-5B16-38E1-1B59-39890575259A}"/>
              </a:ext>
            </a:extLst>
          </p:cNvPr>
          <p:cNvSpPr/>
          <p:nvPr/>
        </p:nvSpPr>
        <p:spPr>
          <a:xfrm>
            <a:off x="6111239" y="465735"/>
            <a:ext cx="1895476" cy="45719"/>
          </a:xfrm>
          <a:prstGeom prst="rect">
            <a:avLst/>
          </a:prstGeom>
          <a:solidFill>
            <a:srgbClr val="D2B8F7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39AFD4C-7F6E-726A-D1E6-194EECE869FA}"/>
              </a:ext>
            </a:extLst>
          </p:cNvPr>
          <p:cNvSpPr/>
          <p:nvPr/>
        </p:nvSpPr>
        <p:spPr>
          <a:xfrm rot="5400000">
            <a:off x="7471348" y="964734"/>
            <a:ext cx="1052998" cy="52022"/>
          </a:xfrm>
          <a:prstGeom prst="rect">
            <a:avLst/>
          </a:prstGeom>
          <a:solidFill>
            <a:srgbClr val="CEB4F3"/>
          </a:solidFill>
          <a:ln>
            <a:solidFill>
              <a:srgbClr val="D9BF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hlinkClick r:id="" action="ppaction://noaction"/>
            <a:extLst>
              <a:ext uri="{FF2B5EF4-FFF2-40B4-BE49-F238E27FC236}">
                <a16:creationId xmlns:a16="http://schemas.microsoft.com/office/drawing/2014/main" id="{13E715C0-CB75-997B-3BA4-FBC54E26DE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2346" y="1479552"/>
            <a:ext cx="1105843" cy="1105843"/>
          </a:xfrm>
          <a:prstGeom prst="rect">
            <a:avLst/>
          </a:prstGeom>
          <a:noFill/>
        </p:spPr>
      </p:pic>
      <p:pic>
        <p:nvPicPr>
          <p:cNvPr id="4" name="Picture 3">
            <a:hlinkClick r:id="" action="ppaction://noaction"/>
            <a:extLst>
              <a:ext uri="{FF2B5EF4-FFF2-40B4-BE49-F238E27FC236}">
                <a16:creationId xmlns:a16="http://schemas.microsoft.com/office/drawing/2014/main" id="{FA1C3C33-05AB-EFDB-7A18-1D06287D7F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0413" y="1842463"/>
            <a:ext cx="449707" cy="44970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87B9E1-4F11-E42D-787B-A54F129F6CE7}"/>
              </a:ext>
            </a:extLst>
          </p:cNvPr>
          <p:cNvSpPr txBox="1"/>
          <p:nvPr/>
        </p:nvSpPr>
        <p:spPr>
          <a:xfrm>
            <a:off x="9605087" y="1629429"/>
            <a:ext cx="862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Alert and Notification</a:t>
            </a:r>
          </a:p>
        </p:txBody>
      </p:sp>
      <p:pic>
        <p:nvPicPr>
          <p:cNvPr id="6" name="Picture 5">
            <a:hlinkClick r:id="rId14" action="ppaction://hlinksldjump"/>
            <a:extLst>
              <a:ext uri="{FF2B5EF4-FFF2-40B4-BE49-F238E27FC236}">
                <a16:creationId xmlns:a16="http://schemas.microsoft.com/office/drawing/2014/main" id="{BD2BA788-9614-EA76-297E-8388EE18367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7726" y="4535814"/>
            <a:ext cx="1105843" cy="1105843"/>
          </a:xfrm>
          <a:prstGeom prst="rect">
            <a:avLst/>
          </a:prstGeom>
          <a:noFill/>
        </p:spPr>
      </p:pic>
      <p:pic>
        <p:nvPicPr>
          <p:cNvPr id="7" name="Picture 6">
            <a:hlinkClick r:id="rId14" action="ppaction://hlinksldjump"/>
            <a:extLst>
              <a:ext uri="{FF2B5EF4-FFF2-40B4-BE49-F238E27FC236}">
                <a16:creationId xmlns:a16="http://schemas.microsoft.com/office/drawing/2014/main" id="{A9622983-D172-B988-9C44-088DD99DDF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793" y="4898725"/>
            <a:ext cx="449707" cy="44970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F6F959-3C49-7D6E-6574-8F049CD96C18}"/>
              </a:ext>
            </a:extLst>
          </p:cNvPr>
          <p:cNvSpPr txBox="1"/>
          <p:nvPr/>
        </p:nvSpPr>
        <p:spPr>
          <a:xfrm>
            <a:off x="9710467" y="4685691"/>
            <a:ext cx="862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Composite Dashboard</a:t>
            </a:r>
          </a:p>
        </p:txBody>
      </p:sp>
    </p:spTree>
    <p:extLst>
      <p:ext uri="{BB962C8B-B14F-4D97-AF65-F5344CB8AC3E}">
        <p14:creationId xmlns:p14="http://schemas.microsoft.com/office/powerpoint/2010/main" val="1122389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0">
        <p159:morph option="byObject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556</Words>
  <Application>Microsoft Office PowerPoint</Application>
  <PresentationFormat>Widescreen</PresentationFormat>
  <Paragraphs>176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Nabraj Yonzan</dc:creator>
  <cp:lastModifiedBy>Nabraj Yonzan</cp:lastModifiedBy>
  <cp:revision>13</cp:revision>
  <dcterms:created xsi:type="dcterms:W3CDTF">2024-01-02T16:38:24Z</dcterms:created>
  <dcterms:modified xsi:type="dcterms:W3CDTF">2024-01-06T04:45:15Z</dcterms:modified>
</cp:coreProperties>
</file>