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Canva Sans Bold" panose="020B0604020202020204" charset="0"/>
      <p:regular r:id="rId20"/>
    </p:embeddedFont>
    <p:embeddedFont>
      <p:font typeface="Open Sans 1" panose="020B0604020202020204" charset="0"/>
      <p:regular r:id="rId21"/>
    </p:embeddedFont>
    <p:embeddedFont>
      <p:font typeface="Open Sans 1 Bold" panose="020B0604020202020204" charset="0"/>
      <p:regular r:id="rId22"/>
    </p:embeddedFont>
    <p:embeddedFont>
      <p:font typeface="Open Sans 2 Bold" panose="020B0604020202020204" charset="0"/>
      <p:regular r:id="rId23"/>
    </p:embeddedFont>
    <p:embeddedFont>
      <p:font typeface="TT Octosquares Compressed" panose="020B0604020202020204" charset="0"/>
      <p:regular r:id="rId24"/>
    </p:embeddedFont>
    <p:embeddedFont>
      <p:font typeface="TT Octosquares Compressed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sv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32.png"/><Relationship Id="rId5" Type="http://schemas.openxmlformats.org/officeDocument/2006/relationships/image" Target="../media/image4.png"/><Relationship Id="rId10" Type="http://schemas.openxmlformats.org/officeDocument/2006/relationships/image" Target="../media/image31.png"/><Relationship Id="rId4" Type="http://schemas.openxmlformats.org/officeDocument/2006/relationships/image" Target="../media/image3.sv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0" Type="http://schemas.openxmlformats.org/officeDocument/2006/relationships/image" Target="../media/image38.png"/><Relationship Id="rId4" Type="http://schemas.openxmlformats.org/officeDocument/2006/relationships/image" Target="../media/image3.sv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2843386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TextBox 8"/>
          <p:cNvSpPr txBox="1"/>
          <p:nvPr/>
        </p:nvSpPr>
        <p:spPr>
          <a:xfrm>
            <a:off x="3757107" y="3834404"/>
            <a:ext cx="10773785" cy="2484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40"/>
              </a:lnSpc>
              <a:spcBef>
                <a:spcPct val="0"/>
              </a:spcBef>
            </a:pPr>
            <a:r>
              <a:rPr lang="en-US" sz="7171">
                <a:solidFill>
                  <a:srgbClr val="FFFFFF"/>
                </a:solidFill>
                <a:latin typeface="TT Octosquares Compressed"/>
              </a:rPr>
              <a:t>MODÉLISATION DU CAPTEUR VITESSE À L’AIDE SIMULINK</a:t>
            </a:r>
          </a:p>
        </p:txBody>
      </p:sp>
      <p:sp>
        <p:nvSpPr>
          <p:cNvPr id="9" name="Freeform 9"/>
          <p:cNvSpPr/>
          <p:nvPr/>
        </p:nvSpPr>
        <p:spPr>
          <a:xfrm>
            <a:off x="2105520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1390081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 rot="-10800000">
            <a:off x="14226319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 rot="-10800000">
            <a:off x="15323726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Freeform 13"/>
          <p:cNvSpPr/>
          <p:nvPr/>
        </p:nvSpPr>
        <p:spPr>
          <a:xfrm rot="-10800000">
            <a:off x="16268205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TextBox 14"/>
          <p:cNvSpPr txBox="1"/>
          <p:nvPr/>
        </p:nvSpPr>
        <p:spPr>
          <a:xfrm>
            <a:off x="2330587" y="7069804"/>
            <a:ext cx="3462189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dirty="0" err="1">
                <a:solidFill>
                  <a:srgbClr val="FFFFFF"/>
                </a:solidFill>
                <a:latin typeface="Canva Sans Bold"/>
              </a:rPr>
              <a:t>Réaliser</a:t>
            </a:r>
            <a:r>
              <a:rPr lang="en-US" sz="3800" dirty="0">
                <a:solidFill>
                  <a:srgbClr val="FFFFFF"/>
                </a:solidFill>
                <a:latin typeface="Canva Sans Bold"/>
              </a:rPr>
              <a:t> par 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14093" y="8248352"/>
            <a:ext cx="5420037" cy="719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20"/>
              </a:lnSpc>
            </a:pPr>
            <a:r>
              <a:rPr lang="en-US" sz="4400" dirty="0" err="1">
                <a:solidFill>
                  <a:srgbClr val="FFFFFF"/>
                </a:solidFill>
                <a:latin typeface="Canva Sans Bold"/>
              </a:rPr>
              <a:t>Benamor</a:t>
            </a:r>
            <a:r>
              <a:rPr lang="en-US" sz="4400" dirty="0">
                <a:solidFill>
                  <a:srgbClr val="FFFFFF"/>
                </a:solidFill>
                <a:latin typeface="Canva Sans Bold"/>
              </a:rPr>
              <a:t> Brahim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647052" y="1419874"/>
            <a:ext cx="2669523" cy="3799826"/>
            <a:chOff x="0" y="0"/>
            <a:chExt cx="703084" cy="10007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649135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2669523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3160426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3" name="Group 13"/>
          <p:cNvGrpSpPr/>
          <p:nvPr/>
        </p:nvGrpSpPr>
        <p:grpSpPr>
          <a:xfrm>
            <a:off x="16642938" y="5738415"/>
            <a:ext cx="677751" cy="67775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3818641"/>
            <a:ext cx="2669523" cy="3799826"/>
            <a:chOff x="0" y="0"/>
            <a:chExt cx="703084" cy="100077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22797" y="2091688"/>
            <a:ext cx="677751" cy="67775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34774" y="2378898"/>
            <a:ext cx="5317955" cy="2764602"/>
          </a:xfrm>
          <a:custGeom>
            <a:avLst/>
            <a:gdLst/>
            <a:ahLst/>
            <a:cxnLst/>
            <a:rect l="l" t="t" r="r" b="b"/>
            <a:pathLst>
              <a:path w="5317955" h="2764602">
                <a:moveTo>
                  <a:pt x="0" y="0"/>
                </a:moveTo>
                <a:lnTo>
                  <a:pt x="5317955" y="0"/>
                </a:lnTo>
                <a:lnTo>
                  <a:pt x="5317955" y="2764602"/>
                </a:lnTo>
                <a:lnTo>
                  <a:pt x="0" y="27646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3" name="Freeform 23"/>
          <p:cNvSpPr/>
          <p:nvPr/>
        </p:nvSpPr>
        <p:spPr>
          <a:xfrm>
            <a:off x="6239883" y="2378898"/>
            <a:ext cx="5465335" cy="2764602"/>
          </a:xfrm>
          <a:custGeom>
            <a:avLst/>
            <a:gdLst/>
            <a:ahLst/>
            <a:cxnLst/>
            <a:rect l="l" t="t" r="r" b="b"/>
            <a:pathLst>
              <a:path w="5465335" h="2764602">
                <a:moveTo>
                  <a:pt x="0" y="0"/>
                </a:moveTo>
                <a:lnTo>
                  <a:pt x="5465334" y="0"/>
                </a:lnTo>
                <a:lnTo>
                  <a:pt x="5465334" y="2764602"/>
                </a:lnTo>
                <a:lnTo>
                  <a:pt x="0" y="27646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4" name="Freeform 24"/>
          <p:cNvSpPr/>
          <p:nvPr/>
        </p:nvSpPr>
        <p:spPr>
          <a:xfrm>
            <a:off x="12190992" y="2378898"/>
            <a:ext cx="5199977" cy="2764602"/>
          </a:xfrm>
          <a:custGeom>
            <a:avLst/>
            <a:gdLst/>
            <a:ahLst/>
            <a:cxnLst/>
            <a:rect l="l" t="t" r="r" b="b"/>
            <a:pathLst>
              <a:path w="5199977" h="2764602">
                <a:moveTo>
                  <a:pt x="0" y="0"/>
                </a:moveTo>
                <a:lnTo>
                  <a:pt x="5199977" y="0"/>
                </a:lnTo>
                <a:lnTo>
                  <a:pt x="5199977" y="2764602"/>
                </a:lnTo>
                <a:lnTo>
                  <a:pt x="0" y="276460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5" name="Freeform 25"/>
          <p:cNvSpPr/>
          <p:nvPr/>
        </p:nvSpPr>
        <p:spPr>
          <a:xfrm>
            <a:off x="434774" y="6162792"/>
            <a:ext cx="5465335" cy="2911351"/>
          </a:xfrm>
          <a:custGeom>
            <a:avLst/>
            <a:gdLst/>
            <a:ahLst/>
            <a:cxnLst/>
            <a:rect l="l" t="t" r="r" b="b"/>
            <a:pathLst>
              <a:path w="5465335" h="2911351">
                <a:moveTo>
                  <a:pt x="0" y="0"/>
                </a:moveTo>
                <a:lnTo>
                  <a:pt x="5465334" y="0"/>
                </a:lnTo>
                <a:lnTo>
                  <a:pt x="5465334" y="2911351"/>
                </a:lnTo>
                <a:lnTo>
                  <a:pt x="0" y="291135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6" name="Freeform 26"/>
          <p:cNvSpPr/>
          <p:nvPr/>
        </p:nvSpPr>
        <p:spPr>
          <a:xfrm>
            <a:off x="6239883" y="6162792"/>
            <a:ext cx="5547500" cy="2911351"/>
          </a:xfrm>
          <a:custGeom>
            <a:avLst/>
            <a:gdLst/>
            <a:ahLst/>
            <a:cxnLst/>
            <a:rect l="l" t="t" r="r" b="b"/>
            <a:pathLst>
              <a:path w="5547500" h="2911351">
                <a:moveTo>
                  <a:pt x="0" y="0"/>
                </a:moveTo>
                <a:lnTo>
                  <a:pt x="5547499" y="0"/>
                </a:lnTo>
                <a:lnTo>
                  <a:pt x="5547499" y="2911351"/>
                </a:lnTo>
                <a:lnTo>
                  <a:pt x="0" y="291135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7" name="Freeform 27"/>
          <p:cNvSpPr/>
          <p:nvPr/>
        </p:nvSpPr>
        <p:spPr>
          <a:xfrm>
            <a:off x="12190992" y="6162792"/>
            <a:ext cx="5533464" cy="2911351"/>
          </a:xfrm>
          <a:custGeom>
            <a:avLst/>
            <a:gdLst/>
            <a:ahLst/>
            <a:cxnLst/>
            <a:rect l="l" t="t" r="r" b="b"/>
            <a:pathLst>
              <a:path w="5533464" h="2911351">
                <a:moveTo>
                  <a:pt x="0" y="0"/>
                </a:moveTo>
                <a:lnTo>
                  <a:pt x="5533464" y="0"/>
                </a:lnTo>
                <a:lnTo>
                  <a:pt x="5533464" y="2911351"/>
                </a:lnTo>
                <a:lnTo>
                  <a:pt x="0" y="291135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8" name="TextBox 28"/>
          <p:cNvSpPr txBox="1"/>
          <p:nvPr/>
        </p:nvSpPr>
        <p:spPr>
          <a:xfrm>
            <a:off x="1162050" y="1129028"/>
            <a:ext cx="14740786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TT Octosquares Compressed"/>
              </a:rPr>
              <a:t>COURBES DES VITESSES DANS CE CAS IDÉAL : INFLUENCE L1 ET L2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585663" y="2311742"/>
            <a:ext cx="2669523" cy="3799826"/>
            <a:chOff x="0" y="0"/>
            <a:chExt cx="703084" cy="10007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649135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2669523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3160426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3" name="Group 13"/>
          <p:cNvGrpSpPr/>
          <p:nvPr/>
        </p:nvGrpSpPr>
        <p:grpSpPr>
          <a:xfrm>
            <a:off x="16920425" y="7820568"/>
            <a:ext cx="677751" cy="67775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4177377"/>
            <a:ext cx="2669523" cy="3799826"/>
            <a:chOff x="0" y="0"/>
            <a:chExt cx="703084" cy="100077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29546" y="1972866"/>
            <a:ext cx="677751" cy="67775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028700" y="2311742"/>
            <a:ext cx="7129850" cy="3765549"/>
          </a:xfrm>
          <a:custGeom>
            <a:avLst/>
            <a:gdLst/>
            <a:ahLst/>
            <a:cxnLst/>
            <a:rect l="l" t="t" r="r" b="b"/>
            <a:pathLst>
              <a:path w="7129850" h="3765549">
                <a:moveTo>
                  <a:pt x="0" y="0"/>
                </a:moveTo>
                <a:lnTo>
                  <a:pt x="7129850" y="0"/>
                </a:lnTo>
                <a:lnTo>
                  <a:pt x="7129850" y="3765548"/>
                </a:lnTo>
                <a:lnTo>
                  <a:pt x="0" y="37655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3" name="Freeform 23"/>
          <p:cNvSpPr/>
          <p:nvPr/>
        </p:nvSpPr>
        <p:spPr>
          <a:xfrm>
            <a:off x="9467445" y="4054168"/>
            <a:ext cx="7791855" cy="4114800"/>
          </a:xfrm>
          <a:custGeom>
            <a:avLst/>
            <a:gdLst/>
            <a:ahLst/>
            <a:cxnLst/>
            <a:rect l="l" t="t" r="r" b="b"/>
            <a:pathLst>
              <a:path w="7791855" h="4114800">
                <a:moveTo>
                  <a:pt x="0" y="0"/>
                </a:moveTo>
                <a:lnTo>
                  <a:pt x="7791855" y="0"/>
                </a:lnTo>
                <a:lnTo>
                  <a:pt x="77918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4" name="TextBox 24"/>
          <p:cNvSpPr txBox="1"/>
          <p:nvPr/>
        </p:nvSpPr>
        <p:spPr>
          <a:xfrm>
            <a:off x="1162050" y="1148078"/>
            <a:ext cx="14740786" cy="821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  <a:spcBef>
                <a:spcPct val="0"/>
              </a:spcBef>
            </a:pPr>
            <a:r>
              <a:rPr lang="en-US" sz="4800">
                <a:solidFill>
                  <a:srgbClr val="FFFFFF"/>
                </a:solidFill>
                <a:latin typeface="TT Octosquares Compressed"/>
              </a:rPr>
              <a:t>COURBES DES ERREURS DE VITESSES DANS CE CAS IDÉAL : INFLUENCE L1 ET L2 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068422" y="7150531"/>
            <a:ext cx="7090128" cy="2839720"/>
            <a:chOff x="0" y="0"/>
            <a:chExt cx="1867359" cy="74791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867359" cy="747910"/>
            </a:xfrm>
            <a:custGeom>
              <a:avLst/>
              <a:gdLst/>
              <a:ahLst/>
              <a:cxnLst/>
              <a:rect l="l" t="t" r="r" b="b"/>
              <a:pathLst>
                <a:path w="1867359" h="747910">
                  <a:moveTo>
                    <a:pt x="55688" y="0"/>
                  </a:moveTo>
                  <a:lnTo>
                    <a:pt x="1811670" y="0"/>
                  </a:lnTo>
                  <a:cubicBezTo>
                    <a:pt x="1826440" y="0"/>
                    <a:pt x="1840605" y="5867"/>
                    <a:pt x="1851048" y="16311"/>
                  </a:cubicBezTo>
                  <a:cubicBezTo>
                    <a:pt x="1861492" y="26754"/>
                    <a:pt x="1867359" y="40919"/>
                    <a:pt x="1867359" y="55688"/>
                  </a:cubicBezTo>
                  <a:lnTo>
                    <a:pt x="1867359" y="692221"/>
                  </a:lnTo>
                  <a:cubicBezTo>
                    <a:pt x="1867359" y="706991"/>
                    <a:pt x="1861492" y="721155"/>
                    <a:pt x="1851048" y="731599"/>
                  </a:cubicBezTo>
                  <a:cubicBezTo>
                    <a:pt x="1840605" y="742043"/>
                    <a:pt x="1826440" y="747910"/>
                    <a:pt x="1811670" y="747910"/>
                  </a:cubicBezTo>
                  <a:lnTo>
                    <a:pt x="55688" y="747910"/>
                  </a:lnTo>
                  <a:cubicBezTo>
                    <a:pt x="40919" y="747910"/>
                    <a:pt x="26754" y="742043"/>
                    <a:pt x="16311" y="731599"/>
                  </a:cubicBezTo>
                  <a:cubicBezTo>
                    <a:pt x="5867" y="721155"/>
                    <a:pt x="0" y="706991"/>
                    <a:pt x="0" y="692221"/>
                  </a:cubicBezTo>
                  <a:lnTo>
                    <a:pt x="0" y="55688"/>
                  </a:lnTo>
                  <a:cubicBezTo>
                    <a:pt x="0" y="40919"/>
                    <a:pt x="5867" y="26754"/>
                    <a:pt x="16311" y="16311"/>
                  </a:cubicBezTo>
                  <a:cubicBezTo>
                    <a:pt x="26754" y="5867"/>
                    <a:pt x="40919" y="0"/>
                    <a:pt x="55688" y="0"/>
                  </a:cubicBezTo>
                  <a:close/>
                </a:path>
              </a:pathLst>
            </a:custGeom>
            <a:solidFill>
              <a:srgbClr val="6CB297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1867359" cy="824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820421" lvl="1" indent="-410210">
                <a:lnSpc>
                  <a:spcPts val="5320"/>
                </a:lnSpc>
                <a:buFont typeface="Arial"/>
                <a:buChar char="•"/>
              </a:pPr>
              <a:r>
                <a:rPr lang="en-US" sz="3800">
                  <a:solidFill>
                    <a:srgbClr val="000000"/>
                  </a:solidFill>
                  <a:latin typeface="TT Octosquares Compressed Bold"/>
                </a:rPr>
                <a:t>Plus L1 et L2 sont grands , plus le capteur  prend un temps grand pour converge vers une résultat acceptable 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647052" y="1419874"/>
            <a:ext cx="2669523" cy="3799826"/>
            <a:chOff x="0" y="0"/>
            <a:chExt cx="703084" cy="10007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649135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2669523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3160426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3" name="Group 13"/>
          <p:cNvGrpSpPr/>
          <p:nvPr/>
        </p:nvGrpSpPr>
        <p:grpSpPr>
          <a:xfrm>
            <a:off x="16939475" y="8919425"/>
            <a:ext cx="677751" cy="67775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6877699"/>
            <a:ext cx="2669523" cy="3799826"/>
            <a:chOff x="0" y="0"/>
            <a:chExt cx="703084" cy="100077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10496" y="2140766"/>
            <a:ext cx="677751" cy="67775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028700" y="2460591"/>
            <a:ext cx="16288289" cy="6808332"/>
          </a:xfrm>
          <a:custGeom>
            <a:avLst/>
            <a:gdLst/>
            <a:ahLst/>
            <a:cxnLst/>
            <a:rect l="l" t="t" r="r" b="b"/>
            <a:pathLst>
              <a:path w="16288289" h="6808332">
                <a:moveTo>
                  <a:pt x="0" y="0"/>
                </a:moveTo>
                <a:lnTo>
                  <a:pt x="16288289" y="0"/>
                </a:lnTo>
                <a:lnTo>
                  <a:pt x="16288289" y="6808332"/>
                </a:lnTo>
                <a:lnTo>
                  <a:pt x="0" y="68083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3" name="TextBox 23"/>
          <p:cNvSpPr txBox="1"/>
          <p:nvPr/>
        </p:nvSpPr>
        <p:spPr>
          <a:xfrm>
            <a:off x="1475624" y="1119503"/>
            <a:ext cx="14269952" cy="114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79"/>
              </a:lnSpc>
              <a:spcBef>
                <a:spcPct val="0"/>
              </a:spcBef>
            </a:pPr>
            <a:r>
              <a:rPr lang="en-US" sz="6699" dirty="0">
                <a:solidFill>
                  <a:srgbClr val="FFFFFF"/>
                </a:solidFill>
                <a:latin typeface="TT Octosquares Compressed"/>
              </a:rPr>
              <a:t>CHAÎNE DE CONVERSATION BRUITÉ :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647052" y="952500"/>
            <a:ext cx="2669523" cy="3799826"/>
            <a:chOff x="0" y="0"/>
            <a:chExt cx="703084" cy="10007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649135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2669523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3160426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3" name="Group 13"/>
          <p:cNvGrpSpPr/>
          <p:nvPr/>
        </p:nvGrpSpPr>
        <p:grpSpPr>
          <a:xfrm>
            <a:off x="16910900" y="5851147"/>
            <a:ext cx="677751" cy="67775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4180591"/>
            <a:ext cx="2669523" cy="3799826"/>
            <a:chOff x="0" y="0"/>
            <a:chExt cx="703084" cy="100077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29668" y="2167562"/>
            <a:ext cx="677751" cy="67775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028700" y="2845313"/>
            <a:ext cx="5028924" cy="2664976"/>
          </a:xfrm>
          <a:custGeom>
            <a:avLst/>
            <a:gdLst/>
            <a:ahLst/>
            <a:cxnLst/>
            <a:rect l="l" t="t" r="r" b="b"/>
            <a:pathLst>
              <a:path w="5028924" h="2664976">
                <a:moveTo>
                  <a:pt x="0" y="0"/>
                </a:moveTo>
                <a:lnTo>
                  <a:pt x="5028924" y="0"/>
                </a:lnTo>
                <a:lnTo>
                  <a:pt x="5028924" y="2664975"/>
                </a:lnTo>
                <a:lnTo>
                  <a:pt x="0" y="26649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3" name="Freeform 23"/>
          <p:cNvSpPr/>
          <p:nvPr/>
        </p:nvSpPr>
        <p:spPr>
          <a:xfrm>
            <a:off x="6735434" y="2852413"/>
            <a:ext cx="5028294" cy="2657875"/>
          </a:xfrm>
          <a:custGeom>
            <a:avLst/>
            <a:gdLst/>
            <a:ahLst/>
            <a:cxnLst/>
            <a:rect l="l" t="t" r="r" b="b"/>
            <a:pathLst>
              <a:path w="5028294" h="2657875">
                <a:moveTo>
                  <a:pt x="0" y="0"/>
                </a:moveTo>
                <a:lnTo>
                  <a:pt x="5028293" y="0"/>
                </a:lnTo>
                <a:lnTo>
                  <a:pt x="5028293" y="2657875"/>
                </a:lnTo>
                <a:lnTo>
                  <a:pt x="0" y="26578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4" name="Freeform 24"/>
          <p:cNvSpPr/>
          <p:nvPr/>
        </p:nvSpPr>
        <p:spPr>
          <a:xfrm>
            <a:off x="12440002" y="2861413"/>
            <a:ext cx="5201268" cy="2648875"/>
          </a:xfrm>
          <a:custGeom>
            <a:avLst/>
            <a:gdLst/>
            <a:ahLst/>
            <a:cxnLst/>
            <a:rect l="l" t="t" r="r" b="b"/>
            <a:pathLst>
              <a:path w="5201268" h="2648875">
                <a:moveTo>
                  <a:pt x="0" y="0"/>
                </a:moveTo>
                <a:lnTo>
                  <a:pt x="5201269" y="0"/>
                </a:lnTo>
                <a:lnTo>
                  <a:pt x="5201269" y="2648875"/>
                </a:lnTo>
                <a:lnTo>
                  <a:pt x="0" y="26488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5" name="Freeform 25"/>
          <p:cNvSpPr/>
          <p:nvPr/>
        </p:nvSpPr>
        <p:spPr>
          <a:xfrm>
            <a:off x="6629853" y="7055324"/>
            <a:ext cx="5239454" cy="2557506"/>
          </a:xfrm>
          <a:custGeom>
            <a:avLst/>
            <a:gdLst/>
            <a:ahLst/>
            <a:cxnLst/>
            <a:rect l="l" t="t" r="r" b="b"/>
            <a:pathLst>
              <a:path w="5239454" h="2557506">
                <a:moveTo>
                  <a:pt x="0" y="0"/>
                </a:moveTo>
                <a:lnTo>
                  <a:pt x="5239455" y="0"/>
                </a:lnTo>
                <a:lnTo>
                  <a:pt x="5239455" y="2557506"/>
                </a:lnTo>
                <a:lnTo>
                  <a:pt x="0" y="25575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6" name="Freeform 26"/>
          <p:cNvSpPr/>
          <p:nvPr/>
        </p:nvSpPr>
        <p:spPr>
          <a:xfrm>
            <a:off x="12529668" y="7055324"/>
            <a:ext cx="5111603" cy="2528365"/>
          </a:xfrm>
          <a:custGeom>
            <a:avLst/>
            <a:gdLst/>
            <a:ahLst/>
            <a:cxnLst/>
            <a:rect l="l" t="t" r="r" b="b"/>
            <a:pathLst>
              <a:path w="5111603" h="2528365">
                <a:moveTo>
                  <a:pt x="0" y="0"/>
                </a:moveTo>
                <a:lnTo>
                  <a:pt x="5111603" y="0"/>
                </a:lnTo>
                <a:lnTo>
                  <a:pt x="5111603" y="2528365"/>
                </a:lnTo>
                <a:lnTo>
                  <a:pt x="0" y="252836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7" name="Freeform 27"/>
          <p:cNvSpPr/>
          <p:nvPr/>
        </p:nvSpPr>
        <p:spPr>
          <a:xfrm>
            <a:off x="1172853" y="7055324"/>
            <a:ext cx="4952565" cy="2557506"/>
          </a:xfrm>
          <a:custGeom>
            <a:avLst/>
            <a:gdLst/>
            <a:ahLst/>
            <a:cxnLst/>
            <a:rect l="l" t="t" r="r" b="b"/>
            <a:pathLst>
              <a:path w="4952565" h="2557506">
                <a:moveTo>
                  <a:pt x="0" y="0"/>
                </a:moveTo>
                <a:lnTo>
                  <a:pt x="4952564" y="0"/>
                </a:lnTo>
                <a:lnTo>
                  <a:pt x="4952564" y="2557506"/>
                </a:lnTo>
                <a:lnTo>
                  <a:pt x="0" y="255750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8" name="TextBox 28"/>
          <p:cNvSpPr txBox="1"/>
          <p:nvPr/>
        </p:nvSpPr>
        <p:spPr>
          <a:xfrm>
            <a:off x="1162050" y="1129028"/>
            <a:ext cx="14740786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TT Octosquares Compressed"/>
              </a:rPr>
              <a:t>COURBES DES POSITION ET DES VITESSES BRUITÉ :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647052" y="1419874"/>
            <a:ext cx="2669523" cy="3799826"/>
            <a:chOff x="0" y="0"/>
            <a:chExt cx="703084" cy="10007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649135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2669523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3160426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3" name="Group 13"/>
          <p:cNvGrpSpPr/>
          <p:nvPr/>
        </p:nvGrpSpPr>
        <p:grpSpPr>
          <a:xfrm>
            <a:off x="16496277" y="8116261"/>
            <a:ext cx="677751" cy="67775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6877699"/>
            <a:ext cx="2669523" cy="3799826"/>
            <a:chOff x="0" y="0"/>
            <a:chExt cx="703084" cy="100077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13972" y="1752813"/>
            <a:ext cx="677751" cy="67775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452847" y="2053588"/>
            <a:ext cx="15382305" cy="6401549"/>
          </a:xfrm>
          <a:custGeom>
            <a:avLst/>
            <a:gdLst/>
            <a:ahLst/>
            <a:cxnLst/>
            <a:rect l="l" t="t" r="r" b="b"/>
            <a:pathLst>
              <a:path w="15382305" h="6401549">
                <a:moveTo>
                  <a:pt x="0" y="0"/>
                </a:moveTo>
                <a:lnTo>
                  <a:pt x="15382306" y="0"/>
                </a:lnTo>
                <a:lnTo>
                  <a:pt x="15382306" y="6401549"/>
                </a:lnTo>
                <a:lnTo>
                  <a:pt x="0" y="64015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3" name="TextBox 23"/>
          <p:cNvSpPr txBox="1"/>
          <p:nvPr/>
        </p:nvSpPr>
        <p:spPr>
          <a:xfrm>
            <a:off x="1162050" y="1006868"/>
            <a:ext cx="14740786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TT Octosquares Compressed"/>
              </a:rPr>
              <a:t>CHAÎNE DE CONVERSATION BRUITÉ ET FILTRÉ :  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452847" y="8617062"/>
            <a:ext cx="15382305" cy="1509388"/>
            <a:chOff x="0" y="0"/>
            <a:chExt cx="4051307" cy="39753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051307" cy="397534"/>
            </a:xfrm>
            <a:custGeom>
              <a:avLst/>
              <a:gdLst/>
              <a:ahLst/>
              <a:cxnLst/>
              <a:rect l="l" t="t" r="r" b="b"/>
              <a:pathLst>
                <a:path w="4051307" h="397534">
                  <a:moveTo>
                    <a:pt x="25668" y="0"/>
                  </a:moveTo>
                  <a:lnTo>
                    <a:pt x="4025638" y="0"/>
                  </a:lnTo>
                  <a:cubicBezTo>
                    <a:pt x="4032446" y="0"/>
                    <a:pt x="4038975" y="2704"/>
                    <a:pt x="4043788" y="7518"/>
                  </a:cubicBezTo>
                  <a:cubicBezTo>
                    <a:pt x="4048602" y="12332"/>
                    <a:pt x="4051307" y="18861"/>
                    <a:pt x="4051307" y="25668"/>
                  </a:cubicBezTo>
                  <a:lnTo>
                    <a:pt x="4051307" y="371866"/>
                  </a:lnTo>
                  <a:cubicBezTo>
                    <a:pt x="4051307" y="378674"/>
                    <a:pt x="4048602" y="385202"/>
                    <a:pt x="4043788" y="390016"/>
                  </a:cubicBezTo>
                  <a:cubicBezTo>
                    <a:pt x="4038975" y="394830"/>
                    <a:pt x="4032446" y="397534"/>
                    <a:pt x="4025638" y="397534"/>
                  </a:cubicBezTo>
                  <a:lnTo>
                    <a:pt x="25668" y="397534"/>
                  </a:lnTo>
                  <a:cubicBezTo>
                    <a:pt x="18861" y="397534"/>
                    <a:pt x="12332" y="394830"/>
                    <a:pt x="7518" y="390016"/>
                  </a:cubicBezTo>
                  <a:cubicBezTo>
                    <a:pt x="2704" y="385202"/>
                    <a:pt x="0" y="378674"/>
                    <a:pt x="0" y="371866"/>
                  </a:cubicBezTo>
                  <a:lnTo>
                    <a:pt x="0" y="25668"/>
                  </a:lnTo>
                  <a:cubicBezTo>
                    <a:pt x="0" y="18861"/>
                    <a:pt x="2704" y="12332"/>
                    <a:pt x="7518" y="7518"/>
                  </a:cubicBezTo>
                  <a:cubicBezTo>
                    <a:pt x="12332" y="2704"/>
                    <a:pt x="18861" y="0"/>
                    <a:pt x="25668" y="0"/>
                  </a:cubicBezTo>
                  <a:close/>
                </a:path>
              </a:pathLst>
            </a:custGeom>
            <a:solidFill>
              <a:srgbClr val="6CB297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76200"/>
              <a:ext cx="4051307" cy="4737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820421" lvl="1" indent="-410210">
                <a:lnSpc>
                  <a:spcPts val="5320"/>
                </a:lnSpc>
                <a:buFont typeface="Arial"/>
                <a:buChar char="•"/>
              </a:pPr>
              <a:r>
                <a:rPr lang="en-US" sz="3800">
                  <a:solidFill>
                    <a:srgbClr val="000000"/>
                  </a:solidFill>
                  <a:latin typeface="TT Octosquares Compressed Bold"/>
                </a:rPr>
                <a:t>La foction de transfert peut représenté une composante mécanique qui permet la fixation bras mécanique 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647052" y="736283"/>
            <a:ext cx="2669523" cy="3799826"/>
            <a:chOff x="0" y="0"/>
            <a:chExt cx="703084" cy="10007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649135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2669523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3160426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3" name="Group 13"/>
          <p:cNvGrpSpPr/>
          <p:nvPr/>
        </p:nvGrpSpPr>
        <p:grpSpPr>
          <a:xfrm>
            <a:off x="16642938" y="5684482"/>
            <a:ext cx="677751" cy="67775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4123444"/>
            <a:ext cx="2669523" cy="3799826"/>
            <a:chOff x="0" y="0"/>
            <a:chExt cx="703084" cy="100077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12208" y="2169341"/>
            <a:ext cx="677751" cy="67775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856121" y="2424575"/>
            <a:ext cx="5121697" cy="2718925"/>
          </a:xfrm>
          <a:custGeom>
            <a:avLst/>
            <a:gdLst/>
            <a:ahLst/>
            <a:cxnLst/>
            <a:rect l="l" t="t" r="r" b="b"/>
            <a:pathLst>
              <a:path w="5121697" h="2718925">
                <a:moveTo>
                  <a:pt x="0" y="0"/>
                </a:moveTo>
                <a:lnTo>
                  <a:pt x="5121697" y="0"/>
                </a:lnTo>
                <a:lnTo>
                  <a:pt x="5121697" y="2718925"/>
                </a:lnTo>
                <a:lnTo>
                  <a:pt x="0" y="27189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3" name="Freeform 23"/>
          <p:cNvSpPr/>
          <p:nvPr/>
        </p:nvSpPr>
        <p:spPr>
          <a:xfrm>
            <a:off x="12310203" y="2169341"/>
            <a:ext cx="5120424" cy="2801147"/>
          </a:xfrm>
          <a:custGeom>
            <a:avLst/>
            <a:gdLst/>
            <a:ahLst/>
            <a:cxnLst/>
            <a:rect l="l" t="t" r="r" b="b"/>
            <a:pathLst>
              <a:path w="5120424" h="2801147">
                <a:moveTo>
                  <a:pt x="0" y="0"/>
                </a:moveTo>
                <a:lnTo>
                  <a:pt x="5120424" y="0"/>
                </a:lnTo>
                <a:lnTo>
                  <a:pt x="5120424" y="2801146"/>
                </a:lnTo>
                <a:lnTo>
                  <a:pt x="0" y="28011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4" name="Freeform 24"/>
          <p:cNvSpPr/>
          <p:nvPr/>
        </p:nvSpPr>
        <p:spPr>
          <a:xfrm>
            <a:off x="6711222" y="2469081"/>
            <a:ext cx="4865557" cy="2629914"/>
          </a:xfrm>
          <a:custGeom>
            <a:avLst/>
            <a:gdLst/>
            <a:ahLst/>
            <a:cxnLst/>
            <a:rect l="l" t="t" r="r" b="b"/>
            <a:pathLst>
              <a:path w="4865557" h="2629914">
                <a:moveTo>
                  <a:pt x="0" y="0"/>
                </a:moveTo>
                <a:lnTo>
                  <a:pt x="4865556" y="0"/>
                </a:lnTo>
                <a:lnTo>
                  <a:pt x="4865556" y="2629913"/>
                </a:lnTo>
                <a:lnTo>
                  <a:pt x="0" y="262991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5" name="Freeform 25"/>
          <p:cNvSpPr/>
          <p:nvPr/>
        </p:nvSpPr>
        <p:spPr>
          <a:xfrm>
            <a:off x="856121" y="6023357"/>
            <a:ext cx="5131160" cy="2713930"/>
          </a:xfrm>
          <a:custGeom>
            <a:avLst/>
            <a:gdLst/>
            <a:ahLst/>
            <a:cxnLst/>
            <a:rect l="l" t="t" r="r" b="b"/>
            <a:pathLst>
              <a:path w="5131160" h="2713930">
                <a:moveTo>
                  <a:pt x="0" y="0"/>
                </a:moveTo>
                <a:lnTo>
                  <a:pt x="5131159" y="0"/>
                </a:lnTo>
                <a:lnTo>
                  <a:pt x="5131159" y="2713929"/>
                </a:lnTo>
                <a:lnTo>
                  <a:pt x="0" y="271392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6" name="Freeform 26"/>
          <p:cNvSpPr/>
          <p:nvPr/>
        </p:nvSpPr>
        <p:spPr>
          <a:xfrm>
            <a:off x="6666284" y="6023357"/>
            <a:ext cx="5079807" cy="2713930"/>
          </a:xfrm>
          <a:custGeom>
            <a:avLst/>
            <a:gdLst/>
            <a:ahLst/>
            <a:cxnLst/>
            <a:rect l="l" t="t" r="r" b="b"/>
            <a:pathLst>
              <a:path w="5079807" h="2713930">
                <a:moveTo>
                  <a:pt x="0" y="0"/>
                </a:moveTo>
                <a:lnTo>
                  <a:pt x="5079806" y="0"/>
                </a:lnTo>
                <a:lnTo>
                  <a:pt x="5079806" y="2713929"/>
                </a:lnTo>
                <a:lnTo>
                  <a:pt x="0" y="271392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7" name="Freeform 27"/>
          <p:cNvSpPr/>
          <p:nvPr/>
        </p:nvSpPr>
        <p:spPr>
          <a:xfrm>
            <a:off x="12425094" y="6084146"/>
            <a:ext cx="4981765" cy="2653141"/>
          </a:xfrm>
          <a:custGeom>
            <a:avLst/>
            <a:gdLst/>
            <a:ahLst/>
            <a:cxnLst/>
            <a:rect l="l" t="t" r="r" b="b"/>
            <a:pathLst>
              <a:path w="4981765" h="2653141">
                <a:moveTo>
                  <a:pt x="0" y="0"/>
                </a:moveTo>
                <a:lnTo>
                  <a:pt x="4981765" y="0"/>
                </a:lnTo>
                <a:lnTo>
                  <a:pt x="4981765" y="2653140"/>
                </a:lnTo>
                <a:lnTo>
                  <a:pt x="0" y="265314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8" name="TextBox 28"/>
          <p:cNvSpPr txBox="1"/>
          <p:nvPr/>
        </p:nvSpPr>
        <p:spPr>
          <a:xfrm>
            <a:off x="1162050" y="1129028"/>
            <a:ext cx="14740786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TT Octosquares Compressed"/>
              </a:rPr>
              <a:t>COURBES DES POSITION ET DES VITESSES BRUIT ET FILTRÉ 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647052" y="736283"/>
            <a:ext cx="2669523" cy="3799826"/>
            <a:chOff x="0" y="0"/>
            <a:chExt cx="703084" cy="10007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649135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2669523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3160426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3" name="Group 13"/>
          <p:cNvGrpSpPr/>
          <p:nvPr/>
        </p:nvGrpSpPr>
        <p:grpSpPr>
          <a:xfrm>
            <a:off x="16642938" y="5684482"/>
            <a:ext cx="677751" cy="67775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4123444"/>
            <a:ext cx="2669523" cy="3799826"/>
            <a:chOff x="0" y="0"/>
            <a:chExt cx="703084" cy="100077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12208" y="2169341"/>
            <a:ext cx="677751" cy="67775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162050" y="1129028"/>
            <a:ext cx="14740786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TT Octosquares Compressed"/>
              </a:rPr>
              <a:t>ERREURS DES VITESSES :    </a:t>
            </a:r>
          </a:p>
        </p:txBody>
      </p:sp>
      <p:sp>
        <p:nvSpPr>
          <p:cNvPr id="23" name="Freeform 23"/>
          <p:cNvSpPr/>
          <p:nvPr/>
        </p:nvSpPr>
        <p:spPr>
          <a:xfrm>
            <a:off x="9565287" y="5484457"/>
            <a:ext cx="7883038" cy="3899207"/>
          </a:xfrm>
          <a:custGeom>
            <a:avLst/>
            <a:gdLst/>
            <a:ahLst/>
            <a:cxnLst/>
            <a:rect l="l" t="t" r="r" b="b"/>
            <a:pathLst>
              <a:path w="7883038" h="3899207">
                <a:moveTo>
                  <a:pt x="0" y="0"/>
                </a:moveTo>
                <a:lnTo>
                  <a:pt x="7883038" y="0"/>
                </a:lnTo>
                <a:lnTo>
                  <a:pt x="7883038" y="3899207"/>
                </a:lnTo>
                <a:lnTo>
                  <a:pt x="0" y="38992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4" name="Freeform 24"/>
          <p:cNvSpPr/>
          <p:nvPr/>
        </p:nvSpPr>
        <p:spPr>
          <a:xfrm>
            <a:off x="1507368" y="2460591"/>
            <a:ext cx="7129850" cy="3765549"/>
          </a:xfrm>
          <a:custGeom>
            <a:avLst/>
            <a:gdLst/>
            <a:ahLst/>
            <a:cxnLst/>
            <a:rect l="l" t="t" r="r" b="b"/>
            <a:pathLst>
              <a:path w="7129850" h="3765549">
                <a:moveTo>
                  <a:pt x="0" y="0"/>
                </a:moveTo>
                <a:lnTo>
                  <a:pt x="7129850" y="0"/>
                </a:lnTo>
                <a:lnTo>
                  <a:pt x="7129850" y="3765548"/>
                </a:lnTo>
                <a:lnTo>
                  <a:pt x="0" y="37655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25" name="Group 25"/>
          <p:cNvGrpSpPr/>
          <p:nvPr/>
        </p:nvGrpSpPr>
        <p:grpSpPr>
          <a:xfrm>
            <a:off x="1507368" y="6930989"/>
            <a:ext cx="7610245" cy="2839720"/>
            <a:chOff x="0" y="0"/>
            <a:chExt cx="2004344" cy="74791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004344" cy="747910"/>
            </a:xfrm>
            <a:custGeom>
              <a:avLst/>
              <a:gdLst/>
              <a:ahLst/>
              <a:cxnLst/>
              <a:rect l="l" t="t" r="r" b="b"/>
              <a:pathLst>
                <a:path w="2004344" h="747910">
                  <a:moveTo>
                    <a:pt x="51882" y="0"/>
                  </a:moveTo>
                  <a:lnTo>
                    <a:pt x="1952462" y="0"/>
                  </a:lnTo>
                  <a:cubicBezTo>
                    <a:pt x="1966222" y="0"/>
                    <a:pt x="1979419" y="5466"/>
                    <a:pt x="1989148" y="15196"/>
                  </a:cubicBezTo>
                  <a:cubicBezTo>
                    <a:pt x="1998878" y="24926"/>
                    <a:pt x="2004344" y="38122"/>
                    <a:pt x="2004344" y="51882"/>
                  </a:cubicBezTo>
                  <a:lnTo>
                    <a:pt x="2004344" y="696027"/>
                  </a:lnTo>
                  <a:cubicBezTo>
                    <a:pt x="2004344" y="724681"/>
                    <a:pt x="1981116" y="747910"/>
                    <a:pt x="1952462" y="747910"/>
                  </a:cubicBezTo>
                  <a:lnTo>
                    <a:pt x="51882" y="747910"/>
                  </a:lnTo>
                  <a:cubicBezTo>
                    <a:pt x="23229" y="747910"/>
                    <a:pt x="0" y="724681"/>
                    <a:pt x="0" y="696027"/>
                  </a:cubicBezTo>
                  <a:lnTo>
                    <a:pt x="0" y="51882"/>
                  </a:lnTo>
                  <a:cubicBezTo>
                    <a:pt x="0" y="23229"/>
                    <a:pt x="23229" y="0"/>
                    <a:pt x="51882" y="0"/>
                  </a:cubicBezTo>
                  <a:close/>
                </a:path>
              </a:pathLst>
            </a:custGeom>
            <a:solidFill>
              <a:srgbClr val="6CB297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2004344" cy="824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820421" lvl="1" indent="-410210">
                <a:lnSpc>
                  <a:spcPts val="5320"/>
                </a:lnSpc>
                <a:buFont typeface="Arial"/>
                <a:buChar char="•"/>
              </a:pPr>
              <a:r>
                <a:rPr lang="en-US" sz="3800">
                  <a:solidFill>
                    <a:srgbClr val="000000"/>
                  </a:solidFill>
                  <a:latin typeface="TT Octosquares Compressed Bold"/>
                </a:rPr>
                <a:t>La foction de transfert agit sur “x1” et “x3” pour le rendre plus proche de son valeur réel : la fonction garde la stabilité des cooronées 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1028700"/>
            <a:ext cx="3953331" cy="9258300"/>
            <a:chOff x="0" y="0"/>
            <a:chExt cx="2711475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11475" cy="6350000"/>
            </a:xfrm>
            <a:custGeom>
              <a:avLst/>
              <a:gdLst/>
              <a:ahLst/>
              <a:cxnLst/>
              <a:rect l="l" t="t" r="r" b="b"/>
              <a:pathLst>
                <a:path w="2711475" h="6350000">
                  <a:moveTo>
                    <a:pt x="2711475" y="1169060"/>
                  </a:moveTo>
                  <a:cubicBezTo>
                    <a:pt x="2711475" y="3034449"/>
                    <a:pt x="2711475" y="4484599"/>
                    <a:pt x="2711475" y="6350000"/>
                  </a:cubicBezTo>
                  <a:lnTo>
                    <a:pt x="0" y="6350000"/>
                  </a:lnTo>
                  <a:lnTo>
                    <a:pt x="0" y="1533195"/>
                  </a:lnTo>
                  <a:cubicBezTo>
                    <a:pt x="0" y="1022134"/>
                    <a:pt x="0" y="511061"/>
                    <a:pt x="0" y="0"/>
                  </a:cubicBezTo>
                  <a:lnTo>
                    <a:pt x="1146746" y="0"/>
                  </a:lnTo>
                  <a:cubicBezTo>
                    <a:pt x="1668323" y="389687"/>
                    <a:pt x="2189899" y="779374"/>
                    <a:pt x="2711475" y="1169060"/>
                  </a:cubicBezTo>
                  <a:close/>
                </a:path>
              </a:pathLst>
            </a:custGeom>
            <a:blipFill>
              <a:blip r:embed="rId5"/>
              <a:stretch>
                <a:fillRect l="-28673" r="-28673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636313" y="1396568"/>
            <a:ext cx="2669523" cy="3799826"/>
            <a:chOff x="0" y="0"/>
            <a:chExt cx="703084" cy="10007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140213" y="2687348"/>
            <a:ext cx="4668528" cy="7599652"/>
            <a:chOff x="0" y="0"/>
            <a:chExt cx="3202008" cy="52123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202008" cy="5212381"/>
            </a:xfrm>
            <a:custGeom>
              <a:avLst/>
              <a:gdLst/>
              <a:ahLst/>
              <a:cxnLst/>
              <a:rect l="l" t="t" r="r" b="b"/>
              <a:pathLst>
                <a:path w="3202008" h="5212381">
                  <a:moveTo>
                    <a:pt x="3202008" y="959620"/>
                  </a:moveTo>
                  <a:cubicBezTo>
                    <a:pt x="3202008" y="2490820"/>
                    <a:pt x="3202008" y="3681171"/>
                    <a:pt x="3202008" y="5212381"/>
                  </a:cubicBezTo>
                  <a:lnTo>
                    <a:pt x="0" y="5212381"/>
                  </a:lnTo>
                  <a:lnTo>
                    <a:pt x="0" y="1258519"/>
                  </a:lnTo>
                  <a:cubicBezTo>
                    <a:pt x="0" y="839016"/>
                    <a:pt x="0" y="419503"/>
                    <a:pt x="0" y="0"/>
                  </a:cubicBezTo>
                  <a:lnTo>
                    <a:pt x="1354204" y="0"/>
                  </a:lnTo>
                  <a:cubicBezTo>
                    <a:pt x="1970139" y="319873"/>
                    <a:pt x="2586074" y="639747"/>
                    <a:pt x="3202008" y="959620"/>
                  </a:cubicBezTo>
                  <a:close/>
                </a:path>
              </a:pathLst>
            </a:custGeom>
            <a:blipFill>
              <a:blip r:embed="rId6"/>
              <a:stretch>
                <a:fillRect l="-58523" r="-58523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4" name="Freeform 14"/>
          <p:cNvSpPr/>
          <p:nvPr/>
        </p:nvSpPr>
        <p:spPr>
          <a:xfrm>
            <a:off x="3150849" y="1028700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5" name="Freeform 15"/>
          <p:cNvSpPr/>
          <p:nvPr/>
        </p:nvSpPr>
        <p:spPr>
          <a:xfrm>
            <a:off x="3597972" y="1028700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Freeform 16"/>
          <p:cNvSpPr/>
          <p:nvPr/>
        </p:nvSpPr>
        <p:spPr>
          <a:xfrm>
            <a:off x="4048581" y="1028700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7" name="TextBox 17"/>
          <p:cNvSpPr txBox="1"/>
          <p:nvPr/>
        </p:nvSpPr>
        <p:spPr>
          <a:xfrm>
            <a:off x="10759162" y="4984939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1 Bold"/>
              </a:rPr>
              <a:t>01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5958563" y="7087004"/>
            <a:ext cx="677751" cy="677751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274304" y="2776409"/>
            <a:ext cx="8165523" cy="4839970"/>
            <a:chOff x="0" y="0"/>
            <a:chExt cx="2150590" cy="127472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150590" cy="1274725"/>
            </a:xfrm>
            <a:custGeom>
              <a:avLst/>
              <a:gdLst/>
              <a:ahLst/>
              <a:cxnLst/>
              <a:rect l="l" t="t" r="r" b="b"/>
              <a:pathLst>
                <a:path w="2150590" h="1274725">
                  <a:moveTo>
                    <a:pt x="48354" y="0"/>
                  </a:moveTo>
                  <a:lnTo>
                    <a:pt x="2102236" y="0"/>
                  </a:lnTo>
                  <a:cubicBezTo>
                    <a:pt x="2128941" y="0"/>
                    <a:pt x="2150590" y="21649"/>
                    <a:pt x="2150590" y="48354"/>
                  </a:cubicBezTo>
                  <a:lnTo>
                    <a:pt x="2150590" y="1226370"/>
                  </a:lnTo>
                  <a:cubicBezTo>
                    <a:pt x="2150590" y="1239195"/>
                    <a:pt x="2145496" y="1251494"/>
                    <a:pt x="2136428" y="1260562"/>
                  </a:cubicBezTo>
                  <a:cubicBezTo>
                    <a:pt x="2127359" y="1269630"/>
                    <a:pt x="2115060" y="1274725"/>
                    <a:pt x="2102236" y="1274725"/>
                  </a:cubicBezTo>
                  <a:lnTo>
                    <a:pt x="48354" y="1274725"/>
                  </a:lnTo>
                  <a:cubicBezTo>
                    <a:pt x="21649" y="1274725"/>
                    <a:pt x="0" y="1253076"/>
                    <a:pt x="0" y="1226370"/>
                  </a:cubicBezTo>
                  <a:lnTo>
                    <a:pt x="0" y="48354"/>
                  </a:lnTo>
                  <a:cubicBezTo>
                    <a:pt x="0" y="21649"/>
                    <a:pt x="21649" y="0"/>
                    <a:pt x="48354" y="0"/>
                  </a:cubicBezTo>
                  <a:close/>
                </a:path>
              </a:pathLst>
            </a:custGeom>
            <a:solidFill>
              <a:srgbClr val="6CB297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76200"/>
              <a:ext cx="2150590" cy="1350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5320"/>
                </a:lnSpc>
              </a:pPr>
              <a:r>
                <a:rPr lang="en-US" sz="3800">
                  <a:solidFill>
                    <a:srgbClr val="000000"/>
                  </a:solidFill>
                  <a:latin typeface="TT Octosquares Compressed Bold"/>
                </a:rPr>
                <a:t> • Les résultats obtenu est dépand du capteur .</a:t>
              </a:r>
            </a:p>
            <a:p>
              <a:pPr>
                <a:lnSpc>
                  <a:spcPts val="5320"/>
                </a:lnSpc>
              </a:pPr>
              <a:r>
                <a:rPr lang="en-US" sz="3800">
                  <a:solidFill>
                    <a:srgbClr val="000000"/>
                  </a:solidFill>
                  <a:latin typeface="TT Octosquares Compressed Bold"/>
                </a:rPr>
                <a:t> • En effet , la période d'échantillonnage est la caractéristique la plus importante au choix du capteur , car elle est influencée directement sur les résultats. 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4048581" y="1630869"/>
            <a:ext cx="14740786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TT Octosquares Compressed"/>
              </a:rPr>
              <a:t>CONCLUSION :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8130991" y="2618730"/>
            <a:ext cx="677751" cy="677751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34761" y="4606311"/>
            <a:ext cx="2669523" cy="3799826"/>
            <a:chOff x="0" y="0"/>
            <a:chExt cx="703084" cy="10007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649135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2669523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3160426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3" name="Group 13"/>
          <p:cNvGrpSpPr/>
          <p:nvPr/>
        </p:nvGrpSpPr>
        <p:grpSpPr>
          <a:xfrm>
            <a:off x="4004284" y="8334077"/>
            <a:ext cx="677751" cy="67775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6506224"/>
            <a:ext cx="2669523" cy="3799826"/>
            <a:chOff x="0" y="0"/>
            <a:chExt cx="703084" cy="100077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57011" y="3928560"/>
            <a:ext cx="677751" cy="67775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669732" y="2706398"/>
            <a:ext cx="2669523" cy="3799826"/>
            <a:chOff x="0" y="0"/>
            <a:chExt cx="703084" cy="100077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4004494" y="806485"/>
            <a:ext cx="2669523" cy="3799826"/>
            <a:chOff x="0" y="0"/>
            <a:chExt cx="703084" cy="100077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5339255" y="-909313"/>
            <a:ext cx="2669523" cy="3799826"/>
            <a:chOff x="0" y="0"/>
            <a:chExt cx="703084" cy="100077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5339255" y="6506224"/>
            <a:ext cx="677751" cy="677751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6674016" y="4606311"/>
            <a:ext cx="677751" cy="677751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7989728" y="2861938"/>
            <a:ext cx="677751" cy="677751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991982" y="2028647"/>
            <a:ext cx="677751" cy="677751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3326953" y="128734"/>
            <a:ext cx="677751" cy="677751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46" name="TextBox 46"/>
          <p:cNvSpPr txBox="1"/>
          <p:nvPr/>
        </p:nvSpPr>
        <p:spPr>
          <a:xfrm rot="-3532001">
            <a:off x="-4247916" y="4710207"/>
            <a:ext cx="15600420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dirty="0">
                <a:solidFill>
                  <a:srgbClr val="000000"/>
                </a:solidFill>
                <a:latin typeface="Open Sans 2 Bold"/>
              </a:rPr>
              <a:t>Merci pour </a:t>
            </a:r>
            <a:r>
              <a:rPr lang="en-US" sz="6000" dirty="0" err="1">
                <a:solidFill>
                  <a:srgbClr val="000000"/>
                </a:solidFill>
                <a:latin typeface="Open Sans 2 Bold"/>
              </a:rPr>
              <a:t>votre</a:t>
            </a:r>
            <a:r>
              <a:rPr lang="en-US" sz="6000" dirty="0">
                <a:solidFill>
                  <a:srgbClr val="000000"/>
                </a:solidFill>
                <a:latin typeface="Open Sans 2 Bold"/>
              </a:rPr>
              <a:t> 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02972" y="5419751"/>
            <a:ext cx="3310410" cy="4917132"/>
            <a:chOff x="0" y="0"/>
            <a:chExt cx="4275074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5074" cy="6350000"/>
            </a:xfrm>
            <a:custGeom>
              <a:avLst/>
              <a:gdLst/>
              <a:ahLst/>
              <a:cxnLst/>
              <a:rect l="l" t="t" r="r" b="b"/>
              <a:pathLst>
                <a:path w="4275074" h="6350000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665081" y="0"/>
            <a:ext cx="2233848" cy="4917132"/>
            <a:chOff x="0" y="0"/>
            <a:chExt cx="2884799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84799" cy="6350000"/>
            </a:xfrm>
            <a:custGeom>
              <a:avLst/>
              <a:gdLst/>
              <a:ahLst/>
              <a:cxnLst/>
              <a:rect l="l" t="t" r="r" b="b"/>
              <a:pathLst>
                <a:path w="2884799" h="6350000">
                  <a:moveTo>
                    <a:pt x="2884799" y="0"/>
                  </a:moveTo>
                  <a:lnTo>
                    <a:pt x="1846727" y="6350000"/>
                  </a:lnTo>
                  <a:lnTo>
                    <a:pt x="0" y="6350000"/>
                  </a:lnTo>
                  <a:lnTo>
                    <a:pt x="1025988" y="0"/>
                  </a:lnTo>
                  <a:lnTo>
                    <a:pt x="2884799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71723" y="0"/>
            <a:ext cx="7282654" cy="10336883"/>
            <a:chOff x="0" y="0"/>
            <a:chExt cx="4495465" cy="638079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495466" cy="6380792"/>
            </a:xfrm>
            <a:custGeom>
              <a:avLst/>
              <a:gdLst/>
              <a:ahLst/>
              <a:cxnLst/>
              <a:rect l="l" t="t" r="r" b="b"/>
              <a:pathLst>
                <a:path w="4495466" h="6380792">
                  <a:moveTo>
                    <a:pt x="4495466" y="0"/>
                  </a:moveTo>
                  <a:lnTo>
                    <a:pt x="2877808" y="6380792"/>
                  </a:lnTo>
                  <a:lnTo>
                    <a:pt x="0" y="6380792"/>
                  </a:lnTo>
                  <a:lnTo>
                    <a:pt x="1598827" y="0"/>
                  </a:lnTo>
                  <a:lnTo>
                    <a:pt x="4495466" y="0"/>
                  </a:lnTo>
                  <a:close/>
                </a:path>
              </a:pathLst>
            </a:custGeom>
            <a:blipFill>
              <a:blip r:embed="rId4"/>
              <a:stretch>
                <a:fillRect l="-56557" r="-56557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549877" y="1990133"/>
            <a:ext cx="4770406" cy="14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</a:rPr>
              <a:t>DÉFINITION :</a:t>
            </a:r>
          </a:p>
        </p:txBody>
      </p:sp>
      <p:sp>
        <p:nvSpPr>
          <p:cNvPr id="13" name="Freeform 13"/>
          <p:cNvSpPr/>
          <p:nvPr/>
        </p:nvSpPr>
        <p:spPr>
          <a:xfrm>
            <a:off x="10545338" y="1690974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Freeform 14"/>
          <p:cNvSpPr/>
          <p:nvPr/>
        </p:nvSpPr>
        <p:spPr>
          <a:xfrm>
            <a:off x="11014997" y="1690974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5" name="Freeform 15"/>
          <p:cNvSpPr/>
          <p:nvPr/>
        </p:nvSpPr>
        <p:spPr>
          <a:xfrm>
            <a:off x="11480118" y="1690974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8" y="0"/>
                </a:lnTo>
                <a:lnTo>
                  <a:pt x="355358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TextBox 16"/>
          <p:cNvSpPr txBox="1"/>
          <p:nvPr/>
        </p:nvSpPr>
        <p:spPr>
          <a:xfrm>
            <a:off x="10549877" y="3251226"/>
            <a:ext cx="5248449" cy="211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 1 Bold"/>
              </a:rPr>
              <a:t>Une éolienne est un dispositif qui transforme l'énergie cinétique du vent en énergie mécanique , dite énergie éolienne , laquelle est ensuite le plus souvent transformée en énergie électrique 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549877" y="5804636"/>
            <a:ext cx="5966586" cy="14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</a:rPr>
              <a:t>ARCHITECHTURE :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545338" y="5476901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9" name="Freeform 19"/>
          <p:cNvSpPr/>
          <p:nvPr/>
        </p:nvSpPr>
        <p:spPr>
          <a:xfrm>
            <a:off x="11014997" y="5476901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0" name="Freeform 20"/>
          <p:cNvSpPr/>
          <p:nvPr/>
        </p:nvSpPr>
        <p:spPr>
          <a:xfrm>
            <a:off x="11480118" y="5476901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1" name="TextBox 21"/>
          <p:cNvSpPr txBox="1"/>
          <p:nvPr/>
        </p:nvSpPr>
        <p:spPr>
          <a:xfrm>
            <a:off x="10550401" y="7119086"/>
            <a:ext cx="5248449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7" lvl="1" indent="-215899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Open Sans 1 Bold"/>
              </a:rPr>
              <a:t>le rotor</a:t>
            </a:r>
          </a:p>
          <a:p>
            <a:pPr marL="431797" lvl="1" indent="-215899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Open Sans 1 Bold"/>
              </a:rPr>
              <a:t>la nacelle</a:t>
            </a:r>
          </a:p>
          <a:p>
            <a:pPr marL="431797" lvl="1" indent="-215899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Open Sans 1 Bold"/>
              </a:rPr>
              <a:t>la tour</a:t>
            </a:r>
          </a:p>
          <a:p>
            <a:pPr marL="431797" lvl="1" indent="-215899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Open Sans 1 Bold"/>
              </a:rPr>
              <a:t>L’alternateur</a:t>
            </a:r>
          </a:p>
          <a:p>
            <a:pPr marL="431797" lvl="1" indent="-215899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Open Sans 1 Bold"/>
              </a:rPr>
              <a:t>Le multilplicateur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918529" y="0"/>
            <a:ext cx="6509860" cy="7505474"/>
            <a:chOff x="0" y="0"/>
            <a:chExt cx="6350000" cy="73211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7321165"/>
            </a:xfrm>
            <a:custGeom>
              <a:avLst/>
              <a:gdLst/>
              <a:ahLst/>
              <a:cxnLst/>
              <a:rect l="l" t="t" r="r" b="b"/>
              <a:pathLst>
                <a:path w="6350000" h="7321165">
                  <a:moveTo>
                    <a:pt x="6350000" y="0"/>
                  </a:moveTo>
                  <a:lnTo>
                    <a:pt x="6350000" y="7321165"/>
                  </a:lnTo>
                  <a:lnTo>
                    <a:pt x="647700" y="7321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176726" y="0"/>
            <a:ext cx="11098516" cy="7089900"/>
            <a:chOff x="0" y="0"/>
            <a:chExt cx="6350000" cy="405647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4056476"/>
            </a:xfrm>
            <a:custGeom>
              <a:avLst/>
              <a:gdLst/>
              <a:ahLst/>
              <a:cxnLst/>
              <a:rect l="l" t="t" r="r" b="b"/>
              <a:pathLst>
                <a:path w="6350000" h="4056476">
                  <a:moveTo>
                    <a:pt x="6350000" y="0"/>
                  </a:moveTo>
                  <a:lnTo>
                    <a:pt x="6350000" y="4056476"/>
                  </a:lnTo>
                  <a:lnTo>
                    <a:pt x="647700" y="40564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589" r="-58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850798" y="239929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2315918" y="239929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Freeform 13"/>
          <p:cNvSpPr/>
          <p:nvPr/>
        </p:nvSpPr>
        <p:spPr>
          <a:xfrm>
            <a:off x="2781038" y="239929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TextBox 14"/>
          <p:cNvSpPr txBox="1"/>
          <p:nvPr/>
        </p:nvSpPr>
        <p:spPr>
          <a:xfrm>
            <a:off x="1263867" y="3079456"/>
            <a:ext cx="5912859" cy="1097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02"/>
              </a:lnSpc>
            </a:pPr>
            <a:r>
              <a:rPr lang="en-US" sz="8061">
                <a:solidFill>
                  <a:srgbClr val="FFFFFF"/>
                </a:solidFill>
                <a:latin typeface="TT Octosquares Compressed"/>
              </a:rPr>
              <a:t>PROBLÉMATIQUE 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63867" y="4253620"/>
            <a:ext cx="5654661" cy="319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Open Sans 1"/>
              </a:rPr>
              <a:t>Créer un modèle du capteur physique en utilisant MATLAB-Simulink afin de stimuler er les vitesses de rotation de l'arbre intermédiaire , avec la boîte de vitesses d'un côté et l'alternateur de l'autre côté 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67863" y="8359223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1 Bold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176726" y="7809345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B081D"/>
                </a:solidFill>
                <a:latin typeface="Open Sans 1 Bold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647052" y="-57150"/>
            <a:ext cx="2669523" cy="3799826"/>
            <a:chOff x="0" y="0"/>
            <a:chExt cx="703084" cy="10007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649135" y="281727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2669523" y="281727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3160426" y="281727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3" name="Group 13"/>
          <p:cNvGrpSpPr/>
          <p:nvPr/>
        </p:nvGrpSpPr>
        <p:grpSpPr>
          <a:xfrm>
            <a:off x="16143158" y="8457313"/>
            <a:ext cx="677751" cy="67775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6772924"/>
            <a:ext cx="2669523" cy="3799826"/>
            <a:chOff x="0" y="0"/>
            <a:chExt cx="703084" cy="100077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59729" y="1380504"/>
            <a:ext cx="677751" cy="67775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7855956" y="1240500"/>
            <a:ext cx="8626078" cy="7555688"/>
          </a:xfrm>
          <a:custGeom>
            <a:avLst/>
            <a:gdLst/>
            <a:ahLst/>
            <a:cxnLst/>
            <a:rect l="l" t="t" r="r" b="b"/>
            <a:pathLst>
              <a:path w="8626078" h="7555688">
                <a:moveTo>
                  <a:pt x="0" y="0"/>
                </a:moveTo>
                <a:lnTo>
                  <a:pt x="8626077" y="0"/>
                </a:lnTo>
                <a:lnTo>
                  <a:pt x="8626077" y="7555688"/>
                </a:lnTo>
                <a:lnTo>
                  <a:pt x="0" y="75556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3" name="TextBox 23"/>
          <p:cNvSpPr txBox="1"/>
          <p:nvPr/>
        </p:nvSpPr>
        <p:spPr>
          <a:xfrm>
            <a:off x="2669523" y="575109"/>
            <a:ext cx="12977530" cy="236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79"/>
              </a:lnSpc>
              <a:spcBef>
                <a:spcPct val="0"/>
              </a:spcBef>
            </a:pPr>
            <a:r>
              <a:rPr lang="en-US" sz="6699" dirty="0">
                <a:solidFill>
                  <a:srgbClr val="FFFFFF"/>
                </a:solidFill>
                <a:latin typeface="TT Octosquares Compressed"/>
              </a:rPr>
              <a:t>MODÉLE PHYSIQUE</a:t>
            </a:r>
          </a:p>
          <a:p>
            <a:pPr>
              <a:lnSpc>
                <a:spcPts val="9379"/>
              </a:lnSpc>
              <a:spcBef>
                <a:spcPct val="0"/>
              </a:spcBef>
            </a:pPr>
            <a:r>
              <a:rPr lang="en-US" sz="6699" dirty="0">
                <a:solidFill>
                  <a:srgbClr val="FFFFFF"/>
                </a:solidFill>
                <a:latin typeface="TT Octosquares Compressed"/>
              </a:rPr>
              <a:t>ASSIMILE  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647052" y="-57150"/>
            <a:ext cx="2669523" cy="3799826"/>
            <a:chOff x="0" y="0"/>
            <a:chExt cx="703084" cy="10007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649135" y="281727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2669523" y="281727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3160426" y="281727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3" name="Group 13"/>
          <p:cNvGrpSpPr/>
          <p:nvPr/>
        </p:nvGrpSpPr>
        <p:grpSpPr>
          <a:xfrm>
            <a:off x="16143158" y="8672837"/>
            <a:ext cx="677751" cy="67775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6772924"/>
            <a:ext cx="2669523" cy="3799826"/>
            <a:chOff x="0" y="0"/>
            <a:chExt cx="703084" cy="100077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59729" y="1380504"/>
            <a:ext cx="677751" cy="67775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9040938" y="1209156"/>
            <a:ext cx="7441096" cy="7802556"/>
          </a:xfrm>
          <a:custGeom>
            <a:avLst/>
            <a:gdLst/>
            <a:ahLst/>
            <a:cxnLst/>
            <a:rect l="l" t="t" r="r" b="b"/>
            <a:pathLst>
              <a:path w="7441096" h="7802556">
                <a:moveTo>
                  <a:pt x="0" y="0"/>
                </a:moveTo>
                <a:lnTo>
                  <a:pt x="7441095" y="0"/>
                </a:lnTo>
                <a:lnTo>
                  <a:pt x="7441095" y="7802556"/>
                </a:lnTo>
                <a:lnTo>
                  <a:pt x="0" y="78025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3" name="TextBox 23"/>
          <p:cNvSpPr txBox="1"/>
          <p:nvPr/>
        </p:nvSpPr>
        <p:spPr>
          <a:xfrm>
            <a:off x="2669523" y="575109"/>
            <a:ext cx="12977530" cy="116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79"/>
              </a:lnSpc>
              <a:spcBef>
                <a:spcPct val="0"/>
              </a:spcBef>
            </a:pPr>
            <a:r>
              <a:rPr lang="en-US" sz="6699" dirty="0">
                <a:solidFill>
                  <a:srgbClr val="FFFFFF"/>
                </a:solidFill>
                <a:latin typeface="TT Octosquares Compressed"/>
              </a:rPr>
              <a:t>SOFTWARE :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4253620"/>
            <a:ext cx="6278587" cy="104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1"/>
              </a:lnSpc>
              <a:spcBef>
                <a:spcPct val="0"/>
              </a:spcBef>
            </a:pPr>
            <a:r>
              <a:rPr lang="en-US" sz="3001">
                <a:solidFill>
                  <a:srgbClr val="FFFFFF"/>
                </a:solidFill>
                <a:latin typeface="Open Sans 1 Bold"/>
              </a:rPr>
              <a:t>Soit le code qui répand à nos besoins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647052" y="-57150"/>
            <a:ext cx="2669523" cy="3799826"/>
            <a:chOff x="0" y="0"/>
            <a:chExt cx="703084" cy="10007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649135" y="281727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2669523" y="281727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3160426" y="281727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3" name="Group 13"/>
          <p:cNvGrpSpPr/>
          <p:nvPr/>
        </p:nvGrpSpPr>
        <p:grpSpPr>
          <a:xfrm>
            <a:off x="16913466" y="8033301"/>
            <a:ext cx="677751" cy="67775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6772924"/>
            <a:ext cx="2669523" cy="3799826"/>
            <a:chOff x="0" y="0"/>
            <a:chExt cx="703084" cy="100077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41821" y="1342404"/>
            <a:ext cx="677751" cy="67775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028700" y="1600272"/>
            <a:ext cx="16172692" cy="6829560"/>
          </a:xfrm>
          <a:custGeom>
            <a:avLst/>
            <a:gdLst/>
            <a:ahLst/>
            <a:cxnLst/>
            <a:rect l="l" t="t" r="r" b="b"/>
            <a:pathLst>
              <a:path w="16172692" h="6829560">
                <a:moveTo>
                  <a:pt x="0" y="0"/>
                </a:moveTo>
                <a:lnTo>
                  <a:pt x="16172692" y="0"/>
                </a:lnTo>
                <a:lnTo>
                  <a:pt x="16172692" y="6829560"/>
                </a:lnTo>
                <a:lnTo>
                  <a:pt x="0" y="68295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3" name="TextBox 23"/>
          <p:cNvSpPr txBox="1"/>
          <p:nvPr/>
        </p:nvSpPr>
        <p:spPr>
          <a:xfrm>
            <a:off x="2669523" y="575109"/>
            <a:ext cx="12977530" cy="114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79"/>
              </a:lnSpc>
              <a:spcBef>
                <a:spcPct val="0"/>
              </a:spcBef>
            </a:pPr>
            <a:r>
              <a:rPr lang="en-US" sz="6699">
                <a:solidFill>
                  <a:srgbClr val="FFFFFF"/>
                </a:solidFill>
                <a:latin typeface="TT Octosquares Compressed"/>
              </a:rPr>
              <a:t>DE CHAÎNE DE CONVERSATION IDÉAL :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28700" y="8605964"/>
            <a:ext cx="7307616" cy="1514222"/>
            <a:chOff x="0" y="0"/>
            <a:chExt cx="1924640" cy="3988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24640" cy="398807"/>
            </a:xfrm>
            <a:custGeom>
              <a:avLst/>
              <a:gdLst/>
              <a:ahLst/>
              <a:cxnLst/>
              <a:rect l="l" t="t" r="r" b="b"/>
              <a:pathLst>
                <a:path w="1924640" h="398807">
                  <a:moveTo>
                    <a:pt x="54031" y="0"/>
                  </a:moveTo>
                  <a:lnTo>
                    <a:pt x="1870609" y="0"/>
                  </a:lnTo>
                  <a:cubicBezTo>
                    <a:pt x="1884939" y="0"/>
                    <a:pt x="1898682" y="5693"/>
                    <a:pt x="1908814" y="15825"/>
                  </a:cubicBezTo>
                  <a:cubicBezTo>
                    <a:pt x="1918947" y="25958"/>
                    <a:pt x="1924640" y="39701"/>
                    <a:pt x="1924640" y="54031"/>
                  </a:cubicBezTo>
                  <a:lnTo>
                    <a:pt x="1924640" y="344776"/>
                  </a:lnTo>
                  <a:cubicBezTo>
                    <a:pt x="1924640" y="374617"/>
                    <a:pt x="1900449" y="398807"/>
                    <a:pt x="1870609" y="398807"/>
                  </a:cubicBezTo>
                  <a:lnTo>
                    <a:pt x="54031" y="398807"/>
                  </a:lnTo>
                  <a:cubicBezTo>
                    <a:pt x="39701" y="398807"/>
                    <a:pt x="25958" y="393115"/>
                    <a:pt x="15825" y="382982"/>
                  </a:cubicBezTo>
                  <a:cubicBezTo>
                    <a:pt x="5693" y="372849"/>
                    <a:pt x="0" y="359106"/>
                    <a:pt x="0" y="344776"/>
                  </a:cubicBezTo>
                  <a:lnTo>
                    <a:pt x="0" y="54031"/>
                  </a:lnTo>
                  <a:cubicBezTo>
                    <a:pt x="0" y="24191"/>
                    <a:pt x="24191" y="0"/>
                    <a:pt x="54031" y="0"/>
                  </a:cubicBezTo>
                  <a:close/>
                </a:path>
              </a:pathLst>
            </a:custGeom>
            <a:solidFill>
              <a:srgbClr val="629E6D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1924640" cy="4559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Canva Sans Bold"/>
                </a:rPr>
                <a:t>x1 position angulaire du bras rotatif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Canva Sans Bold"/>
                </a:rPr>
                <a:t>x2 viteese angulaire théorique 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893776" y="8605964"/>
            <a:ext cx="7307616" cy="1514222"/>
            <a:chOff x="0" y="0"/>
            <a:chExt cx="1924640" cy="39880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924640" cy="398807"/>
            </a:xfrm>
            <a:custGeom>
              <a:avLst/>
              <a:gdLst/>
              <a:ahLst/>
              <a:cxnLst/>
              <a:rect l="l" t="t" r="r" b="b"/>
              <a:pathLst>
                <a:path w="1924640" h="398807">
                  <a:moveTo>
                    <a:pt x="54031" y="0"/>
                  </a:moveTo>
                  <a:lnTo>
                    <a:pt x="1870609" y="0"/>
                  </a:lnTo>
                  <a:cubicBezTo>
                    <a:pt x="1884939" y="0"/>
                    <a:pt x="1898682" y="5693"/>
                    <a:pt x="1908814" y="15825"/>
                  </a:cubicBezTo>
                  <a:cubicBezTo>
                    <a:pt x="1918947" y="25958"/>
                    <a:pt x="1924640" y="39701"/>
                    <a:pt x="1924640" y="54031"/>
                  </a:cubicBezTo>
                  <a:lnTo>
                    <a:pt x="1924640" y="344776"/>
                  </a:lnTo>
                  <a:cubicBezTo>
                    <a:pt x="1924640" y="374617"/>
                    <a:pt x="1900449" y="398807"/>
                    <a:pt x="1870609" y="398807"/>
                  </a:cubicBezTo>
                  <a:lnTo>
                    <a:pt x="54031" y="398807"/>
                  </a:lnTo>
                  <a:cubicBezTo>
                    <a:pt x="39701" y="398807"/>
                    <a:pt x="25958" y="393115"/>
                    <a:pt x="15825" y="382982"/>
                  </a:cubicBezTo>
                  <a:cubicBezTo>
                    <a:pt x="5693" y="372849"/>
                    <a:pt x="0" y="359106"/>
                    <a:pt x="0" y="344776"/>
                  </a:cubicBezTo>
                  <a:lnTo>
                    <a:pt x="0" y="54031"/>
                  </a:lnTo>
                  <a:cubicBezTo>
                    <a:pt x="0" y="24191"/>
                    <a:pt x="24191" y="0"/>
                    <a:pt x="54031" y="0"/>
                  </a:cubicBezTo>
                  <a:close/>
                </a:path>
              </a:pathLst>
            </a:custGeom>
            <a:solidFill>
              <a:srgbClr val="629E6D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57150"/>
              <a:ext cx="1924640" cy="4559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Canva Sans Bold"/>
                </a:rPr>
                <a:t>x3 position linéaire du bras rotatif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Canva Sans Bold"/>
                </a:rPr>
                <a:t>x4 viteese linéaire théorique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647052" y="-57150"/>
            <a:ext cx="2669523" cy="3799826"/>
            <a:chOff x="0" y="0"/>
            <a:chExt cx="703084" cy="10007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649135" y="281727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2669523" y="281727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3160426" y="281727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3" name="Group 13"/>
          <p:cNvGrpSpPr/>
          <p:nvPr/>
        </p:nvGrpSpPr>
        <p:grpSpPr>
          <a:xfrm>
            <a:off x="16143158" y="8457313"/>
            <a:ext cx="677751" cy="67775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6772924"/>
            <a:ext cx="2669523" cy="3799826"/>
            <a:chOff x="0" y="0"/>
            <a:chExt cx="703084" cy="100077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59729" y="1380504"/>
            <a:ext cx="677751" cy="67775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698604" y="1719379"/>
            <a:ext cx="14935829" cy="7170748"/>
          </a:xfrm>
          <a:custGeom>
            <a:avLst/>
            <a:gdLst/>
            <a:ahLst/>
            <a:cxnLst/>
            <a:rect l="l" t="t" r="r" b="b"/>
            <a:pathLst>
              <a:path w="14935829" h="7170748">
                <a:moveTo>
                  <a:pt x="0" y="0"/>
                </a:moveTo>
                <a:lnTo>
                  <a:pt x="14935829" y="0"/>
                </a:lnTo>
                <a:lnTo>
                  <a:pt x="14935829" y="7170749"/>
                </a:lnTo>
                <a:lnTo>
                  <a:pt x="0" y="71707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3" name="TextBox 23"/>
          <p:cNvSpPr txBox="1"/>
          <p:nvPr/>
        </p:nvSpPr>
        <p:spPr>
          <a:xfrm>
            <a:off x="2669523" y="575109"/>
            <a:ext cx="12977530" cy="1161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79"/>
              </a:lnSpc>
              <a:spcBef>
                <a:spcPct val="0"/>
              </a:spcBef>
            </a:pPr>
            <a:r>
              <a:rPr lang="en-US" sz="6699" dirty="0">
                <a:solidFill>
                  <a:srgbClr val="FFFFFF"/>
                </a:solidFill>
                <a:latin typeface="TT Octosquares Compressed"/>
              </a:rPr>
              <a:t>MODÉLE CAPTEUR PHYSIUE DE VITESSE 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647052" y="1310476"/>
            <a:ext cx="2669523" cy="3799826"/>
            <a:chOff x="0" y="0"/>
            <a:chExt cx="703084" cy="10007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649135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2669523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3160426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3" name="Group 13"/>
          <p:cNvGrpSpPr/>
          <p:nvPr/>
        </p:nvGrpSpPr>
        <p:grpSpPr>
          <a:xfrm>
            <a:off x="16451733" y="8919425"/>
            <a:ext cx="677751" cy="67775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6772924"/>
            <a:ext cx="2669523" cy="3799826"/>
            <a:chOff x="0" y="0"/>
            <a:chExt cx="703084" cy="100077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87092" y="1924898"/>
            <a:ext cx="677751" cy="67775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669523" y="1119503"/>
            <a:ext cx="12977530" cy="114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79"/>
              </a:lnSpc>
              <a:spcBef>
                <a:spcPct val="0"/>
              </a:spcBef>
            </a:pPr>
            <a:r>
              <a:rPr lang="en-US" sz="6699">
                <a:solidFill>
                  <a:srgbClr val="FFFFFF"/>
                </a:solidFill>
                <a:latin typeface="TT Octosquares Compressed"/>
              </a:rPr>
              <a:t>SIMULINK DU CAPTEUR </a:t>
            </a:r>
          </a:p>
        </p:txBody>
      </p:sp>
      <p:sp>
        <p:nvSpPr>
          <p:cNvPr id="23" name="Freeform 23"/>
          <p:cNvSpPr/>
          <p:nvPr/>
        </p:nvSpPr>
        <p:spPr>
          <a:xfrm>
            <a:off x="1525967" y="2254248"/>
            <a:ext cx="15264641" cy="7066052"/>
          </a:xfrm>
          <a:custGeom>
            <a:avLst/>
            <a:gdLst/>
            <a:ahLst/>
            <a:cxnLst/>
            <a:rect l="l" t="t" r="r" b="b"/>
            <a:pathLst>
              <a:path w="15264641" h="7066052">
                <a:moveTo>
                  <a:pt x="0" y="0"/>
                </a:moveTo>
                <a:lnTo>
                  <a:pt x="15264641" y="0"/>
                </a:lnTo>
                <a:lnTo>
                  <a:pt x="15264641" y="7066052"/>
                </a:lnTo>
                <a:lnTo>
                  <a:pt x="0" y="70660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602972" y="439904"/>
            <a:ext cx="253149" cy="354280"/>
          </a:xfrm>
          <a:custGeom>
            <a:avLst/>
            <a:gdLst/>
            <a:ahLst/>
            <a:cxnLst/>
            <a:rect l="l" t="t" r="r" b="b"/>
            <a:pathLst>
              <a:path w="253149" h="354280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647052" y="1419874"/>
            <a:ext cx="2669523" cy="3799826"/>
            <a:chOff x="0" y="0"/>
            <a:chExt cx="703084" cy="10007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649135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2669523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3160426" y="621983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3" name="Group 13"/>
          <p:cNvGrpSpPr/>
          <p:nvPr/>
        </p:nvGrpSpPr>
        <p:grpSpPr>
          <a:xfrm>
            <a:off x="16642938" y="5738415"/>
            <a:ext cx="677751" cy="67775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3818641"/>
            <a:ext cx="2669523" cy="3799826"/>
            <a:chOff x="0" y="0"/>
            <a:chExt cx="703084" cy="100077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03084" cy="1000777"/>
            </a:xfrm>
            <a:custGeom>
              <a:avLst/>
              <a:gdLst/>
              <a:ahLst/>
              <a:cxnLst/>
              <a:rect l="l" t="t" r="r" b="b"/>
              <a:pathLst>
                <a:path w="703084" h="1000777">
                  <a:moveTo>
                    <a:pt x="0" y="0"/>
                  </a:moveTo>
                  <a:lnTo>
                    <a:pt x="703084" y="0"/>
                  </a:lnTo>
                  <a:lnTo>
                    <a:pt x="703084" y="1000777"/>
                  </a:lnTo>
                  <a:lnTo>
                    <a:pt x="0" y="1000777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703084" cy="1038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22797" y="2091688"/>
            <a:ext cx="677751" cy="67775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235944" y="2627657"/>
            <a:ext cx="5620365" cy="3017351"/>
          </a:xfrm>
          <a:custGeom>
            <a:avLst/>
            <a:gdLst/>
            <a:ahLst/>
            <a:cxnLst/>
            <a:rect l="l" t="t" r="r" b="b"/>
            <a:pathLst>
              <a:path w="5620365" h="3017351">
                <a:moveTo>
                  <a:pt x="0" y="0"/>
                </a:moveTo>
                <a:lnTo>
                  <a:pt x="5620365" y="0"/>
                </a:lnTo>
                <a:lnTo>
                  <a:pt x="5620365" y="3017352"/>
                </a:lnTo>
                <a:lnTo>
                  <a:pt x="0" y="30173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3" name="Freeform 23"/>
          <p:cNvSpPr/>
          <p:nvPr/>
        </p:nvSpPr>
        <p:spPr>
          <a:xfrm>
            <a:off x="6182698" y="2627657"/>
            <a:ext cx="5690705" cy="3017351"/>
          </a:xfrm>
          <a:custGeom>
            <a:avLst/>
            <a:gdLst/>
            <a:ahLst/>
            <a:cxnLst/>
            <a:rect l="l" t="t" r="r" b="b"/>
            <a:pathLst>
              <a:path w="5690705" h="3017351">
                <a:moveTo>
                  <a:pt x="0" y="0"/>
                </a:moveTo>
                <a:lnTo>
                  <a:pt x="5690705" y="0"/>
                </a:lnTo>
                <a:lnTo>
                  <a:pt x="5690705" y="3017352"/>
                </a:lnTo>
                <a:lnTo>
                  <a:pt x="0" y="30173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4" name="Freeform 24"/>
          <p:cNvSpPr/>
          <p:nvPr/>
        </p:nvSpPr>
        <p:spPr>
          <a:xfrm>
            <a:off x="254857" y="6294329"/>
            <a:ext cx="5582539" cy="2984192"/>
          </a:xfrm>
          <a:custGeom>
            <a:avLst/>
            <a:gdLst/>
            <a:ahLst/>
            <a:cxnLst/>
            <a:rect l="l" t="t" r="r" b="b"/>
            <a:pathLst>
              <a:path w="5582539" h="2984192">
                <a:moveTo>
                  <a:pt x="0" y="0"/>
                </a:moveTo>
                <a:lnTo>
                  <a:pt x="5582538" y="0"/>
                </a:lnTo>
                <a:lnTo>
                  <a:pt x="5582538" y="2984191"/>
                </a:lnTo>
                <a:lnTo>
                  <a:pt x="0" y="298419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5" name="Freeform 25"/>
          <p:cNvSpPr/>
          <p:nvPr/>
        </p:nvSpPr>
        <p:spPr>
          <a:xfrm>
            <a:off x="6182698" y="6306342"/>
            <a:ext cx="5690705" cy="2960165"/>
          </a:xfrm>
          <a:custGeom>
            <a:avLst/>
            <a:gdLst/>
            <a:ahLst/>
            <a:cxnLst/>
            <a:rect l="l" t="t" r="r" b="b"/>
            <a:pathLst>
              <a:path w="5690705" h="2960165">
                <a:moveTo>
                  <a:pt x="0" y="0"/>
                </a:moveTo>
                <a:lnTo>
                  <a:pt x="5690705" y="0"/>
                </a:lnTo>
                <a:lnTo>
                  <a:pt x="5690705" y="2960165"/>
                </a:lnTo>
                <a:lnTo>
                  <a:pt x="0" y="296016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6" name="Freeform 26"/>
          <p:cNvSpPr/>
          <p:nvPr/>
        </p:nvSpPr>
        <p:spPr>
          <a:xfrm>
            <a:off x="12199792" y="2627657"/>
            <a:ext cx="5686754" cy="2959829"/>
          </a:xfrm>
          <a:custGeom>
            <a:avLst/>
            <a:gdLst/>
            <a:ahLst/>
            <a:cxnLst/>
            <a:rect l="l" t="t" r="r" b="b"/>
            <a:pathLst>
              <a:path w="5686754" h="2959829">
                <a:moveTo>
                  <a:pt x="0" y="0"/>
                </a:moveTo>
                <a:lnTo>
                  <a:pt x="5686754" y="0"/>
                </a:lnTo>
                <a:lnTo>
                  <a:pt x="5686754" y="2959830"/>
                </a:lnTo>
                <a:lnTo>
                  <a:pt x="0" y="295983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7" name="Freeform 27"/>
          <p:cNvSpPr/>
          <p:nvPr/>
        </p:nvSpPr>
        <p:spPr>
          <a:xfrm>
            <a:off x="12229944" y="6294329"/>
            <a:ext cx="5656602" cy="2984192"/>
          </a:xfrm>
          <a:custGeom>
            <a:avLst/>
            <a:gdLst/>
            <a:ahLst/>
            <a:cxnLst/>
            <a:rect l="l" t="t" r="r" b="b"/>
            <a:pathLst>
              <a:path w="5656602" h="2984192">
                <a:moveTo>
                  <a:pt x="0" y="0"/>
                </a:moveTo>
                <a:lnTo>
                  <a:pt x="5656602" y="0"/>
                </a:lnTo>
                <a:lnTo>
                  <a:pt x="5656602" y="2984191"/>
                </a:lnTo>
                <a:lnTo>
                  <a:pt x="0" y="298419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8" name="TextBox 28"/>
          <p:cNvSpPr txBox="1"/>
          <p:nvPr/>
        </p:nvSpPr>
        <p:spPr>
          <a:xfrm>
            <a:off x="1162050" y="1129028"/>
            <a:ext cx="14740786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  <a:spcBef>
                <a:spcPct val="0"/>
              </a:spcBef>
            </a:pPr>
            <a:r>
              <a:rPr lang="en-US" sz="5600" dirty="0">
                <a:solidFill>
                  <a:srgbClr val="FFFFFF"/>
                </a:solidFill>
                <a:latin typeface="TT Octosquares Compressed"/>
              </a:rPr>
              <a:t>COURBES DES VITESSES DANS CE CAS IDÉAL 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323</Words>
  <Application>Microsoft Office PowerPoint</Application>
  <PresentationFormat>Personnalisé</PresentationFormat>
  <Paragraphs>42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TT Octosquares Compressed</vt:lpstr>
      <vt:lpstr>Open Sans 2 Bold</vt:lpstr>
      <vt:lpstr>Open Sans 1 Bold</vt:lpstr>
      <vt:lpstr>Arial</vt:lpstr>
      <vt:lpstr>Calibri</vt:lpstr>
      <vt:lpstr>Canva Sans Bold</vt:lpstr>
      <vt:lpstr>Open Sans 1</vt:lpstr>
      <vt:lpstr>TT Octosquares Compressed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Futuristic Technology Presentation</dc:title>
  <cp:lastModifiedBy>brahim.himself@gmail.com</cp:lastModifiedBy>
  <cp:revision>2</cp:revision>
  <dcterms:created xsi:type="dcterms:W3CDTF">2006-08-16T00:00:00Z</dcterms:created>
  <dcterms:modified xsi:type="dcterms:W3CDTF">2025-01-16T13:14:00Z</dcterms:modified>
  <dc:identifier>DAGDsPYEI1c</dc:identifier>
</cp:coreProperties>
</file>