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6" r:id="rId2"/>
    <p:sldMasterId id="2147483688" r:id="rId3"/>
  </p:sldMasterIdLst>
  <p:notesMasterIdLst>
    <p:notesMasterId r:id="rId9"/>
  </p:notesMasterIdLst>
  <p:handoutMasterIdLst>
    <p:handoutMasterId r:id="rId10"/>
  </p:handoutMasterIdLst>
  <p:sldIdLst>
    <p:sldId id="256" r:id="rId4"/>
    <p:sldId id="262" r:id="rId5"/>
    <p:sldId id="267" r:id="rId6"/>
    <p:sldId id="268" r:id="rId7"/>
    <p:sldId id="29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9252F"/>
    <a:srgbClr val="000000"/>
    <a:srgbClr val="E6E7E8"/>
    <a:srgbClr val="939598"/>
    <a:srgbClr val="83D2E4"/>
    <a:srgbClr val="00B6DE"/>
    <a:srgbClr val="A0CF67"/>
    <a:srgbClr val="00A160"/>
    <a:srgbClr val="FFFFFF"/>
    <a:srgbClr val="F5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84767" autoAdjust="0"/>
  </p:normalViewPr>
  <p:slideViewPr>
    <p:cSldViewPr snapToGrid="0">
      <p:cViewPr>
        <p:scale>
          <a:sx n="124" d="100"/>
          <a:sy n="124" d="100"/>
        </p:scale>
        <p:origin x="-144" y="-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FD9A-281D-4183-B50A-ECC1B6503AB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5147F-1271-4D5C-AE1D-85C3D5BA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B7FF1-908D-4757-A7F4-81B38A7D500A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C4731-0982-4A8F-90C9-EF2FE2FC4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6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7707BB4-9EC6-442D-A3E5-A6292746BE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9144" y="3508374"/>
            <a:ext cx="6633713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79F0AF3-1544-4FC7-843E-891AECE2EB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79144" y="4045087"/>
            <a:ext cx="6633713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F2623B3-05F9-4970-9CBE-E42D971B0C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79144" y="5406747"/>
            <a:ext cx="6633713" cy="3778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6D34E-BC24-4171-8AB0-DF25791A28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948070"/>
            <a:ext cx="10972800" cy="1371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2454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26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d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BFA3-BEB8-493E-A34B-C978E0346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931761"/>
            <a:ext cx="12192000" cy="99447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Name of Next Section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CE502D-C01C-4FB1-A267-1DB400CF2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17644"/>
            <a:ext cx="12192000" cy="9141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</a:lstStyle>
          <a:p>
            <a:pPr lvl="0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725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E99874-B82F-490B-96DB-C2B97ECCD2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2688" y="3508374"/>
            <a:ext cx="4389976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E190F8-08F4-4F08-89F9-7DFD3DC155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2688" y="4045087"/>
            <a:ext cx="4389976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240D113-4BD3-41D9-8630-509ADEA8BA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9338" y="3508374"/>
            <a:ext cx="4389976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F9FDEC0-0EE1-498C-9DCB-EBB9001A6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9338" y="4045087"/>
            <a:ext cx="4389976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F2623B3-05F9-4970-9CBE-E42D971B0C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2688" y="5406747"/>
            <a:ext cx="9826626" cy="3778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51B6E77-E9C5-47B2-83E9-32A438E3E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948070"/>
            <a:ext cx="10972800" cy="1371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52071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E99874-B82F-490B-96DB-C2B97ECCD2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2688" y="3508374"/>
            <a:ext cx="3200400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E190F8-08F4-4F08-89F9-7DFD3DC155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82688" y="4045087"/>
            <a:ext cx="3200400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240D113-4BD3-41D9-8630-509ADEA8BA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8912" y="3508374"/>
            <a:ext cx="3200400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F9FDEC0-0EE1-498C-9DCB-EBB9001A6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8912" y="4045087"/>
            <a:ext cx="3200400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7707BB4-9EC6-442D-A3E5-A6292746BE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5800" y="3508374"/>
            <a:ext cx="3200400" cy="41758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79F0AF3-1544-4FC7-843E-891AECE2EB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4045087"/>
            <a:ext cx="3200400" cy="117295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Lab or Area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F2623B3-05F9-4970-9CBE-E42D971B0C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5800" y="5406747"/>
            <a:ext cx="3200400" cy="3778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6F200C9-7108-4A62-8D5E-FAD4787DA2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948070"/>
            <a:ext cx="10972800" cy="1371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cap="all" baseline="0">
                <a:solidFill>
                  <a:schemeClr val="bg1"/>
                </a:solidFill>
                <a:latin typeface="MADE Outer Sans" panose="02000505000000020004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3196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ular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295400"/>
            <a:ext cx="11358372" cy="452018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baseline="0"/>
            </a:lvl1pPr>
            <a:lvl2pPr marL="284163" indent="0">
              <a:buClr>
                <a:schemeClr val="tx2"/>
              </a:buClr>
              <a:buNone/>
              <a:defRPr/>
            </a:lvl2pPr>
            <a:lvl3pPr marL="576263" indent="0">
              <a:buClr>
                <a:schemeClr val="tx2"/>
              </a:buClr>
              <a:buNone/>
              <a:defRPr/>
            </a:lvl3pPr>
            <a:lvl4pPr marL="917575" indent="0">
              <a:buClr>
                <a:schemeClr val="tx2"/>
              </a:buClr>
              <a:buNone/>
              <a:defRPr/>
            </a:lvl4pPr>
            <a:lvl5pPr marL="1198563" indent="0"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380018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gular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767840"/>
            <a:ext cx="11358372" cy="404774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/>
            </a:lvl1pPr>
            <a:lvl2pPr marL="512763" indent="-228600">
              <a:buClr>
                <a:schemeClr val="tx2"/>
              </a:buClr>
              <a:defRPr/>
            </a:lvl2pPr>
            <a:lvl3pPr marL="804863" indent="-228600">
              <a:buClr>
                <a:schemeClr val="tx2"/>
              </a:buClr>
              <a:defRPr/>
            </a:lvl3pPr>
            <a:lvl4pPr marL="1146175" indent="-228600">
              <a:buClr>
                <a:schemeClr val="tx2"/>
              </a:buClr>
              <a:defRPr/>
            </a:lvl4pPr>
            <a:lvl5pPr marL="1427163" indent="-228600">
              <a:buClr>
                <a:schemeClr val="tx2"/>
              </a:buClr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4" name="Slide 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8" y="987551"/>
            <a:ext cx="11363134" cy="487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solidFill>
                  <a:srgbClr val="93959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Replace with Slide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170898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ullet List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295400"/>
            <a:ext cx="11358372" cy="4520184"/>
          </a:xfrm>
          <a:prstGeom prst="rect">
            <a:avLst/>
          </a:prstGeom>
        </p:spPr>
        <p:txBody>
          <a:bodyPr/>
          <a:lstStyle>
            <a:lvl1pPr>
              <a:buClr>
                <a:srgbClr val="00B6DE"/>
              </a:buClr>
              <a:defRPr/>
            </a:lvl1pPr>
            <a:lvl2pPr marL="512763" indent="-228600">
              <a:buClr>
                <a:srgbClr val="00B6DE"/>
              </a:buClr>
              <a:defRPr/>
            </a:lvl2pPr>
            <a:lvl3pPr marL="804863" indent="-228600">
              <a:buClr>
                <a:srgbClr val="00B6DE"/>
              </a:buClr>
              <a:defRPr/>
            </a:lvl3pPr>
            <a:lvl4pPr marL="1146175" indent="-228600">
              <a:buClr>
                <a:srgbClr val="00B6DE"/>
              </a:buClr>
              <a:defRPr/>
            </a:lvl4pPr>
            <a:lvl5pPr marL="1427163" indent="-228600">
              <a:buClr>
                <a:srgbClr val="00B6DE"/>
              </a:buClr>
              <a:defRPr/>
            </a:lvl5pPr>
          </a:lstStyle>
          <a:p>
            <a:pPr lvl="0"/>
            <a:r>
              <a:rPr lang="en-US" dirty="0"/>
              <a:t>Replace with bullet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79487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ullet List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767840"/>
            <a:ext cx="11358372" cy="4047744"/>
          </a:xfrm>
          <a:prstGeom prst="rect">
            <a:avLst/>
          </a:prstGeom>
        </p:spPr>
        <p:txBody>
          <a:bodyPr/>
          <a:lstStyle>
            <a:lvl1pPr>
              <a:buClr>
                <a:srgbClr val="00B6DE"/>
              </a:buClr>
              <a:defRPr/>
            </a:lvl1pPr>
            <a:lvl2pPr marL="512763" indent="-228600">
              <a:buClr>
                <a:srgbClr val="00B6DE"/>
              </a:buClr>
              <a:defRPr/>
            </a:lvl2pPr>
            <a:lvl3pPr marL="804863" indent="-228600">
              <a:buClr>
                <a:srgbClr val="00B6DE"/>
              </a:buClr>
              <a:defRPr/>
            </a:lvl3pPr>
            <a:lvl4pPr marL="1146175" indent="-228600">
              <a:buClr>
                <a:srgbClr val="00B6DE"/>
              </a:buClr>
              <a:defRPr/>
            </a:lvl4pPr>
            <a:lvl5pPr marL="1427163" indent="-228600">
              <a:buClr>
                <a:srgbClr val="00B6DE"/>
              </a:buClr>
              <a:defRPr/>
            </a:lvl5pPr>
          </a:lstStyle>
          <a:p>
            <a:pPr lvl="0"/>
            <a:r>
              <a:rPr lang="en-US" dirty="0"/>
              <a:t>Replace with bullet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8" y="987551"/>
            <a:ext cx="11363134" cy="487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solidFill>
                  <a:srgbClr val="93959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Replace with Slide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66161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Col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4412" y="1295400"/>
            <a:ext cx="5433060" cy="452018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baseline="0"/>
            </a:lvl1pPr>
            <a:lvl2pPr marL="284163" indent="0">
              <a:buClr>
                <a:schemeClr val="tx2"/>
              </a:buClr>
              <a:buNone/>
              <a:defRPr/>
            </a:lvl2pPr>
            <a:lvl3pPr marL="576263" indent="0">
              <a:buClr>
                <a:schemeClr val="tx2"/>
              </a:buClr>
              <a:buNone/>
              <a:defRPr/>
            </a:lvl3pPr>
            <a:lvl4pPr marL="917575" indent="0">
              <a:buClr>
                <a:schemeClr val="tx2"/>
              </a:buClr>
              <a:buNone/>
              <a:defRPr/>
            </a:lvl4pPr>
            <a:lvl5pPr marL="1198563" indent="0"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5" name="Text Col 1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295400"/>
            <a:ext cx="5433060" cy="452018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baseline="0"/>
            </a:lvl1pPr>
            <a:lvl2pPr marL="284163" indent="0">
              <a:buClr>
                <a:schemeClr val="tx2"/>
              </a:buClr>
              <a:buNone/>
              <a:defRPr/>
            </a:lvl2pPr>
            <a:lvl3pPr marL="576263" indent="0">
              <a:buClr>
                <a:schemeClr val="tx2"/>
              </a:buClr>
              <a:buNone/>
              <a:defRPr/>
            </a:lvl3pPr>
            <a:lvl4pPr marL="917575" indent="0">
              <a:buClr>
                <a:schemeClr val="tx2"/>
              </a:buClr>
              <a:buNone/>
              <a:defRPr/>
            </a:lvl4pPr>
            <a:lvl5pPr marL="1198563" indent="0"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353870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Col 2"/>
          <p:cNvSpPr>
            <a:spLocks noGrp="1"/>
          </p:cNvSpPr>
          <p:nvPr>
            <p:ph type="body" sz="quarter" idx="12" hasCustomPrompt="1"/>
          </p:nvPr>
        </p:nvSpPr>
        <p:spPr>
          <a:xfrm>
            <a:off x="6344412" y="1670304"/>
            <a:ext cx="5433060" cy="414528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baseline="0"/>
            </a:lvl1pPr>
            <a:lvl2pPr marL="284163" indent="0">
              <a:buClr>
                <a:schemeClr val="tx2"/>
              </a:buClr>
              <a:buNone/>
              <a:defRPr/>
            </a:lvl2pPr>
            <a:lvl3pPr marL="576263" indent="0">
              <a:buClr>
                <a:schemeClr val="tx2"/>
              </a:buClr>
              <a:buNone/>
              <a:defRPr/>
            </a:lvl3pPr>
            <a:lvl4pPr marL="917575" indent="0">
              <a:buClr>
                <a:schemeClr val="tx2"/>
              </a:buClr>
              <a:buNone/>
              <a:defRPr/>
            </a:lvl4pPr>
            <a:lvl5pPr marL="1198563" indent="0"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6" name="Content Col 1"/>
          <p:cNvSpPr>
            <a:spLocks noGrp="1"/>
          </p:cNvSpPr>
          <p:nvPr>
            <p:ph type="body" sz="quarter" idx="10" hasCustomPrompt="1"/>
          </p:nvPr>
        </p:nvSpPr>
        <p:spPr>
          <a:xfrm>
            <a:off x="419100" y="1670304"/>
            <a:ext cx="5433060" cy="414528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baseline="0"/>
            </a:lvl1pPr>
            <a:lvl2pPr marL="284163" indent="0">
              <a:buClr>
                <a:schemeClr val="tx2"/>
              </a:buClr>
              <a:buNone/>
              <a:defRPr/>
            </a:lvl2pPr>
            <a:lvl3pPr marL="576263" indent="0">
              <a:buClr>
                <a:schemeClr val="tx2"/>
              </a:buClr>
              <a:buNone/>
              <a:defRPr/>
            </a:lvl3pPr>
            <a:lvl4pPr marL="917575" indent="0">
              <a:buClr>
                <a:schemeClr val="tx2"/>
              </a:buClr>
              <a:buNone/>
              <a:defRPr/>
            </a:lvl4pPr>
            <a:lvl5pPr marL="1198563" indent="0"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en-US" dirty="0"/>
              <a:t>Replace with normal text</a:t>
            </a:r>
          </a:p>
        </p:txBody>
      </p:sp>
      <p:sp>
        <p:nvSpPr>
          <p:cNvPr id="4" name="Slide 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14338" y="987551"/>
            <a:ext cx="11363134" cy="487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solidFill>
                  <a:srgbClr val="93959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Replace with Slide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Replace with Slide Title</a:t>
            </a:r>
          </a:p>
        </p:txBody>
      </p:sp>
    </p:spTree>
    <p:extLst>
      <p:ext uri="{BB962C8B-B14F-4D97-AF65-F5344CB8AC3E}">
        <p14:creationId xmlns:p14="http://schemas.microsoft.com/office/powerpoint/2010/main" val="119790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8060B8-1190-4FF9-9407-829437C92AD8}"/>
              </a:ext>
            </a:extLst>
          </p:cNvPr>
          <p:cNvSpPr/>
          <p:nvPr userDrawn="1"/>
        </p:nvSpPr>
        <p:spPr>
          <a:xfrm>
            <a:off x="381000" y="397566"/>
            <a:ext cx="11430000" cy="5486400"/>
          </a:xfrm>
          <a:prstGeom prst="rect">
            <a:avLst/>
          </a:prstGeom>
          <a:solidFill>
            <a:srgbClr val="0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AE1EA-D047-FD96-B106-F4413A8D8F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814920" y="6181779"/>
            <a:ext cx="2996080" cy="4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14528" y="365125"/>
            <a:ext cx="11362944" cy="59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Replace with Slide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87DB4-5C94-B523-FDBE-59586DE7B43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877244" y="6418966"/>
            <a:ext cx="2166667" cy="3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77" r:id="rId3"/>
    <p:sldLayoutId id="2147483679" r:id="rId4"/>
    <p:sldLayoutId id="2147483682" r:id="rId5"/>
    <p:sldLayoutId id="214748368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rgbClr val="000000"/>
          </a:solidFill>
          <a:latin typeface="MADE Outer Sans" panose="0200050500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" userDrawn="1">
          <p15:clr>
            <a:srgbClr val="F26B43"/>
          </p15:clr>
        </p15:guide>
        <p15:guide id="2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F85FE1-B2B2-4805-903E-668B052F94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3706F-ADDD-B5F9-0491-F18A47C1608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8075" y="6418493"/>
            <a:ext cx="2165004" cy="3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rgbClr val="000000"/>
          </a:solidFill>
          <a:latin typeface="MADE Outer Sans" panose="02000505000000020004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">
          <p15:clr>
            <a:srgbClr val="F26B43"/>
          </p15:clr>
        </p15:guide>
        <p15:guide id="2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BB9074-350A-4434-B8B6-CB7D11912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Thomas H. Edwards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5563F2D-74A4-4456-8E84-011744607F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B8AD64B-126F-46E3-AF79-AA6D9FD2C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20240718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D15680C-A0D6-42A4-9DCD-2D4FA8EE1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P589-1</a:t>
            </a:r>
            <a:br>
              <a:rPr lang="en-US" dirty="0"/>
            </a:br>
            <a:r>
              <a:rPr lang="en-US" dirty="0"/>
              <a:t>Refined hashtag processing</a:t>
            </a:r>
            <a:br>
              <a:rPr lang="en-US" dirty="0"/>
            </a:br>
            <a:r>
              <a:rPr lang="en-US" dirty="0"/>
              <a:t>initial clustering, annotated </a:t>
            </a:r>
            <a:r>
              <a:rPr lang="en-US" dirty="0" err="1"/>
              <a:t>umaps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532B6B-11FC-C5EE-5E51-143D1E7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passing qc for each hashtag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A77153-0CB7-7149-4466-76658677A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93841"/>
              </p:ext>
            </p:extLst>
          </p:nvPr>
        </p:nvGraphicFramePr>
        <p:xfrm>
          <a:off x="1389413" y="1267507"/>
          <a:ext cx="9429007" cy="4746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987">
                  <a:extLst>
                    <a:ext uri="{9D8B030D-6E8A-4147-A177-3AD203B41FA5}">
                      <a16:colId xmlns:a16="http://schemas.microsoft.com/office/drawing/2014/main" val="996584562"/>
                    </a:ext>
                  </a:extLst>
                </a:gridCol>
                <a:gridCol w="610743">
                  <a:extLst>
                    <a:ext uri="{9D8B030D-6E8A-4147-A177-3AD203B41FA5}">
                      <a16:colId xmlns:a16="http://schemas.microsoft.com/office/drawing/2014/main" val="2945933316"/>
                    </a:ext>
                  </a:extLst>
                </a:gridCol>
                <a:gridCol w="3399581">
                  <a:extLst>
                    <a:ext uri="{9D8B030D-6E8A-4147-A177-3AD203B41FA5}">
                      <a16:colId xmlns:a16="http://schemas.microsoft.com/office/drawing/2014/main" val="1172398926"/>
                    </a:ext>
                  </a:extLst>
                </a:gridCol>
                <a:gridCol w="1304207">
                  <a:extLst>
                    <a:ext uri="{9D8B030D-6E8A-4147-A177-3AD203B41FA5}">
                      <a16:colId xmlns:a16="http://schemas.microsoft.com/office/drawing/2014/main" val="1750433491"/>
                    </a:ext>
                  </a:extLst>
                </a:gridCol>
                <a:gridCol w="1296489">
                  <a:extLst>
                    <a:ext uri="{9D8B030D-6E8A-4147-A177-3AD203B41FA5}">
                      <a16:colId xmlns:a16="http://schemas.microsoft.com/office/drawing/2014/main" val="557861623"/>
                    </a:ext>
                  </a:extLst>
                </a:gridCol>
              </a:tblGrid>
              <a:tr h="2115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hashtag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donorId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stimulation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nCells_passQC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951767059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CerosalettiLab1059994_CD3CD28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CerosalettiLab1059994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090236194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CerosalettiLab1059994_CEFX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CerosalettiLab1059994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301325491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CerosalettiLab1059994_Islet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CerosalettiLab1059994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2511217433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CerosalettiLab1464776_CD3CD28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CerosalettiLab1464776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386076356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CerosalettiLab1464776_CEFX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CerosalettiLab1464776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11623582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CerosalettiLab1464776_Islet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CerosalettiLab1464776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268236550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CerosalettiLab448473_CD3CD28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CerosalettiLab448473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192362175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CerosalettiLab448473_CEFX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CerosalettiLab448473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3111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558831688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CerosalettiLab448473_Islet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CerosalettiLab448473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810233117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CerosalettiLab632811_CD3CD28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CerosalettiLab632811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187929375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CerosalettiLab632811_CEFX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CerosalettiLab632811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CEFX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11085802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CerosalettiLab632811_Islet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CerosalettiLab632811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2981710018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CerosalettiLab839987_CD3CD28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CerosalettiLab839987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2197599555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CerosalettiLab839987_CEFX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CerosalettiLab839987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8612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3940485812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CerosalettiLab839987_Islet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CerosalettiLab839987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395291811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CerosalettiLab942655_CD3CD28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CerosalettiLab942655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CD3CD28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836804896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CerosalettiLab942655_CEFX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CerosalettiLab942655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CEFX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12609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4064688666"/>
                  </a:ext>
                </a:extLst>
              </a:tr>
              <a:tr h="234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CerosalettiLab942655_Islet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CerosalettiLab942655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Islet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56" marR="5956" marT="5956" marB="0" anchor="b"/>
                </a:tc>
                <a:extLst>
                  <a:ext uri="{0D108BD9-81ED-4DB2-BD59-A6C34878D82A}">
                    <a16:rowId xmlns:a16="http://schemas.microsoft.com/office/drawing/2014/main" val="111000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1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532B6B-11FC-C5EE-5E51-143D1E7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</a:t>
            </a:r>
            <a:r>
              <a:rPr lang="en-US" dirty="0" err="1"/>
              <a:t>umap</a:t>
            </a:r>
            <a:r>
              <a:rPr lang="en-US" dirty="0"/>
              <a:t> – unintegrated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05A27-2100-A944-2FA3-0A8DE59D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2316" y="1196439"/>
            <a:ext cx="7772400" cy="466344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1D9A844-AB70-C3BF-99D5-519C74FCD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21" y="1550685"/>
            <a:ext cx="6423283" cy="395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532B6B-11FC-C5EE-5E51-143D1E7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Rna</a:t>
            </a:r>
            <a:r>
              <a:rPr lang="en-US" dirty="0"/>
              <a:t> </a:t>
            </a:r>
            <a:r>
              <a:rPr lang="en-US" dirty="0" err="1"/>
              <a:t>umap</a:t>
            </a:r>
            <a:r>
              <a:rPr lang="en-US" dirty="0"/>
              <a:t>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3A923-4B19-CEF0-BDB7-1B85404A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4" y="1184564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1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895648-D565-C66B-9097-27CB3BA0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on </a:t>
            </a:r>
            <a:r>
              <a:rPr lang="en-US" dirty="0" err="1"/>
              <a:t>umap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4E039-C1DA-63A8-6663-4C1F6CC6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27" y="1070263"/>
            <a:ext cx="9434946" cy="47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049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I Template" id="{617F62DB-9187-4968-B6BD-269237822284}" vid="{2ACF9B02-9D6B-48A2-82E7-7938B5994EE7}"/>
    </a:ext>
  </a:extLst>
</a:theme>
</file>

<file path=ppt/theme/theme2.xml><?xml version="1.0" encoding="utf-8"?>
<a:theme xmlns:a="http://schemas.openxmlformats.org/drawingml/2006/main" name="Content Slides">
  <a:themeElements>
    <a:clrScheme name="BRI Color Pallete">
      <a:dk1>
        <a:srgbClr val="3F3F3F"/>
      </a:dk1>
      <a:lt1>
        <a:srgbClr val="FFFFFF"/>
      </a:lt1>
      <a:dk2>
        <a:srgbClr val="0082AB"/>
      </a:dk2>
      <a:lt2>
        <a:srgbClr val="E9EBEB"/>
      </a:lt2>
      <a:accent1>
        <a:srgbClr val="00AFD7"/>
      </a:accent1>
      <a:accent2>
        <a:srgbClr val="009A44"/>
      </a:accent2>
      <a:accent3>
        <a:srgbClr val="9D2235"/>
      </a:accent3>
      <a:accent4>
        <a:srgbClr val="545859"/>
      </a:accent4>
      <a:accent5>
        <a:srgbClr val="E57200"/>
      </a:accent5>
      <a:accent6>
        <a:srgbClr val="702F8A"/>
      </a:accent6>
      <a:hlink>
        <a:srgbClr val="0082AB"/>
      </a:hlink>
      <a:folHlink>
        <a:srgbClr val="0082AB"/>
      </a:folHlink>
    </a:clrScheme>
    <a:fontScheme name="BRI Fonts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I Template" id="{617F62DB-9187-4968-B6BD-269237822284}" vid="{4EB4A6C4-FC2D-4A76-B544-737967A04EFF}"/>
    </a:ext>
  </a:extLst>
</a:theme>
</file>

<file path=ppt/theme/theme3.xml><?xml version="1.0" encoding="utf-8"?>
<a:theme xmlns:a="http://schemas.openxmlformats.org/drawingml/2006/main" name="Divider Slides">
  <a:themeElements>
    <a:clrScheme name="BRI Color Pallete">
      <a:dk1>
        <a:srgbClr val="3F3F3F"/>
      </a:dk1>
      <a:lt1>
        <a:srgbClr val="FFFFFF"/>
      </a:lt1>
      <a:dk2>
        <a:srgbClr val="0082AB"/>
      </a:dk2>
      <a:lt2>
        <a:srgbClr val="E9EBEB"/>
      </a:lt2>
      <a:accent1>
        <a:srgbClr val="00AFD7"/>
      </a:accent1>
      <a:accent2>
        <a:srgbClr val="009A44"/>
      </a:accent2>
      <a:accent3>
        <a:srgbClr val="9D2235"/>
      </a:accent3>
      <a:accent4>
        <a:srgbClr val="545859"/>
      </a:accent4>
      <a:accent5>
        <a:srgbClr val="E57200"/>
      </a:accent5>
      <a:accent6>
        <a:srgbClr val="702F8A"/>
      </a:accent6>
      <a:hlink>
        <a:srgbClr val="0082AB"/>
      </a:hlink>
      <a:folHlink>
        <a:srgbClr val="0082AB"/>
      </a:folHlink>
    </a:clrScheme>
    <a:fontScheme name="BRI Fonts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I Template" id="{617F62DB-9187-4968-B6BD-269237822284}" vid="{88A2EB02-826B-46D2-94FA-0897DB60729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 Slides</Template>
  <TotalTime>21238</TotalTime>
  <Words>165</Words>
  <Application>Microsoft Macintosh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 Narrow</vt:lpstr>
      <vt:lpstr>Arial</vt:lpstr>
      <vt:lpstr>Calibri</vt:lpstr>
      <vt:lpstr>MADE Outer Sans</vt:lpstr>
      <vt:lpstr>Title Slides</vt:lpstr>
      <vt:lpstr>Content Slides</vt:lpstr>
      <vt:lpstr>Divider Slides</vt:lpstr>
      <vt:lpstr>PowerPoint Presentation</vt:lpstr>
      <vt:lpstr>Cells passing qc for each hashtag</vt:lpstr>
      <vt:lpstr>RNA umap – unintegrated </vt:lpstr>
      <vt:lpstr>Rna umap clusters</vt:lpstr>
      <vt:lpstr>HT on umap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Edwards</dc:creator>
  <cp:lastModifiedBy>Thomas Edwards</cp:lastModifiedBy>
  <cp:revision>8</cp:revision>
  <dcterms:created xsi:type="dcterms:W3CDTF">2024-07-10T17:48:07Z</dcterms:created>
  <dcterms:modified xsi:type="dcterms:W3CDTF">2024-08-02T15:07:21Z</dcterms:modified>
</cp:coreProperties>
</file>