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b="1" dirty="0"/>
              <a:t>E</a:t>
            </a:r>
            <a:r>
              <a:rPr lang="es-CR" b="1" dirty="0" smtClean="0"/>
              <a:t>structuras </a:t>
            </a:r>
            <a:r>
              <a:rPr lang="es-CR" b="1" dirty="0"/>
              <a:t>de datos abstractos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Por: Efrén Jimenez Delgado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53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 Estructuras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Otras operaciones que se pueden realizar son: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dirty="0"/>
              <a:t>Ordenamiento, de los elementos pertenecientes a la estructura.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dirty="0" smtClean="0"/>
              <a:t>Apareo</a:t>
            </a:r>
            <a:r>
              <a:rPr lang="es-CR" dirty="0"/>
              <a:t>, dadas dos estructuras originar una nueva ordenada y que </a:t>
            </a:r>
            <a:r>
              <a:rPr lang="es-CR" dirty="0" smtClean="0"/>
              <a:t>contenga </a:t>
            </a:r>
            <a:r>
              <a:rPr lang="es-CR" dirty="0"/>
              <a:t>a las apareadas.</a:t>
            </a:r>
          </a:p>
        </p:txBody>
      </p:sp>
    </p:spTree>
    <p:extLst>
      <p:ext uri="{BB962C8B-B14F-4D97-AF65-F5344CB8AC3E}">
        <p14:creationId xmlns:p14="http://schemas.microsoft.com/office/powerpoint/2010/main" val="355326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Algunas estructuras de datos utilizadas en programación son: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2344" y="2322489"/>
            <a:ext cx="10018713" cy="4219978"/>
          </a:xfrm>
        </p:spPr>
        <p:txBody>
          <a:bodyPr>
            <a:normAutofit fontScale="55000" lnSpcReduction="20000"/>
          </a:bodyPr>
          <a:lstStyle/>
          <a:p>
            <a:r>
              <a:rPr lang="es-CR" dirty="0" err="1"/>
              <a:t>Arrays</a:t>
            </a:r>
            <a:r>
              <a:rPr lang="es-CR" dirty="0"/>
              <a:t> (Arreglos</a:t>
            </a:r>
            <a:r>
              <a:rPr lang="es-C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dirty="0" smtClean="0"/>
              <a:t> </a:t>
            </a:r>
            <a:r>
              <a:rPr lang="es-CR" dirty="0"/>
              <a:t>Vectores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dirty="0" smtClean="0"/>
              <a:t> </a:t>
            </a:r>
            <a:r>
              <a:rPr lang="es-CR" dirty="0"/>
              <a:t>Matrices </a:t>
            </a:r>
          </a:p>
          <a:p>
            <a:r>
              <a:rPr lang="es-CR" dirty="0" smtClean="0"/>
              <a:t> </a:t>
            </a:r>
            <a:r>
              <a:rPr lang="es-CR" dirty="0"/>
              <a:t>Listas Enlazadas </a:t>
            </a:r>
            <a:endParaRPr lang="es-C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s-CR" dirty="0" smtClean="0"/>
              <a:t> </a:t>
            </a:r>
            <a:r>
              <a:rPr lang="es-CR" dirty="0"/>
              <a:t>Listas simples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dirty="0" smtClean="0"/>
              <a:t> </a:t>
            </a:r>
            <a:r>
              <a:rPr lang="es-CR" dirty="0"/>
              <a:t>Listas dobles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dirty="0" smtClean="0"/>
              <a:t> </a:t>
            </a:r>
            <a:r>
              <a:rPr lang="es-CR" dirty="0"/>
              <a:t>Listas Circulares </a:t>
            </a:r>
          </a:p>
          <a:p>
            <a:r>
              <a:rPr lang="es-CR" dirty="0" smtClean="0"/>
              <a:t> </a:t>
            </a:r>
            <a:r>
              <a:rPr lang="es-CR" dirty="0"/>
              <a:t>Pilas </a:t>
            </a:r>
          </a:p>
          <a:p>
            <a:r>
              <a:rPr lang="es-CR" dirty="0" smtClean="0"/>
              <a:t> </a:t>
            </a:r>
            <a:r>
              <a:rPr lang="es-CR" dirty="0"/>
              <a:t>Colas </a:t>
            </a:r>
          </a:p>
          <a:p>
            <a:r>
              <a:rPr lang="es-CR" dirty="0" smtClean="0"/>
              <a:t> </a:t>
            </a:r>
            <a:r>
              <a:rPr lang="es-CR" dirty="0"/>
              <a:t>Árboles </a:t>
            </a:r>
          </a:p>
          <a:p>
            <a:r>
              <a:rPr lang="es-CR" dirty="0" smtClean="0"/>
              <a:t> </a:t>
            </a:r>
            <a:r>
              <a:rPr lang="es-CR" dirty="0"/>
              <a:t>Árboles binarios </a:t>
            </a:r>
          </a:p>
          <a:p>
            <a:r>
              <a:rPr lang="es-CR" dirty="0" smtClean="0"/>
              <a:t> </a:t>
            </a:r>
            <a:r>
              <a:rPr lang="es-CR" dirty="0"/>
              <a:t>Árboles </a:t>
            </a:r>
            <a:r>
              <a:rPr lang="es-CR" dirty="0" err="1"/>
              <a:t>Multicamino</a:t>
            </a:r>
            <a:r>
              <a:rPr lang="es-CR" dirty="0"/>
              <a:t> </a:t>
            </a:r>
          </a:p>
          <a:p>
            <a:r>
              <a:rPr lang="es-CR" dirty="0" smtClean="0"/>
              <a:t> </a:t>
            </a:r>
            <a:r>
              <a:rPr lang="es-CR" dirty="0"/>
              <a:t>Conjuntos </a:t>
            </a:r>
          </a:p>
          <a:p>
            <a:r>
              <a:rPr lang="es-CR" dirty="0" smtClean="0"/>
              <a:t> </a:t>
            </a:r>
            <a:r>
              <a:rPr lang="es-CR" dirty="0"/>
              <a:t>Grafos </a:t>
            </a:r>
          </a:p>
          <a:p>
            <a:r>
              <a:rPr lang="es-CR" dirty="0" smtClean="0"/>
              <a:t> </a:t>
            </a:r>
            <a:r>
              <a:rPr lang="es-CR" dirty="0"/>
              <a:t>Montículos 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17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Acceso directo y secuencial a los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R" dirty="0"/>
              <a:t>Secuencial. Para acceder a un objeto se debe acceder a los objetos </a:t>
            </a:r>
            <a:r>
              <a:rPr lang="es-CR" dirty="0" smtClean="0"/>
              <a:t>almacenados </a:t>
            </a:r>
            <a:r>
              <a:rPr lang="es-CR" dirty="0"/>
              <a:t>previamente en el archivo. El acceso secuencial exige </a:t>
            </a:r>
            <a:r>
              <a:rPr lang="es-CR" dirty="0" smtClean="0"/>
              <a:t>elemento </a:t>
            </a:r>
            <a:r>
              <a:rPr lang="es-CR" dirty="0"/>
              <a:t>a elemento, es necesario una exploración secuencial </a:t>
            </a:r>
            <a:r>
              <a:rPr lang="es-CR" dirty="0" smtClean="0"/>
              <a:t>comenzando </a:t>
            </a:r>
            <a:r>
              <a:rPr lang="es-CR" dirty="0"/>
              <a:t>desde el primer elemento. 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 smtClean="0"/>
              <a:t>Directo </a:t>
            </a:r>
            <a:r>
              <a:rPr lang="es-CR" dirty="0"/>
              <a:t>o Aleatorio. Se accede directamente al objeto, sin recorrer los </a:t>
            </a:r>
            <a:r>
              <a:rPr lang="es-CR" dirty="0" smtClean="0"/>
              <a:t>anteriores</a:t>
            </a:r>
            <a:r>
              <a:rPr lang="es-CR" dirty="0"/>
              <a:t>. El acceso directo permite procesar o acceder a un elemento </a:t>
            </a:r>
            <a:r>
              <a:rPr lang="es-CR" dirty="0" smtClean="0"/>
              <a:t>determinado </a:t>
            </a:r>
            <a:r>
              <a:rPr lang="es-CR" dirty="0"/>
              <a:t>haciendo una referencia directamente por su posición en el </a:t>
            </a:r>
            <a:r>
              <a:rPr lang="es-CR" dirty="0" smtClean="0"/>
              <a:t>soporte </a:t>
            </a:r>
            <a:r>
              <a:rPr lang="es-CR" dirty="0"/>
              <a:t>de almacenamiento. 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569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Arreglos lineales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r>
              <a:rPr lang="es-CR" dirty="0"/>
              <a:t>Un arreglo se usa para agrupar, almacenar y organizar datos de un </a:t>
            </a:r>
            <a:r>
              <a:rPr lang="es-CR" dirty="0" smtClean="0"/>
              <a:t>mismo tipo</a:t>
            </a:r>
            <a:r>
              <a:rPr lang="es-CR" dirty="0"/>
              <a:t>. En un arreglo cada valor se almacena en una posición </a:t>
            </a:r>
            <a:r>
              <a:rPr lang="es-CR" dirty="0" smtClean="0"/>
              <a:t>numerada específica </a:t>
            </a:r>
            <a:r>
              <a:rPr lang="es-CR" dirty="0"/>
              <a:t>dentro del arreglo. El número correspondiente a cada posición </a:t>
            </a:r>
            <a:r>
              <a:rPr lang="es-CR" dirty="0" smtClean="0"/>
              <a:t>se conoce </a:t>
            </a:r>
            <a:r>
              <a:rPr lang="es-CR" dirty="0"/>
              <a:t>como índice.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268" y="3738227"/>
            <a:ext cx="4002798" cy="2366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03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sobre arreglos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R" dirty="0"/>
              <a:t>Se pueden implementar una serie de operaciones básicas sobre los </a:t>
            </a:r>
            <a:r>
              <a:rPr lang="es-CR" dirty="0" smtClean="0"/>
              <a:t>arreglos</a:t>
            </a:r>
            <a:r>
              <a:rPr lang="es-CR" dirty="0"/>
              <a:t>, a saber: </a:t>
            </a:r>
            <a:endParaRPr lang="es-CR" dirty="0" smtClean="0"/>
          </a:p>
          <a:p>
            <a:pPr marL="0" indent="0">
              <a:buNone/>
            </a:pPr>
            <a:endParaRPr lang="es-CR" dirty="0"/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Insertar </a:t>
            </a:r>
            <a:r>
              <a:rPr lang="es-CR" dirty="0"/>
              <a:t>elementos 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Búsqueda </a:t>
            </a:r>
            <a:r>
              <a:rPr lang="es-CR" dirty="0"/>
              <a:t>de elementos 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Eliminar </a:t>
            </a:r>
            <a:r>
              <a:rPr lang="es-CR" dirty="0"/>
              <a:t>elementos 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Mostrar </a:t>
            </a:r>
            <a:r>
              <a:rPr lang="es-CR" dirty="0"/>
              <a:t>los elementos 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Ordenar </a:t>
            </a:r>
            <a:r>
              <a:rPr lang="es-CR" dirty="0"/>
              <a:t>los elementos 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Modificar </a:t>
            </a:r>
            <a:r>
              <a:rPr lang="es-CR" dirty="0"/>
              <a:t>algún elemento 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006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 </a:t>
            </a:r>
            <a:r>
              <a:rPr lang="es-CR" dirty="0" smtClean="0"/>
              <a:t>Arreglos </a:t>
            </a:r>
            <a:r>
              <a:rPr lang="es-CR" dirty="0"/>
              <a:t>bidimensionales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r>
              <a:rPr lang="es-CR" dirty="0"/>
              <a:t>Un arreglo de dos dimensiones, también llamado tabla o matriz, donde cada </a:t>
            </a:r>
            <a:r>
              <a:rPr lang="es-CR" dirty="0" smtClean="0"/>
              <a:t>elemento </a:t>
            </a:r>
            <a:r>
              <a:rPr lang="es-CR" dirty="0"/>
              <a:t>se asocia con una pajera de índices, es otro arreglo simple. </a:t>
            </a:r>
          </a:p>
          <a:p>
            <a:r>
              <a:rPr lang="es-CR" dirty="0"/>
              <a:t>Conceptualizamos un arreglo bidimensional como una cuadrícula rectangular </a:t>
            </a:r>
            <a:r>
              <a:rPr lang="es-CR" dirty="0" smtClean="0"/>
              <a:t>de </a:t>
            </a:r>
            <a:r>
              <a:rPr lang="es-CR" dirty="0"/>
              <a:t>elementos divididos en filas y columnas, y utilizamos la notación (fila, </a:t>
            </a:r>
            <a:r>
              <a:rPr lang="es-CR" dirty="0" smtClean="0"/>
              <a:t>columna</a:t>
            </a:r>
            <a:r>
              <a:rPr lang="es-CR" dirty="0"/>
              <a:t>) para identificar un elemento específico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007" y="4244461"/>
            <a:ext cx="2857500" cy="2181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82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sobre </a:t>
            </a:r>
            <a:r>
              <a:rPr lang="es-CR" dirty="0" smtClean="0"/>
              <a:t>arreglos </a:t>
            </a:r>
            <a:r>
              <a:rPr lang="es-CR" dirty="0"/>
              <a:t>bidimensionales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113208"/>
            <a:ext cx="10018713" cy="3124201"/>
          </a:xfrm>
        </p:spPr>
        <p:txBody>
          <a:bodyPr/>
          <a:lstStyle/>
          <a:p>
            <a:r>
              <a:rPr lang="es-CR" dirty="0"/>
              <a:t>Las operaciones con las matrices son muy variadas, desde las básicas como </a:t>
            </a:r>
            <a:r>
              <a:rPr lang="es-CR" dirty="0" smtClean="0"/>
              <a:t>insertar </a:t>
            </a:r>
            <a:r>
              <a:rPr lang="es-CR" dirty="0"/>
              <a:t>y eliminar elementos hasta multiplicaciones de matrices, entre otras. </a:t>
            </a:r>
          </a:p>
        </p:txBody>
      </p:sp>
    </p:spTree>
    <p:extLst>
      <p:ext uri="{BB962C8B-B14F-4D97-AF65-F5344CB8AC3E}">
        <p14:creationId xmlns:p14="http://schemas.microsoft.com/office/powerpoint/2010/main" val="37938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Desventajas 	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</a:t>
            </a:r>
            <a:r>
              <a:rPr lang="es-CR" dirty="0" smtClean="0"/>
              <a:t>n </a:t>
            </a:r>
            <a:r>
              <a:rPr lang="es-CR" dirty="0"/>
              <a:t>un arreglo desordenado, la búsqueda es lenta </a:t>
            </a:r>
          </a:p>
          <a:p>
            <a:r>
              <a:rPr lang="es-CR" dirty="0"/>
              <a:t>E</a:t>
            </a:r>
            <a:r>
              <a:rPr lang="es-CR" dirty="0" smtClean="0"/>
              <a:t>n </a:t>
            </a:r>
            <a:r>
              <a:rPr lang="es-CR" dirty="0"/>
              <a:t>un arreglo ordenado, la inserción es lenta </a:t>
            </a:r>
          </a:p>
          <a:p>
            <a:r>
              <a:rPr lang="es-CR" dirty="0"/>
              <a:t>E</a:t>
            </a:r>
            <a:r>
              <a:rPr lang="es-CR" dirty="0" smtClean="0"/>
              <a:t>n </a:t>
            </a:r>
            <a:r>
              <a:rPr lang="es-CR" dirty="0"/>
              <a:t>ambos casos, la eliminación es lenta </a:t>
            </a:r>
          </a:p>
          <a:p>
            <a:r>
              <a:rPr lang="es-CR" dirty="0"/>
              <a:t>E</a:t>
            </a:r>
            <a:r>
              <a:rPr lang="es-CR" dirty="0" smtClean="0"/>
              <a:t>l </a:t>
            </a:r>
            <a:r>
              <a:rPr lang="es-CR" dirty="0"/>
              <a:t>tamaño de un arreglo no puede cambiar después que se creó</a:t>
            </a:r>
          </a:p>
        </p:txBody>
      </p:sp>
    </p:spTree>
    <p:extLst>
      <p:ext uri="{BB962C8B-B14F-4D97-AF65-F5344CB8AC3E}">
        <p14:creationId xmlns:p14="http://schemas.microsoft.com/office/powerpoint/2010/main" val="41671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Listas ligadas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7341" y="2438399"/>
            <a:ext cx="10018713" cy="3579255"/>
          </a:xfrm>
        </p:spPr>
        <p:txBody>
          <a:bodyPr>
            <a:normAutofit fontScale="92500"/>
          </a:bodyPr>
          <a:lstStyle/>
          <a:p>
            <a:r>
              <a:rPr lang="es-CR" dirty="0"/>
              <a:t>Las listas ligadas, son probablemente, la segunda </a:t>
            </a:r>
            <a:r>
              <a:rPr lang="es-CR" dirty="0" smtClean="0"/>
              <a:t>estructura </a:t>
            </a:r>
            <a:r>
              <a:rPr lang="es-CR" dirty="0"/>
              <a:t>de almacenamiento de propósito general más comúnmente </a:t>
            </a:r>
            <a:r>
              <a:rPr lang="es-CR" dirty="0" smtClean="0"/>
              <a:t>utilizadas, después </a:t>
            </a:r>
            <a:r>
              <a:rPr lang="es-CR" dirty="0"/>
              <a:t>de los </a:t>
            </a:r>
            <a:r>
              <a:rPr lang="es-CR" dirty="0" smtClean="0"/>
              <a:t>arreglos.</a:t>
            </a:r>
          </a:p>
          <a:p>
            <a:r>
              <a:rPr lang="es-CR" dirty="0"/>
              <a:t>Una lista ligada es un mecanismo versátil conveniente para su uso en muchos </a:t>
            </a:r>
            <a:r>
              <a:rPr lang="es-CR" dirty="0" smtClean="0"/>
              <a:t>tipos </a:t>
            </a:r>
            <a:r>
              <a:rPr lang="es-CR" dirty="0"/>
              <a:t>de bases de datos de propósito general. También puede reemplazar a los </a:t>
            </a:r>
            <a:r>
              <a:rPr lang="es-CR" dirty="0" smtClean="0"/>
              <a:t>arreglos </a:t>
            </a:r>
            <a:r>
              <a:rPr lang="es-CR" dirty="0"/>
              <a:t>como base para otras estructuras de almacenamiento como pilas y </a:t>
            </a:r>
            <a:r>
              <a:rPr lang="es-CR" dirty="0" smtClean="0"/>
              <a:t>colas</a:t>
            </a:r>
            <a:r>
              <a:rPr lang="es-CR" dirty="0"/>
              <a:t>. </a:t>
            </a:r>
          </a:p>
          <a:p>
            <a:r>
              <a:rPr lang="es-CR" dirty="0"/>
              <a:t>La ventaja más evidente de utilizar estructuras ligadas, es que permite </a:t>
            </a:r>
            <a:r>
              <a:rPr lang="es-CR" dirty="0" smtClean="0"/>
              <a:t>optimizar </a:t>
            </a:r>
            <a:r>
              <a:rPr lang="es-CR" dirty="0"/>
              <a:t>el uso de la memoria, pues no desperdiciamos el espacio de </a:t>
            </a:r>
            <a:r>
              <a:rPr lang="es-CR" dirty="0" smtClean="0"/>
              <a:t>localidades </a:t>
            </a:r>
            <a:r>
              <a:rPr lang="es-CR" dirty="0"/>
              <a:t>vacías</a:t>
            </a:r>
            <a:endParaRPr lang="es-CR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548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Listas ligadas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La desventaja más grande de las estructuras ligadas es que deben ser </a:t>
            </a:r>
            <a:r>
              <a:rPr lang="es-CR" dirty="0" smtClean="0"/>
              <a:t>recorridas </a:t>
            </a:r>
            <a:r>
              <a:rPr lang="es-CR" dirty="0"/>
              <a:t>desde su inicio para localizar un dato particular. Es decir, no hay </a:t>
            </a:r>
            <a:r>
              <a:rPr lang="es-CR" dirty="0" smtClean="0"/>
              <a:t>forma </a:t>
            </a:r>
            <a:r>
              <a:rPr lang="es-CR" dirty="0"/>
              <a:t>de acceder al i-</a:t>
            </a:r>
            <a:r>
              <a:rPr lang="es-CR" dirty="0" err="1"/>
              <a:t>ésimo</a:t>
            </a:r>
            <a:r>
              <a:rPr lang="es-CR" dirty="0"/>
              <a:t> dato de la lista, como lo haríamos en un arreglo. </a:t>
            </a:r>
          </a:p>
          <a:p>
            <a:r>
              <a:rPr lang="es-CR" dirty="0"/>
              <a:t>Algunas listas más complejas son las listas doblemente ligadas o las </a:t>
            </a:r>
            <a:r>
              <a:rPr lang="es-CR" dirty="0" smtClean="0"/>
              <a:t>listas circulares</a:t>
            </a:r>
            <a:r>
              <a:rPr lang="es-CR" dirty="0"/>
              <a:t>, por nombrar algunas.</a:t>
            </a:r>
          </a:p>
        </p:txBody>
      </p:sp>
    </p:spTree>
    <p:extLst>
      <p:ext uri="{BB962C8B-B14F-4D97-AF65-F5344CB8AC3E}">
        <p14:creationId xmlns:p14="http://schemas.microsoft.com/office/powerpoint/2010/main" val="4631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Antecedentes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Introducción a la Orientación a Objetos </a:t>
            </a:r>
          </a:p>
          <a:p>
            <a:r>
              <a:rPr lang="es-CR" dirty="0"/>
              <a:t>POO comparten tres características: </a:t>
            </a:r>
            <a:endParaRPr lang="es-C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s-CR" dirty="0"/>
              <a:t>E</a:t>
            </a:r>
            <a:r>
              <a:rPr lang="es-CR" dirty="0" smtClean="0"/>
              <a:t>ncapsulación,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dirty="0" smtClean="0"/>
              <a:t>Polimorfismo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dirty="0" smtClean="0"/>
              <a:t>Herencia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53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Listas ligadas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197" y="2296731"/>
            <a:ext cx="5362939" cy="41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Listas ligadas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La clase </a:t>
            </a:r>
            <a:r>
              <a:rPr lang="es-CR" b="1" dirty="0" err="1"/>
              <a:t>NodoDeLista</a:t>
            </a:r>
            <a:r>
              <a:rPr lang="es-CR" dirty="0"/>
              <a:t> debe contener al menos un espacio de almacenamiento </a:t>
            </a:r>
            <a:r>
              <a:rPr lang="es-CR" dirty="0" smtClean="0"/>
              <a:t>de </a:t>
            </a:r>
            <a:r>
              <a:rPr lang="es-CR" dirty="0"/>
              <a:t>datos y un objeto de la clase </a:t>
            </a:r>
            <a:r>
              <a:rPr lang="es-CR" b="1" dirty="0" err="1"/>
              <a:t>NodoDeLista</a:t>
            </a:r>
            <a:r>
              <a:rPr lang="es-CR" dirty="0"/>
              <a:t> no necesariamente instanciado. </a:t>
            </a:r>
          </a:p>
          <a:p>
            <a:r>
              <a:rPr lang="es-CR" dirty="0"/>
              <a:t>La clase </a:t>
            </a:r>
            <a:r>
              <a:rPr lang="es-CR" b="1" dirty="0" err="1"/>
              <a:t>NodoDeLista</a:t>
            </a:r>
            <a:r>
              <a:rPr lang="es-CR" dirty="0"/>
              <a:t> debe ser nuestra clase base, que incorporará los </a:t>
            </a:r>
            <a:r>
              <a:rPr lang="es-CR" dirty="0" smtClean="0"/>
              <a:t>constructores </a:t>
            </a:r>
            <a:r>
              <a:rPr lang="es-CR" dirty="0"/>
              <a:t>necesarios para inicializar nuestros datos. El objetivo es una </a:t>
            </a:r>
            <a:r>
              <a:rPr lang="es-CR" dirty="0" smtClean="0"/>
              <a:t>  estructura </a:t>
            </a:r>
            <a:r>
              <a:rPr lang="es-CR" dirty="0"/>
              <a:t>de clase que nos represente</a:t>
            </a:r>
          </a:p>
        </p:txBody>
      </p:sp>
    </p:spTree>
    <p:extLst>
      <p:ext uri="{BB962C8B-B14F-4D97-AF65-F5344CB8AC3E}">
        <p14:creationId xmlns:p14="http://schemas.microsoft.com/office/powerpoint/2010/main" val="3782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err="1"/>
              <a:t>NodoDeLista</a:t>
            </a:r>
            <a:endParaRPr lang="es-C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508" y="2206579"/>
            <a:ext cx="5973483" cy="39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 clase Lista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R" dirty="0"/>
              <a:t>La clase lista contiene: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dirty="0" smtClean="0"/>
              <a:t>Un </a:t>
            </a:r>
            <a:r>
              <a:rPr lang="es-CR" dirty="0"/>
              <a:t>objeto de tipo </a:t>
            </a:r>
            <a:r>
              <a:rPr lang="es-CR" dirty="0" err="1"/>
              <a:t>NodoDeLista</a:t>
            </a:r>
            <a:r>
              <a:rPr lang="es-CR" dirty="0"/>
              <a:t> que será la primera referencia de </a:t>
            </a:r>
            <a:r>
              <a:rPr lang="es-CR" dirty="0" smtClean="0"/>
              <a:t>nuestra lista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dirty="0" smtClean="0"/>
              <a:t>Un </a:t>
            </a:r>
            <a:r>
              <a:rPr lang="es-CR" dirty="0"/>
              <a:t>grupo de constructores para </a:t>
            </a:r>
            <a:r>
              <a:rPr lang="es-CR" dirty="0" smtClean="0"/>
              <a:t>inicializarla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dirty="0" smtClean="0"/>
              <a:t>Un </a:t>
            </a:r>
            <a:r>
              <a:rPr lang="es-CR" dirty="0"/>
              <a:t>grupo de operaciones para el control de la lista, tales </a:t>
            </a:r>
            <a:r>
              <a:rPr lang="es-CR" dirty="0" smtClean="0"/>
              <a:t>como: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s-CR" dirty="0" smtClean="0"/>
              <a:t>Insertar </a:t>
            </a:r>
            <a:r>
              <a:rPr lang="es-CR" dirty="0"/>
              <a:t>un nuevo </a:t>
            </a:r>
            <a:r>
              <a:rPr lang="es-CR" dirty="0" err="1" smtClean="0"/>
              <a:t>NodoDeLista</a:t>
            </a:r>
            <a:r>
              <a:rPr lang="es-CR" dirty="0" smtClean="0"/>
              <a:t>. 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s-CR" dirty="0" smtClean="0"/>
              <a:t>Buscar </a:t>
            </a:r>
            <a:r>
              <a:rPr lang="es-CR" dirty="0"/>
              <a:t>un </a:t>
            </a:r>
            <a:r>
              <a:rPr lang="es-CR" dirty="0" err="1" smtClean="0"/>
              <a:t>NodoDeLista</a:t>
            </a:r>
            <a:r>
              <a:rPr lang="es-CR" dirty="0" smtClean="0"/>
              <a:t>. </a:t>
            </a:r>
            <a:endParaRPr lang="es-CR" dirty="0"/>
          </a:p>
          <a:p>
            <a:pPr marL="1257300" lvl="2" indent="-342900">
              <a:buFont typeface="+mj-lt"/>
              <a:buAutoNum type="alphaUcPeriod"/>
            </a:pPr>
            <a:r>
              <a:rPr lang="es-CR" dirty="0" smtClean="0"/>
              <a:t>Eliminar </a:t>
            </a:r>
            <a:r>
              <a:rPr lang="es-CR" dirty="0"/>
              <a:t>un </a:t>
            </a:r>
            <a:r>
              <a:rPr lang="es-CR" dirty="0" err="1" smtClean="0"/>
              <a:t>NodoDeLista</a:t>
            </a:r>
            <a:r>
              <a:rPr lang="es-CR" dirty="0" smtClean="0"/>
              <a:t>. 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s-CR" dirty="0" smtClean="0"/>
              <a:t>Obtener </a:t>
            </a:r>
            <a:r>
              <a:rPr lang="es-CR" dirty="0"/>
              <a:t>un </a:t>
            </a:r>
            <a:r>
              <a:rPr lang="es-CR" dirty="0" err="1"/>
              <a:t>NodoDeLista</a:t>
            </a:r>
            <a:r>
              <a:rPr lang="es-CR" dirty="0"/>
              <a:t> en alguna </a:t>
            </a:r>
            <a:r>
              <a:rPr lang="es-CR" dirty="0" smtClean="0"/>
              <a:t>posición. 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s-CR" dirty="0" smtClean="0"/>
              <a:t>Mostrar </a:t>
            </a:r>
            <a:r>
              <a:rPr lang="es-CR" dirty="0"/>
              <a:t>la </a:t>
            </a:r>
            <a:r>
              <a:rPr lang="es-CR" dirty="0" smtClean="0"/>
              <a:t>lista.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097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Métodos de las listas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54767" y="2087449"/>
            <a:ext cx="10018713" cy="40042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R" dirty="0" smtClean="0"/>
              <a:t>	</a:t>
            </a:r>
            <a:r>
              <a:rPr lang="es-CR" dirty="0" err="1" smtClean="0"/>
              <a:t>public</a:t>
            </a:r>
            <a:r>
              <a:rPr lang="es-CR" dirty="0" smtClean="0"/>
              <a:t> </a:t>
            </a:r>
            <a:r>
              <a:rPr lang="es-CR" dirty="0" err="1"/>
              <a:t>class</a:t>
            </a:r>
            <a:r>
              <a:rPr lang="es-CR" dirty="0"/>
              <a:t> </a:t>
            </a:r>
            <a:r>
              <a:rPr lang="es-CR" dirty="0" smtClean="0"/>
              <a:t>Lista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smtClean="0"/>
              <a:t>{ </a:t>
            </a:r>
            <a:endParaRPr lang="es-CR" dirty="0"/>
          </a:p>
          <a:p>
            <a:pPr marL="0" indent="0">
              <a:buNone/>
            </a:pPr>
            <a:r>
              <a:rPr lang="es-CR" dirty="0" smtClean="0"/>
              <a:t>		</a:t>
            </a:r>
            <a:r>
              <a:rPr lang="es-CR" dirty="0" err="1" smtClean="0"/>
              <a:t>NodoDeLista</a:t>
            </a:r>
            <a:r>
              <a:rPr lang="es-CR" dirty="0" smtClean="0"/>
              <a:t> </a:t>
            </a:r>
            <a:r>
              <a:rPr lang="es-CR" dirty="0"/>
              <a:t>tope; </a:t>
            </a:r>
          </a:p>
          <a:p>
            <a:pPr marL="0" indent="0">
              <a:buNone/>
            </a:pPr>
            <a:r>
              <a:rPr lang="es-CR" dirty="0" smtClean="0"/>
              <a:t>		</a:t>
            </a:r>
            <a:r>
              <a:rPr lang="es-CR" dirty="0" err="1" smtClean="0"/>
              <a:t>public</a:t>
            </a:r>
            <a:r>
              <a:rPr lang="es-CR" dirty="0" smtClean="0"/>
              <a:t> </a:t>
            </a:r>
            <a:r>
              <a:rPr lang="es-CR" dirty="0"/>
              <a:t>Lista(){} </a:t>
            </a:r>
          </a:p>
          <a:p>
            <a:pPr marL="0" indent="0">
              <a:buNone/>
            </a:pPr>
            <a:r>
              <a:rPr lang="es-CR" dirty="0" smtClean="0"/>
              <a:t>		</a:t>
            </a:r>
            <a:r>
              <a:rPr lang="es-CR" dirty="0" err="1" smtClean="0"/>
              <a:t>void</a:t>
            </a:r>
            <a:r>
              <a:rPr lang="es-CR" dirty="0" smtClean="0"/>
              <a:t> </a:t>
            </a:r>
            <a:r>
              <a:rPr lang="es-CR" dirty="0"/>
              <a:t>insertar(</a:t>
            </a:r>
            <a:r>
              <a:rPr lang="es-CR" dirty="0" err="1"/>
              <a:t>int</a:t>
            </a:r>
            <a:r>
              <a:rPr lang="es-CR" dirty="0"/>
              <a:t>){} </a:t>
            </a:r>
          </a:p>
          <a:p>
            <a:pPr marL="0" indent="0">
              <a:buNone/>
            </a:pPr>
            <a:r>
              <a:rPr lang="es-CR" dirty="0" smtClean="0"/>
              <a:t>		</a:t>
            </a:r>
            <a:r>
              <a:rPr lang="es-CR" dirty="0" err="1" smtClean="0"/>
              <a:t>void</a:t>
            </a:r>
            <a:r>
              <a:rPr lang="es-CR" dirty="0" smtClean="0"/>
              <a:t> </a:t>
            </a:r>
            <a:r>
              <a:rPr lang="es-CR" dirty="0"/>
              <a:t>eliminar(</a:t>
            </a:r>
            <a:r>
              <a:rPr lang="es-CR" dirty="0" err="1"/>
              <a:t>int</a:t>
            </a:r>
            <a:r>
              <a:rPr lang="es-CR" dirty="0"/>
              <a:t>){} </a:t>
            </a:r>
          </a:p>
          <a:p>
            <a:pPr marL="0" indent="0">
              <a:buNone/>
            </a:pPr>
            <a:r>
              <a:rPr lang="es-CR" dirty="0" smtClean="0"/>
              <a:t>		</a:t>
            </a:r>
            <a:r>
              <a:rPr lang="es-CR" dirty="0" err="1" smtClean="0"/>
              <a:t>int</a:t>
            </a:r>
            <a:r>
              <a:rPr lang="es-CR" dirty="0" smtClean="0"/>
              <a:t> </a:t>
            </a:r>
            <a:r>
              <a:rPr lang="es-CR" dirty="0"/>
              <a:t>buscar(</a:t>
            </a:r>
            <a:r>
              <a:rPr lang="es-CR" dirty="0" err="1"/>
              <a:t>int</a:t>
            </a:r>
            <a:r>
              <a:rPr lang="es-CR" dirty="0"/>
              <a:t>){} </a:t>
            </a:r>
          </a:p>
          <a:p>
            <a:pPr marL="0" indent="0">
              <a:buNone/>
            </a:pPr>
            <a:r>
              <a:rPr lang="es-CR" dirty="0" smtClean="0"/>
              <a:t>		</a:t>
            </a:r>
            <a:r>
              <a:rPr lang="es-CR" dirty="0" err="1" smtClean="0"/>
              <a:t>boolean</a:t>
            </a:r>
            <a:r>
              <a:rPr lang="es-CR" dirty="0" smtClean="0"/>
              <a:t> </a:t>
            </a:r>
            <a:r>
              <a:rPr lang="es-CR" dirty="0" err="1"/>
              <a:t>vacia</a:t>
            </a:r>
            <a:r>
              <a:rPr lang="es-CR" dirty="0"/>
              <a:t>(); </a:t>
            </a:r>
          </a:p>
          <a:p>
            <a:pPr marL="0" indent="0">
              <a:buNone/>
            </a:pPr>
            <a:r>
              <a:rPr lang="es-CR" dirty="0" smtClean="0"/>
              <a:t>		</a:t>
            </a:r>
            <a:r>
              <a:rPr lang="es-CR" dirty="0" err="1" smtClean="0"/>
              <a:t>void</a:t>
            </a:r>
            <a:r>
              <a:rPr lang="es-CR" dirty="0" smtClean="0"/>
              <a:t> </a:t>
            </a:r>
            <a:r>
              <a:rPr lang="es-CR" dirty="0"/>
              <a:t>mostrar(){} </a:t>
            </a:r>
            <a:endParaRPr lang="es-CR" dirty="0" smtClean="0"/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smtClean="0"/>
              <a:t>}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048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8554" y="106251"/>
            <a:ext cx="10018713" cy="1752599"/>
          </a:xfrm>
        </p:spPr>
        <p:txBody>
          <a:bodyPr/>
          <a:lstStyle/>
          <a:p>
            <a:r>
              <a:rPr lang="es-CR" dirty="0"/>
              <a:t>Insertar en una lista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2966" y="1404869"/>
            <a:ext cx="10018713" cy="1286815"/>
          </a:xfrm>
        </p:spPr>
        <p:txBody>
          <a:bodyPr/>
          <a:lstStyle/>
          <a:p>
            <a:r>
              <a:rPr lang="es-CR" dirty="0"/>
              <a:t>Insertar un dato en una lista se refiere a recorrerla para agregar un dato al </a:t>
            </a:r>
            <a:r>
              <a:rPr lang="es-CR" dirty="0" smtClean="0"/>
              <a:t>final </a:t>
            </a:r>
            <a:r>
              <a:rPr lang="es-CR" dirty="0"/>
              <a:t>de la lista </a:t>
            </a:r>
            <a:r>
              <a:rPr lang="es-CR" dirty="0" smtClean="0"/>
              <a:t>o </a:t>
            </a:r>
            <a:r>
              <a:rPr lang="es-CR" dirty="0"/>
              <a:t>en una posición </a:t>
            </a:r>
            <a:r>
              <a:rPr lang="es-CR" dirty="0" smtClean="0"/>
              <a:t>determinada. </a:t>
            </a:r>
            <a:r>
              <a:rPr lang="es-CR" dirty="0"/>
              <a:t>En este caso, insertamos el </a:t>
            </a:r>
            <a:r>
              <a:rPr lang="es-CR" dirty="0" err="1"/>
              <a:t>NodoDeLista</a:t>
            </a:r>
            <a:r>
              <a:rPr lang="es-CR" dirty="0"/>
              <a:t> al final de la lista. El </a:t>
            </a:r>
            <a:r>
              <a:rPr lang="es-CR" dirty="0" smtClean="0"/>
              <a:t>recorrido </a:t>
            </a:r>
            <a:r>
              <a:rPr lang="es-CR" dirty="0"/>
              <a:t>se inicia haciendo actual = tope: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36" y="2691684"/>
            <a:ext cx="6692154" cy="3753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00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891862"/>
            <a:ext cx="10018713" cy="1752599"/>
          </a:xfrm>
        </p:spPr>
        <p:txBody>
          <a:bodyPr/>
          <a:lstStyle/>
          <a:p>
            <a:r>
              <a:rPr lang="es-CR" dirty="0"/>
              <a:t>Eliminar un nodo de la lista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64615" y="3040486"/>
            <a:ext cx="10018713" cy="1441362"/>
          </a:xfrm>
        </p:spPr>
        <p:txBody>
          <a:bodyPr/>
          <a:lstStyle/>
          <a:p>
            <a:r>
              <a:rPr lang="es-CR" dirty="0"/>
              <a:t>Eliminar un nodo significa quitarlo, no importando su posición, pero cuidando </a:t>
            </a:r>
            <a:r>
              <a:rPr lang="es-CR" dirty="0" smtClean="0"/>
              <a:t>que </a:t>
            </a:r>
            <a:r>
              <a:rPr lang="es-CR" dirty="0"/>
              <a:t>no se pierdan los datos. Para eliminar un nodo, primero debemos </a:t>
            </a:r>
            <a:r>
              <a:rPr lang="es-CR" dirty="0" smtClean="0"/>
              <a:t>encontrarlo</a:t>
            </a:r>
            <a:r>
              <a:rPr lang="es-CR" dirty="0"/>
              <a:t>. El recorrido se inicia haciendo igual = tope:</a:t>
            </a:r>
          </a:p>
        </p:txBody>
      </p:sp>
    </p:spTree>
    <p:extLst>
      <p:ext uri="{BB962C8B-B14F-4D97-AF65-F5344CB8AC3E}">
        <p14:creationId xmlns:p14="http://schemas.microsoft.com/office/powerpoint/2010/main" val="42188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40068"/>
            <a:ext cx="10018713" cy="1752599"/>
          </a:xfrm>
        </p:spPr>
        <p:txBody>
          <a:bodyPr/>
          <a:lstStyle/>
          <a:p>
            <a:r>
              <a:rPr lang="es-CR" dirty="0"/>
              <a:t>Eliminar un nodo de la lista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825" y="1547969"/>
            <a:ext cx="5849679" cy="4912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780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Mostrar la lista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El método mostrar escribe a pantalla el contenido de la lista, de </a:t>
            </a:r>
            <a:r>
              <a:rPr lang="es-CR" dirty="0" smtClean="0"/>
              <a:t>manera </a:t>
            </a:r>
            <a:r>
              <a:rPr lang="es-CR" dirty="0"/>
              <a:t>que podamos confirmar su contenido. El método es tan sencillo como </a:t>
            </a:r>
            <a:r>
              <a:rPr lang="es-CR" dirty="0" smtClean="0"/>
              <a:t>recorrer </a:t>
            </a:r>
            <a:r>
              <a:rPr lang="es-CR" dirty="0"/>
              <a:t>la lista elemento a elemento y escribir su contenido en la pantalla, </a:t>
            </a:r>
            <a:r>
              <a:rPr lang="es-CR" dirty="0" smtClean="0"/>
              <a:t>hasta </a:t>
            </a:r>
            <a:r>
              <a:rPr lang="es-CR" dirty="0"/>
              <a:t>que encontremos el final de la lista. El recorrido, como todos se inicia </a:t>
            </a:r>
            <a:r>
              <a:rPr lang="es-CR" dirty="0" smtClean="0"/>
              <a:t>haciendo </a:t>
            </a:r>
            <a:r>
              <a:rPr lang="es-CR" dirty="0"/>
              <a:t>actual = tope.</a:t>
            </a:r>
          </a:p>
        </p:txBody>
      </p:sp>
    </p:spTree>
    <p:extLst>
      <p:ext uri="{BB962C8B-B14F-4D97-AF65-F5344CB8AC3E}">
        <p14:creationId xmlns:p14="http://schemas.microsoft.com/office/powerpoint/2010/main" val="1513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582769"/>
            <a:ext cx="10018713" cy="1752599"/>
          </a:xfrm>
        </p:spPr>
        <p:txBody>
          <a:bodyPr/>
          <a:lstStyle/>
          <a:p>
            <a:r>
              <a:rPr lang="es-CR" dirty="0"/>
              <a:t>Pilas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489378"/>
            <a:ext cx="10018713" cy="3124201"/>
          </a:xfrm>
        </p:spPr>
        <p:txBody>
          <a:bodyPr/>
          <a:lstStyle/>
          <a:p>
            <a:r>
              <a:rPr lang="es-CR" dirty="0"/>
              <a:t>Una pila, es una particularización de las listas y se puede definir como </a:t>
            </a:r>
            <a:r>
              <a:rPr lang="es-CR" dirty="0" smtClean="0"/>
              <a:t>una </a:t>
            </a:r>
            <a:r>
              <a:rPr lang="es-CR" dirty="0"/>
              <a:t>estructura en la cual los elementos son agregados y eliminados en el tope </a:t>
            </a:r>
            <a:r>
              <a:rPr lang="es-CR" dirty="0" smtClean="0"/>
              <a:t>de </a:t>
            </a:r>
            <a:r>
              <a:rPr lang="es-CR" dirty="0"/>
              <a:t>la lista. Es una estructura LIFO (</a:t>
            </a:r>
            <a:r>
              <a:rPr lang="es-CR" dirty="0" err="1"/>
              <a:t>Last</a:t>
            </a:r>
            <a:r>
              <a:rPr lang="es-CR" dirty="0"/>
              <a:t> In </a:t>
            </a:r>
            <a:r>
              <a:rPr lang="es-CR" dirty="0" err="1"/>
              <a:t>First</a:t>
            </a:r>
            <a:r>
              <a:rPr lang="es-CR" dirty="0"/>
              <a:t> </a:t>
            </a:r>
            <a:r>
              <a:rPr lang="es-CR" dirty="0" err="1"/>
              <a:t>Out</a:t>
            </a:r>
            <a:r>
              <a:rPr lang="es-CR" dirty="0"/>
              <a:t> – el primero que llega es el último </a:t>
            </a:r>
            <a:r>
              <a:rPr lang="es-CR" dirty="0" smtClean="0"/>
              <a:t>que </a:t>
            </a:r>
            <a:r>
              <a:rPr lang="es-CR" dirty="0"/>
              <a:t>sale</a:t>
            </a:r>
            <a:r>
              <a:rPr lang="es-CR" dirty="0" smtClean="0"/>
              <a:t>).</a:t>
            </a:r>
          </a:p>
          <a:p>
            <a:r>
              <a:rPr lang="es-CR" dirty="0"/>
              <a:t>Las pilas cuentan solo con 2 operaciones, conocidas como PUSH, insertar </a:t>
            </a:r>
            <a:r>
              <a:rPr lang="es-CR" dirty="0" smtClean="0"/>
              <a:t>un </a:t>
            </a:r>
            <a:r>
              <a:rPr lang="es-CR" dirty="0"/>
              <a:t>elemento en el tope de la pila, y POP, leer el elemento del tope de la pila. </a:t>
            </a:r>
          </a:p>
        </p:txBody>
      </p:sp>
    </p:spTree>
    <p:extLst>
      <p:ext uri="{BB962C8B-B14F-4D97-AF65-F5344CB8AC3E}">
        <p14:creationId xmlns:p14="http://schemas.microsoft.com/office/powerpoint/2010/main" val="3081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Encapsulación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La encapsulación es el mecanismo que agrupa el código y los datos que </a:t>
            </a:r>
            <a:r>
              <a:rPr lang="es-CR" dirty="0" smtClean="0"/>
              <a:t>maneja </a:t>
            </a:r>
            <a:r>
              <a:rPr lang="es-CR" dirty="0"/>
              <a:t>y los mantiene protegidos frente a cualquier interferencia y mal uso. </a:t>
            </a:r>
            <a:r>
              <a:rPr lang="es-CR" dirty="0" smtClean="0"/>
              <a:t>En </a:t>
            </a:r>
            <a:r>
              <a:rPr lang="es-CR" dirty="0"/>
              <a:t>un lenguaje orientado a objetos, el código y los datos suelen empaquetarse </a:t>
            </a:r>
            <a:r>
              <a:rPr lang="es-CR" dirty="0" smtClean="0"/>
              <a:t>de </a:t>
            </a:r>
            <a:r>
              <a:rPr lang="es-CR" dirty="0"/>
              <a:t>la misma forma en que se crea una “caja negra” </a:t>
            </a:r>
            <a:r>
              <a:rPr lang="es-CR" dirty="0" smtClean="0"/>
              <a:t>auto contenida. </a:t>
            </a:r>
            <a:r>
              <a:rPr lang="es-CR" dirty="0"/>
              <a:t>Dentro de </a:t>
            </a:r>
            <a:r>
              <a:rPr lang="es-CR" dirty="0" smtClean="0"/>
              <a:t>la </a:t>
            </a:r>
            <a:r>
              <a:rPr lang="es-CR" dirty="0"/>
              <a:t>caja son necesarios tanto el código como los datos. Cuando el código y los </a:t>
            </a:r>
            <a:r>
              <a:rPr lang="es-CR" dirty="0" smtClean="0"/>
              <a:t>datos </a:t>
            </a:r>
            <a:r>
              <a:rPr lang="es-CR" dirty="0"/>
              <a:t>están enlazados de esta manera, se ha creado un objeto. En otras </a:t>
            </a:r>
            <a:r>
              <a:rPr lang="es-CR" dirty="0" smtClean="0"/>
              <a:t>palabras</a:t>
            </a:r>
            <a:r>
              <a:rPr lang="es-CR" dirty="0"/>
              <a:t>, un objeto es el dispositivo que soporta encapsulación</a:t>
            </a:r>
          </a:p>
        </p:txBody>
      </p:sp>
    </p:spTree>
    <p:extLst>
      <p:ext uri="{BB962C8B-B14F-4D97-AF65-F5344CB8AC3E}">
        <p14:creationId xmlns:p14="http://schemas.microsoft.com/office/powerpoint/2010/main" val="36877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5368" y="0"/>
            <a:ext cx="10018713" cy="1752599"/>
          </a:xfrm>
        </p:spPr>
        <p:txBody>
          <a:bodyPr/>
          <a:lstStyle/>
          <a:p>
            <a:r>
              <a:rPr lang="es-CR" dirty="0" err="1" smtClean="0"/>
              <a:t>Push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96" y="1287887"/>
            <a:ext cx="5789455" cy="5363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90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244666"/>
            <a:ext cx="10018713" cy="821028"/>
          </a:xfrm>
        </p:spPr>
        <p:txBody>
          <a:bodyPr/>
          <a:lstStyle/>
          <a:p>
            <a:r>
              <a:rPr lang="es-CR" dirty="0" smtClean="0"/>
              <a:t>Pop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28" y="1195387"/>
            <a:ext cx="5648325" cy="1495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03" y="2666999"/>
            <a:ext cx="56578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Implementación de pilas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784" y="2346235"/>
            <a:ext cx="7227765" cy="37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Colas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s-CR" dirty="0"/>
              <a:t>Una cola es una estructura de datos similar a una lista con restricciones </a:t>
            </a:r>
            <a:r>
              <a:rPr lang="es-CR" dirty="0" smtClean="0"/>
              <a:t>especiales</a:t>
            </a:r>
            <a:r>
              <a:rPr lang="es-CR" dirty="0"/>
              <a:t>. Los elementos son agregados en la parte posterior de la cola y son </a:t>
            </a:r>
            <a:r>
              <a:rPr lang="es-CR" dirty="0" smtClean="0"/>
              <a:t>eliminados </a:t>
            </a:r>
            <a:r>
              <a:rPr lang="es-CR" dirty="0"/>
              <a:t>por el frente. Esta estructura es llamada FIFO (</a:t>
            </a:r>
            <a:r>
              <a:rPr lang="es-CR" dirty="0" err="1"/>
              <a:t>First</a:t>
            </a:r>
            <a:r>
              <a:rPr lang="es-CR" dirty="0"/>
              <a:t> In, </a:t>
            </a:r>
            <a:r>
              <a:rPr lang="es-CR" dirty="0" err="1"/>
              <a:t>First</a:t>
            </a:r>
            <a:r>
              <a:rPr lang="es-CR" dirty="0"/>
              <a:t> </a:t>
            </a:r>
            <a:r>
              <a:rPr lang="es-CR" dirty="0" err="1"/>
              <a:t>Out</a:t>
            </a:r>
            <a:r>
              <a:rPr lang="es-CR" dirty="0"/>
              <a:t> – el </a:t>
            </a:r>
            <a:r>
              <a:rPr lang="es-CR" dirty="0" smtClean="0"/>
              <a:t>primero </a:t>
            </a:r>
            <a:r>
              <a:rPr lang="es-CR" dirty="0"/>
              <a:t>que llega, es el primero en salir)</a:t>
            </a:r>
          </a:p>
        </p:txBody>
      </p:sp>
    </p:spTree>
    <p:extLst>
      <p:ext uri="{BB962C8B-B14F-4D97-AF65-F5344CB8AC3E}">
        <p14:creationId xmlns:p14="http://schemas.microsoft.com/office/powerpoint/2010/main" val="24755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8957" y="196403"/>
            <a:ext cx="10018713" cy="1271789"/>
          </a:xfrm>
        </p:spPr>
        <p:txBody>
          <a:bodyPr/>
          <a:lstStyle/>
          <a:p>
            <a:r>
              <a:rPr lang="es-CR" dirty="0"/>
              <a:t>Colas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261" y="1230501"/>
            <a:ext cx="6444103" cy="38394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74" y="5215072"/>
            <a:ext cx="54006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/>
            </a:r>
            <a:br>
              <a:rPr lang="es-CR" dirty="0"/>
            </a:br>
            <a:r>
              <a:rPr lang="es-CR" dirty="0"/>
              <a:t> Construcción de colas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Implementar colas involucra el uso clases similares a una lista. Las </a:t>
            </a:r>
            <a:r>
              <a:rPr lang="es-CR" dirty="0" smtClean="0"/>
              <a:t>operaciones </a:t>
            </a:r>
            <a:r>
              <a:rPr lang="es-CR" dirty="0"/>
              <a:t>sobre esta estructura son idénticas: insertar y eliminar, con </a:t>
            </a:r>
            <a:r>
              <a:rPr lang="es-CR" dirty="0" smtClean="0"/>
              <a:t>las consideraciones </a:t>
            </a:r>
            <a:r>
              <a:rPr lang="es-CR" dirty="0"/>
              <a:t>pertinentes.</a:t>
            </a:r>
          </a:p>
        </p:txBody>
      </p:sp>
    </p:spTree>
    <p:extLst>
      <p:ext uri="{BB962C8B-B14F-4D97-AF65-F5344CB8AC3E}">
        <p14:creationId xmlns:p14="http://schemas.microsoft.com/office/powerpoint/2010/main" val="32503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2795" y="1239592"/>
            <a:ext cx="10018713" cy="1104363"/>
          </a:xfrm>
        </p:spPr>
        <p:txBody>
          <a:bodyPr/>
          <a:lstStyle/>
          <a:p>
            <a:r>
              <a:rPr lang="es-CR" dirty="0"/>
              <a:t>Insertar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64616" y="2644697"/>
            <a:ext cx="10018713" cy="1309352"/>
          </a:xfrm>
        </p:spPr>
        <p:txBody>
          <a:bodyPr/>
          <a:lstStyle/>
          <a:p>
            <a:r>
              <a:rPr lang="es-CR" dirty="0" smtClean="0"/>
              <a:t>Insertar </a:t>
            </a:r>
            <a:r>
              <a:rPr lang="es-CR" dirty="0"/>
              <a:t>un dato en una cola es muy similar a hacerlo en una pila o una </a:t>
            </a:r>
            <a:r>
              <a:rPr lang="es-CR" dirty="0" smtClean="0"/>
              <a:t>lista</a:t>
            </a:r>
            <a:r>
              <a:rPr lang="es-CR" dirty="0"/>
              <a:t>, la diferencia es que tendremos que hacerlo por el final de la cola. A </a:t>
            </a:r>
            <a:r>
              <a:rPr lang="es-CR" dirty="0" smtClean="0"/>
              <a:t>este </a:t>
            </a:r>
            <a:r>
              <a:rPr lang="es-CR" dirty="0"/>
              <a:t>proceso se le llama encolar.</a:t>
            </a:r>
          </a:p>
        </p:txBody>
      </p:sp>
    </p:spTree>
    <p:extLst>
      <p:ext uri="{BB962C8B-B14F-4D97-AF65-F5344CB8AC3E}">
        <p14:creationId xmlns:p14="http://schemas.microsoft.com/office/powerpoint/2010/main" val="40822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286555"/>
            <a:ext cx="10018713" cy="1752599"/>
          </a:xfrm>
        </p:spPr>
        <p:txBody>
          <a:bodyPr/>
          <a:lstStyle/>
          <a:p>
            <a:r>
              <a:rPr lang="es-CR" dirty="0"/>
              <a:t>Insertar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575" y="1719261"/>
            <a:ext cx="5514975" cy="5019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23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Eliminar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061692"/>
            <a:ext cx="10018713" cy="3124201"/>
          </a:xfrm>
        </p:spPr>
        <p:txBody>
          <a:bodyPr/>
          <a:lstStyle/>
          <a:p>
            <a:endParaRPr lang="es-CR" dirty="0"/>
          </a:p>
          <a:p>
            <a:r>
              <a:rPr lang="es-CR" dirty="0"/>
              <a:t>Para extraer un dato de la cola, es necesario modificar el valor del </a:t>
            </a:r>
            <a:r>
              <a:rPr lang="es-CR" dirty="0" smtClean="0"/>
              <a:t>nodo primero</a:t>
            </a:r>
            <a:r>
              <a:rPr lang="es-CR" dirty="0"/>
              <a:t>, de manera que deje de apuntar al primer elemento de la cola. De la </a:t>
            </a:r>
            <a:r>
              <a:rPr lang="es-CR" dirty="0" smtClean="0"/>
              <a:t>misma </a:t>
            </a:r>
            <a:r>
              <a:rPr lang="es-CR" dirty="0"/>
              <a:t>manera que con las pilas, se extrae el valor antes de que se </a:t>
            </a:r>
            <a:r>
              <a:rPr lang="es-CR" dirty="0" smtClean="0"/>
              <a:t>pierda</a:t>
            </a:r>
            <a:r>
              <a:rPr lang="es-CR" dirty="0"/>
              <a:t>. Se hace que el nodo primero ahora apunte al nuevo elemento (anterior de </a:t>
            </a:r>
            <a:r>
              <a:rPr lang="es-CR" dirty="0" smtClean="0"/>
              <a:t>la cola</a:t>
            </a:r>
            <a:r>
              <a:rPr lang="es-C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993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Eliminar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734" y="2099256"/>
            <a:ext cx="5073926" cy="43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Polimorfismo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Es </a:t>
            </a:r>
            <a:r>
              <a:rPr lang="es-CR" dirty="0"/>
              <a:t>la </a:t>
            </a:r>
            <a:r>
              <a:rPr lang="es-CR" dirty="0" smtClean="0"/>
              <a:t>cualidad </a:t>
            </a:r>
            <a:r>
              <a:rPr lang="es-CR" dirty="0"/>
              <a:t>que permite que un nombre se utilice para dos o más propósitos </a:t>
            </a:r>
            <a:r>
              <a:rPr lang="es-CR" dirty="0" smtClean="0"/>
              <a:t>relacionados </a:t>
            </a:r>
            <a:r>
              <a:rPr lang="es-CR" dirty="0"/>
              <a:t>pero técnicamente diferentes. El propósito del polimorfismo </a:t>
            </a:r>
            <a:r>
              <a:rPr lang="es-CR" dirty="0" smtClean="0"/>
              <a:t>aplicado </a:t>
            </a:r>
            <a:r>
              <a:rPr lang="es-CR" dirty="0"/>
              <a:t>a la POO es permitir poder usar un nombre para especificar una clase </a:t>
            </a:r>
            <a:r>
              <a:rPr lang="es-CR" dirty="0" smtClean="0"/>
              <a:t>general </a:t>
            </a:r>
            <a:r>
              <a:rPr lang="es-CR" dirty="0"/>
              <a:t>de acciones. </a:t>
            </a:r>
            <a:r>
              <a:rPr lang="es-CR" dirty="0" smtClean="0"/>
              <a:t>El </a:t>
            </a:r>
            <a:r>
              <a:rPr lang="es-CR" dirty="0"/>
              <a:t>concepto de polimorfismo es la idea de “una </a:t>
            </a:r>
            <a:r>
              <a:rPr lang="es-CR" dirty="0" smtClean="0"/>
              <a:t>interfaz</a:t>
            </a:r>
            <a:r>
              <a:rPr lang="es-CR" dirty="0"/>
              <a:t>, múltiples métodos”. Esto significa que es posible diseñar una </a:t>
            </a:r>
            <a:r>
              <a:rPr lang="es-CR" dirty="0" smtClean="0"/>
              <a:t>interfaz </a:t>
            </a:r>
            <a:r>
              <a:rPr lang="es-CR" dirty="0"/>
              <a:t>genérica para un grupo de actividades relacionadas. Sin embargo, la </a:t>
            </a:r>
            <a:r>
              <a:rPr lang="es-CR" dirty="0" smtClean="0"/>
              <a:t>acción </a:t>
            </a:r>
            <a:r>
              <a:rPr lang="es-CR" dirty="0"/>
              <a:t>específica ejecutada depende de los datos. La ventaja del </a:t>
            </a:r>
            <a:r>
              <a:rPr lang="es-CR" dirty="0" smtClean="0"/>
              <a:t>polimorfismo </a:t>
            </a:r>
            <a:r>
              <a:rPr lang="es-CR" dirty="0"/>
              <a:t>es que ayuda a reducir la complejidad permitiendo que la misma </a:t>
            </a:r>
            <a:r>
              <a:rPr lang="es-CR" dirty="0" smtClean="0"/>
              <a:t>interfaz </a:t>
            </a:r>
            <a:r>
              <a:rPr lang="es-CR" dirty="0"/>
              <a:t>se utilice para especificar una clase general de </a:t>
            </a:r>
            <a:r>
              <a:rPr lang="es-CR" dirty="0" smtClean="0"/>
              <a:t>acción.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680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Árboles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7341" y="2074571"/>
            <a:ext cx="10018713" cy="1595908"/>
          </a:xfrm>
        </p:spPr>
        <p:txBody>
          <a:bodyPr/>
          <a:lstStyle/>
          <a:p>
            <a:r>
              <a:rPr lang="es-CR" dirty="0"/>
              <a:t>Un árbol es una estructura no lineal en la que cada nodo puede apuntar </a:t>
            </a:r>
            <a:r>
              <a:rPr lang="es-CR" dirty="0" smtClean="0"/>
              <a:t>a uno </a:t>
            </a:r>
            <a:r>
              <a:rPr lang="es-CR" dirty="0"/>
              <a:t>o varios nodos. También se suele dar una definición recursiva: un árbol es </a:t>
            </a:r>
            <a:r>
              <a:rPr lang="es-CR" dirty="0" smtClean="0"/>
              <a:t>una </a:t>
            </a:r>
            <a:r>
              <a:rPr lang="es-CR" dirty="0"/>
              <a:t>estructura compuesta por un dato y varios árboles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194" y="3670479"/>
            <a:ext cx="4583641" cy="25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Grafos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s-CR" dirty="0" smtClean="0"/>
              <a:t>Un</a:t>
            </a:r>
            <a:r>
              <a:rPr lang="es-CR" dirty="0"/>
              <a:t> </a:t>
            </a:r>
            <a:r>
              <a:rPr lang="es-CR" b="1" dirty="0"/>
              <a:t>grafo</a:t>
            </a:r>
            <a:r>
              <a:rPr lang="es-CR" dirty="0"/>
              <a:t> en el ámbito de las ciencias de la computación es una estructura de datos, en concreto un tipo abstracto de datos (TAD), que consiste en un conjunto de nodos (también llamados vértices) y un conjunto de arcos (aristas) que establecen relaciones entre los nodos. El concepto de grafo TAD desciende directamente del concepto matemático de grafo.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678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Grafos</a:t>
            </a:r>
            <a:endParaRPr lang="es-C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55" y="2438399"/>
            <a:ext cx="3972562" cy="2606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752" y="2564961"/>
            <a:ext cx="3094597" cy="2353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89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Herencia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R" dirty="0"/>
              <a:t>La herencia es el proceso mediante el cual un objeto puede adquirir las </a:t>
            </a:r>
            <a:r>
              <a:rPr lang="es-CR" dirty="0" smtClean="0"/>
              <a:t>propiedades </a:t>
            </a:r>
            <a:r>
              <a:rPr lang="es-CR" dirty="0"/>
              <a:t>de otro. Mas en concreto, un objeto puede heredar un conjunto </a:t>
            </a:r>
            <a:r>
              <a:rPr lang="es-CR" dirty="0" smtClean="0"/>
              <a:t>general </a:t>
            </a:r>
            <a:r>
              <a:rPr lang="es-CR" dirty="0"/>
              <a:t>de propiedades a alas que puede añadir aquellas características que </a:t>
            </a:r>
            <a:r>
              <a:rPr lang="es-CR" dirty="0" smtClean="0"/>
              <a:t>son </a:t>
            </a:r>
            <a:r>
              <a:rPr lang="es-CR" dirty="0"/>
              <a:t>específicamente suyas. La herencia es importante porque permite que un </a:t>
            </a:r>
            <a:r>
              <a:rPr lang="es-CR" dirty="0" smtClean="0"/>
              <a:t>objeto </a:t>
            </a:r>
            <a:r>
              <a:rPr lang="es-CR" dirty="0"/>
              <a:t>soporte el concepto de clasificación jerárquica. Mucha información se </a:t>
            </a:r>
            <a:r>
              <a:rPr lang="es-CR" dirty="0" smtClean="0"/>
              <a:t>hace </a:t>
            </a:r>
            <a:r>
              <a:rPr lang="es-CR" dirty="0"/>
              <a:t>manejable gracias a esta clasificación, por ejemplo, la descripción de </a:t>
            </a:r>
            <a:r>
              <a:rPr lang="es-CR" dirty="0" smtClean="0"/>
              <a:t>una </a:t>
            </a:r>
            <a:r>
              <a:rPr lang="es-CR" dirty="0"/>
              <a:t>casa. Una casa es parte de una clase general llamada edificio, a su vez, </a:t>
            </a:r>
            <a:r>
              <a:rPr lang="es-CR" dirty="0" smtClean="0"/>
              <a:t>edificio </a:t>
            </a:r>
            <a:r>
              <a:rPr lang="es-CR" dirty="0"/>
              <a:t>es una parte de la clase mas general estructura, que es parte de la </a:t>
            </a:r>
            <a:r>
              <a:rPr lang="es-CR" dirty="0" smtClean="0"/>
              <a:t>clase </a:t>
            </a:r>
            <a:r>
              <a:rPr lang="es-CR" dirty="0"/>
              <a:t>aun más general de objetos que se puede llamar </a:t>
            </a:r>
            <a:r>
              <a:rPr lang="es-CR" dirty="0" smtClean="0"/>
              <a:t>obra-hombre.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498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Datos Abstractos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Abstracción: consiste en ignorar los detalles de la manera particular en </a:t>
            </a:r>
            <a:r>
              <a:rPr lang="es-CR" dirty="0" smtClean="0"/>
              <a:t>que </a:t>
            </a:r>
            <a:r>
              <a:rPr lang="es-CR" dirty="0"/>
              <a:t>está hecha una cosa, quedándonos solamente con su visión general. Tipo </a:t>
            </a:r>
            <a:r>
              <a:rPr lang="es-CR" dirty="0" smtClean="0"/>
              <a:t>de </a:t>
            </a:r>
            <a:r>
              <a:rPr lang="es-CR" dirty="0"/>
              <a:t>Dato Abstracto (TDA) se define como un conjunto de valores que pueden </a:t>
            </a:r>
            <a:r>
              <a:rPr lang="es-CR" dirty="0" smtClean="0"/>
              <a:t>tomar </a:t>
            </a:r>
            <a:r>
              <a:rPr lang="es-CR" dirty="0"/>
              <a:t>los datos de ese tipo, junto a las operaciones que los manipulan.</a:t>
            </a:r>
          </a:p>
        </p:txBody>
      </p:sp>
    </p:spTree>
    <p:extLst>
      <p:ext uri="{BB962C8B-B14F-4D97-AF65-F5344CB8AC3E}">
        <p14:creationId xmlns:p14="http://schemas.microsoft.com/office/powerpoint/2010/main" val="40285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Datos Abstractos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1736" y="2177602"/>
            <a:ext cx="10018713" cy="4068652"/>
          </a:xfrm>
        </p:spPr>
        <p:txBody>
          <a:bodyPr>
            <a:normAutofit fontScale="70000" lnSpcReduction="20000"/>
          </a:bodyPr>
          <a:lstStyle/>
          <a:p>
            <a:r>
              <a:rPr lang="es-CR" dirty="0"/>
              <a:t>Un TDA es un modelo matemático de estructuras de datos que especifican los </a:t>
            </a:r>
            <a:r>
              <a:rPr lang="es-CR" dirty="0" smtClean="0"/>
              <a:t> tipos </a:t>
            </a:r>
            <a:r>
              <a:rPr lang="es-CR" dirty="0"/>
              <a:t>de datos almacenados, las operaciones definidas sobre esos datos y los </a:t>
            </a:r>
            <a:r>
              <a:rPr lang="es-CR" dirty="0" smtClean="0"/>
              <a:t> tipos </a:t>
            </a:r>
            <a:r>
              <a:rPr lang="es-CR" dirty="0"/>
              <a:t>de parámetros de esas operaciones. </a:t>
            </a:r>
            <a:endParaRPr lang="es-CR" dirty="0" smtClean="0"/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TAD = Valores (tipo de dato) + operaciones 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Un TDA define lo que cada operación debe hacer, más no como la debe </a:t>
            </a:r>
            <a:r>
              <a:rPr lang="es-CR" dirty="0" smtClean="0"/>
              <a:t>hacer</a:t>
            </a:r>
            <a:r>
              <a:rPr lang="es-CR" dirty="0"/>
              <a:t>. En un lenguaje de programación como Java un TDA puede ser </a:t>
            </a:r>
            <a:r>
              <a:rPr lang="es-CR" dirty="0" smtClean="0"/>
              <a:t>expresado </a:t>
            </a:r>
            <a:r>
              <a:rPr lang="es-CR" dirty="0"/>
              <a:t>como una interface, que es una simple lista de declaraciones de </a:t>
            </a:r>
            <a:r>
              <a:rPr lang="es-CR" dirty="0" smtClean="0"/>
              <a:t>métodos</a:t>
            </a:r>
            <a:r>
              <a:rPr lang="es-CR" dirty="0"/>
              <a:t>. </a:t>
            </a:r>
            <a:endParaRPr lang="es-CR" dirty="0" smtClean="0"/>
          </a:p>
          <a:p>
            <a:endParaRPr lang="es-CR" dirty="0"/>
          </a:p>
          <a:p>
            <a:r>
              <a:rPr lang="es-CR" dirty="0"/>
              <a:t>Un TDA es materializado por una estructura de datos </a:t>
            </a:r>
            <a:r>
              <a:rPr lang="es-CR" dirty="0" smtClean="0"/>
              <a:t>concreta, es </a:t>
            </a:r>
            <a:r>
              <a:rPr lang="es-CR" dirty="0"/>
              <a:t>modelada por una clase. Una clase define los datos que serán almacenados </a:t>
            </a:r>
            <a:r>
              <a:rPr lang="es-CR" dirty="0" smtClean="0"/>
              <a:t>y </a:t>
            </a:r>
            <a:r>
              <a:rPr lang="es-CR" dirty="0"/>
              <a:t>las operaciones soportadas por los objetos que son instancia de la clase. Al </a:t>
            </a:r>
            <a:r>
              <a:rPr lang="es-CR" dirty="0" smtClean="0"/>
              <a:t>contrario </a:t>
            </a:r>
            <a:r>
              <a:rPr lang="es-CR" dirty="0"/>
              <a:t>de las interfaces, las clases especifican como las operaciones son </a:t>
            </a:r>
            <a:r>
              <a:rPr lang="es-CR" dirty="0" smtClean="0"/>
              <a:t>ejecutadas </a:t>
            </a:r>
            <a:r>
              <a:rPr lang="es-CR" dirty="0"/>
              <a:t>(implementación). </a:t>
            </a:r>
            <a:endParaRPr lang="es-CR" dirty="0" smtClean="0"/>
          </a:p>
          <a:p>
            <a:endParaRPr lang="es-CR" dirty="0"/>
          </a:p>
          <a:p>
            <a:r>
              <a:rPr lang="es-CR" dirty="0"/>
              <a:t>Ejemplos de tipos de datos abstractos son las Listas, Pilas, Colas, etc., que se </a:t>
            </a:r>
            <a:r>
              <a:rPr lang="es-CR" dirty="0" smtClean="0"/>
              <a:t>discutirán </a:t>
            </a:r>
            <a:r>
              <a:rPr lang="es-CR" dirty="0"/>
              <a:t>más adelante.</a:t>
            </a:r>
          </a:p>
        </p:txBody>
      </p:sp>
    </p:spTree>
    <p:extLst>
      <p:ext uri="{BB962C8B-B14F-4D97-AF65-F5344CB8AC3E}">
        <p14:creationId xmlns:p14="http://schemas.microsoft.com/office/powerpoint/2010/main" val="27737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Estructuras de Datos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 programación, una estructura de datos es una forma de organizar un </a:t>
            </a:r>
            <a:r>
              <a:rPr lang="es-CR" dirty="0" smtClean="0"/>
              <a:t>conjunto </a:t>
            </a:r>
            <a:r>
              <a:rPr lang="es-CR" dirty="0"/>
              <a:t>de datos elementales (un dato elemental es la mínima información </a:t>
            </a:r>
            <a:r>
              <a:rPr lang="es-CR" dirty="0" smtClean="0"/>
              <a:t>que </a:t>
            </a:r>
            <a:r>
              <a:rPr lang="es-CR" dirty="0"/>
              <a:t>se tiene en el sistema) con el objetivo de facilitar la manipulación de </a:t>
            </a:r>
            <a:r>
              <a:rPr lang="es-CR" dirty="0" smtClean="0"/>
              <a:t>estos </a:t>
            </a:r>
            <a:r>
              <a:rPr lang="es-CR" dirty="0"/>
              <a:t>datos como un todo y/o individualmente. </a:t>
            </a:r>
          </a:p>
          <a:p>
            <a:r>
              <a:rPr lang="es-CR" dirty="0"/>
              <a:t>Una estructura de datos define la organización e </a:t>
            </a:r>
            <a:r>
              <a:rPr lang="es-CR" dirty="0" err="1"/>
              <a:t>interrelacionamiento</a:t>
            </a:r>
            <a:r>
              <a:rPr lang="es-CR" dirty="0"/>
              <a:t> </a:t>
            </a:r>
            <a:r>
              <a:rPr lang="es-CR" dirty="0" smtClean="0"/>
              <a:t>de estos</a:t>
            </a:r>
            <a:r>
              <a:rPr lang="es-CR" dirty="0"/>
              <a:t>, y un conjunto de operaciones que se pueden realizar sobre él.</a:t>
            </a:r>
          </a:p>
        </p:txBody>
      </p:sp>
    </p:spTree>
    <p:extLst>
      <p:ext uri="{BB962C8B-B14F-4D97-AF65-F5344CB8AC3E}">
        <p14:creationId xmlns:p14="http://schemas.microsoft.com/office/powerpoint/2010/main" val="11707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 Estructuras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Las operaciones básicas son: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dirty="0" smtClean="0"/>
              <a:t>Alta, adicionar un nuevo valor a la estructura.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dirty="0" smtClean="0"/>
              <a:t>Baja, borrar un valor de la estructura.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R" dirty="0" smtClean="0"/>
              <a:t>Búsqueda, encontrar un determinado valor en la estructura para se realizar una operación con este valor, en forma SECUENCIAL o BINARIO (siempre y cuando los datos estén ordenados). 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910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272</TotalTime>
  <Words>1879</Words>
  <Application>Microsoft Office PowerPoint</Application>
  <PresentationFormat>Panorámica</PresentationFormat>
  <Paragraphs>142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5" baseType="lpstr">
      <vt:lpstr>Arial</vt:lpstr>
      <vt:lpstr>Corbel</vt:lpstr>
      <vt:lpstr>Parallax</vt:lpstr>
      <vt:lpstr>Estructuras de datos abstractos</vt:lpstr>
      <vt:lpstr>Antecedentes</vt:lpstr>
      <vt:lpstr>Encapsulación</vt:lpstr>
      <vt:lpstr>Polimorfismo</vt:lpstr>
      <vt:lpstr>Herencia</vt:lpstr>
      <vt:lpstr>Tipos de Datos Abstractos</vt:lpstr>
      <vt:lpstr>Tipos de Datos Abstractos</vt:lpstr>
      <vt:lpstr>Estructuras de Datos </vt:lpstr>
      <vt:lpstr> Estructuras de Datos</vt:lpstr>
      <vt:lpstr> Estructuras de Datos</vt:lpstr>
      <vt:lpstr>Algunas estructuras de datos utilizadas en programación son: </vt:lpstr>
      <vt:lpstr>Acceso directo y secuencial a los datos</vt:lpstr>
      <vt:lpstr>Arreglos lineales</vt:lpstr>
      <vt:lpstr>Operaciones sobre arreglos</vt:lpstr>
      <vt:lpstr> Arreglos bidimensionales</vt:lpstr>
      <vt:lpstr>Operaciones sobre arreglos bidimensionales</vt:lpstr>
      <vt:lpstr>Desventajas  </vt:lpstr>
      <vt:lpstr>Listas ligadas</vt:lpstr>
      <vt:lpstr>Listas ligadas</vt:lpstr>
      <vt:lpstr>Listas ligadas</vt:lpstr>
      <vt:lpstr>Listas ligadas</vt:lpstr>
      <vt:lpstr>NodoDeLista</vt:lpstr>
      <vt:lpstr>La clase Lista</vt:lpstr>
      <vt:lpstr>Métodos de las listas</vt:lpstr>
      <vt:lpstr>Insertar en una lista</vt:lpstr>
      <vt:lpstr>Eliminar un nodo de la lista</vt:lpstr>
      <vt:lpstr>Eliminar un nodo de la lista</vt:lpstr>
      <vt:lpstr>Mostrar la lista</vt:lpstr>
      <vt:lpstr>Pilas</vt:lpstr>
      <vt:lpstr>Push</vt:lpstr>
      <vt:lpstr>Pop</vt:lpstr>
      <vt:lpstr>Implementación de pilas </vt:lpstr>
      <vt:lpstr>Colas</vt:lpstr>
      <vt:lpstr>Colas</vt:lpstr>
      <vt:lpstr>  Construcción de colas</vt:lpstr>
      <vt:lpstr>Insertar</vt:lpstr>
      <vt:lpstr>Insertar</vt:lpstr>
      <vt:lpstr>Eliminar</vt:lpstr>
      <vt:lpstr>Eliminar</vt:lpstr>
      <vt:lpstr>Árboles</vt:lpstr>
      <vt:lpstr>Grafos</vt:lpstr>
      <vt:lpstr>Grafos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abstractos</dc:title>
  <dc:creator>Jimenez</dc:creator>
  <cp:lastModifiedBy>Jimenez</cp:lastModifiedBy>
  <cp:revision>17</cp:revision>
  <dcterms:created xsi:type="dcterms:W3CDTF">2014-07-08T17:50:11Z</dcterms:created>
  <dcterms:modified xsi:type="dcterms:W3CDTF">2014-07-08T22:22:23Z</dcterms:modified>
</cp:coreProperties>
</file>