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6/19/2014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6/19/2014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a:t>ALGORITMOS</a:t>
            </a:r>
            <a:br>
              <a:rPr lang="es-CR" dirty="0"/>
            </a:br>
            <a:r>
              <a:rPr lang="es-CR" dirty="0"/>
              <a:t>DE ORDENACIÓN Y BÚSQUEDA</a:t>
            </a:r>
          </a:p>
        </p:txBody>
      </p:sp>
      <p:sp>
        <p:nvSpPr>
          <p:cNvPr id="3" name="Subtítulo 2"/>
          <p:cNvSpPr>
            <a:spLocks noGrp="1"/>
          </p:cNvSpPr>
          <p:nvPr>
            <p:ph type="subTitle" idx="1"/>
          </p:nvPr>
        </p:nvSpPr>
        <p:spPr/>
        <p:txBody>
          <a:bodyPr/>
          <a:lstStyle/>
          <a:p>
            <a:r>
              <a:rPr lang="es-CR" dirty="0" smtClean="0"/>
              <a:t>Por: Efrén Jiménez Delgado</a:t>
            </a:r>
            <a:endParaRPr lang="es-CR" dirty="0"/>
          </a:p>
        </p:txBody>
      </p:sp>
    </p:spTree>
    <p:extLst>
      <p:ext uri="{BB962C8B-B14F-4D97-AF65-F5344CB8AC3E}">
        <p14:creationId xmlns:p14="http://schemas.microsoft.com/office/powerpoint/2010/main" val="1152088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SELECCIÓN</a:t>
            </a:r>
            <a:endParaRPr lang="es-CR" dirty="0"/>
          </a:p>
        </p:txBody>
      </p:sp>
      <p:sp>
        <p:nvSpPr>
          <p:cNvPr id="3" name="Marcador de contenido 2"/>
          <p:cNvSpPr>
            <a:spLocks noGrp="1"/>
          </p:cNvSpPr>
          <p:nvPr>
            <p:ph idx="1"/>
          </p:nvPr>
        </p:nvSpPr>
        <p:spPr>
          <a:xfrm>
            <a:off x="1141413" y="2163651"/>
            <a:ext cx="9905998" cy="3872249"/>
          </a:xfrm>
        </p:spPr>
        <p:txBody>
          <a:bodyPr>
            <a:normAutofit fontScale="92500" lnSpcReduction="10000"/>
          </a:bodyPr>
          <a:lstStyle/>
          <a:p>
            <a:r>
              <a:rPr lang="es-CR" dirty="0">
                <a:effectLst/>
              </a:rPr>
              <a:t>Considérese el algoritmo para ordenar un </a:t>
            </a:r>
            <a:r>
              <a:rPr lang="es-CR" dirty="0" err="1">
                <a:effectLst/>
              </a:rPr>
              <a:t>array</a:t>
            </a:r>
            <a:r>
              <a:rPr lang="es-CR" dirty="0">
                <a:effectLst/>
              </a:rPr>
              <a:t> </a:t>
            </a:r>
            <a:r>
              <a:rPr lang="es-CR" b="1" dirty="0">
                <a:effectLst/>
              </a:rPr>
              <a:t>A</a:t>
            </a:r>
            <a:r>
              <a:rPr lang="es-CR" dirty="0">
                <a:effectLst/>
              </a:rPr>
              <a:t> de enteros en orden ascendente, es decir, del número más pequeño al mayor</a:t>
            </a:r>
            <a:r>
              <a:rPr lang="es-CR" dirty="0" smtClean="0">
                <a:effectLst/>
              </a:rPr>
              <a:t>.</a:t>
            </a:r>
          </a:p>
          <a:p>
            <a:r>
              <a:rPr lang="es-CR" dirty="0" smtClean="0">
                <a:effectLst/>
              </a:rPr>
              <a:t> </a:t>
            </a:r>
            <a:r>
              <a:rPr lang="es-CR" dirty="0">
                <a:effectLst/>
              </a:rPr>
              <a:t>Es decir, si el </a:t>
            </a:r>
            <a:r>
              <a:rPr lang="es-CR" dirty="0" err="1">
                <a:effectLst/>
              </a:rPr>
              <a:t>array</a:t>
            </a:r>
            <a:r>
              <a:rPr lang="es-CR" dirty="0">
                <a:effectLst/>
              </a:rPr>
              <a:t> </a:t>
            </a:r>
            <a:r>
              <a:rPr lang="es-CR" b="1" dirty="0">
                <a:effectLst/>
              </a:rPr>
              <a:t>A</a:t>
            </a:r>
            <a:r>
              <a:rPr lang="es-CR" dirty="0">
                <a:effectLst/>
              </a:rPr>
              <a:t> tiene </a:t>
            </a:r>
            <a:r>
              <a:rPr lang="es-CR" i="1" dirty="0">
                <a:effectLst/>
              </a:rPr>
              <a:t>n</a:t>
            </a:r>
            <a:r>
              <a:rPr lang="es-CR" dirty="0">
                <a:effectLst/>
              </a:rPr>
              <a:t> elementos, se trata de ordenar los valores del </a:t>
            </a:r>
            <a:r>
              <a:rPr lang="es-CR" dirty="0" err="1">
                <a:effectLst/>
              </a:rPr>
              <a:t>array</a:t>
            </a:r>
            <a:r>
              <a:rPr lang="es-CR" dirty="0">
                <a:effectLst/>
              </a:rPr>
              <a:t> de modo que el dato contenido en A[0] sea el valor más pequeño, el valor </a:t>
            </a:r>
            <a:r>
              <a:rPr lang="es-CR" dirty="0" smtClean="0">
                <a:effectLst/>
              </a:rPr>
              <a:t>almacenado </a:t>
            </a:r>
            <a:r>
              <a:rPr lang="es-CR" dirty="0">
                <a:effectLst/>
              </a:rPr>
              <a:t>en A[1] el siguiente más pequeño, y así hasta A[n-1], que ha de contener el elemento de mayor valor. </a:t>
            </a:r>
            <a:endParaRPr lang="es-CR" dirty="0" smtClean="0">
              <a:effectLst/>
            </a:endParaRPr>
          </a:p>
          <a:p>
            <a:r>
              <a:rPr lang="es-CR" dirty="0" smtClean="0">
                <a:effectLst/>
              </a:rPr>
              <a:t>El </a:t>
            </a:r>
            <a:r>
              <a:rPr lang="es-CR" dirty="0">
                <a:effectLst/>
              </a:rPr>
              <a:t>algoritmo se apoya en sucesivas pasadas que intercambian el elemento más </a:t>
            </a:r>
            <a:r>
              <a:rPr lang="es-CR" dirty="0" smtClean="0">
                <a:effectLst/>
              </a:rPr>
              <a:t>pequeño </a:t>
            </a:r>
            <a:r>
              <a:rPr lang="es-CR" dirty="0">
                <a:effectLst/>
              </a:rPr>
              <a:t>sucesivamente con el primer elemento de la lista, A[0] en la primera pasada. En síntesis, se busca el elemento más pequeño de la lista y se intercambia con A[0], primer elemento de la lista</a:t>
            </a:r>
            <a:r>
              <a:rPr lang="es-CR" dirty="0" smtClean="0">
                <a:effectLst/>
              </a:rPr>
              <a:t>.</a:t>
            </a:r>
          </a:p>
          <a:p>
            <a:endParaRPr lang="es-CR" dirty="0" smtClean="0">
              <a:effectLst/>
            </a:endParaRPr>
          </a:p>
          <a:p>
            <a:r>
              <a:rPr lang="es-CR" dirty="0">
                <a:effectLst/>
              </a:rPr>
              <a:t>A[0]  A[1]  A[2]....  A[n-1</a:t>
            </a:r>
            <a:r>
              <a:rPr lang="es-CR" dirty="0" smtClean="0">
                <a:effectLst/>
              </a:rPr>
              <a:t>]</a:t>
            </a:r>
            <a:endParaRPr lang="es-CR" dirty="0">
              <a:effectLst/>
            </a:endParaRPr>
          </a:p>
          <a:p>
            <a:endParaRPr lang="es-CR" dirty="0"/>
          </a:p>
        </p:txBody>
      </p:sp>
    </p:spTree>
    <p:extLst>
      <p:ext uri="{BB962C8B-B14F-4D97-AF65-F5344CB8AC3E}">
        <p14:creationId xmlns:p14="http://schemas.microsoft.com/office/powerpoint/2010/main" val="3877266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SELECCIÓN</a:t>
            </a:r>
            <a:endParaRPr lang="es-CR" dirty="0"/>
          </a:p>
        </p:txBody>
      </p:sp>
      <p:sp>
        <p:nvSpPr>
          <p:cNvPr id="3" name="Marcador de contenido 2"/>
          <p:cNvSpPr>
            <a:spLocks noGrp="1"/>
          </p:cNvSpPr>
          <p:nvPr>
            <p:ph idx="1"/>
          </p:nvPr>
        </p:nvSpPr>
        <p:spPr>
          <a:xfrm>
            <a:off x="1141413" y="2342606"/>
            <a:ext cx="9905998" cy="3448595"/>
          </a:xfrm>
        </p:spPr>
        <p:txBody>
          <a:bodyPr>
            <a:normAutofit fontScale="85000" lnSpcReduction="10000"/>
          </a:bodyPr>
          <a:lstStyle/>
          <a:p>
            <a:pPr hangingPunct="0"/>
            <a:r>
              <a:rPr lang="es-CR" dirty="0">
                <a:effectLst/>
              </a:rPr>
              <a:t>Después de terminar esta primera pasada, el frente de la lista está ordenado y el resto de la lista A[1], A[2]...A[n-1] permanece desordenado</a:t>
            </a:r>
            <a:r>
              <a:rPr lang="es-CR" dirty="0" smtClean="0">
                <a:effectLst/>
              </a:rPr>
              <a:t>.</a:t>
            </a:r>
          </a:p>
          <a:p>
            <a:pPr hangingPunct="0"/>
            <a:r>
              <a:rPr lang="es-CR" dirty="0" smtClean="0">
                <a:effectLst/>
              </a:rPr>
              <a:t> </a:t>
            </a:r>
            <a:r>
              <a:rPr lang="es-CR" dirty="0">
                <a:effectLst/>
              </a:rPr>
              <a:t>La siguiente pasada busca en esta lista </a:t>
            </a:r>
            <a:r>
              <a:rPr lang="es-CR" dirty="0" smtClean="0">
                <a:effectLst/>
              </a:rPr>
              <a:t>desordenada </a:t>
            </a:r>
            <a:r>
              <a:rPr lang="es-CR" dirty="0">
                <a:effectLst/>
              </a:rPr>
              <a:t>y </a:t>
            </a:r>
            <a:r>
              <a:rPr lang="es-CR" i="1" dirty="0">
                <a:effectLst/>
              </a:rPr>
              <a:t>selecciona</a:t>
            </a:r>
            <a:r>
              <a:rPr lang="es-CR" dirty="0">
                <a:effectLst/>
              </a:rPr>
              <a:t> el elemento más pequeño, que se almacena entonces en la posición A[1]. </a:t>
            </a:r>
            <a:endParaRPr lang="es-CR" dirty="0" smtClean="0">
              <a:effectLst/>
            </a:endParaRPr>
          </a:p>
          <a:p>
            <a:pPr hangingPunct="0"/>
            <a:r>
              <a:rPr lang="es-CR" dirty="0" smtClean="0">
                <a:effectLst/>
              </a:rPr>
              <a:t>De </a:t>
            </a:r>
            <a:r>
              <a:rPr lang="es-CR" dirty="0">
                <a:effectLst/>
              </a:rPr>
              <a:t>este modo los elementos A[0] y A[1] están ordenados y la </a:t>
            </a:r>
            <a:r>
              <a:rPr lang="es-CR" dirty="0" err="1">
                <a:effectLst/>
              </a:rPr>
              <a:t>sublista</a:t>
            </a:r>
            <a:r>
              <a:rPr lang="es-CR" dirty="0">
                <a:effectLst/>
              </a:rPr>
              <a:t> A[2], A[3]...A[n-1] </a:t>
            </a:r>
            <a:r>
              <a:rPr lang="es-CR" dirty="0" smtClean="0">
                <a:effectLst/>
              </a:rPr>
              <a:t>desordenada</a:t>
            </a:r>
            <a:r>
              <a:rPr lang="es-CR" dirty="0">
                <a:effectLst/>
              </a:rPr>
              <a:t>; entonces, se selecciona el elemento más pequeño y se intercambia con A[2]. </a:t>
            </a:r>
            <a:endParaRPr lang="es-CR" dirty="0" smtClean="0">
              <a:effectLst/>
            </a:endParaRPr>
          </a:p>
          <a:p>
            <a:pPr hangingPunct="0"/>
            <a:r>
              <a:rPr lang="es-CR" dirty="0" smtClean="0">
                <a:effectLst/>
              </a:rPr>
              <a:t>El </a:t>
            </a:r>
            <a:r>
              <a:rPr lang="es-CR" dirty="0">
                <a:effectLst/>
              </a:rPr>
              <a:t>proceso continúa </a:t>
            </a:r>
            <a:r>
              <a:rPr lang="es-CR" i="1" dirty="0">
                <a:effectLst/>
              </a:rPr>
              <a:t>n</a:t>
            </a:r>
            <a:r>
              <a:rPr lang="es-CR" dirty="0">
                <a:effectLst/>
              </a:rPr>
              <a:t> − 1 pasadas y en ese momento la lista desordenada se reduce a un elemento (el mayor de la lista) y el </a:t>
            </a:r>
            <a:r>
              <a:rPr lang="es-CR" dirty="0" err="1">
                <a:effectLst/>
              </a:rPr>
              <a:t>array</a:t>
            </a:r>
            <a:r>
              <a:rPr lang="es-CR" dirty="0">
                <a:effectLst/>
              </a:rPr>
              <a:t> completo ha quedado ordenado.</a:t>
            </a:r>
          </a:p>
          <a:p>
            <a:pPr marL="0" indent="0">
              <a:buNone/>
            </a:pPr>
            <a:endParaRPr lang="es-CR" dirty="0">
              <a:effectLst/>
            </a:endParaRPr>
          </a:p>
          <a:p>
            <a:pPr hangingPunct="0"/>
            <a:r>
              <a:rPr lang="es-CR" dirty="0">
                <a:effectLst/>
              </a:rPr>
              <a:t>Un ejemplo práctico ayudará a la comprensión del algoritmo. Consideremos un </a:t>
            </a:r>
            <a:r>
              <a:rPr lang="es-CR" dirty="0" err="1">
                <a:effectLst/>
              </a:rPr>
              <a:t>array</a:t>
            </a:r>
            <a:r>
              <a:rPr lang="es-CR" dirty="0">
                <a:effectLst/>
              </a:rPr>
              <a:t> </a:t>
            </a:r>
            <a:r>
              <a:rPr lang="es-CR" b="1" dirty="0">
                <a:effectLst/>
              </a:rPr>
              <a:t>A</a:t>
            </a:r>
            <a:r>
              <a:rPr lang="es-CR" dirty="0">
                <a:effectLst/>
              </a:rPr>
              <a:t> con 5 valores enteros 51, 21, 39, 80, 36:</a:t>
            </a:r>
          </a:p>
          <a:p>
            <a:endParaRPr lang="es-CR" dirty="0"/>
          </a:p>
        </p:txBody>
      </p:sp>
    </p:spTree>
    <p:extLst>
      <p:ext uri="{BB962C8B-B14F-4D97-AF65-F5344CB8AC3E}">
        <p14:creationId xmlns:p14="http://schemas.microsoft.com/office/powerpoint/2010/main" val="1154994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SELECCIÓN</a:t>
            </a:r>
            <a:endParaRPr lang="es-CR" dirty="0"/>
          </a:p>
        </p:txBody>
      </p:sp>
      <p:pic>
        <p:nvPicPr>
          <p:cNvPr id="4" name="Marcador de contenido 3"/>
          <p:cNvPicPr>
            <a:picLocks noGrp="1" noChangeAspect="1"/>
          </p:cNvPicPr>
          <p:nvPr>
            <p:ph idx="1"/>
          </p:nvPr>
        </p:nvPicPr>
        <p:blipFill>
          <a:blip r:embed="rId2"/>
          <a:stretch>
            <a:fillRect/>
          </a:stretch>
        </p:blipFill>
        <p:spPr>
          <a:xfrm>
            <a:off x="4167925" y="2514600"/>
            <a:ext cx="4059038" cy="3742508"/>
          </a:xfrm>
          <a:prstGeom prst="rect">
            <a:avLst/>
          </a:prstGeom>
        </p:spPr>
      </p:pic>
      <p:sp>
        <p:nvSpPr>
          <p:cNvPr id="5" name="Rectángulo 4"/>
          <p:cNvSpPr/>
          <p:nvPr/>
        </p:nvSpPr>
        <p:spPr>
          <a:xfrm>
            <a:off x="4958015" y="1982204"/>
            <a:ext cx="2044149" cy="369332"/>
          </a:xfrm>
          <a:prstGeom prst="rect">
            <a:avLst/>
          </a:prstGeom>
        </p:spPr>
        <p:txBody>
          <a:bodyPr wrap="none">
            <a:spAutoFit/>
          </a:bodyPr>
          <a:lstStyle/>
          <a:p>
            <a:pPr hangingPunct="0"/>
            <a:r>
              <a:rPr lang="es-CR" dirty="0"/>
              <a:t>51, 21, 39, 80, 36:</a:t>
            </a:r>
            <a:endParaRPr lang="es-CR" dirty="0"/>
          </a:p>
        </p:txBody>
      </p:sp>
    </p:spTree>
    <p:extLst>
      <p:ext uri="{BB962C8B-B14F-4D97-AF65-F5344CB8AC3E}">
        <p14:creationId xmlns:p14="http://schemas.microsoft.com/office/powerpoint/2010/main" val="258581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Algoritmo de selección</a:t>
            </a:r>
            <a:endParaRPr lang="es-CR" dirty="0"/>
          </a:p>
        </p:txBody>
      </p:sp>
      <p:sp>
        <p:nvSpPr>
          <p:cNvPr id="3" name="Marcador de contenido 2"/>
          <p:cNvSpPr>
            <a:spLocks noGrp="1"/>
          </p:cNvSpPr>
          <p:nvPr>
            <p:ph idx="1"/>
          </p:nvPr>
        </p:nvSpPr>
        <p:spPr/>
        <p:txBody>
          <a:bodyPr>
            <a:normAutofit lnSpcReduction="10000"/>
          </a:bodyPr>
          <a:lstStyle/>
          <a:p>
            <a:r>
              <a:rPr lang="es-CR" dirty="0">
                <a:effectLst/>
              </a:rPr>
              <a:t>Los pasos del algoritmo son:</a:t>
            </a:r>
            <a:endParaRPr lang="es-CR" sz="2400" dirty="0">
              <a:effectLst/>
            </a:endParaRPr>
          </a:p>
          <a:p>
            <a:pPr marL="0" indent="0">
              <a:buNone/>
            </a:pPr>
            <a:endParaRPr lang="es-CR" sz="1800" dirty="0">
              <a:effectLst/>
            </a:endParaRPr>
          </a:p>
          <a:p>
            <a:pPr lvl="1" hangingPunct="0"/>
            <a:r>
              <a:rPr lang="es-CR" dirty="0">
                <a:effectLst/>
              </a:rPr>
              <a:t>Seleccionar el elemento más pequeño de la lista </a:t>
            </a:r>
            <a:r>
              <a:rPr lang="es-CR" sz="1600" dirty="0">
                <a:effectLst/>
              </a:rPr>
              <a:t>A</a:t>
            </a:r>
            <a:r>
              <a:rPr lang="es-CR" dirty="0">
                <a:effectLst/>
              </a:rPr>
              <a:t>; intercambiarlo con el primer elemento </a:t>
            </a:r>
            <a:r>
              <a:rPr lang="es-CR" sz="1600" dirty="0">
                <a:effectLst/>
              </a:rPr>
              <a:t>A[0]</a:t>
            </a:r>
            <a:r>
              <a:rPr lang="es-CR" dirty="0">
                <a:effectLst/>
              </a:rPr>
              <a:t>. Ahora la entrada más pequeña está en la primera posición del vector.</a:t>
            </a:r>
            <a:r>
              <a:rPr lang="es-CR" sz="1600" dirty="0">
                <a:effectLst/>
              </a:rPr>
              <a:t> </a:t>
            </a:r>
            <a:endParaRPr lang="es-CR" sz="2000" dirty="0">
              <a:effectLst/>
            </a:endParaRPr>
          </a:p>
          <a:p>
            <a:pPr lvl="1" hangingPunct="0"/>
            <a:r>
              <a:rPr lang="es-CR" dirty="0">
                <a:effectLst/>
              </a:rPr>
              <a:t>Considerar las posiciones de la lista </a:t>
            </a:r>
            <a:r>
              <a:rPr lang="es-CR" sz="1600" dirty="0">
                <a:effectLst/>
              </a:rPr>
              <a:t>A[1], A[2], A[3]...</a:t>
            </a:r>
            <a:r>
              <a:rPr lang="es-CR" dirty="0">
                <a:effectLst/>
              </a:rPr>
              <a:t>, seleccionar el elemento más pequeño e intercambiarlo con </a:t>
            </a:r>
            <a:r>
              <a:rPr lang="es-CR" sz="1600" dirty="0">
                <a:effectLst/>
              </a:rPr>
              <a:t>A[1]</a:t>
            </a:r>
            <a:r>
              <a:rPr lang="es-CR" dirty="0">
                <a:effectLst/>
              </a:rPr>
              <a:t>. Ahora las dos primeras entradas de </a:t>
            </a:r>
            <a:r>
              <a:rPr lang="es-CR" sz="1600" dirty="0">
                <a:effectLst/>
              </a:rPr>
              <a:t>A</a:t>
            </a:r>
            <a:r>
              <a:rPr lang="es-CR" dirty="0">
                <a:effectLst/>
              </a:rPr>
              <a:t> están en orden.  </a:t>
            </a:r>
            <a:endParaRPr lang="es-CR" sz="2400" dirty="0">
              <a:effectLst/>
            </a:endParaRPr>
          </a:p>
          <a:p>
            <a:pPr lvl="1" hangingPunct="0"/>
            <a:r>
              <a:rPr lang="es-CR" dirty="0">
                <a:effectLst/>
              </a:rPr>
              <a:t>Continuar este proceso encontrando o seleccionando el elemento más pequeño de los </a:t>
            </a:r>
            <a:r>
              <a:rPr lang="es-CR" dirty="0" smtClean="0">
                <a:effectLst/>
              </a:rPr>
              <a:t>restantes </a:t>
            </a:r>
            <a:r>
              <a:rPr lang="es-CR" dirty="0">
                <a:effectLst/>
              </a:rPr>
              <a:t>elementos de la lista, intercambiándolos adecuadamente. </a:t>
            </a:r>
            <a:endParaRPr lang="es-CR" sz="2000" dirty="0">
              <a:effectLst/>
            </a:endParaRPr>
          </a:p>
          <a:p>
            <a:endParaRPr lang="es-CR" dirty="0"/>
          </a:p>
        </p:txBody>
      </p:sp>
    </p:spTree>
    <p:extLst>
      <p:ext uri="{BB962C8B-B14F-4D97-AF65-F5344CB8AC3E}">
        <p14:creationId xmlns:p14="http://schemas.microsoft.com/office/powerpoint/2010/main" val="1919600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Algoritmo de selección</a:t>
            </a:r>
            <a:endParaRPr lang="es-CR" dirty="0"/>
          </a:p>
        </p:txBody>
      </p:sp>
      <p:pic>
        <p:nvPicPr>
          <p:cNvPr id="3074" name="Picture 2" descr="http://2.bp.blogspot.com/-U6O0KPH8pyc/UNB-85Rrt4I/AAAAAAAAAIM/GwoX1O-sjTU/s1600/java-ordenacion-selecc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1718" y="3577862"/>
            <a:ext cx="5829300" cy="1581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3125435" y="2965660"/>
            <a:ext cx="5641865" cy="369332"/>
          </a:xfrm>
          <a:prstGeom prst="rect">
            <a:avLst/>
          </a:prstGeom>
        </p:spPr>
        <p:txBody>
          <a:bodyPr wrap="none">
            <a:spAutoFit/>
          </a:bodyPr>
          <a:lstStyle/>
          <a:p>
            <a:r>
              <a:rPr lang="es-CR" dirty="0" err="1">
                <a:latin typeface="Verdana" panose="020B0604030504040204" pitchFamily="34" charset="0"/>
              </a:rPr>
              <a:t>Array</a:t>
            </a:r>
            <a:r>
              <a:rPr lang="es-CR" dirty="0">
                <a:latin typeface="Verdana" panose="020B0604030504040204" pitchFamily="34" charset="0"/>
              </a:rPr>
              <a:t> original a ordenar: [50, 26, 7, 9, 15, 27]</a:t>
            </a:r>
            <a:endParaRPr lang="es-CR" dirty="0"/>
          </a:p>
        </p:txBody>
      </p:sp>
    </p:spTree>
    <p:extLst>
      <p:ext uri="{BB962C8B-B14F-4D97-AF65-F5344CB8AC3E}">
        <p14:creationId xmlns:p14="http://schemas.microsoft.com/office/powerpoint/2010/main" val="4056582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Código de ejemplo</a:t>
            </a:r>
            <a:endParaRPr lang="es-CR" dirty="0"/>
          </a:p>
        </p:txBody>
      </p:sp>
      <p:sp>
        <p:nvSpPr>
          <p:cNvPr id="4" name="Marcador de contenido 3"/>
          <p:cNvSpPr>
            <a:spLocks noGrp="1"/>
          </p:cNvSpPr>
          <p:nvPr>
            <p:ph idx="1"/>
          </p:nvPr>
        </p:nvSpPr>
        <p:spPr/>
        <p:txBody>
          <a:bodyPr/>
          <a:lstStyle/>
          <a:p>
            <a:endParaRPr lang="es-CR"/>
          </a:p>
        </p:txBody>
      </p:sp>
      <p:pic>
        <p:nvPicPr>
          <p:cNvPr id="5" name="Imagen 4"/>
          <p:cNvPicPr>
            <a:picLocks noChangeAspect="1"/>
          </p:cNvPicPr>
          <p:nvPr/>
        </p:nvPicPr>
        <p:blipFill>
          <a:blip r:embed="rId2"/>
          <a:stretch>
            <a:fillRect/>
          </a:stretch>
        </p:blipFill>
        <p:spPr>
          <a:xfrm>
            <a:off x="3065462" y="2410098"/>
            <a:ext cx="6057900" cy="3048000"/>
          </a:xfrm>
          <a:prstGeom prst="rect">
            <a:avLst/>
          </a:prstGeom>
        </p:spPr>
      </p:pic>
    </p:spTree>
    <p:extLst>
      <p:ext uri="{BB962C8B-B14F-4D97-AF65-F5344CB8AC3E}">
        <p14:creationId xmlns:p14="http://schemas.microsoft.com/office/powerpoint/2010/main" val="2271649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normAutofit/>
          </a:bodyPr>
          <a:lstStyle/>
          <a:p>
            <a:pPr hangingPunct="0"/>
            <a:r>
              <a:rPr lang="es-CR" dirty="0" smtClean="0">
                <a:effectLst/>
              </a:rPr>
              <a:t>La </a:t>
            </a:r>
            <a:r>
              <a:rPr lang="es-CR" dirty="0">
                <a:effectLst/>
              </a:rPr>
              <a:t>técnica utilizada se denomina </a:t>
            </a:r>
            <a:r>
              <a:rPr lang="es-CR" b="1" i="1" dirty="0">
                <a:effectLst/>
              </a:rPr>
              <a:t>ordenación por burbuja</a:t>
            </a:r>
            <a:r>
              <a:rPr lang="es-CR" dirty="0">
                <a:effectLst/>
              </a:rPr>
              <a:t> u </a:t>
            </a:r>
            <a:r>
              <a:rPr lang="es-CR" b="1" i="1" dirty="0">
                <a:effectLst/>
              </a:rPr>
              <a:t>ordenación por hundimiento</a:t>
            </a:r>
            <a:r>
              <a:rPr lang="es-CR" dirty="0">
                <a:effectLst/>
              </a:rPr>
              <a:t> </a:t>
            </a:r>
            <a:r>
              <a:rPr lang="es-CR" dirty="0" smtClean="0">
                <a:effectLst/>
              </a:rPr>
              <a:t>debido </a:t>
            </a:r>
            <a:r>
              <a:rPr lang="es-CR" dirty="0">
                <a:effectLst/>
              </a:rPr>
              <a:t>a que los valores más pequeños «burbujean» gradualmente (suben) hacia la cima o parte superior del </a:t>
            </a:r>
            <a:r>
              <a:rPr lang="es-CR" dirty="0" err="1">
                <a:effectLst/>
              </a:rPr>
              <a:t>array</a:t>
            </a:r>
            <a:r>
              <a:rPr lang="es-CR" dirty="0">
                <a:effectLst/>
              </a:rPr>
              <a:t> de modo similar a como suben las burbujas en el agua, mientras que los valores mayores se hunden en la parte inferior del </a:t>
            </a:r>
            <a:r>
              <a:rPr lang="es-CR" dirty="0" err="1">
                <a:effectLst/>
              </a:rPr>
              <a:t>array</a:t>
            </a:r>
            <a:r>
              <a:rPr lang="es-CR" dirty="0">
                <a:effectLst/>
              </a:rPr>
              <a:t>. La técnica consiste en hacer varias pasadas a través del </a:t>
            </a:r>
            <a:r>
              <a:rPr lang="es-CR" dirty="0" err="1">
                <a:effectLst/>
              </a:rPr>
              <a:t>array</a:t>
            </a:r>
            <a:r>
              <a:rPr lang="es-CR" dirty="0">
                <a:effectLst/>
              </a:rPr>
              <a:t>. En cada pasada, se comparan parejas sucesivas de elementos. Si una pareja está en orden creciente (o los valores son idénticos), se dejan los valores como están. Si una pareja está en </a:t>
            </a:r>
            <a:r>
              <a:rPr lang="es-CR" dirty="0" smtClean="0">
                <a:effectLst/>
              </a:rPr>
              <a:t>orden </a:t>
            </a:r>
            <a:r>
              <a:rPr lang="es-CR" dirty="0">
                <a:effectLst/>
              </a:rPr>
              <a:t>decreciente, sus valores se intercambian en el </a:t>
            </a:r>
            <a:r>
              <a:rPr lang="es-CR" dirty="0" err="1">
                <a:effectLst/>
              </a:rPr>
              <a:t>array</a:t>
            </a:r>
            <a:r>
              <a:rPr lang="es-CR" dirty="0">
                <a:effectLst/>
              </a:rPr>
              <a:t>.</a:t>
            </a:r>
          </a:p>
          <a:p>
            <a:endParaRPr lang="es-CR" dirty="0"/>
          </a:p>
        </p:txBody>
      </p:sp>
    </p:spTree>
    <p:extLst>
      <p:ext uri="{BB962C8B-B14F-4D97-AF65-F5344CB8AC3E}">
        <p14:creationId xmlns:p14="http://schemas.microsoft.com/office/powerpoint/2010/main" val="3175386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lstStyle/>
          <a:p>
            <a:r>
              <a:rPr lang="es-CR" dirty="0">
                <a:effectLst/>
              </a:rPr>
              <a:t>En el caso de un </a:t>
            </a:r>
            <a:r>
              <a:rPr lang="es-CR" dirty="0" err="1">
                <a:effectLst/>
              </a:rPr>
              <a:t>array</a:t>
            </a:r>
            <a:r>
              <a:rPr lang="es-CR" dirty="0">
                <a:effectLst/>
              </a:rPr>
              <a:t> (lista) con </a:t>
            </a:r>
            <a:r>
              <a:rPr lang="es-CR" i="1" dirty="0">
                <a:effectLst/>
              </a:rPr>
              <a:t>n</a:t>
            </a:r>
            <a:r>
              <a:rPr lang="es-CR" dirty="0">
                <a:effectLst/>
              </a:rPr>
              <a:t> elementos, la ordenación por burbuja requiere hasta </a:t>
            </a:r>
            <a:r>
              <a:rPr lang="es-CR" i="1" dirty="0">
                <a:effectLst/>
              </a:rPr>
              <a:t>n</a:t>
            </a:r>
            <a:r>
              <a:rPr lang="es-CR" dirty="0">
                <a:effectLst/>
              </a:rPr>
              <a:t> </a:t>
            </a:r>
            <a:r>
              <a:rPr lang="es-CR" i="1" dirty="0">
                <a:effectLst/>
              </a:rPr>
              <a:t>−</a:t>
            </a:r>
            <a:r>
              <a:rPr lang="es-CR" dirty="0">
                <a:effectLst/>
              </a:rPr>
              <a:t> 1 </a:t>
            </a:r>
            <a:r>
              <a:rPr lang="es-CR" dirty="0" smtClean="0">
                <a:effectLst/>
              </a:rPr>
              <a:t>pasadas</a:t>
            </a:r>
            <a:r>
              <a:rPr lang="es-CR" dirty="0">
                <a:effectLst/>
              </a:rPr>
              <a:t>. Por cada pasada se comparan elementos adyacentes y se intercambian sus valores cuando el primer elemento es mayor que el segundo elemento. Al final de cada pasada, el elemento mayor ha «burbujeado» hasta la cima de la </a:t>
            </a:r>
            <a:r>
              <a:rPr lang="es-CR" dirty="0" err="1">
                <a:effectLst/>
              </a:rPr>
              <a:t>sublista</a:t>
            </a:r>
            <a:r>
              <a:rPr lang="es-CR" dirty="0">
                <a:effectLst/>
              </a:rPr>
              <a:t> actual</a:t>
            </a:r>
            <a:endParaRPr lang="es-CR" dirty="0"/>
          </a:p>
        </p:txBody>
      </p:sp>
    </p:spTree>
    <p:extLst>
      <p:ext uri="{BB962C8B-B14F-4D97-AF65-F5344CB8AC3E}">
        <p14:creationId xmlns:p14="http://schemas.microsoft.com/office/powerpoint/2010/main" val="2841608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lstStyle/>
          <a:p>
            <a:pPr hangingPunct="0"/>
            <a:r>
              <a:rPr lang="es-CR" dirty="0">
                <a:effectLst/>
              </a:rPr>
              <a:t>Por ejemplo, después que la pasada 0 está </a:t>
            </a:r>
            <a:r>
              <a:rPr lang="es-CR" dirty="0" smtClean="0">
                <a:effectLst/>
              </a:rPr>
              <a:t>completa</a:t>
            </a:r>
            <a:r>
              <a:rPr lang="es-CR" dirty="0">
                <a:effectLst/>
              </a:rPr>
              <a:t>, la cola de la lista </a:t>
            </a:r>
            <a:r>
              <a:rPr lang="es-CR" i="1" dirty="0">
                <a:effectLst/>
              </a:rPr>
              <a:t>A</a:t>
            </a:r>
            <a:r>
              <a:rPr lang="es-CR" dirty="0">
                <a:effectLst/>
              </a:rPr>
              <a:t>[</a:t>
            </a:r>
            <a:r>
              <a:rPr lang="es-CR" i="1" dirty="0">
                <a:effectLst/>
              </a:rPr>
              <a:t>n</a:t>
            </a:r>
            <a:r>
              <a:rPr lang="es-CR" dirty="0">
                <a:effectLst/>
              </a:rPr>
              <a:t> − 1] está ordenada y el frente de la lista permanece desordenado. Las etapas del algoritmo son</a:t>
            </a:r>
            <a:r>
              <a:rPr lang="es-CR" dirty="0" smtClean="0">
                <a:effectLst/>
              </a:rPr>
              <a:t>:</a:t>
            </a:r>
          </a:p>
          <a:p>
            <a:pPr marL="0" indent="0" hangingPunct="0">
              <a:buNone/>
            </a:pPr>
            <a:endParaRPr lang="es-CR" dirty="0">
              <a:effectLst/>
            </a:endParaRPr>
          </a:p>
          <a:p>
            <a:pPr lvl="0" hangingPunct="0"/>
            <a:r>
              <a:rPr lang="es-CR" dirty="0">
                <a:effectLst/>
              </a:rPr>
              <a:t>En la pasada 0 se comparan elementos adyacentes: </a:t>
            </a:r>
          </a:p>
          <a:p>
            <a:pPr marL="0" indent="0">
              <a:buNone/>
            </a:pPr>
            <a:endParaRPr lang="es-CR" dirty="0">
              <a:effectLst/>
            </a:endParaRPr>
          </a:p>
          <a:p>
            <a:pPr hangingPunct="0"/>
            <a:r>
              <a:rPr lang="es-CR" dirty="0">
                <a:effectLst/>
              </a:rPr>
              <a:t>(A[0],A[1]),(A[1],A[2]),(A[2],A[3]),...(A[n-2],A[n-1]) </a:t>
            </a:r>
          </a:p>
        </p:txBody>
      </p:sp>
    </p:spTree>
    <p:extLst>
      <p:ext uri="{BB962C8B-B14F-4D97-AF65-F5344CB8AC3E}">
        <p14:creationId xmlns:p14="http://schemas.microsoft.com/office/powerpoint/2010/main" val="2496750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normAutofit fontScale="77500" lnSpcReduction="20000"/>
          </a:bodyPr>
          <a:lstStyle/>
          <a:p>
            <a:pPr hangingPunct="0"/>
            <a:r>
              <a:rPr lang="es-CR" dirty="0">
                <a:effectLst/>
              </a:rPr>
              <a:t>Se realizan </a:t>
            </a:r>
            <a:r>
              <a:rPr lang="es-CR" i="1" dirty="0">
                <a:effectLst/>
              </a:rPr>
              <a:t>n −</a:t>
            </a:r>
            <a:r>
              <a:rPr lang="es-CR" dirty="0">
                <a:effectLst/>
              </a:rPr>
              <a:t> 1 comparaciones, por cada pareja (A[i],A[i+1]) se intercambian los valores si A[i+1] &lt; A[i]. Al final de la pasada, el elemento mayor de la lista está situado </a:t>
            </a:r>
            <a:r>
              <a:rPr lang="es-CR" dirty="0" smtClean="0">
                <a:effectLst/>
              </a:rPr>
              <a:t>en A[n-1].</a:t>
            </a:r>
          </a:p>
          <a:p>
            <a:pPr marL="0" indent="0" hangingPunct="0">
              <a:buNone/>
            </a:pPr>
            <a:endParaRPr lang="es-CR" dirty="0">
              <a:effectLst/>
            </a:endParaRPr>
          </a:p>
          <a:p>
            <a:pPr lvl="0" hangingPunct="0"/>
            <a:r>
              <a:rPr lang="es-CR" dirty="0">
                <a:effectLst/>
              </a:rPr>
              <a:t>En la pasada 1 se realizan las mismas comparaciones e intercambios, terminando con el elemento segundo mayor valor en A[n-2]. </a:t>
            </a:r>
            <a:endParaRPr lang="es-CR" dirty="0" smtClean="0">
              <a:effectLst/>
            </a:endParaRPr>
          </a:p>
          <a:p>
            <a:pPr lvl="0" hangingPunct="0"/>
            <a:endParaRPr lang="es-CR" dirty="0">
              <a:effectLst/>
            </a:endParaRPr>
          </a:p>
          <a:p>
            <a:pPr lvl="0" hangingPunct="0"/>
            <a:r>
              <a:rPr lang="es-CR" dirty="0">
                <a:effectLst/>
              </a:rPr>
              <a:t>El proceso termina con la pasada </a:t>
            </a:r>
            <a:r>
              <a:rPr lang="es-CR" i="1" dirty="0">
                <a:effectLst/>
              </a:rPr>
              <a:t>n</a:t>
            </a:r>
            <a:r>
              <a:rPr lang="es-CR" dirty="0">
                <a:effectLst/>
              </a:rPr>
              <a:t> − 1, en la que el elemento más pequeño se almacena en </a:t>
            </a:r>
            <a:r>
              <a:rPr lang="es-CR" dirty="0" smtClean="0">
                <a:effectLst/>
              </a:rPr>
              <a:t>A[0</a:t>
            </a:r>
            <a:r>
              <a:rPr lang="es-CR" dirty="0">
                <a:effectLst/>
              </a:rPr>
              <a:t>]. </a:t>
            </a:r>
            <a:endParaRPr lang="es-CR" dirty="0" smtClean="0">
              <a:effectLst/>
            </a:endParaRPr>
          </a:p>
          <a:p>
            <a:pPr lvl="0" hangingPunct="0"/>
            <a:endParaRPr lang="es-CR" dirty="0">
              <a:effectLst/>
            </a:endParaRPr>
          </a:p>
          <a:p>
            <a:pPr hangingPunct="0"/>
            <a:r>
              <a:rPr lang="es-CR" dirty="0">
                <a:effectLst/>
              </a:rPr>
              <a:t>El algoritmo tiene una mejora inmediata, el proceso de ordenación puede terminar en la pasada </a:t>
            </a:r>
            <a:r>
              <a:rPr lang="es-CR" i="1" dirty="0">
                <a:effectLst/>
              </a:rPr>
              <a:t>n </a:t>
            </a:r>
            <a:r>
              <a:rPr lang="es-CR" dirty="0">
                <a:effectLst/>
              </a:rPr>
              <a:t>− 1, o bien antes, si en una pasada no se produce intercambio alguno entre elementos del vector es</a:t>
            </a:r>
            <a:r>
              <a:rPr lang="es-CR" i="1" dirty="0">
                <a:effectLst/>
              </a:rPr>
              <a:t> </a:t>
            </a:r>
            <a:r>
              <a:rPr lang="es-CR" dirty="0">
                <a:effectLst/>
              </a:rPr>
              <a:t>porque ya está ordenado, entonces no es necesario más pasadas</a:t>
            </a:r>
            <a:r>
              <a:rPr lang="es-CR" dirty="0" smtClean="0">
                <a:effectLst/>
              </a:rPr>
              <a:t>.</a:t>
            </a:r>
            <a:endParaRPr lang="es-CR" dirty="0">
              <a:effectLst/>
            </a:endParaRPr>
          </a:p>
          <a:p>
            <a:endParaRPr lang="es-CR" dirty="0"/>
          </a:p>
        </p:txBody>
      </p:sp>
    </p:spTree>
    <p:extLst>
      <p:ext uri="{BB962C8B-B14F-4D97-AF65-F5344CB8AC3E}">
        <p14:creationId xmlns:p14="http://schemas.microsoft.com/office/powerpoint/2010/main" val="390538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Ordenación</a:t>
            </a:r>
            <a:endParaRPr lang="es-CR" dirty="0"/>
          </a:p>
        </p:txBody>
      </p:sp>
      <p:sp>
        <p:nvSpPr>
          <p:cNvPr id="3" name="Marcador de contenido 2"/>
          <p:cNvSpPr>
            <a:spLocks noGrp="1"/>
          </p:cNvSpPr>
          <p:nvPr>
            <p:ph idx="1"/>
          </p:nvPr>
        </p:nvSpPr>
        <p:spPr/>
        <p:txBody>
          <a:bodyPr/>
          <a:lstStyle/>
          <a:p>
            <a:r>
              <a:rPr lang="es-CR" dirty="0" smtClean="0">
                <a:effectLst/>
              </a:rPr>
              <a:t>la </a:t>
            </a:r>
            <a:r>
              <a:rPr lang="es-CR" b="1" dirty="0" smtClean="0">
                <a:effectLst/>
              </a:rPr>
              <a:t>ordenación</a:t>
            </a:r>
            <a:r>
              <a:rPr lang="es-CR" dirty="0" smtClean="0">
                <a:effectLst/>
              </a:rPr>
              <a:t> o </a:t>
            </a:r>
            <a:r>
              <a:rPr lang="es-CR" b="1" dirty="0" smtClean="0">
                <a:effectLst/>
              </a:rPr>
              <a:t>clasificación</a:t>
            </a:r>
            <a:r>
              <a:rPr lang="es-CR" dirty="0" smtClean="0">
                <a:effectLst/>
              </a:rPr>
              <a:t> de datos (</a:t>
            </a:r>
            <a:r>
              <a:rPr lang="es-CR" i="1" dirty="0" err="1" smtClean="0">
                <a:effectLst/>
              </a:rPr>
              <a:t>sort</a:t>
            </a:r>
            <a:r>
              <a:rPr lang="es-CR" dirty="0" smtClean="0">
                <a:effectLst/>
              </a:rPr>
              <a:t>, en inglés) es una operación consistente en disponer un conjunto —estructura— de datos en algún determinado orden con respecto a uno de los </a:t>
            </a:r>
            <a:r>
              <a:rPr lang="es-CR" i="1" dirty="0" smtClean="0">
                <a:effectLst/>
              </a:rPr>
              <a:t>campos</a:t>
            </a:r>
            <a:r>
              <a:rPr lang="es-CR" dirty="0" smtClean="0">
                <a:effectLst/>
              </a:rPr>
              <a:t> de elementos del conjunto</a:t>
            </a:r>
            <a:endParaRPr lang="es-CR" dirty="0"/>
          </a:p>
        </p:txBody>
      </p:sp>
    </p:spTree>
    <p:extLst>
      <p:ext uri="{BB962C8B-B14F-4D97-AF65-F5344CB8AC3E}">
        <p14:creationId xmlns:p14="http://schemas.microsoft.com/office/powerpoint/2010/main" val="3477122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lstStyle/>
          <a:p>
            <a:r>
              <a:rPr lang="es-CR" dirty="0">
                <a:effectLst/>
              </a:rPr>
              <a:t>El ejemplo siguiente ilustra el funcionamiento del algoritmo de la burbuja con un </a:t>
            </a:r>
            <a:r>
              <a:rPr lang="es-CR" dirty="0" err="1">
                <a:effectLst/>
              </a:rPr>
              <a:t>array</a:t>
            </a:r>
            <a:r>
              <a:rPr lang="es-CR" dirty="0">
                <a:effectLst/>
              </a:rPr>
              <a:t> de 5 elementos (A = 50, 20, 40, 80, 30), donde se introduce una variable interruptor para detectar si se ha producido intercambio en la pasada.</a:t>
            </a:r>
          </a:p>
          <a:p>
            <a:endParaRPr lang="es-CR" dirty="0"/>
          </a:p>
        </p:txBody>
      </p:sp>
    </p:spTree>
    <p:extLst>
      <p:ext uri="{BB962C8B-B14F-4D97-AF65-F5344CB8AC3E}">
        <p14:creationId xmlns:p14="http://schemas.microsoft.com/office/powerpoint/2010/main" val="318327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pic>
        <p:nvPicPr>
          <p:cNvPr id="4" name="Marcador de contenido 3"/>
          <p:cNvPicPr>
            <a:picLocks noGrp="1" noChangeAspect="1"/>
          </p:cNvPicPr>
          <p:nvPr>
            <p:ph idx="1"/>
          </p:nvPr>
        </p:nvPicPr>
        <p:blipFill>
          <a:blip r:embed="rId2"/>
          <a:stretch>
            <a:fillRect/>
          </a:stretch>
        </p:blipFill>
        <p:spPr>
          <a:xfrm>
            <a:off x="3536681" y="2238102"/>
            <a:ext cx="4993542" cy="4079644"/>
          </a:xfrm>
          <a:prstGeom prst="rect">
            <a:avLst/>
          </a:prstGeom>
        </p:spPr>
      </p:pic>
    </p:spTree>
    <p:extLst>
      <p:ext uri="{BB962C8B-B14F-4D97-AF65-F5344CB8AC3E}">
        <p14:creationId xmlns:p14="http://schemas.microsoft.com/office/powerpoint/2010/main" val="343223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p:txBody>
          <a:bodyPr/>
          <a:lstStyle/>
          <a:p>
            <a:endParaRPr lang="es-CR"/>
          </a:p>
        </p:txBody>
      </p:sp>
      <p:pic>
        <p:nvPicPr>
          <p:cNvPr id="5" name="Imagen 4"/>
          <p:cNvPicPr>
            <a:picLocks noChangeAspect="1"/>
          </p:cNvPicPr>
          <p:nvPr/>
        </p:nvPicPr>
        <p:blipFill>
          <a:blip r:embed="rId2"/>
          <a:stretch>
            <a:fillRect/>
          </a:stretch>
        </p:blipFill>
        <p:spPr>
          <a:xfrm>
            <a:off x="3446462" y="2666999"/>
            <a:ext cx="5295900" cy="3105150"/>
          </a:xfrm>
          <a:prstGeom prst="rect">
            <a:avLst/>
          </a:prstGeom>
        </p:spPr>
      </p:pic>
    </p:spTree>
    <p:extLst>
      <p:ext uri="{BB962C8B-B14F-4D97-AF65-F5344CB8AC3E}">
        <p14:creationId xmlns:p14="http://schemas.microsoft.com/office/powerpoint/2010/main" val="1980706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sp>
        <p:nvSpPr>
          <p:cNvPr id="3" name="Marcador de contenido 2"/>
          <p:cNvSpPr>
            <a:spLocks noGrp="1"/>
          </p:cNvSpPr>
          <p:nvPr>
            <p:ph idx="1"/>
          </p:nvPr>
        </p:nvSpPr>
        <p:spPr>
          <a:xfrm>
            <a:off x="1141413" y="2666999"/>
            <a:ext cx="9905998" cy="3646715"/>
          </a:xfrm>
        </p:spPr>
        <p:txBody>
          <a:bodyPr>
            <a:normAutofit fontScale="85000" lnSpcReduction="10000"/>
          </a:bodyPr>
          <a:lstStyle/>
          <a:p>
            <a:pPr hangingPunct="0"/>
            <a:r>
              <a:rPr lang="es-CR" dirty="0">
                <a:effectLst/>
              </a:rPr>
              <a:t>En consecuencia, el algoritmo de ordenación de burbuja mejorado contempla dos bucles </a:t>
            </a:r>
            <a:r>
              <a:rPr lang="es-CR" dirty="0" smtClean="0">
                <a:effectLst/>
              </a:rPr>
              <a:t>anidados</a:t>
            </a:r>
            <a:r>
              <a:rPr lang="es-CR" dirty="0">
                <a:effectLst/>
              </a:rPr>
              <a:t>: </a:t>
            </a:r>
            <a:endParaRPr lang="es-CR" dirty="0" smtClean="0">
              <a:effectLst/>
            </a:endParaRPr>
          </a:p>
          <a:p>
            <a:pPr hangingPunct="0"/>
            <a:r>
              <a:rPr lang="es-CR" dirty="0" smtClean="0">
                <a:effectLst/>
              </a:rPr>
              <a:t>el </a:t>
            </a:r>
            <a:r>
              <a:rPr lang="es-CR" i="1" dirty="0">
                <a:effectLst/>
              </a:rPr>
              <a:t>bucle externo</a:t>
            </a:r>
            <a:r>
              <a:rPr lang="es-CR" dirty="0">
                <a:effectLst/>
              </a:rPr>
              <a:t> controla la cantidad de pasadas (al principio de la primera pasada todavía no se ha producido ningún intercambio, por tanto la variable interruptor se pone a </a:t>
            </a:r>
            <a:r>
              <a:rPr lang="es-CR" i="1" dirty="0">
                <a:effectLst/>
              </a:rPr>
              <a:t>valor falso</a:t>
            </a:r>
            <a:r>
              <a:rPr lang="es-CR" dirty="0">
                <a:effectLst/>
              </a:rPr>
              <a:t> (0</a:t>
            </a:r>
            <a:r>
              <a:rPr lang="es-CR" dirty="0" smtClean="0">
                <a:effectLst/>
              </a:rPr>
              <a:t>);</a:t>
            </a:r>
          </a:p>
          <a:p>
            <a:pPr hangingPunct="0"/>
            <a:r>
              <a:rPr lang="es-CR" dirty="0" smtClean="0">
                <a:effectLst/>
              </a:rPr>
              <a:t> </a:t>
            </a:r>
            <a:r>
              <a:rPr lang="es-CR" dirty="0">
                <a:effectLst/>
              </a:rPr>
              <a:t>el </a:t>
            </a:r>
            <a:r>
              <a:rPr lang="es-CR" i="1" dirty="0">
                <a:effectLst/>
              </a:rPr>
              <a:t>bucle interno </a:t>
            </a:r>
            <a:r>
              <a:rPr lang="es-CR" dirty="0">
                <a:effectLst/>
              </a:rPr>
              <a:t>controla cada pasada individualmente y cuando se produce un intercambio, cambia el</a:t>
            </a:r>
            <a:r>
              <a:rPr lang="es-CR" i="1" dirty="0">
                <a:effectLst/>
              </a:rPr>
              <a:t> </a:t>
            </a:r>
            <a:r>
              <a:rPr lang="es-CR" dirty="0">
                <a:effectLst/>
              </a:rPr>
              <a:t>valor de interruptor a </a:t>
            </a:r>
            <a:r>
              <a:rPr lang="es-CR" i="1" dirty="0">
                <a:effectLst/>
              </a:rPr>
              <a:t>verdadero</a:t>
            </a:r>
            <a:r>
              <a:rPr lang="es-CR" dirty="0">
                <a:effectLst/>
              </a:rPr>
              <a:t> (1).</a:t>
            </a:r>
          </a:p>
          <a:p>
            <a:pPr hangingPunct="0"/>
            <a:r>
              <a:rPr lang="es-CR" dirty="0">
                <a:effectLst/>
              </a:rPr>
              <a:t>El algoritmo terminará, bien cuando se termine la última pasada (</a:t>
            </a:r>
            <a:r>
              <a:rPr lang="es-CR" i="1" dirty="0">
                <a:effectLst/>
              </a:rPr>
              <a:t>n</a:t>
            </a:r>
            <a:r>
              <a:rPr lang="es-CR" dirty="0">
                <a:effectLst/>
              </a:rPr>
              <a:t> − 1) o bien cuando el valor del interruptor sea falso (0), es decir, no se haya hecho ningún intercambio. La condición para realizar una nueva pasada se define en la expresión </a:t>
            </a:r>
            <a:r>
              <a:rPr lang="es-CR" dirty="0" smtClean="0">
                <a:effectLst/>
              </a:rPr>
              <a:t>lógica</a:t>
            </a:r>
          </a:p>
          <a:p>
            <a:pPr hangingPunct="0"/>
            <a:endParaRPr lang="es-CR" dirty="0">
              <a:effectLst/>
            </a:endParaRPr>
          </a:p>
          <a:p>
            <a:pPr hangingPunct="0"/>
            <a:r>
              <a:rPr lang="es-CR" dirty="0">
                <a:effectLst/>
              </a:rPr>
              <a:t>(pasada &lt; n-1) &amp;&amp; interruptor</a:t>
            </a:r>
          </a:p>
          <a:p>
            <a:pPr hangingPunct="0"/>
            <a:endParaRPr lang="es-CR" dirty="0">
              <a:effectLst/>
            </a:endParaRPr>
          </a:p>
          <a:p>
            <a:endParaRPr lang="es-CR" dirty="0"/>
          </a:p>
        </p:txBody>
      </p:sp>
    </p:spTree>
    <p:extLst>
      <p:ext uri="{BB962C8B-B14F-4D97-AF65-F5344CB8AC3E}">
        <p14:creationId xmlns:p14="http://schemas.microsoft.com/office/powerpoint/2010/main" val="1454708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ORDENACIÓN POR BURBUJA</a:t>
            </a:r>
            <a:endParaRPr lang="es-CR" dirty="0"/>
          </a:p>
        </p:txBody>
      </p:sp>
      <p:pic>
        <p:nvPicPr>
          <p:cNvPr id="4098" name="Picture 2" descr="http://3.bp.blogspot.com/-UihCOZAv09Q/UBAvVKuMKyI/AAAAAAAAADQ/84Emj3mYGRg/s1600/metodo+de+la+burbuj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0898" y="2788920"/>
            <a:ext cx="5587693"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491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Código de ejemplo</a:t>
            </a:r>
          </a:p>
        </p:txBody>
      </p:sp>
      <p:sp>
        <p:nvSpPr>
          <p:cNvPr id="3" name="Marcador de contenido 2"/>
          <p:cNvSpPr>
            <a:spLocks noGrp="1"/>
          </p:cNvSpPr>
          <p:nvPr>
            <p:ph idx="1"/>
          </p:nvPr>
        </p:nvSpPr>
        <p:spPr/>
        <p:txBody>
          <a:bodyPr/>
          <a:lstStyle/>
          <a:p>
            <a:endParaRPr lang="es-CR" dirty="0"/>
          </a:p>
        </p:txBody>
      </p:sp>
      <p:pic>
        <p:nvPicPr>
          <p:cNvPr id="5" name="Imagen 4"/>
          <p:cNvPicPr>
            <a:picLocks noChangeAspect="1"/>
          </p:cNvPicPr>
          <p:nvPr/>
        </p:nvPicPr>
        <p:blipFill>
          <a:blip r:embed="rId2"/>
          <a:stretch>
            <a:fillRect/>
          </a:stretch>
        </p:blipFill>
        <p:spPr>
          <a:xfrm>
            <a:off x="3567112" y="2816270"/>
            <a:ext cx="4427357" cy="2468349"/>
          </a:xfrm>
          <a:prstGeom prst="rect">
            <a:avLst/>
          </a:prstGeom>
        </p:spPr>
      </p:pic>
    </p:spTree>
    <p:extLst>
      <p:ext uri="{BB962C8B-B14F-4D97-AF65-F5344CB8AC3E}">
        <p14:creationId xmlns:p14="http://schemas.microsoft.com/office/powerpoint/2010/main" val="54421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ejemplo</a:t>
            </a:r>
            <a:endParaRPr lang="es-CR" dirty="0"/>
          </a:p>
        </p:txBody>
      </p:sp>
      <p:sp>
        <p:nvSpPr>
          <p:cNvPr id="3" name="Marcador de contenido 2"/>
          <p:cNvSpPr>
            <a:spLocks noGrp="1"/>
          </p:cNvSpPr>
          <p:nvPr>
            <p:ph idx="1"/>
          </p:nvPr>
        </p:nvSpPr>
        <p:spPr/>
        <p:txBody>
          <a:bodyPr/>
          <a:lstStyle/>
          <a:p>
            <a:r>
              <a:rPr lang="en-US" dirty="0" err="1">
                <a:effectLst/>
              </a:rPr>
              <a:t>Por</a:t>
            </a:r>
            <a:r>
              <a:rPr lang="en-US" dirty="0">
                <a:effectLst/>
              </a:rPr>
              <a:t> </a:t>
            </a:r>
            <a:r>
              <a:rPr lang="en-US" dirty="0" err="1">
                <a:effectLst/>
              </a:rPr>
              <a:t>ejemplo</a:t>
            </a:r>
            <a:r>
              <a:rPr lang="en-US" dirty="0">
                <a:effectLst/>
              </a:rPr>
              <a:t>, </a:t>
            </a:r>
            <a:r>
              <a:rPr lang="en-US" dirty="0" err="1">
                <a:effectLst/>
              </a:rPr>
              <a:t>cada</a:t>
            </a:r>
            <a:r>
              <a:rPr lang="en-US" dirty="0">
                <a:effectLst/>
              </a:rPr>
              <a:t> </a:t>
            </a:r>
            <a:r>
              <a:rPr lang="en-US" dirty="0" err="1">
                <a:effectLst/>
              </a:rPr>
              <a:t>elemento</a:t>
            </a:r>
            <a:r>
              <a:rPr lang="en-US" dirty="0">
                <a:effectLst/>
              </a:rPr>
              <a:t> del </a:t>
            </a:r>
            <a:r>
              <a:rPr lang="en-US" dirty="0" err="1">
                <a:effectLst/>
              </a:rPr>
              <a:t>conjunto</a:t>
            </a:r>
            <a:r>
              <a:rPr lang="en-US" dirty="0">
                <a:effectLst/>
              </a:rPr>
              <a:t> de </a:t>
            </a:r>
            <a:r>
              <a:rPr lang="en-US" dirty="0" err="1">
                <a:effectLst/>
              </a:rPr>
              <a:t>datos</a:t>
            </a:r>
            <a:r>
              <a:rPr lang="en-US" dirty="0">
                <a:effectLst/>
              </a:rPr>
              <a:t> de </a:t>
            </a:r>
            <a:r>
              <a:rPr lang="en-US" dirty="0" err="1">
                <a:effectLst/>
              </a:rPr>
              <a:t>una</a:t>
            </a:r>
            <a:r>
              <a:rPr lang="en-US" dirty="0">
                <a:effectLst/>
              </a:rPr>
              <a:t> </a:t>
            </a:r>
            <a:r>
              <a:rPr lang="en-US" dirty="0" err="1">
                <a:effectLst/>
              </a:rPr>
              <a:t>guía</a:t>
            </a:r>
            <a:r>
              <a:rPr lang="en-US" dirty="0">
                <a:effectLst/>
              </a:rPr>
              <a:t> </a:t>
            </a:r>
            <a:r>
              <a:rPr lang="en-US" dirty="0" err="1">
                <a:effectLst/>
              </a:rPr>
              <a:t>telefónica</a:t>
            </a:r>
            <a:r>
              <a:rPr lang="en-US" dirty="0">
                <a:effectLst/>
              </a:rPr>
              <a:t> </a:t>
            </a:r>
            <a:r>
              <a:rPr lang="en-US" dirty="0" err="1">
                <a:effectLst/>
              </a:rPr>
              <a:t>tiene</a:t>
            </a:r>
            <a:r>
              <a:rPr lang="en-US" dirty="0">
                <a:effectLst/>
              </a:rPr>
              <a:t> un campo </a:t>
            </a:r>
            <a:r>
              <a:rPr lang="en-US" dirty="0" err="1">
                <a:effectLst/>
              </a:rPr>
              <a:t>nombre</a:t>
            </a:r>
            <a:r>
              <a:rPr lang="en-US" dirty="0">
                <a:effectLst/>
              </a:rPr>
              <a:t>, un campo </a:t>
            </a:r>
            <a:r>
              <a:rPr lang="en-US" dirty="0" err="1">
                <a:effectLst/>
              </a:rPr>
              <a:t>dirección</a:t>
            </a:r>
            <a:r>
              <a:rPr lang="en-US" dirty="0">
                <a:effectLst/>
              </a:rPr>
              <a:t> y un campo </a:t>
            </a:r>
            <a:r>
              <a:rPr lang="en-US" dirty="0" err="1">
                <a:effectLst/>
              </a:rPr>
              <a:t>número</a:t>
            </a:r>
            <a:r>
              <a:rPr lang="en-US" dirty="0">
                <a:effectLst/>
              </a:rPr>
              <a:t> de </a:t>
            </a:r>
            <a:r>
              <a:rPr lang="en-US" dirty="0" err="1">
                <a:effectLst/>
              </a:rPr>
              <a:t>teléfono</a:t>
            </a:r>
            <a:r>
              <a:rPr lang="en-US" dirty="0">
                <a:effectLst/>
              </a:rPr>
              <a:t>; la </a:t>
            </a:r>
            <a:r>
              <a:rPr lang="en-US" dirty="0" err="1">
                <a:effectLst/>
              </a:rPr>
              <a:t>guía</a:t>
            </a:r>
            <a:r>
              <a:rPr lang="en-US" dirty="0">
                <a:effectLst/>
              </a:rPr>
              <a:t> </a:t>
            </a:r>
            <a:r>
              <a:rPr lang="en-US" dirty="0" err="1">
                <a:effectLst/>
              </a:rPr>
              <a:t>telefónica</a:t>
            </a:r>
            <a:r>
              <a:rPr lang="en-US" dirty="0">
                <a:effectLst/>
              </a:rPr>
              <a:t> </a:t>
            </a:r>
            <a:r>
              <a:rPr lang="en-US" dirty="0" err="1">
                <a:effectLst/>
              </a:rPr>
              <a:t>está</a:t>
            </a:r>
            <a:r>
              <a:rPr lang="en-US" dirty="0">
                <a:effectLst/>
              </a:rPr>
              <a:t> </a:t>
            </a:r>
            <a:r>
              <a:rPr lang="en-US" dirty="0" err="1">
                <a:effectLst/>
              </a:rPr>
              <a:t>dispuesta</a:t>
            </a:r>
            <a:r>
              <a:rPr lang="en-US" dirty="0">
                <a:effectLst/>
              </a:rPr>
              <a:t> en </a:t>
            </a:r>
            <a:r>
              <a:rPr lang="en-US" dirty="0" err="1">
                <a:effectLst/>
              </a:rPr>
              <a:t>orden</a:t>
            </a:r>
            <a:r>
              <a:rPr lang="en-US" dirty="0">
                <a:effectLst/>
              </a:rPr>
              <a:t> </a:t>
            </a:r>
            <a:r>
              <a:rPr lang="en-US" dirty="0" err="1">
                <a:effectLst/>
              </a:rPr>
              <a:t>alfabético</a:t>
            </a:r>
            <a:r>
              <a:rPr lang="en-US" dirty="0">
                <a:effectLst/>
              </a:rPr>
              <a:t> de </a:t>
            </a:r>
            <a:r>
              <a:rPr lang="en-US" dirty="0" err="1">
                <a:effectLst/>
              </a:rPr>
              <a:t>nombres</a:t>
            </a:r>
            <a:r>
              <a:rPr lang="en-US" dirty="0">
                <a:effectLst/>
              </a:rPr>
              <a:t>; los </a:t>
            </a:r>
            <a:r>
              <a:rPr lang="en-US" dirty="0" err="1">
                <a:effectLst/>
              </a:rPr>
              <a:t>elementos</a:t>
            </a:r>
            <a:r>
              <a:rPr lang="en-US" dirty="0">
                <a:effectLst/>
              </a:rPr>
              <a:t> </a:t>
            </a:r>
            <a:r>
              <a:rPr lang="en-US" dirty="0" err="1">
                <a:effectLst/>
              </a:rPr>
              <a:t>numéricos</a:t>
            </a:r>
            <a:r>
              <a:rPr lang="en-US" dirty="0">
                <a:effectLst/>
              </a:rPr>
              <a:t> se </a:t>
            </a:r>
            <a:r>
              <a:rPr lang="en-US" dirty="0" err="1">
                <a:effectLst/>
              </a:rPr>
              <a:t>pueden</a:t>
            </a:r>
            <a:r>
              <a:rPr lang="en-US" dirty="0">
                <a:effectLst/>
              </a:rPr>
              <a:t> </a:t>
            </a:r>
            <a:r>
              <a:rPr lang="en-US" dirty="0" err="1">
                <a:effectLst/>
              </a:rPr>
              <a:t>ordenar</a:t>
            </a:r>
            <a:r>
              <a:rPr lang="en-US" dirty="0">
                <a:effectLst/>
              </a:rPr>
              <a:t> en </a:t>
            </a:r>
            <a:r>
              <a:rPr lang="en-US" dirty="0" err="1">
                <a:effectLst/>
              </a:rPr>
              <a:t>orden</a:t>
            </a:r>
            <a:r>
              <a:rPr lang="en-US" dirty="0">
                <a:effectLst/>
              </a:rPr>
              <a:t> </a:t>
            </a:r>
            <a:r>
              <a:rPr lang="en-US" dirty="0" err="1">
                <a:effectLst/>
              </a:rPr>
              <a:t>creciente</a:t>
            </a:r>
            <a:r>
              <a:rPr lang="en-US" dirty="0">
                <a:effectLst/>
              </a:rPr>
              <a:t> o </a:t>
            </a:r>
            <a:r>
              <a:rPr lang="en-US" dirty="0" err="1">
                <a:effectLst/>
              </a:rPr>
              <a:t>decreciente</a:t>
            </a:r>
            <a:r>
              <a:rPr lang="en-US" dirty="0">
                <a:effectLst/>
              </a:rPr>
              <a:t> de </a:t>
            </a:r>
            <a:r>
              <a:rPr lang="en-US" dirty="0" err="1">
                <a:effectLst/>
              </a:rPr>
              <a:t>acuerdo</a:t>
            </a:r>
            <a:r>
              <a:rPr lang="en-US" dirty="0">
                <a:effectLst/>
              </a:rPr>
              <a:t> al valor </a:t>
            </a:r>
            <a:r>
              <a:rPr lang="en-US" dirty="0" err="1">
                <a:effectLst/>
              </a:rPr>
              <a:t>numérico</a:t>
            </a:r>
            <a:r>
              <a:rPr lang="en-US" dirty="0">
                <a:effectLst/>
              </a:rPr>
              <a:t> del </a:t>
            </a:r>
            <a:r>
              <a:rPr lang="en-US" dirty="0" err="1">
                <a:effectLst/>
              </a:rPr>
              <a:t>elemento</a:t>
            </a:r>
            <a:endParaRPr lang="es-CR" dirty="0"/>
          </a:p>
        </p:txBody>
      </p:sp>
    </p:spTree>
    <p:extLst>
      <p:ext uri="{BB962C8B-B14F-4D97-AF65-F5344CB8AC3E}">
        <p14:creationId xmlns:p14="http://schemas.microsoft.com/office/powerpoint/2010/main" val="1148534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Ejemplo</a:t>
            </a:r>
            <a:endParaRPr lang="es-CR" dirty="0"/>
          </a:p>
        </p:txBody>
      </p:sp>
      <p:sp>
        <p:nvSpPr>
          <p:cNvPr id="3" name="Marcador de contenido 2"/>
          <p:cNvSpPr>
            <a:spLocks noGrp="1"/>
          </p:cNvSpPr>
          <p:nvPr>
            <p:ph idx="1"/>
          </p:nvPr>
        </p:nvSpPr>
        <p:spPr>
          <a:xfrm>
            <a:off x="1141413" y="2099256"/>
            <a:ext cx="9905998" cy="4559121"/>
          </a:xfrm>
        </p:spPr>
        <p:txBody>
          <a:bodyPr>
            <a:normAutofit fontScale="92500" lnSpcReduction="20000"/>
          </a:bodyPr>
          <a:lstStyle/>
          <a:p>
            <a:pPr hangingPunct="0"/>
            <a:r>
              <a:rPr lang="es-CR" dirty="0" smtClean="0">
                <a:effectLst/>
              </a:rPr>
              <a:t>Una </a:t>
            </a:r>
            <a:r>
              <a:rPr lang="es-CR" i="1" dirty="0" smtClean="0">
                <a:effectLst/>
              </a:rPr>
              <a:t>lista</a:t>
            </a:r>
            <a:r>
              <a:rPr lang="es-CR" dirty="0" smtClean="0">
                <a:effectLst/>
              </a:rPr>
              <a:t> se dice que </a:t>
            </a:r>
            <a:r>
              <a:rPr lang="es-CR" i="1" dirty="0" smtClean="0">
                <a:effectLst/>
              </a:rPr>
              <a:t>está ordenada por la clave k</a:t>
            </a:r>
            <a:r>
              <a:rPr lang="es-CR" dirty="0" smtClean="0">
                <a:effectLst/>
              </a:rPr>
              <a:t> si la lista está en orden ascendente o </a:t>
            </a:r>
            <a:r>
              <a:rPr lang="es-CR" dirty="0" err="1" smtClean="0">
                <a:effectLst/>
              </a:rPr>
              <a:t>descen</a:t>
            </a:r>
            <a:r>
              <a:rPr lang="es-CR" dirty="0" smtClean="0">
                <a:effectLst/>
              </a:rPr>
              <a:t>-dente con respecto a esta clave. La lista se dice que está en </a:t>
            </a:r>
            <a:r>
              <a:rPr lang="es-CR" i="1" dirty="0" smtClean="0">
                <a:effectLst/>
              </a:rPr>
              <a:t>orden ascendente</a:t>
            </a:r>
            <a:r>
              <a:rPr lang="es-CR" dirty="0" smtClean="0">
                <a:effectLst/>
              </a:rPr>
              <a:t> si:</a:t>
            </a:r>
          </a:p>
          <a:p>
            <a:pPr marL="0" indent="0" algn="ctr">
              <a:buNone/>
            </a:pPr>
            <a:endParaRPr lang="es-CR" dirty="0" smtClean="0">
              <a:effectLst/>
            </a:endParaRPr>
          </a:p>
          <a:p>
            <a:pPr marL="0" indent="0">
              <a:buNone/>
            </a:pPr>
            <a:r>
              <a:rPr lang="es-CR" dirty="0" smtClean="0">
                <a:effectLst/>
              </a:rPr>
              <a:t>	i &lt; j  </a:t>
            </a:r>
            <a:r>
              <a:rPr lang="es-CR" i="1" dirty="0" smtClean="0">
                <a:effectLst/>
              </a:rPr>
              <a:t>implica que</a:t>
            </a:r>
            <a:r>
              <a:rPr lang="es-CR" dirty="0" smtClean="0">
                <a:effectLst/>
              </a:rPr>
              <a:t>   k[i] &lt;= k[j]</a:t>
            </a:r>
          </a:p>
          <a:p>
            <a:pPr marL="0" indent="0">
              <a:buNone/>
            </a:pPr>
            <a:endParaRPr lang="es-CR" dirty="0" smtClean="0">
              <a:effectLst/>
            </a:endParaRPr>
          </a:p>
          <a:p>
            <a:r>
              <a:rPr lang="es-CR" dirty="0" smtClean="0">
                <a:effectLst/>
              </a:rPr>
              <a:t>y se dice que está en </a:t>
            </a:r>
            <a:r>
              <a:rPr lang="es-CR" i="1" dirty="0" smtClean="0">
                <a:effectLst/>
              </a:rPr>
              <a:t>orden descendente</a:t>
            </a:r>
            <a:r>
              <a:rPr lang="es-CR" dirty="0" smtClean="0">
                <a:effectLst/>
              </a:rPr>
              <a:t> si:</a:t>
            </a:r>
          </a:p>
          <a:p>
            <a:pPr marL="0" indent="0">
              <a:buNone/>
            </a:pPr>
            <a:r>
              <a:rPr lang="es-CR" dirty="0" smtClean="0">
                <a:effectLst/>
              </a:rPr>
              <a:t> </a:t>
            </a:r>
          </a:p>
          <a:p>
            <a:pPr marL="0" indent="0">
              <a:buNone/>
            </a:pPr>
            <a:r>
              <a:rPr lang="es-CR" dirty="0" smtClean="0">
                <a:effectLst/>
              </a:rPr>
              <a:t>	i &gt; j  </a:t>
            </a:r>
            <a:r>
              <a:rPr lang="es-CR" i="1" dirty="0" smtClean="0">
                <a:effectLst/>
              </a:rPr>
              <a:t>implica que</a:t>
            </a:r>
            <a:r>
              <a:rPr lang="es-CR" dirty="0" smtClean="0">
                <a:effectLst/>
              </a:rPr>
              <a:t>   k[i] &lt;= k[j]</a:t>
            </a:r>
          </a:p>
          <a:p>
            <a:pPr marL="0" indent="0">
              <a:buNone/>
            </a:pPr>
            <a:endParaRPr lang="es-CR" dirty="0" smtClean="0"/>
          </a:p>
          <a:p>
            <a:pPr marL="0" indent="0">
              <a:buNone/>
            </a:pPr>
            <a:r>
              <a:rPr lang="en-US" dirty="0">
                <a:effectLst/>
              </a:rPr>
              <a:t>para </a:t>
            </a:r>
            <a:r>
              <a:rPr lang="en-US" dirty="0" err="1">
                <a:effectLst/>
              </a:rPr>
              <a:t>todos</a:t>
            </a:r>
            <a:r>
              <a:rPr lang="en-US" dirty="0">
                <a:effectLst/>
              </a:rPr>
              <a:t> los </a:t>
            </a:r>
            <a:r>
              <a:rPr lang="en-US" dirty="0" err="1">
                <a:effectLst/>
              </a:rPr>
              <a:t>elementos</a:t>
            </a:r>
            <a:r>
              <a:rPr lang="en-US" dirty="0">
                <a:effectLst/>
              </a:rPr>
              <a:t> de la </a:t>
            </a:r>
            <a:r>
              <a:rPr lang="en-US" dirty="0" err="1">
                <a:effectLst/>
              </a:rPr>
              <a:t>lista</a:t>
            </a:r>
            <a:r>
              <a:rPr lang="en-US" dirty="0">
                <a:effectLst/>
              </a:rPr>
              <a:t>. </a:t>
            </a:r>
            <a:r>
              <a:rPr lang="en-US" dirty="0" err="1">
                <a:effectLst/>
              </a:rPr>
              <a:t>Por</a:t>
            </a:r>
            <a:r>
              <a:rPr lang="en-US" dirty="0">
                <a:effectLst/>
              </a:rPr>
              <a:t> </a:t>
            </a:r>
            <a:r>
              <a:rPr lang="en-US" dirty="0" err="1">
                <a:effectLst/>
              </a:rPr>
              <a:t>ejemplo</a:t>
            </a:r>
            <a:r>
              <a:rPr lang="en-US" dirty="0">
                <a:effectLst/>
              </a:rPr>
              <a:t>, para </a:t>
            </a:r>
            <a:r>
              <a:rPr lang="en-US" dirty="0" err="1">
                <a:effectLst/>
              </a:rPr>
              <a:t>una</a:t>
            </a:r>
            <a:r>
              <a:rPr lang="en-US" dirty="0">
                <a:effectLst/>
              </a:rPr>
              <a:t> </a:t>
            </a:r>
            <a:r>
              <a:rPr lang="en-US" dirty="0" err="1">
                <a:effectLst/>
              </a:rPr>
              <a:t>guía</a:t>
            </a:r>
            <a:r>
              <a:rPr lang="en-US" dirty="0">
                <a:effectLst/>
              </a:rPr>
              <a:t> </a:t>
            </a:r>
            <a:r>
              <a:rPr lang="en-US" dirty="0" err="1">
                <a:effectLst/>
              </a:rPr>
              <a:t>telefónica</a:t>
            </a:r>
            <a:r>
              <a:rPr lang="en-US" dirty="0">
                <a:effectLst/>
              </a:rPr>
              <a:t>, la </a:t>
            </a:r>
            <a:r>
              <a:rPr lang="en-US" dirty="0" err="1">
                <a:effectLst/>
              </a:rPr>
              <a:t>lista</a:t>
            </a:r>
            <a:r>
              <a:rPr lang="en-US" dirty="0">
                <a:effectLst/>
              </a:rPr>
              <a:t> </a:t>
            </a:r>
            <a:r>
              <a:rPr lang="en-US" dirty="0" err="1">
                <a:effectLst/>
              </a:rPr>
              <a:t>está</a:t>
            </a:r>
            <a:r>
              <a:rPr lang="en-US" dirty="0">
                <a:effectLst/>
              </a:rPr>
              <a:t> </a:t>
            </a:r>
            <a:r>
              <a:rPr lang="en-US" dirty="0" err="1">
                <a:effectLst/>
              </a:rPr>
              <a:t>clasificada</a:t>
            </a:r>
            <a:r>
              <a:rPr lang="en-US" dirty="0">
                <a:effectLst/>
              </a:rPr>
              <a:t> en </a:t>
            </a:r>
            <a:r>
              <a:rPr lang="en-US" dirty="0" err="1">
                <a:effectLst/>
              </a:rPr>
              <a:t>orden</a:t>
            </a:r>
            <a:r>
              <a:rPr lang="en-US" dirty="0">
                <a:effectLst/>
              </a:rPr>
              <a:t> </a:t>
            </a:r>
            <a:r>
              <a:rPr lang="en-US" dirty="0" err="1">
                <a:effectLst/>
              </a:rPr>
              <a:t>ascendente</a:t>
            </a:r>
            <a:r>
              <a:rPr lang="en-US" dirty="0">
                <a:effectLst/>
              </a:rPr>
              <a:t> </a:t>
            </a:r>
            <a:r>
              <a:rPr lang="en-US" dirty="0" err="1">
                <a:effectLst/>
              </a:rPr>
              <a:t>por</a:t>
            </a:r>
            <a:r>
              <a:rPr lang="en-US" dirty="0">
                <a:effectLst/>
              </a:rPr>
              <a:t> el campo clave </a:t>
            </a:r>
            <a:r>
              <a:rPr lang="en-US" i="1" dirty="0">
                <a:effectLst/>
              </a:rPr>
              <a:t>k</a:t>
            </a:r>
            <a:r>
              <a:rPr lang="en-US" dirty="0">
                <a:effectLst/>
              </a:rPr>
              <a:t>, </a:t>
            </a:r>
            <a:r>
              <a:rPr lang="en-US" dirty="0" err="1">
                <a:effectLst/>
              </a:rPr>
              <a:t>donde</a:t>
            </a:r>
            <a:r>
              <a:rPr lang="en-US" dirty="0">
                <a:effectLst/>
              </a:rPr>
              <a:t> </a:t>
            </a:r>
            <a:r>
              <a:rPr lang="en-US" i="1" dirty="0">
                <a:effectLst/>
              </a:rPr>
              <a:t>k</a:t>
            </a:r>
            <a:r>
              <a:rPr lang="en-US" dirty="0">
                <a:effectLst/>
              </a:rPr>
              <a:t>[</a:t>
            </a:r>
            <a:r>
              <a:rPr lang="en-US" i="1" dirty="0" err="1">
                <a:effectLst/>
              </a:rPr>
              <a:t>i</a:t>
            </a:r>
            <a:r>
              <a:rPr lang="en-US" dirty="0">
                <a:effectLst/>
              </a:rPr>
              <a:t>] </a:t>
            </a:r>
            <a:r>
              <a:rPr lang="en-US" dirty="0" err="1">
                <a:effectLst/>
              </a:rPr>
              <a:t>es</a:t>
            </a:r>
            <a:r>
              <a:rPr lang="en-US" dirty="0">
                <a:effectLst/>
              </a:rPr>
              <a:t> el </a:t>
            </a:r>
            <a:r>
              <a:rPr lang="en-US" dirty="0" err="1">
                <a:effectLst/>
              </a:rPr>
              <a:t>nombre</a:t>
            </a:r>
            <a:r>
              <a:rPr lang="en-US" dirty="0">
                <a:effectLst/>
              </a:rPr>
              <a:t> del </a:t>
            </a:r>
            <a:r>
              <a:rPr lang="en-US" dirty="0" err="1">
                <a:effectLst/>
              </a:rPr>
              <a:t>abonado</a:t>
            </a:r>
            <a:r>
              <a:rPr lang="en-US" dirty="0">
                <a:effectLst/>
              </a:rPr>
              <a:t> (</a:t>
            </a:r>
            <a:r>
              <a:rPr lang="en-US" dirty="0" err="1">
                <a:effectLst/>
              </a:rPr>
              <a:t>apellidos</a:t>
            </a:r>
            <a:r>
              <a:rPr lang="en-US" dirty="0">
                <a:effectLst/>
              </a:rPr>
              <a:t>, </a:t>
            </a:r>
            <a:r>
              <a:rPr lang="en-US" dirty="0" err="1">
                <a:effectLst/>
              </a:rPr>
              <a:t>nombre</a:t>
            </a:r>
            <a:r>
              <a:rPr lang="en-US" dirty="0">
                <a:effectLst/>
              </a:rPr>
              <a:t>).</a:t>
            </a:r>
            <a:endParaRPr lang="es-CR" dirty="0">
              <a:effectLst/>
            </a:endParaRPr>
          </a:p>
          <a:p>
            <a:pPr marL="0" indent="0">
              <a:buNone/>
            </a:pPr>
            <a:endParaRPr lang="es-CR" dirty="0"/>
          </a:p>
        </p:txBody>
      </p:sp>
    </p:spTree>
    <p:extLst>
      <p:ext uri="{BB962C8B-B14F-4D97-AF65-F5344CB8AC3E}">
        <p14:creationId xmlns:p14="http://schemas.microsoft.com/office/powerpoint/2010/main" val="2213075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EJEMPLO</a:t>
            </a:r>
            <a:endParaRPr lang="es-CR"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682991623"/>
              </p:ext>
            </p:extLst>
          </p:nvPr>
        </p:nvGraphicFramePr>
        <p:xfrm>
          <a:off x="2318196" y="2382591"/>
          <a:ext cx="7018986" cy="2897748"/>
        </p:xfrm>
        <a:graphic>
          <a:graphicData uri="http://schemas.openxmlformats.org/drawingml/2006/table">
            <a:tbl>
              <a:tblPr>
                <a:tableStyleId>{5C22544A-7EE6-4342-B048-85BDC9FD1C3A}</a:tableStyleId>
              </a:tblPr>
              <a:tblGrid>
                <a:gridCol w="4069725"/>
                <a:gridCol w="2949261"/>
              </a:tblGrid>
              <a:tr h="965916">
                <a:tc>
                  <a:txBody>
                    <a:bodyPr/>
                    <a:lstStyle/>
                    <a:p>
                      <a:pPr marR="1399540" algn="r">
                        <a:lnSpc>
                          <a:spcPts val="1070"/>
                        </a:lnSpc>
                        <a:spcAft>
                          <a:spcPts val="0"/>
                        </a:spcAft>
                      </a:pPr>
                      <a:r>
                        <a:rPr lang="es-CR" sz="1600" noProof="0" dirty="0" smtClean="0">
                          <a:effectLst/>
                        </a:rPr>
                        <a:t>4   5   14  21  32  45</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127000">
                        <a:lnSpc>
                          <a:spcPts val="1200"/>
                        </a:lnSpc>
                        <a:spcAft>
                          <a:spcPts val="0"/>
                        </a:spcAft>
                      </a:pPr>
                      <a:r>
                        <a:rPr lang="es-CR" sz="1600" noProof="0" dirty="0" smtClean="0">
                          <a:effectLst/>
                        </a:rPr>
                        <a:t>orden ascendente</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r>
              <a:tr h="965916">
                <a:tc>
                  <a:txBody>
                    <a:bodyPr/>
                    <a:lstStyle/>
                    <a:p>
                      <a:pPr algn="ctr">
                        <a:lnSpc>
                          <a:spcPts val="1070"/>
                        </a:lnSpc>
                        <a:spcAft>
                          <a:spcPts val="0"/>
                        </a:spcAft>
                      </a:pPr>
                      <a:r>
                        <a:rPr lang="es-CR" sz="1600" noProof="0" dirty="0" smtClean="0">
                          <a:effectLst/>
                        </a:rPr>
                        <a:t>75  70  35  16  14  12</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127000">
                        <a:lnSpc>
                          <a:spcPts val="1160"/>
                        </a:lnSpc>
                        <a:spcAft>
                          <a:spcPts val="0"/>
                        </a:spcAft>
                      </a:pPr>
                      <a:r>
                        <a:rPr lang="es-CR" sz="1600" noProof="0" dirty="0" smtClean="0">
                          <a:effectLst/>
                        </a:rPr>
                        <a:t>orden descendente</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r>
              <a:tr h="965916">
                <a:tc>
                  <a:txBody>
                    <a:bodyPr/>
                    <a:lstStyle/>
                    <a:p>
                      <a:pPr algn="ctr">
                        <a:lnSpc>
                          <a:spcPct val="115000"/>
                        </a:lnSpc>
                        <a:spcAft>
                          <a:spcPts val="0"/>
                        </a:spcAft>
                      </a:pPr>
                      <a:r>
                        <a:rPr lang="es-CR" sz="1600" noProof="0" dirty="0" smtClean="0">
                          <a:effectLst/>
                        </a:rPr>
                        <a:t>Zacarías Rodríguez Martínez López García</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127000">
                        <a:lnSpc>
                          <a:spcPts val="1185"/>
                        </a:lnSpc>
                        <a:spcAft>
                          <a:spcPts val="0"/>
                        </a:spcAft>
                      </a:pPr>
                      <a:r>
                        <a:rPr lang="es-CR" sz="1600" noProof="0" dirty="0" smtClean="0">
                          <a:effectLst/>
                        </a:rPr>
                        <a:t>orden descendente</a:t>
                      </a:r>
                      <a:endParaRPr lang="es-CR" sz="1600" noProof="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r>
            </a:tbl>
          </a:graphicData>
        </a:graphic>
      </p:graphicFrame>
    </p:spTree>
    <p:extLst>
      <p:ext uri="{BB962C8B-B14F-4D97-AF65-F5344CB8AC3E}">
        <p14:creationId xmlns:p14="http://schemas.microsoft.com/office/powerpoint/2010/main" val="225046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A TOMAR EN CUENTA</a:t>
            </a:r>
            <a:endParaRPr lang="es-CR" dirty="0"/>
          </a:p>
        </p:txBody>
      </p:sp>
      <p:sp>
        <p:nvSpPr>
          <p:cNvPr id="3" name="Marcador de contenido 2"/>
          <p:cNvSpPr>
            <a:spLocks noGrp="1"/>
          </p:cNvSpPr>
          <p:nvPr>
            <p:ph idx="1"/>
          </p:nvPr>
        </p:nvSpPr>
        <p:spPr>
          <a:xfrm>
            <a:off x="1141413" y="2153993"/>
            <a:ext cx="9905998" cy="3796048"/>
          </a:xfrm>
        </p:spPr>
        <p:txBody>
          <a:bodyPr>
            <a:normAutofit/>
          </a:bodyPr>
          <a:lstStyle/>
          <a:p>
            <a:r>
              <a:rPr lang="es-CR" dirty="0" smtClean="0">
                <a:effectLst/>
              </a:rPr>
              <a:t>Los métodos (algoritmos) de ordenación son numerosos, por ello se debe prestar especial atención en su elección. </a:t>
            </a:r>
          </a:p>
          <a:p>
            <a:r>
              <a:rPr lang="es-CR" dirty="0" smtClean="0">
                <a:effectLst/>
              </a:rPr>
              <a:t>¿Cómo se sabe cuál es el mejor algoritmo? La </a:t>
            </a:r>
            <a:r>
              <a:rPr lang="es-CR" i="1" dirty="0" smtClean="0">
                <a:effectLst/>
              </a:rPr>
              <a:t>eficiencia</a:t>
            </a:r>
            <a:r>
              <a:rPr lang="es-CR" dirty="0" smtClean="0">
                <a:effectLst/>
              </a:rPr>
              <a:t> es el factor que mide la calidad y rendimiento de un algoritmo. </a:t>
            </a:r>
          </a:p>
          <a:p>
            <a:r>
              <a:rPr lang="es-CR" dirty="0" smtClean="0">
                <a:effectLst/>
              </a:rPr>
              <a:t>En el caso de la operación de ordenación, dos criterios se suelen seguir a la hora de decidir qué algoritmo —de entre los que resuelven la ordenación</a:t>
            </a:r>
          </a:p>
          <a:p>
            <a:r>
              <a:rPr lang="es-CR" dirty="0" smtClean="0">
                <a:effectLst/>
              </a:rPr>
              <a:t>— es el más eficiente: </a:t>
            </a:r>
          </a:p>
          <a:p>
            <a:r>
              <a:rPr lang="es-CR" dirty="0" smtClean="0">
                <a:effectLst/>
              </a:rPr>
              <a:t>1) </a:t>
            </a:r>
            <a:r>
              <a:rPr lang="es-CR" i="1" dirty="0" smtClean="0">
                <a:effectLst/>
              </a:rPr>
              <a:t>tiempo menor de ejecución en computadora</a:t>
            </a:r>
            <a:r>
              <a:rPr lang="es-CR" dirty="0" smtClean="0">
                <a:effectLst/>
              </a:rPr>
              <a:t>; </a:t>
            </a:r>
          </a:p>
          <a:p>
            <a:r>
              <a:rPr lang="es-CR" dirty="0" smtClean="0">
                <a:effectLst/>
              </a:rPr>
              <a:t>2) </a:t>
            </a:r>
            <a:r>
              <a:rPr lang="es-CR" i="1" dirty="0" smtClean="0">
                <a:effectLst/>
              </a:rPr>
              <a:t>menor número de instrucciones</a:t>
            </a:r>
            <a:r>
              <a:rPr lang="es-CR" dirty="0" smtClean="0">
                <a:effectLst/>
              </a:rPr>
              <a:t>. </a:t>
            </a:r>
            <a:endParaRPr lang="es-CR" dirty="0"/>
          </a:p>
        </p:txBody>
      </p:sp>
    </p:spTree>
    <p:extLst>
      <p:ext uri="{BB962C8B-B14F-4D97-AF65-F5344CB8AC3E}">
        <p14:creationId xmlns:p14="http://schemas.microsoft.com/office/powerpoint/2010/main" val="3270875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effectLst/>
              </a:rPr>
              <a:t>Los métodos de ordenación </a:t>
            </a:r>
            <a:endParaRPr lang="es-CR" dirty="0"/>
          </a:p>
        </p:txBody>
      </p:sp>
      <p:sp>
        <p:nvSpPr>
          <p:cNvPr id="3" name="Marcador de contenido 2"/>
          <p:cNvSpPr>
            <a:spLocks noGrp="1"/>
          </p:cNvSpPr>
          <p:nvPr>
            <p:ph idx="1"/>
          </p:nvPr>
        </p:nvSpPr>
        <p:spPr/>
        <p:txBody>
          <a:bodyPr/>
          <a:lstStyle/>
          <a:p>
            <a:r>
              <a:rPr lang="en-US" dirty="0">
                <a:effectLst/>
              </a:rPr>
              <a:t>Los </a:t>
            </a:r>
            <a:r>
              <a:rPr lang="en-US" dirty="0" err="1">
                <a:effectLst/>
              </a:rPr>
              <a:t>métodos</a:t>
            </a:r>
            <a:r>
              <a:rPr lang="en-US" dirty="0">
                <a:effectLst/>
              </a:rPr>
              <a:t> de </a:t>
            </a:r>
            <a:r>
              <a:rPr lang="en-US" dirty="0" err="1">
                <a:effectLst/>
              </a:rPr>
              <a:t>ordenación</a:t>
            </a:r>
            <a:r>
              <a:rPr lang="en-US" dirty="0">
                <a:effectLst/>
              </a:rPr>
              <a:t> se </a:t>
            </a:r>
            <a:r>
              <a:rPr lang="en-US" dirty="0" err="1">
                <a:effectLst/>
              </a:rPr>
              <a:t>suelen</a:t>
            </a:r>
            <a:r>
              <a:rPr lang="en-US" dirty="0">
                <a:effectLst/>
              </a:rPr>
              <a:t> </a:t>
            </a:r>
            <a:r>
              <a:rPr lang="en-US" dirty="0" err="1">
                <a:effectLst/>
              </a:rPr>
              <a:t>dividir</a:t>
            </a:r>
            <a:r>
              <a:rPr lang="en-US" dirty="0">
                <a:effectLst/>
              </a:rPr>
              <a:t> en dos </a:t>
            </a:r>
            <a:r>
              <a:rPr lang="en-US" dirty="0" err="1">
                <a:effectLst/>
              </a:rPr>
              <a:t>grandes</a:t>
            </a:r>
            <a:r>
              <a:rPr lang="en-US" dirty="0">
                <a:effectLst/>
              </a:rPr>
              <a:t> </a:t>
            </a:r>
            <a:r>
              <a:rPr lang="en-US" dirty="0" err="1">
                <a:effectLst/>
              </a:rPr>
              <a:t>grupos</a:t>
            </a:r>
            <a:r>
              <a:rPr lang="en-US" dirty="0">
                <a:effectLst/>
              </a:rPr>
              <a:t>:</a:t>
            </a:r>
            <a:endParaRPr lang="es-CR" dirty="0">
              <a:effectLst/>
            </a:endParaRPr>
          </a:p>
          <a:p>
            <a:r>
              <a:rPr lang="en-US" dirty="0">
                <a:effectLst/>
              </a:rPr>
              <a:t> </a:t>
            </a:r>
            <a:endParaRPr lang="es-CR" dirty="0">
              <a:effectLst/>
            </a:endParaRPr>
          </a:p>
          <a:p>
            <a:r>
              <a:rPr lang="en-US" dirty="0">
                <a:effectLst/>
              </a:rPr>
              <a:t>• </a:t>
            </a:r>
            <a:r>
              <a:rPr lang="en-US" b="1" dirty="0" err="1">
                <a:effectLst/>
              </a:rPr>
              <a:t>directos</a:t>
            </a:r>
            <a:r>
              <a:rPr lang="en-US" dirty="0">
                <a:effectLst/>
              </a:rPr>
              <a:t>	</a:t>
            </a:r>
            <a:r>
              <a:rPr lang="en-US" i="1" dirty="0" err="1">
                <a:effectLst/>
              </a:rPr>
              <a:t>burbuja</a:t>
            </a:r>
            <a:r>
              <a:rPr lang="en-US" i="1" dirty="0">
                <a:effectLst/>
              </a:rPr>
              <a:t>, </a:t>
            </a:r>
            <a:r>
              <a:rPr lang="en-US" i="1" dirty="0" err="1">
                <a:effectLst/>
              </a:rPr>
              <a:t>selección</a:t>
            </a:r>
            <a:r>
              <a:rPr lang="en-US" i="1" dirty="0">
                <a:effectLst/>
              </a:rPr>
              <a:t>, </a:t>
            </a:r>
            <a:r>
              <a:rPr lang="en-US" i="1" dirty="0" err="1">
                <a:effectLst/>
              </a:rPr>
              <a:t>inserción</a:t>
            </a:r>
            <a:endParaRPr lang="es-CR" dirty="0">
              <a:effectLst/>
            </a:endParaRPr>
          </a:p>
          <a:p>
            <a:r>
              <a:rPr lang="en-US" dirty="0">
                <a:effectLst/>
              </a:rPr>
              <a:t>• </a:t>
            </a:r>
            <a:r>
              <a:rPr lang="en-US" b="1" dirty="0" err="1">
                <a:effectLst/>
              </a:rPr>
              <a:t>indirectos</a:t>
            </a:r>
            <a:r>
              <a:rPr lang="en-US" dirty="0">
                <a:effectLst/>
              </a:rPr>
              <a:t> </a:t>
            </a:r>
            <a:r>
              <a:rPr lang="en-US" i="1" dirty="0">
                <a:effectLst/>
              </a:rPr>
              <a:t>(</a:t>
            </a:r>
            <a:r>
              <a:rPr lang="en-US" i="1" dirty="0" err="1">
                <a:effectLst/>
              </a:rPr>
              <a:t>avanzados</a:t>
            </a:r>
            <a:r>
              <a:rPr lang="en-US" i="1" dirty="0">
                <a:effectLst/>
              </a:rPr>
              <a:t>)</a:t>
            </a:r>
            <a:r>
              <a:rPr lang="en-US" dirty="0">
                <a:effectLst/>
              </a:rPr>
              <a:t>	</a:t>
            </a:r>
            <a:r>
              <a:rPr lang="en-US" i="1" dirty="0">
                <a:effectLst/>
              </a:rPr>
              <a:t>Shell, </a:t>
            </a:r>
            <a:r>
              <a:rPr lang="en-US" i="1" dirty="0" err="1">
                <a:effectLst/>
              </a:rPr>
              <a:t>ordenación</a:t>
            </a:r>
            <a:r>
              <a:rPr lang="en-US" i="1" dirty="0">
                <a:effectLst/>
              </a:rPr>
              <a:t> </a:t>
            </a:r>
            <a:r>
              <a:rPr lang="en-US" i="1" dirty="0" err="1">
                <a:effectLst/>
              </a:rPr>
              <a:t>rápida</a:t>
            </a:r>
            <a:r>
              <a:rPr lang="en-US" i="1" dirty="0">
                <a:effectLst/>
              </a:rPr>
              <a:t>, </a:t>
            </a:r>
            <a:r>
              <a:rPr lang="en-US" i="1" dirty="0" err="1">
                <a:effectLst/>
              </a:rPr>
              <a:t>ordenación</a:t>
            </a:r>
            <a:r>
              <a:rPr lang="en-US" i="1" dirty="0">
                <a:effectLst/>
              </a:rPr>
              <a:t> </a:t>
            </a:r>
            <a:r>
              <a:rPr lang="en-US" i="1" dirty="0" err="1">
                <a:effectLst/>
              </a:rPr>
              <a:t>por</a:t>
            </a:r>
            <a:r>
              <a:rPr lang="en-US" i="1" dirty="0">
                <a:effectLst/>
              </a:rPr>
              <a:t> </a:t>
            </a:r>
            <a:r>
              <a:rPr lang="en-US" i="1" dirty="0" err="1">
                <a:effectLst/>
              </a:rPr>
              <a:t>mezcla</a:t>
            </a:r>
            <a:r>
              <a:rPr lang="en-US" i="1" dirty="0">
                <a:effectLst/>
              </a:rPr>
              <a:t>, </a:t>
            </a:r>
            <a:r>
              <a:rPr lang="en-US" i="1" dirty="0" err="1">
                <a:effectLst/>
              </a:rPr>
              <a:t>Radixsort</a:t>
            </a:r>
            <a:endParaRPr lang="es-CR" dirty="0">
              <a:effectLst/>
            </a:endParaRPr>
          </a:p>
          <a:p>
            <a:endParaRPr lang="es-CR" dirty="0"/>
          </a:p>
        </p:txBody>
      </p:sp>
    </p:spTree>
    <p:extLst>
      <p:ext uri="{BB962C8B-B14F-4D97-AF65-F5344CB8AC3E}">
        <p14:creationId xmlns:p14="http://schemas.microsoft.com/office/powerpoint/2010/main" val="3579405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effectLst/>
              </a:rPr>
              <a:t>ALGORITMOS DE ORDENACIÓN BÁSICOS</a:t>
            </a:r>
            <a:endParaRPr lang="es-CR" dirty="0"/>
          </a:p>
        </p:txBody>
      </p:sp>
      <p:sp>
        <p:nvSpPr>
          <p:cNvPr id="3" name="Marcador de contenido 2"/>
          <p:cNvSpPr>
            <a:spLocks noGrp="1"/>
          </p:cNvSpPr>
          <p:nvPr>
            <p:ph idx="1"/>
          </p:nvPr>
        </p:nvSpPr>
        <p:spPr/>
        <p:txBody>
          <a:bodyPr/>
          <a:lstStyle/>
          <a:p>
            <a:pPr lvl="0" hangingPunct="0"/>
            <a:r>
              <a:rPr lang="es-CR" dirty="0">
                <a:effectLst/>
              </a:rPr>
              <a:t>Ordenación por selección. </a:t>
            </a:r>
          </a:p>
          <a:p>
            <a:pPr lvl="0" hangingPunct="0"/>
            <a:r>
              <a:rPr lang="es-CR" dirty="0">
                <a:effectLst/>
              </a:rPr>
              <a:t>Ordenación por inserción. </a:t>
            </a:r>
          </a:p>
          <a:p>
            <a:pPr lvl="0" hangingPunct="0"/>
            <a:r>
              <a:rPr lang="es-CR" dirty="0">
                <a:effectLst/>
              </a:rPr>
              <a:t>Ordenación por burbuja. </a:t>
            </a:r>
          </a:p>
          <a:p>
            <a:endParaRPr lang="es-CR" dirty="0"/>
          </a:p>
        </p:txBody>
      </p:sp>
    </p:spTree>
    <p:extLst>
      <p:ext uri="{BB962C8B-B14F-4D97-AF65-F5344CB8AC3E}">
        <p14:creationId xmlns:p14="http://schemas.microsoft.com/office/powerpoint/2010/main" val="194823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Datos Importantes</a:t>
            </a:r>
            <a:endParaRPr lang="es-CR" dirty="0"/>
          </a:p>
        </p:txBody>
      </p:sp>
      <p:sp>
        <p:nvSpPr>
          <p:cNvPr id="3" name="Marcador de contenido 2"/>
          <p:cNvSpPr>
            <a:spLocks noGrp="1"/>
          </p:cNvSpPr>
          <p:nvPr>
            <p:ph idx="1"/>
          </p:nvPr>
        </p:nvSpPr>
        <p:spPr/>
        <p:txBody>
          <a:bodyPr/>
          <a:lstStyle/>
          <a:p>
            <a:pPr hangingPunct="0"/>
            <a:r>
              <a:rPr lang="es-CR" dirty="0">
                <a:effectLst/>
              </a:rPr>
              <a:t>Los métodos más recomendados son: </a:t>
            </a:r>
            <a:r>
              <a:rPr lang="es-CR" i="1" dirty="0">
                <a:effectLst/>
              </a:rPr>
              <a:t>selección</a:t>
            </a:r>
            <a:r>
              <a:rPr lang="es-CR" dirty="0">
                <a:effectLst/>
              </a:rPr>
              <a:t> e </a:t>
            </a:r>
            <a:r>
              <a:rPr lang="es-CR" i="1" dirty="0">
                <a:effectLst/>
              </a:rPr>
              <a:t>inserción</a:t>
            </a:r>
            <a:r>
              <a:rPr lang="es-CR" dirty="0">
                <a:effectLst/>
              </a:rPr>
              <a:t>, aunque se estudiará el método de </a:t>
            </a:r>
            <a:r>
              <a:rPr lang="es-CR" i="1" dirty="0">
                <a:effectLst/>
              </a:rPr>
              <a:t>burbuja</a:t>
            </a:r>
            <a:r>
              <a:rPr lang="es-CR" dirty="0">
                <a:effectLst/>
              </a:rPr>
              <a:t>, por aquello de ser el más sencillo aunque a la par también es el más</a:t>
            </a:r>
            <a:r>
              <a:rPr lang="es-CR" i="1" dirty="0">
                <a:effectLst/>
              </a:rPr>
              <a:t> ineficiente</a:t>
            </a:r>
            <a:r>
              <a:rPr lang="es-CR" dirty="0">
                <a:effectLst/>
              </a:rPr>
              <a:t>; por esta</a:t>
            </a:r>
            <a:r>
              <a:rPr lang="es-CR" i="1" dirty="0">
                <a:effectLst/>
              </a:rPr>
              <a:t> </a:t>
            </a:r>
            <a:r>
              <a:rPr lang="es-CR" dirty="0">
                <a:effectLst/>
              </a:rPr>
              <a:t>causa no </a:t>
            </a:r>
            <a:r>
              <a:rPr lang="es-CR" dirty="0" smtClean="0">
                <a:effectLst/>
              </a:rPr>
              <a:t>recomiendo </a:t>
            </a:r>
            <a:r>
              <a:rPr lang="es-CR" dirty="0">
                <a:effectLst/>
              </a:rPr>
              <a:t>su uso, pero sí conocer su técnica</a:t>
            </a:r>
            <a:r>
              <a:rPr lang="es-CR" dirty="0" smtClean="0">
                <a:effectLst/>
              </a:rPr>
              <a:t>.</a:t>
            </a:r>
            <a:endParaRPr lang="es-CR" dirty="0">
              <a:effectLst/>
            </a:endParaRPr>
          </a:p>
          <a:p>
            <a:endParaRPr lang="es-CR" dirty="0"/>
          </a:p>
        </p:txBody>
      </p:sp>
    </p:spTree>
    <p:extLst>
      <p:ext uri="{BB962C8B-B14F-4D97-AF65-F5344CB8AC3E}">
        <p14:creationId xmlns:p14="http://schemas.microsoft.com/office/powerpoint/2010/main" val="701504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TC103457485[[fn=Malla]]</Template>
  <TotalTime>2236</TotalTime>
  <Words>1362</Words>
  <Application>Microsoft Office PowerPoint</Application>
  <PresentationFormat>Panorámica</PresentationFormat>
  <Paragraphs>96</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Century Gothic</vt:lpstr>
      <vt:lpstr>Times New Roman</vt:lpstr>
      <vt:lpstr>Verdana</vt:lpstr>
      <vt:lpstr>Malla</vt:lpstr>
      <vt:lpstr>ALGORITMOS DE ORDENACIÓN Y BÚSQUEDA</vt:lpstr>
      <vt:lpstr>Ordenación</vt:lpstr>
      <vt:lpstr>ejemplo</vt:lpstr>
      <vt:lpstr>Ejemplo</vt:lpstr>
      <vt:lpstr>EJEMPLO</vt:lpstr>
      <vt:lpstr>A TOMAR EN CUENTA</vt:lpstr>
      <vt:lpstr>Los métodos de ordenación </vt:lpstr>
      <vt:lpstr>ALGORITMOS DE ORDENACIÓN BÁSICOS</vt:lpstr>
      <vt:lpstr>Datos Importantes</vt:lpstr>
      <vt:lpstr>ORDENACIÓN POR SELECCIÓN</vt:lpstr>
      <vt:lpstr>ORDENACIÓN POR SELECCIÓN</vt:lpstr>
      <vt:lpstr>ORDENACIÓN POR SELECCIÓN</vt:lpstr>
      <vt:lpstr>Algoritmo de selección</vt:lpstr>
      <vt:lpstr>Algoritmo de selección</vt:lpstr>
      <vt:lpstr>Código de ejemplo</vt:lpstr>
      <vt:lpstr>ORDENACIÓN POR BURBUJA</vt:lpstr>
      <vt:lpstr>ORDENACIÓN POR BURBUJA</vt:lpstr>
      <vt:lpstr>ORDENACIÓN POR BURBUJA</vt:lpstr>
      <vt:lpstr>ORDENACIÓN POR BURBUJA</vt:lpstr>
      <vt:lpstr>ORDENACIÓN POR BURBUJA</vt:lpstr>
      <vt:lpstr>ORDENACIÓN POR BURBUJA</vt:lpstr>
      <vt:lpstr>ORDENACIÓN POR BURBUJA</vt:lpstr>
      <vt:lpstr>ORDENACIÓN POR BURBUJA</vt:lpstr>
      <vt:lpstr>ORDENACIÓN POR BURBUJA</vt:lpstr>
      <vt:lpstr>Código de ejemplo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ORDENACIÓN Y BÚSQUEDA</dc:title>
  <dc:creator>Jimenez</dc:creator>
  <cp:lastModifiedBy>Jimenez</cp:lastModifiedBy>
  <cp:revision>14</cp:revision>
  <dcterms:created xsi:type="dcterms:W3CDTF">2014-06-20T01:34:46Z</dcterms:created>
  <dcterms:modified xsi:type="dcterms:W3CDTF">2014-06-21T14:51:22Z</dcterms:modified>
</cp:coreProperties>
</file>