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57" r:id="rId3"/>
    <p:sldId id="258" r:id="rId4"/>
    <p:sldId id="26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4" r:id="rId23"/>
    <p:sldId id="352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56" r:id="rId32"/>
    <p:sldId id="345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662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fr-FR"/>
              <a:t>14/09/2020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fr-FR"/>
              <a:t>14/09/2020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9976-91B2-46AF-8C3E-36683EEFA562}" type="datetime1">
              <a:rPr lang="fr-FR" smtClean="0"/>
              <a:t>14/09/2020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E145-236C-429F-9BB1-69CD21C8D966}" type="datetime1">
              <a:rPr lang="fr-FR" smtClean="0"/>
              <a:t>14/09/2020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F95D-0C1E-4704-B441-DD9A6A1221CF}" type="datetime1">
              <a:rPr lang="fr-FR" smtClean="0"/>
              <a:t>14/09/2020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0100-178A-4E54-9913-E9C7936775C6}" type="datetime1">
              <a:rPr lang="fr-FR" smtClean="0"/>
              <a:t>14/09/2020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465E-A1E2-4CDA-A8A0-63C5F09D46B6}" type="datetime1">
              <a:rPr lang="fr-FR" smtClean="0"/>
              <a:t>14/09/2020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D7-9E3D-4CAF-8655-62AE07BAA517}" type="datetime1">
              <a:rPr lang="fr-FR" smtClean="0"/>
              <a:t>14/09/2020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4F5-0677-40DD-918C-468F5C8F7FD1}" type="datetime1">
              <a:rPr lang="fr-FR" smtClean="0"/>
              <a:t>14/09/2020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C83E-A0C6-44EC-AA76-3F620B84B35B}" type="datetime1">
              <a:rPr lang="fr-FR" smtClean="0"/>
              <a:t>14/09/2020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9CC1-657B-4AD2-A072-A9C27FDACCEB}" type="datetime1">
              <a:rPr lang="fr-FR" smtClean="0"/>
              <a:t>14/09/2020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E533-44AC-4FC5-A0A8-E0B22D336B1F}" type="datetime1">
              <a:rPr lang="fr-FR" smtClean="0"/>
              <a:t>14/09/2020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2C40-3DCD-4302-B383-03384E5F2D65}" type="datetime1">
              <a:rPr lang="fr-FR" smtClean="0"/>
              <a:t>14/09/2020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ADB60EE-FC4A-49F0-BFF5-27F56D0A8017}" type="datetime1">
              <a:rPr lang="fr-FR" smtClean="0"/>
              <a:t>14/09/2020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A"/>
              <a:t>Info0501 - Cours 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1537254"/>
            <a:ext cx="11925300" cy="2815507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Info0501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2800" b="1" dirty="0"/>
              <a:t>Algorithmique avancée</a:t>
            </a:r>
            <a:br>
              <a:rPr lang="fr-FR" sz="2800" dirty="0"/>
            </a:br>
            <a:br>
              <a:rPr lang="fr-FR" sz="2800" dirty="0"/>
            </a:br>
            <a:r>
              <a:rPr lang="fr-FR" sz="2400" dirty="0"/>
              <a:t>Cours 4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Arbres couvrants de poids minimal</a:t>
            </a:r>
            <a:endParaRPr lang="fr-CA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63799" y="4811060"/>
            <a:ext cx="9499602" cy="955565"/>
          </a:xfrm>
        </p:spPr>
        <p:txBody>
          <a:bodyPr/>
          <a:lstStyle/>
          <a:p>
            <a:r>
              <a:rPr lang="fr-CA" dirty="0"/>
              <a:t>Pierre Delisle</a:t>
            </a:r>
          </a:p>
          <a:p>
            <a:r>
              <a:rPr lang="fr-CA" dirty="0"/>
              <a:t>Département de Mathématiques, Mécanique et Informatique</a:t>
            </a:r>
          </a:p>
          <a:p>
            <a:r>
              <a:rPr lang="fr-CA" dirty="0"/>
              <a:t>Septembre 2020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4563975"/>
            <a:ext cx="1800000" cy="11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C971E-4031-4821-A542-574ED89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: gérer l'évolution des composantes connexes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BF904-2BFF-4C21-8A39-D0825D95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qu'une arête (</a:t>
            </a:r>
            <a:r>
              <a:rPr lang="fr-FR" i="1" dirty="0" err="1"/>
              <a:t>u</a:t>
            </a:r>
            <a:r>
              <a:rPr lang="fr-FR" dirty="0" err="1"/>
              <a:t>,</a:t>
            </a:r>
            <a:r>
              <a:rPr lang="fr-FR" i="1" dirty="0" err="1"/>
              <a:t>v</a:t>
            </a:r>
            <a:r>
              <a:rPr lang="fr-FR" dirty="0"/>
              <a:t>) ferme un cycle, il faut que ses extrémités aient été précédemment reliées par une chaîne</a:t>
            </a:r>
          </a:p>
          <a:p>
            <a:pPr lvl="1"/>
            <a:r>
              <a:rPr lang="fr-FR" dirty="0"/>
              <a:t>Donc aient été dans une même composante connexe</a:t>
            </a:r>
          </a:p>
          <a:p>
            <a:r>
              <a:rPr lang="fr-FR" dirty="0"/>
              <a:t>Nous allons donc gérer l'évolution des composantes connexes au fur et à mesure du choix des arêtes</a:t>
            </a:r>
          </a:p>
          <a:p>
            <a:pPr lvl="1"/>
            <a:r>
              <a:rPr lang="fr-FR" dirty="0"/>
              <a:t>Par tableau → plus simple mais moins efficace</a:t>
            </a:r>
          </a:p>
          <a:p>
            <a:pPr lvl="1"/>
            <a:r>
              <a:rPr lang="fr-CA" dirty="0"/>
              <a:t>Par ensembles disjoints → efficace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F924D-41F1-497C-8255-303C39AF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2B2A2-5BE7-4157-89FF-72E7370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26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FA13B-F904-4D06-A995-38F76984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l'évolution des composantes connexes par tableau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B3FF9-E9AC-4F9D-B80E-6EC608B0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Initialement, le graphe ne contient aucune arête</a:t>
            </a:r>
          </a:p>
          <a:p>
            <a:pPr lvl="1"/>
            <a:r>
              <a:rPr lang="fr-FR" dirty="0"/>
              <a:t>Chaque sommet est une composante connexe</a:t>
            </a:r>
          </a:p>
          <a:p>
            <a:pPr lvl="1"/>
            <a:r>
              <a:rPr lang="fr-FR" dirty="0"/>
              <a:t>On initialise chaque sommet à son indice </a:t>
            </a:r>
            <a:r>
              <a:rPr lang="fr-FR" i="1" dirty="0"/>
              <a:t>i </a:t>
            </a:r>
            <a:r>
              <a:rPr lang="fr-FR" dirty="0"/>
              <a:t>dans un tableau de longueur |</a:t>
            </a:r>
            <a:r>
              <a:rPr lang="fr-FR" i="1" dirty="0"/>
              <a:t>S</a:t>
            </a:r>
            <a:r>
              <a:rPr lang="fr-FR" dirty="0"/>
              <a:t>|</a:t>
            </a:r>
          </a:p>
          <a:p>
            <a:r>
              <a:rPr lang="fr-FR" dirty="0"/>
              <a:t>Chaque fois qu'une arête {</a:t>
            </a:r>
            <a:r>
              <a:rPr lang="fr-FR" i="1" dirty="0"/>
              <a:t>u</a:t>
            </a:r>
            <a:r>
              <a:rPr lang="fr-FR" dirty="0"/>
              <a:t>, </a:t>
            </a:r>
            <a:r>
              <a:rPr lang="fr-FR" i="1" dirty="0"/>
              <a:t>v</a:t>
            </a:r>
            <a:r>
              <a:rPr lang="fr-FR" dirty="0"/>
              <a:t>} est candidate</a:t>
            </a:r>
          </a:p>
          <a:p>
            <a:pPr lvl="1"/>
            <a:r>
              <a:rPr lang="fr-FR" dirty="0"/>
              <a:t>On compare les valeurs aux indices </a:t>
            </a:r>
            <a:r>
              <a:rPr lang="fr-FR" i="1" dirty="0"/>
              <a:t>u</a:t>
            </a:r>
            <a:r>
              <a:rPr lang="fr-FR" dirty="0"/>
              <a:t> et </a:t>
            </a:r>
            <a:r>
              <a:rPr lang="fr-FR" i="1" dirty="0"/>
              <a:t>v</a:t>
            </a:r>
            <a:r>
              <a:rPr lang="fr-FR" dirty="0"/>
              <a:t> dans le tableau</a:t>
            </a:r>
          </a:p>
          <a:p>
            <a:pPr lvl="2"/>
            <a:r>
              <a:rPr lang="fr-FR" dirty="0"/>
              <a:t>Si valeurs égales, </a:t>
            </a:r>
            <a:r>
              <a:rPr lang="fr-FR" i="1" dirty="0"/>
              <a:t>u</a:t>
            </a:r>
            <a:r>
              <a:rPr lang="fr-FR" dirty="0"/>
              <a:t> et </a:t>
            </a:r>
            <a:r>
              <a:rPr lang="fr-FR" i="1" dirty="0"/>
              <a:t>v</a:t>
            </a:r>
            <a:r>
              <a:rPr lang="fr-FR" dirty="0"/>
              <a:t> sont dans la même composante connexe → ajouter l'arête créerait alors un cycle donc on ne la retient pas</a:t>
            </a:r>
          </a:p>
          <a:p>
            <a:pPr lvl="2"/>
            <a:r>
              <a:rPr lang="fr-FR" dirty="0"/>
              <a:t>Si valeurs différentes, on garde l'arête {</a:t>
            </a:r>
            <a:r>
              <a:rPr lang="fr-FR" i="1" dirty="0"/>
              <a:t>u</a:t>
            </a:r>
            <a:r>
              <a:rPr lang="fr-FR" dirty="0"/>
              <a:t>, </a:t>
            </a:r>
            <a:r>
              <a:rPr lang="fr-FR" i="1" dirty="0"/>
              <a:t>v</a:t>
            </a:r>
            <a:r>
              <a:rPr lang="fr-FR" dirty="0"/>
              <a:t>}, on donne à l'indice de </a:t>
            </a:r>
            <a:r>
              <a:rPr lang="fr-FR" i="1" dirty="0"/>
              <a:t>v</a:t>
            </a:r>
            <a:r>
              <a:rPr lang="fr-FR" dirty="0"/>
              <a:t> la valeur de l'indice de </a:t>
            </a:r>
            <a:r>
              <a:rPr lang="fr-FR" i="1" dirty="0"/>
              <a:t>u</a:t>
            </a:r>
            <a:r>
              <a:rPr lang="fr-FR" dirty="0"/>
              <a:t>, ainsi que tout sommet d'indice </a:t>
            </a:r>
            <a:r>
              <a:rPr lang="fr-FR" i="1" dirty="0"/>
              <a:t>v</a:t>
            </a:r>
            <a:endParaRPr lang="fr-FR" dirty="0"/>
          </a:p>
          <a:p>
            <a:pPr lvl="2"/>
            <a:r>
              <a:rPr lang="fr-FR" dirty="0"/>
              <a:t>Autrement dit, après sélection de l'arête {</a:t>
            </a:r>
            <a:r>
              <a:rPr lang="fr-FR" i="1" dirty="0" err="1"/>
              <a:t>u</a:t>
            </a:r>
            <a:r>
              <a:rPr lang="fr-FR" dirty="0" err="1"/>
              <a:t>,</a:t>
            </a:r>
            <a:r>
              <a:rPr lang="fr-FR" i="1" dirty="0" err="1"/>
              <a:t>v</a:t>
            </a:r>
            <a:r>
              <a:rPr lang="fr-FR" dirty="0"/>
              <a:t>}, tous les sommets de la composante connexe de </a:t>
            </a:r>
            <a:r>
              <a:rPr lang="fr-FR" i="1" dirty="0"/>
              <a:t>u</a:t>
            </a:r>
            <a:r>
              <a:rPr lang="fr-FR" dirty="0"/>
              <a:t> et de la composante connexe de </a:t>
            </a:r>
            <a:r>
              <a:rPr lang="fr-FR" i="1" dirty="0"/>
              <a:t>v</a:t>
            </a:r>
            <a:r>
              <a:rPr lang="fr-FR" dirty="0"/>
              <a:t> ne forment qu'une seule composante connexe et ont le même indice</a:t>
            </a:r>
          </a:p>
          <a:p>
            <a:endParaRPr lang="fr-FR" dirty="0"/>
          </a:p>
          <a:p>
            <a:r>
              <a:rPr lang="fr-FR" dirty="0"/>
              <a:t>Exemple 2 : Gestion des composantes connexes par tableau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8D304-8FAD-46FE-8E2A-571DC950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6549-AD73-4BA2-981C-5571902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24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A2C85-0500-4E52-9988-F30A4181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21ADD-BB6A-409C-838D-5552B4B8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sélection d'une arête valide</a:t>
            </a:r>
          </a:p>
          <a:p>
            <a:pPr lvl="1"/>
            <a:r>
              <a:rPr lang="fr-FR" dirty="0"/>
              <a:t>On doit parcourir tout le tableau pour mettre à jour les indices de composantes connexes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r>
              <a:rPr lang="fr-FR" dirty="0"/>
              <a:t>On peut réduire ce temps par l'utilisation d'une </a:t>
            </a:r>
            <a:r>
              <a:rPr lang="fr-FR" b="1" u="sng" dirty="0"/>
              <a:t>structure de données pour ensembles disjoints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6EDA55-203F-42C9-B1CE-F6141D9F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111A93-92F3-4833-BDDE-A77084F1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32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D8530-82D2-4FDF-B2B7-21A1790F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Structures de données pour ensembles disjoints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E134A-F7A0-496C-934C-0F2EAA631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3919AD-8130-4697-9A78-633D00E2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54CD6E-E5BA-454B-A4BB-2D59342C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3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358B-28F0-4985-9FA2-AC679ECB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Ensembles disjoints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F75D1-BAE2-4EEC-B094-BE1AF5B4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regrouper </a:t>
            </a:r>
            <a:r>
              <a:rPr lang="fr-FR" i="1" dirty="0"/>
              <a:t>n</a:t>
            </a:r>
            <a:r>
              <a:rPr lang="fr-FR" dirty="0"/>
              <a:t> éléments distincts dans une collection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i="1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i="1" baseline="-25000" dirty="0"/>
              <a:t>2</a:t>
            </a:r>
            <a:r>
              <a:rPr lang="fr-FR" dirty="0"/>
              <a:t>, … </a:t>
            </a:r>
            <a:r>
              <a:rPr lang="fr-FR" i="1" dirty="0" err="1"/>
              <a:t>S</a:t>
            </a:r>
            <a:r>
              <a:rPr lang="fr-FR" i="1" baseline="-25000" dirty="0" err="1"/>
              <a:t>k</a:t>
            </a:r>
            <a:r>
              <a:rPr lang="fr-FR" dirty="0"/>
              <a:t>} d'ensembles dynamiques disjoints</a:t>
            </a:r>
          </a:p>
          <a:p>
            <a:pPr lvl="1"/>
            <a:r>
              <a:rPr lang="fr-FR" dirty="0"/>
              <a:t>Chaque élément fait partie d'un seul ensemble</a:t>
            </a:r>
          </a:p>
          <a:p>
            <a:pPr lvl="1"/>
            <a:r>
              <a:rPr lang="fr-FR" dirty="0"/>
              <a:t>Chaque ensemble est identifié par un représentant</a:t>
            </a:r>
          </a:p>
          <a:p>
            <a:r>
              <a:rPr lang="fr-FR" dirty="0"/>
              <a:t>Opérations sur les ensembles disjoints</a:t>
            </a:r>
          </a:p>
          <a:p>
            <a:pPr lvl="1"/>
            <a:r>
              <a:rPr lang="fr-CA" dirty="0"/>
              <a:t>CRÉER-ENSEMBLE (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TROUVER-ENSEMBLE (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UNION (</a:t>
            </a:r>
            <a:r>
              <a:rPr lang="fr-CA" i="1" dirty="0"/>
              <a:t>x</a:t>
            </a:r>
            <a:r>
              <a:rPr lang="fr-CA" dirty="0"/>
              <a:t>, </a:t>
            </a:r>
            <a:r>
              <a:rPr lang="fr-CA" i="1" dirty="0"/>
              <a:t>y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45AD6E-0009-401C-9A84-63F0002C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04D7CF-48E2-463E-B0E7-3CC538F0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8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0BE1A-07FC-4330-AB61-550A4841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sur les ensembles disjoints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000C3-B5C4-4835-B1FC-3E2A3E6FB4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CRÉER-ENSEMBLE (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FR" dirty="0"/>
              <a:t>À partir d'un pointeur sur un objet </a:t>
            </a:r>
            <a:r>
              <a:rPr lang="fr-FR" i="1" dirty="0"/>
              <a:t>x</a:t>
            </a:r>
            <a:endParaRPr lang="fr-FR" dirty="0"/>
          </a:p>
          <a:p>
            <a:pPr lvl="1"/>
            <a:r>
              <a:rPr lang="fr-FR" dirty="0"/>
              <a:t>Crée un nouvel ensemble dont le seul membre (et le représentant) est </a:t>
            </a:r>
            <a:r>
              <a:rPr lang="fr-FR" i="1" dirty="0"/>
              <a:t>x</a:t>
            </a:r>
            <a:endParaRPr lang="fr-FR" dirty="0"/>
          </a:p>
          <a:p>
            <a:pPr lvl="1"/>
            <a:r>
              <a:rPr lang="fr-CA" dirty="0"/>
              <a:t>Ensembles disjoints</a:t>
            </a:r>
          </a:p>
          <a:p>
            <a:pPr lvl="2"/>
            <a:r>
              <a:rPr lang="fr-FR" i="1" dirty="0"/>
              <a:t>x</a:t>
            </a:r>
            <a:r>
              <a:rPr lang="fr-FR" dirty="0"/>
              <a:t> ne doit pas être déjà membre d'un autre ensemble</a:t>
            </a:r>
          </a:p>
          <a:p>
            <a:endParaRPr lang="fr-CA" dirty="0"/>
          </a:p>
          <a:p>
            <a:r>
              <a:rPr lang="fr-CA" dirty="0"/>
              <a:t>TROUVER-ENSEMBLE (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FR" dirty="0"/>
              <a:t>Retourne un pointeur vers le représentant de l'ensemble contenant </a:t>
            </a:r>
            <a:r>
              <a:rPr lang="fr-FR" i="1" dirty="0"/>
              <a:t>x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93925C-E78D-48BB-B8FB-CF415B59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813474" cy="4571999"/>
          </a:xfrm>
        </p:spPr>
        <p:txBody>
          <a:bodyPr>
            <a:normAutofit/>
          </a:bodyPr>
          <a:lstStyle/>
          <a:p>
            <a:r>
              <a:rPr lang="fr-CA" dirty="0"/>
              <a:t>UNION (</a:t>
            </a:r>
            <a:r>
              <a:rPr lang="fr-CA" i="1" dirty="0"/>
              <a:t>x</a:t>
            </a:r>
            <a:r>
              <a:rPr lang="fr-CA" dirty="0"/>
              <a:t>, </a:t>
            </a:r>
            <a:r>
              <a:rPr lang="fr-CA" i="1" dirty="0"/>
              <a:t>y</a:t>
            </a:r>
            <a:r>
              <a:rPr lang="fr-CA" dirty="0"/>
              <a:t>)</a:t>
            </a:r>
          </a:p>
          <a:p>
            <a:pPr lvl="1"/>
            <a:r>
              <a:rPr lang="fr-FR" dirty="0"/>
              <a:t>Réunit les ensembles dynamiques qui contiennent </a:t>
            </a:r>
            <a:r>
              <a:rPr lang="fr-FR" i="1" dirty="0"/>
              <a:t>x</a:t>
            </a:r>
            <a:r>
              <a:rPr lang="fr-FR" dirty="0"/>
              <a:t> et </a:t>
            </a:r>
            <a:r>
              <a:rPr lang="fr-FR" i="1" dirty="0"/>
              <a:t>y</a:t>
            </a:r>
            <a:r>
              <a:rPr lang="fr-FR" dirty="0"/>
              <a:t>...</a:t>
            </a:r>
          </a:p>
          <a:p>
            <a:pPr lvl="1"/>
            <a:r>
              <a:rPr lang="fr-CA" dirty="0"/>
              <a:t>… appelés </a:t>
            </a:r>
            <a:r>
              <a:rPr lang="fr-CA" i="1" dirty="0" err="1"/>
              <a:t>S</a:t>
            </a:r>
            <a:r>
              <a:rPr lang="fr-CA" i="1" baseline="-25000" dirty="0" err="1"/>
              <a:t>x</a:t>
            </a:r>
            <a:r>
              <a:rPr lang="fr-CA" dirty="0"/>
              <a:t> et </a:t>
            </a:r>
            <a:r>
              <a:rPr lang="fr-CA" i="1" dirty="0"/>
              <a:t>S</a:t>
            </a:r>
            <a:r>
              <a:rPr lang="fr-CA" i="1" baseline="-25000" dirty="0"/>
              <a:t>y</a:t>
            </a:r>
            <a:endParaRPr lang="fr-CA" dirty="0"/>
          </a:p>
          <a:p>
            <a:pPr lvl="1"/>
            <a:r>
              <a:rPr lang="fr-FR" dirty="0"/>
              <a:t>… dans un nouvel ensemble qui est l'union de </a:t>
            </a:r>
            <a:r>
              <a:rPr lang="fr-FR" i="1" dirty="0" err="1"/>
              <a:t>S</a:t>
            </a:r>
            <a:r>
              <a:rPr lang="fr-FR" i="1" baseline="-25000" dirty="0" err="1"/>
              <a:t>x</a:t>
            </a:r>
            <a:r>
              <a:rPr lang="fr-FR" dirty="0"/>
              <a:t> et </a:t>
            </a:r>
            <a:r>
              <a:rPr lang="fr-FR" i="1" dirty="0"/>
              <a:t>S</a:t>
            </a:r>
            <a:r>
              <a:rPr lang="fr-FR" i="1" baseline="-25000" dirty="0"/>
              <a:t>y</a:t>
            </a:r>
            <a:endParaRPr lang="fr-FR" dirty="0"/>
          </a:p>
          <a:p>
            <a:pPr lvl="1"/>
            <a:r>
              <a:rPr lang="fr-FR" dirty="0"/>
              <a:t>Le représentant du nouvel ensemble sera un élément quelconque d'un des 2 ensembles</a:t>
            </a:r>
          </a:p>
          <a:p>
            <a:pPr lvl="1"/>
            <a:r>
              <a:rPr lang="fr-FR" dirty="0"/>
              <a:t>Détruit les ensembles initiaux </a:t>
            </a:r>
            <a:r>
              <a:rPr lang="fr-FR" i="1" dirty="0" err="1"/>
              <a:t>S</a:t>
            </a:r>
            <a:r>
              <a:rPr lang="fr-FR" i="1" baseline="-25000" dirty="0" err="1"/>
              <a:t>x</a:t>
            </a:r>
            <a:r>
              <a:rPr lang="fr-FR" dirty="0"/>
              <a:t> et </a:t>
            </a:r>
            <a:r>
              <a:rPr lang="fr-FR" i="1" dirty="0"/>
              <a:t>S</a:t>
            </a:r>
            <a:r>
              <a:rPr lang="fr-FR" i="1" baseline="-25000" dirty="0"/>
              <a:t>y</a:t>
            </a:r>
            <a:r>
              <a:rPr lang="fr-FR" dirty="0"/>
              <a:t> </a:t>
            </a:r>
          </a:p>
          <a:p>
            <a:endParaRPr lang="fr-CA" dirty="0"/>
          </a:p>
          <a:p>
            <a:r>
              <a:rPr lang="fr-CA" dirty="0"/>
              <a:t>Exemple 3</a:t>
            </a:r>
          </a:p>
          <a:p>
            <a:pPr lvl="1"/>
            <a:r>
              <a:rPr lang="fr-FR" dirty="0"/>
              <a:t>Application d'une structure de données d'ensembles disjoints</a:t>
            </a:r>
          </a:p>
          <a:p>
            <a:pPr lvl="1"/>
            <a:r>
              <a:rPr lang="fr-FR" dirty="0"/>
              <a:t>Détermination des composantes connexes d'un graphe non orienté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36849-3944-422C-ABFE-DD6A1CED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F9397-0CD4-4D01-BD51-4CFEB812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07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15E08-D88C-4E6C-87B2-DD5A8648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d'ensembles disjoints par listes chaînées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98EE0-FAA1-429F-81DC-3D7EE3CD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017" y="3692092"/>
            <a:ext cx="3227708" cy="2441036"/>
          </a:xfrm>
        </p:spPr>
        <p:txBody>
          <a:bodyPr/>
          <a:lstStyle/>
          <a:p>
            <a:r>
              <a:rPr lang="fr-CA" dirty="0"/>
              <a:t>Temps d'exécution</a:t>
            </a:r>
          </a:p>
          <a:p>
            <a:pPr lvl="1"/>
            <a:r>
              <a:rPr lang="fr-CA" dirty="0"/>
              <a:t>CRÉER-ENSEMBLE(</a:t>
            </a:r>
            <a:r>
              <a:rPr lang="fr-CA" i="1" dirty="0"/>
              <a:t>x</a:t>
            </a:r>
            <a:r>
              <a:rPr lang="fr-CA" dirty="0"/>
              <a:t>) ?</a:t>
            </a:r>
          </a:p>
          <a:p>
            <a:pPr lvl="2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pPr lvl="1"/>
            <a:r>
              <a:rPr lang="fr-CA" dirty="0"/>
              <a:t>TROUVER-ENSEMBLE(</a:t>
            </a:r>
            <a:r>
              <a:rPr lang="fr-CA" i="1" dirty="0"/>
              <a:t>x</a:t>
            </a:r>
            <a:r>
              <a:rPr lang="fr-CA" dirty="0"/>
              <a:t>) ?</a:t>
            </a:r>
          </a:p>
          <a:p>
            <a:pPr lvl="2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pPr lvl="1"/>
            <a:r>
              <a:rPr lang="fr-CA" dirty="0"/>
              <a:t>UNION(</a:t>
            </a:r>
            <a:r>
              <a:rPr lang="fr-CA" i="1" dirty="0"/>
              <a:t>x</a:t>
            </a:r>
            <a:r>
              <a:rPr lang="fr-CA" dirty="0"/>
              <a:t>, </a:t>
            </a:r>
            <a:r>
              <a:rPr lang="fr-CA" i="1" dirty="0"/>
              <a:t>y</a:t>
            </a:r>
            <a:r>
              <a:rPr lang="fr-CA" dirty="0"/>
              <a:t>) ?</a:t>
            </a:r>
          </a:p>
          <a:p>
            <a:pPr lvl="2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1A1EF4-A922-4681-A9D3-BA4BB3FF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11EBBC-1050-4E82-8E25-98C309E9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16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755A50-DAF7-4D2C-A4AA-659EDE5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8" y="1396384"/>
            <a:ext cx="4680000" cy="1801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B74F0D-61BC-4FCD-B586-4DA54A03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82" y="1392152"/>
            <a:ext cx="5256000" cy="1798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E38AA5-AE8B-4352-A875-B31ED2B5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62" y="4788756"/>
            <a:ext cx="6703440" cy="18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E48F33-2996-4B04-9484-1CCBC4366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125" y="3852246"/>
            <a:ext cx="2519810" cy="486744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D47F619F-4114-4AEB-A135-D1B45198B19F}"/>
              </a:ext>
            </a:extLst>
          </p:cNvPr>
          <p:cNvSpPr/>
          <p:nvPr/>
        </p:nvSpPr>
        <p:spPr>
          <a:xfrm>
            <a:off x="4275457" y="3449727"/>
            <a:ext cx="994119" cy="112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7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BB2A1-08A9-46CD-A391-1C7BFF93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d'ensembles disjoints par arbres</a:t>
            </a:r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1F58F1-C279-4DAB-A67B-214BA085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EC49C-7A8D-45B0-A7DA-A9B4FC5B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17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4B5D11-3F71-40FE-A740-865B4BF9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1" y="1835027"/>
            <a:ext cx="10512000" cy="42917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726D41-6B8A-4D0C-A239-862761E7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60" y="2727872"/>
            <a:ext cx="2254161" cy="486744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6AAC119-A2FC-49B1-A7AD-D87087240438}"/>
              </a:ext>
            </a:extLst>
          </p:cNvPr>
          <p:cNvSpPr/>
          <p:nvPr/>
        </p:nvSpPr>
        <p:spPr>
          <a:xfrm>
            <a:off x="5139610" y="3444202"/>
            <a:ext cx="2254161" cy="113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26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3B578-E386-4F12-A69F-12D6E1F9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Kruskal</a:t>
            </a:r>
            <a:r>
              <a:rPr lang="fr-FR" dirty="0"/>
              <a:t> avec utilisation d'ensembles disjoints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9A527-57F8-4767-93F7-2800B04D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crée un ensemble disjoint pour chaque sommet de </a:t>
            </a:r>
            <a:r>
              <a:rPr lang="fr-FR" i="1" dirty="0"/>
              <a:t>G</a:t>
            </a:r>
            <a:endParaRPr lang="fr-FR" dirty="0"/>
          </a:p>
          <a:p>
            <a:r>
              <a:rPr lang="fr-FR" dirty="0"/>
              <a:t>On trie les arêtes de </a:t>
            </a:r>
            <a:r>
              <a:rPr lang="fr-FR" i="1" dirty="0"/>
              <a:t>G</a:t>
            </a:r>
            <a:endParaRPr lang="fr-FR" dirty="0"/>
          </a:p>
          <a:p>
            <a:r>
              <a:rPr lang="fr-FR" dirty="0"/>
              <a:t>Pour chaque arête prise par ordre croissant</a:t>
            </a:r>
          </a:p>
          <a:p>
            <a:pPr lvl="1"/>
            <a:r>
              <a:rPr lang="fr-FR" dirty="0"/>
              <a:t>Si l'origine et l'extrémité ne font pas partie du même ensemble, conserver l'arête et réunir les deux ensembles</a:t>
            </a:r>
          </a:p>
          <a:p>
            <a:r>
              <a:rPr lang="fr-FR" dirty="0"/>
              <a:t>Les arêtes retenues constituent alors un arbre couvrant de poids minimal de </a:t>
            </a:r>
            <a:r>
              <a:rPr lang="fr-FR" i="1" dirty="0"/>
              <a:t>G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89452E-0821-4F54-AF41-4B42E9D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8D75D-62EB-401C-BE91-3F9DC089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2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3AC54-7028-49A7-A516-4855FD0D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de Prim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36A114-201E-4F3E-991C-EEFA433A5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E7CA76-E746-4C29-B369-2925846F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30C74-5F34-48B5-B080-3FA0CF31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16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séance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Arbres couvrants de poids minimal</a:t>
            </a:r>
          </a:p>
          <a:p>
            <a:r>
              <a:rPr lang="fr-CA" dirty="0"/>
              <a:t>Algorithme de </a:t>
            </a:r>
            <a:r>
              <a:rPr lang="fr-CA" dirty="0" err="1"/>
              <a:t>Kruskal</a:t>
            </a:r>
            <a:endParaRPr lang="fr-CA" dirty="0"/>
          </a:p>
          <a:p>
            <a:pPr lvl="1"/>
            <a:r>
              <a:rPr lang="fr-FR" dirty="0"/>
              <a:t>Structure de données pour ensembles disjoints</a:t>
            </a:r>
          </a:p>
          <a:p>
            <a:r>
              <a:rPr lang="fr-CA" dirty="0"/>
              <a:t>Algorithme de Prim</a:t>
            </a:r>
          </a:p>
          <a:p>
            <a:pPr lvl="1"/>
            <a:r>
              <a:rPr lang="fr-CA" dirty="0"/>
              <a:t>Structure de file de priorités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Bibliographie</a:t>
            </a:r>
          </a:p>
          <a:p>
            <a:pPr lvl="1"/>
            <a:r>
              <a:rPr lang="fr-FR" dirty="0"/>
              <a:t>T. H. </a:t>
            </a:r>
            <a:r>
              <a:rPr lang="fr-FR" dirty="0" err="1"/>
              <a:t>Cormen</a:t>
            </a:r>
            <a:r>
              <a:rPr lang="fr-FR" dirty="0"/>
              <a:t>, C. E. </a:t>
            </a:r>
            <a:r>
              <a:rPr lang="fr-FR" dirty="0" err="1"/>
              <a:t>Leiserson</a:t>
            </a:r>
            <a:r>
              <a:rPr lang="fr-FR" dirty="0"/>
              <a:t>, R. L. </a:t>
            </a:r>
            <a:r>
              <a:rPr lang="fr-FR" dirty="0" err="1"/>
              <a:t>Rivest</a:t>
            </a:r>
            <a:r>
              <a:rPr lang="fr-FR" dirty="0"/>
              <a:t>, C. Stein, "Algorithmique", 3</a:t>
            </a:r>
            <a:r>
              <a:rPr lang="fr-FR" baseline="30000" dirty="0"/>
              <a:t>e</a:t>
            </a:r>
            <a:r>
              <a:rPr lang="fr-FR" dirty="0"/>
              <a:t> édition, </a:t>
            </a:r>
            <a:r>
              <a:rPr lang="fr-FR" dirty="0" err="1"/>
              <a:t>Dunod</a:t>
            </a:r>
            <a:r>
              <a:rPr lang="fr-FR" dirty="0"/>
              <a:t>, 2010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34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73E1A-1207-456C-B00E-9192CA45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Principe de l'algorithme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944B5-F816-4A1F-A2A6-0DC9E07B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trouver un arbre couvrant de poids minimum sans devoir trier les arêtes</a:t>
            </a:r>
          </a:p>
          <a:p>
            <a:r>
              <a:rPr lang="fr-FR" dirty="0"/>
              <a:t>On étend, de proche en proche, un arbre couvrant des parties des sommets du graphe</a:t>
            </a:r>
          </a:p>
          <a:p>
            <a:pPr lvl="1"/>
            <a:r>
              <a:rPr lang="fr-FR" dirty="0"/>
              <a:t>En atteignant un sommet supplémentaire à chaque étape …</a:t>
            </a:r>
          </a:p>
          <a:p>
            <a:pPr lvl="1"/>
            <a:r>
              <a:rPr lang="fr-FR" dirty="0"/>
              <a:t>… en prenant l'arête la plus légère parmi celles qui joignent l'ensemble des sommets déjà couverts …</a:t>
            </a:r>
          </a:p>
          <a:p>
            <a:pPr lvl="1"/>
            <a:r>
              <a:rPr lang="fr-FR" dirty="0"/>
              <a:t>… à l'ensemble des sommets non encore couverts</a:t>
            </a:r>
          </a:p>
          <a:p>
            <a:r>
              <a:rPr lang="fr-FR" dirty="0"/>
              <a:t>Un tableau de distances </a:t>
            </a:r>
            <a:r>
              <a:rPr lang="fr-FR" i="1" dirty="0"/>
              <a:t>d</a:t>
            </a:r>
            <a:r>
              <a:rPr lang="fr-FR" dirty="0"/>
              <a:t> permet de connaître la distance entre chaque sommet non couvert et l’ensemble des sommets couverts</a:t>
            </a:r>
          </a:p>
          <a:p>
            <a:endParaRPr lang="fr-FR" dirty="0"/>
          </a:p>
          <a:p>
            <a:r>
              <a:rPr lang="fr-FR" dirty="0"/>
              <a:t>Exemple 4 : Fonctionnement de l'algorithme de Prim – Implémentation par tableau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163D53-5F53-4B09-B761-0688530F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E1525-7647-4B51-8B15-9F151A9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1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4D696-940E-4B1F-8284-6F24E69D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9954C-91B3-4318-B8F5-13F5DBF7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mise à jour des distances entre le pivot actuel et ses voisins</a:t>
            </a:r>
          </a:p>
          <a:p>
            <a:pPr lvl="1"/>
            <a:r>
              <a:rPr lang="fr-FR" dirty="0"/>
              <a:t>On doit parcourir tout le tableau </a:t>
            </a:r>
            <a:r>
              <a:rPr lang="fr-FR" i="1" dirty="0"/>
              <a:t>d</a:t>
            </a:r>
            <a:r>
              <a:rPr lang="fr-FR" dirty="0"/>
              <a:t> pour déterminer le pivot de l'itération suivante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r>
              <a:rPr lang="fr-FR" dirty="0"/>
              <a:t>On peut réduire ce temps par l'utilisation d'une </a:t>
            </a:r>
            <a:r>
              <a:rPr lang="fr-FR" b="1" u="sng" dirty="0"/>
              <a:t>file de priorités min implémentée par tas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E4603F-AFC5-4545-A475-61843BD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58E3E8-85C1-4BB0-A080-B2294216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99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BB3B6-9169-4D3E-A9C2-9592C5FF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FEAAB5-0949-4A7C-99CF-6C0ADE256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Tas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202BF-137A-4C34-8B32-19EF2435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A1E54-8583-416B-818C-EEBBAC8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20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Tas (binaire)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Tableau ayant des caractéristiques spécifiques sur l'emplacement des éléments</a:t>
            </a:r>
          </a:p>
          <a:p>
            <a:pPr lvl="1"/>
            <a:r>
              <a:rPr lang="fr-FR" dirty="0"/>
              <a:t>Peut être vu (mais non stocké) comme un arbre binaire presque complet</a:t>
            </a:r>
          </a:p>
          <a:p>
            <a:r>
              <a:rPr lang="fr-CA" dirty="0"/>
              <a:t>Plusieurs utilisations</a:t>
            </a:r>
          </a:p>
          <a:p>
            <a:pPr lvl="1"/>
            <a:r>
              <a:rPr lang="fr-CA" dirty="0"/>
              <a:t>Tri</a:t>
            </a:r>
          </a:p>
          <a:p>
            <a:pPr lvl="1"/>
            <a:r>
              <a:rPr lang="fr-CA" dirty="0"/>
              <a:t>Files de priorités</a:t>
            </a:r>
          </a:p>
          <a:p>
            <a:pPr lvl="1"/>
            <a:r>
              <a:rPr lang="fr-CA" dirty="0"/>
              <a:t>...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38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Tas (binaire)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Chaque nœud de l'arbre correspond à un élément du tableau</a:t>
            </a:r>
          </a:p>
          <a:p>
            <a:r>
              <a:rPr lang="fr-FR" dirty="0"/>
              <a:t>L'arbre est complètement rempli à tous les niveaux</a:t>
            </a:r>
          </a:p>
          <a:p>
            <a:pPr lvl="1"/>
            <a:r>
              <a:rPr lang="fr-FR" dirty="0"/>
              <a:t>Sauf éventuellement le dernier qui est rempli de gauche à droite</a:t>
            </a:r>
          </a:p>
          <a:p>
            <a:r>
              <a:rPr lang="fr-FR" dirty="0"/>
              <a:t>Un tableau </a:t>
            </a:r>
            <a:r>
              <a:rPr lang="fr-FR" i="1" dirty="0"/>
              <a:t>t</a:t>
            </a:r>
            <a:r>
              <a:rPr lang="fr-FR" dirty="0"/>
              <a:t> représentant un tas possède 2 attributs</a:t>
            </a:r>
          </a:p>
          <a:p>
            <a:pPr lvl="1"/>
            <a:r>
              <a:rPr lang="fr-CA" b="1" u="sng" dirty="0"/>
              <a:t>longueur</a:t>
            </a:r>
            <a:r>
              <a:rPr lang="fr-CA" dirty="0"/>
              <a:t> : nombre maximum d'éléments</a:t>
            </a:r>
          </a:p>
          <a:p>
            <a:pPr lvl="1"/>
            <a:r>
              <a:rPr lang="fr-FR" b="1" u="sng" dirty="0"/>
              <a:t>taille</a:t>
            </a:r>
            <a:r>
              <a:rPr lang="fr-FR" dirty="0"/>
              <a:t> : nombre d'éléments du tas effectivement rangés dans le tableau</a:t>
            </a:r>
          </a:p>
          <a:p>
            <a:r>
              <a:rPr lang="fr-FR" dirty="0"/>
              <a:t>Éléments valides du tas → </a:t>
            </a:r>
            <a:r>
              <a:rPr lang="fr-FR" i="1" dirty="0"/>
              <a:t>t </a:t>
            </a:r>
            <a:r>
              <a:rPr lang="fr-FR" dirty="0"/>
              <a:t>[1 .. </a:t>
            </a:r>
            <a:r>
              <a:rPr lang="fr-FR" i="1" dirty="0" err="1"/>
              <a:t>t</a:t>
            </a:r>
            <a:r>
              <a:rPr lang="fr-FR" dirty="0" err="1"/>
              <a:t>.</a:t>
            </a:r>
            <a:r>
              <a:rPr lang="fr-FR" i="1" dirty="0" err="1"/>
              <a:t>taille</a:t>
            </a:r>
            <a:r>
              <a:rPr lang="fr-FR" dirty="0"/>
              <a:t>]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24</a:t>
            </a:fld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76" y="1499707"/>
            <a:ext cx="3502495" cy="334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788302-148A-4891-8847-D1BF8E48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76" y="4966901"/>
            <a:ext cx="3711014" cy="12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Tas (binaire)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Racine de l'arbre</a:t>
            </a:r>
          </a:p>
          <a:p>
            <a:pPr lvl="1"/>
            <a:r>
              <a:rPr lang="fr-CA" i="1" dirty="0"/>
              <a:t>t</a:t>
            </a:r>
            <a:r>
              <a:rPr lang="fr-CA" dirty="0"/>
              <a:t> [1]</a:t>
            </a:r>
          </a:p>
          <a:p>
            <a:r>
              <a:rPr lang="fr-FR" dirty="0"/>
              <a:t>Étant donné l'indice </a:t>
            </a:r>
            <a:r>
              <a:rPr lang="fr-FR" i="1" dirty="0"/>
              <a:t>i</a:t>
            </a:r>
            <a:r>
              <a:rPr lang="fr-FR" dirty="0"/>
              <a:t> d'un nœud, on peut calculer</a:t>
            </a:r>
          </a:p>
          <a:p>
            <a:pPr lvl="1"/>
            <a:r>
              <a:rPr lang="fr-FR" dirty="0"/>
              <a:t>L'indice de son parent PARENT(</a:t>
            </a:r>
            <a:r>
              <a:rPr lang="fr-FR" i="1" dirty="0"/>
              <a:t>i</a:t>
            </a:r>
            <a:r>
              <a:rPr lang="fr-FR" dirty="0"/>
              <a:t>)</a:t>
            </a:r>
          </a:p>
          <a:p>
            <a:pPr lvl="2"/>
            <a:r>
              <a:rPr lang="fr-CA" dirty="0"/>
              <a:t>⌊</a:t>
            </a:r>
            <a:r>
              <a:rPr lang="fr-CA" i="1" dirty="0"/>
              <a:t>i</a:t>
            </a:r>
            <a:r>
              <a:rPr lang="fr-CA" dirty="0"/>
              <a:t> / 2⌋</a:t>
            </a:r>
          </a:p>
          <a:p>
            <a:pPr lvl="1"/>
            <a:r>
              <a:rPr lang="fr-FR" dirty="0"/>
              <a:t>L'indice de son enfant de gauche GAUCHE(</a:t>
            </a:r>
            <a:r>
              <a:rPr lang="fr-FR" i="1" dirty="0"/>
              <a:t>i</a:t>
            </a:r>
            <a:r>
              <a:rPr lang="fr-FR" dirty="0"/>
              <a:t>)</a:t>
            </a:r>
          </a:p>
          <a:p>
            <a:pPr lvl="2"/>
            <a:r>
              <a:rPr lang="fr-CA" dirty="0"/>
              <a:t>2</a:t>
            </a:r>
            <a:r>
              <a:rPr lang="fr-CA" i="1" dirty="0"/>
              <a:t>i</a:t>
            </a:r>
            <a:endParaRPr lang="fr-CA" dirty="0"/>
          </a:p>
          <a:p>
            <a:pPr lvl="1"/>
            <a:r>
              <a:rPr lang="fr-FR" dirty="0"/>
              <a:t>L'indice de son enfant de droite DROITE(</a:t>
            </a:r>
            <a:r>
              <a:rPr lang="fr-FR" i="1" dirty="0"/>
              <a:t>i</a:t>
            </a:r>
            <a:r>
              <a:rPr lang="fr-FR" dirty="0"/>
              <a:t>)</a:t>
            </a:r>
          </a:p>
          <a:p>
            <a:pPr lvl="2"/>
            <a:r>
              <a:rPr lang="fr-CA" dirty="0"/>
              <a:t>2</a:t>
            </a:r>
            <a:r>
              <a:rPr lang="fr-CA" i="1" dirty="0"/>
              <a:t>i</a:t>
            </a:r>
            <a:r>
              <a:rPr lang="fr-CA" dirty="0"/>
              <a:t> + 1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25</a:t>
            </a:fld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76" y="1499707"/>
            <a:ext cx="3502495" cy="334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3CB288-3E1B-435A-8768-94912400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76" y="4966901"/>
            <a:ext cx="3711014" cy="12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Tas (binaire)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Propriété de tas (ici pour un tas max)</a:t>
            </a:r>
          </a:p>
          <a:p>
            <a:pPr lvl="1"/>
            <a:r>
              <a:rPr lang="fr-FR" dirty="0"/>
              <a:t>Pour chaque nœud </a:t>
            </a:r>
            <a:r>
              <a:rPr lang="fr-FR" i="1" dirty="0"/>
              <a:t>i</a:t>
            </a:r>
            <a:r>
              <a:rPr lang="fr-FR" dirty="0"/>
              <a:t> autre que la racine</a:t>
            </a:r>
          </a:p>
          <a:p>
            <a:pPr lvl="2"/>
            <a:r>
              <a:rPr lang="fr-FR" dirty="0"/>
              <a:t>La valeur d'un nœud est au plus égale à celle du parent</a:t>
            </a:r>
          </a:p>
          <a:p>
            <a:pPr lvl="2"/>
            <a:r>
              <a:rPr lang="fr-FR" i="1" dirty="0"/>
              <a:t>t</a:t>
            </a:r>
            <a:r>
              <a:rPr lang="fr-FR" dirty="0"/>
              <a:t> [ PARENT(</a:t>
            </a:r>
            <a:r>
              <a:rPr lang="fr-FR" i="1" dirty="0"/>
              <a:t>i</a:t>
            </a:r>
            <a:r>
              <a:rPr lang="fr-FR" dirty="0"/>
              <a:t>) ] ≥ </a:t>
            </a:r>
            <a:r>
              <a:rPr lang="fr-FR" i="1" dirty="0"/>
              <a:t>t</a:t>
            </a:r>
            <a:r>
              <a:rPr lang="fr-FR" dirty="0"/>
              <a:t> [ </a:t>
            </a:r>
            <a:r>
              <a:rPr lang="fr-FR" i="1" dirty="0"/>
              <a:t>i </a:t>
            </a:r>
            <a:r>
              <a:rPr lang="fr-FR" dirty="0"/>
              <a:t>]</a:t>
            </a:r>
          </a:p>
          <a:p>
            <a:r>
              <a:rPr lang="fr-FR" dirty="0"/>
              <a:t>Plus grand élément stocké à la racine</a:t>
            </a:r>
          </a:p>
          <a:p>
            <a:r>
              <a:rPr lang="fr-CA" dirty="0"/>
              <a:t>Hauteur d'un nœud</a:t>
            </a:r>
          </a:p>
          <a:p>
            <a:pPr lvl="1"/>
            <a:r>
              <a:rPr lang="fr-FR" dirty="0"/>
              <a:t>Nombre d'arcs sur le chemin le plus long reliant le nœud à une feuille</a:t>
            </a:r>
          </a:p>
          <a:p>
            <a:r>
              <a:rPr lang="fr-FR" dirty="0"/>
              <a:t>Hauteur d'un tas de </a:t>
            </a:r>
            <a:r>
              <a:rPr lang="fr-FR" i="1" dirty="0"/>
              <a:t>n</a:t>
            </a:r>
            <a:r>
              <a:rPr lang="fr-FR" dirty="0"/>
              <a:t> éléments</a:t>
            </a:r>
          </a:p>
          <a:p>
            <a:pPr lvl="1"/>
            <a:r>
              <a:rPr lang="fr-CA" dirty="0"/>
              <a:t>Hauteur de la racine</a:t>
            </a:r>
          </a:p>
          <a:p>
            <a:pPr lvl="1"/>
            <a:r>
              <a:rPr lang="el-GR" dirty="0"/>
              <a:t>Θ(</a:t>
            </a:r>
            <a:r>
              <a:rPr lang="fr-CA" dirty="0"/>
              <a:t>lg </a:t>
            </a:r>
            <a:r>
              <a:rPr lang="fr-CA" i="1" dirty="0"/>
              <a:t>n</a:t>
            </a:r>
            <a:r>
              <a:rPr lang="fr-CA" dirty="0"/>
              <a:t>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26</a:t>
            </a:fld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76" y="1499707"/>
            <a:ext cx="3502495" cy="334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0F90B6-5AC7-4D1C-B36D-742F04F8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76" y="4966901"/>
            <a:ext cx="3711014" cy="12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Conservation de la propriété de tas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modification du tableau doit assurer la conservation de la propriété de tas</a:t>
            </a:r>
          </a:p>
          <a:p>
            <a:r>
              <a:rPr lang="fr-CA" dirty="0"/>
              <a:t>Procédure ENTASSER-MAX(</a:t>
            </a:r>
            <a:r>
              <a:rPr lang="fr-CA" i="1" dirty="0"/>
              <a:t>t</a:t>
            </a:r>
            <a:r>
              <a:rPr lang="fr-CA" dirty="0"/>
              <a:t>, </a:t>
            </a:r>
            <a:r>
              <a:rPr lang="fr-CA" i="1" dirty="0"/>
              <a:t>i</a:t>
            </a:r>
            <a:r>
              <a:rPr lang="fr-CA" dirty="0"/>
              <a:t>)</a:t>
            </a:r>
          </a:p>
          <a:p>
            <a:pPr lvl="1"/>
            <a:r>
              <a:rPr lang="fr-FR" dirty="0"/>
              <a:t>Suppose que les arbres binaires enracinés en GAUCHE(</a:t>
            </a:r>
            <a:r>
              <a:rPr lang="fr-FR" i="1" dirty="0"/>
              <a:t>i</a:t>
            </a:r>
            <a:r>
              <a:rPr lang="fr-FR" dirty="0"/>
              <a:t>) et DROITE(</a:t>
            </a:r>
            <a:r>
              <a:rPr lang="fr-FR" i="1" dirty="0"/>
              <a:t>i</a:t>
            </a:r>
            <a:r>
              <a:rPr lang="fr-FR" dirty="0"/>
              <a:t>) sont des tas max</a:t>
            </a:r>
          </a:p>
          <a:p>
            <a:pPr lvl="1"/>
            <a:r>
              <a:rPr lang="fr-FR" dirty="0"/>
              <a:t>… mais que </a:t>
            </a:r>
            <a:r>
              <a:rPr lang="fr-FR" i="1" dirty="0"/>
              <a:t>t</a:t>
            </a:r>
            <a:r>
              <a:rPr lang="fr-FR" dirty="0"/>
              <a:t> [ </a:t>
            </a:r>
            <a:r>
              <a:rPr lang="fr-FR" i="1" dirty="0"/>
              <a:t>i </a:t>
            </a:r>
            <a:r>
              <a:rPr lang="fr-FR" dirty="0"/>
              <a:t>] puisse être plus petit que ses enfants</a:t>
            </a:r>
          </a:p>
          <a:p>
            <a:pPr lvl="1"/>
            <a:r>
              <a:rPr lang="fr-FR" dirty="0"/>
              <a:t>… violant ainsi la propriété de tas max</a:t>
            </a:r>
          </a:p>
          <a:p>
            <a:pPr lvl="1"/>
            <a:r>
              <a:rPr lang="fr-FR" dirty="0"/>
              <a:t>On fait alors descendre la valeur de </a:t>
            </a:r>
            <a:r>
              <a:rPr lang="fr-FR" i="1" dirty="0"/>
              <a:t>t</a:t>
            </a:r>
            <a:r>
              <a:rPr lang="fr-FR" dirty="0"/>
              <a:t> [ </a:t>
            </a:r>
            <a:r>
              <a:rPr lang="fr-FR" i="1" dirty="0"/>
              <a:t>i </a:t>
            </a:r>
            <a:r>
              <a:rPr lang="fr-FR" dirty="0"/>
              <a:t>] dans le tas max de sorte à rétablir la propriété de tas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199" y="1600200"/>
            <a:ext cx="5204637" cy="4571999"/>
          </a:xfrm>
        </p:spPr>
        <p:txBody>
          <a:bodyPr>
            <a:normAutofit/>
          </a:bodyPr>
          <a:lstStyle/>
          <a:p>
            <a:r>
              <a:rPr lang="fr-CA" dirty="0"/>
              <a:t>Fonctionnement de ENTASSER-MAX</a:t>
            </a:r>
          </a:p>
          <a:p>
            <a:pPr lvl="1"/>
            <a:r>
              <a:rPr lang="fr-FR" dirty="0"/>
              <a:t>À chaque étape, on détermine le plus grand des éléments </a:t>
            </a:r>
            <a:r>
              <a:rPr lang="fr-FR" i="1" dirty="0"/>
              <a:t>t</a:t>
            </a:r>
            <a:r>
              <a:rPr lang="fr-FR" dirty="0"/>
              <a:t>[</a:t>
            </a:r>
            <a:r>
              <a:rPr lang="fr-FR" i="1" dirty="0"/>
              <a:t>i</a:t>
            </a:r>
            <a:r>
              <a:rPr lang="fr-FR" dirty="0"/>
              <a:t>], GAUCHE(</a:t>
            </a:r>
            <a:r>
              <a:rPr lang="fr-FR" i="1" dirty="0"/>
              <a:t>i</a:t>
            </a:r>
            <a:r>
              <a:rPr lang="fr-FR" dirty="0"/>
              <a:t>) et DROITE(</a:t>
            </a:r>
            <a:r>
              <a:rPr lang="fr-FR" i="1" dirty="0"/>
              <a:t>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Si </a:t>
            </a:r>
            <a:r>
              <a:rPr lang="fr-FR" i="1" dirty="0"/>
              <a:t>t</a:t>
            </a:r>
            <a:r>
              <a:rPr lang="fr-FR" dirty="0"/>
              <a:t>[</a:t>
            </a:r>
            <a:r>
              <a:rPr lang="fr-FR" i="1" dirty="0"/>
              <a:t>i</a:t>
            </a:r>
            <a:r>
              <a:rPr lang="fr-FR" dirty="0"/>
              <a:t>] est le max, on a déjà un tas max</a:t>
            </a:r>
          </a:p>
          <a:p>
            <a:pPr lvl="1"/>
            <a:r>
              <a:rPr lang="fr-FR" dirty="0"/>
              <a:t>Sinon, on échange </a:t>
            </a:r>
            <a:r>
              <a:rPr lang="fr-FR" i="1" dirty="0"/>
              <a:t>t</a:t>
            </a:r>
            <a:r>
              <a:rPr lang="fr-FR" dirty="0"/>
              <a:t>[</a:t>
            </a:r>
            <a:r>
              <a:rPr lang="fr-FR" i="1" dirty="0"/>
              <a:t>i</a:t>
            </a:r>
            <a:r>
              <a:rPr lang="fr-FR" dirty="0"/>
              <a:t>] avec l'enfant qui est le max et on rappelle ENTASSER-MAX récursivement</a:t>
            </a:r>
          </a:p>
          <a:p>
            <a:r>
              <a:rPr lang="fr-CA" dirty="0"/>
              <a:t>Exemple 5</a:t>
            </a:r>
          </a:p>
          <a:p>
            <a:pPr lvl="1"/>
            <a:r>
              <a:rPr lang="fr-CA" dirty="0"/>
              <a:t>ENTASSER-MAX avec </a:t>
            </a:r>
            <a:r>
              <a:rPr lang="fr-CA" i="1" dirty="0"/>
              <a:t>t</a:t>
            </a:r>
            <a:r>
              <a:rPr lang="fr-CA" dirty="0"/>
              <a:t> = 〈16,4,10,14,7,9,3,2,8,1〉 </a:t>
            </a:r>
          </a:p>
          <a:p>
            <a:r>
              <a:rPr lang="fr-FR" dirty="0"/>
              <a:t>Temps d'exécution proportionnel à la hauteur de l'arbre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 (lg 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63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Construction d'un tas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convertir un tableau </a:t>
            </a:r>
            <a:r>
              <a:rPr lang="fr-FR" i="1" dirty="0"/>
              <a:t>t </a:t>
            </a:r>
            <a:r>
              <a:rPr lang="fr-FR" dirty="0"/>
              <a:t>[1..</a:t>
            </a:r>
            <a:r>
              <a:rPr lang="fr-FR" i="1" dirty="0"/>
              <a:t>n</a:t>
            </a:r>
            <a:r>
              <a:rPr lang="fr-FR" dirty="0"/>
              <a:t>] (avec </a:t>
            </a:r>
            <a:r>
              <a:rPr lang="fr-FR" i="1" dirty="0"/>
              <a:t>n</a:t>
            </a:r>
            <a:r>
              <a:rPr lang="fr-FR" dirty="0"/>
              <a:t> = </a:t>
            </a:r>
            <a:r>
              <a:rPr lang="fr-FR" i="1" dirty="0" err="1"/>
              <a:t>t</a:t>
            </a:r>
            <a:r>
              <a:rPr lang="fr-FR" dirty="0" err="1"/>
              <a:t>.</a:t>
            </a:r>
            <a:r>
              <a:rPr lang="fr-FR" i="1" dirty="0" err="1"/>
              <a:t>longueur</a:t>
            </a:r>
            <a:r>
              <a:rPr lang="fr-FR" dirty="0"/>
              <a:t>) en tas max</a:t>
            </a:r>
          </a:p>
          <a:p>
            <a:pPr lvl="1"/>
            <a:r>
              <a:rPr lang="fr-FR" dirty="0"/>
              <a:t>On utilise la propriété suivante</a:t>
            </a:r>
          </a:p>
          <a:p>
            <a:pPr lvl="2"/>
            <a:r>
              <a:rPr lang="fr-FR" dirty="0"/>
              <a:t>Les éléments du sous-tableau </a:t>
            </a:r>
            <a:r>
              <a:rPr lang="fr-FR" i="1" dirty="0"/>
              <a:t>t </a:t>
            </a:r>
            <a:r>
              <a:rPr lang="fr-FR" dirty="0"/>
              <a:t>[(</a:t>
            </a:r>
            <a:r>
              <a:rPr lang="fr-FR" i="1" dirty="0"/>
              <a:t>n </a:t>
            </a:r>
            <a:r>
              <a:rPr lang="fr-FR" dirty="0"/>
              <a:t>/ 2 + 1) .. </a:t>
            </a:r>
            <a:r>
              <a:rPr lang="fr-FR" i="1" dirty="0"/>
              <a:t>n</a:t>
            </a:r>
            <a:r>
              <a:rPr lang="fr-FR" dirty="0"/>
              <a:t>] sont tous des feuilles de l'arbre, donc des tas max à 1 élément</a:t>
            </a:r>
          </a:p>
          <a:p>
            <a:pPr lvl="1"/>
            <a:r>
              <a:rPr lang="fr-FR" dirty="0"/>
              <a:t>On utilise la procédure ENTASSER-MAX sur les autres nœuds de l'arbre, à l'envers</a:t>
            </a:r>
          </a:p>
          <a:p>
            <a:r>
              <a:rPr lang="fr-CA" dirty="0"/>
              <a:t>Exemple 6</a:t>
            </a:r>
          </a:p>
          <a:p>
            <a:pPr lvl="1"/>
            <a:r>
              <a:rPr lang="fr-CA" dirty="0"/>
              <a:t>CONSTRUIRE-TAS-MAX avec </a:t>
            </a:r>
            <a:r>
              <a:rPr lang="fr-CA" i="1" dirty="0"/>
              <a:t>t</a:t>
            </a:r>
            <a:r>
              <a:rPr lang="fr-CA" dirty="0"/>
              <a:t> = 〈4,1,3,2,16,9,10,14,8,7〉 </a:t>
            </a:r>
          </a:p>
          <a:p>
            <a:r>
              <a:rPr lang="fr-FR" dirty="0"/>
              <a:t>Temps d'exécution : O(</a:t>
            </a:r>
            <a:r>
              <a:rPr lang="fr-FR" i="1" dirty="0"/>
              <a:t>n</a:t>
            </a:r>
            <a:r>
              <a:rPr lang="fr-FR" dirty="0"/>
              <a:t>) appels à ENTASSER-MAX</a:t>
            </a:r>
          </a:p>
          <a:p>
            <a:pPr lvl="1"/>
            <a:r>
              <a:rPr lang="fr-FR" i="1" dirty="0"/>
              <a:t>O</a:t>
            </a:r>
            <a:r>
              <a:rPr lang="fr-FR" dirty="0"/>
              <a:t> (</a:t>
            </a:r>
            <a:r>
              <a:rPr lang="fr-FR" i="1" dirty="0"/>
              <a:t>n</a:t>
            </a:r>
            <a:r>
              <a:rPr lang="fr-FR" dirty="0"/>
              <a:t> lg </a:t>
            </a:r>
            <a:r>
              <a:rPr lang="fr-FR" i="1" dirty="0"/>
              <a:t>n</a:t>
            </a:r>
            <a:r>
              <a:rPr lang="fr-FR" dirty="0"/>
              <a:t>)  (une analyse plus fine peut démontrer que c'est en fait </a:t>
            </a:r>
            <a:r>
              <a:rPr lang="fr-FR" i="1" dirty="0"/>
              <a:t>O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68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Tri par tas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Démarre en construisant un tas max avec le tableau d'entrée</a:t>
            </a:r>
          </a:p>
          <a:p>
            <a:r>
              <a:rPr lang="fr-CA" dirty="0"/>
              <a:t>Principe</a:t>
            </a:r>
          </a:p>
          <a:p>
            <a:pPr lvl="1"/>
            <a:r>
              <a:rPr lang="fr-FR" dirty="0"/>
              <a:t>Élément maximal du tableau → racine de l'arbre </a:t>
            </a:r>
            <a:r>
              <a:rPr lang="fr-FR" i="1" dirty="0"/>
              <a:t>t</a:t>
            </a:r>
            <a:r>
              <a:rPr lang="fr-FR" dirty="0"/>
              <a:t>[1]</a:t>
            </a:r>
          </a:p>
          <a:p>
            <a:pPr lvl="1"/>
            <a:r>
              <a:rPr lang="fr-FR" dirty="0"/>
              <a:t>On peut donc le placer à sa position finale correcte, à la fin du tableau, en l'échangeant avec </a:t>
            </a:r>
            <a:r>
              <a:rPr lang="fr-FR" i="1" dirty="0"/>
              <a:t>t</a:t>
            </a:r>
            <a:r>
              <a:rPr lang="fr-FR" dirty="0"/>
              <a:t>[</a:t>
            </a:r>
            <a:r>
              <a:rPr lang="fr-FR" i="1" dirty="0"/>
              <a:t>n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… et en enlevant le nœud </a:t>
            </a:r>
            <a:r>
              <a:rPr lang="fr-FR" i="1" dirty="0"/>
              <a:t>n</a:t>
            </a:r>
            <a:r>
              <a:rPr lang="fr-FR" dirty="0"/>
              <a:t> du tas en décrémentant </a:t>
            </a:r>
            <a:r>
              <a:rPr lang="fr-FR" i="1" dirty="0" err="1"/>
              <a:t>t</a:t>
            </a:r>
            <a:r>
              <a:rPr lang="fr-FR" dirty="0" err="1"/>
              <a:t>.</a:t>
            </a:r>
            <a:r>
              <a:rPr lang="fr-FR" i="1" dirty="0" err="1"/>
              <a:t>taille</a:t>
            </a:r>
            <a:endParaRPr lang="fr-FR" dirty="0"/>
          </a:p>
          <a:p>
            <a:pPr lvl="1"/>
            <a:r>
              <a:rPr lang="fr-FR" dirty="0"/>
              <a:t>On rétablit ensuite la propriété de tas max en appelant ENTASSER-MAX sur la racine</a:t>
            </a:r>
          </a:p>
          <a:p>
            <a:pPr lvl="1"/>
            <a:r>
              <a:rPr lang="fr-FR" dirty="0"/>
              <a:t>Et on répète le processus jusqu'à arriver à un tas de taille 2</a:t>
            </a:r>
          </a:p>
          <a:p>
            <a:r>
              <a:rPr lang="fr-FR" dirty="0"/>
              <a:t>Exemple 7</a:t>
            </a:r>
          </a:p>
          <a:p>
            <a:pPr lvl="1"/>
            <a:r>
              <a:rPr lang="fr-FR" dirty="0"/>
              <a:t>TRI-PAR-TAS avec </a:t>
            </a:r>
            <a:r>
              <a:rPr lang="fr-FR" i="1" dirty="0"/>
              <a:t>t</a:t>
            </a:r>
            <a:r>
              <a:rPr lang="fr-FR" dirty="0"/>
              <a:t> = 〈16,14,10,8,7,9,3,2,4,1〉 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CONSTRUIRE-TAS-MAX</a:t>
            </a:r>
          </a:p>
          <a:p>
            <a:pPr lvl="1"/>
            <a:r>
              <a:rPr lang="fr-FR" i="1" dirty="0"/>
              <a:t>O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 lg </a:t>
            </a:r>
            <a:r>
              <a:rPr lang="fr-FR" i="1" dirty="0"/>
              <a:t>n</a:t>
            </a:r>
            <a:r>
              <a:rPr lang="fr-FR" dirty="0"/>
              <a:t>) (ou </a:t>
            </a:r>
            <a:r>
              <a:rPr lang="fr-FR" i="1" dirty="0"/>
              <a:t>O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), mais ça ne change pas le résultat)</a:t>
            </a:r>
          </a:p>
          <a:p>
            <a:r>
              <a:rPr lang="fr-CA" i="1" dirty="0"/>
              <a:t>n</a:t>
            </a:r>
            <a:r>
              <a:rPr lang="fr-CA" dirty="0"/>
              <a:t> appels à ENTASSER-MAX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n</a:t>
            </a:r>
            <a:r>
              <a:rPr lang="fr-CA" dirty="0"/>
              <a:t> lg 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r>
              <a:rPr lang="fr-CA" dirty="0"/>
              <a:t>Temps d'exécution</a:t>
            </a:r>
          </a:p>
          <a:p>
            <a:pPr lvl="1"/>
            <a:r>
              <a:rPr lang="el-GR" dirty="0"/>
              <a:t>Θ</a:t>
            </a:r>
            <a:r>
              <a:rPr lang="el-GR" i="1" dirty="0"/>
              <a:t> (</a:t>
            </a:r>
            <a:r>
              <a:rPr lang="fr-CA" i="1" dirty="0"/>
              <a:t>n</a:t>
            </a:r>
            <a:r>
              <a:rPr lang="fr-CA" dirty="0"/>
              <a:t> lg 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pPr lvl="1"/>
            <a:r>
              <a:rPr lang="fr-FR" dirty="0"/>
              <a:t>(Comme le tri par fusion)</a:t>
            </a:r>
          </a:p>
          <a:p>
            <a:r>
              <a:rPr lang="fr-CA" dirty="0"/>
              <a:t>Trie sur place</a:t>
            </a:r>
          </a:p>
          <a:p>
            <a:pPr lvl="1"/>
            <a:r>
              <a:rPr lang="fr-FR" dirty="0"/>
              <a:t>(Comme le tri par insertion)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l'arbre couvrant de poids minimal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4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2679B-50A0-4638-901F-F9BCA10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DU 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E860D-0C7E-4A31-AFD7-6A32DD218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Tas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50283D-1F01-4200-BFA2-9B75918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06204-116C-473C-9EF9-5A4C99B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0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1A699-71E2-4F58-AC16-811EB9E6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de Prim – Implémentation par file de priorités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13FD-7235-4770-8F7C-831DEA80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Utilise un tas-min à la place du tableau </a:t>
            </a:r>
            <a:r>
              <a:rPr lang="fr-CA" i="1" dirty="0"/>
              <a:t>d</a:t>
            </a:r>
            <a:r>
              <a:rPr lang="fr-CA" dirty="0"/>
              <a:t> pour stocker les distances des sommets non encore couverts </a:t>
            </a:r>
          </a:p>
          <a:p>
            <a:pPr lvl="1"/>
            <a:r>
              <a:rPr lang="fr-CA" dirty="0"/>
              <a:t>Cette version de l’algorithme sera vue en TD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184BD5-CEF9-4494-ACA6-29015747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E7F220-2218-4BE6-8158-328671D9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76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63857" y="2689659"/>
            <a:ext cx="8972198" cy="2219691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>Prochain cours</a:t>
            </a:r>
            <a:br>
              <a:rPr lang="fr-CA" dirty="0"/>
            </a:br>
            <a:br>
              <a:rPr lang="fr-CA" dirty="0"/>
            </a:br>
            <a:r>
              <a:rPr lang="fr-FR" dirty="0"/>
              <a:t>Plus courts chemins</a:t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62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38A0-1140-4EBA-9899-487C3651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A96C5-9D06-462B-8452-CC5548D49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600200"/>
            <a:ext cx="5288280" cy="4571999"/>
          </a:xfrm>
        </p:spPr>
        <p:txBody>
          <a:bodyPr/>
          <a:lstStyle/>
          <a:p>
            <a:r>
              <a:rPr lang="fr-FR" dirty="0"/>
              <a:t>Étant donné un graphe non orienté pondéré</a:t>
            </a:r>
          </a:p>
          <a:p>
            <a:r>
              <a:rPr lang="fr-FR" dirty="0"/>
              <a:t>On cherche un graphe partiel de ce graphe</a:t>
            </a:r>
          </a:p>
          <a:p>
            <a:r>
              <a:rPr lang="fr-CA" dirty="0"/>
              <a:t>… qui soit un arbre …</a:t>
            </a:r>
          </a:p>
          <a:p>
            <a:r>
              <a:rPr lang="fr-FR" dirty="0"/>
              <a:t>… et qui soit de coût minimum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76A44D-DBF0-46A8-85BE-CBBAAB1DE1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Graphe partiel : l'arbre a pour ensemble de sommets tous les sommets du graphe initial</a:t>
            </a:r>
          </a:p>
          <a:p>
            <a:pPr lvl="1"/>
            <a:r>
              <a:rPr lang="fr-FR" dirty="0"/>
              <a:t>On dit que c'est un arbre couvrant</a:t>
            </a:r>
          </a:p>
          <a:p>
            <a:r>
              <a:rPr lang="fr-CA" dirty="0"/>
              <a:t>En anglais : minimum </a:t>
            </a:r>
            <a:r>
              <a:rPr lang="fr-CA" dirty="0" err="1"/>
              <a:t>spanning</a:t>
            </a:r>
            <a:r>
              <a:rPr lang="fr-CA" dirty="0"/>
              <a:t> </a:t>
            </a:r>
            <a:r>
              <a:rPr lang="fr-CA" dirty="0" err="1"/>
              <a:t>tree</a:t>
            </a:r>
            <a:endParaRPr lang="fr-CA" dirty="0"/>
          </a:p>
          <a:p>
            <a:r>
              <a:rPr lang="fr-FR" dirty="0"/>
              <a:t>On suppose le graphe initial connexe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4174A-92F5-4DCA-9458-23235B4B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5323A-0965-4811-B7B8-3A55D29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4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4E9034-2254-454F-9350-5B96D389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7" y="3913545"/>
            <a:ext cx="3600000" cy="22494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73086B6-FCFE-4AA0-96E8-8982BE8D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00" y="3846974"/>
            <a:ext cx="3600000" cy="26325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9CFB68-9069-4E87-B50A-83C9F876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266" y="3846974"/>
            <a:ext cx="3600000" cy="27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3A94E-CED7-4026-92AB-4B1E92F1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01BAE-9322-496D-B3B2-F0CA031A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Réseaux</a:t>
            </a:r>
          </a:p>
          <a:p>
            <a:pPr lvl="1"/>
            <a:r>
              <a:rPr lang="fr-FR" dirty="0"/>
              <a:t>On estime le coût des liaisons directes entres toutes les machines à relier</a:t>
            </a:r>
          </a:p>
          <a:p>
            <a:pPr lvl="1"/>
            <a:r>
              <a:rPr lang="fr-FR" dirty="0"/>
              <a:t>Puis on cherche à réaliser un réseau connexe à coût minimum</a:t>
            </a:r>
          </a:p>
          <a:p>
            <a:r>
              <a:rPr lang="fr-CA" dirty="0"/>
              <a:t>Traitement d'images</a:t>
            </a:r>
          </a:p>
          <a:p>
            <a:pPr lvl="1"/>
            <a:r>
              <a:rPr lang="fr-FR" dirty="0"/>
              <a:t>On représente une image sous forme de pixels</a:t>
            </a:r>
          </a:p>
          <a:p>
            <a:pPr lvl="1"/>
            <a:r>
              <a:rPr lang="fr-FR" dirty="0"/>
              <a:t>On veut déterminer des régions dans l'image</a:t>
            </a:r>
          </a:p>
          <a:p>
            <a:pPr lvl="1"/>
            <a:r>
              <a:rPr lang="fr-FR" dirty="0"/>
              <a:t>Graphe : chaque pixel est un sommet à 8 voisins</a:t>
            </a:r>
          </a:p>
          <a:p>
            <a:pPr lvl="1"/>
            <a:r>
              <a:rPr lang="fr-FR" dirty="0"/>
              <a:t>On value les arêtes par la différence de gris</a:t>
            </a:r>
          </a:p>
          <a:p>
            <a:pPr lvl="1"/>
            <a:r>
              <a:rPr lang="fr-FR" dirty="0"/>
              <a:t>On construit l'arbre couvrant minimum, puis on sépare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298020-7AD7-464F-ADB1-0BFB307A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CC6E34-3BDB-4BD7-9217-D0909986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64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F64EB-E0F3-41B9-B891-7D3DB15E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d'un arbre couvrant minimal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2F9D6-E13E-4D04-BC52-32A217269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Soit un graphe </a:t>
            </a:r>
            <a:r>
              <a:rPr lang="fr-FR" i="1" dirty="0"/>
              <a:t>G</a:t>
            </a:r>
            <a:r>
              <a:rPr lang="fr-FR" dirty="0"/>
              <a:t> = (</a:t>
            </a:r>
            <a:r>
              <a:rPr lang="fr-FR" i="1" dirty="0"/>
              <a:t>S</a:t>
            </a:r>
            <a:r>
              <a:rPr lang="fr-FR" dirty="0"/>
              <a:t>, </a:t>
            </a:r>
            <a:r>
              <a:rPr lang="fr-FR" i="1" dirty="0"/>
              <a:t>A</a:t>
            </a:r>
            <a:r>
              <a:rPr lang="fr-FR" dirty="0"/>
              <a:t>)</a:t>
            </a:r>
          </a:p>
          <a:p>
            <a:pPr lvl="1"/>
            <a:r>
              <a:rPr lang="fr-CA" dirty="0"/>
              <a:t>Non orienté</a:t>
            </a:r>
          </a:p>
          <a:p>
            <a:pPr lvl="1"/>
            <a:r>
              <a:rPr lang="fr-CA" dirty="0"/>
              <a:t>Connexe</a:t>
            </a:r>
          </a:p>
          <a:p>
            <a:pPr lvl="1"/>
            <a:r>
              <a:rPr lang="fr-FR" dirty="0"/>
              <a:t>Fonction de pondération p → attribue un poids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u</a:t>
            </a:r>
            <a:r>
              <a:rPr lang="fr-FR" dirty="0"/>
              <a:t>, </a:t>
            </a:r>
            <a:r>
              <a:rPr lang="fr-FR" i="1" dirty="0"/>
              <a:t>v</a:t>
            </a:r>
            <a:r>
              <a:rPr lang="fr-FR" dirty="0"/>
              <a:t>) à chaque arête (</a:t>
            </a:r>
            <a:r>
              <a:rPr lang="fr-FR" i="1" dirty="0"/>
              <a:t>u</a:t>
            </a:r>
            <a:r>
              <a:rPr lang="fr-FR" dirty="0"/>
              <a:t>, </a:t>
            </a:r>
            <a:r>
              <a:rPr lang="fr-FR" i="1" dirty="0"/>
              <a:t>v</a:t>
            </a:r>
            <a:r>
              <a:rPr lang="fr-FR" dirty="0"/>
              <a:t>)</a:t>
            </a:r>
          </a:p>
          <a:p>
            <a:r>
              <a:rPr lang="fr-CA" dirty="0"/>
              <a:t>Stratégies gloutonnes</a:t>
            </a:r>
          </a:p>
          <a:p>
            <a:pPr lvl="1"/>
            <a:r>
              <a:rPr lang="fr-FR" dirty="0"/>
              <a:t>On construit l'arbre arête par arête</a:t>
            </a:r>
          </a:p>
          <a:p>
            <a:pPr lvl="1"/>
            <a:r>
              <a:rPr lang="fr-FR" dirty="0"/>
              <a:t>… en ajoutant à chaque étape une arête appropriée de </a:t>
            </a:r>
            <a:r>
              <a:rPr lang="fr-FR" i="1" dirty="0"/>
              <a:t>A</a:t>
            </a:r>
            <a:r>
              <a:rPr lang="fr-FR" dirty="0"/>
              <a:t> 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3EF689-BC3E-4B13-83D1-279CFDA64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 algorithmes principaux → </a:t>
            </a:r>
            <a:r>
              <a:rPr lang="fr-FR" dirty="0" err="1"/>
              <a:t>Kruskal</a:t>
            </a:r>
            <a:r>
              <a:rPr lang="fr-FR" dirty="0"/>
              <a:t> et Prim</a:t>
            </a:r>
          </a:p>
          <a:p>
            <a:pPr lvl="1"/>
            <a:r>
              <a:rPr lang="fr-CA" dirty="0"/>
              <a:t>Utilisent cette stratégie gloutonne</a:t>
            </a:r>
          </a:p>
          <a:p>
            <a:pPr lvl="1"/>
            <a:r>
              <a:rPr lang="fr-FR" dirty="0"/>
              <a:t>Utilisent une règle différente pour choisir l'arête </a:t>
            </a:r>
            <a:r>
              <a:rPr lang="fr-CA" dirty="0"/>
              <a:t>(</a:t>
            </a:r>
            <a:r>
              <a:rPr lang="fr-CA" i="1" dirty="0"/>
              <a:t>u</a:t>
            </a:r>
            <a:r>
              <a:rPr lang="fr-CA" dirty="0"/>
              <a:t>, </a:t>
            </a:r>
            <a:r>
              <a:rPr lang="fr-CA" i="1" dirty="0"/>
              <a:t>v</a:t>
            </a:r>
            <a:r>
              <a:rPr lang="fr-CA" dirty="0"/>
              <a:t>) appropriée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8446E-A817-413B-92C8-9F7EADAA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0B1CD-1D90-4C73-A87A-3EF10E0A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6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61E7EC-4574-4724-9B35-17BB45E0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00199"/>
            <a:ext cx="6012000" cy="17785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65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3E74C-5FF4-48BC-8587-385DB9EA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de </a:t>
            </a:r>
            <a:r>
              <a:rPr lang="fr-CA" dirty="0" err="1"/>
              <a:t>Kruskal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EFF48B-5218-45A6-A5DF-849F1222C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5F77F-D1E4-4EFF-9423-F73C6991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0AF53-DE3B-498A-B24D-A711817C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87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BDC72-11E8-43DA-ADD5-204974F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Principe de l'algorithme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DACA5-5975-4D4F-B150-78DB8FEA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déterminer un arbre couvrant de poids minimal d'un graphe connexe à |</a:t>
            </a:r>
            <a:r>
              <a:rPr lang="fr-FR" i="1" dirty="0"/>
              <a:t>S</a:t>
            </a:r>
            <a:r>
              <a:rPr lang="fr-FR" dirty="0"/>
              <a:t> | sommets, … </a:t>
            </a:r>
          </a:p>
          <a:p>
            <a:r>
              <a:rPr lang="fr-FR" dirty="0"/>
              <a:t>… on sélectionne les arêtes d'un graphe partiel initialement sans arête …</a:t>
            </a:r>
          </a:p>
          <a:p>
            <a:r>
              <a:rPr lang="fr-FR" dirty="0"/>
              <a:t>…  en itérant |</a:t>
            </a:r>
            <a:r>
              <a:rPr lang="fr-FR" i="1" dirty="0"/>
              <a:t>S</a:t>
            </a:r>
            <a:r>
              <a:rPr lang="fr-FR" dirty="0"/>
              <a:t> | -1 fois l'opération suivante</a:t>
            </a:r>
          </a:p>
          <a:p>
            <a:pPr lvl="1"/>
            <a:r>
              <a:rPr lang="fr-FR" dirty="0"/>
              <a:t>Choisir une arête de poids minimal ne formant pas un cycle avec les arêtes précédemment choisies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1 : fonctionnement de l'algorithme de </a:t>
            </a:r>
            <a:r>
              <a:rPr lang="fr-FR" dirty="0" err="1"/>
              <a:t>Kruskal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7B84A2-9ED6-4CD7-855F-974C450F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CCAD07-B9DF-44CC-A71C-2012F5C0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6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4D403-9EC1-4601-B0FE-59FC5CA5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Mise en </a:t>
            </a:r>
            <a:r>
              <a:rPr lang="fr-CA" dirty="0" err="1"/>
              <a:t>oeuvre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09B2C-6E58-4E41-B911-48FD6D72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Trier les arêtes par ordre de poids croissants</a:t>
            </a:r>
          </a:p>
          <a:p>
            <a:r>
              <a:rPr lang="fr-FR" dirty="0"/>
              <a:t>Tant qu'on n'a pas retenu |</a:t>
            </a:r>
            <a:r>
              <a:rPr lang="fr-FR" i="1" dirty="0"/>
              <a:t>S</a:t>
            </a:r>
            <a:r>
              <a:rPr lang="fr-FR" dirty="0"/>
              <a:t>| – 1 arêtes</a:t>
            </a:r>
          </a:p>
          <a:p>
            <a:pPr lvl="1"/>
            <a:r>
              <a:rPr lang="fr-FR" dirty="0"/>
              <a:t>Considérer, dans l'ordre du tri, la 1ère arête non examinée</a:t>
            </a:r>
          </a:p>
          <a:p>
            <a:pPr lvl="1"/>
            <a:r>
              <a:rPr lang="fr-FR" dirty="0"/>
              <a:t>Si elle forme un cycle avec celles précédentes, la rejeter, sinon la garder</a:t>
            </a:r>
          </a:p>
          <a:p>
            <a:r>
              <a:rPr lang="fr-FR" dirty="0"/>
              <a:t>Il reste à résoudre un problème</a:t>
            </a:r>
          </a:p>
          <a:p>
            <a:pPr lvl="1"/>
            <a:r>
              <a:rPr lang="fr-FR" dirty="0"/>
              <a:t>Comment déterminer si une arête choisie à l'étape </a:t>
            </a:r>
            <a:r>
              <a:rPr lang="fr-FR" i="1" dirty="0"/>
              <a:t>i</a:t>
            </a:r>
            <a:r>
              <a:rPr lang="fr-FR" dirty="0"/>
              <a:t> forme un cycle avec les arêtes précédemment choisies ?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F6E596-9BCC-4170-AFB8-9869B099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9E80E7-CF7A-49DB-B0C2-A1C77450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9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381282CADD74589136AE162970559" ma:contentTypeVersion="2" ma:contentTypeDescription="Crée un document." ma:contentTypeScope="" ma:versionID="82828b8b2c9eac0cccfd5cc62955d613">
  <xsd:schema xmlns:xsd="http://www.w3.org/2001/XMLSchema" xmlns:xs="http://www.w3.org/2001/XMLSchema" xmlns:p="http://schemas.microsoft.com/office/2006/metadata/properties" xmlns:ns2="61f1cd51-2700-4bca-a8b8-8e8340b09912" targetNamespace="http://schemas.microsoft.com/office/2006/metadata/properties" ma:root="true" ma:fieldsID="dc88441fc57494c33b7de05839da7698" ns2:_="">
    <xsd:import namespace="61f1cd51-2700-4bca-a8b8-8e8340b099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1cd51-2700-4bca-a8b8-8e8340b09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CBF621-0343-4E3F-8CAD-1C268F2C81BE}"/>
</file>

<file path=customXml/itemProps2.xml><?xml version="1.0" encoding="utf-8"?>
<ds:datastoreItem xmlns:ds="http://schemas.openxmlformats.org/officeDocument/2006/customXml" ds:itemID="{C7A5DA4A-5A14-458A-93A1-E2610A404351}"/>
</file>

<file path=customXml/itemProps3.xml><?xml version="1.0" encoding="utf-8"?>
<ds:datastoreItem xmlns:ds="http://schemas.openxmlformats.org/officeDocument/2006/customXml" ds:itemID="{9F8F8478-AE70-4558-8DB6-411445853C96}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scolaire avec rayures et ruban (grand écran)</Template>
  <TotalTime>0</TotalTime>
  <Words>2064</Words>
  <Application>Microsoft Office PowerPoint</Application>
  <PresentationFormat>Grand écran</PresentationFormat>
  <Paragraphs>294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Euphemia</vt:lpstr>
      <vt:lpstr>Plantagenet Cherokee</vt:lpstr>
      <vt:lpstr>Wingdings</vt:lpstr>
      <vt:lpstr>Academic Literature 16x9</vt:lpstr>
      <vt:lpstr>Info0501  Algorithmique avancée  Cours 4  Arbres couvrants de poids minimal</vt:lpstr>
      <vt:lpstr>Plan de la séance</vt:lpstr>
      <vt:lpstr>Problème de l'arbre couvrant de poids minimal</vt:lpstr>
      <vt:lpstr>Définition du problème</vt:lpstr>
      <vt:lpstr>Applications</vt:lpstr>
      <vt:lpstr>Construction d'un arbre couvrant minimal</vt:lpstr>
      <vt:lpstr>Algorithme de Kruskal</vt:lpstr>
      <vt:lpstr>Principe de l'algorithme</vt:lpstr>
      <vt:lpstr>Mise en oeuvre</vt:lpstr>
      <vt:lpstr>Principe : gérer l'évolution des composantes connexes</vt:lpstr>
      <vt:lpstr>Gérer l'évolution des composantes connexes par tableau</vt:lpstr>
      <vt:lpstr>Remarques</vt:lpstr>
      <vt:lpstr>Structures de données pour ensembles disjoints</vt:lpstr>
      <vt:lpstr>Ensembles disjoints</vt:lpstr>
      <vt:lpstr>Opérations sur les ensembles disjoints</vt:lpstr>
      <vt:lpstr>Représentation d'ensembles disjoints par listes chaînées</vt:lpstr>
      <vt:lpstr>Représentation d'ensembles disjoints par arbres</vt:lpstr>
      <vt:lpstr>Algorithme de Kruskal avec utilisation d'ensembles disjoints</vt:lpstr>
      <vt:lpstr>Algorithme de Prim</vt:lpstr>
      <vt:lpstr>Principe de l'algorithme</vt:lpstr>
      <vt:lpstr>Remarques</vt:lpstr>
      <vt:lpstr>flashback</vt:lpstr>
      <vt:lpstr>Tas (binaire)</vt:lpstr>
      <vt:lpstr>Tas (binaire)</vt:lpstr>
      <vt:lpstr>Tas (binaire)</vt:lpstr>
      <vt:lpstr>Tas (binaire)</vt:lpstr>
      <vt:lpstr>Conservation de la propriété de tas</vt:lpstr>
      <vt:lpstr>Construction d'un tas</vt:lpstr>
      <vt:lpstr>Tri par tas</vt:lpstr>
      <vt:lpstr>FIN DU FLASHBACK</vt:lpstr>
      <vt:lpstr>Algorithme de Prim – Implémentation par file de priorités</vt:lpstr>
      <vt:lpstr>Prochain cours  Plus courts chemins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2016-08-30T13:44:58Z</dcterms:created>
  <dcterms:modified xsi:type="dcterms:W3CDTF">2020-09-14T10:57:24Z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  <property fmtid="{D5CDD505-2E9C-101B-9397-08002B2CF9AE}" pid="3" name="ContentTypeId">
    <vt:lpwstr>0x01010032C381282CADD74589136AE162970559</vt:lpwstr>
  </property>
</Properties>
</file>