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EA9F4-7873-E64F-ACDB-499D7D43BE8C}" v="11" dt="2019-09-26T08:42:5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93610"/>
  </p:normalViewPr>
  <p:slideViewPr>
    <p:cSldViewPr snapToGrid="0" snapToObjects="1">
      <p:cViewPr varScale="1">
        <p:scale>
          <a:sx n="115" d="100"/>
          <a:sy n="115" d="100"/>
        </p:scale>
        <p:origin x="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Flauzac" userId="2a421d13-3145-4581-860c-33826e650cee" providerId="ADAL" clId="{E42EA9F4-7873-E64F-ACDB-499D7D43BE8C}"/>
    <pc:docChg chg="undo custSel modSld">
      <pc:chgData name="Olivier Flauzac" userId="2a421d13-3145-4581-860c-33826e650cee" providerId="ADAL" clId="{E42EA9F4-7873-E64F-ACDB-499D7D43BE8C}" dt="2019-10-01T09:35:50.195" v="276" actId="20577"/>
      <pc:docMkLst>
        <pc:docMk/>
      </pc:docMkLst>
      <pc:sldChg chg="modSp">
        <pc:chgData name="Olivier Flauzac" userId="2a421d13-3145-4581-860c-33826e650cee" providerId="ADAL" clId="{E42EA9F4-7873-E64F-ACDB-499D7D43BE8C}" dt="2019-09-26T08:30:52.649" v="158" actId="20577"/>
        <pc:sldMkLst>
          <pc:docMk/>
          <pc:sldMk cId="3034166308" sldId="261"/>
        </pc:sldMkLst>
        <pc:spChg chg="mod">
          <ac:chgData name="Olivier Flauzac" userId="2a421d13-3145-4581-860c-33826e650cee" providerId="ADAL" clId="{E42EA9F4-7873-E64F-ACDB-499D7D43BE8C}" dt="2019-09-26T08:30:52.649" v="158" actId="20577"/>
          <ac:spMkLst>
            <pc:docMk/>
            <pc:sldMk cId="3034166308" sldId="261"/>
            <ac:spMk id="3" creationId="{4EE98D41-4DD0-B54C-A8F0-7F1A87A5DCF5}"/>
          </ac:spMkLst>
        </pc:spChg>
      </pc:sldChg>
      <pc:sldChg chg="modSp">
        <pc:chgData name="Olivier Flauzac" userId="2a421d13-3145-4581-860c-33826e650cee" providerId="ADAL" clId="{E42EA9F4-7873-E64F-ACDB-499D7D43BE8C}" dt="2019-09-26T08:31:14.059" v="159" actId="20577"/>
        <pc:sldMkLst>
          <pc:docMk/>
          <pc:sldMk cId="3904950242" sldId="263"/>
        </pc:sldMkLst>
        <pc:spChg chg="mod">
          <ac:chgData name="Olivier Flauzac" userId="2a421d13-3145-4581-860c-33826e650cee" providerId="ADAL" clId="{E42EA9F4-7873-E64F-ACDB-499D7D43BE8C}" dt="2019-09-26T08:31:14.059" v="159" actId="20577"/>
          <ac:spMkLst>
            <pc:docMk/>
            <pc:sldMk cId="3904950242" sldId="263"/>
            <ac:spMk id="3" creationId="{80C0859A-2FD8-CC40-BC18-4803F09EB0FC}"/>
          </ac:spMkLst>
        </pc:spChg>
      </pc:sldChg>
      <pc:sldChg chg="modSp">
        <pc:chgData name="Olivier Flauzac" userId="2a421d13-3145-4581-860c-33826e650cee" providerId="ADAL" clId="{E42EA9F4-7873-E64F-ACDB-499D7D43BE8C}" dt="2019-09-26T08:31:34.948" v="160" actId="20577"/>
        <pc:sldMkLst>
          <pc:docMk/>
          <pc:sldMk cId="2139186099" sldId="267"/>
        </pc:sldMkLst>
        <pc:spChg chg="mod">
          <ac:chgData name="Olivier Flauzac" userId="2a421d13-3145-4581-860c-33826e650cee" providerId="ADAL" clId="{E42EA9F4-7873-E64F-ACDB-499D7D43BE8C}" dt="2019-09-26T08:31:34.948" v="160" actId="20577"/>
          <ac:spMkLst>
            <pc:docMk/>
            <pc:sldMk cId="2139186099" sldId="267"/>
            <ac:spMk id="3" creationId="{84A3DBF6-26D0-D041-B4AE-C284AE2CC940}"/>
          </ac:spMkLst>
        </pc:spChg>
      </pc:sldChg>
      <pc:sldChg chg="modSp">
        <pc:chgData name="Olivier Flauzac" userId="2a421d13-3145-4581-860c-33826e650cee" providerId="ADAL" clId="{E42EA9F4-7873-E64F-ACDB-499D7D43BE8C}" dt="2019-09-26T08:31:44.154" v="161" actId="20577"/>
        <pc:sldMkLst>
          <pc:docMk/>
          <pc:sldMk cId="4224010048" sldId="269"/>
        </pc:sldMkLst>
        <pc:spChg chg="mod">
          <ac:chgData name="Olivier Flauzac" userId="2a421d13-3145-4581-860c-33826e650cee" providerId="ADAL" clId="{E42EA9F4-7873-E64F-ACDB-499D7D43BE8C}" dt="2019-09-26T08:31:44.154" v="161" actId="20577"/>
          <ac:spMkLst>
            <pc:docMk/>
            <pc:sldMk cId="4224010048" sldId="269"/>
            <ac:spMk id="3" creationId="{73591BCA-6BED-7040-AD2D-1DEA525237D2}"/>
          </ac:spMkLst>
        </pc:spChg>
      </pc:sldChg>
      <pc:sldChg chg="modSp">
        <pc:chgData name="Olivier Flauzac" userId="2a421d13-3145-4581-860c-33826e650cee" providerId="ADAL" clId="{E42EA9F4-7873-E64F-ACDB-499D7D43BE8C}" dt="2019-09-26T08:33:23.655" v="162" actId="20577"/>
        <pc:sldMkLst>
          <pc:docMk/>
          <pc:sldMk cId="1980317166" sldId="278"/>
        </pc:sldMkLst>
        <pc:spChg chg="mod">
          <ac:chgData name="Olivier Flauzac" userId="2a421d13-3145-4581-860c-33826e650cee" providerId="ADAL" clId="{E42EA9F4-7873-E64F-ACDB-499D7D43BE8C}" dt="2019-09-26T08:33:23.655" v="162" actId="20577"/>
          <ac:spMkLst>
            <pc:docMk/>
            <pc:sldMk cId="1980317166" sldId="278"/>
            <ac:spMk id="3" creationId="{EAA509EF-001D-A649-BDFF-F89EF11445A3}"/>
          </ac:spMkLst>
        </pc:spChg>
      </pc:sldChg>
      <pc:sldChg chg="addSp delSp modSp">
        <pc:chgData name="Olivier Flauzac" userId="2a421d13-3145-4581-860c-33826e650cee" providerId="ADAL" clId="{E42EA9F4-7873-E64F-ACDB-499D7D43BE8C}" dt="2019-09-26T08:40:47.749" v="242" actId="1076"/>
        <pc:sldMkLst>
          <pc:docMk/>
          <pc:sldMk cId="334381256" sldId="279"/>
        </pc:sldMkLst>
        <pc:spChg chg="add del mod">
          <ac:chgData name="Olivier Flauzac" userId="2a421d13-3145-4581-860c-33826e650cee" providerId="ADAL" clId="{E42EA9F4-7873-E64F-ACDB-499D7D43BE8C}" dt="2019-09-26T08:33:50.869" v="169"/>
          <ac:spMkLst>
            <pc:docMk/>
            <pc:sldMk cId="334381256" sldId="279"/>
            <ac:spMk id="3" creationId="{53E79A16-B436-A448-B762-8340C4A3803C}"/>
          </ac:spMkLst>
        </pc:spChg>
        <pc:spChg chg="mod">
          <ac:chgData name="Olivier Flauzac" userId="2a421d13-3145-4581-860c-33826e650cee" providerId="ADAL" clId="{E42EA9F4-7873-E64F-ACDB-499D7D43BE8C}" dt="2019-09-26T08:36:22.339" v="225" actId="20577"/>
          <ac:spMkLst>
            <pc:docMk/>
            <pc:sldMk cId="334381256" sldId="279"/>
            <ac:spMk id="6" creationId="{D011F48E-5E46-C343-82B8-669E10FD99F0}"/>
          </ac:spMkLst>
        </pc:spChg>
        <pc:spChg chg="mod">
          <ac:chgData name="Olivier Flauzac" userId="2a421d13-3145-4581-860c-33826e650cee" providerId="ADAL" clId="{E42EA9F4-7873-E64F-ACDB-499D7D43BE8C}" dt="2019-09-26T08:40:40.877" v="240" actId="1076"/>
          <ac:spMkLst>
            <pc:docMk/>
            <pc:sldMk cId="334381256" sldId="279"/>
            <ac:spMk id="8" creationId="{88A6DD14-2522-2F4B-9759-241AE6F14402}"/>
          </ac:spMkLst>
        </pc:spChg>
        <pc:spChg chg="mod">
          <ac:chgData name="Olivier Flauzac" userId="2a421d13-3145-4581-860c-33826e650cee" providerId="ADAL" clId="{E42EA9F4-7873-E64F-ACDB-499D7D43BE8C}" dt="2019-09-26T08:36:11.917" v="201" actId="1076"/>
          <ac:spMkLst>
            <pc:docMk/>
            <pc:sldMk cId="334381256" sldId="279"/>
            <ac:spMk id="11" creationId="{68448369-2E31-6447-95EB-7C0ABFA75E74}"/>
          </ac:spMkLst>
        </pc:spChg>
        <pc:spChg chg="mod">
          <ac:chgData name="Olivier Flauzac" userId="2a421d13-3145-4581-860c-33826e650cee" providerId="ADAL" clId="{E42EA9F4-7873-E64F-ACDB-499D7D43BE8C}" dt="2019-09-26T08:37:18.201" v="232" actId="1076"/>
          <ac:spMkLst>
            <pc:docMk/>
            <pc:sldMk cId="334381256" sldId="279"/>
            <ac:spMk id="14" creationId="{33FBCC34-3B6A-BD44-92C1-EF04002D37F7}"/>
          </ac:spMkLst>
        </pc:spChg>
        <pc:spChg chg="mod">
          <ac:chgData name="Olivier Flauzac" userId="2a421d13-3145-4581-860c-33826e650cee" providerId="ADAL" clId="{E42EA9F4-7873-E64F-ACDB-499D7D43BE8C}" dt="2019-09-26T08:38:08.496" v="235" actId="207"/>
          <ac:spMkLst>
            <pc:docMk/>
            <pc:sldMk cId="334381256" sldId="279"/>
            <ac:spMk id="15" creationId="{D89A5ED2-D7D7-5B40-8EA7-323380E521FD}"/>
          </ac:spMkLst>
        </pc:spChg>
        <pc:spChg chg="mod">
          <ac:chgData name="Olivier Flauzac" userId="2a421d13-3145-4581-860c-33826e650cee" providerId="ADAL" clId="{E42EA9F4-7873-E64F-ACDB-499D7D43BE8C}" dt="2019-09-26T08:38:19.927" v="239" actId="1076"/>
          <ac:spMkLst>
            <pc:docMk/>
            <pc:sldMk cId="334381256" sldId="279"/>
            <ac:spMk id="16" creationId="{E79E0108-22B1-7E4C-8081-FBCE579F41FE}"/>
          </ac:spMkLst>
        </pc:spChg>
        <pc:spChg chg="add del mod">
          <ac:chgData name="Olivier Flauzac" userId="2a421d13-3145-4581-860c-33826e650cee" providerId="ADAL" clId="{E42EA9F4-7873-E64F-ACDB-499D7D43BE8C}" dt="2019-09-26T08:36:30.080" v="227" actId="1076"/>
          <ac:spMkLst>
            <pc:docMk/>
            <pc:sldMk cId="334381256" sldId="279"/>
            <ac:spMk id="18" creationId="{AC5D5C5B-D090-0645-9C1E-5D16DB4F0A49}"/>
          </ac:spMkLst>
        </pc:spChg>
        <pc:spChg chg="mod">
          <ac:chgData name="Olivier Flauzac" userId="2a421d13-3145-4581-860c-33826e650cee" providerId="ADAL" clId="{E42EA9F4-7873-E64F-ACDB-499D7D43BE8C}" dt="2019-09-26T08:40:47.749" v="242" actId="1076"/>
          <ac:spMkLst>
            <pc:docMk/>
            <pc:sldMk cId="334381256" sldId="279"/>
            <ac:spMk id="20" creationId="{D7432332-AD75-094E-BB9F-C68ACD80EFBD}"/>
          </ac:spMkLst>
        </pc:spChg>
        <pc:spChg chg="mod">
          <ac:chgData name="Olivier Flauzac" userId="2a421d13-3145-4581-860c-33826e650cee" providerId="ADAL" clId="{E42EA9F4-7873-E64F-ACDB-499D7D43BE8C}" dt="2019-09-26T08:36:39.290" v="229" actId="1076"/>
          <ac:spMkLst>
            <pc:docMk/>
            <pc:sldMk cId="334381256" sldId="279"/>
            <ac:spMk id="23" creationId="{01D77A40-3850-C444-9A8F-141A58ADDBFE}"/>
          </ac:spMkLst>
        </pc:spChg>
        <pc:spChg chg="mod">
          <ac:chgData name="Olivier Flauzac" userId="2a421d13-3145-4581-860c-33826e650cee" providerId="ADAL" clId="{E42EA9F4-7873-E64F-ACDB-499D7D43BE8C}" dt="2019-09-26T08:36:42.809" v="230" actId="1076"/>
          <ac:spMkLst>
            <pc:docMk/>
            <pc:sldMk cId="334381256" sldId="279"/>
            <ac:spMk id="24" creationId="{C824979A-5675-A649-A698-127EFBE8F2A6}"/>
          </ac:spMkLst>
        </pc:spChg>
      </pc:sldChg>
      <pc:sldChg chg="modSp">
        <pc:chgData name="Olivier Flauzac" userId="2a421d13-3145-4581-860c-33826e650cee" providerId="ADAL" clId="{E42EA9F4-7873-E64F-ACDB-499D7D43BE8C}" dt="2019-09-26T08:42:56.074" v="250" actId="1076"/>
        <pc:sldMkLst>
          <pc:docMk/>
          <pc:sldMk cId="4241114023" sldId="284"/>
        </pc:sldMkLst>
        <pc:spChg chg="mod">
          <ac:chgData name="Olivier Flauzac" userId="2a421d13-3145-4581-860c-33826e650cee" providerId="ADAL" clId="{E42EA9F4-7873-E64F-ACDB-499D7D43BE8C}" dt="2019-09-26T08:42:24.897" v="244" actId="166"/>
          <ac:spMkLst>
            <pc:docMk/>
            <pc:sldMk cId="4241114023" sldId="284"/>
            <ac:spMk id="9" creationId="{A1F2E763-DCFB-0144-B30F-584475B35DE7}"/>
          </ac:spMkLst>
        </pc:spChg>
        <pc:picChg chg="mod">
          <ac:chgData name="Olivier Flauzac" userId="2a421d13-3145-4581-860c-33826e650cee" providerId="ADAL" clId="{E42EA9F4-7873-E64F-ACDB-499D7D43BE8C}" dt="2019-09-26T08:42:40.064" v="248" actId="1076"/>
          <ac:picMkLst>
            <pc:docMk/>
            <pc:sldMk cId="4241114023" sldId="284"/>
            <ac:picMk id="11" creationId="{5553FEFA-466B-B348-825D-373E98A1E4C6}"/>
          </ac:picMkLst>
        </pc:picChg>
        <pc:picChg chg="mod">
          <ac:chgData name="Olivier Flauzac" userId="2a421d13-3145-4581-860c-33826e650cee" providerId="ADAL" clId="{E42EA9F4-7873-E64F-ACDB-499D7D43BE8C}" dt="2019-09-26T08:42:28.936" v="245" actId="166"/>
          <ac:picMkLst>
            <pc:docMk/>
            <pc:sldMk cId="4241114023" sldId="284"/>
            <ac:picMk id="17" creationId="{1B332CD3-3FEA-4041-832C-F920E0476273}"/>
          </ac:picMkLst>
        </pc:picChg>
        <pc:picChg chg="mod">
          <ac:chgData name="Olivier Flauzac" userId="2a421d13-3145-4581-860c-33826e650cee" providerId="ADAL" clId="{E42EA9F4-7873-E64F-ACDB-499D7D43BE8C}" dt="2019-09-26T08:42:56.074" v="250" actId="1076"/>
          <ac:picMkLst>
            <pc:docMk/>
            <pc:sldMk cId="4241114023" sldId="284"/>
            <ac:picMk id="21" creationId="{BF45C50F-02F0-394F-91E7-11EAEB865FDE}"/>
          </ac:picMkLst>
        </pc:picChg>
      </pc:sldChg>
      <pc:sldChg chg="modSp">
        <pc:chgData name="Olivier Flauzac" userId="2a421d13-3145-4581-860c-33826e650cee" providerId="ADAL" clId="{E42EA9F4-7873-E64F-ACDB-499D7D43BE8C}" dt="2019-09-26T09:09:42.664" v="269" actId="20577"/>
        <pc:sldMkLst>
          <pc:docMk/>
          <pc:sldMk cId="3168491390" sldId="291"/>
        </pc:sldMkLst>
        <pc:spChg chg="mod">
          <ac:chgData name="Olivier Flauzac" userId="2a421d13-3145-4581-860c-33826e650cee" providerId="ADAL" clId="{E42EA9F4-7873-E64F-ACDB-499D7D43BE8C}" dt="2019-09-26T09:09:42.664" v="269" actId="20577"/>
          <ac:spMkLst>
            <pc:docMk/>
            <pc:sldMk cId="3168491390" sldId="291"/>
            <ac:spMk id="3" creationId="{7422CA8C-A625-6B44-B02F-DF8BF4C491EB}"/>
          </ac:spMkLst>
        </pc:spChg>
      </pc:sldChg>
      <pc:sldChg chg="modSp">
        <pc:chgData name="Olivier Flauzac" userId="2a421d13-3145-4581-860c-33826e650cee" providerId="ADAL" clId="{E42EA9F4-7873-E64F-ACDB-499D7D43BE8C}" dt="2019-10-01T09:35:50.195" v="276" actId="20577"/>
        <pc:sldMkLst>
          <pc:docMk/>
          <pc:sldMk cId="3029634470" sldId="308"/>
        </pc:sldMkLst>
        <pc:spChg chg="mod">
          <ac:chgData name="Olivier Flauzac" userId="2a421d13-3145-4581-860c-33826e650cee" providerId="ADAL" clId="{E42EA9F4-7873-E64F-ACDB-499D7D43BE8C}" dt="2019-10-01T09:35:50.195" v="276" actId="20577"/>
          <ac:spMkLst>
            <pc:docMk/>
            <pc:sldMk cId="3029634470" sldId="308"/>
            <ac:spMk id="3" creationId="{6CBC2269-1F14-3E46-A8E5-64928A5F67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C3D0-E84D-7C4F-9837-5210E2B45620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15A3-D582-5447-BDE7-8ED9EDD243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91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C15A3-D582-5447-BDE7-8ED9EDD243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1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fr-FR" sz="6000" dirty="0"/>
            </a:br>
            <a:r>
              <a:rPr lang="fr-FR" sz="6000" dirty="0"/>
              <a:t>Modélisation des applications réparties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M1 Réseaux et </a:t>
            </a:r>
            <a:r>
              <a:rPr lang="fr-FR" dirty="0" err="1"/>
              <a:t>telecoms</a:t>
            </a:r>
            <a:r>
              <a:rPr lang="fr-FR" dirty="0"/>
              <a:t>  - RT0704</a:t>
            </a:r>
          </a:p>
          <a:p>
            <a:r>
              <a:rPr lang="fr-FR" dirty="0"/>
              <a:t>Olivier Flauzac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81" y="4455620"/>
            <a:ext cx="2563663" cy="15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4E2E1-2BAA-A641-8FBC-DD909901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B745C-7095-4A43-AFBE-EC8CDF09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Représentation unifiée d’échange des données  </a:t>
            </a:r>
          </a:p>
          <a:p>
            <a:pPr lvl="1"/>
            <a:r>
              <a:rPr lang="fr-FR" dirty="0"/>
              <a:t>XML , ASN.1 , JSON</a:t>
            </a:r>
          </a:p>
          <a:p>
            <a:r>
              <a:rPr lang="fr-FR" dirty="0"/>
              <a:t>Utilisation d’un système langage</a:t>
            </a:r>
          </a:p>
          <a:p>
            <a:pPr lvl="1"/>
            <a:r>
              <a:rPr lang="fr-FR" dirty="0"/>
              <a:t>Gestion des données et des plates-formes</a:t>
            </a:r>
          </a:p>
          <a:p>
            <a:pPr lvl="1"/>
            <a:r>
              <a:rPr lang="fr-FR" dirty="0"/>
              <a:t>Unification des représentations binaires des données</a:t>
            </a:r>
          </a:p>
          <a:p>
            <a:r>
              <a:rPr lang="fr-FR" dirty="0"/>
              <a:t>Mise en place d’une sémantique spécifique d’exécution </a:t>
            </a:r>
          </a:p>
          <a:p>
            <a:pPr lvl="1"/>
            <a:r>
              <a:rPr lang="fr-FR" dirty="0"/>
              <a:t>RPC , RPC objet , agents</a:t>
            </a:r>
          </a:p>
          <a:p>
            <a:r>
              <a:rPr lang="fr-FR" dirty="0"/>
              <a:t>Exploitation d’un middleware / plateforme unifié </a:t>
            </a:r>
          </a:p>
          <a:p>
            <a:pPr lvl="1"/>
            <a:r>
              <a:rPr lang="fr-FR" dirty="0" err="1"/>
              <a:t>Corba</a:t>
            </a:r>
            <a:r>
              <a:rPr lang="fr-FR" dirty="0"/>
              <a:t> , .NET , J2EE</a:t>
            </a:r>
          </a:p>
          <a:p>
            <a:r>
              <a:rPr lang="fr-FR" dirty="0"/>
              <a:t>Réduction de la charge sur certains acteurs </a:t>
            </a:r>
          </a:p>
          <a:p>
            <a:pPr lvl="1"/>
            <a:r>
              <a:rPr lang="fr-FR" dirty="0"/>
              <a:t>WEB , RIA </a:t>
            </a:r>
          </a:p>
        </p:txBody>
      </p:sp>
    </p:spTree>
    <p:extLst>
      <p:ext uri="{BB962C8B-B14F-4D97-AF65-F5344CB8AC3E}">
        <p14:creationId xmlns:p14="http://schemas.microsoft.com/office/powerpoint/2010/main" val="251178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523B0A-BB5B-B34F-8489-2B9D352B7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Modèles fonctionnels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0834648F-7176-4543-819B-5E362BA7B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1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B871A-0B4C-C045-8135-EB14C55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3DBF6-26D0-D041-B4AE-C284AE2C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Normaliser les échanges</a:t>
            </a:r>
          </a:p>
          <a:p>
            <a:r>
              <a:rPr lang="fr-FR" dirty="0"/>
              <a:t>Définir les rôles des acteurs</a:t>
            </a:r>
          </a:p>
          <a:p>
            <a:r>
              <a:rPr lang="fr-FR" dirty="0"/>
              <a:t>Définir des formats</a:t>
            </a:r>
          </a:p>
          <a:p>
            <a:r>
              <a:rPr lang="fr-FR" dirty="0"/>
              <a:t>Normaliser les interfaces</a:t>
            </a:r>
          </a:p>
          <a:p>
            <a:r>
              <a:rPr lang="fr-FR" dirty="0"/>
              <a:t>Atteindre l’interopérabilité</a:t>
            </a:r>
          </a:p>
        </p:txBody>
      </p:sp>
    </p:spTree>
    <p:extLst>
      <p:ext uri="{BB962C8B-B14F-4D97-AF65-F5344CB8AC3E}">
        <p14:creationId xmlns:p14="http://schemas.microsoft.com/office/powerpoint/2010/main" val="213918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FD4FB-C061-A942-A2D4-CA29E885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Exploitation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EA69A-0097-2D44-B0D7-6DED884B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de bibliothèques</a:t>
            </a:r>
          </a:p>
          <a:p>
            <a:pPr lvl="1"/>
            <a:r>
              <a:rPr lang="fr-FR" dirty="0" err="1"/>
              <a:t>Wrapping</a:t>
            </a:r>
            <a:r>
              <a:rPr lang="fr-FR" dirty="0"/>
              <a:t> des protocoles</a:t>
            </a:r>
          </a:p>
          <a:p>
            <a:pPr lvl="1"/>
            <a:r>
              <a:rPr lang="fr-FR" dirty="0" err="1"/>
              <a:t>Wrapping</a:t>
            </a:r>
            <a:r>
              <a:rPr lang="fr-FR" dirty="0"/>
              <a:t> des représentations</a:t>
            </a:r>
          </a:p>
          <a:p>
            <a:r>
              <a:rPr lang="fr-FR" dirty="0"/>
              <a:t>Conception d’</a:t>
            </a:r>
            <a:r>
              <a:rPr lang="fr-FR" dirty="0" err="1"/>
              <a:t>intergiciels</a:t>
            </a:r>
            <a:r>
              <a:rPr lang="fr-FR" dirty="0"/>
              <a:t> (middlewares) </a:t>
            </a:r>
          </a:p>
          <a:p>
            <a:r>
              <a:rPr lang="fr-FR" dirty="0"/>
              <a:t>Conception de systèmes</a:t>
            </a:r>
          </a:p>
        </p:txBody>
      </p:sp>
    </p:spTree>
    <p:extLst>
      <p:ext uri="{BB962C8B-B14F-4D97-AF65-F5344CB8AC3E}">
        <p14:creationId xmlns:p14="http://schemas.microsoft.com/office/powerpoint/2010/main" val="417924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4BCDD-45AD-A548-AA73-9FBF061B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91BCA-6BED-7040-AD2D-1DEA5252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Modèles fonctionnels</a:t>
            </a:r>
          </a:p>
          <a:p>
            <a:pPr lvl="1"/>
            <a:r>
              <a:rPr lang="fr-FR" dirty="0"/>
              <a:t>Définition des rôles des acteurs </a:t>
            </a:r>
          </a:p>
          <a:p>
            <a:pPr lvl="1"/>
            <a:r>
              <a:rPr lang="fr-FR" dirty="0"/>
              <a:t>Définition de la charge sur chaque acteur</a:t>
            </a:r>
          </a:p>
          <a:p>
            <a:r>
              <a:rPr lang="fr-FR" dirty="0"/>
              <a:t>Modèles d’échanges</a:t>
            </a:r>
          </a:p>
          <a:p>
            <a:pPr lvl="1"/>
            <a:r>
              <a:rPr lang="fr-FR" dirty="0"/>
              <a:t>Organisation des échanges </a:t>
            </a:r>
          </a:p>
          <a:p>
            <a:pPr lvl="1"/>
            <a:r>
              <a:rPr lang="fr-FR" dirty="0"/>
              <a:t>Définition / choix des protocoles</a:t>
            </a:r>
          </a:p>
          <a:p>
            <a:pPr lvl="1"/>
            <a:r>
              <a:rPr lang="fr-FR" dirty="0"/>
              <a:t>Définition des formats</a:t>
            </a:r>
          </a:p>
          <a:p>
            <a:r>
              <a:rPr lang="fr-FR" dirty="0"/>
              <a:t>Modèles d’exécutions</a:t>
            </a:r>
          </a:p>
          <a:p>
            <a:pPr lvl="1"/>
            <a:r>
              <a:rPr lang="fr-FR" dirty="0"/>
              <a:t>Gestion des exécutions</a:t>
            </a:r>
          </a:p>
          <a:p>
            <a:pPr lvl="1"/>
            <a:r>
              <a:rPr lang="fr-FR" dirty="0"/>
              <a:t>Gestion des interactions</a:t>
            </a:r>
          </a:p>
        </p:txBody>
      </p:sp>
    </p:spTree>
    <p:extLst>
      <p:ext uri="{BB962C8B-B14F-4D97-AF65-F5344CB8AC3E}">
        <p14:creationId xmlns:p14="http://schemas.microsoft.com/office/powerpoint/2010/main" val="422401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0453A-A05E-3A4D-A62A-34F315CB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fonctionnels : Rôles des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04A9E-9738-D34E-AC5D-AB3FFE9E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Gestion organisation des données</a:t>
            </a:r>
          </a:p>
          <a:p>
            <a:r>
              <a:rPr lang="fr-FR" dirty="0"/>
              <a:t>Accès aux données</a:t>
            </a:r>
          </a:p>
          <a:p>
            <a:r>
              <a:rPr lang="fr-FR" dirty="0"/>
              <a:t>Traitement</a:t>
            </a:r>
          </a:p>
          <a:p>
            <a:r>
              <a:rPr lang="fr-FR" dirty="0"/>
              <a:t>Mise en forme des résultats</a:t>
            </a:r>
          </a:p>
          <a:p>
            <a:r>
              <a:rPr lang="fr-FR" dirty="0"/>
              <a:t>Mise en forme des échanges</a:t>
            </a:r>
          </a:p>
          <a:p>
            <a:r>
              <a:rPr lang="fr-FR" dirty="0"/>
              <a:t>Visualisation</a:t>
            </a:r>
          </a:p>
          <a:p>
            <a:r>
              <a:rPr lang="fr-FR" dirty="0"/>
              <a:t>Impacts</a:t>
            </a:r>
          </a:p>
          <a:p>
            <a:pPr lvl="1"/>
            <a:r>
              <a:rPr lang="fr-FR" dirty="0"/>
              <a:t>Charge des acteurs</a:t>
            </a:r>
          </a:p>
          <a:p>
            <a:pPr lvl="1"/>
            <a:r>
              <a:rPr lang="fr-FR" dirty="0"/>
              <a:t>Dimensionnement des acteurs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r>
              <a:rPr lang="fr-FR" dirty="0"/>
              <a:t>Maintenance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45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9C4D0-510C-B948-8B4D-3D8D8EF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fonctionnel : </a:t>
            </a:r>
            <a:br>
              <a:rPr lang="fr-FR" dirty="0"/>
            </a:br>
            <a:r>
              <a:rPr lang="fr-FR" dirty="0"/>
              <a:t>Architecture à 2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76FD4-81D0-6647-AC36-29345B21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Acteurs</a:t>
            </a:r>
          </a:p>
          <a:p>
            <a:pPr lvl="1"/>
            <a:r>
              <a:rPr lang="fr-FR" dirty="0"/>
              <a:t>Gestionnaire de données</a:t>
            </a:r>
          </a:p>
          <a:p>
            <a:pPr lvl="1"/>
            <a:r>
              <a:rPr lang="fr-FR" dirty="0"/>
              <a:t>Gestionnaire de traitement / mise en forme / affichage / accès aux données / visualisation</a:t>
            </a:r>
          </a:p>
        </p:txBody>
      </p:sp>
      <p:pic>
        <p:nvPicPr>
          <p:cNvPr id="4" name="javascript-edit(17114).png" descr="javascript-edit(17114).png">
            <a:extLst>
              <a:ext uri="{FF2B5EF4-FFF2-40B4-BE49-F238E27FC236}">
                <a16:creationId xmlns:a16="http://schemas.microsoft.com/office/drawing/2014/main" id="{859059CC-D7AE-9144-8D44-2E58F79F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39" y="3477364"/>
            <a:ext cx="999909" cy="1541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javascript-edit(3658).png" descr="javascript-edit(3658).png">
            <a:extLst>
              <a:ext uri="{FF2B5EF4-FFF2-40B4-BE49-F238E27FC236}">
                <a16:creationId xmlns:a16="http://schemas.microsoft.com/office/drawing/2014/main" id="{C0FC9C0E-75CD-9F43-B667-A404BDCB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37" y="3683968"/>
            <a:ext cx="1045018" cy="112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jean_victor_balin_database_clip_art_23671.png" descr="jean_victor_balin_database_clip_art_23671.png">
            <a:extLst>
              <a:ext uri="{FF2B5EF4-FFF2-40B4-BE49-F238E27FC236}">
                <a16:creationId xmlns:a16="http://schemas.microsoft.com/office/drawing/2014/main" id="{A174C82D-EBA2-0C48-86FA-5AC759FD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880" y="3785764"/>
            <a:ext cx="924728" cy="9247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Ligne">
            <a:extLst>
              <a:ext uri="{FF2B5EF4-FFF2-40B4-BE49-F238E27FC236}">
                <a16:creationId xmlns:a16="http://schemas.microsoft.com/office/drawing/2014/main" id="{6DECDF46-A3D5-8240-B4E9-174C5AF5EDBB}"/>
              </a:ext>
            </a:extLst>
          </p:cNvPr>
          <p:cNvSpPr/>
          <p:nvPr/>
        </p:nvSpPr>
        <p:spPr>
          <a:xfrm flipH="1" flipV="1">
            <a:off x="3623242" y="4177079"/>
            <a:ext cx="1775932" cy="12447"/>
          </a:xfrm>
          <a:prstGeom prst="line">
            <a:avLst/>
          </a:prstGeom>
          <a:ln w="1651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453B6-CA72-3D47-AC85-A1D7E2F0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fonctionnel : </a:t>
            </a:r>
            <a:br>
              <a:rPr lang="fr-FR" dirty="0"/>
            </a:br>
            <a:r>
              <a:rPr lang="fr-FR" dirty="0"/>
              <a:t>Architecture à 2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5E517-72BA-0048-AF2E-B051BCEB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Maintenance complexe</a:t>
            </a:r>
          </a:p>
          <a:p>
            <a:pPr lvl="1"/>
            <a:r>
              <a:rPr lang="fr-FR" dirty="0"/>
              <a:t>Gestion machine par machine</a:t>
            </a:r>
          </a:p>
          <a:p>
            <a:r>
              <a:rPr lang="fr-FR" dirty="0"/>
              <a:t>Performances dépendantes de la puissance des acteurs de traitement</a:t>
            </a:r>
          </a:p>
          <a:p>
            <a:r>
              <a:rPr lang="fr-FR" dirty="0"/>
              <a:t>Coût élevé</a:t>
            </a:r>
          </a:p>
          <a:p>
            <a:r>
              <a:rPr lang="fr-FR" dirty="0" err="1"/>
              <a:t>Scalabilité</a:t>
            </a:r>
            <a:r>
              <a:rPr lang="fr-FR" dirty="0"/>
              <a:t> difficile</a:t>
            </a:r>
          </a:p>
        </p:txBody>
      </p:sp>
    </p:spTree>
    <p:extLst>
      <p:ext uri="{BB962C8B-B14F-4D97-AF65-F5344CB8AC3E}">
        <p14:creationId xmlns:p14="http://schemas.microsoft.com/office/powerpoint/2010/main" val="398443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51568-70A4-7342-9490-1CF86FAA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fonctionnel : </a:t>
            </a:r>
            <a:br>
              <a:rPr lang="fr-FR" dirty="0"/>
            </a:br>
            <a:r>
              <a:rPr lang="fr-FR" dirty="0"/>
              <a:t>Architecture à 3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45761-7C1F-8C45-9261-FC92A94C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/>
              <a:t>Acteurs</a:t>
            </a:r>
          </a:p>
          <a:p>
            <a:pPr lvl="1"/>
            <a:r>
              <a:rPr lang="fr-FR" dirty="0"/>
              <a:t>Présentation : interface utilisateur</a:t>
            </a:r>
          </a:p>
          <a:p>
            <a:pPr lvl="1"/>
            <a:r>
              <a:rPr lang="fr-FR" dirty="0"/>
              <a:t>Métier : logique métier (applicative)</a:t>
            </a:r>
          </a:p>
          <a:p>
            <a:pPr lvl="1"/>
            <a:r>
              <a:rPr lang="fr-FR" dirty="0"/>
              <a:t>Données (</a:t>
            </a:r>
            <a:r>
              <a:rPr lang="fr-FR" dirty="0" err="1"/>
              <a:t>BdD</a:t>
            </a:r>
            <a:r>
              <a:rPr lang="fr-FR" dirty="0"/>
              <a:t> , XML , LDAP)</a:t>
            </a:r>
          </a:p>
        </p:txBody>
      </p:sp>
      <p:pic>
        <p:nvPicPr>
          <p:cNvPr id="4" name="javascript-edit(17114).png" descr="javascript-edit(17114).png">
            <a:extLst>
              <a:ext uri="{FF2B5EF4-FFF2-40B4-BE49-F238E27FC236}">
                <a16:creationId xmlns:a16="http://schemas.microsoft.com/office/drawing/2014/main" id="{94CE64F1-CB62-FE48-8F6D-9D4F2603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83" y="3520788"/>
            <a:ext cx="703441" cy="1084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javascript-edit(3658).png" descr="javascript-edit(3658).png">
            <a:extLst>
              <a:ext uri="{FF2B5EF4-FFF2-40B4-BE49-F238E27FC236}">
                <a16:creationId xmlns:a16="http://schemas.microsoft.com/office/drawing/2014/main" id="{AEE8397D-F8B2-B34B-AECA-6110864B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10" y="4717721"/>
            <a:ext cx="796087" cy="859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jean_victor_balin_database_clip_art_23671.png" descr="jean_victor_balin_database_clip_art_23671.png">
            <a:extLst>
              <a:ext uri="{FF2B5EF4-FFF2-40B4-BE49-F238E27FC236}">
                <a16:creationId xmlns:a16="http://schemas.microsoft.com/office/drawing/2014/main" id="{CD80411E-A070-4A4D-B435-006A41391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142" y="5016369"/>
            <a:ext cx="706914" cy="7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Ligne">
            <a:extLst>
              <a:ext uri="{FF2B5EF4-FFF2-40B4-BE49-F238E27FC236}">
                <a16:creationId xmlns:a16="http://schemas.microsoft.com/office/drawing/2014/main" id="{2B9FEA16-82E7-8749-904E-2035A74541DE}"/>
              </a:ext>
            </a:extLst>
          </p:cNvPr>
          <p:cNvSpPr/>
          <p:nvPr/>
        </p:nvSpPr>
        <p:spPr>
          <a:xfrm flipH="1">
            <a:off x="3102638" y="4469326"/>
            <a:ext cx="1060649" cy="508713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javascript-edit(17114).png" descr="javascript-edit(17114).png">
            <a:extLst>
              <a:ext uri="{FF2B5EF4-FFF2-40B4-BE49-F238E27FC236}">
                <a16:creationId xmlns:a16="http://schemas.microsoft.com/office/drawing/2014/main" id="{3F4F3093-6F0B-8F4C-AC19-E17B9EF3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60" y="4605258"/>
            <a:ext cx="703441" cy="108447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gne">
            <a:extLst>
              <a:ext uri="{FF2B5EF4-FFF2-40B4-BE49-F238E27FC236}">
                <a16:creationId xmlns:a16="http://schemas.microsoft.com/office/drawing/2014/main" id="{0E313198-5E12-FF46-AC05-0605F84721E9}"/>
              </a:ext>
            </a:extLst>
          </p:cNvPr>
          <p:cNvSpPr/>
          <p:nvPr/>
        </p:nvSpPr>
        <p:spPr>
          <a:xfrm>
            <a:off x="3060657" y="5337374"/>
            <a:ext cx="3583709" cy="29755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Ligne">
            <a:extLst>
              <a:ext uri="{FF2B5EF4-FFF2-40B4-BE49-F238E27FC236}">
                <a16:creationId xmlns:a16="http://schemas.microsoft.com/office/drawing/2014/main" id="{9B241252-C097-4249-9C8A-32EB7D1A52E1}"/>
              </a:ext>
            </a:extLst>
          </p:cNvPr>
          <p:cNvSpPr/>
          <p:nvPr/>
        </p:nvSpPr>
        <p:spPr>
          <a:xfrm>
            <a:off x="5583720" y="4357915"/>
            <a:ext cx="1060647" cy="508712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Numéro de diapositive">
            <a:extLst>
              <a:ext uri="{FF2B5EF4-FFF2-40B4-BE49-F238E27FC236}">
                <a16:creationId xmlns:a16="http://schemas.microsoft.com/office/drawing/2014/main" id="{7B5FF13E-D208-2246-8499-460401838F2A}"/>
              </a:ext>
            </a:extLst>
          </p:cNvPr>
          <p:cNvSpPr txBox="1">
            <a:spLocks/>
          </p:cNvSpPr>
          <p:nvPr/>
        </p:nvSpPr>
        <p:spPr>
          <a:xfrm>
            <a:off x="6033162" y="5910723"/>
            <a:ext cx="216894" cy="25706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3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F6B9-99EC-D140-8219-4C665680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fonctionnel : </a:t>
            </a:r>
            <a:br>
              <a:rPr lang="fr-FR" dirty="0"/>
            </a:br>
            <a:r>
              <a:rPr lang="fr-FR" dirty="0"/>
              <a:t>Architecture à 3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5D128-9031-8B45-82E0-82674CF8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Facile à déployer</a:t>
            </a:r>
          </a:p>
          <a:p>
            <a:pPr lvl="1"/>
            <a:r>
              <a:rPr lang="fr-FR" dirty="0"/>
              <a:t>Code applicatif modifiable indépendamment</a:t>
            </a:r>
          </a:p>
          <a:p>
            <a:pPr lvl="1"/>
            <a:r>
              <a:rPr lang="fr-FR" dirty="0"/>
              <a:t>Puissance déléguée à la couche métier</a:t>
            </a:r>
          </a:p>
          <a:p>
            <a:r>
              <a:rPr lang="fr-FR" dirty="0"/>
              <a:t>Inconvénient</a:t>
            </a:r>
          </a:p>
          <a:p>
            <a:pPr lvl="1"/>
            <a:r>
              <a:rPr lang="fr-FR" dirty="0"/>
              <a:t>Evolution difficile</a:t>
            </a:r>
          </a:p>
          <a:p>
            <a:pPr lvl="1"/>
            <a:r>
              <a:rPr lang="fr-FR" dirty="0"/>
              <a:t>Composants de grande taille</a:t>
            </a:r>
          </a:p>
        </p:txBody>
      </p:sp>
    </p:spTree>
    <p:extLst>
      <p:ext uri="{BB962C8B-B14F-4D97-AF65-F5344CB8AC3E}">
        <p14:creationId xmlns:p14="http://schemas.microsoft.com/office/powerpoint/2010/main" val="115261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CDA881-F0F0-394A-B6C5-4E3FD1605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Applications réparties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6DD1ED0-B69B-BF4C-B08F-186B8975A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91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2019F-2773-8642-94A3-B28E138E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à 3 niveaux : déclinaisons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3911A-C52C-D148-AD8D-35BE0E00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Différentes vision et charges </a:t>
            </a:r>
          </a:p>
          <a:p>
            <a:r>
              <a:rPr lang="fr-FR" dirty="0"/>
              <a:t>Définition des rôles des acteurs</a:t>
            </a:r>
          </a:p>
          <a:p>
            <a:r>
              <a:rPr lang="fr-FR" dirty="0"/>
              <a:t>Définition des échanges entre les acteurs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87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17267-71C0-9741-96F5-9B23F3C6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6A517-F65E-4240-8BA2-B1D190FC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navigateur WEB</a:t>
            </a:r>
          </a:p>
          <a:p>
            <a:pPr lvl="1"/>
            <a:r>
              <a:rPr lang="fr-FR" dirty="0"/>
              <a:t>Visualisation / interface graphique</a:t>
            </a:r>
          </a:p>
          <a:p>
            <a:r>
              <a:rPr lang="fr-FR" dirty="0"/>
              <a:t>Un serveur</a:t>
            </a:r>
          </a:p>
          <a:p>
            <a:pPr lvl="1"/>
            <a:r>
              <a:rPr lang="fr-FR" dirty="0"/>
              <a:t>Accès aux données, traitement , mise en forme des résultats / affichages</a:t>
            </a:r>
          </a:p>
          <a:p>
            <a:r>
              <a:rPr lang="fr-FR" dirty="0"/>
              <a:t>Une source de données</a:t>
            </a:r>
          </a:p>
          <a:p>
            <a:pPr lvl="1"/>
            <a:r>
              <a:rPr lang="fr-FR" dirty="0"/>
              <a:t>Organisation / gestion des données</a:t>
            </a:r>
          </a:p>
        </p:txBody>
      </p:sp>
      <p:pic>
        <p:nvPicPr>
          <p:cNvPr id="5" name="javascript-edit(17114).png" descr="javascript-edit(17114).png">
            <a:extLst>
              <a:ext uri="{FF2B5EF4-FFF2-40B4-BE49-F238E27FC236}">
                <a16:creationId xmlns:a16="http://schemas.microsoft.com/office/drawing/2014/main" id="{9F5AFCB4-AD34-4441-A73E-A50FB09B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23" y="4370644"/>
            <a:ext cx="947198" cy="14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javascript-edit(3658).png" descr="javascript-edit(3658).png">
            <a:extLst>
              <a:ext uri="{FF2B5EF4-FFF2-40B4-BE49-F238E27FC236}">
                <a16:creationId xmlns:a16="http://schemas.microsoft.com/office/drawing/2014/main" id="{D7267848-AEA1-544C-AE52-F98190D3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743" y="4570985"/>
            <a:ext cx="1071949" cy="1157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jean_victor_balin_database_clip_art_23671.png" descr="jean_victor_balin_database_clip_art_23671.png">
            <a:extLst>
              <a:ext uri="{FF2B5EF4-FFF2-40B4-BE49-F238E27FC236}">
                <a16:creationId xmlns:a16="http://schemas.microsoft.com/office/drawing/2014/main" id="{F320E5C0-6BC8-2740-AE9D-1481E00B9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222" y="4665421"/>
            <a:ext cx="951875" cy="95187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gne">
            <a:extLst>
              <a:ext uri="{FF2B5EF4-FFF2-40B4-BE49-F238E27FC236}">
                <a16:creationId xmlns:a16="http://schemas.microsoft.com/office/drawing/2014/main" id="{701B0393-86CB-D443-89F5-31FCFFF3BCFB}"/>
              </a:ext>
            </a:extLst>
          </p:cNvPr>
          <p:cNvSpPr/>
          <p:nvPr/>
        </p:nvSpPr>
        <p:spPr>
          <a:xfrm flipH="1" flipV="1">
            <a:off x="3111039" y="5131040"/>
            <a:ext cx="1966244" cy="10319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Ligne">
            <a:extLst>
              <a:ext uri="{FF2B5EF4-FFF2-40B4-BE49-F238E27FC236}">
                <a16:creationId xmlns:a16="http://schemas.microsoft.com/office/drawing/2014/main" id="{F6989A97-9C37-5F49-8DE3-34BDC7828DF0}"/>
              </a:ext>
            </a:extLst>
          </p:cNvPr>
          <p:cNvSpPr/>
          <p:nvPr/>
        </p:nvSpPr>
        <p:spPr>
          <a:xfrm flipV="1">
            <a:off x="7110351" y="5149682"/>
            <a:ext cx="1984371" cy="2274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9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FB8D8-2701-E946-A587-CBBCCB0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C/S objet ou</a:t>
            </a:r>
            <a:br>
              <a:rPr lang="fr-FR" dirty="0"/>
            </a:br>
            <a:r>
              <a:rPr lang="fr-FR" dirty="0"/>
              <a:t>Client Lourd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7367-8AAD-CC41-ADBD-65B28BF0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client lourd</a:t>
            </a:r>
          </a:p>
          <a:p>
            <a:pPr lvl="1"/>
            <a:r>
              <a:rPr lang="fr-FR" dirty="0"/>
              <a:t>Visualisation / interface graphique, mise en forme des résultats / affichages</a:t>
            </a:r>
          </a:p>
          <a:p>
            <a:r>
              <a:rPr lang="fr-FR" dirty="0"/>
              <a:t>Un serveur</a:t>
            </a:r>
          </a:p>
          <a:p>
            <a:pPr lvl="1"/>
            <a:r>
              <a:rPr lang="fr-FR" dirty="0"/>
              <a:t>Accès aux données, traitement </a:t>
            </a:r>
          </a:p>
          <a:p>
            <a:r>
              <a:rPr lang="fr-FR" dirty="0"/>
              <a:t>Une source de données</a:t>
            </a:r>
          </a:p>
          <a:p>
            <a:pPr lvl="1"/>
            <a:r>
              <a:rPr lang="fr-FR" dirty="0"/>
              <a:t>Organisation / gestion des données</a:t>
            </a:r>
          </a:p>
        </p:txBody>
      </p:sp>
      <p:pic>
        <p:nvPicPr>
          <p:cNvPr id="4" name="javascript-edit(17114).png" descr="javascript-edit(17114).png">
            <a:extLst>
              <a:ext uri="{FF2B5EF4-FFF2-40B4-BE49-F238E27FC236}">
                <a16:creationId xmlns:a16="http://schemas.microsoft.com/office/drawing/2014/main" id="{FC005625-18B9-DC46-8B93-EEEB75AB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23" y="4370644"/>
            <a:ext cx="947198" cy="14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javascript-edit(3658).png" descr="javascript-edit(3658).png">
            <a:extLst>
              <a:ext uri="{FF2B5EF4-FFF2-40B4-BE49-F238E27FC236}">
                <a16:creationId xmlns:a16="http://schemas.microsoft.com/office/drawing/2014/main" id="{45CD8F82-A4F5-9642-889D-A43E5D58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228" y="4564622"/>
            <a:ext cx="1071949" cy="1157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jean_victor_balin_database_clip_art_23671.png" descr="jean_victor_balin_database_clip_art_23671.png">
            <a:extLst>
              <a:ext uri="{FF2B5EF4-FFF2-40B4-BE49-F238E27FC236}">
                <a16:creationId xmlns:a16="http://schemas.microsoft.com/office/drawing/2014/main" id="{9EA581B2-F817-AA46-A7AD-84BB1D605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719" y="4630099"/>
            <a:ext cx="951875" cy="9518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Ligne">
            <a:extLst>
              <a:ext uri="{FF2B5EF4-FFF2-40B4-BE49-F238E27FC236}">
                <a16:creationId xmlns:a16="http://schemas.microsoft.com/office/drawing/2014/main" id="{7C177652-D9E3-2E4E-A5DD-C4F7FDCEA110}"/>
              </a:ext>
            </a:extLst>
          </p:cNvPr>
          <p:cNvSpPr/>
          <p:nvPr/>
        </p:nvSpPr>
        <p:spPr>
          <a:xfrm flipH="1" flipV="1">
            <a:off x="3111039" y="5100878"/>
            <a:ext cx="1966244" cy="10319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Ligne">
            <a:extLst>
              <a:ext uri="{FF2B5EF4-FFF2-40B4-BE49-F238E27FC236}">
                <a16:creationId xmlns:a16="http://schemas.microsoft.com/office/drawing/2014/main" id="{98D91D58-2699-E84E-8964-E617F53DD412}"/>
              </a:ext>
            </a:extLst>
          </p:cNvPr>
          <p:cNvSpPr/>
          <p:nvPr/>
        </p:nvSpPr>
        <p:spPr>
          <a:xfrm flipV="1">
            <a:off x="7175040" y="5098501"/>
            <a:ext cx="1984371" cy="2274"/>
          </a:xfrm>
          <a:prstGeom prst="line">
            <a:avLst/>
          </a:prstGeom>
          <a:ln w="1270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12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AAA7-09E6-7A4A-8160-EF1CE2F5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509EF-001D-A649-BDFF-F89EF11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Vue Contrôleur</a:t>
            </a:r>
          </a:p>
          <a:p>
            <a:r>
              <a:rPr lang="fr-FR" dirty="0"/>
              <a:t>Séparation des rôles des acteurs</a:t>
            </a:r>
          </a:p>
          <a:p>
            <a:r>
              <a:rPr lang="fr-FR" dirty="0"/>
              <a:t>Définition stricte des interactions</a:t>
            </a:r>
          </a:p>
          <a:p>
            <a:r>
              <a:rPr lang="fr-FR" dirty="0"/>
              <a:t>Multiplication du nombre des fichiers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31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D4731-1D1A-5C4E-BF65-303FEB6C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conception MVC</a:t>
            </a:r>
          </a:p>
        </p:txBody>
      </p:sp>
      <p:sp>
        <p:nvSpPr>
          <p:cNvPr id="5" name="Rectangle aux angles arrondis">
            <a:extLst>
              <a:ext uri="{FF2B5EF4-FFF2-40B4-BE49-F238E27FC236}">
                <a16:creationId xmlns:a16="http://schemas.microsoft.com/office/drawing/2014/main" id="{8C5CFD04-BA72-A749-963C-4D4CB70D0A22}"/>
              </a:ext>
            </a:extLst>
          </p:cNvPr>
          <p:cNvSpPr/>
          <p:nvPr/>
        </p:nvSpPr>
        <p:spPr>
          <a:xfrm>
            <a:off x="1306849" y="2341072"/>
            <a:ext cx="923282" cy="1937724"/>
          </a:xfrm>
          <a:prstGeom prst="roundRect">
            <a:avLst>
              <a:gd name="adj" fmla="val 15000"/>
            </a:avLst>
          </a:prstGeom>
          <a:ln w="508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Rectangle aux angles arrondis">
            <a:extLst>
              <a:ext uri="{FF2B5EF4-FFF2-40B4-BE49-F238E27FC236}">
                <a16:creationId xmlns:a16="http://schemas.microsoft.com/office/drawing/2014/main" id="{D011F48E-5E46-C343-82B8-669E10FD99F0}"/>
              </a:ext>
            </a:extLst>
          </p:cNvPr>
          <p:cNvSpPr/>
          <p:nvPr/>
        </p:nvSpPr>
        <p:spPr>
          <a:xfrm>
            <a:off x="4175062" y="2906555"/>
            <a:ext cx="1911194" cy="923282"/>
          </a:xfrm>
          <a:prstGeom prst="roundRect">
            <a:avLst>
              <a:gd name="adj" fmla="val 15000"/>
            </a:avLst>
          </a:prstGeom>
          <a:ln w="508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7" name="Rectangle aux angles arrondis">
            <a:extLst>
              <a:ext uri="{FF2B5EF4-FFF2-40B4-BE49-F238E27FC236}">
                <a16:creationId xmlns:a16="http://schemas.microsoft.com/office/drawing/2014/main" id="{55BE3C59-8965-6D4B-8654-D284181113E6}"/>
              </a:ext>
            </a:extLst>
          </p:cNvPr>
          <p:cNvSpPr/>
          <p:nvPr/>
        </p:nvSpPr>
        <p:spPr>
          <a:xfrm>
            <a:off x="4073603" y="5285246"/>
            <a:ext cx="1911194" cy="923282"/>
          </a:xfrm>
          <a:prstGeom prst="roundRect">
            <a:avLst>
              <a:gd name="adj" fmla="val 15000"/>
            </a:avLst>
          </a:prstGeom>
          <a:ln w="508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Rectangle aux angles arrondis">
            <a:extLst>
              <a:ext uri="{FF2B5EF4-FFF2-40B4-BE49-F238E27FC236}">
                <a16:creationId xmlns:a16="http://schemas.microsoft.com/office/drawing/2014/main" id="{88A6DD14-2522-2F4B-9759-241AE6F14402}"/>
              </a:ext>
            </a:extLst>
          </p:cNvPr>
          <p:cNvSpPr/>
          <p:nvPr/>
        </p:nvSpPr>
        <p:spPr>
          <a:xfrm>
            <a:off x="8264000" y="3886882"/>
            <a:ext cx="1911194" cy="923282"/>
          </a:xfrm>
          <a:prstGeom prst="roundRect">
            <a:avLst>
              <a:gd name="adj" fmla="val 15000"/>
            </a:avLst>
          </a:prstGeom>
          <a:ln w="508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Ligne">
            <a:extLst>
              <a:ext uri="{FF2B5EF4-FFF2-40B4-BE49-F238E27FC236}">
                <a16:creationId xmlns:a16="http://schemas.microsoft.com/office/drawing/2014/main" id="{352E0DB8-F3F3-E54E-8FB0-1AEC4AAC6528}"/>
              </a:ext>
            </a:extLst>
          </p:cNvPr>
          <p:cNvSpPr/>
          <p:nvPr/>
        </p:nvSpPr>
        <p:spPr>
          <a:xfrm flipH="1" flipV="1">
            <a:off x="2432865" y="3080548"/>
            <a:ext cx="1534883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Ligne">
            <a:extLst>
              <a:ext uri="{FF2B5EF4-FFF2-40B4-BE49-F238E27FC236}">
                <a16:creationId xmlns:a16="http://schemas.microsoft.com/office/drawing/2014/main" id="{4C525F97-2166-B94E-85F5-66E1D48A74E9}"/>
              </a:ext>
            </a:extLst>
          </p:cNvPr>
          <p:cNvSpPr/>
          <p:nvPr/>
        </p:nvSpPr>
        <p:spPr>
          <a:xfrm flipH="1" flipV="1">
            <a:off x="2429110" y="3723043"/>
            <a:ext cx="1534883" cy="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Requête">
            <a:extLst>
              <a:ext uri="{FF2B5EF4-FFF2-40B4-BE49-F238E27FC236}">
                <a16:creationId xmlns:a16="http://schemas.microsoft.com/office/drawing/2014/main" id="{68448369-2E31-6447-95EB-7C0ABFA75E74}"/>
              </a:ext>
            </a:extLst>
          </p:cNvPr>
          <p:cNvSpPr txBox="1"/>
          <p:nvPr/>
        </p:nvSpPr>
        <p:spPr>
          <a:xfrm>
            <a:off x="2461923" y="2526964"/>
            <a:ext cx="89648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b="1"/>
            </a:lvl1pPr>
          </a:lstStyle>
          <a:p>
            <a:r>
              <a:rPr dirty="0" err="1"/>
              <a:t>Requête</a:t>
            </a:r>
            <a:endParaRPr dirty="0"/>
          </a:p>
        </p:txBody>
      </p:sp>
      <p:sp>
        <p:nvSpPr>
          <p:cNvPr id="12" name="Réponse">
            <a:extLst>
              <a:ext uri="{FF2B5EF4-FFF2-40B4-BE49-F238E27FC236}">
                <a16:creationId xmlns:a16="http://schemas.microsoft.com/office/drawing/2014/main" id="{018501E5-2348-0F40-A794-B09C8C4525A1}"/>
              </a:ext>
            </a:extLst>
          </p:cNvPr>
          <p:cNvSpPr txBox="1"/>
          <p:nvPr/>
        </p:nvSpPr>
        <p:spPr>
          <a:xfrm>
            <a:off x="2682585" y="3897557"/>
            <a:ext cx="99592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b="1"/>
            </a:lvl1pPr>
          </a:lstStyle>
          <a:p>
            <a:r>
              <a:rPr dirty="0" err="1"/>
              <a:t>Réponse</a:t>
            </a:r>
            <a:endParaRPr dirty="0"/>
          </a:p>
        </p:txBody>
      </p:sp>
      <p:sp>
        <p:nvSpPr>
          <p:cNvPr id="13" name="Ligne">
            <a:extLst>
              <a:ext uri="{FF2B5EF4-FFF2-40B4-BE49-F238E27FC236}">
                <a16:creationId xmlns:a16="http://schemas.microsoft.com/office/drawing/2014/main" id="{B506D792-5BA8-0F44-A977-A3BEE77ADDCE}"/>
              </a:ext>
            </a:extLst>
          </p:cNvPr>
          <p:cNvSpPr/>
          <p:nvPr/>
        </p:nvSpPr>
        <p:spPr>
          <a:xfrm flipH="1">
            <a:off x="5029200" y="3948854"/>
            <a:ext cx="1582" cy="1217375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manipule et redirige">
            <a:extLst>
              <a:ext uri="{FF2B5EF4-FFF2-40B4-BE49-F238E27FC236}">
                <a16:creationId xmlns:a16="http://schemas.microsoft.com/office/drawing/2014/main" id="{33FBCC34-3B6A-BD44-92C1-EF04002D37F7}"/>
              </a:ext>
            </a:extLst>
          </p:cNvPr>
          <p:cNvSpPr txBox="1"/>
          <p:nvPr/>
        </p:nvSpPr>
        <p:spPr>
          <a:xfrm>
            <a:off x="4073603" y="4421581"/>
            <a:ext cx="206817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b="1"/>
            </a:lvl1pPr>
          </a:lstStyle>
          <a:p>
            <a:r>
              <a:rPr dirty="0" err="1"/>
              <a:t>manipule</a:t>
            </a:r>
            <a:r>
              <a:rPr dirty="0"/>
              <a:t> et </a:t>
            </a:r>
            <a:r>
              <a:rPr dirty="0" err="1"/>
              <a:t>redirige</a:t>
            </a:r>
            <a:r>
              <a:rPr dirty="0"/>
              <a:t> </a:t>
            </a:r>
          </a:p>
        </p:txBody>
      </p:sp>
      <p:sp>
        <p:nvSpPr>
          <p:cNvPr id="15" name="Client">
            <a:extLst>
              <a:ext uri="{FF2B5EF4-FFF2-40B4-BE49-F238E27FC236}">
                <a16:creationId xmlns:a16="http://schemas.microsoft.com/office/drawing/2014/main" id="{D89A5ED2-D7D7-5B40-8EA7-323380E521FD}"/>
              </a:ext>
            </a:extLst>
          </p:cNvPr>
          <p:cNvSpPr txBox="1"/>
          <p:nvPr/>
        </p:nvSpPr>
        <p:spPr>
          <a:xfrm>
            <a:off x="1097280" y="1895440"/>
            <a:ext cx="74215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b="1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16" name="Serveur">
            <a:extLst>
              <a:ext uri="{FF2B5EF4-FFF2-40B4-BE49-F238E27FC236}">
                <a16:creationId xmlns:a16="http://schemas.microsoft.com/office/drawing/2014/main" id="{E79E0108-22B1-7E4C-8081-FBCE579F41FE}"/>
              </a:ext>
            </a:extLst>
          </p:cNvPr>
          <p:cNvSpPr txBox="1"/>
          <p:nvPr/>
        </p:nvSpPr>
        <p:spPr>
          <a:xfrm>
            <a:off x="10288614" y="2029362"/>
            <a:ext cx="86706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b="1" dirty="0" err="1">
                <a:solidFill>
                  <a:srgbClr val="FF0000"/>
                </a:solidFill>
              </a:rPr>
              <a:t>Serveur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7" name="navigateur">
            <a:extLst>
              <a:ext uri="{FF2B5EF4-FFF2-40B4-BE49-F238E27FC236}">
                <a16:creationId xmlns:a16="http://schemas.microsoft.com/office/drawing/2014/main" id="{41974056-D64A-7F49-9093-3C0AA0B21E04}"/>
              </a:ext>
            </a:extLst>
          </p:cNvPr>
          <p:cNvSpPr txBox="1"/>
          <p:nvPr/>
        </p:nvSpPr>
        <p:spPr>
          <a:xfrm rot="16200000">
            <a:off x="1148371" y="3082151"/>
            <a:ext cx="116577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 err="1"/>
              <a:t>navigateur</a:t>
            </a:r>
            <a:endParaRPr dirty="0"/>
          </a:p>
        </p:txBody>
      </p:sp>
      <p:sp>
        <p:nvSpPr>
          <p:cNvPr id="18" name="contrôleur">
            <a:extLst>
              <a:ext uri="{FF2B5EF4-FFF2-40B4-BE49-F238E27FC236}">
                <a16:creationId xmlns:a16="http://schemas.microsoft.com/office/drawing/2014/main" id="{AC5D5C5B-D090-0645-9C1E-5D16DB4F0A49}"/>
              </a:ext>
            </a:extLst>
          </p:cNvPr>
          <p:cNvSpPr txBox="1"/>
          <p:nvPr/>
        </p:nvSpPr>
        <p:spPr>
          <a:xfrm>
            <a:off x="4461945" y="3178400"/>
            <a:ext cx="113450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 err="1"/>
              <a:t>contrôleur</a:t>
            </a:r>
            <a:endParaRPr dirty="0"/>
          </a:p>
        </p:txBody>
      </p:sp>
      <p:sp>
        <p:nvSpPr>
          <p:cNvPr id="19" name="vue">
            <a:extLst>
              <a:ext uri="{FF2B5EF4-FFF2-40B4-BE49-F238E27FC236}">
                <a16:creationId xmlns:a16="http://schemas.microsoft.com/office/drawing/2014/main" id="{5A6888DD-2E96-8B4F-A336-EB53CD693191}"/>
              </a:ext>
            </a:extLst>
          </p:cNvPr>
          <p:cNvSpPr txBox="1"/>
          <p:nvPr/>
        </p:nvSpPr>
        <p:spPr>
          <a:xfrm>
            <a:off x="4790778" y="5556906"/>
            <a:ext cx="47684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 err="1"/>
              <a:t>vue</a:t>
            </a:r>
            <a:endParaRPr dirty="0"/>
          </a:p>
        </p:txBody>
      </p:sp>
      <p:sp>
        <p:nvSpPr>
          <p:cNvPr id="20" name="modèle">
            <a:extLst>
              <a:ext uri="{FF2B5EF4-FFF2-40B4-BE49-F238E27FC236}">
                <a16:creationId xmlns:a16="http://schemas.microsoft.com/office/drawing/2014/main" id="{D7432332-AD75-094E-BB9F-C68ACD80EFBD}"/>
              </a:ext>
            </a:extLst>
          </p:cNvPr>
          <p:cNvSpPr txBox="1"/>
          <p:nvPr/>
        </p:nvSpPr>
        <p:spPr>
          <a:xfrm>
            <a:off x="8801724" y="4158727"/>
            <a:ext cx="83574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 err="1"/>
              <a:t>modèle</a:t>
            </a:r>
            <a:endParaRPr dirty="0"/>
          </a:p>
        </p:txBody>
      </p:sp>
      <p:sp>
        <p:nvSpPr>
          <p:cNvPr id="21" name="Ligne">
            <a:extLst>
              <a:ext uri="{FF2B5EF4-FFF2-40B4-BE49-F238E27FC236}">
                <a16:creationId xmlns:a16="http://schemas.microsoft.com/office/drawing/2014/main" id="{76994EC8-EF20-9B49-BA92-A5D80191EAE9}"/>
              </a:ext>
            </a:extLst>
          </p:cNvPr>
          <p:cNvSpPr/>
          <p:nvPr/>
        </p:nvSpPr>
        <p:spPr>
          <a:xfrm>
            <a:off x="6705859" y="3351750"/>
            <a:ext cx="1023251" cy="418980"/>
          </a:xfrm>
          <a:prstGeom prst="line">
            <a:avLst/>
          </a:prstGeom>
          <a:ln w="381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Ligne">
            <a:extLst>
              <a:ext uri="{FF2B5EF4-FFF2-40B4-BE49-F238E27FC236}">
                <a16:creationId xmlns:a16="http://schemas.microsoft.com/office/drawing/2014/main" id="{14B5EBC9-8BEC-A24C-B0F7-5626C56AF945}"/>
              </a:ext>
            </a:extLst>
          </p:cNvPr>
          <p:cNvSpPr/>
          <p:nvPr/>
        </p:nvSpPr>
        <p:spPr>
          <a:xfrm flipV="1">
            <a:off x="6788474" y="5129770"/>
            <a:ext cx="1041377" cy="371647"/>
          </a:xfrm>
          <a:prstGeom prst="line">
            <a:avLst/>
          </a:prstGeom>
          <a:ln w="38100">
            <a:solidFill>
              <a:srgbClr val="FF26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crée et gère">
            <a:extLst>
              <a:ext uri="{FF2B5EF4-FFF2-40B4-BE49-F238E27FC236}">
                <a16:creationId xmlns:a16="http://schemas.microsoft.com/office/drawing/2014/main" id="{01D77A40-3850-C444-9A8F-141A58ADDBFE}"/>
              </a:ext>
            </a:extLst>
          </p:cNvPr>
          <p:cNvSpPr txBox="1"/>
          <p:nvPr/>
        </p:nvSpPr>
        <p:spPr>
          <a:xfrm>
            <a:off x="7100374" y="3183259"/>
            <a:ext cx="125747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b="1"/>
            </a:lvl1pPr>
          </a:lstStyle>
          <a:p>
            <a:r>
              <a:rPr dirty="0" err="1"/>
              <a:t>crée</a:t>
            </a:r>
            <a:r>
              <a:rPr dirty="0"/>
              <a:t> et </a:t>
            </a:r>
            <a:r>
              <a:rPr dirty="0" err="1"/>
              <a:t>gère</a:t>
            </a:r>
            <a:endParaRPr dirty="0"/>
          </a:p>
        </p:txBody>
      </p:sp>
      <p:sp>
        <p:nvSpPr>
          <p:cNvPr id="24" name="accède">
            <a:extLst>
              <a:ext uri="{FF2B5EF4-FFF2-40B4-BE49-F238E27FC236}">
                <a16:creationId xmlns:a16="http://schemas.microsoft.com/office/drawing/2014/main" id="{C824979A-5675-A649-A698-127EFBE8F2A6}"/>
              </a:ext>
            </a:extLst>
          </p:cNvPr>
          <p:cNvSpPr txBox="1"/>
          <p:nvPr/>
        </p:nvSpPr>
        <p:spPr>
          <a:xfrm>
            <a:off x="7284729" y="5311621"/>
            <a:ext cx="88876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b="1"/>
            </a:lvl1pPr>
          </a:lstStyle>
          <a:p>
            <a:r>
              <a:rPr dirty="0" err="1"/>
              <a:t>accède</a:t>
            </a:r>
            <a:endParaRPr dirty="0"/>
          </a:p>
        </p:txBody>
      </p:sp>
      <p:sp>
        <p:nvSpPr>
          <p:cNvPr id="25" name="Numéro de diapositive">
            <a:extLst>
              <a:ext uri="{FF2B5EF4-FFF2-40B4-BE49-F238E27FC236}">
                <a16:creationId xmlns:a16="http://schemas.microsoft.com/office/drawing/2014/main" id="{78E14BFD-116A-5B40-B7FF-F627F7EF16FD}"/>
              </a:ext>
            </a:extLst>
          </p:cNvPr>
          <p:cNvSpPr txBox="1">
            <a:spLocks/>
          </p:cNvSpPr>
          <p:nvPr/>
        </p:nvSpPr>
        <p:spPr>
          <a:xfrm>
            <a:off x="6581216" y="8893828"/>
            <a:ext cx="249286" cy="2954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6" name="Ligne">
            <a:extLst>
              <a:ext uri="{FF2B5EF4-FFF2-40B4-BE49-F238E27FC236}">
                <a16:creationId xmlns:a16="http://schemas.microsoft.com/office/drawing/2014/main" id="{4C53549D-BC2E-0446-ACEE-FE49DA5E1AD1}"/>
              </a:ext>
            </a:extLst>
          </p:cNvPr>
          <p:cNvSpPr/>
          <p:nvPr/>
        </p:nvSpPr>
        <p:spPr>
          <a:xfrm>
            <a:off x="3180546" y="1944366"/>
            <a:ext cx="0" cy="3820940"/>
          </a:xfrm>
          <a:prstGeom prst="line">
            <a:avLst/>
          </a:prstGeom>
          <a:ln w="50800">
            <a:solidFill>
              <a:srgbClr val="0433FF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8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593AD-A278-5F49-B672-80BA5D97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: le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3EB42-C1DD-B743-A2E5-4D1901F3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Logique métiers </a:t>
            </a:r>
          </a:p>
          <a:p>
            <a:r>
              <a:rPr lang="fr-FR" dirty="0"/>
              <a:t>Les données</a:t>
            </a:r>
          </a:p>
          <a:p>
            <a:r>
              <a:rPr lang="fr-FR" dirty="0"/>
              <a:t>Code sans «sortie graphique»</a:t>
            </a:r>
          </a:p>
          <a:p>
            <a:r>
              <a:rPr lang="fr-FR" dirty="0"/>
              <a:t>Accès en lecture / écriture depuis le contrôleur</a:t>
            </a:r>
          </a:p>
          <a:p>
            <a:r>
              <a:rPr lang="fr-FR" dirty="0"/>
              <a:t>Accès en lecture depuis la vue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73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0BDB4-9713-FC48-8FE5-B6F3FFE7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: la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85F3C-1A26-7D4C-BB00-C6234C81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forme des données pour affichage</a:t>
            </a:r>
          </a:p>
          <a:p>
            <a:r>
              <a:rPr lang="fr-FR" dirty="0"/>
              <a:t>Envoie des pages au client</a:t>
            </a:r>
          </a:p>
          <a:p>
            <a:r>
              <a:rPr lang="fr-FR" dirty="0"/>
              <a:t>Déclenchement par le contrôleur</a:t>
            </a:r>
          </a:p>
          <a:p>
            <a:r>
              <a:rPr lang="fr-FR" dirty="0"/>
              <a:t>Intégration des données issues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018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7A693-37FE-024C-B06F-0D1675B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: le contrôleur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A4D0-D696-2E45-B500-8D76CAF7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Tour de contrôle de l’application</a:t>
            </a:r>
          </a:p>
          <a:p>
            <a:r>
              <a:rPr lang="fr-FR" dirty="0"/>
              <a:t> </a:t>
            </a:r>
            <a:r>
              <a:rPr lang="fr-FR" dirty="0" err="1"/>
              <a:t>Pré-traitement</a:t>
            </a:r>
            <a:r>
              <a:rPr lang="fr-FR" dirty="0"/>
              <a:t> des requêtes</a:t>
            </a:r>
          </a:p>
          <a:p>
            <a:r>
              <a:rPr lang="fr-FR" dirty="0"/>
              <a:t>Instanciation des objets</a:t>
            </a:r>
          </a:p>
          <a:p>
            <a:r>
              <a:rPr lang="fr-FR" dirty="0"/>
              <a:t>Modification des données</a:t>
            </a:r>
          </a:p>
          <a:p>
            <a:r>
              <a:rPr lang="fr-FR" dirty="0"/>
              <a:t>Appel des méthodes / services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54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7E51A-84CC-B542-ACEB-F20B8F14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multi-tiers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945BC-0CC4-8445-946F-484E7E99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Acteurs</a:t>
            </a:r>
          </a:p>
          <a:p>
            <a:pPr lvl="1"/>
            <a:r>
              <a:rPr lang="fr-FR" dirty="0"/>
              <a:t>Interface utilisateur : interaction avec l’utilisateur</a:t>
            </a:r>
          </a:p>
          <a:p>
            <a:pPr lvl="1"/>
            <a:r>
              <a:rPr lang="fr-FR" dirty="0"/>
              <a:t>Logique de présentation</a:t>
            </a:r>
          </a:p>
          <a:p>
            <a:pPr lvl="2"/>
            <a:r>
              <a:rPr lang="fr-FR" dirty="0"/>
              <a:t>Mise en forme des affichages</a:t>
            </a:r>
          </a:p>
          <a:p>
            <a:pPr lvl="2"/>
            <a:r>
              <a:rPr lang="fr-FR" dirty="0"/>
              <a:t>Mise en forme des requêtes</a:t>
            </a:r>
          </a:p>
          <a:p>
            <a:pPr lvl="1"/>
            <a:r>
              <a:rPr lang="fr-FR" dirty="0"/>
              <a:t>Logique métier : code spécifique</a:t>
            </a:r>
          </a:p>
          <a:p>
            <a:pPr lvl="1"/>
            <a:r>
              <a:rPr lang="fr-FR" dirty="0"/>
              <a:t>Services d’infrastructure</a:t>
            </a:r>
          </a:p>
          <a:p>
            <a:pPr lvl="2"/>
            <a:r>
              <a:rPr lang="fr-FR" dirty="0"/>
              <a:t>Transactions, connexions ... </a:t>
            </a:r>
          </a:p>
          <a:p>
            <a:pPr lvl="1"/>
            <a:r>
              <a:rPr lang="fr-FR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23833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0DCDD7-E622-E946-BECB-E49FD667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br>
              <a:rPr lang="fr-FR" dirty="0"/>
            </a:br>
            <a:r>
              <a:rPr lang="fr-FR" dirty="0"/>
              <a:t>multi-tiers</a:t>
            </a:r>
          </a:p>
        </p:txBody>
      </p:sp>
      <p:pic>
        <p:nvPicPr>
          <p:cNvPr id="5" name="javascript-edit(17114).png" descr="javascript-edit(17114).png">
            <a:extLst>
              <a:ext uri="{FF2B5EF4-FFF2-40B4-BE49-F238E27FC236}">
                <a16:creationId xmlns:a16="http://schemas.microsoft.com/office/drawing/2014/main" id="{7AB82AAF-3020-6B44-B1C3-A1494786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50" y="3207970"/>
            <a:ext cx="1073021" cy="1654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javascript-edit(17326).png" descr="javascript-edit(17326).png">
            <a:extLst>
              <a:ext uri="{FF2B5EF4-FFF2-40B4-BE49-F238E27FC236}">
                <a16:creationId xmlns:a16="http://schemas.microsoft.com/office/drawing/2014/main" id="{BE2E1A90-9475-CB4E-88F5-733399ED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44" y="3425264"/>
            <a:ext cx="401016" cy="431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javascript-edit(17114).png" descr="javascript-edit(17114).png">
            <a:extLst>
              <a:ext uri="{FF2B5EF4-FFF2-40B4-BE49-F238E27FC236}">
                <a16:creationId xmlns:a16="http://schemas.microsoft.com/office/drawing/2014/main" id="{D55201B1-2382-6C48-9F9D-32BFB6CC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59038"/>
            <a:ext cx="1015017" cy="156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javascript-edit(3658).png" descr="javascript-edit(3658).png">
            <a:extLst>
              <a:ext uri="{FF2B5EF4-FFF2-40B4-BE49-F238E27FC236}">
                <a16:creationId xmlns:a16="http://schemas.microsoft.com/office/drawing/2014/main" id="{E73F857E-1D01-8F48-A0D6-2514F96B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956" y="3425264"/>
            <a:ext cx="978295" cy="105627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lient">
            <a:extLst>
              <a:ext uri="{FF2B5EF4-FFF2-40B4-BE49-F238E27FC236}">
                <a16:creationId xmlns:a16="http://schemas.microsoft.com/office/drawing/2014/main" id="{CB3346E4-24DC-5847-8208-0DAF06BFA24F}"/>
              </a:ext>
            </a:extLst>
          </p:cNvPr>
          <p:cNvSpPr txBox="1"/>
          <p:nvPr/>
        </p:nvSpPr>
        <p:spPr>
          <a:xfrm>
            <a:off x="9791700" y="2104805"/>
            <a:ext cx="110825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3200" dirty="0"/>
              <a:t>client</a:t>
            </a:r>
          </a:p>
        </p:txBody>
      </p:sp>
      <p:sp>
        <p:nvSpPr>
          <p:cNvPr id="13" name="WEB">
            <a:extLst>
              <a:ext uri="{FF2B5EF4-FFF2-40B4-BE49-F238E27FC236}">
                <a16:creationId xmlns:a16="http://schemas.microsoft.com/office/drawing/2014/main" id="{BBDB69B9-6B26-CA4A-92FA-23B0E0B2320F}"/>
              </a:ext>
            </a:extLst>
          </p:cNvPr>
          <p:cNvSpPr txBox="1"/>
          <p:nvPr/>
        </p:nvSpPr>
        <p:spPr>
          <a:xfrm>
            <a:off x="7011876" y="2093069"/>
            <a:ext cx="11557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3600" dirty="0"/>
              <a:t>WEB</a:t>
            </a:r>
          </a:p>
        </p:txBody>
      </p:sp>
      <p:sp>
        <p:nvSpPr>
          <p:cNvPr id="14" name="PHP - ASP…">
            <a:extLst>
              <a:ext uri="{FF2B5EF4-FFF2-40B4-BE49-F238E27FC236}">
                <a16:creationId xmlns:a16="http://schemas.microsoft.com/office/drawing/2014/main" id="{24428E00-937D-6141-9394-2E6F510A98DE}"/>
              </a:ext>
            </a:extLst>
          </p:cNvPr>
          <p:cNvSpPr txBox="1"/>
          <p:nvPr/>
        </p:nvSpPr>
        <p:spPr>
          <a:xfrm>
            <a:off x="6633023" y="5152747"/>
            <a:ext cx="181905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/>
            </a:pPr>
            <a:r>
              <a:rPr dirty="0"/>
              <a:t>PHP - ASP</a:t>
            </a:r>
          </a:p>
          <a:p>
            <a:pPr>
              <a:defRPr sz="2400"/>
            </a:pPr>
            <a:r>
              <a:rPr dirty="0"/>
              <a:t>JSP - Servlet</a:t>
            </a:r>
          </a:p>
          <a:p>
            <a:pPr>
              <a:defRPr sz="2400"/>
            </a:pPr>
            <a:r>
              <a:rPr dirty="0"/>
              <a:t>XML</a:t>
            </a:r>
          </a:p>
        </p:txBody>
      </p:sp>
      <p:sp>
        <p:nvSpPr>
          <p:cNvPr id="15" name="HTML…">
            <a:extLst>
              <a:ext uri="{FF2B5EF4-FFF2-40B4-BE49-F238E27FC236}">
                <a16:creationId xmlns:a16="http://schemas.microsoft.com/office/drawing/2014/main" id="{DB7D3A20-D4E8-A340-9CF3-7F6B42ADEB86}"/>
              </a:ext>
            </a:extLst>
          </p:cNvPr>
          <p:cNvSpPr txBox="1"/>
          <p:nvPr/>
        </p:nvSpPr>
        <p:spPr>
          <a:xfrm>
            <a:off x="9896311" y="5061449"/>
            <a:ext cx="181905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/>
            </a:pPr>
            <a:r>
              <a:rPr dirty="0"/>
              <a:t>HTML</a:t>
            </a:r>
          </a:p>
          <a:p>
            <a:pPr>
              <a:defRPr sz="2400"/>
            </a:pPr>
            <a:r>
              <a:rPr dirty="0" err="1"/>
              <a:t>javascript</a:t>
            </a:r>
            <a:endParaRPr dirty="0"/>
          </a:p>
          <a:p>
            <a:pPr>
              <a:defRPr sz="2400"/>
            </a:pPr>
            <a:r>
              <a:rPr dirty="0"/>
              <a:t>XML</a:t>
            </a:r>
          </a:p>
        </p:txBody>
      </p:sp>
      <p:pic>
        <p:nvPicPr>
          <p:cNvPr id="16" name="javascript-edit(17326).png" descr="javascript-edit(17326).png">
            <a:extLst>
              <a:ext uri="{FF2B5EF4-FFF2-40B4-BE49-F238E27FC236}">
                <a16:creationId xmlns:a16="http://schemas.microsoft.com/office/drawing/2014/main" id="{5B16A3A1-6D13-CA43-B21A-A4ACAA41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58" y="3432931"/>
            <a:ext cx="401016" cy="4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logique métier">
            <a:extLst>
              <a:ext uri="{FF2B5EF4-FFF2-40B4-BE49-F238E27FC236}">
                <a16:creationId xmlns:a16="http://schemas.microsoft.com/office/drawing/2014/main" id="{3634AAEC-6A45-9B40-8B70-C1A1B7C67792}"/>
              </a:ext>
            </a:extLst>
          </p:cNvPr>
          <p:cNvSpPr txBox="1"/>
          <p:nvPr/>
        </p:nvSpPr>
        <p:spPr>
          <a:xfrm>
            <a:off x="3707136" y="1919739"/>
            <a:ext cx="167794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lang="fr-FR" dirty="0"/>
              <a:t>L</a:t>
            </a:r>
            <a:r>
              <a:rPr dirty="0" err="1"/>
              <a:t>ogique</a:t>
            </a:r>
            <a:r>
              <a:rPr dirty="0"/>
              <a:t> métier</a:t>
            </a:r>
          </a:p>
        </p:txBody>
      </p:sp>
      <p:sp>
        <p:nvSpPr>
          <p:cNvPr id="19" name="Servlet…">
            <a:extLst>
              <a:ext uri="{FF2B5EF4-FFF2-40B4-BE49-F238E27FC236}">
                <a16:creationId xmlns:a16="http://schemas.microsoft.com/office/drawing/2014/main" id="{072BE4AE-A01F-2F4A-92D9-6C38A7CE39AF}"/>
              </a:ext>
            </a:extLst>
          </p:cNvPr>
          <p:cNvSpPr txBox="1"/>
          <p:nvPr/>
        </p:nvSpPr>
        <p:spPr>
          <a:xfrm>
            <a:off x="3474347" y="4937694"/>
            <a:ext cx="181905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/>
            </a:pPr>
            <a:r>
              <a:rPr dirty="0"/>
              <a:t>Servlet</a:t>
            </a:r>
          </a:p>
          <a:p>
            <a:pPr>
              <a:defRPr sz="2400"/>
            </a:pPr>
            <a:r>
              <a:rPr dirty="0"/>
              <a:t>EJB</a:t>
            </a:r>
          </a:p>
          <a:p>
            <a:pPr>
              <a:defRPr sz="2400"/>
            </a:pPr>
            <a:r>
              <a:rPr dirty="0"/>
              <a:t>Web Services</a:t>
            </a:r>
          </a:p>
        </p:txBody>
      </p:sp>
      <p:pic>
        <p:nvPicPr>
          <p:cNvPr id="20" name="javascript-edit(17114).png" descr="javascript-edit(17114).png">
            <a:extLst>
              <a:ext uri="{FF2B5EF4-FFF2-40B4-BE49-F238E27FC236}">
                <a16:creationId xmlns:a16="http://schemas.microsoft.com/office/drawing/2014/main" id="{9E39975D-0C9D-6B4E-BAB6-6D9BFCA8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02" y="3285563"/>
            <a:ext cx="1051091" cy="162043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Données">
            <a:extLst>
              <a:ext uri="{FF2B5EF4-FFF2-40B4-BE49-F238E27FC236}">
                <a16:creationId xmlns:a16="http://schemas.microsoft.com/office/drawing/2014/main" id="{852CB297-C93E-B349-9B72-BA65A1241EAD}"/>
              </a:ext>
            </a:extLst>
          </p:cNvPr>
          <p:cNvSpPr txBox="1"/>
          <p:nvPr/>
        </p:nvSpPr>
        <p:spPr>
          <a:xfrm>
            <a:off x="865544" y="2074028"/>
            <a:ext cx="1811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 err="1"/>
              <a:t>Données</a:t>
            </a:r>
            <a:endParaRPr dirty="0"/>
          </a:p>
        </p:txBody>
      </p:sp>
      <p:sp>
        <p:nvSpPr>
          <p:cNvPr id="23" name="SQL…">
            <a:extLst>
              <a:ext uri="{FF2B5EF4-FFF2-40B4-BE49-F238E27FC236}">
                <a16:creationId xmlns:a16="http://schemas.microsoft.com/office/drawing/2014/main" id="{03B26FF6-AF07-874F-8F1F-8F562ED0E828}"/>
              </a:ext>
            </a:extLst>
          </p:cNvPr>
          <p:cNvSpPr txBox="1"/>
          <p:nvPr/>
        </p:nvSpPr>
        <p:spPr>
          <a:xfrm>
            <a:off x="1245602" y="5092368"/>
            <a:ext cx="105510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/>
            </a:pPr>
            <a:r>
              <a:rPr dirty="0"/>
              <a:t>SQL</a:t>
            </a:r>
          </a:p>
          <a:p>
            <a:pPr>
              <a:defRPr sz="2400"/>
            </a:pPr>
            <a:r>
              <a:rPr dirty="0"/>
              <a:t>NoSQL</a:t>
            </a:r>
          </a:p>
          <a:p>
            <a:pPr>
              <a:defRPr sz="2400"/>
            </a:pPr>
            <a:r>
              <a:rPr dirty="0"/>
              <a:t>XML</a:t>
            </a:r>
          </a:p>
        </p:txBody>
      </p:sp>
      <p:pic>
        <p:nvPicPr>
          <p:cNvPr id="24" name="jean_victor_balin_database_clip_art_23671.png" descr="jean_victor_balin_database_clip_art_23671.png">
            <a:extLst>
              <a:ext uri="{FF2B5EF4-FFF2-40B4-BE49-F238E27FC236}">
                <a16:creationId xmlns:a16="http://schemas.microsoft.com/office/drawing/2014/main" id="{90C7C2CB-CE22-7C40-908D-E835D584D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803" y="3425264"/>
            <a:ext cx="232361" cy="232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javascript-edit(17114).png" descr="javascript-edit(17114).png">
            <a:extLst>
              <a:ext uri="{FF2B5EF4-FFF2-40B4-BE49-F238E27FC236}">
                <a16:creationId xmlns:a16="http://schemas.microsoft.com/office/drawing/2014/main" id="{E14440E1-90A5-4D4C-9F48-89EA80CF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817" y="3214326"/>
            <a:ext cx="1073021" cy="165423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gne">
            <a:extLst>
              <a:ext uri="{FF2B5EF4-FFF2-40B4-BE49-F238E27FC236}">
                <a16:creationId xmlns:a16="http://schemas.microsoft.com/office/drawing/2014/main" id="{A1F2E763-DCFB-0144-B30F-584475B35DE7}"/>
              </a:ext>
            </a:extLst>
          </p:cNvPr>
          <p:cNvSpPr/>
          <p:nvPr/>
        </p:nvSpPr>
        <p:spPr>
          <a:xfrm flipH="1">
            <a:off x="1811549" y="4086315"/>
            <a:ext cx="8799744" cy="31546"/>
          </a:xfrm>
          <a:prstGeom prst="line">
            <a:avLst/>
          </a:prstGeom>
          <a:ln w="88900">
            <a:solidFill>
              <a:srgbClr val="FF26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" name="messy_lined_papers.png" descr="messy_lined_papers.png">
            <a:extLst>
              <a:ext uri="{FF2B5EF4-FFF2-40B4-BE49-F238E27FC236}">
                <a16:creationId xmlns:a16="http://schemas.microsoft.com/office/drawing/2014/main" id="{1B332CD3-3FEA-4041-832C-F920E0476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390" y="3864459"/>
            <a:ext cx="391694" cy="50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messy_lined_papers.png" descr="messy_lined_papers.png">
            <a:extLst>
              <a:ext uri="{FF2B5EF4-FFF2-40B4-BE49-F238E27FC236}">
                <a16:creationId xmlns:a16="http://schemas.microsoft.com/office/drawing/2014/main" id="{5553FEFA-466B-B348-825D-373E98A1E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857" y="3839467"/>
            <a:ext cx="391694" cy="50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messy_lined_papers.png" descr="messy_lined_papers.png">
            <a:extLst>
              <a:ext uri="{FF2B5EF4-FFF2-40B4-BE49-F238E27FC236}">
                <a16:creationId xmlns:a16="http://schemas.microsoft.com/office/drawing/2014/main" id="{BF45C50F-02F0-394F-91E7-11EAEB865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896" y="3891398"/>
            <a:ext cx="325305" cy="4213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11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5695C-5E82-2342-98C6-9E72C154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Exécutions</a:t>
            </a:r>
          </a:p>
        </p:txBody>
      </p:sp>
      <p:pic>
        <p:nvPicPr>
          <p:cNvPr id="5" name="tango-text-x-generic-by-warszawianka.png" descr="tango-text-x-generic-by-warszawianka.png">
            <a:extLst>
              <a:ext uri="{FF2B5EF4-FFF2-40B4-BE49-F238E27FC236}">
                <a16:creationId xmlns:a16="http://schemas.microsoft.com/office/drawing/2014/main" id="{E14DB3E3-2871-A944-9863-A8B199A0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49" y="3026520"/>
            <a:ext cx="1686754" cy="16867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-by--13272.png" descr="-by--13272.png">
            <a:extLst>
              <a:ext uri="{FF2B5EF4-FFF2-40B4-BE49-F238E27FC236}">
                <a16:creationId xmlns:a16="http://schemas.microsoft.com/office/drawing/2014/main" id="{28CE53F7-587B-E744-8E2C-7689406F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1" y="2818963"/>
            <a:ext cx="1358900" cy="210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gears-by-felipecaparelli-12273.png" descr="gears-by-felipecaparelli-12273.png">
            <a:extLst>
              <a:ext uri="{FF2B5EF4-FFF2-40B4-BE49-F238E27FC236}">
                <a16:creationId xmlns:a16="http://schemas.microsoft.com/office/drawing/2014/main" id="{81649360-826A-BA41-B27E-EEE32CC0F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52" y="3493934"/>
            <a:ext cx="972116" cy="1054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e">
            <a:extLst>
              <a:ext uri="{FF2B5EF4-FFF2-40B4-BE49-F238E27FC236}">
                <a16:creationId xmlns:a16="http://schemas.microsoft.com/office/drawing/2014/main" id="{50D4EE3A-860E-0440-9FE7-F9E47D99B8B4}"/>
              </a:ext>
            </a:extLst>
          </p:cNvPr>
          <p:cNvGrpSpPr/>
          <p:nvPr/>
        </p:nvGrpSpPr>
        <p:grpSpPr>
          <a:xfrm>
            <a:off x="9191623" y="1959106"/>
            <a:ext cx="1695451" cy="2489815"/>
            <a:chOff x="44450" y="534105"/>
            <a:chExt cx="1695450" cy="2326794"/>
          </a:xfrm>
        </p:grpSpPr>
        <p:pic>
          <p:nvPicPr>
            <p:cNvPr id="11" name="architetto----carta-by-anonymous-25398.png" descr="architetto----carta-by-anonymous-25398.png">
              <a:extLst>
                <a:ext uri="{FF2B5EF4-FFF2-40B4-BE49-F238E27FC236}">
                  <a16:creationId xmlns:a16="http://schemas.microsoft.com/office/drawing/2014/main" id="{DC4A5DC5-2A7F-D14D-8FE7-8F94652DE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500" y="1701800"/>
              <a:ext cx="914400" cy="1159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Données  en sortie">
              <a:extLst>
                <a:ext uri="{FF2B5EF4-FFF2-40B4-BE49-F238E27FC236}">
                  <a16:creationId xmlns:a16="http://schemas.microsoft.com/office/drawing/2014/main" id="{2768757D-ABBE-BF44-8693-34682A7359E7}"/>
                </a:ext>
              </a:extLst>
            </p:cNvPr>
            <p:cNvSpPr txBox="1"/>
            <p:nvPr/>
          </p:nvSpPr>
          <p:spPr>
            <a:xfrm>
              <a:off x="44450" y="534105"/>
              <a:ext cx="10265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endParaRPr dirty="0"/>
            </a:p>
          </p:txBody>
        </p:sp>
      </p:grpSp>
      <p:pic>
        <p:nvPicPr>
          <p:cNvPr id="13" name="mystica_Arrow_set_(Comic)_3.png" descr="mystica_Arrow_set_(Comic)_3.png">
            <a:extLst>
              <a:ext uri="{FF2B5EF4-FFF2-40B4-BE49-F238E27FC236}">
                <a16:creationId xmlns:a16="http://schemas.microsoft.com/office/drawing/2014/main" id="{71A1AB23-85E8-5A4B-BB10-CA2C244BF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077" y="3297641"/>
            <a:ext cx="1663700" cy="1151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mystica_Arrow_set_(Comic)_3.png" descr="mystica_Arrow_set_(Comic)_3.png">
            <a:extLst>
              <a:ext uri="{FF2B5EF4-FFF2-40B4-BE49-F238E27FC236}">
                <a16:creationId xmlns:a16="http://schemas.microsoft.com/office/drawing/2014/main" id="{FF32B578-D30C-434B-9F91-36D452D5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75" y="3297640"/>
            <a:ext cx="1663700" cy="115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84B14D3-8064-7240-BAD4-7AAF70DC5CCD}"/>
              </a:ext>
            </a:extLst>
          </p:cNvPr>
          <p:cNvSpPr txBox="1"/>
          <p:nvPr/>
        </p:nvSpPr>
        <p:spPr>
          <a:xfrm>
            <a:off x="879920" y="2480578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en entrée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1B7A734-699F-2444-B118-490794B42CFA}"/>
              </a:ext>
            </a:extLst>
          </p:cNvPr>
          <p:cNvSpPr txBox="1"/>
          <p:nvPr/>
        </p:nvSpPr>
        <p:spPr>
          <a:xfrm>
            <a:off x="9710227" y="248174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en sortie</a:t>
            </a:r>
          </a:p>
        </p:txBody>
      </p:sp>
    </p:spTree>
    <p:extLst>
      <p:ext uri="{BB962C8B-B14F-4D97-AF65-F5344CB8AC3E}">
        <p14:creationId xmlns:p14="http://schemas.microsoft.com/office/powerpoint/2010/main" val="42372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13" grpId="0" animBg="1" advAuto="0"/>
      <p:bldP spid="14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76C95-F191-C846-B6BD-00D93A676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Modèles d’échanges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1F216E-60DC-CB4D-B98C-727DCB557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47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62970-155C-FF43-A577-7B51CC6F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Plusieurs modèles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2FE29-D0AB-EF48-AD1A-4ACBAB1D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du transit des informations</a:t>
            </a:r>
          </a:p>
          <a:p>
            <a:r>
              <a:rPr lang="fr-FR" dirty="0"/>
              <a:t>Définition des flux de données</a:t>
            </a:r>
          </a:p>
          <a:p>
            <a:r>
              <a:rPr lang="fr-FR" dirty="0"/>
              <a:t>Définition des flux de codes</a:t>
            </a:r>
          </a:p>
          <a:p>
            <a:r>
              <a:rPr lang="fr-FR" dirty="0"/>
              <a:t>Impact sur les capacités</a:t>
            </a:r>
          </a:p>
          <a:p>
            <a:pPr lvl="1"/>
            <a:r>
              <a:rPr lang="fr-FR" dirty="0"/>
              <a:t>De stockage</a:t>
            </a:r>
          </a:p>
          <a:p>
            <a:pPr lvl="1"/>
            <a:r>
              <a:rPr lang="fr-FR" dirty="0"/>
              <a:t>D’émission / réception</a:t>
            </a:r>
          </a:p>
        </p:txBody>
      </p:sp>
    </p:spTree>
    <p:extLst>
      <p:ext uri="{BB962C8B-B14F-4D97-AF65-F5344CB8AC3E}">
        <p14:creationId xmlns:p14="http://schemas.microsoft.com/office/powerpoint/2010/main" val="3216965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8CF57-6DEF-9344-95BF-1C356707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2FB3E-F75F-2447-A814-43DBEB8B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ancien</a:t>
            </a:r>
          </a:p>
          <a:p>
            <a:r>
              <a:rPr lang="fr-FR" dirty="0"/>
              <a:t>Courrier électronique</a:t>
            </a:r>
          </a:p>
          <a:p>
            <a:pPr lvl="1"/>
            <a:r>
              <a:rPr lang="fr-FR" dirty="0"/>
              <a:t>Communication asynchrone</a:t>
            </a:r>
          </a:p>
          <a:p>
            <a:pPr lvl="1"/>
            <a:r>
              <a:rPr lang="fr-FR" dirty="0"/>
              <a:t>Déclinaisons</a:t>
            </a:r>
          </a:p>
          <a:p>
            <a:pPr lvl="1"/>
            <a:r>
              <a:rPr lang="fr-FR" dirty="0"/>
              <a:t>Communication point à point</a:t>
            </a:r>
          </a:p>
          <a:p>
            <a:pPr lvl="1"/>
            <a:r>
              <a:rPr lang="fr-FR" dirty="0"/>
              <a:t>Liste de diffusion</a:t>
            </a:r>
          </a:p>
          <a:p>
            <a:r>
              <a:rPr lang="fr-FR" dirty="0"/>
              <a:t>Forums (News)</a:t>
            </a:r>
          </a:p>
          <a:p>
            <a:pPr lvl="1"/>
            <a:r>
              <a:rPr lang="fr-FR" dirty="0"/>
              <a:t>Filtrage par sujet</a:t>
            </a:r>
          </a:p>
          <a:p>
            <a:pPr lvl="1"/>
            <a:r>
              <a:rPr lang="fr-FR" dirty="0"/>
              <a:t>Abonnement</a:t>
            </a:r>
          </a:p>
          <a:p>
            <a:pPr lvl="1"/>
            <a:r>
              <a:rPr lang="fr-FR" dirty="0"/>
              <a:t>Stockage pérenne </a:t>
            </a:r>
          </a:p>
        </p:txBody>
      </p:sp>
    </p:spTree>
    <p:extLst>
      <p:ext uri="{BB962C8B-B14F-4D97-AF65-F5344CB8AC3E}">
        <p14:creationId xmlns:p14="http://schemas.microsoft.com/office/powerpoint/2010/main" val="247119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6CCE4-67BA-1C4C-96F1-3DDED3DD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message :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0DED6-1810-1041-B0B6-69A88BA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Années 1970 :  Message Queuing</a:t>
            </a:r>
          </a:p>
          <a:p>
            <a:r>
              <a:rPr lang="fr-FR" dirty="0"/>
              <a:t>Déclinaisons</a:t>
            </a:r>
          </a:p>
          <a:p>
            <a:pPr lvl="1"/>
            <a:r>
              <a:rPr lang="fr-FR" dirty="0"/>
              <a:t>Modèle événement / réaction</a:t>
            </a:r>
          </a:p>
          <a:p>
            <a:pPr lvl="1"/>
            <a:r>
              <a:rPr lang="fr-FR" dirty="0"/>
              <a:t>Modèle </a:t>
            </a:r>
            <a:r>
              <a:rPr lang="fr-FR" dirty="0" err="1"/>
              <a:t>publish</a:t>
            </a:r>
            <a:r>
              <a:rPr lang="fr-FR" dirty="0"/>
              <a:t> / </a:t>
            </a:r>
            <a:r>
              <a:rPr lang="fr-FR" dirty="0" err="1"/>
              <a:t>subscribe</a:t>
            </a:r>
            <a:endParaRPr lang="fr-FR" dirty="0"/>
          </a:p>
          <a:p>
            <a:pPr lvl="1"/>
            <a:r>
              <a:rPr lang="fr-FR" dirty="0"/>
              <a:t>Modèles d’acteurs</a:t>
            </a:r>
          </a:p>
        </p:txBody>
      </p:sp>
    </p:spTree>
    <p:extLst>
      <p:ext uri="{BB962C8B-B14F-4D97-AF65-F5344CB8AC3E}">
        <p14:creationId xmlns:p14="http://schemas.microsoft.com/office/powerpoint/2010/main" val="1789330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2BB20-7121-244D-B851-E96552BC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message :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36791-234A-C649-AF1B-70C5DEDE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Diffusion d’informations</a:t>
            </a:r>
          </a:p>
          <a:p>
            <a:r>
              <a:rPr lang="fr-FR" dirty="0"/>
              <a:t>Collecte de données</a:t>
            </a:r>
          </a:p>
          <a:p>
            <a:r>
              <a:rPr lang="fr-FR" dirty="0"/>
              <a:t>Système d’intégration d’entreprises</a:t>
            </a:r>
          </a:p>
          <a:p>
            <a:r>
              <a:rPr lang="fr-FR" dirty="0"/>
              <a:t>Programmation graphique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43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E9B8F-AC0B-AF4A-BB2E-8B777653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message :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8C6F4-12AE-064E-AF10-B8BFC3FA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asynchrone</a:t>
            </a:r>
          </a:p>
          <a:p>
            <a:r>
              <a:rPr lang="fr-FR" dirty="0"/>
              <a:t>Non temps réel</a:t>
            </a:r>
          </a:p>
          <a:p>
            <a:r>
              <a:rPr lang="fr-FR" dirty="0"/>
              <a:t>Communications</a:t>
            </a:r>
          </a:p>
          <a:p>
            <a:pPr lvl="1"/>
            <a:r>
              <a:rPr lang="fr-FR" dirty="0"/>
              <a:t>Directe entre processus</a:t>
            </a:r>
          </a:p>
          <a:p>
            <a:pPr lvl="1"/>
            <a:r>
              <a:rPr lang="fr-FR" dirty="0"/>
              <a:t>Via des ports de communication</a:t>
            </a:r>
          </a:p>
          <a:p>
            <a:pPr lvl="1"/>
            <a:r>
              <a:rPr lang="fr-FR" dirty="0"/>
              <a:t>Par l’intermédiaire de files de messages</a:t>
            </a:r>
          </a:p>
        </p:txBody>
      </p:sp>
    </p:spTree>
    <p:extLst>
      <p:ext uri="{BB962C8B-B14F-4D97-AF65-F5344CB8AC3E}">
        <p14:creationId xmlns:p14="http://schemas.microsoft.com/office/powerpoint/2010/main" val="2932114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05F8A-BAD6-9E42-839A-1EBDA744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message : </a:t>
            </a:r>
            <a:br>
              <a:rPr lang="fr-FR" dirty="0"/>
            </a:br>
            <a:r>
              <a:rPr lang="fr-FR" dirty="0"/>
              <a:t>Mise en œuvre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2CA8C-A625-6B44-B02F-DF8BF4C4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Solutions systèmes</a:t>
            </a:r>
          </a:p>
          <a:p>
            <a:pPr lvl="1"/>
            <a:r>
              <a:rPr lang="fr-FR" dirty="0"/>
              <a:t>Primitives de base (chorus)</a:t>
            </a:r>
          </a:p>
          <a:p>
            <a:pPr lvl="1"/>
            <a:r>
              <a:rPr lang="fr-FR" dirty="0"/>
              <a:t>Environnement de programmation socket UNIX</a:t>
            </a:r>
          </a:p>
          <a:p>
            <a:r>
              <a:rPr lang="fr-FR" dirty="0"/>
              <a:t>Environnement de programmation parallèle</a:t>
            </a:r>
          </a:p>
          <a:p>
            <a:pPr lvl="1"/>
            <a:r>
              <a:rPr lang="fr-FR" dirty="0"/>
              <a:t>PVM, MPI</a:t>
            </a:r>
          </a:p>
          <a:p>
            <a:r>
              <a:rPr lang="fr-FR" dirty="0"/>
              <a:t>Environnement d’intégration</a:t>
            </a:r>
          </a:p>
          <a:p>
            <a:pPr lvl="1"/>
            <a:r>
              <a:rPr lang="fr-FR" dirty="0"/>
              <a:t>Middleware à message (MOM)</a:t>
            </a:r>
          </a:p>
          <a:p>
            <a:pPr lvl="1"/>
            <a:r>
              <a:rPr lang="fr-FR" dirty="0"/>
              <a:t>Interface de programmation (JAVA JMS)</a:t>
            </a:r>
          </a:p>
        </p:txBody>
      </p:sp>
    </p:spTree>
    <p:extLst>
      <p:ext uri="{BB962C8B-B14F-4D97-AF65-F5344CB8AC3E}">
        <p14:creationId xmlns:p14="http://schemas.microsoft.com/office/powerpoint/2010/main" val="3168491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0C65B-1278-E646-BF81-D5970D4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message :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BEAA0-574F-4146-9504-31E6ADE9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Solutions fortement robustes</a:t>
            </a:r>
          </a:p>
          <a:p>
            <a:r>
              <a:rPr lang="fr-FR" dirty="0"/>
              <a:t>Acteurs simples à développer</a:t>
            </a:r>
          </a:p>
          <a:p>
            <a:pPr lvl="1"/>
            <a:r>
              <a:rPr lang="fr-FR" dirty="0"/>
              <a:t>peu de primitives de bases</a:t>
            </a:r>
          </a:p>
          <a:p>
            <a:r>
              <a:rPr lang="fr-FR" dirty="0"/>
              <a:t>Communication inter-systèmes</a:t>
            </a:r>
          </a:p>
          <a:p>
            <a:r>
              <a:rPr lang="fr-FR" dirty="0"/>
              <a:t>Peu sensible aux applications non disponibles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745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5901C-2EF1-8D4F-95D7-5778A05C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client /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C8EF5-EB3A-6A49-B94F-5181E920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  <a:p>
            <a:pPr lvl="1"/>
            <a:r>
              <a:rPr lang="fr-FR" dirty="0"/>
              <a:t>Composant qui offre un service, ou un ensemble de services dur le réseau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Composant émettant des demandes de services (requêtes)</a:t>
            </a:r>
          </a:p>
          <a:p>
            <a:r>
              <a:rPr lang="fr-FR" dirty="0"/>
              <a:t>Application client / serveur</a:t>
            </a:r>
          </a:p>
          <a:p>
            <a:pPr lvl="1"/>
            <a:r>
              <a:rPr lang="fr-FR" dirty="0"/>
              <a:t>Application exploitant des services distants au travers d’échanges de messages plutôt que par un partage de données (mémoire / fichier)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96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6933-D192-C745-BA33-1F66A3E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Client / Serveur :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04C3C-E3C4-F341-8EC2-E42E2E13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Echange de 2 messages au moins</a:t>
            </a:r>
          </a:p>
          <a:p>
            <a:r>
              <a:rPr lang="fr-FR" dirty="0"/>
              <a:t>La requête</a:t>
            </a:r>
          </a:p>
          <a:p>
            <a:pPr lvl="1"/>
            <a:r>
              <a:rPr lang="fr-FR" dirty="0"/>
              <a:t>Nom de la procédure d’appel</a:t>
            </a:r>
          </a:p>
          <a:p>
            <a:pPr lvl="1"/>
            <a:r>
              <a:rPr lang="fr-FR" dirty="0"/>
              <a:t>Paramètres d’exécution</a:t>
            </a:r>
          </a:p>
          <a:p>
            <a:r>
              <a:rPr lang="fr-FR" dirty="0"/>
              <a:t>La réponse</a:t>
            </a:r>
          </a:p>
          <a:p>
            <a:pPr lvl="1"/>
            <a:r>
              <a:rPr lang="fr-FR" dirty="0"/>
              <a:t>Paramètres résultats</a:t>
            </a:r>
          </a:p>
          <a:p>
            <a:pPr lvl="1"/>
            <a:r>
              <a:rPr lang="fr-FR" dirty="0"/>
              <a:t>Erreurs</a:t>
            </a:r>
          </a:p>
        </p:txBody>
      </p:sp>
    </p:spTree>
    <p:extLst>
      <p:ext uri="{BB962C8B-B14F-4D97-AF65-F5344CB8AC3E}">
        <p14:creationId xmlns:p14="http://schemas.microsoft.com/office/powerpoint/2010/main" val="37570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EFCCFDF-931D-4F4E-BBDC-E20FD56D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locale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F2CF04-1055-864F-8FEB-50FE806E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Ensemble des éléments sur la même machine</a:t>
            </a:r>
          </a:p>
          <a:p>
            <a:pPr lvl="1"/>
            <a:r>
              <a:rPr lang="fr-FR" dirty="0"/>
              <a:t>Données</a:t>
            </a:r>
          </a:p>
          <a:p>
            <a:pPr lvl="1"/>
            <a:r>
              <a:rPr lang="fr-FR" dirty="0"/>
              <a:t>Traitement</a:t>
            </a:r>
          </a:p>
          <a:p>
            <a:r>
              <a:rPr lang="fr-FR" dirty="0"/>
              <a:t>Exploitation locale des informations</a:t>
            </a:r>
          </a:p>
          <a:p>
            <a:r>
              <a:rPr lang="fr-FR" dirty="0"/>
              <a:t>Limité aux connaissances locales (données)</a:t>
            </a:r>
          </a:p>
          <a:p>
            <a:r>
              <a:rPr lang="fr-FR" dirty="0"/>
              <a:t>Limité aux capacités locales</a:t>
            </a:r>
          </a:p>
          <a:p>
            <a:pPr lvl="1"/>
            <a:r>
              <a:rPr lang="fr-FR" dirty="0"/>
              <a:t>Mémoire</a:t>
            </a:r>
          </a:p>
          <a:p>
            <a:pPr lvl="1"/>
            <a:r>
              <a:rPr lang="fr-FR" dirty="0"/>
              <a:t>Calcul</a:t>
            </a:r>
          </a:p>
        </p:txBody>
      </p:sp>
    </p:spTree>
    <p:extLst>
      <p:ext uri="{BB962C8B-B14F-4D97-AF65-F5344CB8AC3E}">
        <p14:creationId xmlns:p14="http://schemas.microsoft.com/office/powerpoint/2010/main" val="3003314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4E0BB-6AC8-DA4E-BE47-009CA0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Client / Serveur :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42CB1-7254-B24C-AFE4-D2B872B9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de fichiers</a:t>
            </a:r>
          </a:p>
          <a:p>
            <a:r>
              <a:rPr lang="fr-FR" dirty="0"/>
              <a:t>Serveur d’impression</a:t>
            </a:r>
          </a:p>
          <a:p>
            <a:r>
              <a:rPr lang="fr-FR" dirty="0"/>
              <a:t>Serveur WEB</a:t>
            </a:r>
          </a:p>
          <a:p>
            <a:r>
              <a:rPr lang="fr-FR" dirty="0"/>
              <a:t>Serveur de calcul</a:t>
            </a:r>
          </a:p>
          <a:p>
            <a:r>
              <a:rPr lang="fr-FR" dirty="0"/>
              <a:t>Serveur de bases de données</a:t>
            </a:r>
          </a:p>
          <a:p>
            <a:r>
              <a:rPr lang="fr-FR" dirty="0"/>
              <a:t>Serveur de noms</a:t>
            </a:r>
          </a:p>
          <a:p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9791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569E-FF76-DD42-8B3B-206C472C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Code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A0207-8603-F64A-B6C0-99CB4904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Programme pouvant se déplacer d’un site à un autre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fr-FR" dirty="0"/>
              <a:t>Requête SQL</a:t>
            </a:r>
          </a:p>
          <a:p>
            <a:pPr lvl="1"/>
            <a:r>
              <a:rPr lang="fr-FR" dirty="0"/>
              <a:t>Applet JAVA</a:t>
            </a:r>
          </a:p>
          <a:p>
            <a:pPr lvl="1"/>
            <a:r>
              <a:rPr lang="fr-FR" dirty="0"/>
              <a:t>Flash</a:t>
            </a:r>
          </a:p>
          <a:p>
            <a:pPr lvl="1"/>
            <a:r>
              <a:rPr lang="fr-FR" dirty="0"/>
              <a:t>Virus</a:t>
            </a:r>
          </a:p>
          <a:p>
            <a:r>
              <a:rPr lang="fr-FR" dirty="0"/>
              <a:t>Rapprochement du traitement vers les données</a:t>
            </a:r>
          </a:p>
          <a:p>
            <a:pPr lvl="1"/>
            <a:r>
              <a:rPr lang="fr-FR" dirty="0"/>
              <a:t>Réduction de la charge des échanges</a:t>
            </a:r>
          </a:p>
          <a:p>
            <a:pPr lvl="1"/>
            <a:r>
              <a:rPr lang="fr-FR" dirty="0"/>
              <a:t>Partage de la charge</a:t>
            </a:r>
          </a:p>
          <a:p>
            <a:pPr lvl="1"/>
            <a:r>
              <a:rPr lang="fr-FR" dirty="0"/>
              <a:t>Exécution particulières</a:t>
            </a:r>
          </a:p>
        </p:txBody>
      </p:sp>
    </p:spTree>
    <p:extLst>
      <p:ext uri="{BB962C8B-B14F-4D97-AF65-F5344CB8AC3E}">
        <p14:creationId xmlns:p14="http://schemas.microsoft.com/office/powerpoint/2010/main" val="3726913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CB4DA-A781-BF4E-BBAB-51424E46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Code mobile 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DCD55-1B51-ED46-B57F-4D776A5F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du code interprétable</a:t>
            </a:r>
          </a:p>
          <a:p>
            <a:pPr lvl="1"/>
            <a:r>
              <a:rPr lang="fr-FR" dirty="0"/>
              <a:t>Portabilité des solutions</a:t>
            </a:r>
          </a:p>
          <a:p>
            <a:pPr lvl="1"/>
            <a:r>
              <a:rPr lang="fr-FR" dirty="0"/>
              <a:t>Problèmes d’hétérogénéité</a:t>
            </a:r>
          </a:p>
          <a:p>
            <a:r>
              <a:rPr lang="fr-FR" dirty="0"/>
              <a:t>Problèmes de sécurité</a:t>
            </a:r>
          </a:p>
          <a:p>
            <a:pPr lvl="1"/>
            <a:r>
              <a:rPr lang="fr-FR" dirty="0"/>
              <a:t>Exécution de code malicieux</a:t>
            </a:r>
          </a:p>
          <a:p>
            <a:pPr lvl="1"/>
            <a:r>
              <a:rPr lang="fr-FR" dirty="0"/>
              <a:t>Accès aux données locales</a:t>
            </a:r>
          </a:p>
          <a:p>
            <a:pPr lvl="1"/>
            <a:r>
              <a:rPr lang="fr-FR" dirty="0"/>
              <a:t>Exécutions confinées (</a:t>
            </a:r>
            <a:r>
              <a:rPr lang="fr-FR" dirty="0" err="1"/>
              <a:t>sandBox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398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D2A63-B473-8C42-914B-782EF5D5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Code mobile</a:t>
            </a:r>
            <a:br>
              <a:rPr lang="fr-FR" dirty="0"/>
            </a:br>
            <a:r>
              <a:rPr lang="fr-FR" dirty="0"/>
              <a:t>Modèles d’exécutions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F45BF-DE38-AB42-A0FC-C2FBF364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à la demande</a:t>
            </a:r>
          </a:p>
          <a:p>
            <a:pPr lvl="1"/>
            <a:r>
              <a:rPr lang="fr-FR" dirty="0"/>
              <a:t>Mobilité faible</a:t>
            </a:r>
          </a:p>
          <a:p>
            <a:pPr lvl="1"/>
            <a:r>
              <a:rPr lang="fr-FR" dirty="0"/>
              <a:t>Applet java</a:t>
            </a:r>
          </a:p>
          <a:p>
            <a:r>
              <a:rPr lang="fr-FR" dirty="0"/>
              <a:t>Agents mobiles</a:t>
            </a:r>
          </a:p>
          <a:p>
            <a:pPr lvl="1"/>
            <a:r>
              <a:rPr lang="fr-FR" dirty="0"/>
              <a:t>Mobilité faible</a:t>
            </a:r>
          </a:p>
          <a:p>
            <a:pPr lvl="1"/>
            <a:r>
              <a:rPr lang="fr-FR" dirty="0"/>
              <a:t>Code exécutable + données modifiées : </a:t>
            </a:r>
            <a:r>
              <a:rPr lang="fr-FR" dirty="0" err="1"/>
              <a:t>Aglets</a:t>
            </a:r>
            <a:endParaRPr lang="fr-FR" dirty="0"/>
          </a:p>
          <a:p>
            <a:pPr lvl="1"/>
            <a:r>
              <a:rPr lang="fr-FR" dirty="0"/>
              <a:t>Mobilité forte</a:t>
            </a:r>
          </a:p>
          <a:p>
            <a:pPr lvl="1"/>
            <a:r>
              <a:rPr lang="fr-FR" dirty="0"/>
              <a:t>Code exécutable + données modifiées + contexte d’exécution : </a:t>
            </a:r>
            <a:r>
              <a:rPr lang="fr-FR" dirty="0" err="1"/>
              <a:t>AgentTCL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54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C0A91EA-E55C-3145-8537-B824B2547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Impacts de l’environnement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49CB12F-3DFD-7047-9A82-FB3566B61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4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CD08-C1C3-814B-93E8-FB4DEB05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63CF6-B1B6-9646-8628-F747508B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Echange d’informations entre acteurs</a:t>
            </a:r>
          </a:p>
          <a:p>
            <a:r>
              <a:rPr lang="fr-FR" dirty="0"/>
              <a:t>Nécessite la définition</a:t>
            </a:r>
          </a:p>
          <a:p>
            <a:pPr lvl="1"/>
            <a:r>
              <a:rPr lang="fr-FR" dirty="0"/>
              <a:t>Du transport des données</a:t>
            </a:r>
          </a:p>
          <a:p>
            <a:pPr lvl="1"/>
            <a:r>
              <a:rPr lang="fr-FR" dirty="0"/>
              <a:t>Du format des données</a:t>
            </a:r>
          </a:p>
          <a:p>
            <a:pPr lvl="1"/>
            <a:r>
              <a:rPr lang="fr-FR" dirty="0"/>
              <a:t>Du format des échanges</a:t>
            </a:r>
          </a:p>
          <a:p>
            <a:r>
              <a:rPr lang="fr-FR" dirty="0"/>
              <a:t>Gestion et définition d’un </a:t>
            </a:r>
            <a:r>
              <a:rPr lang="fr-FR" b="1" dirty="0"/>
              <a:t>protocole</a:t>
            </a:r>
          </a:p>
        </p:txBody>
      </p:sp>
    </p:spTree>
    <p:extLst>
      <p:ext uri="{BB962C8B-B14F-4D97-AF65-F5344CB8AC3E}">
        <p14:creationId xmlns:p14="http://schemas.microsoft.com/office/powerpoint/2010/main" val="1969576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2DD92-3705-0D4F-BE78-F98EDD59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Communications connectées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A23D9-6EF5-4A48-A1E9-C7264A50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Etablissement d’un canal de communication entre les acteurs</a:t>
            </a:r>
          </a:p>
          <a:p>
            <a:r>
              <a:rPr lang="fr-FR" dirty="0"/>
              <a:t>Vérification de la présence de la destination</a:t>
            </a:r>
          </a:p>
          <a:p>
            <a:r>
              <a:rPr lang="fr-FR" dirty="0"/>
              <a:t>Communication </a:t>
            </a:r>
            <a:r>
              <a:rPr lang="fr-FR" dirty="0" err="1"/>
              <a:t>bi-directionnelle</a:t>
            </a:r>
            <a:r>
              <a:rPr lang="fr-FR" dirty="0"/>
              <a:t> dans le canal</a:t>
            </a:r>
          </a:p>
          <a:p>
            <a:r>
              <a:rPr lang="fr-FR" dirty="0"/>
              <a:t>Maintenance de la connexion entre les acteurs</a:t>
            </a:r>
          </a:p>
          <a:p>
            <a:r>
              <a:rPr lang="fr-FR" dirty="0"/>
              <a:t>Exemple : protocole TCP</a:t>
            </a:r>
          </a:p>
        </p:txBody>
      </p:sp>
    </p:spTree>
    <p:extLst>
      <p:ext uri="{BB962C8B-B14F-4D97-AF65-F5344CB8AC3E}">
        <p14:creationId xmlns:p14="http://schemas.microsoft.com/office/powerpoint/2010/main" val="351306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D45A-1DB5-4448-8C55-252F958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1157E-051C-4143-B142-A8E87C67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Protocole de transport fiable</a:t>
            </a:r>
          </a:p>
          <a:p>
            <a:r>
              <a:rPr lang="fr-FR" dirty="0"/>
              <a:t>Contrôle de distribution des messages</a:t>
            </a:r>
          </a:p>
          <a:p>
            <a:r>
              <a:rPr lang="fr-FR" dirty="0"/>
              <a:t>Gestion de la synchronisation</a:t>
            </a:r>
          </a:p>
          <a:p>
            <a:r>
              <a:rPr lang="fr-FR" dirty="0"/>
              <a:t>Gestion des corruptions de données</a:t>
            </a:r>
          </a:p>
          <a:p>
            <a:r>
              <a:rPr lang="fr-FR" dirty="0"/>
              <a:t>Mise en place de socket TCP</a:t>
            </a:r>
          </a:p>
          <a:p>
            <a:r>
              <a:rPr lang="fr-FR" dirty="0"/>
              <a:t>Pas lié à un langage ou une API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601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07905-18DC-564C-878A-4360BBE2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non connectées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FF0FF-A8A1-8B43-BAD5-B0944D53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légères</a:t>
            </a:r>
          </a:p>
          <a:p>
            <a:r>
              <a:rPr lang="fr-FR" dirty="0"/>
              <a:t>Pas de canal fixe établi</a:t>
            </a:r>
          </a:p>
          <a:p>
            <a:r>
              <a:rPr lang="fr-FR" dirty="0"/>
              <a:t>Envoi en «aveugle»</a:t>
            </a:r>
          </a:p>
          <a:p>
            <a:r>
              <a:rPr lang="fr-FR" dirty="0"/>
              <a:t>Léger et efficace</a:t>
            </a:r>
          </a:p>
          <a:p>
            <a:r>
              <a:rPr lang="fr-FR" dirty="0"/>
              <a:t>Gestion déléguée au développeur</a:t>
            </a:r>
          </a:p>
          <a:p>
            <a:r>
              <a:rPr lang="fr-FR" dirty="0"/>
              <a:t>Exemple : protocole UDP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806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CC88F-1D48-5343-8CA6-7E3773F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UDP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E00128-8F4B-DC49-AAA5-B4DDB266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Protocole de transport «non fiable»</a:t>
            </a:r>
          </a:p>
          <a:p>
            <a:r>
              <a:rPr lang="fr-FR" dirty="0"/>
              <a:t>Pas de contrôle</a:t>
            </a:r>
          </a:p>
          <a:p>
            <a:pPr lvl="1"/>
            <a:r>
              <a:rPr lang="fr-FR" dirty="0"/>
              <a:t>de présence</a:t>
            </a:r>
          </a:p>
          <a:p>
            <a:pPr lvl="1"/>
            <a:r>
              <a:rPr lang="fr-FR" dirty="0"/>
              <a:t>de distribution</a:t>
            </a:r>
          </a:p>
          <a:p>
            <a:pPr lvl="1"/>
            <a:r>
              <a:rPr lang="fr-FR" dirty="0"/>
              <a:t>de contenu</a:t>
            </a:r>
          </a:p>
          <a:p>
            <a:r>
              <a:rPr lang="fr-FR" dirty="0"/>
              <a:t>Mise en place de datagramme UDP</a:t>
            </a:r>
          </a:p>
          <a:p>
            <a:r>
              <a:rPr lang="fr-FR" dirty="0"/>
              <a:t>Pas lié à un langage ou une API</a:t>
            </a:r>
          </a:p>
        </p:txBody>
      </p:sp>
    </p:spTree>
    <p:extLst>
      <p:ext uri="{BB962C8B-B14F-4D97-AF65-F5344CB8AC3E}">
        <p14:creationId xmlns:p14="http://schemas.microsoft.com/office/powerpoint/2010/main" val="195341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398BD-2E8D-1048-A0DA-BF79FC1A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répartie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C442-1E2B-E646-A567-3042F728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sur plusieurs acteurs</a:t>
            </a:r>
          </a:p>
          <a:p>
            <a:pPr lvl="1"/>
            <a:r>
              <a:rPr lang="fr-FR" dirty="0"/>
              <a:t>Données en entrée et sortie</a:t>
            </a:r>
          </a:p>
          <a:p>
            <a:pPr lvl="1"/>
            <a:r>
              <a:rPr lang="fr-FR" dirty="0"/>
              <a:t>Traitement</a:t>
            </a:r>
          </a:p>
          <a:p>
            <a:r>
              <a:rPr lang="fr-FR" dirty="0"/>
              <a:t>Séparation des données et du calcul</a:t>
            </a:r>
          </a:p>
          <a:p>
            <a:r>
              <a:rPr lang="fr-FR" dirty="0"/>
              <a:t>Exploitation des capacités des machines</a:t>
            </a:r>
          </a:p>
          <a:p>
            <a:r>
              <a:rPr lang="fr-FR" dirty="0"/>
              <a:t>Mise en place de communications</a:t>
            </a:r>
          </a:p>
          <a:p>
            <a:r>
              <a:rPr lang="fr-FR" dirty="0"/>
              <a:t>Gestion des échanges</a:t>
            </a:r>
          </a:p>
        </p:txBody>
      </p:sp>
    </p:spTree>
    <p:extLst>
      <p:ext uri="{BB962C8B-B14F-4D97-AF65-F5344CB8AC3E}">
        <p14:creationId xmlns:p14="http://schemas.microsoft.com/office/powerpoint/2010/main" val="1109738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9D58-0055-F140-B8CF-7F2C3173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D0568-15A9-914E-8492-2F1F2556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Impact de la structure du réseau</a:t>
            </a:r>
          </a:p>
          <a:p>
            <a:pPr lvl="1"/>
            <a:r>
              <a:rPr lang="fr-FR" dirty="0"/>
              <a:t>Firewall </a:t>
            </a:r>
          </a:p>
          <a:p>
            <a:pPr lvl="1"/>
            <a:r>
              <a:rPr lang="fr-FR" dirty="0"/>
              <a:t>Réseaux privés</a:t>
            </a:r>
          </a:p>
          <a:p>
            <a:r>
              <a:rPr lang="fr-FR" dirty="0"/>
              <a:t>Dysfonctionnements de l’infrastructure</a:t>
            </a:r>
          </a:p>
          <a:p>
            <a:pPr lvl="1"/>
            <a:r>
              <a:rPr lang="fr-FR" dirty="0"/>
              <a:t>Perte de message</a:t>
            </a:r>
          </a:p>
          <a:p>
            <a:pPr lvl="1"/>
            <a:r>
              <a:rPr lang="fr-FR" dirty="0"/>
              <a:t>Corruption de message</a:t>
            </a:r>
          </a:p>
        </p:txBody>
      </p:sp>
    </p:spTree>
    <p:extLst>
      <p:ext uri="{BB962C8B-B14F-4D97-AF65-F5344CB8AC3E}">
        <p14:creationId xmlns:p14="http://schemas.microsoft.com/office/powerpoint/2010/main" val="3162084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5ECBD-5C3F-1047-A1B9-5375D1B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cas des firewalls</a:t>
            </a:r>
          </a:p>
        </p:txBody>
      </p:sp>
      <p:pic>
        <p:nvPicPr>
          <p:cNvPr id="4" name="juanjo_Firewall.png" descr="juanjo_Firewall.png">
            <a:extLst>
              <a:ext uri="{FF2B5EF4-FFF2-40B4-BE49-F238E27FC236}">
                <a16:creationId xmlns:a16="http://schemas.microsoft.com/office/drawing/2014/main" id="{2347B1B0-7CA4-6743-B12E-90B72633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0" y="2481226"/>
            <a:ext cx="2908300" cy="290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-by--13272.png" descr="-by--13272.png">
            <a:extLst>
              <a:ext uri="{FF2B5EF4-FFF2-40B4-BE49-F238E27FC236}">
                <a16:creationId xmlns:a16="http://schemas.microsoft.com/office/drawing/2014/main" id="{0554C0ED-C93E-2A47-AF5F-91DC34BD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280" y="2983532"/>
            <a:ext cx="1092201" cy="1694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-by--13272.png" descr="-by--13272.png">
            <a:extLst>
              <a:ext uri="{FF2B5EF4-FFF2-40B4-BE49-F238E27FC236}">
                <a16:creationId xmlns:a16="http://schemas.microsoft.com/office/drawing/2014/main" id="{FBB5138A-51B0-5E40-8FBB-D4DB8A08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89226"/>
            <a:ext cx="1092200" cy="16947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Ligne">
            <a:extLst>
              <a:ext uri="{FF2B5EF4-FFF2-40B4-BE49-F238E27FC236}">
                <a16:creationId xmlns:a16="http://schemas.microsoft.com/office/drawing/2014/main" id="{245F541C-4298-BC4B-9847-7AB794B24852}"/>
              </a:ext>
            </a:extLst>
          </p:cNvPr>
          <p:cNvGrpSpPr/>
          <p:nvPr/>
        </p:nvGrpSpPr>
        <p:grpSpPr>
          <a:xfrm>
            <a:off x="2824480" y="2378638"/>
            <a:ext cx="7290297" cy="365890"/>
            <a:chOff x="0" y="0"/>
            <a:chExt cx="7290296" cy="365889"/>
          </a:xfrm>
        </p:grpSpPr>
        <p:sp>
          <p:nvSpPr>
            <p:cNvPr id="8" name="Ligne">
              <a:extLst>
                <a:ext uri="{FF2B5EF4-FFF2-40B4-BE49-F238E27FC236}">
                  <a16:creationId xmlns:a16="http://schemas.microsoft.com/office/drawing/2014/main" id="{C7EA0988-DD40-EB46-8539-334C4C80790E}"/>
                </a:ext>
              </a:extLst>
            </p:cNvPr>
            <p:cNvSpPr/>
            <p:nvPr/>
          </p:nvSpPr>
          <p:spPr>
            <a:xfrm>
              <a:off x="38099" y="191487"/>
              <a:ext cx="7214098" cy="210"/>
            </a:xfrm>
            <a:prstGeom prst="lin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9" name="Ligne" descr="Ligne">
              <a:extLst>
                <a:ext uri="{FF2B5EF4-FFF2-40B4-BE49-F238E27FC236}">
                  <a16:creationId xmlns:a16="http://schemas.microsoft.com/office/drawing/2014/main" id="{D61039DE-2C55-4242-A475-D28F907C5EE4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-1"/>
              <a:ext cx="7290298" cy="365891"/>
            </a:xfrm>
            <a:prstGeom prst="rect">
              <a:avLst/>
            </a:prstGeom>
            <a:effectLst/>
          </p:spPr>
        </p:pic>
      </p:grpSp>
      <p:grpSp>
        <p:nvGrpSpPr>
          <p:cNvPr id="10" name="Groupe">
            <a:extLst>
              <a:ext uri="{FF2B5EF4-FFF2-40B4-BE49-F238E27FC236}">
                <a16:creationId xmlns:a16="http://schemas.microsoft.com/office/drawing/2014/main" id="{1FB162AC-7203-B04B-825D-87ADE18517C1}"/>
              </a:ext>
            </a:extLst>
          </p:cNvPr>
          <p:cNvGrpSpPr/>
          <p:nvPr/>
        </p:nvGrpSpPr>
        <p:grpSpPr>
          <a:xfrm>
            <a:off x="2824480" y="4856126"/>
            <a:ext cx="7290297" cy="990600"/>
            <a:chOff x="-38100" y="0"/>
            <a:chExt cx="7290296" cy="990600"/>
          </a:xfrm>
        </p:grpSpPr>
        <p:pic>
          <p:nvPicPr>
            <p:cNvPr id="11" name="Ligne" descr="Ligne">
              <a:extLst>
                <a:ext uri="{FF2B5EF4-FFF2-40B4-BE49-F238E27FC236}">
                  <a16:creationId xmlns:a16="http://schemas.microsoft.com/office/drawing/2014/main" id="{EC83DD57-38DB-9D4D-B887-E868493F9DEE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38100" y="303812"/>
              <a:ext cx="7290297" cy="365890"/>
            </a:xfrm>
            <a:prstGeom prst="rect">
              <a:avLst/>
            </a:prstGeom>
            <a:effectLst/>
          </p:spPr>
        </p:pic>
        <p:pic>
          <p:nvPicPr>
            <p:cNvPr id="12" name="mcol_cross.png" descr="mcol_cross.png">
              <a:extLst>
                <a:ext uri="{FF2B5EF4-FFF2-40B4-BE49-F238E27FC236}">
                  <a16:creationId xmlns:a16="http://schemas.microsoft.com/office/drawing/2014/main" id="{BC3AF009-1D85-0549-B83D-4C476D51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1800" y="0"/>
              <a:ext cx="990600" cy="990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330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10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457AC-1D4B-8A40-AD32-BA365A53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Firewalls et acteurs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BC2269-1F14-3E46-A8E5-64928A5F67A3}"/>
              </a:ext>
            </a:extLst>
          </p:cNvPr>
          <p:cNvSpPr txBox="1"/>
          <p:nvPr/>
        </p:nvSpPr>
        <p:spPr>
          <a:xfrm>
            <a:off x="1097280" y="1998921"/>
            <a:ext cx="856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buSzPct val="100000"/>
              <a:defRPr sz="4200"/>
            </a:pPr>
            <a:r>
              <a:rPr lang="fr-FR" sz="3200" dirty="0"/>
              <a:t>Client protégé par le </a:t>
            </a:r>
            <a:r>
              <a:rPr lang="fr-FR" sz="3200" i="1" dirty="0"/>
              <a:t>Firewall : </a:t>
            </a:r>
            <a:r>
              <a:rPr lang="fr-FR" sz="3200" dirty="0"/>
              <a:t>accès à la ressource</a:t>
            </a:r>
          </a:p>
          <a:p>
            <a:endParaRPr lang="fr-FR" sz="1200" dirty="0"/>
          </a:p>
        </p:txBody>
      </p:sp>
      <p:pic>
        <p:nvPicPr>
          <p:cNvPr id="4" name="egyninja_Cartoon_Cloud.png" descr="egyninja_Cartoon_Cloud.png">
            <a:extLst>
              <a:ext uri="{FF2B5EF4-FFF2-40B4-BE49-F238E27FC236}">
                <a16:creationId xmlns:a16="http://schemas.microsoft.com/office/drawing/2014/main" id="{EB129A21-D121-B143-8214-0CDBD6DE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26" y="3029923"/>
            <a:ext cx="3472981" cy="25422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juanjo_Firewall.png" descr="juanjo_Firewall.png">
            <a:extLst>
              <a:ext uri="{FF2B5EF4-FFF2-40B4-BE49-F238E27FC236}">
                <a16:creationId xmlns:a16="http://schemas.microsoft.com/office/drawing/2014/main" id="{3FF4C9C9-FC02-8346-ABA9-968992BE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19" y="3446680"/>
            <a:ext cx="1590625" cy="15906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-by--13272.png" descr="-by--13272.png">
            <a:extLst>
              <a:ext uri="{FF2B5EF4-FFF2-40B4-BE49-F238E27FC236}">
                <a16:creationId xmlns:a16="http://schemas.microsoft.com/office/drawing/2014/main" id="{2CA645CB-3B34-1644-B6EF-4E299CEF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27" y="3724519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Ligne" descr="Ligne">
            <a:extLst>
              <a:ext uri="{FF2B5EF4-FFF2-40B4-BE49-F238E27FC236}">
                <a16:creationId xmlns:a16="http://schemas.microsoft.com/office/drawing/2014/main" id="{2F77BC70-BE39-834E-BE7D-AF33B47977F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13" y="3303718"/>
            <a:ext cx="4021777" cy="365893"/>
          </a:xfrm>
          <a:prstGeom prst="rect">
            <a:avLst/>
          </a:prstGeom>
          <a:effectLst/>
        </p:spPr>
      </p:pic>
      <p:pic>
        <p:nvPicPr>
          <p:cNvPr id="9" name="-by--13272.png" descr="-by--13272.png">
            <a:extLst>
              <a:ext uri="{FF2B5EF4-FFF2-40B4-BE49-F238E27FC236}">
                <a16:creationId xmlns:a16="http://schemas.microsoft.com/office/drawing/2014/main" id="{FDEB2859-7FC1-4B42-B692-E4AA0883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360" y="3737767"/>
            <a:ext cx="597354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gears-by-felipecaparelli-12273.png" descr="gears-by-felipecaparelli-12273.png">
            <a:extLst>
              <a:ext uri="{FF2B5EF4-FFF2-40B4-BE49-F238E27FC236}">
                <a16:creationId xmlns:a16="http://schemas.microsoft.com/office/drawing/2014/main" id="{941BECE8-9EF9-2C4E-AEF9-3E9943A35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013" y="3918924"/>
            <a:ext cx="520701" cy="5646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722108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457AC-1D4B-8A40-AD32-BA365A53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Firewalls et acteurs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BC2269-1F14-3E46-A8E5-64928A5F67A3}"/>
              </a:ext>
            </a:extLst>
          </p:cNvPr>
          <p:cNvSpPr txBox="1"/>
          <p:nvPr/>
        </p:nvSpPr>
        <p:spPr>
          <a:xfrm>
            <a:off x="1097280" y="1998921"/>
            <a:ext cx="8886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buSzPct val="100000"/>
              <a:defRPr sz="4200"/>
            </a:pPr>
            <a:r>
              <a:rPr lang="fr-FR" sz="3200"/>
              <a:t>Serveur </a:t>
            </a:r>
            <a:r>
              <a:rPr lang="fr-FR" sz="3200" dirty="0"/>
              <a:t>protégé par le </a:t>
            </a:r>
            <a:r>
              <a:rPr lang="fr-FR" sz="3200" i="1" dirty="0"/>
              <a:t>Firewall : </a:t>
            </a:r>
            <a:r>
              <a:rPr lang="fr-FR" sz="3200" dirty="0"/>
              <a:t>accès à la ressource</a:t>
            </a:r>
          </a:p>
          <a:p>
            <a:endParaRPr lang="fr-FR" sz="1200" dirty="0"/>
          </a:p>
        </p:txBody>
      </p:sp>
      <p:pic>
        <p:nvPicPr>
          <p:cNvPr id="4" name="egyninja_Cartoon_Cloud.png" descr="egyninja_Cartoon_Cloud.png">
            <a:extLst>
              <a:ext uri="{FF2B5EF4-FFF2-40B4-BE49-F238E27FC236}">
                <a16:creationId xmlns:a16="http://schemas.microsoft.com/office/drawing/2014/main" id="{EB129A21-D121-B143-8214-0CDBD6DE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26" y="3029923"/>
            <a:ext cx="3472981" cy="25422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juanjo_Firewall.png" descr="juanjo_Firewall.png">
            <a:extLst>
              <a:ext uri="{FF2B5EF4-FFF2-40B4-BE49-F238E27FC236}">
                <a16:creationId xmlns:a16="http://schemas.microsoft.com/office/drawing/2014/main" id="{3FF4C9C9-FC02-8346-ABA9-968992BE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19" y="3446680"/>
            <a:ext cx="1590625" cy="15906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-by--13272.png" descr="-by--13272.png">
            <a:extLst>
              <a:ext uri="{FF2B5EF4-FFF2-40B4-BE49-F238E27FC236}">
                <a16:creationId xmlns:a16="http://schemas.microsoft.com/office/drawing/2014/main" id="{2CA645CB-3B34-1644-B6EF-4E299CEF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27" y="3724519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Ligne" descr="Ligne">
            <a:extLst>
              <a:ext uri="{FF2B5EF4-FFF2-40B4-BE49-F238E27FC236}">
                <a16:creationId xmlns:a16="http://schemas.microsoft.com/office/drawing/2014/main" id="{2F77BC70-BE39-834E-BE7D-AF33B47977F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42513" y="3303718"/>
            <a:ext cx="4021777" cy="365893"/>
          </a:xfrm>
          <a:prstGeom prst="rect">
            <a:avLst/>
          </a:prstGeom>
          <a:effectLst/>
        </p:spPr>
      </p:pic>
      <p:pic>
        <p:nvPicPr>
          <p:cNvPr id="9" name="-by--13272.png" descr="-by--13272.png">
            <a:extLst>
              <a:ext uri="{FF2B5EF4-FFF2-40B4-BE49-F238E27FC236}">
                <a16:creationId xmlns:a16="http://schemas.microsoft.com/office/drawing/2014/main" id="{FDEB2859-7FC1-4B42-B692-E4AA0883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360" y="3737767"/>
            <a:ext cx="597354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gears-by-felipecaparelli-12273.png" descr="gears-by-felipecaparelli-12273.png">
            <a:extLst>
              <a:ext uri="{FF2B5EF4-FFF2-40B4-BE49-F238E27FC236}">
                <a16:creationId xmlns:a16="http://schemas.microsoft.com/office/drawing/2014/main" id="{941BECE8-9EF9-2C4E-AEF9-3E9943A35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013" y="3918924"/>
            <a:ext cx="520701" cy="5646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mcol_cross.png" descr="mcol_cross.png">
            <a:extLst>
              <a:ext uri="{FF2B5EF4-FFF2-40B4-BE49-F238E27FC236}">
                <a16:creationId xmlns:a16="http://schemas.microsoft.com/office/drawing/2014/main" id="{BD92F73F-D791-1C45-A099-2AB9C9A9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925" y="3213613"/>
            <a:ext cx="546101" cy="5461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29634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AC29-B257-CB43-B0A6-9935CB8C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et 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69551-8054-924C-836C-30649266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TCP </a:t>
            </a:r>
          </a:p>
          <a:p>
            <a:pPr lvl="1"/>
            <a:r>
              <a:rPr lang="fr-FR" dirty="0"/>
              <a:t>Etablissement de la connexion par le client</a:t>
            </a:r>
          </a:p>
          <a:p>
            <a:pPr lvl="1"/>
            <a:r>
              <a:rPr lang="fr-FR" dirty="0"/>
              <a:t>Le  serveur répond dans la connexion établie</a:t>
            </a:r>
          </a:p>
        </p:txBody>
      </p:sp>
      <p:pic>
        <p:nvPicPr>
          <p:cNvPr id="4" name="egyninja_Cartoon_Cloud.png" descr="egyninja_Cartoon_Cloud.png">
            <a:extLst>
              <a:ext uri="{FF2B5EF4-FFF2-40B4-BE49-F238E27FC236}">
                <a16:creationId xmlns:a16="http://schemas.microsoft.com/office/drawing/2014/main" id="{6974E284-2AED-5E42-A20A-1862B902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26" y="3029923"/>
            <a:ext cx="3472981" cy="25422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juanjo_Firewall.png" descr="juanjo_Firewall.png">
            <a:extLst>
              <a:ext uri="{FF2B5EF4-FFF2-40B4-BE49-F238E27FC236}">
                <a16:creationId xmlns:a16="http://schemas.microsoft.com/office/drawing/2014/main" id="{B4798907-0ADA-BE4C-860A-000230D7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83" y="3777985"/>
            <a:ext cx="1590625" cy="15906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-by--13272.png" descr="-by--13272.png">
            <a:extLst>
              <a:ext uri="{FF2B5EF4-FFF2-40B4-BE49-F238E27FC236}">
                <a16:creationId xmlns:a16="http://schemas.microsoft.com/office/drawing/2014/main" id="{6E68D4C7-1B2B-7441-9DDE-E59C9B24A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27" y="3724519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Ligne" descr="Ligne">
            <a:extLst>
              <a:ext uri="{FF2B5EF4-FFF2-40B4-BE49-F238E27FC236}">
                <a16:creationId xmlns:a16="http://schemas.microsoft.com/office/drawing/2014/main" id="{8718EA60-CE83-454A-9B1B-62E5C8901EF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13" y="3303718"/>
            <a:ext cx="4021777" cy="365893"/>
          </a:xfrm>
          <a:prstGeom prst="rect">
            <a:avLst/>
          </a:prstGeom>
          <a:effectLst/>
        </p:spPr>
      </p:pic>
      <p:pic>
        <p:nvPicPr>
          <p:cNvPr id="8" name="-by--13272.png" descr="-by--13272.png">
            <a:extLst>
              <a:ext uri="{FF2B5EF4-FFF2-40B4-BE49-F238E27FC236}">
                <a16:creationId xmlns:a16="http://schemas.microsoft.com/office/drawing/2014/main" id="{945D0742-9255-0B44-9097-1133433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360" y="3737767"/>
            <a:ext cx="597354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gears-by-felipecaparelli-12273.png" descr="gears-by-felipecaparelli-12273.png">
            <a:extLst>
              <a:ext uri="{FF2B5EF4-FFF2-40B4-BE49-F238E27FC236}">
                <a16:creationId xmlns:a16="http://schemas.microsoft.com/office/drawing/2014/main" id="{39FEEC83-3926-F64B-9EC7-3A86098F3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013" y="3918924"/>
            <a:ext cx="520701" cy="5646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Ligne" descr="Ligne">
            <a:extLst>
              <a:ext uri="{FF2B5EF4-FFF2-40B4-BE49-F238E27FC236}">
                <a16:creationId xmlns:a16="http://schemas.microsoft.com/office/drawing/2014/main" id="{0BB3349B-4D94-3A41-8022-14183C91201E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542513" y="3694000"/>
            <a:ext cx="4021777" cy="36589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0758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AC29-B257-CB43-B0A6-9935CB8C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Firewall et 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69551-8054-924C-836C-30649266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UDP </a:t>
            </a:r>
          </a:p>
          <a:p>
            <a:pPr lvl="1"/>
            <a:r>
              <a:rPr lang="fr-FR" dirty="0"/>
              <a:t>Emission du message par le client</a:t>
            </a:r>
          </a:p>
          <a:p>
            <a:pPr lvl="1"/>
            <a:r>
              <a:rPr lang="fr-FR" dirty="0"/>
              <a:t>Le serveur ne peut pas répondre !!!</a:t>
            </a:r>
          </a:p>
        </p:txBody>
      </p:sp>
      <p:pic>
        <p:nvPicPr>
          <p:cNvPr id="4" name="egyninja_Cartoon_Cloud.png" descr="egyninja_Cartoon_Cloud.png">
            <a:extLst>
              <a:ext uri="{FF2B5EF4-FFF2-40B4-BE49-F238E27FC236}">
                <a16:creationId xmlns:a16="http://schemas.microsoft.com/office/drawing/2014/main" id="{6974E284-2AED-5E42-A20A-1862B902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26" y="3029923"/>
            <a:ext cx="3472981" cy="254222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juanjo_Firewall.png" descr="juanjo_Firewall.png">
            <a:extLst>
              <a:ext uri="{FF2B5EF4-FFF2-40B4-BE49-F238E27FC236}">
                <a16:creationId xmlns:a16="http://schemas.microsoft.com/office/drawing/2014/main" id="{B4798907-0ADA-BE4C-860A-000230D7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83" y="3777985"/>
            <a:ext cx="1590625" cy="15906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-by--13272.png" descr="-by--13272.png">
            <a:extLst>
              <a:ext uri="{FF2B5EF4-FFF2-40B4-BE49-F238E27FC236}">
                <a16:creationId xmlns:a16="http://schemas.microsoft.com/office/drawing/2014/main" id="{6E68D4C7-1B2B-7441-9DDE-E59C9B24A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27" y="3724519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Ligne" descr="Ligne">
            <a:extLst>
              <a:ext uri="{FF2B5EF4-FFF2-40B4-BE49-F238E27FC236}">
                <a16:creationId xmlns:a16="http://schemas.microsoft.com/office/drawing/2014/main" id="{8718EA60-CE83-454A-9B1B-62E5C8901EF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13" y="3303718"/>
            <a:ext cx="4021777" cy="365893"/>
          </a:xfrm>
          <a:prstGeom prst="rect">
            <a:avLst/>
          </a:prstGeom>
          <a:effectLst/>
        </p:spPr>
      </p:pic>
      <p:pic>
        <p:nvPicPr>
          <p:cNvPr id="8" name="-by--13272.png" descr="-by--13272.png">
            <a:extLst>
              <a:ext uri="{FF2B5EF4-FFF2-40B4-BE49-F238E27FC236}">
                <a16:creationId xmlns:a16="http://schemas.microsoft.com/office/drawing/2014/main" id="{945D0742-9255-0B44-9097-1133433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360" y="3737767"/>
            <a:ext cx="597354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gears-by-felipecaparelli-12273.png" descr="gears-by-felipecaparelli-12273.png">
            <a:extLst>
              <a:ext uri="{FF2B5EF4-FFF2-40B4-BE49-F238E27FC236}">
                <a16:creationId xmlns:a16="http://schemas.microsoft.com/office/drawing/2014/main" id="{39FEEC83-3926-F64B-9EC7-3A86098F3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013" y="3918924"/>
            <a:ext cx="520701" cy="5646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Ligne" descr="Ligne">
            <a:extLst>
              <a:ext uri="{FF2B5EF4-FFF2-40B4-BE49-F238E27FC236}">
                <a16:creationId xmlns:a16="http://schemas.microsoft.com/office/drawing/2014/main" id="{0BB3349B-4D94-3A41-8022-14183C91201E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542513" y="3694000"/>
            <a:ext cx="4021777" cy="36589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mcol_cross.png" descr="mcol_cross.png">
            <a:extLst>
              <a:ext uri="{FF2B5EF4-FFF2-40B4-BE49-F238E27FC236}">
                <a16:creationId xmlns:a16="http://schemas.microsoft.com/office/drawing/2014/main" id="{DCF69F62-3CF4-1249-89AD-C0A8C3F43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056" y="3616665"/>
            <a:ext cx="546101" cy="5461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164014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A6451-0633-C641-94A0-A47E8C21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des réseaux privés</a:t>
            </a:r>
          </a:p>
        </p:txBody>
      </p:sp>
      <p:pic>
        <p:nvPicPr>
          <p:cNvPr id="11" name="egyninja_Cartoon_Cloud.png" descr="egyninja_Cartoon_Cloud.png">
            <a:extLst>
              <a:ext uri="{FF2B5EF4-FFF2-40B4-BE49-F238E27FC236}">
                <a16:creationId xmlns:a16="http://schemas.microsoft.com/office/drawing/2014/main" id="{9E0C1DF2-9DC2-0646-BEAD-EFF83477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12" y="2583356"/>
            <a:ext cx="4343565" cy="31794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-by--13272.png" descr="-by--13272.png">
            <a:extLst>
              <a:ext uri="{FF2B5EF4-FFF2-40B4-BE49-F238E27FC236}">
                <a16:creationId xmlns:a16="http://schemas.microsoft.com/office/drawing/2014/main" id="{F4873579-8B6B-3149-9CA0-170247B2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97" y="3277952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Ligne" descr="Ligne">
            <a:extLst>
              <a:ext uri="{FF2B5EF4-FFF2-40B4-BE49-F238E27FC236}">
                <a16:creationId xmlns:a16="http://schemas.microsoft.com/office/drawing/2014/main" id="{F74B7F55-56D6-164C-AF98-9016579201F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83" y="2857151"/>
            <a:ext cx="4021777" cy="365893"/>
          </a:xfrm>
          <a:prstGeom prst="rect">
            <a:avLst/>
          </a:prstGeom>
          <a:effectLst/>
        </p:spPr>
      </p:pic>
      <p:pic>
        <p:nvPicPr>
          <p:cNvPr id="15" name="-by--13272.png" descr="-by--13272.png">
            <a:extLst>
              <a:ext uri="{FF2B5EF4-FFF2-40B4-BE49-F238E27FC236}">
                <a16:creationId xmlns:a16="http://schemas.microsoft.com/office/drawing/2014/main" id="{60EB43C2-AADD-9342-83A3-0DEB88C5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830" y="3291200"/>
            <a:ext cx="597354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gears-by-felipecaparelli-12273.png" descr="gears-by-felipecaparelli-12273.png">
            <a:extLst>
              <a:ext uri="{FF2B5EF4-FFF2-40B4-BE49-F238E27FC236}">
                <a16:creationId xmlns:a16="http://schemas.microsoft.com/office/drawing/2014/main" id="{96A6B8C1-8C45-2043-8BB4-647C84B9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483" y="3472357"/>
            <a:ext cx="520701" cy="5646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Ligne" descr="Ligne">
            <a:extLst>
              <a:ext uri="{FF2B5EF4-FFF2-40B4-BE49-F238E27FC236}">
                <a16:creationId xmlns:a16="http://schemas.microsoft.com/office/drawing/2014/main" id="{C51D1AED-7550-9346-BE83-FE4B2EFD4F54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499982" y="4666097"/>
            <a:ext cx="4021777" cy="36589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mcol_cross.png" descr="mcol_cross.png">
            <a:extLst>
              <a:ext uri="{FF2B5EF4-FFF2-40B4-BE49-F238E27FC236}">
                <a16:creationId xmlns:a16="http://schemas.microsoft.com/office/drawing/2014/main" id="{37558DAB-13FD-394F-BC57-529937C08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79" y="4623397"/>
            <a:ext cx="546101" cy="5461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-by--13272.png" descr="-by--13272.png">
            <a:extLst>
              <a:ext uri="{FF2B5EF4-FFF2-40B4-BE49-F238E27FC236}">
                <a16:creationId xmlns:a16="http://schemas.microsoft.com/office/drawing/2014/main" id="{B4246ECD-7E02-354E-BA23-FAC123D5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79" y="3716200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-by--13272.png" descr="-by--13272.png">
            <a:extLst>
              <a:ext uri="{FF2B5EF4-FFF2-40B4-BE49-F238E27FC236}">
                <a16:creationId xmlns:a16="http://schemas.microsoft.com/office/drawing/2014/main" id="{92CD62FA-8FE3-F542-9CD6-3DA1D451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97" y="4244371"/>
            <a:ext cx="597353" cy="9269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23998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E4706-F9C1-1245-9085-1325FE0F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C4E76-2D64-0C43-AEBE-AD9E0E60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Problématique similaire aux firewall</a:t>
            </a:r>
          </a:p>
          <a:p>
            <a:r>
              <a:rPr lang="fr-FR" dirty="0"/>
              <a:t>Machines d’un réseau privé </a:t>
            </a:r>
          </a:p>
          <a:p>
            <a:pPr lvl="1"/>
            <a:r>
              <a:rPr lang="fr-FR" dirty="0"/>
              <a:t>Accès à l’extérieur par une passerelle</a:t>
            </a:r>
          </a:p>
          <a:p>
            <a:pPr lvl="1"/>
            <a:r>
              <a:rPr lang="fr-FR" dirty="0"/>
              <a:t>Pas d’accès direct depuis l’extérieur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Box ADSL</a:t>
            </a:r>
          </a:p>
          <a:p>
            <a:pPr lvl="1"/>
            <a:r>
              <a:rPr lang="fr-FR" dirty="0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26850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761D5-625E-0B42-923D-7C622CCB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répartie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98D41-4DD0-B54C-A8F0-7F1A87A5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découpée en plusieurs parties / composants / acteurs</a:t>
            </a:r>
          </a:p>
          <a:p>
            <a:r>
              <a:rPr lang="fr-FR" dirty="0"/>
              <a:t>Application exploitant des communications entre les différent(e)s parties / composants / acteurs</a:t>
            </a:r>
          </a:p>
          <a:p>
            <a:r>
              <a:rPr lang="fr-FR" dirty="0"/>
              <a:t>Types d’applications</a:t>
            </a:r>
          </a:p>
          <a:p>
            <a:pPr lvl="1"/>
            <a:r>
              <a:rPr lang="fr-FR" dirty="0"/>
              <a:t>Applications multipostes</a:t>
            </a:r>
          </a:p>
          <a:p>
            <a:pPr lvl="1"/>
            <a:r>
              <a:rPr lang="fr-FR" dirty="0"/>
              <a:t>Applications monopostes</a:t>
            </a:r>
          </a:p>
          <a:p>
            <a:pPr lvl="2"/>
            <a:r>
              <a:rPr lang="fr-FR" dirty="0"/>
              <a:t>Exploitation de moyens de communications entre les composants de l’application</a:t>
            </a:r>
          </a:p>
          <a:p>
            <a:pPr lvl="2"/>
            <a:r>
              <a:rPr lang="fr-FR" dirty="0"/>
              <a:t>Mise en place de flux d’exécutions multiples</a:t>
            </a:r>
          </a:p>
        </p:txBody>
      </p:sp>
    </p:spTree>
    <p:extLst>
      <p:ext uri="{BB962C8B-B14F-4D97-AF65-F5344CB8AC3E}">
        <p14:creationId xmlns:p14="http://schemas.microsoft.com/office/powerpoint/2010/main" val="303416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54698-98E6-7149-87D2-DF0E18E6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des applications réparties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8C644-8CF5-BB45-AC1A-70662F56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Partage de ressources</a:t>
            </a:r>
          </a:p>
          <a:p>
            <a:pPr lvl="1"/>
            <a:r>
              <a:rPr lang="fr-FR" dirty="0"/>
              <a:t>Données</a:t>
            </a:r>
          </a:p>
          <a:p>
            <a:pPr lvl="1"/>
            <a:r>
              <a:rPr lang="fr-FR" dirty="0"/>
              <a:t>Puissance de calcul</a:t>
            </a:r>
          </a:p>
          <a:p>
            <a:pPr lvl="1"/>
            <a:r>
              <a:rPr lang="fr-FR" dirty="0"/>
              <a:t>Services</a:t>
            </a:r>
          </a:p>
          <a:p>
            <a:r>
              <a:rPr lang="fr-FR" dirty="0"/>
              <a:t>Sécurité</a:t>
            </a:r>
          </a:p>
          <a:p>
            <a:r>
              <a:rPr lang="fr-FR" dirty="0"/>
              <a:t>Rationalisation des l’exploitation du matériel</a:t>
            </a:r>
          </a:p>
          <a:p>
            <a:r>
              <a:rPr lang="fr-FR" dirty="0"/>
              <a:t>Réduction des coûts d’exploitation </a:t>
            </a:r>
          </a:p>
        </p:txBody>
      </p:sp>
    </p:spTree>
    <p:extLst>
      <p:ext uri="{BB962C8B-B14F-4D97-AF65-F5344CB8AC3E}">
        <p14:creationId xmlns:p14="http://schemas.microsoft.com/office/powerpoint/2010/main" val="18279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593D-601F-4344-9C75-3561A4A3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et freins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0859A-2FD8-CC40-BC18-4803F09E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Hétérogénéité</a:t>
            </a:r>
          </a:p>
          <a:p>
            <a:pPr lvl="1"/>
            <a:r>
              <a:rPr lang="fr-FR" dirty="0"/>
              <a:t>Représentations de données</a:t>
            </a:r>
          </a:p>
          <a:p>
            <a:pPr lvl="1"/>
            <a:r>
              <a:rPr lang="fr-FR" dirty="0"/>
              <a:t>Systèmes</a:t>
            </a:r>
          </a:p>
          <a:p>
            <a:pPr lvl="1"/>
            <a:r>
              <a:rPr lang="fr-FR" dirty="0"/>
              <a:t>Architectures</a:t>
            </a:r>
          </a:p>
          <a:p>
            <a:pPr lvl="1"/>
            <a:r>
              <a:rPr lang="fr-FR" dirty="0"/>
              <a:t>Langages</a:t>
            </a:r>
          </a:p>
          <a:p>
            <a:r>
              <a:rPr lang="fr-FR" dirty="0"/>
              <a:t>Impératifs de sécurité des échanges</a:t>
            </a:r>
          </a:p>
          <a:p>
            <a:r>
              <a:rPr lang="fr-FR" dirty="0"/>
              <a:t>Sécurité du réseau</a:t>
            </a:r>
          </a:p>
          <a:p>
            <a:r>
              <a:rPr lang="fr-FR" dirty="0"/>
              <a:t>Interactions avec les configurations réseau</a:t>
            </a:r>
          </a:p>
          <a:p>
            <a:r>
              <a:rPr lang="fr-FR" dirty="0"/>
              <a:t>Déploiement des applications</a:t>
            </a:r>
          </a:p>
          <a:p>
            <a:r>
              <a:rPr lang="fr-FR" dirty="0"/>
              <a:t>Maintenance des 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95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A7C7C-764C-AF49-B11B-2BE59D0E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/ maintenance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A5753-9981-3644-8EAA-C9D83F67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  <a:p>
            <a:pPr lvl="1"/>
            <a:r>
              <a:rPr lang="fr-FR" dirty="0"/>
              <a:t>Copie des briques logicielles sur les machines</a:t>
            </a:r>
          </a:p>
          <a:p>
            <a:pPr lvl="1"/>
            <a:r>
              <a:rPr lang="fr-FR" dirty="0"/>
              <a:t>Configuration </a:t>
            </a:r>
          </a:p>
          <a:p>
            <a:pPr lvl="1"/>
            <a:r>
              <a:rPr lang="fr-FR" dirty="0"/>
              <a:t>Paramétrage	 </a:t>
            </a:r>
          </a:p>
          <a:p>
            <a:r>
              <a:rPr lang="fr-FR" dirty="0"/>
              <a:t>Maintenance</a:t>
            </a:r>
          </a:p>
          <a:p>
            <a:pPr lvl="1"/>
            <a:r>
              <a:rPr lang="fr-FR" dirty="0"/>
              <a:t>Modification d’une brique  </a:t>
            </a:r>
          </a:p>
          <a:p>
            <a:pPr lvl="1"/>
            <a:r>
              <a:rPr lang="fr-FR" dirty="0"/>
              <a:t>Evolution de la structure du programme</a:t>
            </a:r>
          </a:p>
          <a:p>
            <a:pPr lvl="1"/>
            <a:r>
              <a:rPr lang="fr-FR" dirty="0"/>
              <a:t>Evolution de la structure des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75212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2D2BC19C7D64B948DAF0FA143E80B" ma:contentTypeVersion="0" ma:contentTypeDescription="Crée un document." ma:contentTypeScope="" ma:versionID="0e0bf4cb87e80afc39afcc173d983b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39513B-5A88-43F4-90E6-2E2CDCDCB4CB}"/>
</file>

<file path=customXml/itemProps2.xml><?xml version="1.0" encoding="utf-8"?>
<ds:datastoreItem xmlns:ds="http://schemas.openxmlformats.org/officeDocument/2006/customXml" ds:itemID="{EE623899-9FA3-4B46-B2E4-C276799BE7BA}"/>
</file>

<file path=customXml/itemProps3.xml><?xml version="1.0" encoding="utf-8"?>
<ds:datastoreItem xmlns:ds="http://schemas.openxmlformats.org/officeDocument/2006/customXml" ds:itemID="{57391445-7E5B-456B-8EAA-A8AA5C4BA0BA}"/>
</file>

<file path=docProps/app.xml><?xml version="1.0" encoding="utf-8"?>
<Properties xmlns="http://schemas.openxmlformats.org/officeDocument/2006/extended-properties" xmlns:vt="http://schemas.openxmlformats.org/officeDocument/2006/docPropsVTypes">
  <Template>Rétrospective</Template>
  <TotalTime>677</TotalTime>
  <Words>1379</Words>
  <Application>Microsoft Macintosh PowerPoint</Application>
  <PresentationFormat>Grand écran</PresentationFormat>
  <Paragraphs>382</Paragraphs>
  <Slides>57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1" baseType="lpstr">
      <vt:lpstr>Calibri</vt:lpstr>
      <vt:lpstr>Calibri Light</vt:lpstr>
      <vt:lpstr>Helvetica</vt:lpstr>
      <vt:lpstr>Rétrospection</vt:lpstr>
      <vt:lpstr> Modélisation des applications réparties</vt:lpstr>
      <vt:lpstr>Applications réparties</vt:lpstr>
      <vt:lpstr>Exécutions</vt:lpstr>
      <vt:lpstr>Exécution locale</vt:lpstr>
      <vt:lpstr>Exécution répartie</vt:lpstr>
      <vt:lpstr>Application répartie</vt:lpstr>
      <vt:lpstr>Pourquoi des applications réparties</vt:lpstr>
      <vt:lpstr>Limites et freins</vt:lpstr>
      <vt:lpstr>Déploiement / maintenance</vt:lpstr>
      <vt:lpstr>Solutions</vt:lpstr>
      <vt:lpstr>Modèles fonctionnels</vt:lpstr>
      <vt:lpstr>Des modèles</vt:lpstr>
      <vt:lpstr>Exploitation des modèles</vt:lpstr>
      <vt:lpstr>Types de modèles</vt:lpstr>
      <vt:lpstr>Modèles fonctionnels : Rôles des acteurs</vt:lpstr>
      <vt:lpstr>Modèle fonctionnel :  Architecture à 2 Niveaux</vt:lpstr>
      <vt:lpstr>Modèle fonctionnel :  Architecture à 2 Niveaux</vt:lpstr>
      <vt:lpstr>Modèle fonctionnel :  Architecture à 3 Niveaux</vt:lpstr>
      <vt:lpstr>Modèle fonctionnel :  Architecture à 3 Niveaux</vt:lpstr>
      <vt:lpstr>Architecture à 3 niveaux : déclinaisons</vt:lpstr>
      <vt:lpstr>Modèle WEB</vt:lpstr>
      <vt:lpstr>Modèle C/S objet ou Client Lourd</vt:lpstr>
      <vt:lpstr>MVC</vt:lpstr>
      <vt:lpstr>Modèle de conception MVC</vt:lpstr>
      <vt:lpstr>MVC : le modèle</vt:lpstr>
      <vt:lpstr>MVC : la vue</vt:lpstr>
      <vt:lpstr>MVC : le contrôleur</vt:lpstr>
      <vt:lpstr>Architecture multi-tiers</vt:lpstr>
      <vt:lpstr>Architecture  multi-tiers</vt:lpstr>
      <vt:lpstr>Modèles d’échanges</vt:lpstr>
      <vt:lpstr>Plusieurs modèles d’échanges</vt:lpstr>
      <vt:lpstr>Communication par messages</vt:lpstr>
      <vt:lpstr>Communication par message : historique</vt:lpstr>
      <vt:lpstr>Communication par message : Applications</vt:lpstr>
      <vt:lpstr>Communication par message : Méthodes</vt:lpstr>
      <vt:lpstr>Communication par message :  Mise en œuvre </vt:lpstr>
      <vt:lpstr>Communication par message : Intérêts</vt:lpstr>
      <vt:lpstr>Modèle client / serveur</vt:lpstr>
      <vt:lpstr>Modèle Client / Serveur : Principe</vt:lpstr>
      <vt:lpstr>Modèle Client / Serveur : applications</vt:lpstr>
      <vt:lpstr>Modèle Code mobile</vt:lpstr>
      <vt:lpstr>Modèle Code mobile caractéristiques</vt:lpstr>
      <vt:lpstr>Modèle Code mobile Modèles d’exécutions</vt:lpstr>
      <vt:lpstr>Impacts de l’environnement</vt:lpstr>
      <vt:lpstr>Communication</vt:lpstr>
      <vt:lpstr>Communications connectées</vt:lpstr>
      <vt:lpstr>TCP</vt:lpstr>
      <vt:lpstr>Communication non connectées</vt:lpstr>
      <vt:lpstr>UDP</vt:lpstr>
      <vt:lpstr>Environnement</vt:lpstr>
      <vt:lpstr>Le cas des firewalls</vt:lpstr>
      <vt:lpstr>Firewalls et acteurs</vt:lpstr>
      <vt:lpstr>Firewalls et acteurs</vt:lpstr>
      <vt:lpstr>Firewall et protocoles</vt:lpstr>
      <vt:lpstr>Firewall et protocoles</vt:lpstr>
      <vt:lpstr>Cas des réseaux privés</vt:lpstr>
      <vt:lpstr>Problématique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virtualisation</dc:title>
  <dc:creator>Olivier Flauzac</dc:creator>
  <cp:lastModifiedBy>Olivier Flauzac</cp:lastModifiedBy>
  <cp:revision>51</cp:revision>
  <dcterms:created xsi:type="dcterms:W3CDTF">2016-12-20T16:29:35Z</dcterms:created>
  <dcterms:modified xsi:type="dcterms:W3CDTF">2019-10-01T09:35:50Z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0x010100DE32D2BC19C7D64B948DAF0FA143E80B</vt:lpwstr>
  </property>
</Properties>
</file>